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1054" r:id="rId2"/>
    <p:sldId id="7322" r:id="rId3"/>
    <p:sldId id="7326" r:id="rId4"/>
    <p:sldId id="6856" r:id="rId5"/>
    <p:sldId id="6857" r:id="rId6"/>
    <p:sldId id="6858" r:id="rId7"/>
    <p:sldId id="6859" r:id="rId8"/>
    <p:sldId id="6860" r:id="rId9"/>
    <p:sldId id="6861" r:id="rId10"/>
    <p:sldId id="7327" r:id="rId11"/>
    <p:sldId id="7144" r:id="rId12"/>
    <p:sldId id="7146" r:id="rId13"/>
    <p:sldId id="7145" r:id="rId14"/>
    <p:sldId id="4368" r:id="rId15"/>
    <p:sldId id="4369" r:id="rId16"/>
    <p:sldId id="6622" r:id="rId17"/>
    <p:sldId id="7148" r:id="rId18"/>
    <p:sldId id="7328" r:id="rId19"/>
    <p:sldId id="933" r:id="rId20"/>
    <p:sldId id="934" r:id="rId21"/>
    <p:sldId id="7153" r:id="rId22"/>
    <p:sldId id="944" r:id="rId23"/>
    <p:sldId id="7152" r:id="rId24"/>
    <p:sldId id="7315" r:id="rId25"/>
    <p:sldId id="7310" r:id="rId26"/>
    <p:sldId id="7311" r:id="rId27"/>
    <p:sldId id="7312" r:id="rId28"/>
    <p:sldId id="7313" r:id="rId29"/>
    <p:sldId id="7314" r:id="rId30"/>
    <p:sldId id="7316" r:id="rId3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F62427-F495-49A8-8625-94BDB54B6A43}">
          <p14:sldIdLst>
            <p14:sldId id="1054"/>
            <p14:sldId id="7322"/>
            <p14:sldId id="7326"/>
            <p14:sldId id="6856"/>
            <p14:sldId id="6857"/>
            <p14:sldId id="6858"/>
            <p14:sldId id="6859"/>
            <p14:sldId id="6860"/>
            <p14:sldId id="6861"/>
            <p14:sldId id="7327"/>
            <p14:sldId id="7144"/>
            <p14:sldId id="7146"/>
            <p14:sldId id="7145"/>
            <p14:sldId id="4368"/>
            <p14:sldId id="4369"/>
            <p14:sldId id="6622"/>
            <p14:sldId id="7148"/>
            <p14:sldId id="7328"/>
            <p14:sldId id="933"/>
            <p14:sldId id="934"/>
            <p14:sldId id="7153"/>
            <p14:sldId id="944"/>
            <p14:sldId id="7152"/>
            <p14:sldId id="7315"/>
            <p14:sldId id="7310"/>
            <p14:sldId id="7311"/>
            <p14:sldId id="7312"/>
            <p14:sldId id="7313"/>
            <p14:sldId id="7314"/>
            <p14:sldId id="7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en B. Powell" initials="WBP" lastIdx="1" clrIdx="0">
    <p:extLst>
      <p:ext uri="{19B8F6BF-5375-455C-9EA6-DF929625EA0E}">
        <p15:presenceInfo xmlns:p15="http://schemas.microsoft.com/office/powerpoint/2012/main" userId="S-1-5-21-1268611206-43474576-316617838-9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9D9D9"/>
    <a:srgbClr val="53B5FF"/>
    <a:srgbClr val="BC8F00"/>
    <a:srgbClr val="0000FF"/>
    <a:srgbClr val="3399FF"/>
    <a:srgbClr val="E2AC00"/>
    <a:srgbClr val="C47204"/>
    <a:srgbClr val="C89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65" autoAdjust="0"/>
    <p:restoredTop sz="90554" autoAdjust="0"/>
  </p:normalViewPr>
  <p:slideViewPr>
    <p:cSldViewPr snapToGrid="0">
      <p:cViewPr varScale="1">
        <p:scale>
          <a:sx n="63" d="100"/>
          <a:sy n="63" d="100"/>
        </p:scale>
        <p:origin x="11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06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320"/>
    </p:cViewPr>
  </p:sorterViewPr>
  <p:notesViewPr>
    <p:cSldViewPr snapToGrid="0">
      <p:cViewPr varScale="1">
        <p:scale>
          <a:sx n="72" d="100"/>
          <a:sy n="72" d="100"/>
        </p:scale>
        <p:origin x="-1830" y="-78"/>
      </p:cViewPr>
      <p:guideLst>
        <p:guide orient="horz" pos="3023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image" Target="../media/image19.emf"/><Relationship Id="rId1" Type="http://schemas.openxmlformats.org/officeDocument/2006/relationships/image" Target="../media/image18.wmf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07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5275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758825"/>
            <a:ext cx="4727575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4889" y="4556125"/>
            <a:ext cx="5360987" cy="430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fld id="{DD0A9F78-39CE-4DDC-A26E-05BD6400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842" indent="-285708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599966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365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8497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8FFF06-6116-4B60-9160-C86D3FC8DB77}" type="slidenum">
              <a:rPr lang="en-US" i="0" smtClean="0"/>
              <a:pPr/>
              <a:t>1</a:t>
            </a:fld>
            <a:endParaRPr lang="en-US" i="0" dirty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78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59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3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64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Tim Cook – CEO of Apple</a:t>
            </a:r>
          </a:p>
          <a:p>
            <a:r>
              <a:rPr lang="en-US" dirty="0"/>
              <a:t>What was his</a:t>
            </a:r>
            <a:r>
              <a:rPr lang="en-US" baseline="0" dirty="0"/>
              <a:t> job before taking over from Steve Jobs?  Head of global logistics</a:t>
            </a:r>
          </a:p>
          <a:p>
            <a:r>
              <a:rPr lang="en-US" dirty="0"/>
              <a:t>Apple</a:t>
            </a:r>
            <a:r>
              <a:rPr lang="en-US" baseline="0" dirty="0"/>
              <a:t> has gained a significant advantage over its competitors through logistics, largely in the form of contracts that lock up supplies of materials and components, blocking out competitors.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6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http://www.macgasm.net/2012/03/24/logistics-tim-cook/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3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4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This slide illustrates the decentralization of decision making across the UPS network.</a:t>
            </a:r>
          </a:p>
        </p:txBody>
      </p:sp>
    </p:spTree>
    <p:extLst>
      <p:ext uri="{BB962C8B-B14F-4D97-AF65-F5344CB8AC3E}">
        <p14:creationId xmlns:p14="http://schemas.microsoft.com/office/powerpoint/2010/main" val="187284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This slide illustrates the decentralization of decision making across the UPS network.</a:t>
            </a:r>
          </a:p>
        </p:txBody>
      </p:sp>
    </p:spTree>
    <p:extLst>
      <p:ext uri="{BB962C8B-B14F-4D97-AF65-F5344CB8AC3E}">
        <p14:creationId xmlns:p14="http://schemas.microsoft.com/office/powerpoint/2010/main" val="346370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This slide illustrates the decentralization of decision making across the UPS network.</a:t>
            </a:r>
          </a:p>
        </p:txBody>
      </p:sp>
    </p:spTree>
    <p:extLst>
      <p:ext uri="{BB962C8B-B14F-4D97-AF65-F5344CB8AC3E}">
        <p14:creationId xmlns:p14="http://schemas.microsoft.com/office/powerpoint/2010/main" val="214104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C1B746-D40F-4268-B653-9A35059D1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025F6B-BD9A-4376-BA98-5ED510D3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92976A-0F68-4D9C-866E-86FE193E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27824A-19B3-470B-9710-9D7975BE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CF53EC-859C-491E-9CEF-80A6DED9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3CDD86-EA66-432E-960A-948662D1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028B9-87C7-4915-BF62-49E2F3848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196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600" i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221606-0BD6-4DF6-BCF5-523EBE06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30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13E9EA-036B-4E6B-A491-DE5A32F5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1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82756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F94E3D-564D-4CBF-8BAD-D2060DE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CDB460-1919-452B-A421-B45A1691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4.emf"/><Relationship Id="rId26" Type="http://schemas.openxmlformats.org/officeDocument/2006/relationships/image" Target="../media/image28.e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7.e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9.emf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2.emf"/><Relationship Id="rId22" Type="http://schemas.openxmlformats.org/officeDocument/2006/relationships/image" Target="../media/image26.emf"/><Relationship Id="rId27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8.png"/><Relationship Id="rId2" Type="http://schemas.openxmlformats.org/officeDocument/2006/relationships/image" Target="../media/image9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4" Type="http://schemas.openxmlformats.org/officeDocument/2006/relationships/image" Target="../media/image9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4.png"/><Relationship Id="rId3" Type="http://schemas.openxmlformats.org/officeDocument/2006/relationships/image" Target="../media/image951.png"/><Relationship Id="rId7" Type="http://schemas.openxmlformats.org/officeDocument/2006/relationships/image" Target="../media/image9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52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60.png"/><Relationship Id="rId13" Type="http://schemas.openxmlformats.org/officeDocument/2006/relationships/image" Target="../media/image33.wmf"/><Relationship Id="rId18" Type="http://schemas.openxmlformats.org/officeDocument/2006/relationships/image" Target="../media/image9460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9490.png"/><Relationship Id="rId7" Type="http://schemas.openxmlformats.org/officeDocument/2006/relationships/image" Target="../media/image939.png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9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40.png"/><Relationship Id="rId20" Type="http://schemas.openxmlformats.org/officeDocument/2006/relationships/image" Target="../media/image9480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9250.png"/><Relationship Id="rId11" Type="http://schemas.openxmlformats.org/officeDocument/2006/relationships/image" Target="../media/image943.png"/><Relationship Id="rId5" Type="http://schemas.openxmlformats.org/officeDocument/2006/relationships/image" Target="../media/image937.png"/><Relationship Id="rId15" Type="http://schemas.openxmlformats.org/officeDocument/2006/relationships/image" Target="../media/image34.wmf"/><Relationship Id="rId10" Type="http://schemas.openxmlformats.org/officeDocument/2006/relationships/image" Target="../media/image9270.png"/><Relationship Id="rId19" Type="http://schemas.openxmlformats.org/officeDocument/2006/relationships/image" Target="../media/image9470.png"/><Relationship Id="rId4" Type="http://schemas.openxmlformats.org/officeDocument/2006/relationships/image" Target="../media/image9240.png"/><Relationship Id="rId9" Type="http://schemas.openxmlformats.org/officeDocument/2006/relationships/image" Target="../media/image941.png"/><Relationship Id="rId14" Type="http://schemas.openxmlformats.org/officeDocument/2006/relationships/oleObject" Target="../embeddings/oleObject17.bin"/><Relationship Id="rId22" Type="http://schemas.openxmlformats.org/officeDocument/2006/relationships/image" Target="../media/image9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95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wmf"/><Relationship Id="rId12" Type="http://schemas.openxmlformats.org/officeDocument/2006/relationships/image" Target="../media/image95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954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12" Type="http://schemas.openxmlformats.org/officeDocument/2006/relationships/image" Target="../media/image95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954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wmf"/><Relationship Id="rId12" Type="http://schemas.openxmlformats.org/officeDocument/2006/relationships/image" Target="../media/image95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95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wmf"/><Relationship Id="rId12" Type="http://schemas.openxmlformats.org/officeDocument/2006/relationships/image" Target="../media/image9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95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6.wmf"/><Relationship Id="rId12" Type="http://schemas.openxmlformats.org/officeDocument/2006/relationships/image" Target="../media/image9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959.png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sz="3200" i="0" dirty="0">
                <a:solidFill>
                  <a:schemeClr val="bg1"/>
                </a:solidFill>
              </a:rPr>
              <a:t>A Unified Framework for </a:t>
            </a:r>
          </a:p>
          <a:p>
            <a:r>
              <a:rPr lang="en-US" sz="3200" i="0" dirty="0">
                <a:solidFill>
                  <a:schemeClr val="bg1"/>
                </a:solidFill>
              </a:rPr>
              <a:t>Sequential Decision Analytics </a:t>
            </a:r>
          </a:p>
          <a:p>
            <a:endParaRPr lang="en-US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Olin Business School</a:t>
            </a: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University of Washington, St. Louis</a:t>
            </a:r>
            <a:endParaRPr lang="en-US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400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November 5-6, 2019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>
              <a:lnSpc>
                <a:spcPct val="92000"/>
              </a:lnSpc>
            </a:pPr>
            <a:r>
              <a:rPr lang="en-US" sz="2400" b="1" i="0" dirty="0">
                <a:solidFill>
                  <a:schemeClr val="bg1"/>
                </a:solidFill>
              </a:rPr>
              <a:t>Warren B. Powell</a:t>
            </a:r>
          </a:p>
          <a:p>
            <a:pPr>
              <a:lnSpc>
                <a:spcPct val="92000"/>
              </a:lnSpc>
            </a:pP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Princeton University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Department of Operations Research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and Financial Engineering</a:t>
            </a:r>
          </a:p>
        </p:txBody>
      </p:sp>
      <p:pic>
        <p:nvPicPr>
          <p:cNvPr id="2055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Supply chain management for Pratt &amp; Whitney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395899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Pratt&amp;Whitney</a:t>
            </a:r>
            <a:r>
              <a:rPr lang="en-US" dirty="0"/>
              <a:t> jet engines</a:t>
            </a:r>
          </a:p>
        </p:txBody>
      </p:sp>
      <p:pic>
        <p:nvPicPr>
          <p:cNvPr id="2816002" name="Picture 2" descr="Image result for pratt and whit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6" y="1810568"/>
            <a:ext cx="7540348" cy="428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2CD8C7-C98E-46A1-9848-A48F33025FB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5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Pratt&amp;Whitney</a:t>
            </a:r>
            <a:r>
              <a:rPr lang="en-US" dirty="0"/>
              <a:t> jet engines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60" y="1649863"/>
            <a:ext cx="7825875" cy="52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Pratt&amp;Whitney</a:t>
            </a:r>
            <a:r>
              <a:rPr lang="en-US" dirty="0"/>
              <a:t> jet engines</a:t>
            </a:r>
          </a:p>
        </p:txBody>
      </p:sp>
      <p:pic>
        <p:nvPicPr>
          <p:cNvPr id="2819074" name="Picture 2" descr="Image result for pratt and whit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47964"/>
            <a:ext cx="7518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10050C-3164-4316-A359-C17F5B83B88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9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Picture 5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66079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7783" y="234776"/>
            <a:ext cx="446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chemeClr val="bg1"/>
                </a:solidFill>
              </a:rPr>
              <a:t>Pratt &amp; Whitney supply chain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07D7E-2DF2-48C6-8F5C-8903C2BC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7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Picture 5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66079" cy="6858001"/>
          </a:xfrm>
          <a:prstGeom prst="rect">
            <a:avLst/>
          </a:prstGeom>
        </p:spPr>
      </p:pic>
      <p:grpSp>
        <p:nvGrpSpPr>
          <p:cNvPr id="206143" name="Group 7"/>
          <p:cNvGrpSpPr>
            <a:grpSpLocks/>
          </p:cNvGrpSpPr>
          <p:nvPr/>
        </p:nvGrpSpPr>
        <p:grpSpPr bwMode="auto">
          <a:xfrm>
            <a:off x="2230979" y="1687774"/>
            <a:ext cx="840479" cy="703734"/>
            <a:chOff x="1338" y="2771"/>
            <a:chExt cx="1256" cy="1052"/>
          </a:xfrm>
        </p:grpSpPr>
        <p:grpSp>
          <p:nvGrpSpPr>
            <p:cNvPr id="5356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5419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5452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546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5467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8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9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62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463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546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5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53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5454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55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5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5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5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5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60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20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5421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5450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51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22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5423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4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5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6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7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8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9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0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1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2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3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4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5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6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7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8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9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0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1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2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3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4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5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6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7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8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49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357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5361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5413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4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5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6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7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8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62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5400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5404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05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06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07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08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09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10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11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12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01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5402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03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363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2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3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74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5390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1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2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3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4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5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6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7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8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9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5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5376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7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8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9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0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1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2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3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4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5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6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7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8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9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58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5359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9" name="Group 7"/>
          <p:cNvGrpSpPr>
            <a:grpSpLocks/>
          </p:cNvGrpSpPr>
          <p:nvPr/>
        </p:nvGrpSpPr>
        <p:grpSpPr bwMode="auto">
          <a:xfrm>
            <a:off x="7598473" y="4231682"/>
            <a:ext cx="840479" cy="703734"/>
            <a:chOff x="1338" y="2771"/>
            <a:chExt cx="1256" cy="1052"/>
          </a:xfrm>
        </p:grpSpPr>
        <p:grpSp>
          <p:nvGrpSpPr>
            <p:cNvPr id="580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643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676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68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691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86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8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68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77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678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9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4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44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645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674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5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6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647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0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1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2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3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4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9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0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2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4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6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7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8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9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0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1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2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3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81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585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637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624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628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9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0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1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2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3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4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6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626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87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8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614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9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600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82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583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4" name="Group 7"/>
          <p:cNvGrpSpPr>
            <a:grpSpLocks/>
          </p:cNvGrpSpPr>
          <p:nvPr/>
        </p:nvGrpSpPr>
        <p:grpSpPr bwMode="auto">
          <a:xfrm>
            <a:off x="224657" y="706385"/>
            <a:ext cx="840479" cy="703734"/>
            <a:chOff x="1338" y="2771"/>
            <a:chExt cx="1256" cy="1052"/>
          </a:xfrm>
        </p:grpSpPr>
        <p:grpSp>
          <p:nvGrpSpPr>
            <p:cNvPr id="695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758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791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80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80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7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8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01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80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80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4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92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793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4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59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760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789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0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1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762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3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4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5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6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7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9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1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2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3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4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5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6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7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9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1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3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4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5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6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96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700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752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1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739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743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5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9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0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741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2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3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729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4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715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97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698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09" name="Group 7"/>
          <p:cNvGrpSpPr>
            <a:grpSpLocks/>
          </p:cNvGrpSpPr>
          <p:nvPr/>
        </p:nvGrpSpPr>
        <p:grpSpPr bwMode="auto">
          <a:xfrm>
            <a:off x="730110" y="1454311"/>
            <a:ext cx="840479" cy="703734"/>
            <a:chOff x="1338" y="2771"/>
            <a:chExt cx="1256" cy="1052"/>
          </a:xfrm>
        </p:grpSpPr>
        <p:grpSp>
          <p:nvGrpSpPr>
            <p:cNvPr id="810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873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906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91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921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16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1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91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07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908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9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4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74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875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904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5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6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877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0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3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4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5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6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7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8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9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0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2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4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6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7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8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9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0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1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2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3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11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815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867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6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854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858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2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5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856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7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17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8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844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9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830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12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813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4" name="Group 7"/>
          <p:cNvGrpSpPr>
            <a:grpSpLocks/>
          </p:cNvGrpSpPr>
          <p:nvPr/>
        </p:nvGrpSpPr>
        <p:grpSpPr bwMode="auto">
          <a:xfrm>
            <a:off x="1485395" y="2100883"/>
            <a:ext cx="840479" cy="703734"/>
            <a:chOff x="1338" y="2771"/>
            <a:chExt cx="1256" cy="1052"/>
          </a:xfrm>
        </p:grpSpPr>
        <p:grpSp>
          <p:nvGrpSpPr>
            <p:cNvPr id="925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988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1021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103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103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8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31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3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103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22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1023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4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89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990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1019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0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1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992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5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9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0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1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2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3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4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5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6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8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26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930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982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1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969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973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4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5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6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7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8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0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971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2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32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43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959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945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7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928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39" name="Group 7"/>
          <p:cNvGrpSpPr>
            <a:grpSpLocks/>
          </p:cNvGrpSpPr>
          <p:nvPr/>
        </p:nvGrpSpPr>
        <p:grpSpPr bwMode="auto">
          <a:xfrm>
            <a:off x="3155096" y="3578846"/>
            <a:ext cx="840479" cy="703734"/>
            <a:chOff x="1338" y="2771"/>
            <a:chExt cx="1256" cy="1052"/>
          </a:xfrm>
        </p:grpSpPr>
        <p:grpSp>
          <p:nvGrpSpPr>
            <p:cNvPr id="1040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1103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1136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114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1151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46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4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114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37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1138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4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04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1105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1134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6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1107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3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4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5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6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7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8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9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2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4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8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41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1045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1097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6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1084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1088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1086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47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8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1074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9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1060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42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1043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54" name="Group 7"/>
          <p:cNvGrpSpPr>
            <a:grpSpLocks/>
          </p:cNvGrpSpPr>
          <p:nvPr/>
        </p:nvGrpSpPr>
        <p:grpSpPr bwMode="auto">
          <a:xfrm>
            <a:off x="3246438" y="4616368"/>
            <a:ext cx="840479" cy="703734"/>
            <a:chOff x="1338" y="2771"/>
            <a:chExt cx="1256" cy="1052"/>
          </a:xfrm>
        </p:grpSpPr>
        <p:grpSp>
          <p:nvGrpSpPr>
            <p:cNvPr id="1155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1218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1251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126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126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7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8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61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26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126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4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52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1253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4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9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19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1220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1249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0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1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1222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3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4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5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6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7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8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0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3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4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5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6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7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8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9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0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1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2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3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4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5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6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8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56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1160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1212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3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5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6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1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1199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1203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4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5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6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7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8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9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0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1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0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1201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2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62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3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1189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4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1175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7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1158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9" name="Group 7"/>
          <p:cNvGrpSpPr>
            <a:grpSpLocks/>
          </p:cNvGrpSpPr>
          <p:nvPr/>
        </p:nvGrpSpPr>
        <p:grpSpPr bwMode="auto">
          <a:xfrm>
            <a:off x="4272917" y="4896323"/>
            <a:ext cx="840479" cy="703734"/>
            <a:chOff x="1338" y="2771"/>
            <a:chExt cx="1256" cy="1052"/>
          </a:xfrm>
        </p:grpSpPr>
        <p:grpSp>
          <p:nvGrpSpPr>
            <p:cNvPr id="1270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1333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1366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137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1381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76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7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137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67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1368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9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4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34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1335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1364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5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1337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2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4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6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7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8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9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0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1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2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3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71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1275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1327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8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9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6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1314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1318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9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0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1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2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3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4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5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6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5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1316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7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7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1304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1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3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9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1290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5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2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1273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84" name="Group 7"/>
          <p:cNvGrpSpPr>
            <a:grpSpLocks/>
          </p:cNvGrpSpPr>
          <p:nvPr/>
        </p:nvGrpSpPr>
        <p:grpSpPr bwMode="auto">
          <a:xfrm>
            <a:off x="7111650" y="667586"/>
            <a:ext cx="840479" cy="703734"/>
            <a:chOff x="1338" y="2771"/>
            <a:chExt cx="1256" cy="1052"/>
          </a:xfrm>
        </p:grpSpPr>
        <p:grpSp>
          <p:nvGrpSpPr>
            <p:cNvPr id="1385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1448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1481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149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149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7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8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91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49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149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4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82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1483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4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9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49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1450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1479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0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1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1452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7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8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9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0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1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2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3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4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5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6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7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8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9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0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1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2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3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8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86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1390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1442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4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91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1429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1433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4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6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7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0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1431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2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92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03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1419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0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1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6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7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04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1405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6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8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9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1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2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5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7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8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7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1388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99" name="Group 7"/>
          <p:cNvGrpSpPr>
            <a:grpSpLocks/>
          </p:cNvGrpSpPr>
          <p:nvPr/>
        </p:nvGrpSpPr>
        <p:grpSpPr bwMode="auto">
          <a:xfrm>
            <a:off x="6756029" y="1592049"/>
            <a:ext cx="840479" cy="703734"/>
            <a:chOff x="1338" y="2771"/>
            <a:chExt cx="1256" cy="1052"/>
          </a:xfrm>
        </p:grpSpPr>
        <p:grpSp>
          <p:nvGrpSpPr>
            <p:cNvPr id="1500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1563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1596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160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1611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06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60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160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97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1598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9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4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64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1565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1594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5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6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1567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8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9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0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1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2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3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4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5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6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0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2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3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4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6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7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9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0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1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2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3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501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1505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1557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06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1544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1548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9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0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1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2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3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4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5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5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1546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7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07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18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1534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5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9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1520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1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2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3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4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8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9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1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2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02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1503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14" name="Group 7"/>
          <p:cNvGrpSpPr>
            <a:grpSpLocks/>
          </p:cNvGrpSpPr>
          <p:nvPr/>
        </p:nvGrpSpPr>
        <p:grpSpPr bwMode="auto">
          <a:xfrm>
            <a:off x="5584765" y="3091183"/>
            <a:ext cx="840479" cy="703734"/>
            <a:chOff x="1338" y="2771"/>
            <a:chExt cx="1256" cy="1052"/>
          </a:xfrm>
        </p:grpSpPr>
        <p:grpSp>
          <p:nvGrpSpPr>
            <p:cNvPr id="1615" name="Group 8"/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1678" name="Group 9"/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1711" name="Group 10"/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172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172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7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8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21" name="Freeform 15"/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2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172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4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12" name="Group 20"/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1713" name="Freeform 21"/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4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9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79" name="Group 28"/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1680" name="Group 29"/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1709" name="Freeform 30"/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0" name="Freeform 31"/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81" name="Group 32"/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1682" name="Freeform 33"/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3" name="Freeform 34"/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4" name="Freeform 35"/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5" name="Freeform 36"/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6" name="Freeform 37"/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7" name="Freeform 38"/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8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9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0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1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2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3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4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5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6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7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8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9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0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1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2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3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4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5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6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8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16" name="Group 60"/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1620" name="Group 61"/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1672" name="Freeform 62"/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" name="Freeform 63"/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" name="Freeform 64"/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" name="Freeform 65"/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" name="Freeform 66"/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" name="Freeform 67"/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1" name="Group 68"/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1659" name="Group 69"/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1663" name="Freeform 70"/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4" name="Freeform 71"/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5" name="Freeform 72"/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6" name="Freeform 73"/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7" name="Freeform 74"/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8" name="Freeform 75"/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9" name="Freeform 76"/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0" name="Freeform 77"/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1" name="Freeform 78"/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0" name="Group 79"/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1661" name="Freeform 80"/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2" name="Freeform 81"/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22" name="Freeform 82"/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" name="Freeform 83"/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" name="Freeform 84"/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" name="Freeform 85"/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" name="Freeform 86"/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" name="Freeform 87"/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" name="Freeform 88"/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" name="Freeform 89"/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" name="Freeform 90"/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" name="Freeform 91"/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" name="Freeform 92"/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33" name="Group 93"/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1649" name="Freeform 94"/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" name="Freeform 95"/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" name="Freeform 96"/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" name="Freeform 97"/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" name="Freeform 98"/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" name="Freeform 99"/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" name="Freeform 100"/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" name="Freeform 101"/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" name="Freeform 102"/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" name="Freeform 103"/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4" name="Group 104"/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1635" name="Freeform 105"/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" name="Freeform 106"/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" name="Freeform 107"/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" name="Freeform 108"/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" name="Freeform 109"/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" name="Freeform 110"/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" name="Freeform 111"/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" name="Freeform 112"/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" name="Freeform 113"/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" name="Freeform 114"/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" name="Freeform 115"/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" name="Freeform 116"/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" name="Freeform 117"/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" name="Freeform 118"/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17" name="Group 119"/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1618" name="Freeform 120"/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" name="Freeform 121"/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29" name="TextBox 1728"/>
          <p:cNvSpPr txBox="1"/>
          <p:nvPr/>
        </p:nvSpPr>
        <p:spPr>
          <a:xfrm>
            <a:off x="2347783" y="234776"/>
            <a:ext cx="446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chemeClr val="bg1"/>
                </a:solidFill>
              </a:rPr>
              <a:t>Pratt &amp; Whitney supply chain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42772-0855-41C2-8C7B-3DF1BACF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30" name="Freeform 109">
            <a:extLst>
              <a:ext uri="{FF2B5EF4-FFF2-40B4-BE49-F238E27FC236}">
                <a16:creationId xmlns:a16="http://schemas.microsoft.com/office/drawing/2014/main" id="{81D99CCF-4187-4174-89C5-045143D5932E}"/>
              </a:ext>
            </a:extLst>
          </p:cNvPr>
          <p:cNvSpPr>
            <a:spLocks/>
          </p:cNvSpPr>
          <p:nvPr/>
        </p:nvSpPr>
        <p:spPr bwMode="auto">
          <a:xfrm>
            <a:off x="6947241" y="1921721"/>
            <a:ext cx="213466" cy="354543"/>
          </a:xfrm>
          <a:custGeom>
            <a:avLst/>
            <a:gdLst>
              <a:gd name="T0" fmla="*/ 280 w 319"/>
              <a:gd name="T1" fmla="*/ 441 h 530"/>
              <a:gd name="T2" fmla="*/ 204 w 319"/>
              <a:gd name="T3" fmla="*/ 434 h 530"/>
              <a:gd name="T4" fmla="*/ 138 w 319"/>
              <a:gd name="T5" fmla="*/ 415 h 530"/>
              <a:gd name="T6" fmla="*/ 111 w 319"/>
              <a:gd name="T7" fmla="*/ 365 h 530"/>
              <a:gd name="T8" fmla="*/ 123 w 319"/>
              <a:gd name="T9" fmla="*/ 334 h 530"/>
              <a:gd name="T10" fmla="*/ 73 w 319"/>
              <a:gd name="T11" fmla="*/ 269 h 530"/>
              <a:gd name="T12" fmla="*/ 119 w 319"/>
              <a:gd name="T13" fmla="*/ 296 h 530"/>
              <a:gd name="T14" fmla="*/ 92 w 319"/>
              <a:gd name="T15" fmla="*/ 238 h 530"/>
              <a:gd name="T16" fmla="*/ 54 w 319"/>
              <a:gd name="T17" fmla="*/ 157 h 530"/>
              <a:gd name="T18" fmla="*/ 111 w 319"/>
              <a:gd name="T19" fmla="*/ 226 h 530"/>
              <a:gd name="T20" fmla="*/ 123 w 319"/>
              <a:gd name="T21" fmla="*/ 123 h 530"/>
              <a:gd name="T22" fmla="*/ 150 w 319"/>
              <a:gd name="T23" fmla="*/ 84 h 530"/>
              <a:gd name="T24" fmla="*/ 192 w 319"/>
              <a:gd name="T25" fmla="*/ 69 h 530"/>
              <a:gd name="T26" fmla="*/ 111 w 319"/>
              <a:gd name="T27" fmla="*/ 42 h 530"/>
              <a:gd name="T28" fmla="*/ 73 w 319"/>
              <a:gd name="T29" fmla="*/ 73 h 530"/>
              <a:gd name="T30" fmla="*/ 96 w 319"/>
              <a:gd name="T31" fmla="*/ 42 h 530"/>
              <a:gd name="T32" fmla="*/ 142 w 319"/>
              <a:gd name="T33" fmla="*/ 27 h 530"/>
              <a:gd name="T34" fmla="*/ 111 w 319"/>
              <a:gd name="T35" fmla="*/ 15 h 530"/>
              <a:gd name="T36" fmla="*/ 84 w 319"/>
              <a:gd name="T37" fmla="*/ 0 h 530"/>
              <a:gd name="T38" fmla="*/ 46 w 319"/>
              <a:gd name="T39" fmla="*/ 31 h 530"/>
              <a:gd name="T40" fmla="*/ 11 w 319"/>
              <a:gd name="T41" fmla="*/ 58 h 530"/>
              <a:gd name="T42" fmla="*/ 0 w 319"/>
              <a:gd name="T43" fmla="*/ 107 h 530"/>
              <a:gd name="T44" fmla="*/ 0 w 319"/>
              <a:gd name="T45" fmla="*/ 200 h 530"/>
              <a:gd name="T46" fmla="*/ 11 w 319"/>
              <a:gd name="T47" fmla="*/ 311 h 530"/>
              <a:gd name="T48" fmla="*/ 31 w 319"/>
              <a:gd name="T49" fmla="*/ 418 h 530"/>
              <a:gd name="T50" fmla="*/ 38 w 319"/>
              <a:gd name="T51" fmla="*/ 488 h 530"/>
              <a:gd name="T52" fmla="*/ 58 w 319"/>
              <a:gd name="T53" fmla="*/ 518 h 530"/>
              <a:gd name="T54" fmla="*/ 100 w 319"/>
              <a:gd name="T55" fmla="*/ 530 h 530"/>
              <a:gd name="T56" fmla="*/ 127 w 319"/>
              <a:gd name="T57" fmla="*/ 522 h 530"/>
              <a:gd name="T58" fmla="*/ 150 w 319"/>
              <a:gd name="T59" fmla="*/ 495 h 530"/>
              <a:gd name="T60" fmla="*/ 157 w 319"/>
              <a:gd name="T61" fmla="*/ 488 h 530"/>
              <a:gd name="T62" fmla="*/ 192 w 319"/>
              <a:gd name="T63" fmla="*/ 514 h 530"/>
              <a:gd name="T64" fmla="*/ 234 w 319"/>
              <a:gd name="T65" fmla="*/ 526 h 530"/>
              <a:gd name="T66" fmla="*/ 265 w 319"/>
              <a:gd name="T67" fmla="*/ 518 h 530"/>
              <a:gd name="T68" fmla="*/ 246 w 319"/>
              <a:gd name="T69" fmla="*/ 499 h 530"/>
              <a:gd name="T70" fmla="*/ 207 w 319"/>
              <a:gd name="T71" fmla="*/ 461 h 530"/>
              <a:gd name="T72" fmla="*/ 265 w 319"/>
              <a:gd name="T73" fmla="*/ 491 h 530"/>
              <a:gd name="T74" fmla="*/ 311 w 319"/>
              <a:gd name="T75" fmla="*/ 507 h 530"/>
              <a:gd name="T76" fmla="*/ 319 w 319"/>
              <a:gd name="T77" fmla="*/ 488 h 53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19"/>
              <a:gd name="T118" fmla="*/ 0 h 530"/>
              <a:gd name="T119" fmla="*/ 319 w 319"/>
              <a:gd name="T120" fmla="*/ 530 h 53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19" h="530">
                <a:moveTo>
                  <a:pt x="319" y="445"/>
                </a:moveTo>
                <a:lnTo>
                  <a:pt x="280" y="441"/>
                </a:lnTo>
                <a:lnTo>
                  <a:pt x="242" y="438"/>
                </a:lnTo>
                <a:lnTo>
                  <a:pt x="204" y="434"/>
                </a:lnTo>
                <a:lnTo>
                  <a:pt x="157" y="426"/>
                </a:lnTo>
                <a:lnTo>
                  <a:pt x="138" y="415"/>
                </a:lnTo>
                <a:lnTo>
                  <a:pt x="84" y="345"/>
                </a:lnTo>
                <a:lnTo>
                  <a:pt x="111" y="365"/>
                </a:lnTo>
                <a:lnTo>
                  <a:pt x="131" y="384"/>
                </a:lnTo>
                <a:lnTo>
                  <a:pt x="123" y="334"/>
                </a:lnTo>
                <a:lnTo>
                  <a:pt x="100" y="315"/>
                </a:lnTo>
                <a:lnTo>
                  <a:pt x="73" y="269"/>
                </a:lnTo>
                <a:lnTo>
                  <a:pt x="100" y="292"/>
                </a:lnTo>
                <a:lnTo>
                  <a:pt x="119" y="296"/>
                </a:lnTo>
                <a:lnTo>
                  <a:pt x="111" y="261"/>
                </a:lnTo>
                <a:lnTo>
                  <a:pt x="92" y="238"/>
                </a:lnTo>
                <a:lnTo>
                  <a:pt x="73" y="219"/>
                </a:lnTo>
                <a:lnTo>
                  <a:pt x="54" y="157"/>
                </a:lnTo>
                <a:lnTo>
                  <a:pt x="92" y="207"/>
                </a:lnTo>
                <a:lnTo>
                  <a:pt x="111" y="226"/>
                </a:lnTo>
                <a:lnTo>
                  <a:pt x="115" y="150"/>
                </a:lnTo>
                <a:lnTo>
                  <a:pt x="123" y="123"/>
                </a:lnTo>
                <a:lnTo>
                  <a:pt x="134" y="107"/>
                </a:lnTo>
                <a:lnTo>
                  <a:pt x="150" y="84"/>
                </a:lnTo>
                <a:lnTo>
                  <a:pt x="180" y="77"/>
                </a:lnTo>
                <a:lnTo>
                  <a:pt x="192" y="69"/>
                </a:lnTo>
                <a:lnTo>
                  <a:pt x="154" y="31"/>
                </a:lnTo>
                <a:lnTo>
                  <a:pt x="111" y="42"/>
                </a:lnTo>
                <a:lnTo>
                  <a:pt x="84" y="58"/>
                </a:lnTo>
                <a:lnTo>
                  <a:pt x="73" y="73"/>
                </a:lnTo>
                <a:lnTo>
                  <a:pt x="81" y="50"/>
                </a:lnTo>
                <a:lnTo>
                  <a:pt x="96" y="42"/>
                </a:lnTo>
                <a:lnTo>
                  <a:pt x="123" y="31"/>
                </a:lnTo>
                <a:lnTo>
                  <a:pt x="142" y="27"/>
                </a:lnTo>
                <a:lnTo>
                  <a:pt x="131" y="23"/>
                </a:lnTo>
                <a:lnTo>
                  <a:pt x="111" y="15"/>
                </a:lnTo>
                <a:lnTo>
                  <a:pt x="92" y="8"/>
                </a:lnTo>
                <a:lnTo>
                  <a:pt x="84" y="0"/>
                </a:lnTo>
                <a:lnTo>
                  <a:pt x="58" y="19"/>
                </a:lnTo>
                <a:lnTo>
                  <a:pt x="46" y="31"/>
                </a:lnTo>
                <a:lnTo>
                  <a:pt x="31" y="50"/>
                </a:lnTo>
                <a:lnTo>
                  <a:pt x="11" y="58"/>
                </a:lnTo>
                <a:lnTo>
                  <a:pt x="8" y="77"/>
                </a:lnTo>
                <a:lnTo>
                  <a:pt x="0" y="107"/>
                </a:lnTo>
                <a:lnTo>
                  <a:pt x="0" y="154"/>
                </a:lnTo>
                <a:lnTo>
                  <a:pt x="0" y="200"/>
                </a:lnTo>
                <a:lnTo>
                  <a:pt x="4" y="253"/>
                </a:lnTo>
                <a:lnTo>
                  <a:pt x="11" y="311"/>
                </a:lnTo>
                <a:lnTo>
                  <a:pt x="27" y="369"/>
                </a:lnTo>
                <a:lnTo>
                  <a:pt x="31" y="418"/>
                </a:lnTo>
                <a:lnTo>
                  <a:pt x="42" y="453"/>
                </a:lnTo>
                <a:lnTo>
                  <a:pt x="38" y="488"/>
                </a:lnTo>
                <a:lnTo>
                  <a:pt x="42" y="503"/>
                </a:lnTo>
                <a:lnTo>
                  <a:pt x="58" y="518"/>
                </a:lnTo>
                <a:lnTo>
                  <a:pt x="77" y="530"/>
                </a:lnTo>
                <a:lnTo>
                  <a:pt x="100" y="530"/>
                </a:lnTo>
                <a:lnTo>
                  <a:pt x="111" y="526"/>
                </a:lnTo>
                <a:lnTo>
                  <a:pt x="127" y="522"/>
                </a:lnTo>
                <a:lnTo>
                  <a:pt x="165" y="514"/>
                </a:lnTo>
                <a:lnTo>
                  <a:pt x="150" y="495"/>
                </a:lnTo>
                <a:lnTo>
                  <a:pt x="131" y="468"/>
                </a:lnTo>
                <a:lnTo>
                  <a:pt x="157" y="488"/>
                </a:lnTo>
                <a:lnTo>
                  <a:pt x="177" y="507"/>
                </a:lnTo>
                <a:lnTo>
                  <a:pt x="192" y="514"/>
                </a:lnTo>
                <a:lnTo>
                  <a:pt x="211" y="526"/>
                </a:lnTo>
                <a:lnTo>
                  <a:pt x="234" y="526"/>
                </a:lnTo>
                <a:lnTo>
                  <a:pt x="253" y="526"/>
                </a:lnTo>
                <a:lnTo>
                  <a:pt x="265" y="518"/>
                </a:lnTo>
                <a:lnTo>
                  <a:pt x="273" y="514"/>
                </a:lnTo>
                <a:lnTo>
                  <a:pt x="246" y="499"/>
                </a:lnTo>
                <a:lnTo>
                  <a:pt x="215" y="472"/>
                </a:lnTo>
                <a:lnTo>
                  <a:pt x="207" y="461"/>
                </a:lnTo>
                <a:lnTo>
                  <a:pt x="230" y="464"/>
                </a:lnTo>
                <a:lnTo>
                  <a:pt x="265" y="491"/>
                </a:lnTo>
                <a:lnTo>
                  <a:pt x="280" y="503"/>
                </a:lnTo>
                <a:lnTo>
                  <a:pt x="311" y="507"/>
                </a:lnTo>
                <a:lnTo>
                  <a:pt x="319" y="499"/>
                </a:lnTo>
                <a:lnTo>
                  <a:pt x="319" y="488"/>
                </a:lnTo>
                <a:lnTo>
                  <a:pt x="319" y="445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31" name="Group 7">
            <a:extLst>
              <a:ext uri="{FF2B5EF4-FFF2-40B4-BE49-F238E27FC236}">
                <a16:creationId xmlns:a16="http://schemas.microsoft.com/office/drawing/2014/main" id="{54C75E90-3C6D-45C4-84A3-E1E259BE4CFE}"/>
              </a:ext>
            </a:extLst>
          </p:cNvPr>
          <p:cNvGrpSpPr>
            <a:grpSpLocks/>
          </p:cNvGrpSpPr>
          <p:nvPr/>
        </p:nvGrpSpPr>
        <p:grpSpPr bwMode="auto">
          <a:xfrm>
            <a:off x="7427834" y="2782124"/>
            <a:ext cx="840479" cy="703734"/>
            <a:chOff x="1338" y="2771"/>
            <a:chExt cx="1256" cy="1052"/>
          </a:xfrm>
        </p:grpSpPr>
        <p:grpSp>
          <p:nvGrpSpPr>
            <p:cNvPr id="1732" name="Group 8">
              <a:extLst>
                <a:ext uri="{FF2B5EF4-FFF2-40B4-BE49-F238E27FC236}">
                  <a16:creationId xmlns:a16="http://schemas.microsoft.com/office/drawing/2014/main" id="{1CD8F37D-5CDF-42C1-BB9B-F80802A33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9" y="2852"/>
              <a:ext cx="845" cy="591"/>
              <a:chOff x="1749" y="2852"/>
              <a:chExt cx="845" cy="591"/>
            </a:xfrm>
          </p:grpSpPr>
          <p:grpSp>
            <p:nvGrpSpPr>
              <p:cNvPr id="1795" name="Group 9">
                <a:extLst>
                  <a:ext uri="{FF2B5EF4-FFF2-40B4-BE49-F238E27FC236}">
                    <a16:creationId xmlns:a16="http://schemas.microsoft.com/office/drawing/2014/main" id="{91BB754C-3915-4E6C-B106-D94F9969D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1" y="2852"/>
                <a:ext cx="653" cy="537"/>
                <a:chOff x="1941" y="2852"/>
                <a:chExt cx="653" cy="537"/>
              </a:xfrm>
            </p:grpSpPr>
            <p:grpSp>
              <p:nvGrpSpPr>
                <p:cNvPr id="1828" name="Group 10">
                  <a:extLst>
                    <a:ext uri="{FF2B5EF4-FFF2-40B4-BE49-F238E27FC236}">
                      <a16:creationId xmlns:a16="http://schemas.microsoft.com/office/drawing/2014/main" id="{6A6FC250-9A15-42EF-8EBC-3FACDAE32A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1" y="2852"/>
                  <a:ext cx="653" cy="537"/>
                  <a:chOff x="1941" y="2852"/>
                  <a:chExt cx="653" cy="537"/>
                </a:xfrm>
              </p:grpSpPr>
              <p:grpSp>
                <p:nvGrpSpPr>
                  <p:cNvPr id="1837" name="Group 11">
                    <a:extLst>
                      <a:ext uri="{FF2B5EF4-FFF2-40B4-BE49-F238E27FC236}">
                        <a16:creationId xmlns:a16="http://schemas.microsoft.com/office/drawing/2014/main" id="{34AA1E33-1B95-4BCF-AC12-ED19EC4548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41" y="3155"/>
                    <a:ext cx="653" cy="234"/>
                    <a:chOff x="1941" y="3155"/>
                    <a:chExt cx="653" cy="234"/>
                  </a:xfrm>
                </p:grpSpPr>
                <p:sp>
                  <p:nvSpPr>
                    <p:cNvPr id="1843" name="Freeform 12">
                      <a:extLst>
                        <a:ext uri="{FF2B5EF4-FFF2-40B4-BE49-F238E27FC236}">
                          <a16:creationId xmlns:a16="http://schemas.microsoft.com/office/drawing/2014/main" id="{733612AC-6C5D-4688-A1F7-73EAC3D640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373" cy="234"/>
                    </a:xfrm>
                    <a:custGeom>
                      <a:avLst/>
                      <a:gdLst>
                        <a:gd name="T0" fmla="*/ 373 w 373"/>
                        <a:gd name="T1" fmla="*/ 69 h 234"/>
                        <a:gd name="T2" fmla="*/ 373 w 373"/>
                        <a:gd name="T3" fmla="*/ 234 h 234"/>
                        <a:gd name="T4" fmla="*/ 0 w 373"/>
                        <a:gd name="T5" fmla="*/ 115 h 234"/>
                        <a:gd name="T6" fmla="*/ 0 w 373"/>
                        <a:gd name="T7" fmla="*/ 0 h 234"/>
                        <a:gd name="T8" fmla="*/ 373 w 373"/>
                        <a:gd name="T9" fmla="*/ 69 h 2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3"/>
                        <a:gd name="T16" fmla="*/ 0 h 234"/>
                        <a:gd name="T17" fmla="*/ 373 w 373"/>
                        <a:gd name="T18" fmla="*/ 234 h 2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3" h="234">
                          <a:moveTo>
                            <a:pt x="373" y="69"/>
                          </a:moveTo>
                          <a:lnTo>
                            <a:pt x="373" y="234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373" y="6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4" name="Freeform 13">
                      <a:extLst>
                        <a:ext uri="{FF2B5EF4-FFF2-40B4-BE49-F238E27FC236}">
                          <a16:creationId xmlns:a16="http://schemas.microsoft.com/office/drawing/2014/main" id="{10649338-5B0B-4106-AF51-0699941F15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14" y="3209"/>
                      <a:ext cx="280" cy="180"/>
                    </a:xfrm>
                    <a:custGeom>
                      <a:avLst/>
                      <a:gdLst>
                        <a:gd name="T0" fmla="*/ 0 w 280"/>
                        <a:gd name="T1" fmla="*/ 15 h 180"/>
                        <a:gd name="T2" fmla="*/ 0 w 280"/>
                        <a:gd name="T3" fmla="*/ 180 h 180"/>
                        <a:gd name="T4" fmla="*/ 280 w 280"/>
                        <a:gd name="T5" fmla="*/ 138 h 180"/>
                        <a:gd name="T6" fmla="*/ 280 w 280"/>
                        <a:gd name="T7" fmla="*/ 0 h 180"/>
                        <a:gd name="T8" fmla="*/ 0 w 280"/>
                        <a:gd name="T9" fmla="*/ 15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0"/>
                        <a:gd name="T16" fmla="*/ 0 h 180"/>
                        <a:gd name="T17" fmla="*/ 280 w 280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0" h="180">
                          <a:moveTo>
                            <a:pt x="0" y="15"/>
                          </a:moveTo>
                          <a:lnTo>
                            <a:pt x="0" y="180"/>
                          </a:lnTo>
                          <a:lnTo>
                            <a:pt x="280" y="138"/>
                          </a:lnTo>
                          <a:lnTo>
                            <a:pt x="280" y="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5" name="Freeform 14">
                      <a:extLst>
                        <a:ext uri="{FF2B5EF4-FFF2-40B4-BE49-F238E27FC236}">
                          <a16:creationId xmlns:a16="http://schemas.microsoft.com/office/drawing/2014/main" id="{5326CADD-241C-4D89-B6E9-8BC718807B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41" y="3155"/>
                      <a:ext cx="653" cy="69"/>
                    </a:xfrm>
                    <a:custGeom>
                      <a:avLst/>
                      <a:gdLst>
                        <a:gd name="T0" fmla="*/ 653 w 653"/>
                        <a:gd name="T1" fmla="*/ 54 h 69"/>
                        <a:gd name="T2" fmla="*/ 373 w 653"/>
                        <a:gd name="T3" fmla="*/ 69 h 69"/>
                        <a:gd name="T4" fmla="*/ 0 w 653"/>
                        <a:gd name="T5" fmla="*/ 0 h 69"/>
                        <a:gd name="T6" fmla="*/ 273 w 653"/>
                        <a:gd name="T7" fmla="*/ 0 h 69"/>
                        <a:gd name="T8" fmla="*/ 653 w 653"/>
                        <a:gd name="T9" fmla="*/ 54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3"/>
                        <a:gd name="T16" fmla="*/ 0 h 69"/>
                        <a:gd name="T17" fmla="*/ 653 w 65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3" h="69">
                          <a:moveTo>
                            <a:pt x="653" y="54"/>
                          </a:moveTo>
                          <a:lnTo>
                            <a:pt x="373" y="69"/>
                          </a:lnTo>
                          <a:lnTo>
                            <a:pt x="0" y="0"/>
                          </a:lnTo>
                          <a:lnTo>
                            <a:pt x="273" y="0"/>
                          </a:lnTo>
                          <a:lnTo>
                            <a:pt x="653" y="5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38" name="Freeform 15">
                    <a:extLst>
                      <a:ext uri="{FF2B5EF4-FFF2-40B4-BE49-F238E27FC236}">
                        <a16:creationId xmlns:a16="http://schemas.microsoft.com/office/drawing/2014/main" id="{827591E4-8BDB-4B9A-9687-D3568AA881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45" y="3136"/>
                    <a:ext cx="238" cy="65"/>
                  </a:xfrm>
                  <a:custGeom>
                    <a:avLst/>
                    <a:gdLst>
                      <a:gd name="T0" fmla="*/ 238 w 238"/>
                      <a:gd name="T1" fmla="*/ 38 h 65"/>
                      <a:gd name="T2" fmla="*/ 238 w 238"/>
                      <a:gd name="T3" fmla="*/ 57 h 65"/>
                      <a:gd name="T4" fmla="*/ 127 w 238"/>
                      <a:gd name="T5" fmla="*/ 65 h 65"/>
                      <a:gd name="T6" fmla="*/ 0 w 238"/>
                      <a:gd name="T7" fmla="*/ 42 h 65"/>
                      <a:gd name="T8" fmla="*/ 0 w 238"/>
                      <a:gd name="T9" fmla="*/ 0 h 65"/>
                      <a:gd name="T10" fmla="*/ 238 w 238"/>
                      <a:gd name="T11" fmla="*/ 38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8"/>
                      <a:gd name="T19" fmla="*/ 0 h 65"/>
                      <a:gd name="T20" fmla="*/ 238 w 238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8" h="65">
                        <a:moveTo>
                          <a:pt x="238" y="38"/>
                        </a:moveTo>
                        <a:lnTo>
                          <a:pt x="238" y="57"/>
                        </a:lnTo>
                        <a:lnTo>
                          <a:pt x="127" y="6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38" y="38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39" name="Group 16">
                    <a:extLst>
                      <a:ext uri="{FF2B5EF4-FFF2-40B4-BE49-F238E27FC236}">
                        <a16:creationId xmlns:a16="http://schemas.microsoft.com/office/drawing/2014/main" id="{7A76732D-E428-40B9-AFEC-E9B0399E25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14" y="2852"/>
                    <a:ext cx="530" cy="334"/>
                    <a:chOff x="2014" y="2852"/>
                    <a:chExt cx="530" cy="334"/>
                  </a:xfrm>
                </p:grpSpPr>
                <p:sp>
                  <p:nvSpPr>
                    <p:cNvPr id="1840" name="Freeform 17">
                      <a:extLst>
                        <a:ext uri="{FF2B5EF4-FFF2-40B4-BE49-F238E27FC236}">
                          <a16:creationId xmlns:a16="http://schemas.microsoft.com/office/drawing/2014/main" id="{E467B0BD-8E6C-48CB-97BA-E240419DA6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4" y="2852"/>
                      <a:ext cx="304" cy="326"/>
                    </a:xfrm>
                    <a:custGeom>
                      <a:avLst/>
                      <a:gdLst>
                        <a:gd name="T0" fmla="*/ 261 w 304"/>
                        <a:gd name="T1" fmla="*/ 326 h 326"/>
                        <a:gd name="T2" fmla="*/ 304 w 304"/>
                        <a:gd name="T3" fmla="*/ 11 h 326"/>
                        <a:gd name="T4" fmla="*/ 43 w 304"/>
                        <a:gd name="T5" fmla="*/ 0 h 326"/>
                        <a:gd name="T6" fmla="*/ 0 w 304"/>
                        <a:gd name="T7" fmla="*/ 280 h 326"/>
                        <a:gd name="T8" fmla="*/ 261 w 304"/>
                        <a:gd name="T9" fmla="*/ 326 h 3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326"/>
                        <a:gd name="T17" fmla="*/ 304 w 304"/>
                        <a:gd name="T18" fmla="*/ 326 h 3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326">
                          <a:moveTo>
                            <a:pt x="261" y="326"/>
                          </a:moveTo>
                          <a:lnTo>
                            <a:pt x="304" y="11"/>
                          </a:lnTo>
                          <a:lnTo>
                            <a:pt x="43" y="0"/>
                          </a:lnTo>
                          <a:lnTo>
                            <a:pt x="0" y="280"/>
                          </a:lnTo>
                          <a:lnTo>
                            <a:pt x="261" y="326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1" name="Freeform 18">
                      <a:extLst>
                        <a:ext uri="{FF2B5EF4-FFF2-40B4-BE49-F238E27FC236}">
                          <a16:creationId xmlns:a16="http://schemas.microsoft.com/office/drawing/2014/main" id="{467B1ADE-3AAB-411C-AB59-B8C48CD9D8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75" y="2863"/>
                      <a:ext cx="269" cy="323"/>
                    </a:xfrm>
                    <a:custGeom>
                      <a:avLst/>
                      <a:gdLst>
                        <a:gd name="T0" fmla="*/ 43 w 269"/>
                        <a:gd name="T1" fmla="*/ 0 h 323"/>
                        <a:gd name="T2" fmla="*/ 269 w 269"/>
                        <a:gd name="T3" fmla="*/ 69 h 323"/>
                        <a:gd name="T4" fmla="*/ 239 w 269"/>
                        <a:gd name="T5" fmla="*/ 323 h 323"/>
                        <a:gd name="T6" fmla="*/ 0 w 269"/>
                        <a:gd name="T7" fmla="*/ 315 h 323"/>
                        <a:gd name="T8" fmla="*/ 43 w 269"/>
                        <a:gd name="T9" fmla="*/ 0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"/>
                        <a:gd name="T16" fmla="*/ 0 h 323"/>
                        <a:gd name="T17" fmla="*/ 269 w 269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" h="323">
                          <a:moveTo>
                            <a:pt x="43" y="0"/>
                          </a:moveTo>
                          <a:lnTo>
                            <a:pt x="269" y="69"/>
                          </a:lnTo>
                          <a:lnTo>
                            <a:pt x="239" y="323"/>
                          </a:lnTo>
                          <a:lnTo>
                            <a:pt x="0" y="315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2" name="Freeform 19">
                      <a:extLst>
                        <a:ext uri="{FF2B5EF4-FFF2-40B4-BE49-F238E27FC236}">
                          <a16:creationId xmlns:a16="http://schemas.microsoft.com/office/drawing/2014/main" id="{A6EC7D12-FE47-4C0A-9445-A132E4BBDF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49" y="2882"/>
                      <a:ext cx="219" cy="246"/>
                    </a:xfrm>
                    <a:custGeom>
                      <a:avLst/>
                      <a:gdLst>
                        <a:gd name="T0" fmla="*/ 219 w 219"/>
                        <a:gd name="T1" fmla="*/ 12 h 246"/>
                        <a:gd name="T2" fmla="*/ 188 w 219"/>
                        <a:gd name="T3" fmla="*/ 246 h 246"/>
                        <a:gd name="T4" fmla="*/ 0 w 219"/>
                        <a:gd name="T5" fmla="*/ 219 h 246"/>
                        <a:gd name="T6" fmla="*/ 34 w 219"/>
                        <a:gd name="T7" fmla="*/ 0 h 246"/>
                        <a:gd name="T8" fmla="*/ 219 w 219"/>
                        <a:gd name="T9" fmla="*/ 12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9"/>
                        <a:gd name="T16" fmla="*/ 0 h 246"/>
                        <a:gd name="T17" fmla="*/ 219 w 219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9" h="246">
                          <a:moveTo>
                            <a:pt x="219" y="12"/>
                          </a:moveTo>
                          <a:lnTo>
                            <a:pt x="188" y="246"/>
                          </a:lnTo>
                          <a:lnTo>
                            <a:pt x="0" y="219"/>
                          </a:lnTo>
                          <a:lnTo>
                            <a:pt x="34" y="0"/>
                          </a:lnTo>
                          <a:lnTo>
                            <a:pt x="219" y="12"/>
                          </a:lnTo>
                          <a:close/>
                        </a:path>
                      </a:pathLst>
                    </a:custGeom>
                    <a:solidFill>
                      <a:srgbClr val="00C0C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829" name="Group 20">
                  <a:extLst>
                    <a:ext uri="{FF2B5EF4-FFF2-40B4-BE49-F238E27FC236}">
                      <a16:creationId xmlns:a16="http://schemas.microsoft.com/office/drawing/2014/main" id="{5291F40F-9D70-4257-8EB1-1CF1593505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" y="3178"/>
                  <a:ext cx="211" cy="154"/>
                  <a:chOff x="1968" y="3178"/>
                  <a:chExt cx="211" cy="154"/>
                </a:xfrm>
              </p:grpSpPr>
              <p:sp>
                <p:nvSpPr>
                  <p:cNvPr id="1830" name="Freeform 21">
                    <a:extLst>
                      <a:ext uri="{FF2B5EF4-FFF2-40B4-BE49-F238E27FC236}">
                        <a16:creationId xmlns:a16="http://schemas.microsoft.com/office/drawing/2014/main" id="{57069D90-56CC-45DB-8CF6-643E66B99A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8" y="3178"/>
                    <a:ext cx="211" cy="154"/>
                  </a:xfrm>
                  <a:custGeom>
                    <a:avLst/>
                    <a:gdLst>
                      <a:gd name="T0" fmla="*/ 0 w 211"/>
                      <a:gd name="T1" fmla="*/ 0 h 154"/>
                      <a:gd name="T2" fmla="*/ 211 w 211"/>
                      <a:gd name="T3" fmla="*/ 46 h 154"/>
                      <a:gd name="T4" fmla="*/ 211 w 211"/>
                      <a:gd name="T5" fmla="*/ 154 h 154"/>
                      <a:gd name="T6" fmla="*/ 0 w 211"/>
                      <a:gd name="T7" fmla="*/ 88 h 154"/>
                      <a:gd name="T8" fmla="*/ 0 w 211"/>
                      <a:gd name="T9" fmla="*/ 0 h 1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54"/>
                      <a:gd name="T17" fmla="*/ 211 w 211"/>
                      <a:gd name="T18" fmla="*/ 154 h 1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54">
                        <a:moveTo>
                          <a:pt x="0" y="0"/>
                        </a:moveTo>
                        <a:lnTo>
                          <a:pt x="211" y="46"/>
                        </a:lnTo>
                        <a:lnTo>
                          <a:pt x="211" y="154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1" name="Line 22">
                    <a:extLst>
                      <a:ext uri="{FF2B5EF4-FFF2-40B4-BE49-F238E27FC236}">
                        <a16:creationId xmlns:a16="http://schemas.microsoft.com/office/drawing/2014/main" id="{6C3E0DC5-FE7E-49DE-B8F4-945A1E832B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7" y="3216"/>
                    <a:ext cx="54" cy="1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2" name="Line 23">
                    <a:extLst>
                      <a:ext uri="{FF2B5EF4-FFF2-40B4-BE49-F238E27FC236}">
                        <a16:creationId xmlns:a16="http://schemas.microsoft.com/office/drawing/2014/main" id="{28286360-B6FA-4DC2-97E6-4E55624876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72" y="3236"/>
                    <a:ext cx="73" cy="1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3" name="Line 24">
                    <a:extLst>
                      <a:ext uri="{FF2B5EF4-FFF2-40B4-BE49-F238E27FC236}">
                        <a16:creationId xmlns:a16="http://schemas.microsoft.com/office/drawing/2014/main" id="{C39EE254-F5AE-4B9E-9B62-572003A9C1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57" y="3197"/>
                    <a:ext cx="1" cy="9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4" name="Line 25">
                    <a:extLst>
                      <a:ext uri="{FF2B5EF4-FFF2-40B4-BE49-F238E27FC236}">
                        <a16:creationId xmlns:a16="http://schemas.microsoft.com/office/drawing/2014/main" id="{EF150D3A-8D4C-4976-893A-8AF50B10FE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220"/>
                    <a:ext cx="1" cy="1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5" name="Line 26">
                    <a:extLst>
                      <a:ext uri="{FF2B5EF4-FFF2-40B4-BE49-F238E27FC236}">
                        <a16:creationId xmlns:a16="http://schemas.microsoft.com/office/drawing/2014/main" id="{EF46DD2D-7E4E-43E6-ABBF-4B56679D15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20"/>
                    <a:ext cx="192" cy="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6" name="Line 27">
                    <a:extLst>
                      <a:ext uri="{FF2B5EF4-FFF2-40B4-BE49-F238E27FC236}">
                        <a16:creationId xmlns:a16="http://schemas.microsoft.com/office/drawing/2014/main" id="{F15F7758-E6BE-4366-B2E7-C814B5B68B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3201"/>
                    <a:ext cx="192" cy="4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96" name="Group 28">
                <a:extLst>
                  <a:ext uri="{FF2B5EF4-FFF2-40B4-BE49-F238E27FC236}">
                    <a16:creationId xmlns:a16="http://schemas.microsoft.com/office/drawing/2014/main" id="{F551E7D5-B6E4-4CD6-8434-74098C02A0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9" y="3182"/>
                <a:ext cx="507" cy="261"/>
                <a:chOff x="1749" y="3182"/>
                <a:chExt cx="507" cy="261"/>
              </a:xfrm>
            </p:grpSpPr>
            <p:grpSp>
              <p:nvGrpSpPr>
                <p:cNvPr id="1797" name="Group 29">
                  <a:extLst>
                    <a:ext uri="{FF2B5EF4-FFF2-40B4-BE49-F238E27FC236}">
                      <a16:creationId xmlns:a16="http://schemas.microsoft.com/office/drawing/2014/main" id="{46FD11BB-D046-439C-BD28-C877A49DC6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1" y="3324"/>
                  <a:ext cx="84" cy="61"/>
                  <a:chOff x="2141" y="3324"/>
                  <a:chExt cx="84" cy="61"/>
                </a:xfrm>
              </p:grpSpPr>
              <p:sp>
                <p:nvSpPr>
                  <p:cNvPr id="1826" name="Freeform 30">
                    <a:extLst>
                      <a:ext uri="{FF2B5EF4-FFF2-40B4-BE49-F238E27FC236}">
                        <a16:creationId xmlns:a16="http://schemas.microsoft.com/office/drawing/2014/main" id="{9114014F-D149-4DB6-96EF-3F3902215A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2" y="3324"/>
                    <a:ext cx="23" cy="61"/>
                  </a:xfrm>
                  <a:custGeom>
                    <a:avLst/>
                    <a:gdLst>
                      <a:gd name="T0" fmla="*/ 16 w 23"/>
                      <a:gd name="T1" fmla="*/ 0 h 61"/>
                      <a:gd name="T2" fmla="*/ 23 w 23"/>
                      <a:gd name="T3" fmla="*/ 57 h 61"/>
                      <a:gd name="T4" fmla="*/ 4 w 23"/>
                      <a:gd name="T5" fmla="*/ 61 h 61"/>
                      <a:gd name="T6" fmla="*/ 0 w 23"/>
                      <a:gd name="T7" fmla="*/ 4 h 61"/>
                      <a:gd name="T8" fmla="*/ 16 w 23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1"/>
                      <a:gd name="T17" fmla="*/ 23 w 2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1">
                        <a:moveTo>
                          <a:pt x="16" y="0"/>
                        </a:moveTo>
                        <a:lnTo>
                          <a:pt x="23" y="57"/>
                        </a:lnTo>
                        <a:lnTo>
                          <a:pt x="4" y="61"/>
                        </a:lnTo>
                        <a:lnTo>
                          <a:pt x="0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7" name="Freeform 31">
                    <a:extLst>
                      <a:ext uri="{FF2B5EF4-FFF2-40B4-BE49-F238E27FC236}">
                        <a16:creationId xmlns:a16="http://schemas.microsoft.com/office/drawing/2014/main" id="{C7778CB6-37D7-4A00-A891-FC1291AECA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41" y="3332"/>
                    <a:ext cx="65" cy="53"/>
                  </a:xfrm>
                  <a:custGeom>
                    <a:avLst/>
                    <a:gdLst>
                      <a:gd name="T0" fmla="*/ 61 w 65"/>
                      <a:gd name="T1" fmla="*/ 3 h 53"/>
                      <a:gd name="T2" fmla="*/ 65 w 65"/>
                      <a:gd name="T3" fmla="*/ 53 h 53"/>
                      <a:gd name="T4" fmla="*/ 0 w 65"/>
                      <a:gd name="T5" fmla="*/ 26 h 53"/>
                      <a:gd name="T6" fmla="*/ 27 w 65"/>
                      <a:gd name="T7" fmla="*/ 19 h 53"/>
                      <a:gd name="T8" fmla="*/ 50 w 65"/>
                      <a:gd name="T9" fmla="*/ 30 h 53"/>
                      <a:gd name="T10" fmla="*/ 42 w 65"/>
                      <a:gd name="T11" fmla="*/ 0 h 53"/>
                      <a:gd name="T12" fmla="*/ 61 w 65"/>
                      <a:gd name="T13" fmla="*/ 3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3"/>
                      <a:gd name="T23" fmla="*/ 65 w 65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3">
                        <a:moveTo>
                          <a:pt x="61" y="3"/>
                        </a:moveTo>
                        <a:lnTo>
                          <a:pt x="65" y="53"/>
                        </a:lnTo>
                        <a:lnTo>
                          <a:pt x="0" y="26"/>
                        </a:lnTo>
                        <a:lnTo>
                          <a:pt x="27" y="19"/>
                        </a:lnTo>
                        <a:lnTo>
                          <a:pt x="50" y="30"/>
                        </a:lnTo>
                        <a:lnTo>
                          <a:pt x="42" y="0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98" name="Group 32">
                  <a:extLst>
                    <a:ext uri="{FF2B5EF4-FFF2-40B4-BE49-F238E27FC236}">
                      <a16:creationId xmlns:a16="http://schemas.microsoft.com/office/drawing/2014/main" id="{B944163E-3301-42F5-A382-C06CBD2E20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49" y="3182"/>
                  <a:ext cx="507" cy="261"/>
                  <a:chOff x="1749" y="3182"/>
                  <a:chExt cx="507" cy="261"/>
                </a:xfrm>
              </p:grpSpPr>
              <p:sp>
                <p:nvSpPr>
                  <p:cNvPr id="1799" name="Freeform 33">
                    <a:extLst>
                      <a:ext uri="{FF2B5EF4-FFF2-40B4-BE49-F238E27FC236}">
                        <a16:creationId xmlns:a16="http://schemas.microsoft.com/office/drawing/2014/main" id="{4859B984-FC55-48C9-85A9-446F2E3FD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9" y="3182"/>
                    <a:ext cx="500" cy="230"/>
                  </a:xfrm>
                  <a:custGeom>
                    <a:avLst/>
                    <a:gdLst>
                      <a:gd name="T0" fmla="*/ 500 w 500"/>
                      <a:gd name="T1" fmla="*/ 100 h 230"/>
                      <a:gd name="T2" fmla="*/ 261 w 500"/>
                      <a:gd name="T3" fmla="*/ 230 h 230"/>
                      <a:gd name="T4" fmla="*/ 0 w 500"/>
                      <a:gd name="T5" fmla="*/ 103 h 230"/>
                      <a:gd name="T6" fmla="*/ 200 w 500"/>
                      <a:gd name="T7" fmla="*/ 0 h 230"/>
                      <a:gd name="T8" fmla="*/ 500 w 500"/>
                      <a:gd name="T9" fmla="*/ 10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0"/>
                      <a:gd name="T16" fmla="*/ 0 h 230"/>
                      <a:gd name="T17" fmla="*/ 500 w 500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0" h="230">
                        <a:moveTo>
                          <a:pt x="500" y="100"/>
                        </a:moveTo>
                        <a:lnTo>
                          <a:pt x="261" y="230"/>
                        </a:lnTo>
                        <a:lnTo>
                          <a:pt x="0" y="103"/>
                        </a:lnTo>
                        <a:lnTo>
                          <a:pt x="200" y="0"/>
                        </a:lnTo>
                        <a:lnTo>
                          <a:pt x="500" y="1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0" name="Freeform 34">
                    <a:extLst>
                      <a:ext uri="{FF2B5EF4-FFF2-40B4-BE49-F238E27FC236}">
                        <a16:creationId xmlns:a16="http://schemas.microsoft.com/office/drawing/2014/main" id="{0D423C7B-36B8-45A1-8CD5-AFCECA879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07" y="3282"/>
                    <a:ext cx="249" cy="161"/>
                  </a:xfrm>
                  <a:custGeom>
                    <a:avLst/>
                    <a:gdLst>
                      <a:gd name="T0" fmla="*/ 242 w 249"/>
                      <a:gd name="T1" fmla="*/ 0 h 161"/>
                      <a:gd name="T2" fmla="*/ 0 w 249"/>
                      <a:gd name="T3" fmla="*/ 134 h 161"/>
                      <a:gd name="T4" fmla="*/ 7 w 249"/>
                      <a:gd name="T5" fmla="*/ 161 h 161"/>
                      <a:gd name="T6" fmla="*/ 249 w 249"/>
                      <a:gd name="T7" fmla="*/ 23 h 161"/>
                      <a:gd name="T8" fmla="*/ 242 w 249"/>
                      <a:gd name="T9" fmla="*/ 0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161"/>
                      <a:gd name="T17" fmla="*/ 249 w 249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161">
                        <a:moveTo>
                          <a:pt x="242" y="0"/>
                        </a:moveTo>
                        <a:lnTo>
                          <a:pt x="0" y="134"/>
                        </a:lnTo>
                        <a:lnTo>
                          <a:pt x="7" y="161"/>
                        </a:lnTo>
                        <a:lnTo>
                          <a:pt x="249" y="2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1" name="Freeform 35">
                    <a:extLst>
                      <a:ext uri="{FF2B5EF4-FFF2-40B4-BE49-F238E27FC236}">
                        <a16:creationId xmlns:a16="http://schemas.microsoft.com/office/drawing/2014/main" id="{8A774C55-B98D-4CE4-92EC-C987723CB5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9" y="3285"/>
                    <a:ext cx="265" cy="158"/>
                  </a:xfrm>
                  <a:custGeom>
                    <a:avLst/>
                    <a:gdLst>
                      <a:gd name="T0" fmla="*/ 265 w 265"/>
                      <a:gd name="T1" fmla="*/ 158 h 158"/>
                      <a:gd name="T2" fmla="*/ 258 w 265"/>
                      <a:gd name="T3" fmla="*/ 127 h 158"/>
                      <a:gd name="T4" fmla="*/ 0 w 265"/>
                      <a:gd name="T5" fmla="*/ 0 h 158"/>
                      <a:gd name="T6" fmla="*/ 8 w 265"/>
                      <a:gd name="T7" fmla="*/ 24 h 158"/>
                      <a:gd name="T8" fmla="*/ 265 w 265"/>
                      <a:gd name="T9" fmla="*/ 158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158"/>
                      <a:gd name="T17" fmla="*/ 265 w 265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158">
                        <a:moveTo>
                          <a:pt x="265" y="158"/>
                        </a:moveTo>
                        <a:lnTo>
                          <a:pt x="258" y="127"/>
                        </a:lnTo>
                        <a:lnTo>
                          <a:pt x="0" y="0"/>
                        </a:lnTo>
                        <a:lnTo>
                          <a:pt x="8" y="24"/>
                        </a:lnTo>
                        <a:lnTo>
                          <a:pt x="265" y="15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2" name="Freeform 36">
                    <a:extLst>
                      <a:ext uri="{FF2B5EF4-FFF2-40B4-BE49-F238E27FC236}">
                        <a16:creationId xmlns:a16="http://schemas.microsoft.com/office/drawing/2014/main" id="{DE974CC0-05D6-4280-BD00-DB1135CD2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49" y="3293"/>
                    <a:ext cx="204" cy="100"/>
                  </a:xfrm>
                  <a:custGeom>
                    <a:avLst/>
                    <a:gdLst>
                      <a:gd name="T0" fmla="*/ 204 w 204"/>
                      <a:gd name="T1" fmla="*/ 27 h 100"/>
                      <a:gd name="T2" fmla="*/ 134 w 204"/>
                      <a:gd name="T3" fmla="*/ 0 h 100"/>
                      <a:gd name="T4" fmla="*/ 0 w 204"/>
                      <a:gd name="T5" fmla="*/ 69 h 100"/>
                      <a:gd name="T6" fmla="*/ 69 w 204"/>
                      <a:gd name="T7" fmla="*/ 100 h 100"/>
                      <a:gd name="T8" fmla="*/ 204 w 204"/>
                      <a:gd name="T9" fmla="*/ 27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00"/>
                      <a:gd name="T17" fmla="*/ 204 w 2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00">
                        <a:moveTo>
                          <a:pt x="204" y="27"/>
                        </a:moveTo>
                        <a:lnTo>
                          <a:pt x="134" y="0"/>
                        </a:lnTo>
                        <a:lnTo>
                          <a:pt x="0" y="69"/>
                        </a:lnTo>
                        <a:lnTo>
                          <a:pt x="69" y="100"/>
                        </a:lnTo>
                        <a:lnTo>
                          <a:pt x="204" y="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3" name="Freeform 37">
                    <a:extLst>
                      <a:ext uri="{FF2B5EF4-FFF2-40B4-BE49-F238E27FC236}">
                        <a16:creationId xmlns:a16="http://schemas.microsoft.com/office/drawing/2014/main" id="{ADCEA725-6EDB-4223-977E-9B2E40F6E5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2" y="3220"/>
                    <a:ext cx="296" cy="138"/>
                  </a:xfrm>
                  <a:custGeom>
                    <a:avLst/>
                    <a:gdLst>
                      <a:gd name="T0" fmla="*/ 296 w 296"/>
                      <a:gd name="T1" fmla="*/ 65 h 138"/>
                      <a:gd name="T2" fmla="*/ 169 w 296"/>
                      <a:gd name="T3" fmla="*/ 138 h 138"/>
                      <a:gd name="T4" fmla="*/ 0 w 296"/>
                      <a:gd name="T5" fmla="*/ 58 h 138"/>
                      <a:gd name="T6" fmla="*/ 123 w 296"/>
                      <a:gd name="T7" fmla="*/ 0 h 138"/>
                      <a:gd name="T8" fmla="*/ 296 w 296"/>
                      <a:gd name="T9" fmla="*/ 65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38"/>
                      <a:gd name="T17" fmla="*/ 296 w 29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38">
                        <a:moveTo>
                          <a:pt x="296" y="65"/>
                        </a:moveTo>
                        <a:lnTo>
                          <a:pt x="169" y="138"/>
                        </a:lnTo>
                        <a:lnTo>
                          <a:pt x="0" y="58"/>
                        </a:lnTo>
                        <a:lnTo>
                          <a:pt x="123" y="0"/>
                        </a:lnTo>
                        <a:lnTo>
                          <a:pt x="296" y="65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4" name="Freeform 38">
                    <a:extLst>
                      <a:ext uri="{FF2B5EF4-FFF2-40B4-BE49-F238E27FC236}">
                        <a16:creationId xmlns:a16="http://schemas.microsoft.com/office/drawing/2014/main" id="{A5F874C4-95AC-4A3B-B53D-59FC0C7A9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9" y="3190"/>
                    <a:ext cx="326" cy="126"/>
                  </a:xfrm>
                  <a:custGeom>
                    <a:avLst/>
                    <a:gdLst>
                      <a:gd name="T0" fmla="*/ 257 w 326"/>
                      <a:gd name="T1" fmla="*/ 126 h 126"/>
                      <a:gd name="T2" fmla="*/ 326 w 326"/>
                      <a:gd name="T3" fmla="*/ 92 h 126"/>
                      <a:gd name="T4" fmla="*/ 50 w 326"/>
                      <a:gd name="T5" fmla="*/ 0 h 126"/>
                      <a:gd name="T6" fmla="*/ 0 w 326"/>
                      <a:gd name="T7" fmla="*/ 26 h 126"/>
                      <a:gd name="T8" fmla="*/ 257 w 326"/>
                      <a:gd name="T9" fmla="*/ 126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6"/>
                      <a:gd name="T16" fmla="*/ 0 h 126"/>
                      <a:gd name="T17" fmla="*/ 326 w 326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6" h="126">
                        <a:moveTo>
                          <a:pt x="257" y="126"/>
                        </a:moveTo>
                        <a:lnTo>
                          <a:pt x="326" y="92"/>
                        </a:lnTo>
                        <a:lnTo>
                          <a:pt x="50" y="0"/>
                        </a:lnTo>
                        <a:lnTo>
                          <a:pt x="0" y="26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5" name="Line 39">
                    <a:extLst>
                      <a:ext uri="{FF2B5EF4-FFF2-40B4-BE49-F238E27FC236}">
                        <a16:creationId xmlns:a16="http://schemas.microsoft.com/office/drawing/2014/main" id="{F131DB17-D253-4FAD-BB9B-9401641EE9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37" y="3193"/>
                    <a:ext cx="281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6" name="Line 40">
                    <a:extLst>
                      <a:ext uri="{FF2B5EF4-FFF2-40B4-BE49-F238E27FC236}">
                        <a16:creationId xmlns:a16="http://schemas.microsoft.com/office/drawing/2014/main" id="{A7382EF1-A118-4BFE-92E0-9EE70C0623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22" y="3201"/>
                    <a:ext cx="269" cy="10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7" name="Line 41">
                    <a:extLst>
                      <a:ext uri="{FF2B5EF4-FFF2-40B4-BE49-F238E27FC236}">
                        <a16:creationId xmlns:a16="http://schemas.microsoft.com/office/drawing/2014/main" id="{20DE8196-EE2A-4578-A2B2-A4B2A46AD7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3209"/>
                    <a:ext cx="265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8" name="Line 42">
                    <a:extLst>
                      <a:ext uri="{FF2B5EF4-FFF2-40B4-BE49-F238E27FC236}">
                        <a16:creationId xmlns:a16="http://schemas.microsoft.com/office/drawing/2014/main" id="{3C39CF38-B1F1-400B-AE7B-1E8ECC4142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6" y="3224"/>
                    <a:ext cx="261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9" name="Line 43">
                    <a:extLst>
                      <a:ext uri="{FF2B5EF4-FFF2-40B4-BE49-F238E27FC236}">
                        <a16:creationId xmlns:a16="http://schemas.microsoft.com/office/drawing/2014/main" id="{E711007F-8E71-4905-983F-FB4C8E7C50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7" y="3236"/>
                    <a:ext cx="257" cy="10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0" name="Line 44">
                    <a:extLst>
                      <a:ext uri="{FF2B5EF4-FFF2-40B4-BE49-F238E27FC236}">
                        <a16:creationId xmlns:a16="http://schemas.microsoft.com/office/drawing/2014/main" id="{24E96F97-FCBD-41BD-AC91-B08F393545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38" y="3247"/>
                    <a:ext cx="257" cy="10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1" name="Line 45">
                    <a:extLst>
                      <a:ext uri="{FF2B5EF4-FFF2-40B4-BE49-F238E27FC236}">
                        <a16:creationId xmlns:a16="http://schemas.microsoft.com/office/drawing/2014/main" id="{51D03CE1-F7D3-4ADC-B0D2-82A80A53C3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18" y="3255"/>
                    <a:ext cx="250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2" name="Line 46">
                    <a:extLst>
                      <a:ext uri="{FF2B5EF4-FFF2-40B4-BE49-F238E27FC236}">
                        <a16:creationId xmlns:a16="http://schemas.microsoft.com/office/drawing/2014/main" id="{79FB8821-BBAA-4721-A100-AF794FDF7B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99" y="3266"/>
                    <a:ext cx="246" cy="11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3" name="Line 47">
                    <a:extLst>
                      <a:ext uri="{FF2B5EF4-FFF2-40B4-BE49-F238E27FC236}">
                        <a16:creationId xmlns:a16="http://schemas.microsoft.com/office/drawing/2014/main" id="{EA2D3D75-B363-4E6E-84F8-119440A566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95" y="3309"/>
                    <a:ext cx="134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4" name="Line 48">
                    <a:extLst>
                      <a:ext uri="{FF2B5EF4-FFF2-40B4-BE49-F238E27FC236}">
                        <a16:creationId xmlns:a16="http://schemas.microsoft.com/office/drawing/2014/main" id="{67CD72A2-454E-49E1-A48F-04A3D0B567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301"/>
                    <a:ext cx="135" cy="7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5" name="Line 49">
                    <a:extLst>
                      <a:ext uri="{FF2B5EF4-FFF2-40B4-BE49-F238E27FC236}">
                        <a16:creationId xmlns:a16="http://schemas.microsoft.com/office/drawing/2014/main" id="{3D8AA69E-D701-444A-9B3C-F5B4732C1E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4" y="3278"/>
                    <a:ext cx="127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6" name="Line 50">
                    <a:extLst>
                      <a:ext uri="{FF2B5EF4-FFF2-40B4-BE49-F238E27FC236}">
                        <a16:creationId xmlns:a16="http://schemas.microsoft.com/office/drawing/2014/main" id="{40BABA14-443E-4274-A88C-B5B0679A7A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4" y="3266"/>
                    <a:ext cx="126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7" name="Line 51">
                    <a:extLst>
                      <a:ext uri="{FF2B5EF4-FFF2-40B4-BE49-F238E27FC236}">
                        <a16:creationId xmlns:a16="http://schemas.microsoft.com/office/drawing/2014/main" id="{E22F0C55-8127-481A-8F20-72C7EF7AB1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3255"/>
                    <a:ext cx="123" cy="69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8" name="Line 52">
                    <a:extLst>
                      <a:ext uri="{FF2B5EF4-FFF2-40B4-BE49-F238E27FC236}">
                        <a16:creationId xmlns:a16="http://schemas.microsoft.com/office/drawing/2014/main" id="{E3BEAB58-9CA4-4962-B96B-23DED878EE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4" y="3243"/>
                    <a:ext cx="119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9" name="Line 53">
                    <a:extLst>
                      <a:ext uri="{FF2B5EF4-FFF2-40B4-BE49-F238E27FC236}">
                        <a16:creationId xmlns:a16="http://schemas.microsoft.com/office/drawing/2014/main" id="{6B370BC8-735E-40B1-83C3-D97646D5C2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7" y="3232"/>
                    <a:ext cx="119" cy="6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0" name="Line 54">
                    <a:extLst>
                      <a:ext uri="{FF2B5EF4-FFF2-40B4-BE49-F238E27FC236}">
                        <a16:creationId xmlns:a16="http://schemas.microsoft.com/office/drawing/2014/main" id="{E710EC67-5170-48D6-89EB-B1E12CF825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2" y="3266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1" name="Line 55">
                    <a:extLst>
                      <a:ext uri="{FF2B5EF4-FFF2-40B4-BE49-F238E27FC236}">
                        <a16:creationId xmlns:a16="http://schemas.microsoft.com/office/drawing/2014/main" id="{FCDE506C-EFF3-4080-A980-CCC0CDF285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3" y="3255"/>
                    <a:ext cx="62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2" name="Line 56">
                    <a:extLst>
                      <a:ext uri="{FF2B5EF4-FFF2-40B4-BE49-F238E27FC236}">
                        <a16:creationId xmlns:a16="http://schemas.microsoft.com/office/drawing/2014/main" id="{0B98DC59-93B9-4074-BB73-2AADB97D2B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5" y="3239"/>
                    <a:ext cx="61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3" name="Line 57">
                    <a:extLst>
                      <a:ext uri="{FF2B5EF4-FFF2-40B4-BE49-F238E27FC236}">
                        <a16:creationId xmlns:a16="http://schemas.microsoft.com/office/drawing/2014/main" id="{26275C9F-CE46-4AC3-A9D2-D8B0A093FE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7" y="3228"/>
                    <a:ext cx="61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4" name="Line 58">
                    <a:extLst>
                      <a:ext uri="{FF2B5EF4-FFF2-40B4-BE49-F238E27FC236}">
                        <a16:creationId xmlns:a16="http://schemas.microsoft.com/office/drawing/2014/main" id="{9295A14E-A566-4E76-89A6-FA98293E43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2" y="3216"/>
                    <a:ext cx="58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5" name="Line 59">
                    <a:extLst>
                      <a:ext uri="{FF2B5EF4-FFF2-40B4-BE49-F238E27FC236}">
                        <a16:creationId xmlns:a16="http://schemas.microsoft.com/office/drawing/2014/main" id="{405A04C3-6451-4565-8ED9-9CC9366D43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4" y="3201"/>
                    <a:ext cx="53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33" name="Group 60">
              <a:extLst>
                <a:ext uri="{FF2B5EF4-FFF2-40B4-BE49-F238E27FC236}">
                  <a16:creationId xmlns:a16="http://schemas.microsoft.com/office/drawing/2014/main" id="{2796DA8C-3EE0-46F7-BABC-4C2EA3185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8" y="2771"/>
              <a:ext cx="695" cy="1052"/>
              <a:chOff x="1388" y="2771"/>
              <a:chExt cx="695" cy="1052"/>
            </a:xfrm>
          </p:grpSpPr>
          <p:grpSp>
            <p:nvGrpSpPr>
              <p:cNvPr id="1737" name="Group 61">
                <a:extLst>
                  <a:ext uri="{FF2B5EF4-FFF2-40B4-BE49-F238E27FC236}">
                    <a16:creationId xmlns:a16="http://schemas.microsoft.com/office/drawing/2014/main" id="{1F07E566-FD28-4DF4-B3C0-A728BAC02D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9" y="3531"/>
                <a:ext cx="664" cy="292"/>
                <a:chOff x="1419" y="3531"/>
                <a:chExt cx="664" cy="292"/>
              </a:xfrm>
            </p:grpSpPr>
            <p:sp>
              <p:nvSpPr>
                <p:cNvPr id="1789" name="Freeform 62">
                  <a:extLst>
                    <a:ext uri="{FF2B5EF4-FFF2-40B4-BE49-F238E27FC236}">
                      <a16:creationId xmlns:a16="http://schemas.microsoft.com/office/drawing/2014/main" id="{0C230B08-39E7-466F-B73A-23EC82C7A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3531"/>
                  <a:ext cx="664" cy="292"/>
                </a:xfrm>
                <a:custGeom>
                  <a:avLst/>
                  <a:gdLst>
                    <a:gd name="T0" fmla="*/ 607 w 664"/>
                    <a:gd name="T1" fmla="*/ 292 h 292"/>
                    <a:gd name="T2" fmla="*/ 661 w 664"/>
                    <a:gd name="T3" fmla="*/ 284 h 292"/>
                    <a:gd name="T4" fmla="*/ 664 w 664"/>
                    <a:gd name="T5" fmla="*/ 219 h 292"/>
                    <a:gd name="T6" fmla="*/ 661 w 664"/>
                    <a:gd name="T7" fmla="*/ 169 h 292"/>
                    <a:gd name="T8" fmla="*/ 630 w 664"/>
                    <a:gd name="T9" fmla="*/ 138 h 292"/>
                    <a:gd name="T10" fmla="*/ 595 w 664"/>
                    <a:gd name="T11" fmla="*/ 123 h 292"/>
                    <a:gd name="T12" fmla="*/ 518 w 664"/>
                    <a:gd name="T13" fmla="*/ 92 h 292"/>
                    <a:gd name="T14" fmla="*/ 399 w 664"/>
                    <a:gd name="T15" fmla="*/ 65 h 292"/>
                    <a:gd name="T16" fmla="*/ 380 w 664"/>
                    <a:gd name="T17" fmla="*/ 62 h 292"/>
                    <a:gd name="T18" fmla="*/ 365 w 664"/>
                    <a:gd name="T19" fmla="*/ 65 h 292"/>
                    <a:gd name="T20" fmla="*/ 361 w 664"/>
                    <a:gd name="T21" fmla="*/ 58 h 292"/>
                    <a:gd name="T22" fmla="*/ 353 w 664"/>
                    <a:gd name="T23" fmla="*/ 54 h 292"/>
                    <a:gd name="T24" fmla="*/ 346 w 664"/>
                    <a:gd name="T25" fmla="*/ 54 h 292"/>
                    <a:gd name="T26" fmla="*/ 334 w 664"/>
                    <a:gd name="T27" fmla="*/ 54 h 292"/>
                    <a:gd name="T28" fmla="*/ 330 w 664"/>
                    <a:gd name="T29" fmla="*/ 42 h 292"/>
                    <a:gd name="T30" fmla="*/ 323 w 664"/>
                    <a:gd name="T31" fmla="*/ 35 h 292"/>
                    <a:gd name="T32" fmla="*/ 315 w 664"/>
                    <a:gd name="T33" fmla="*/ 35 h 292"/>
                    <a:gd name="T34" fmla="*/ 300 w 664"/>
                    <a:gd name="T35" fmla="*/ 35 h 292"/>
                    <a:gd name="T36" fmla="*/ 303 w 664"/>
                    <a:gd name="T37" fmla="*/ 23 h 292"/>
                    <a:gd name="T38" fmla="*/ 288 w 664"/>
                    <a:gd name="T39" fmla="*/ 0 h 292"/>
                    <a:gd name="T40" fmla="*/ 19 w 664"/>
                    <a:gd name="T41" fmla="*/ 4 h 292"/>
                    <a:gd name="T42" fmla="*/ 19 w 664"/>
                    <a:gd name="T43" fmla="*/ 35 h 292"/>
                    <a:gd name="T44" fmla="*/ 15 w 664"/>
                    <a:gd name="T45" fmla="*/ 58 h 292"/>
                    <a:gd name="T46" fmla="*/ 12 w 664"/>
                    <a:gd name="T47" fmla="*/ 77 h 292"/>
                    <a:gd name="T48" fmla="*/ 4 w 664"/>
                    <a:gd name="T49" fmla="*/ 100 h 292"/>
                    <a:gd name="T50" fmla="*/ 0 w 664"/>
                    <a:gd name="T51" fmla="*/ 135 h 292"/>
                    <a:gd name="T52" fmla="*/ 8 w 664"/>
                    <a:gd name="T53" fmla="*/ 154 h 292"/>
                    <a:gd name="T54" fmla="*/ 15 w 664"/>
                    <a:gd name="T55" fmla="*/ 173 h 292"/>
                    <a:gd name="T56" fmla="*/ 23 w 664"/>
                    <a:gd name="T57" fmla="*/ 192 h 292"/>
                    <a:gd name="T58" fmla="*/ 35 w 664"/>
                    <a:gd name="T59" fmla="*/ 196 h 292"/>
                    <a:gd name="T60" fmla="*/ 58 w 664"/>
                    <a:gd name="T61" fmla="*/ 204 h 292"/>
                    <a:gd name="T62" fmla="*/ 81 w 664"/>
                    <a:gd name="T63" fmla="*/ 211 h 292"/>
                    <a:gd name="T64" fmla="*/ 92 w 664"/>
                    <a:gd name="T65" fmla="*/ 227 h 292"/>
                    <a:gd name="T66" fmla="*/ 108 w 664"/>
                    <a:gd name="T67" fmla="*/ 238 h 292"/>
                    <a:gd name="T68" fmla="*/ 131 w 664"/>
                    <a:gd name="T69" fmla="*/ 246 h 292"/>
                    <a:gd name="T70" fmla="*/ 154 w 664"/>
                    <a:gd name="T71" fmla="*/ 257 h 292"/>
                    <a:gd name="T72" fmla="*/ 196 w 664"/>
                    <a:gd name="T73" fmla="*/ 261 h 292"/>
                    <a:gd name="T74" fmla="*/ 230 w 664"/>
                    <a:gd name="T75" fmla="*/ 261 h 292"/>
                    <a:gd name="T76" fmla="*/ 257 w 664"/>
                    <a:gd name="T77" fmla="*/ 257 h 292"/>
                    <a:gd name="T78" fmla="*/ 284 w 664"/>
                    <a:gd name="T79" fmla="*/ 257 h 292"/>
                    <a:gd name="T80" fmla="*/ 300 w 664"/>
                    <a:gd name="T81" fmla="*/ 265 h 292"/>
                    <a:gd name="T82" fmla="*/ 338 w 664"/>
                    <a:gd name="T83" fmla="*/ 265 h 292"/>
                    <a:gd name="T84" fmla="*/ 480 w 664"/>
                    <a:gd name="T85" fmla="*/ 284 h 292"/>
                    <a:gd name="T86" fmla="*/ 542 w 664"/>
                    <a:gd name="T87" fmla="*/ 292 h 292"/>
                    <a:gd name="T88" fmla="*/ 607 w 664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4"/>
                    <a:gd name="T136" fmla="*/ 0 h 292"/>
                    <a:gd name="T137" fmla="*/ 664 w 664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4" h="292">
                      <a:moveTo>
                        <a:pt x="607" y="292"/>
                      </a:moveTo>
                      <a:lnTo>
                        <a:pt x="661" y="284"/>
                      </a:lnTo>
                      <a:lnTo>
                        <a:pt x="664" y="219"/>
                      </a:lnTo>
                      <a:lnTo>
                        <a:pt x="661" y="169"/>
                      </a:lnTo>
                      <a:lnTo>
                        <a:pt x="630" y="138"/>
                      </a:lnTo>
                      <a:lnTo>
                        <a:pt x="595" y="123"/>
                      </a:lnTo>
                      <a:lnTo>
                        <a:pt x="518" y="92"/>
                      </a:lnTo>
                      <a:lnTo>
                        <a:pt x="399" y="65"/>
                      </a:lnTo>
                      <a:lnTo>
                        <a:pt x="380" y="62"/>
                      </a:lnTo>
                      <a:lnTo>
                        <a:pt x="365" y="65"/>
                      </a:lnTo>
                      <a:lnTo>
                        <a:pt x="361" y="58"/>
                      </a:lnTo>
                      <a:lnTo>
                        <a:pt x="353" y="54"/>
                      </a:lnTo>
                      <a:lnTo>
                        <a:pt x="346" y="54"/>
                      </a:lnTo>
                      <a:lnTo>
                        <a:pt x="334" y="54"/>
                      </a:lnTo>
                      <a:lnTo>
                        <a:pt x="330" y="42"/>
                      </a:lnTo>
                      <a:lnTo>
                        <a:pt x="323" y="35"/>
                      </a:lnTo>
                      <a:lnTo>
                        <a:pt x="315" y="35"/>
                      </a:lnTo>
                      <a:lnTo>
                        <a:pt x="300" y="35"/>
                      </a:lnTo>
                      <a:lnTo>
                        <a:pt x="303" y="23"/>
                      </a:lnTo>
                      <a:lnTo>
                        <a:pt x="288" y="0"/>
                      </a:lnTo>
                      <a:lnTo>
                        <a:pt x="19" y="4"/>
                      </a:lnTo>
                      <a:lnTo>
                        <a:pt x="19" y="35"/>
                      </a:lnTo>
                      <a:lnTo>
                        <a:pt x="15" y="58"/>
                      </a:lnTo>
                      <a:lnTo>
                        <a:pt x="12" y="77"/>
                      </a:lnTo>
                      <a:lnTo>
                        <a:pt x="4" y="100"/>
                      </a:lnTo>
                      <a:lnTo>
                        <a:pt x="0" y="135"/>
                      </a:lnTo>
                      <a:lnTo>
                        <a:pt x="8" y="154"/>
                      </a:lnTo>
                      <a:lnTo>
                        <a:pt x="15" y="173"/>
                      </a:lnTo>
                      <a:lnTo>
                        <a:pt x="23" y="192"/>
                      </a:lnTo>
                      <a:lnTo>
                        <a:pt x="35" y="196"/>
                      </a:lnTo>
                      <a:lnTo>
                        <a:pt x="58" y="204"/>
                      </a:lnTo>
                      <a:lnTo>
                        <a:pt x="81" y="211"/>
                      </a:lnTo>
                      <a:lnTo>
                        <a:pt x="92" y="227"/>
                      </a:lnTo>
                      <a:lnTo>
                        <a:pt x="108" y="238"/>
                      </a:lnTo>
                      <a:lnTo>
                        <a:pt x="131" y="246"/>
                      </a:lnTo>
                      <a:lnTo>
                        <a:pt x="154" y="257"/>
                      </a:lnTo>
                      <a:lnTo>
                        <a:pt x="196" y="261"/>
                      </a:lnTo>
                      <a:lnTo>
                        <a:pt x="230" y="261"/>
                      </a:lnTo>
                      <a:lnTo>
                        <a:pt x="257" y="257"/>
                      </a:lnTo>
                      <a:lnTo>
                        <a:pt x="284" y="257"/>
                      </a:lnTo>
                      <a:lnTo>
                        <a:pt x="300" y="265"/>
                      </a:lnTo>
                      <a:lnTo>
                        <a:pt x="338" y="265"/>
                      </a:lnTo>
                      <a:lnTo>
                        <a:pt x="480" y="284"/>
                      </a:lnTo>
                      <a:lnTo>
                        <a:pt x="542" y="292"/>
                      </a:lnTo>
                      <a:lnTo>
                        <a:pt x="607" y="292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" name="Freeform 63">
                  <a:extLst>
                    <a:ext uri="{FF2B5EF4-FFF2-40B4-BE49-F238E27FC236}">
                      <a16:creationId xmlns:a16="http://schemas.microsoft.com/office/drawing/2014/main" id="{BE9FB878-0BDB-4755-A1A1-3CB77269D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7" y="3550"/>
                  <a:ext cx="645" cy="265"/>
                </a:xfrm>
                <a:custGeom>
                  <a:avLst/>
                  <a:gdLst>
                    <a:gd name="T0" fmla="*/ 19 w 645"/>
                    <a:gd name="T1" fmla="*/ 31 h 265"/>
                    <a:gd name="T2" fmla="*/ 4 w 645"/>
                    <a:gd name="T3" fmla="*/ 66 h 265"/>
                    <a:gd name="T4" fmla="*/ 15 w 645"/>
                    <a:gd name="T5" fmla="*/ 165 h 265"/>
                    <a:gd name="T6" fmla="*/ 50 w 645"/>
                    <a:gd name="T7" fmla="*/ 165 h 265"/>
                    <a:gd name="T8" fmla="*/ 92 w 645"/>
                    <a:gd name="T9" fmla="*/ 200 h 265"/>
                    <a:gd name="T10" fmla="*/ 184 w 645"/>
                    <a:gd name="T11" fmla="*/ 223 h 265"/>
                    <a:gd name="T12" fmla="*/ 272 w 645"/>
                    <a:gd name="T13" fmla="*/ 223 h 265"/>
                    <a:gd name="T14" fmla="*/ 238 w 645"/>
                    <a:gd name="T15" fmla="*/ 189 h 265"/>
                    <a:gd name="T16" fmla="*/ 280 w 645"/>
                    <a:gd name="T17" fmla="*/ 223 h 265"/>
                    <a:gd name="T18" fmla="*/ 326 w 645"/>
                    <a:gd name="T19" fmla="*/ 231 h 265"/>
                    <a:gd name="T20" fmla="*/ 295 w 645"/>
                    <a:gd name="T21" fmla="*/ 208 h 265"/>
                    <a:gd name="T22" fmla="*/ 341 w 645"/>
                    <a:gd name="T23" fmla="*/ 235 h 265"/>
                    <a:gd name="T24" fmla="*/ 491 w 645"/>
                    <a:gd name="T25" fmla="*/ 254 h 265"/>
                    <a:gd name="T26" fmla="*/ 491 w 645"/>
                    <a:gd name="T27" fmla="*/ 238 h 265"/>
                    <a:gd name="T28" fmla="*/ 491 w 645"/>
                    <a:gd name="T29" fmla="*/ 231 h 265"/>
                    <a:gd name="T30" fmla="*/ 545 w 645"/>
                    <a:gd name="T31" fmla="*/ 261 h 265"/>
                    <a:gd name="T32" fmla="*/ 495 w 645"/>
                    <a:gd name="T33" fmla="*/ 215 h 265"/>
                    <a:gd name="T34" fmla="*/ 553 w 645"/>
                    <a:gd name="T35" fmla="*/ 246 h 265"/>
                    <a:gd name="T36" fmla="*/ 580 w 645"/>
                    <a:gd name="T37" fmla="*/ 238 h 265"/>
                    <a:gd name="T38" fmla="*/ 587 w 645"/>
                    <a:gd name="T39" fmla="*/ 238 h 265"/>
                    <a:gd name="T40" fmla="*/ 630 w 645"/>
                    <a:gd name="T41" fmla="*/ 254 h 265"/>
                    <a:gd name="T42" fmla="*/ 645 w 645"/>
                    <a:gd name="T43" fmla="*/ 215 h 265"/>
                    <a:gd name="T44" fmla="*/ 633 w 645"/>
                    <a:gd name="T45" fmla="*/ 139 h 265"/>
                    <a:gd name="T46" fmla="*/ 553 w 645"/>
                    <a:gd name="T47" fmla="*/ 96 h 265"/>
                    <a:gd name="T48" fmla="*/ 395 w 645"/>
                    <a:gd name="T49" fmla="*/ 46 h 265"/>
                    <a:gd name="T50" fmla="*/ 341 w 645"/>
                    <a:gd name="T51" fmla="*/ 70 h 265"/>
                    <a:gd name="T52" fmla="*/ 318 w 645"/>
                    <a:gd name="T53" fmla="*/ 70 h 265"/>
                    <a:gd name="T54" fmla="*/ 345 w 645"/>
                    <a:gd name="T55" fmla="*/ 43 h 265"/>
                    <a:gd name="T56" fmla="*/ 326 w 645"/>
                    <a:gd name="T57" fmla="*/ 35 h 265"/>
                    <a:gd name="T58" fmla="*/ 311 w 645"/>
                    <a:gd name="T59" fmla="*/ 54 h 265"/>
                    <a:gd name="T60" fmla="*/ 307 w 645"/>
                    <a:gd name="T61" fmla="*/ 46 h 265"/>
                    <a:gd name="T62" fmla="*/ 311 w 645"/>
                    <a:gd name="T63" fmla="*/ 23 h 265"/>
                    <a:gd name="T64" fmla="*/ 272 w 645"/>
                    <a:gd name="T65" fmla="*/ 39 h 265"/>
                    <a:gd name="T66" fmla="*/ 276 w 645"/>
                    <a:gd name="T67" fmla="*/ 23 h 265"/>
                    <a:gd name="T68" fmla="*/ 284 w 645"/>
                    <a:gd name="T69" fmla="*/ 0 h 265"/>
                    <a:gd name="T70" fmla="*/ 242 w 645"/>
                    <a:gd name="T71" fmla="*/ 20 h 265"/>
                    <a:gd name="T72" fmla="*/ 169 w 645"/>
                    <a:gd name="T73" fmla="*/ 35 h 265"/>
                    <a:gd name="T74" fmla="*/ 149 w 645"/>
                    <a:gd name="T75" fmla="*/ 12 h 265"/>
                    <a:gd name="T76" fmla="*/ 130 w 645"/>
                    <a:gd name="T77" fmla="*/ 39 h 265"/>
                    <a:gd name="T78" fmla="*/ 96 w 645"/>
                    <a:gd name="T79" fmla="*/ 23 h 265"/>
                    <a:gd name="T80" fmla="*/ 80 w 645"/>
                    <a:gd name="T81" fmla="*/ 43 h 265"/>
                    <a:gd name="T82" fmla="*/ 30 w 645"/>
                    <a:gd name="T83" fmla="*/ 35 h 265"/>
                    <a:gd name="T84" fmla="*/ 19 w 645"/>
                    <a:gd name="T85" fmla="*/ 12 h 2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5"/>
                    <a:gd name="T130" fmla="*/ 0 h 265"/>
                    <a:gd name="T131" fmla="*/ 645 w 645"/>
                    <a:gd name="T132" fmla="*/ 265 h 2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5" h="265">
                      <a:moveTo>
                        <a:pt x="19" y="12"/>
                      </a:moveTo>
                      <a:lnTo>
                        <a:pt x="19" y="31"/>
                      </a:lnTo>
                      <a:lnTo>
                        <a:pt x="11" y="23"/>
                      </a:lnTo>
                      <a:lnTo>
                        <a:pt x="4" y="66"/>
                      </a:lnTo>
                      <a:lnTo>
                        <a:pt x="0" y="116"/>
                      </a:lnTo>
                      <a:lnTo>
                        <a:pt x="15" y="165"/>
                      </a:lnTo>
                      <a:lnTo>
                        <a:pt x="57" y="177"/>
                      </a:lnTo>
                      <a:lnTo>
                        <a:pt x="50" y="165"/>
                      </a:lnTo>
                      <a:lnTo>
                        <a:pt x="73" y="181"/>
                      </a:lnTo>
                      <a:lnTo>
                        <a:pt x="92" y="200"/>
                      </a:lnTo>
                      <a:lnTo>
                        <a:pt x="134" y="219"/>
                      </a:lnTo>
                      <a:lnTo>
                        <a:pt x="184" y="223"/>
                      </a:lnTo>
                      <a:lnTo>
                        <a:pt x="245" y="227"/>
                      </a:lnTo>
                      <a:lnTo>
                        <a:pt x="272" y="223"/>
                      </a:lnTo>
                      <a:lnTo>
                        <a:pt x="249" y="215"/>
                      </a:lnTo>
                      <a:lnTo>
                        <a:pt x="238" y="189"/>
                      </a:lnTo>
                      <a:lnTo>
                        <a:pt x="257" y="212"/>
                      </a:lnTo>
                      <a:lnTo>
                        <a:pt x="280" y="223"/>
                      </a:lnTo>
                      <a:lnTo>
                        <a:pt x="303" y="235"/>
                      </a:lnTo>
                      <a:lnTo>
                        <a:pt x="326" y="231"/>
                      </a:lnTo>
                      <a:lnTo>
                        <a:pt x="311" y="223"/>
                      </a:lnTo>
                      <a:lnTo>
                        <a:pt x="295" y="208"/>
                      </a:lnTo>
                      <a:lnTo>
                        <a:pt x="318" y="219"/>
                      </a:lnTo>
                      <a:lnTo>
                        <a:pt x="341" y="235"/>
                      </a:lnTo>
                      <a:lnTo>
                        <a:pt x="418" y="242"/>
                      </a:lnTo>
                      <a:lnTo>
                        <a:pt x="491" y="254"/>
                      </a:lnTo>
                      <a:lnTo>
                        <a:pt x="518" y="254"/>
                      </a:lnTo>
                      <a:lnTo>
                        <a:pt x="491" y="238"/>
                      </a:lnTo>
                      <a:lnTo>
                        <a:pt x="461" y="231"/>
                      </a:lnTo>
                      <a:lnTo>
                        <a:pt x="491" y="231"/>
                      </a:lnTo>
                      <a:lnTo>
                        <a:pt x="514" y="242"/>
                      </a:lnTo>
                      <a:lnTo>
                        <a:pt x="545" y="261"/>
                      </a:lnTo>
                      <a:lnTo>
                        <a:pt x="526" y="231"/>
                      </a:lnTo>
                      <a:lnTo>
                        <a:pt x="495" y="215"/>
                      </a:lnTo>
                      <a:lnTo>
                        <a:pt x="534" y="223"/>
                      </a:lnTo>
                      <a:lnTo>
                        <a:pt x="553" y="246"/>
                      </a:lnTo>
                      <a:lnTo>
                        <a:pt x="557" y="265"/>
                      </a:lnTo>
                      <a:lnTo>
                        <a:pt x="580" y="238"/>
                      </a:lnTo>
                      <a:lnTo>
                        <a:pt x="603" y="223"/>
                      </a:lnTo>
                      <a:lnTo>
                        <a:pt x="587" y="238"/>
                      </a:lnTo>
                      <a:lnTo>
                        <a:pt x="572" y="265"/>
                      </a:lnTo>
                      <a:lnTo>
                        <a:pt x="630" y="254"/>
                      </a:lnTo>
                      <a:lnTo>
                        <a:pt x="641" y="250"/>
                      </a:lnTo>
                      <a:lnTo>
                        <a:pt x="645" y="215"/>
                      </a:lnTo>
                      <a:lnTo>
                        <a:pt x="641" y="169"/>
                      </a:lnTo>
                      <a:lnTo>
                        <a:pt x="633" y="139"/>
                      </a:lnTo>
                      <a:lnTo>
                        <a:pt x="599" y="116"/>
                      </a:lnTo>
                      <a:lnTo>
                        <a:pt x="553" y="96"/>
                      </a:lnTo>
                      <a:lnTo>
                        <a:pt x="464" y="70"/>
                      </a:lnTo>
                      <a:lnTo>
                        <a:pt x="395" y="46"/>
                      </a:lnTo>
                      <a:lnTo>
                        <a:pt x="357" y="46"/>
                      </a:lnTo>
                      <a:lnTo>
                        <a:pt x="341" y="70"/>
                      </a:lnTo>
                      <a:lnTo>
                        <a:pt x="292" y="93"/>
                      </a:lnTo>
                      <a:lnTo>
                        <a:pt x="318" y="70"/>
                      </a:lnTo>
                      <a:lnTo>
                        <a:pt x="338" y="58"/>
                      </a:lnTo>
                      <a:lnTo>
                        <a:pt x="345" y="43"/>
                      </a:lnTo>
                      <a:lnTo>
                        <a:pt x="341" y="35"/>
                      </a:lnTo>
                      <a:lnTo>
                        <a:pt x="326" y="35"/>
                      </a:lnTo>
                      <a:lnTo>
                        <a:pt x="318" y="46"/>
                      </a:lnTo>
                      <a:lnTo>
                        <a:pt x="311" y="54"/>
                      </a:lnTo>
                      <a:lnTo>
                        <a:pt x="288" y="62"/>
                      </a:lnTo>
                      <a:lnTo>
                        <a:pt x="307" y="46"/>
                      </a:lnTo>
                      <a:lnTo>
                        <a:pt x="318" y="31"/>
                      </a:lnTo>
                      <a:lnTo>
                        <a:pt x="311" y="23"/>
                      </a:lnTo>
                      <a:lnTo>
                        <a:pt x="295" y="20"/>
                      </a:lnTo>
                      <a:lnTo>
                        <a:pt x="272" y="39"/>
                      </a:lnTo>
                      <a:lnTo>
                        <a:pt x="249" y="50"/>
                      </a:lnTo>
                      <a:lnTo>
                        <a:pt x="276" y="23"/>
                      </a:lnTo>
                      <a:lnTo>
                        <a:pt x="284" y="12"/>
                      </a:lnTo>
                      <a:lnTo>
                        <a:pt x="284" y="0"/>
                      </a:lnTo>
                      <a:lnTo>
                        <a:pt x="261" y="4"/>
                      </a:lnTo>
                      <a:lnTo>
                        <a:pt x="242" y="20"/>
                      </a:lnTo>
                      <a:lnTo>
                        <a:pt x="230" y="31"/>
                      </a:lnTo>
                      <a:lnTo>
                        <a:pt x="169" y="35"/>
                      </a:lnTo>
                      <a:lnTo>
                        <a:pt x="169" y="20"/>
                      </a:lnTo>
                      <a:lnTo>
                        <a:pt x="149" y="12"/>
                      </a:lnTo>
                      <a:lnTo>
                        <a:pt x="149" y="35"/>
                      </a:lnTo>
                      <a:lnTo>
                        <a:pt x="130" y="39"/>
                      </a:lnTo>
                      <a:lnTo>
                        <a:pt x="92" y="43"/>
                      </a:lnTo>
                      <a:lnTo>
                        <a:pt x="96" y="23"/>
                      </a:lnTo>
                      <a:lnTo>
                        <a:pt x="80" y="23"/>
                      </a:lnTo>
                      <a:lnTo>
                        <a:pt x="80" y="43"/>
                      </a:lnTo>
                      <a:lnTo>
                        <a:pt x="57" y="43"/>
                      </a:lnTo>
                      <a:lnTo>
                        <a:pt x="30" y="35"/>
                      </a:lnTo>
                      <a:lnTo>
                        <a:pt x="30" y="2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Freeform 64">
                  <a:extLst>
                    <a:ext uri="{FF2B5EF4-FFF2-40B4-BE49-F238E27FC236}">
                      <a16:creationId xmlns:a16="http://schemas.microsoft.com/office/drawing/2014/main" id="{98EF55B3-E344-42FA-A695-87643939F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3650"/>
                  <a:ext cx="88" cy="16"/>
                </a:xfrm>
                <a:custGeom>
                  <a:avLst/>
                  <a:gdLst>
                    <a:gd name="T0" fmla="*/ 0 w 88"/>
                    <a:gd name="T1" fmla="*/ 0 h 16"/>
                    <a:gd name="T2" fmla="*/ 42 w 88"/>
                    <a:gd name="T3" fmla="*/ 16 h 16"/>
                    <a:gd name="T4" fmla="*/ 88 w 88"/>
                    <a:gd name="T5" fmla="*/ 12 h 16"/>
                    <a:gd name="T6" fmla="*/ 0 w 88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16"/>
                    <a:gd name="T14" fmla="*/ 88 w 8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16">
                      <a:moveTo>
                        <a:pt x="0" y="0"/>
                      </a:moveTo>
                      <a:lnTo>
                        <a:pt x="42" y="16"/>
                      </a:lnTo>
                      <a:lnTo>
                        <a:pt x="8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" name="Freeform 65">
                  <a:extLst>
                    <a:ext uri="{FF2B5EF4-FFF2-40B4-BE49-F238E27FC236}">
                      <a16:creationId xmlns:a16="http://schemas.microsoft.com/office/drawing/2014/main" id="{972F5A7A-D598-4960-A023-DA5E27562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7" y="3623"/>
                  <a:ext cx="57" cy="20"/>
                </a:xfrm>
                <a:custGeom>
                  <a:avLst/>
                  <a:gdLst>
                    <a:gd name="T0" fmla="*/ 0 w 57"/>
                    <a:gd name="T1" fmla="*/ 0 h 20"/>
                    <a:gd name="T2" fmla="*/ 15 w 57"/>
                    <a:gd name="T3" fmla="*/ 12 h 20"/>
                    <a:gd name="T4" fmla="*/ 57 w 57"/>
                    <a:gd name="T5" fmla="*/ 20 h 20"/>
                    <a:gd name="T6" fmla="*/ 15 w 57"/>
                    <a:gd name="T7" fmla="*/ 20 h 20"/>
                    <a:gd name="T8" fmla="*/ 0 w 57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20"/>
                    <a:gd name="T17" fmla="*/ 57 w 5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20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57" y="20"/>
                      </a:lnTo>
                      <a:lnTo>
                        <a:pt x="15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" name="Freeform 66">
                  <a:extLst>
                    <a:ext uri="{FF2B5EF4-FFF2-40B4-BE49-F238E27FC236}">
                      <a16:creationId xmlns:a16="http://schemas.microsoft.com/office/drawing/2014/main" id="{DE29F84A-5B7A-4DFE-8308-B5E207A05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3" y="3608"/>
                  <a:ext cx="85" cy="46"/>
                </a:xfrm>
                <a:custGeom>
                  <a:avLst/>
                  <a:gdLst>
                    <a:gd name="T0" fmla="*/ 0 w 85"/>
                    <a:gd name="T1" fmla="*/ 0 h 46"/>
                    <a:gd name="T2" fmla="*/ 39 w 85"/>
                    <a:gd name="T3" fmla="*/ 8 h 46"/>
                    <a:gd name="T4" fmla="*/ 46 w 85"/>
                    <a:gd name="T5" fmla="*/ 12 h 46"/>
                    <a:gd name="T6" fmla="*/ 46 w 85"/>
                    <a:gd name="T7" fmla="*/ 27 h 46"/>
                    <a:gd name="T8" fmla="*/ 46 w 85"/>
                    <a:gd name="T9" fmla="*/ 42 h 46"/>
                    <a:gd name="T10" fmla="*/ 85 w 85"/>
                    <a:gd name="T11" fmla="*/ 46 h 46"/>
                    <a:gd name="T12" fmla="*/ 43 w 85"/>
                    <a:gd name="T13" fmla="*/ 46 h 46"/>
                    <a:gd name="T14" fmla="*/ 35 w 85"/>
                    <a:gd name="T15" fmla="*/ 19 h 46"/>
                    <a:gd name="T16" fmla="*/ 0 w 8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6"/>
                    <a:gd name="T29" fmla="*/ 85 w 8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6">
                      <a:moveTo>
                        <a:pt x="0" y="0"/>
                      </a:moveTo>
                      <a:lnTo>
                        <a:pt x="39" y="8"/>
                      </a:lnTo>
                      <a:lnTo>
                        <a:pt x="46" y="12"/>
                      </a:lnTo>
                      <a:lnTo>
                        <a:pt x="46" y="27"/>
                      </a:lnTo>
                      <a:lnTo>
                        <a:pt x="46" y="42"/>
                      </a:lnTo>
                      <a:lnTo>
                        <a:pt x="85" y="46"/>
                      </a:lnTo>
                      <a:lnTo>
                        <a:pt x="43" y="46"/>
                      </a:lnTo>
                      <a:lnTo>
                        <a:pt x="3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Freeform 67">
                  <a:extLst>
                    <a:ext uri="{FF2B5EF4-FFF2-40B4-BE49-F238E27FC236}">
                      <a16:creationId xmlns:a16="http://schemas.microsoft.com/office/drawing/2014/main" id="{EFD6C2F5-267C-4605-BC00-66F2F0402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8" y="3712"/>
                  <a:ext cx="269" cy="69"/>
                </a:xfrm>
                <a:custGeom>
                  <a:avLst/>
                  <a:gdLst>
                    <a:gd name="T0" fmla="*/ 0 w 269"/>
                    <a:gd name="T1" fmla="*/ 0 h 69"/>
                    <a:gd name="T2" fmla="*/ 69 w 269"/>
                    <a:gd name="T3" fmla="*/ 3 h 69"/>
                    <a:gd name="T4" fmla="*/ 138 w 269"/>
                    <a:gd name="T5" fmla="*/ 23 h 69"/>
                    <a:gd name="T6" fmla="*/ 192 w 269"/>
                    <a:gd name="T7" fmla="*/ 23 h 69"/>
                    <a:gd name="T8" fmla="*/ 234 w 269"/>
                    <a:gd name="T9" fmla="*/ 34 h 69"/>
                    <a:gd name="T10" fmla="*/ 249 w 269"/>
                    <a:gd name="T11" fmla="*/ 57 h 69"/>
                    <a:gd name="T12" fmla="*/ 269 w 269"/>
                    <a:gd name="T13" fmla="*/ 69 h 69"/>
                    <a:gd name="T14" fmla="*/ 249 w 269"/>
                    <a:gd name="T15" fmla="*/ 65 h 69"/>
                    <a:gd name="T16" fmla="*/ 230 w 269"/>
                    <a:gd name="T17" fmla="*/ 38 h 69"/>
                    <a:gd name="T18" fmla="*/ 173 w 269"/>
                    <a:gd name="T19" fmla="*/ 27 h 69"/>
                    <a:gd name="T20" fmla="*/ 138 w 269"/>
                    <a:gd name="T21" fmla="*/ 27 h 69"/>
                    <a:gd name="T22" fmla="*/ 111 w 269"/>
                    <a:gd name="T23" fmla="*/ 23 h 69"/>
                    <a:gd name="T24" fmla="*/ 65 w 269"/>
                    <a:gd name="T25" fmla="*/ 7 h 69"/>
                    <a:gd name="T26" fmla="*/ 0 w 269"/>
                    <a:gd name="T27" fmla="*/ 0 h 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9"/>
                    <a:gd name="T43" fmla="*/ 0 h 69"/>
                    <a:gd name="T44" fmla="*/ 269 w 269"/>
                    <a:gd name="T45" fmla="*/ 69 h 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9" h="69">
                      <a:moveTo>
                        <a:pt x="0" y="0"/>
                      </a:moveTo>
                      <a:lnTo>
                        <a:pt x="69" y="3"/>
                      </a:lnTo>
                      <a:lnTo>
                        <a:pt x="138" y="23"/>
                      </a:lnTo>
                      <a:lnTo>
                        <a:pt x="192" y="23"/>
                      </a:lnTo>
                      <a:lnTo>
                        <a:pt x="234" y="34"/>
                      </a:lnTo>
                      <a:lnTo>
                        <a:pt x="249" y="57"/>
                      </a:lnTo>
                      <a:lnTo>
                        <a:pt x="269" y="69"/>
                      </a:lnTo>
                      <a:lnTo>
                        <a:pt x="249" y="65"/>
                      </a:lnTo>
                      <a:lnTo>
                        <a:pt x="230" y="38"/>
                      </a:lnTo>
                      <a:lnTo>
                        <a:pt x="173" y="27"/>
                      </a:lnTo>
                      <a:lnTo>
                        <a:pt x="138" y="27"/>
                      </a:lnTo>
                      <a:lnTo>
                        <a:pt x="111" y="23"/>
                      </a:lnTo>
                      <a:lnTo>
                        <a:pt x="6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8" name="Group 68">
                <a:extLst>
                  <a:ext uri="{FF2B5EF4-FFF2-40B4-BE49-F238E27FC236}">
                    <a16:creationId xmlns:a16="http://schemas.microsoft.com/office/drawing/2014/main" id="{96C6B0EB-04FD-481C-A0E5-53FD4D8DAD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92" y="3205"/>
                <a:ext cx="272" cy="150"/>
                <a:chOff x="1692" y="3205"/>
                <a:chExt cx="272" cy="150"/>
              </a:xfrm>
            </p:grpSpPr>
            <p:grpSp>
              <p:nvGrpSpPr>
                <p:cNvPr id="1776" name="Group 69">
                  <a:extLst>
                    <a:ext uri="{FF2B5EF4-FFF2-40B4-BE49-F238E27FC236}">
                      <a16:creationId xmlns:a16="http://schemas.microsoft.com/office/drawing/2014/main" id="{E3AC26CE-78F6-4FAF-95A6-82D75D23BC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6" y="3205"/>
                  <a:ext cx="238" cy="119"/>
                  <a:chOff x="1726" y="3205"/>
                  <a:chExt cx="238" cy="119"/>
                </a:xfrm>
              </p:grpSpPr>
              <p:sp>
                <p:nvSpPr>
                  <p:cNvPr id="1780" name="Freeform 70">
                    <a:extLst>
                      <a:ext uri="{FF2B5EF4-FFF2-40B4-BE49-F238E27FC236}">
                        <a16:creationId xmlns:a16="http://schemas.microsoft.com/office/drawing/2014/main" id="{99D5E819-31A2-467A-AD11-3B51A5E6C5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6" y="3205"/>
                    <a:ext cx="238" cy="119"/>
                  </a:xfrm>
                  <a:custGeom>
                    <a:avLst/>
                    <a:gdLst>
                      <a:gd name="T0" fmla="*/ 23 w 238"/>
                      <a:gd name="T1" fmla="*/ 119 h 119"/>
                      <a:gd name="T2" fmla="*/ 35 w 238"/>
                      <a:gd name="T3" fmla="*/ 119 h 119"/>
                      <a:gd name="T4" fmla="*/ 50 w 238"/>
                      <a:gd name="T5" fmla="*/ 111 h 119"/>
                      <a:gd name="T6" fmla="*/ 62 w 238"/>
                      <a:gd name="T7" fmla="*/ 111 h 119"/>
                      <a:gd name="T8" fmla="*/ 81 w 238"/>
                      <a:gd name="T9" fmla="*/ 111 h 119"/>
                      <a:gd name="T10" fmla="*/ 96 w 238"/>
                      <a:gd name="T11" fmla="*/ 111 h 119"/>
                      <a:gd name="T12" fmla="*/ 104 w 238"/>
                      <a:gd name="T13" fmla="*/ 107 h 119"/>
                      <a:gd name="T14" fmla="*/ 112 w 238"/>
                      <a:gd name="T15" fmla="*/ 107 h 119"/>
                      <a:gd name="T16" fmla="*/ 119 w 238"/>
                      <a:gd name="T17" fmla="*/ 104 h 119"/>
                      <a:gd name="T18" fmla="*/ 131 w 238"/>
                      <a:gd name="T19" fmla="*/ 96 h 119"/>
                      <a:gd name="T20" fmla="*/ 135 w 238"/>
                      <a:gd name="T21" fmla="*/ 88 h 119"/>
                      <a:gd name="T22" fmla="*/ 146 w 238"/>
                      <a:gd name="T23" fmla="*/ 77 h 119"/>
                      <a:gd name="T24" fmla="*/ 162 w 238"/>
                      <a:gd name="T25" fmla="*/ 80 h 119"/>
                      <a:gd name="T26" fmla="*/ 173 w 238"/>
                      <a:gd name="T27" fmla="*/ 80 h 119"/>
                      <a:gd name="T28" fmla="*/ 177 w 238"/>
                      <a:gd name="T29" fmla="*/ 80 h 119"/>
                      <a:gd name="T30" fmla="*/ 181 w 238"/>
                      <a:gd name="T31" fmla="*/ 77 h 119"/>
                      <a:gd name="T32" fmla="*/ 185 w 238"/>
                      <a:gd name="T33" fmla="*/ 73 h 119"/>
                      <a:gd name="T34" fmla="*/ 181 w 238"/>
                      <a:gd name="T35" fmla="*/ 69 h 119"/>
                      <a:gd name="T36" fmla="*/ 177 w 238"/>
                      <a:gd name="T37" fmla="*/ 65 h 119"/>
                      <a:gd name="T38" fmla="*/ 173 w 238"/>
                      <a:gd name="T39" fmla="*/ 61 h 119"/>
                      <a:gd name="T40" fmla="*/ 162 w 238"/>
                      <a:gd name="T41" fmla="*/ 61 h 119"/>
                      <a:gd name="T42" fmla="*/ 146 w 238"/>
                      <a:gd name="T43" fmla="*/ 54 h 119"/>
                      <a:gd name="T44" fmla="*/ 158 w 238"/>
                      <a:gd name="T45" fmla="*/ 46 h 119"/>
                      <a:gd name="T46" fmla="*/ 173 w 238"/>
                      <a:gd name="T47" fmla="*/ 38 h 119"/>
                      <a:gd name="T48" fmla="*/ 185 w 238"/>
                      <a:gd name="T49" fmla="*/ 38 h 119"/>
                      <a:gd name="T50" fmla="*/ 200 w 238"/>
                      <a:gd name="T51" fmla="*/ 38 h 119"/>
                      <a:gd name="T52" fmla="*/ 208 w 238"/>
                      <a:gd name="T53" fmla="*/ 42 h 119"/>
                      <a:gd name="T54" fmla="*/ 223 w 238"/>
                      <a:gd name="T55" fmla="*/ 42 h 119"/>
                      <a:gd name="T56" fmla="*/ 227 w 238"/>
                      <a:gd name="T57" fmla="*/ 38 h 119"/>
                      <a:gd name="T58" fmla="*/ 227 w 238"/>
                      <a:gd name="T59" fmla="*/ 34 h 119"/>
                      <a:gd name="T60" fmla="*/ 235 w 238"/>
                      <a:gd name="T61" fmla="*/ 34 h 119"/>
                      <a:gd name="T62" fmla="*/ 238 w 238"/>
                      <a:gd name="T63" fmla="*/ 34 h 119"/>
                      <a:gd name="T64" fmla="*/ 238 w 238"/>
                      <a:gd name="T65" fmla="*/ 27 h 119"/>
                      <a:gd name="T66" fmla="*/ 238 w 238"/>
                      <a:gd name="T67" fmla="*/ 23 h 119"/>
                      <a:gd name="T68" fmla="*/ 235 w 238"/>
                      <a:gd name="T69" fmla="*/ 23 h 119"/>
                      <a:gd name="T70" fmla="*/ 227 w 238"/>
                      <a:gd name="T71" fmla="*/ 19 h 119"/>
                      <a:gd name="T72" fmla="*/ 223 w 238"/>
                      <a:gd name="T73" fmla="*/ 15 h 119"/>
                      <a:gd name="T74" fmla="*/ 215 w 238"/>
                      <a:gd name="T75" fmla="*/ 11 h 119"/>
                      <a:gd name="T76" fmla="*/ 208 w 238"/>
                      <a:gd name="T77" fmla="*/ 8 h 119"/>
                      <a:gd name="T78" fmla="*/ 204 w 238"/>
                      <a:gd name="T79" fmla="*/ 8 h 119"/>
                      <a:gd name="T80" fmla="*/ 173 w 238"/>
                      <a:gd name="T81" fmla="*/ 4 h 119"/>
                      <a:gd name="T82" fmla="*/ 169 w 238"/>
                      <a:gd name="T83" fmla="*/ 0 h 119"/>
                      <a:gd name="T84" fmla="*/ 162 w 238"/>
                      <a:gd name="T85" fmla="*/ 0 h 119"/>
                      <a:gd name="T86" fmla="*/ 154 w 238"/>
                      <a:gd name="T87" fmla="*/ 0 h 119"/>
                      <a:gd name="T88" fmla="*/ 146 w 238"/>
                      <a:gd name="T89" fmla="*/ 4 h 119"/>
                      <a:gd name="T90" fmla="*/ 119 w 238"/>
                      <a:gd name="T91" fmla="*/ 19 h 119"/>
                      <a:gd name="T92" fmla="*/ 108 w 238"/>
                      <a:gd name="T93" fmla="*/ 19 h 119"/>
                      <a:gd name="T94" fmla="*/ 100 w 238"/>
                      <a:gd name="T95" fmla="*/ 23 h 119"/>
                      <a:gd name="T96" fmla="*/ 92 w 238"/>
                      <a:gd name="T97" fmla="*/ 27 h 119"/>
                      <a:gd name="T98" fmla="*/ 85 w 238"/>
                      <a:gd name="T99" fmla="*/ 34 h 119"/>
                      <a:gd name="T100" fmla="*/ 66 w 238"/>
                      <a:gd name="T101" fmla="*/ 50 h 119"/>
                      <a:gd name="T102" fmla="*/ 54 w 238"/>
                      <a:gd name="T103" fmla="*/ 57 h 119"/>
                      <a:gd name="T104" fmla="*/ 42 w 238"/>
                      <a:gd name="T105" fmla="*/ 69 h 119"/>
                      <a:gd name="T106" fmla="*/ 35 w 238"/>
                      <a:gd name="T107" fmla="*/ 73 h 119"/>
                      <a:gd name="T108" fmla="*/ 0 w 238"/>
                      <a:gd name="T109" fmla="*/ 73 h 119"/>
                      <a:gd name="T110" fmla="*/ 23 w 238"/>
                      <a:gd name="T111" fmla="*/ 119 h 11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8"/>
                      <a:gd name="T169" fmla="*/ 0 h 119"/>
                      <a:gd name="T170" fmla="*/ 238 w 238"/>
                      <a:gd name="T171" fmla="*/ 119 h 11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8" h="119">
                        <a:moveTo>
                          <a:pt x="23" y="119"/>
                        </a:moveTo>
                        <a:lnTo>
                          <a:pt x="35" y="119"/>
                        </a:lnTo>
                        <a:lnTo>
                          <a:pt x="50" y="111"/>
                        </a:lnTo>
                        <a:lnTo>
                          <a:pt x="62" y="111"/>
                        </a:lnTo>
                        <a:lnTo>
                          <a:pt x="81" y="111"/>
                        </a:lnTo>
                        <a:lnTo>
                          <a:pt x="96" y="111"/>
                        </a:lnTo>
                        <a:lnTo>
                          <a:pt x="104" y="107"/>
                        </a:lnTo>
                        <a:lnTo>
                          <a:pt x="112" y="107"/>
                        </a:lnTo>
                        <a:lnTo>
                          <a:pt x="119" y="104"/>
                        </a:lnTo>
                        <a:lnTo>
                          <a:pt x="131" y="96"/>
                        </a:lnTo>
                        <a:lnTo>
                          <a:pt x="135" y="88"/>
                        </a:lnTo>
                        <a:lnTo>
                          <a:pt x="146" y="77"/>
                        </a:lnTo>
                        <a:lnTo>
                          <a:pt x="162" y="80"/>
                        </a:lnTo>
                        <a:lnTo>
                          <a:pt x="173" y="80"/>
                        </a:lnTo>
                        <a:lnTo>
                          <a:pt x="177" y="80"/>
                        </a:lnTo>
                        <a:lnTo>
                          <a:pt x="181" y="77"/>
                        </a:lnTo>
                        <a:lnTo>
                          <a:pt x="185" y="73"/>
                        </a:lnTo>
                        <a:lnTo>
                          <a:pt x="181" y="69"/>
                        </a:lnTo>
                        <a:lnTo>
                          <a:pt x="177" y="65"/>
                        </a:lnTo>
                        <a:lnTo>
                          <a:pt x="173" y="61"/>
                        </a:lnTo>
                        <a:lnTo>
                          <a:pt x="162" y="61"/>
                        </a:lnTo>
                        <a:lnTo>
                          <a:pt x="146" y="54"/>
                        </a:lnTo>
                        <a:lnTo>
                          <a:pt x="158" y="46"/>
                        </a:lnTo>
                        <a:lnTo>
                          <a:pt x="173" y="38"/>
                        </a:lnTo>
                        <a:lnTo>
                          <a:pt x="185" y="38"/>
                        </a:lnTo>
                        <a:lnTo>
                          <a:pt x="200" y="38"/>
                        </a:lnTo>
                        <a:lnTo>
                          <a:pt x="208" y="42"/>
                        </a:lnTo>
                        <a:lnTo>
                          <a:pt x="223" y="42"/>
                        </a:lnTo>
                        <a:lnTo>
                          <a:pt x="227" y="38"/>
                        </a:lnTo>
                        <a:lnTo>
                          <a:pt x="227" y="34"/>
                        </a:lnTo>
                        <a:lnTo>
                          <a:pt x="235" y="34"/>
                        </a:lnTo>
                        <a:lnTo>
                          <a:pt x="238" y="34"/>
                        </a:lnTo>
                        <a:lnTo>
                          <a:pt x="238" y="27"/>
                        </a:lnTo>
                        <a:lnTo>
                          <a:pt x="238" y="23"/>
                        </a:lnTo>
                        <a:lnTo>
                          <a:pt x="235" y="23"/>
                        </a:lnTo>
                        <a:lnTo>
                          <a:pt x="227" y="19"/>
                        </a:lnTo>
                        <a:lnTo>
                          <a:pt x="223" y="15"/>
                        </a:lnTo>
                        <a:lnTo>
                          <a:pt x="215" y="11"/>
                        </a:lnTo>
                        <a:lnTo>
                          <a:pt x="208" y="8"/>
                        </a:lnTo>
                        <a:lnTo>
                          <a:pt x="204" y="8"/>
                        </a:lnTo>
                        <a:lnTo>
                          <a:pt x="173" y="4"/>
                        </a:lnTo>
                        <a:lnTo>
                          <a:pt x="169" y="0"/>
                        </a:lnTo>
                        <a:lnTo>
                          <a:pt x="162" y="0"/>
                        </a:lnTo>
                        <a:lnTo>
                          <a:pt x="154" y="0"/>
                        </a:lnTo>
                        <a:lnTo>
                          <a:pt x="146" y="4"/>
                        </a:lnTo>
                        <a:lnTo>
                          <a:pt x="119" y="19"/>
                        </a:lnTo>
                        <a:lnTo>
                          <a:pt x="108" y="19"/>
                        </a:lnTo>
                        <a:lnTo>
                          <a:pt x="100" y="23"/>
                        </a:lnTo>
                        <a:lnTo>
                          <a:pt x="92" y="27"/>
                        </a:lnTo>
                        <a:lnTo>
                          <a:pt x="85" y="34"/>
                        </a:lnTo>
                        <a:lnTo>
                          <a:pt x="66" y="50"/>
                        </a:lnTo>
                        <a:lnTo>
                          <a:pt x="54" y="57"/>
                        </a:lnTo>
                        <a:lnTo>
                          <a:pt x="42" y="69"/>
                        </a:lnTo>
                        <a:lnTo>
                          <a:pt x="35" y="73"/>
                        </a:lnTo>
                        <a:lnTo>
                          <a:pt x="0" y="73"/>
                        </a:ln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635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1" name="Freeform 71">
                    <a:extLst>
                      <a:ext uri="{FF2B5EF4-FFF2-40B4-BE49-F238E27FC236}">
                        <a16:creationId xmlns:a16="http://schemas.microsoft.com/office/drawing/2014/main" id="{05C5D67D-4868-4CE6-99A2-C609F095B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15" y="3259"/>
                    <a:ext cx="57" cy="15"/>
                  </a:xfrm>
                  <a:custGeom>
                    <a:avLst/>
                    <a:gdLst>
                      <a:gd name="T0" fmla="*/ 57 w 57"/>
                      <a:gd name="T1" fmla="*/ 0 h 15"/>
                      <a:gd name="T2" fmla="*/ 57 w 57"/>
                      <a:gd name="T3" fmla="*/ 3 h 15"/>
                      <a:gd name="T4" fmla="*/ 46 w 57"/>
                      <a:gd name="T5" fmla="*/ 3 h 15"/>
                      <a:gd name="T6" fmla="*/ 42 w 57"/>
                      <a:gd name="T7" fmla="*/ 3 h 15"/>
                      <a:gd name="T8" fmla="*/ 34 w 57"/>
                      <a:gd name="T9" fmla="*/ 7 h 15"/>
                      <a:gd name="T10" fmla="*/ 23 w 57"/>
                      <a:gd name="T11" fmla="*/ 11 h 15"/>
                      <a:gd name="T12" fmla="*/ 11 w 57"/>
                      <a:gd name="T13" fmla="*/ 11 h 15"/>
                      <a:gd name="T14" fmla="*/ 0 w 57"/>
                      <a:gd name="T15" fmla="*/ 15 h 15"/>
                      <a:gd name="T16" fmla="*/ 7 w 57"/>
                      <a:gd name="T17" fmla="*/ 11 h 15"/>
                      <a:gd name="T18" fmla="*/ 19 w 57"/>
                      <a:gd name="T19" fmla="*/ 7 h 15"/>
                      <a:gd name="T20" fmla="*/ 26 w 57"/>
                      <a:gd name="T21" fmla="*/ 7 h 15"/>
                      <a:gd name="T22" fmla="*/ 34 w 57"/>
                      <a:gd name="T23" fmla="*/ 7 h 15"/>
                      <a:gd name="T24" fmla="*/ 42 w 57"/>
                      <a:gd name="T25" fmla="*/ 3 h 15"/>
                      <a:gd name="T26" fmla="*/ 46 w 57"/>
                      <a:gd name="T27" fmla="*/ 0 h 15"/>
                      <a:gd name="T28" fmla="*/ 57 w 57"/>
                      <a:gd name="T29" fmla="*/ 0 h 1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7"/>
                      <a:gd name="T46" fmla="*/ 0 h 15"/>
                      <a:gd name="T47" fmla="*/ 57 w 57"/>
                      <a:gd name="T48" fmla="*/ 15 h 1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7" h="15">
                        <a:moveTo>
                          <a:pt x="57" y="0"/>
                        </a:moveTo>
                        <a:lnTo>
                          <a:pt x="57" y="3"/>
                        </a:lnTo>
                        <a:lnTo>
                          <a:pt x="46" y="3"/>
                        </a:lnTo>
                        <a:lnTo>
                          <a:pt x="42" y="3"/>
                        </a:lnTo>
                        <a:lnTo>
                          <a:pt x="34" y="7"/>
                        </a:lnTo>
                        <a:lnTo>
                          <a:pt x="23" y="11"/>
                        </a:lnTo>
                        <a:lnTo>
                          <a:pt x="11" y="11"/>
                        </a:lnTo>
                        <a:lnTo>
                          <a:pt x="0" y="15"/>
                        </a:lnTo>
                        <a:lnTo>
                          <a:pt x="7" y="11"/>
                        </a:lnTo>
                        <a:lnTo>
                          <a:pt x="19" y="7"/>
                        </a:lnTo>
                        <a:lnTo>
                          <a:pt x="26" y="7"/>
                        </a:lnTo>
                        <a:lnTo>
                          <a:pt x="34" y="7"/>
                        </a:lnTo>
                        <a:lnTo>
                          <a:pt x="42" y="3"/>
                        </a:lnTo>
                        <a:lnTo>
                          <a:pt x="46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2" name="Freeform 72">
                    <a:extLst>
                      <a:ext uri="{FF2B5EF4-FFF2-40B4-BE49-F238E27FC236}">
                        <a16:creationId xmlns:a16="http://schemas.microsoft.com/office/drawing/2014/main" id="{4A0B73E1-F175-4D4A-99CF-BDA620765B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8" y="3270"/>
                    <a:ext cx="7" cy="8"/>
                  </a:xfrm>
                  <a:custGeom>
                    <a:avLst/>
                    <a:gdLst>
                      <a:gd name="T0" fmla="*/ 3 w 7"/>
                      <a:gd name="T1" fmla="*/ 0 h 8"/>
                      <a:gd name="T2" fmla="*/ 3 w 7"/>
                      <a:gd name="T3" fmla="*/ 4 h 8"/>
                      <a:gd name="T4" fmla="*/ 3 w 7"/>
                      <a:gd name="T5" fmla="*/ 4 h 8"/>
                      <a:gd name="T6" fmla="*/ 7 w 7"/>
                      <a:gd name="T7" fmla="*/ 8 h 8"/>
                      <a:gd name="T8" fmla="*/ 0 w 7"/>
                      <a:gd name="T9" fmla="*/ 8 h 8"/>
                      <a:gd name="T10" fmla="*/ 0 w 7"/>
                      <a:gd name="T11" fmla="*/ 4 h 8"/>
                      <a:gd name="T12" fmla="*/ 3 w 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8"/>
                      <a:gd name="T23" fmla="*/ 7 w 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8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3" name="Freeform 73">
                    <a:extLst>
                      <a:ext uri="{FF2B5EF4-FFF2-40B4-BE49-F238E27FC236}">
                        <a16:creationId xmlns:a16="http://schemas.microsoft.com/office/drawing/2014/main" id="{7800E354-03FD-456C-A6B9-B0007B598E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2" y="3224"/>
                    <a:ext cx="31" cy="15"/>
                  </a:xfrm>
                  <a:custGeom>
                    <a:avLst/>
                    <a:gdLst>
                      <a:gd name="T0" fmla="*/ 31 w 31"/>
                      <a:gd name="T1" fmla="*/ 15 h 15"/>
                      <a:gd name="T2" fmla="*/ 27 w 31"/>
                      <a:gd name="T3" fmla="*/ 15 h 15"/>
                      <a:gd name="T4" fmla="*/ 23 w 31"/>
                      <a:gd name="T5" fmla="*/ 12 h 15"/>
                      <a:gd name="T6" fmla="*/ 15 w 31"/>
                      <a:gd name="T7" fmla="*/ 8 h 15"/>
                      <a:gd name="T8" fmla="*/ 15 w 31"/>
                      <a:gd name="T9" fmla="*/ 4 h 15"/>
                      <a:gd name="T10" fmla="*/ 12 w 31"/>
                      <a:gd name="T11" fmla="*/ 4 h 15"/>
                      <a:gd name="T12" fmla="*/ 4 w 31"/>
                      <a:gd name="T13" fmla="*/ 0 h 15"/>
                      <a:gd name="T14" fmla="*/ 0 w 31"/>
                      <a:gd name="T15" fmla="*/ 0 h 15"/>
                      <a:gd name="T16" fmla="*/ 4 w 31"/>
                      <a:gd name="T17" fmla="*/ 0 h 15"/>
                      <a:gd name="T18" fmla="*/ 12 w 31"/>
                      <a:gd name="T19" fmla="*/ 0 h 15"/>
                      <a:gd name="T20" fmla="*/ 15 w 31"/>
                      <a:gd name="T21" fmla="*/ 4 h 15"/>
                      <a:gd name="T22" fmla="*/ 19 w 31"/>
                      <a:gd name="T23" fmla="*/ 8 h 15"/>
                      <a:gd name="T24" fmla="*/ 31 w 31"/>
                      <a:gd name="T25" fmla="*/ 15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5"/>
                      <a:gd name="T41" fmla="*/ 31 w 31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5">
                        <a:moveTo>
                          <a:pt x="31" y="15"/>
                        </a:moveTo>
                        <a:lnTo>
                          <a:pt x="27" y="15"/>
                        </a:lnTo>
                        <a:lnTo>
                          <a:pt x="23" y="12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2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  <a:lnTo>
                          <a:pt x="15" y="4"/>
                        </a:lnTo>
                        <a:lnTo>
                          <a:pt x="19" y="8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4" name="Freeform 74">
                    <a:extLst>
                      <a:ext uri="{FF2B5EF4-FFF2-40B4-BE49-F238E27FC236}">
                        <a16:creationId xmlns:a16="http://schemas.microsoft.com/office/drawing/2014/main" id="{FBBD0FD6-73D7-4908-9AAB-CA2E53A47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53" y="3216"/>
                    <a:ext cx="54" cy="16"/>
                  </a:xfrm>
                  <a:custGeom>
                    <a:avLst/>
                    <a:gdLst>
                      <a:gd name="T0" fmla="*/ 54 w 54"/>
                      <a:gd name="T1" fmla="*/ 4 h 16"/>
                      <a:gd name="T2" fmla="*/ 42 w 54"/>
                      <a:gd name="T3" fmla="*/ 4 h 16"/>
                      <a:gd name="T4" fmla="*/ 35 w 54"/>
                      <a:gd name="T5" fmla="*/ 0 h 16"/>
                      <a:gd name="T6" fmla="*/ 31 w 54"/>
                      <a:gd name="T7" fmla="*/ 0 h 16"/>
                      <a:gd name="T8" fmla="*/ 27 w 54"/>
                      <a:gd name="T9" fmla="*/ 4 h 16"/>
                      <a:gd name="T10" fmla="*/ 23 w 54"/>
                      <a:gd name="T11" fmla="*/ 4 h 16"/>
                      <a:gd name="T12" fmla="*/ 15 w 54"/>
                      <a:gd name="T13" fmla="*/ 8 h 16"/>
                      <a:gd name="T14" fmla="*/ 8 w 54"/>
                      <a:gd name="T15" fmla="*/ 12 h 16"/>
                      <a:gd name="T16" fmla="*/ 0 w 54"/>
                      <a:gd name="T17" fmla="*/ 12 h 16"/>
                      <a:gd name="T18" fmla="*/ 8 w 54"/>
                      <a:gd name="T19" fmla="*/ 16 h 16"/>
                      <a:gd name="T20" fmla="*/ 11 w 54"/>
                      <a:gd name="T21" fmla="*/ 16 h 16"/>
                      <a:gd name="T22" fmla="*/ 23 w 54"/>
                      <a:gd name="T23" fmla="*/ 8 h 16"/>
                      <a:gd name="T24" fmla="*/ 27 w 54"/>
                      <a:gd name="T25" fmla="*/ 4 h 16"/>
                      <a:gd name="T26" fmla="*/ 35 w 54"/>
                      <a:gd name="T27" fmla="*/ 4 h 16"/>
                      <a:gd name="T28" fmla="*/ 42 w 54"/>
                      <a:gd name="T29" fmla="*/ 4 h 16"/>
                      <a:gd name="T30" fmla="*/ 54 w 54"/>
                      <a:gd name="T31" fmla="*/ 4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4"/>
                      <a:gd name="T49" fmla="*/ 0 h 16"/>
                      <a:gd name="T50" fmla="*/ 54 w 54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4" h="16">
                        <a:moveTo>
                          <a:pt x="54" y="4"/>
                        </a:moveTo>
                        <a:lnTo>
                          <a:pt x="42" y="4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5" y="8"/>
                        </a:lnTo>
                        <a:lnTo>
                          <a:pt x="8" y="12"/>
                        </a:lnTo>
                        <a:lnTo>
                          <a:pt x="0" y="12"/>
                        </a:lnTo>
                        <a:lnTo>
                          <a:pt x="8" y="16"/>
                        </a:lnTo>
                        <a:lnTo>
                          <a:pt x="11" y="16"/>
                        </a:lnTo>
                        <a:lnTo>
                          <a:pt x="23" y="8"/>
                        </a:lnTo>
                        <a:lnTo>
                          <a:pt x="27" y="4"/>
                        </a:lnTo>
                        <a:lnTo>
                          <a:pt x="35" y="4"/>
                        </a:lnTo>
                        <a:lnTo>
                          <a:pt x="42" y="4"/>
                        </a:lnTo>
                        <a:lnTo>
                          <a:pt x="54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5" name="Freeform 75">
                    <a:extLst>
                      <a:ext uri="{FF2B5EF4-FFF2-40B4-BE49-F238E27FC236}">
                        <a16:creationId xmlns:a16="http://schemas.microsoft.com/office/drawing/2014/main" id="{C5081DD9-3A85-4577-8236-089002E5A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34" y="3232"/>
                    <a:ext cx="11" cy="11"/>
                  </a:xfrm>
                  <a:custGeom>
                    <a:avLst/>
                    <a:gdLst>
                      <a:gd name="T0" fmla="*/ 3 w 11"/>
                      <a:gd name="T1" fmla="*/ 0 h 11"/>
                      <a:gd name="T2" fmla="*/ 0 w 11"/>
                      <a:gd name="T3" fmla="*/ 4 h 11"/>
                      <a:gd name="T4" fmla="*/ 3 w 11"/>
                      <a:gd name="T5" fmla="*/ 7 h 11"/>
                      <a:gd name="T6" fmla="*/ 11 w 11"/>
                      <a:gd name="T7" fmla="*/ 11 h 11"/>
                      <a:gd name="T8" fmla="*/ 3 w 11"/>
                      <a:gd name="T9" fmla="*/ 4 h 11"/>
                      <a:gd name="T10" fmla="*/ 3 w 11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1"/>
                      <a:gd name="T20" fmla="*/ 11 w 1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11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6" name="Freeform 76">
                    <a:extLst>
                      <a:ext uri="{FF2B5EF4-FFF2-40B4-BE49-F238E27FC236}">
                        <a16:creationId xmlns:a16="http://schemas.microsoft.com/office/drawing/2014/main" id="{D0902EBC-C135-457E-A387-1823A5ABB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45" y="3224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4 w 12"/>
                      <a:gd name="T3" fmla="*/ 0 h 8"/>
                      <a:gd name="T4" fmla="*/ 4 w 12"/>
                      <a:gd name="T5" fmla="*/ 4 h 8"/>
                      <a:gd name="T6" fmla="*/ 12 w 12"/>
                      <a:gd name="T7" fmla="*/ 8 h 8"/>
                      <a:gd name="T8" fmla="*/ 12 w 12"/>
                      <a:gd name="T9" fmla="*/ 8 h 8"/>
                      <a:gd name="T10" fmla="*/ 0 w 12"/>
                      <a:gd name="T11" fmla="*/ 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4"/>
                        </a:move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12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7" name="Freeform 77">
                    <a:extLst>
                      <a:ext uri="{FF2B5EF4-FFF2-40B4-BE49-F238E27FC236}">
                        <a16:creationId xmlns:a16="http://schemas.microsoft.com/office/drawing/2014/main" id="{431A54BA-A852-4232-A8A3-A5AB3EF115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15" y="3236"/>
                    <a:ext cx="11" cy="15"/>
                  </a:xfrm>
                  <a:custGeom>
                    <a:avLst/>
                    <a:gdLst>
                      <a:gd name="T0" fmla="*/ 11 w 11"/>
                      <a:gd name="T1" fmla="*/ 0 h 15"/>
                      <a:gd name="T2" fmla="*/ 7 w 11"/>
                      <a:gd name="T3" fmla="*/ 7 h 15"/>
                      <a:gd name="T4" fmla="*/ 3 w 11"/>
                      <a:gd name="T5" fmla="*/ 11 h 15"/>
                      <a:gd name="T6" fmla="*/ 0 w 11"/>
                      <a:gd name="T7" fmla="*/ 15 h 15"/>
                      <a:gd name="T8" fmla="*/ 11 w 11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15"/>
                      <a:gd name="T17" fmla="*/ 11 w 11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15">
                        <a:moveTo>
                          <a:pt x="11" y="0"/>
                        </a:move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8" name="Freeform 78">
                    <a:extLst>
                      <a:ext uri="{FF2B5EF4-FFF2-40B4-BE49-F238E27FC236}">
                        <a16:creationId xmlns:a16="http://schemas.microsoft.com/office/drawing/2014/main" id="{70F5D36F-30A8-48FD-978E-1D21E5CAB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8" y="3293"/>
                    <a:ext cx="16" cy="16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12 w 16"/>
                      <a:gd name="T3" fmla="*/ 8 h 16"/>
                      <a:gd name="T4" fmla="*/ 16 w 16"/>
                      <a:gd name="T5" fmla="*/ 16 h 16"/>
                      <a:gd name="T6" fmla="*/ 0 w 16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"/>
                      <a:gd name="T13" fmla="*/ 0 h 16"/>
                      <a:gd name="T14" fmla="*/ 16 w 16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" h="16">
                        <a:moveTo>
                          <a:pt x="0" y="0"/>
                        </a:moveTo>
                        <a:lnTo>
                          <a:pt x="12" y="8"/>
                        </a:lnTo>
                        <a:lnTo>
                          <a:pt x="16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7" name="Group 79">
                  <a:extLst>
                    <a:ext uri="{FF2B5EF4-FFF2-40B4-BE49-F238E27FC236}">
                      <a16:creationId xmlns:a16="http://schemas.microsoft.com/office/drawing/2014/main" id="{9C24E8DC-3BDE-4BAF-B733-BC1993F9F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92" y="3270"/>
                  <a:ext cx="69" cy="85"/>
                  <a:chOff x="1692" y="3270"/>
                  <a:chExt cx="69" cy="85"/>
                </a:xfrm>
              </p:grpSpPr>
              <p:sp>
                <p:nvSpPr>
                  <p:cNvPr id="1778" name="Freeform 80">
                    <a:extLst>
                      <a:ext uri="{FF2B5EF4-FFF2-40B4-BE49-F238E27FC236}">
                        <a16:creationId xmlns:a16="http://schemas.microsoft.com/office/drawing/2014/main" id="{B56F864B-D38F-4A12-AAD4-E4A2BA93CD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2" y="3270"/>
                    <a:ext cx="69" cy="85"/>
                  </a:xfrm>
                  <a:custGeom>
                    <a:avLst/>
                    <a:gdLst>
                      <a:gd name="T0" fmla="*/ 46 w 69"/>
                      <a:gd name="T1" fmla="*/ 8 h 85"/>
                      <a:gd name="T2" fmla="*/ 57 w 69"/>
                      <a:gd name="T3" fmla="*/ 19 h 85"/>
                      <a:gd name="T4" fmla="*/ 61 w 69"/>
                      <a:gd name="T5" fmla="*/ 27 h 85"/>
                      <a:gd name="T6" fmla="*/ 65 w 69"/>
                      <a:gd name="T7" fmla="*/ 42 h 85"/>
                      <a:gd name="T8" fmla="*/ 65 w 69"/>
                      <a:gd name="T9" fmla="*/ 54 h 85"/>
                      <a:gd name="T10" fmla="*/ 69 w 69"/>
                      <a:gd name="T11" fmla="*/ 65 h 85"/>
                      <a:gd name="T12" fmla="*/ 15 w 69"/>
                      <a:gd name="T13" fmla="*/ 85 h 85"/>
                      <a:gd name="T14" fmla="*/ 0 w 69"/>
                      <a:gd name="T15" fmla="*/ 0 h 85"/>
                      <a:gd name="T16" fmla="*/ 23 w 69"/>
                      <a:gd name="T17" fmla="*/ 8 h 85"/>
                      <a:gd name="T18" fmla="*/ 46 w 69"/>
                      <a:gd name="T19" fmla="*/ 8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9"/>
                      <a:gd name="T31" fmla="*/ 0 h 85"/>
                      <a:gd name="T32" fmla="*/ 69 w 69"/>
                      <a:gd name="T33" fmla="*/ 85 h 8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9" h="85">
                        <a:moveTo>
                          <a:pt x="46" y="8"/>
                        </a:moveTo>
                        <a:lnTo>
                          <a:pt x="57" y="19"/>
                        </a:lnTo>
                        <a:lnTo>
                          <a:pt x="61" y="27"/>
                        </a:lnTo>
                        <a:lnTo>
                          <a:pt x="65" y="42"/>
                        </a:lnTo>
                        <a:lnTo>
                          <a:pt x="65" y="54"/>
                        </a:lnTo>
                        <a:lnTo>
                          <a:pt x="69" y="65"/>
                        </a:lnTo>
                        <a:lnTo>
                          <a:pt x="15" y="85"/>
                        </a:lnTo>
                        <a:lnTo>
                          <a:pt x="0" y="0"/>
                        </a:lnTo>
                        <a:lnTo>
                          <a:pt x="23" y="8"/>
                        </a:lnTo>
                        <a:lnTo>
                          <a:pt x="46" y="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9" name="Freeform 81">
                    <a:extLst>
                      <a:ext uri="{FF2B5EF4-FFF2-40B4-BE49-F238E27FC236}">
                        <a16:creationId xmlns:a16="http://schemas.microsoft.com/office/drawing/2014/main" id="{C6AAA87C-44DD-472A-BCF7-7135DCFD9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9" y="3278"/>
                    <a:ext cx="54" cy="69"/>
                  </a:xfrm>
                  <a:custGeom>
                    <a:avLst/>
                    <a:gdLst>
                      <a:gd name="T0" fmla="*/ 35 w 54"/>
                      <a:gd name="T1" fmla="*/ 4 h 69"/>
                      <a:gd name="T2" fmla="*/ 43 w 54"/>
                      <a:gd name="T3" fmla="*/ 11 h 69"/>
                      <a:gd name="T4" fmla="*/ 50 w 54"/>
                      <a:gd name="T5" fmla="*/ 31 h 69"/>
                      <a:gd name="T6" fmla="*/ 54 w 54"/>
                      <a:gd name="T7" fmla="*/ 42 h 69"/>
                      <a:gd name="T8" fmla="*/ 54 w 54"/>
                      <a:gd name="T9" fmla="*/ 54 h 69"/>
                      <a:gd name="T10" fmla="*/ 12 w 54"/>
                      <a:gd name="T11" fmla="*/ 69 h 69"/>
                      <a:gd name="T12" fmla="*/ 0 w 54"/>
                      <a:gd name="T13" fmla="*/ 0 h 69"/>
                      <a:gd name="T14" fmla="*/ 16 w 54"/>
                      <a:gd name="T15" fmla="*/ 4 h 69"/>
                      <a:gd name="T16" fmla="*/ 35 w 54"/>
                      <a:gd name="T17" fmla="*/ 4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"/>
                      <a:gd name="T28" fmla="*/ 0 h 69"/>
                      <a:gd name="T29" fmla="*/ 54 w 54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" h="69">
                        <a:moveTo>
                          <a:pt x="35" y="4"/>
                        </a:moveTo>
                        <a:lnTo>
                          <a:pt x="43" y="11"/>
                        </a:lnTo>
                        <a:lnTo>
                          <a:pt x="50" y="31"/>
                        </a:lnTo>
                        <a:lnTo>
                          <a:pt x="54" y="42"/>
                        </a:lnTo>
                        <a:lnTo>
                          <a:pt x="54" y="54"/>
                        </a:lnTo>
                        <a:lnTo>
                          <a:pt x="12" y="69"/>
                        </a:lnTo>
                        <a:lnTo>
                          <a:pt x="0" y="0"/>
                        </a:lnTo>
                        <a:lnTo>
                          <a:pt x="16" y="4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39" name="Freeform 82">
                <a:extLst>
                  <a:ext uri="{FF2B5EF4-FFF2-40B4-BE49-F238E27FC236}">
                    <a16:creationId xmlns:a16="http://schemas.microsoft.com/office/drawing/2014/main" id="{16C4D056-F63A-42A8-ABBD-FB5AC34CE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2809"/>
                <a:ext cx="234" cy="254"/>
              </a:xfrm>
              <a:custGeom>
                <a:avLst/>
                <a:gdLst>
                  <a:gd name="T0" fmla="*/ 158 w 234"/>
                  <a:gd name="T1" fmla="*/ 8 h 254"/>
                  <a:gd name="T2" fmla="*/ 181 w 234"/>
                  <a:gd name="T3" fmla="*/ 23 h 254"/>
                  <a:gd name="T4" fmla="*/ 192 w 234"/>
                  <a:gd name="T5" fmla="*/ 39 h 254"/>
                  <a:gd name="T6" fmla="*/ 200 w 234"/>
                  <a:gd name="T7" fmla="*/ 62 h 254"/>
                  <a:gd name="T8" fmla="*/ 207 w 234"/>
                  <a:gd name="T9" fmla="*/ 70 h 254"/>
                  <a:gd name="T10" fmla="*/ 207 w 234"/>
                  <a:gd name="T11" fmla="*/ 81 h 254"/>
                  <a:gd name="T12" fmla="*/ 200 w 234"/>
                  <a:gd name="T13" fmla="*/ 93 h 254"/>
                  <a:gd name="T14" fmla="*/ 211 w 234"/>
                  <a:gd name="T15" fmla="*/ 104 h 254"/>
                  <a:gd name="T16" fmla="*/ 227 w 234"/>
                  <a:gd name="T17" fmla="*/ 131 h 254"/>
                  <a:gd name="T18" fmla="*/ 234 w 234"/>
                  <a:gd name="T19" fmla="*/ 146 h 254"/>
                  <a:gd name="T20" fmla="*/ 234 w 234"/>
                  <a:gd name="T21" fmla="*/ 150 h 254"/>
                  <a:gd name="T22" fmla="*/ 234 w 234"/>
                  <a:gd name="T23" fmla="*/ 158 h 254"/>
                  <a:gd name="T24" fmla="*/ 227 w 234"/>
                  <a:gd name="T25" fmla="*/ 158 h 254"/>
                  <a:gd name="T26" fmla="*/ 215 w 234"/>
                  <a:gd name="T27" fmla="*/ 158 h 254"/>
                  <a:gd name="T28" fmla="*/ 211 w 234"/>
                  <a:gd name="T29" fmla="*/ 162 h 254"/>
                  <a:gd name="T30" fmla="*/ 211 w 234"/>
                  <a:gd name="T31" fmla="*/ 173 h 254"/>
                  <a:gd name="T32" fmla="*/ 215 w 234"/>
                  <a:gd name="T33" fmla="*/ 185 h 254"/>
                  <a:gd name="T34" fmla="*/ 207 w 234"/>
                  <a:gd name="T35" fmla="*/ 192 h 254"/>
                  <a:gd name="T36" fmla="*/ 211 w 234"/>
                  <a:gd name="T37" fmla="*/ 200 h 254"/>
                  <a:gd name="T38" fmla="*/ 207 w 234"/>
                  <a:gd name="T39" fmla="*/ 208 h 254"/>
                  <a:gd name="T40" fmla="*/ 200 w 234"/>
                  <a:gd name="T41" fmla="*/ 223 h 254"/>
                  <a:gd name="T42" fmla="*/ 192 w 234"/>
                  <a:gd name="T43" fmla="*/ 231 h 254"/>
                  <a:gd name="T44" fmla="*/ 184 w 234"/>
                  <a:gd name="T45" fmla="*/ 231 h 254"/>
                  <a:gd name="T46" fmla="*/ 169 w 234"/>
                  <a:gd name="T47" fmla="*/ 227 h 254"/>
                  <a:gd name="T48" fmla="*/ 150 w 234"/>
                  <a:gd name="T49" fmla="*/ 223 h 254"/>
                  <a:gd name="T50" fmla="*/ 154 w 234"/>
                  <a:gd name="T51" fmla="*/ 254 h 254"/>
                  <a:gd name="T52" fmla="*/ 27 w 234"/>
                  <a:gd name="T53" fmla="*/ 215 h 254"/>
                  <a:gd name="T54" fmla="*/ 38 w 234"/>
                  <a:gd name="T55" fmla="*/ 192 h 254"/>
                  <a:gd name="T56" fmla="*/ 35 w 234"/>
                  <a:gd name="T57" fmla="*/ 173 h 254"/>
                  <a:gd name="T58" fmla="*/ 0 w 234"/>
                  <a:gd name="T59" fmla="*/ 139 h 254"/>
                  <a:gd name="T60" fmla="*/ 0 w 234"/>
                  <a:gd name="T61" fmla="*/ 46 h 254"/>
                  <a:gd name="T62" fmla="*/ 23 w 234"/>
                  <a:gd name="T63" fmla="*/ 23 h 254"/>
                  <a:gd name="T64" fmla="*/ 54 w 234"/>
                  <a:gd name="T65" fmla="*/ 12 h 254"/>
                  <a:gd name="T66" fmla="*/ 85 w 234"/>
                  <a:gd name="T67" fmla="*/ 0 h 254"/>
                  <a:gd name="T68" fmla="*/ 123 w 234"/>
                  <a:gd name="T69" fmla="*/ 4 h 254"/>
                  <a:gd name="T70" fmla="*/ 158 w 234"/>
                  <a:gd name="T71" fmla="*/ 8 h 2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254"/>
                  <a:gd name="T110" fmla="*/ 234 w 234"/>
                  <a:gd name="T111" fmla="*/ 254 h 2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254">
                    <a:moveTo>
                      <a:pt x="158" y="8"/>
                    </a:moveTo>
                    <a:lnTo>
                      <a:pt x="181" y="23"/>
                    </a:lnTo>
                    <a:lnTo>
                      <a:pt x="192" y="39"/>
                    </a:lnTo>
                    <a:lnTo>
                      <a:pt x="200" y="62"/>
                    </a:lnTo>
                    <a:lnTo>
                      <a:pt x="207" y="70"/>
                    </a:lnTo>
                    <a:lnTo>
                      <a:pt x="207" y="81"/>
                    </a:lnTo>
                    <a:lnTo>
                      <a:pt x="200" y="93"/>
                    </a:lnTo>
                    <a:lnTo>
                      <a:pt x="211" y="104"/>
                    </a:lnTo>
                    <a:lnTo>
                      <a:pt x="227" y="131"/>
                    </a:lnTo>
                    <a:lnTo>
                      <a:pt x="234" y="146"/>
                    </a:lnTo>
                    <a:lnTo>
                      <a:pt x="234" y="150"/>
                    </a:lnTo>
                    <a:lnTo>
                      <a:pt x="234" y="158"/>
                    </a:lnTo>
                    <a:lnTo>
                      <a:pt x="227" y="158"/>
                    </a:lnTo>
                    <a:lnTo>
                      <a:pt x="215" y="158"/>
                    </a:lnTo>
                    <a:lnTo>
                      <a:pt x="211" y="162"/>
                    </a:lnTo>
                    <a:lnTo>
                      <a:pt x="211" y="173"/>
                    </a:lnTo>
                    <a:lnTo>
                      <a:pt x="215" y="185"/>
                    </a:lnTo>
                    <a:lnTo>
                      <a:pt x="207" y="192"/>
                    </a:lnTo>
                    <a:lnTo>
                      <a:pt x="211" y="200"/>
                    </a:lnTo>
                    <a:lnTo>
                      <a:pt x="207" y="208"/>
                    </a:lnTo>
                    <a:lnTo>
                      <a:pt x="200" y="223"/>
                    </a:lnTo>
                    <a:lnTo>
                      <a:pt x="192" y="231"/>
                    </a:lnTo>
                    <a:lnTo>
                      <a:pt x="184" y="231"/>
                    </a:lnTo>
                    <a:lnTo>
                      <a:pt x="169" y="227"/>
                    </a:lnTo>
                    <a:lnTo>
                      <a:pt x="150" y="223"/>
                    </a:lnTo>
                    <a:lnTo>
                      <a:pt x="154" y="254"/>
                    </a:lnTo>
                    <a:lnTo>
                      <a:pt x="27" y="215"/>
                    </a:lnTo>
                    <a:lnTo>
                      <a:pt x="38" y="192"/>
                    </a:lnTo>
                    <a:lnTo>
                      <a:pt x="35" y="173"/>
                    </a:lnTo>
                    <a:lnTo>
                      <a:pt x="0" y="139"/>
                    </a:lnTo>
                    <a:lnTo>
                      <a:pt x="0" y="46"/>
                    </a:lnTo>
                    <a:lnTo>
                      <a:pt x="23" y="23"/>
                    </a:lnTo>
                    <a:lnTo>
                      <a:pt x="54" y="12"/>
                    </a:lnTo>
                    <a:lnTo>
                      <a:pt x="85" y="0"/>
                    </a:lnTo>
                    <a:lnTo>
                      <a:pt x="123" y="4"/>
                    </a:lnTo>
                    <a:lnTo>
                      <a:pt x="158" y="8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" name="Freeform 83">
                <a:extLst>
                  <a:ext uri="{FF2B5EF4-FFF2-40B4-BE49-F238E27FC236}">
                    <a16:creationId xmlns:a16="http://schemas.microsoft.com/office/drawing/2014/main" id="{908F997C-DA23-43B7-A0CF-B78EC2E0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2963"/>
                <a:ext cx="16" cy="4"/>
              </a:xfrm>
              <a:custGeom>
                <a:avLst/>
                <a:gdLst>
                  <a:gd name="T0" fmla="*/ 16 w 16"/>
                  <a:gd name="T1" fmla="*/ 0 h 4"/>
                  <a:gd name="T2" fmla="*/ 12 w 16"/>
                  <a:gd name="T3" fmla="*/ 4 h 4"/>
                  <a:gd name="T4" fmla="*/ 4 w 16"/>
                  <a:gd name="T5" fmla="*/ 0 h 4"/>
                  <a:gd name="T6" fmla="*/ 4 w 16"/>
                  <a:gd name="T7" fmla="*/ 4 h 4"/>
                  <a:gd name="T8" fmla="*/ 0 w 16"/>
                  <a:gd name="T9" fmla="*/ 0 h 4"/>
                  <a:gd name="T10" fmla="*/ 4 w 16"/>
                  <a:gd name="T11" fmla="*/ 0 h 4"/>
                  <a:gd name="T12" fmla="*/ 16 w 1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"/>
                  <a:gd name="T23" fmla="*/ 16 w 1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">
                    <a:moveTo>
                      <a:pt x="16" y="0"/>
                    </a:moveTo>
                    <a:lnTo>
                      <a:pt x="12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" name="Freeform 84">
                <a:extLst>
                  <a:ext uri="{FF2B5EF4-FFF2-40B4-BE49-F238E27FC236}">
                    <a16:creationId xmlns:a16="http://schemas.microsoft.com/office/drawing/2014/main" id="{1C53BB39-4AB8-4C96-9449-AA43D6C37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2951"/>
                <a:ext cx="7" cy="12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4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4 h 12"/>
                  <a:gd name="T10" fmla="*/ 0 w 7"/>
                  <a:gd name="T11" fmla="*/ 0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" name="Freeform 85">
                <a:extLst>
                  <a:ext uri="{FF2B5EF4-FFF2-40B4-BE49-F238E27FC236}">
                    <a16:creationId xmlns:a16="http://schemas.microsoft.com/office/drawing/2014/main" id="{E1EE5376-ADC3-4158-AF8B-5A9583A77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921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4 w 4"/>
                  <a:gd name="T3" fmla="*/ 11 h 19"/>
                  <a:gd name="T4" fmla="*/ 4 w 4"/>
                  <a:gd name="T5" fmla="*/ 19 h 19"/>
                  <a:gd name="T6" fmla="*/ 4 w 4"/>
                  <a:gd name="T7" fmla="*/ 15 h 19"/>
                  <a:gd name="T8" fmla="*/ 0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0" y="0"/>
                    </a:moveTo>
                    <a:lnTo>
                      <a:pt x="4" y="11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" name="Freeform 86">
                <a:extLst>
                  <a:ext uri="{FF2B5EF4-FFF2-40B4-BE49-F238E27FC236}">
                    <a16:creationId xmlns:a16="http://schemas.microsoft.com/office/drawing/2014/main" id="{1A8AE7C4-8A21-4D88-B70E-2BB8C03A8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" y="2902"/>
                <a:ext cx="27" cy="19"/>
              </a:xfrm>
              <a:custGeom>
                <a:avLst/>
                <a:gdLst>
                  <a:gd name="T0" fmla="*/ 27 w 27"/>
                  <a:gd name="T1" fmla="*/ 0 h 19"/>
                  <a:gd name="T2" fmla="*/ 23 w 27"/>
                  <a:gd name="T3" fmla="*/ 11 h 19"/>
                  <a:gd name="T4" fmla="*/ 23 w 27"/>
                  <a:gd name="T5" fmla="*/ 11 h 19"/>
                  <a:gd name="T6" fmla="*/ 23 w 27"/>
                  <a:gd name="T7" fmla="*/ 15 h 19"/>
                  <a:gd name="T8" fmla="*/ 23 w 27"/>
                  <a:gd name="T9" fmla="*/ 19 h 19"/>
                  <a:gd name="T10" fmla="*/ 23 w 27"/>
                  <a:gd name="T11" fmla="*/ 11 h 19"/>
                  <a:gd name="T12" fmla="*/ 15 w 27"/>
                  <a:gd name="T13" fmla="*/ 11 h 19"/>
                  <a:gd name="T14" fmla="*/ 12 w 27"/>
                  <a:gd name="T15" fmla="*/ 11 h 19"/>
                  <a:gd name="T16" fmla="*/ 0 w 27"/>
                  <a:gd name="T17" fmla="*/ 7 h 19"/>
                  <a:gd name="T18" fmla="*/ 12 w 27"/>
                  <a:gd name="T19" fmla="*/ 3 h 19"/>
                  <a:gd name="T20" fmla="*/ 27 w 27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9"/>
                  <a:gd name="T35" fmla="*/ 27 w 2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9">
                    <a:moveTo>
                      <a:pt x="27" y="0"/>
                    </a:moveTo>
                    <a:lnTo>
                      <a:pt x="23" y="11"/>
                    </a:lnTo>
                    <a:lnTo>
                      <a:pt x="23" y="15"/>
                    </a:lnTo>
                    <a:lnTo>
                      <a:pt x="23" y="19"/>
                    </a:lnTo>
                    <a:lnTo>
                      <a:pt x="23" y="11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" name="Freeform 87">
                <a:extLst>
                  <a:ext uri="{FF2B5EF4-FFF2-40B4-BE49-F238E27FC236}">
                    <a16:creationId xmlns:a16="http://schemas.microsoft.com/office/drawing/2014/main" id="{20FD19F4-022F-45AF-B292-25C3D4372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2879"/>
                <a:ext cx="43" cy="15"/>
              </a:xfrm>
              <a:custGeom>
                <a:avLst/>
                <a:gdLst>
                  <a:gd name="T0" fmla="*/ 43 w 43"/>
                  <a:gd name="T1" fmla="*/ 7 h 15"/>
                  <a:gd name="T2" fmla="*/ 39 w 43"/>
                  <a:gd name="T3" fmla="*/ 15 h 15"/>
                  <a:gd name="T4" fmla="*/ 35 w 43"/>
                  <a:gd name="T5" fmla="*/ 15 h 15"/>
                  <a:gd name="T6" fmla="*/ 27 w 43"/>
                  <a:gd name="T7" fmla="*/ 11 h 15"/>
                  <a:gd name="T8" fmla="*/ 20 w 43"/>
                  <a:gd name="T9" fmla="*/ 7 h 15"/>
                  <a:gd name="T10" fmla="*/ 4 w 43"/>
                  <a:gd name="T11" fmla="*/ 7 h 15"/>
                  <a:gd name="T12" fmla="*/ 0 w 43"/>
                  <a:gd name="T13" fmla="*/ 7 h 15"/>
                  <a:gd name="T14" fmla="*/ 8 w 43"/>
                  <a:gd name="T15" fmla="*/ 3 h 15"/>
                  <a:gd name="T16" fmla="*/ 16 w 43"/>
                  <a:gd name="T17" fmla="*/ 0 h 15"/>
                  <a:gd name="T18" fmla="*/ 16 w 43"/>
                  <a:gd name="T19" fmla="*/ 0 h 15"/>
                  <a:gd name="T20" fmla="*/ 23 w 43"/>
                  <a:gd name="T21" fmla="*/ 3 h 15"/>
                  <a:gd name="T22" fmla="*/ 23 w 43"/>
                  <a:gd name="T23" fmla="*/ 0 h 15"/>
                  <a:gd name="T24" fmla="*/ 27 w 43"/>
                  <a:gd name="T25" fmla="*/ 3 h 15"/>
                  <a:gd name="T26" fmla="*/ 35 w 43"/>
                  <a:gd name="T27" fmla="*/ 3 h 15"/>
                  <a:gd name="T28" fmla="*/ 43 w 43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5"/>
                  <a:gd name="T47" fmla="*/ 43 w 4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5">
                    <a:moveTo>
                      <a:pt x="43" y="7"/>
                    </a:moveTo>
                    <a:lnTo>
                      <a:pt x="39" y="15"/>
                    </a:lnTo>
                    <a:lnTo>
                      <a:pt x="35" y="15"/>
                    </a:lnTo>
                    <a:lnTo>
                      <a:pt x="27" y="11"/>
                    </a:lnTo>
                    <a:lnTo>
                      <a:pt x="20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35" y="3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" name="Freeform 88">
                <a:extLst>
                  <a:ext uri="{FF2B5EF4-FFF2-40B4-BE49-F238E27FC236}">
                    <a16:creationId xmlns:a16="http://schemas.microsoft.com/office/drawing/2014/main" id="{6BA5F86A-A6C1-4840-B205-B9DA92211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898"/>
                <a:ext cx="27" cy="53"/>
              </a:xfrm>
              <a:custGeom>
                <a:avLst/>
                <a:gdLst>
                  <a:gd name="T0" fmla="*/ 27 w 27"/>
                  <a:gd name="T1" fmla="*/ 11 h 53"/>
                  <a:gd name="T2" fmla="*/ 19 w 27"/>
                  <a:gd name="T3" fmla="*/ 4 h 53"/>
                  <a:gd name="T4" fmla="*/ 11 w 27"/>
                  <a:gd name="T5" fmla="*/ 7 h 53"/>
                  <a:gd name="T6" fmla="*/ 4 w 27"/>
                  <a:gd name="T7" fmla="*/ 15 h 53"/>
                  <a:gd name="T8" fmla="*/ 4 w 27"/>
                  <a:gd name="T9" fmla="*/ 27 h 53"/>
                  <a:gd name="T10" fmla="*/ 4 w 27"/>
                  <a:gd name="T11" fmla="*/ 34 h 53"/>
                  <a:gd name="T12" fmla="*/ 7 w 27"/>
                  <a:gd name="T13" fmla="*/ 42 h 53"/>
                  <a:gd name="T14" fmla="*/ 11 w 27"/>
                  <a:gd name="T15" fmla="*/ 30 h 53"/>
                  <a:gd name="T16" fmla="*/ 15 w 27"/>
                  <a:gd name="T17" fmla="*/ 27 h 53"/>
                  <a:gd name="T18" fmla="*/ 23 w 27"/>
                  <a:gd name="T19" fmla="*/ 19 h 53"/>
                  <a:gd name="T20" fmla="*/ 19 w 27"/>
                  <a:gd name="T21" fmla="*/ 30 h 53"/>
                  <a:gd name="T22" fmla="*/ 11 w 27"/>
                  <a:gd name="T23" fmla="*/ 38 h 53"/>
                  <a:gd name="T24" fmla="*/ 11 w 27"/>
                  <a:gd name="T25" fmla="*/ 46 h 53"/>
                  <a:gd name="T26" fmla="*/ 15 w 27"/>
                  <a:gd name="T27" fmla="*/ 50 h 53"/>
                  <a:gd name="T28" fmla="*/ 19 w 27"/>
                  <a:gd name="T29" fmla="*/ 53 h 53"/>
                  <a:gd name="T30" fmla="*/ 7 w 27"/>
                  <a:gd name="T31" fmla="*/ 50 h 53"/>
                  <a:gd name="T32" fmla="*/ 0 w 27"/>
                  <a:gd name="T33" fmla="*/ 38 h 53"/>
                  <a:gd name="T34" fmla="*/ 0 w 27"/>
                  <a:gd name="T35" fmla="*/ 27 h 53"/>
                  <a:gd name="T36" fmla="*/ 0 w 27"/>
                  <a:gd name="T37" fmla="*/ 11 h 53"/>
                  <a:gd name="T38" fmla="*/ 7 w 27"/>
                  <a:gd name="T39" fmla="*/ 4 h 53"/>
                  <a:gd name="T40" fmla="*/ 15 w 27"/>
                  <a:gd name="T41" fmla="*/ 0 h 53"/>
                  <a:gd name="T42" fmla="*/ 23 w 27"/>
                  <a:gd name="T43" fmla="*/ 4 h 53"/>
                  <a:gd name="T44" fmla="*/ 27 w 27"/>
                  <a:gd name="T45" fmla="*/ 11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53"/>
                  <a:gd name="T71" fmla="*/ 27 w 2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53">
                    <a:moveTo>
                      <a:pt x="27" y="11"/>
                    </a:moveTo>
                    <a:lnTo>
                      <a:pt x="19" y="4"/>
                    </a:lnTo>
                    <a:lnTo>
                      <a:pt x="11" y="7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34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1" y="38"/>
                    </a:lnTo>
                    <a:lnTo>
                      <a:pt x="11" y="46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7" y="50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0" y="11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" name="Freeform 89">
                <a:extLst>
                  <a:ext uri="{FF2B5EF4-FFF2-40B4-BE49-F238E27FC236}">
                    <a16:creationId xmlns:a16="http://schemas.microsoft.com/office/drawing/2014/main" id="{A4E5E887-FEC1-4FF9-BD16-BB6E7E8E4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2890"/>
                <a:ext cx="42" cy="69"/>
              </a:xfrm>
              <a:custGeom>
                <a:avLst/>
                <a:gdLst>
                  <a:gd name="T0" fmla="*/ 42 w 42"/>
                  <a:gd name="T1" fmla="*/ 19 h 69"/>
                  <a:gd name="T2" fmla="*/ 35 w 42"/>
                  <a:gd name="T3" fmla="*/ 8 h 69"/>
                  <a:gd name="T4" fmla="*/ 23 w 42"/>
                  <a:gd name="T5" fmla="*/ 4 h 69"/>
                  <a:gd name="T6" fmla="*/ 12 w 42"/>
                  <a:gd name="T7" fmla="*/ 8 h 69"/>
                  <a:gd name="T8" fmla="*/ 8 w 42"/>
                  <a:gd name="T9" fmla="*/ 12 h 69"/>
                  <a:gd name="T10" fmla="*/ 4 w 42"/>
                  <a:gd name="T11" fmla="*/ 23 h 69"/>
                  <a:gd name="T12" fmla="*/ 4 w 42"/>
                  <a:gd name="T13" fmla="*/ 31 h 69"/>
                  <a:gd name="T14" fmla="*/ 4 w 42"/>
                  <a:gd name="T15" fmla="*/ 38 h 69"/>
                  <a:gd name="T16" fmla="*/ 4 w 42"/>
                  <a:gd name="T17" fmla="*/ 46 h 69"/>
                  <a:gd name="T18" fmla="*/ 8 w 42"/>
                  <a:gd name="T19" fmla="*/ 54 h 69"/>
                  <a:gd name="T20" fmla="*/ 15 w 42"/>
                  <a:gd name="T21" fmla="*/ 65 h 69"/>
                  <a:gd name="T22" fmla="*/ 23 w 42"/>
                  <a:gd name="T23" fmla="*/ 65 h 69"/>
                  <a:gd name="T24" fmla="*/ 27 w 42"/>
                  <a:gd name="T25" fmla="*/ 65 h 69"/>
                  <a:gd name="T26" fmla="*/ 27 w 42"/>
                  <a:gd name="T27" fmla="*/ 65 h 69"/>
                  <a:gd name="T28" fmla="*/ 23 w 42"/>
                  <a:gd name="T29" fmla="*/ 69 h 69"/>
                  <a:gd name="T30" fmla="*/ 15 w 42"/>
                  <a:gd name="T31" fmla="*/ 69 h 69"/>
                  <a:gd name="T32" fmla="*/ 8 w 42"/>
                  <a:gd name="T33" fmla="*/ 65 h 69"/>
                  <a:gd name="T34" fmla="*/ 4 w 42"/>
                  <a:gd name="T35" fmla="*/ 58 h 69"/>
                  <a:gd name="T36" fmla="*/ 4 w 42"/>
                  <a:gd name="T37" fmla="*/ 38 h 69"/>
                  <a:gd name="T38" fmla="*/ 0 w 42"/>
                  <a:gd name="T39" fmla="*/ 31 h 69"/>
                  <a:gd name="T40" fmla="*/ 0 w 42"/>
                  <a:gd name="T41" fmla="*/ 19 h 69"/>
                  <a:gd name="T42" fmla="*/ 4 w 42"/>
                  <a:gd name="T43" fmla="*/ 12 h 69"/>
                  <a:gd name="T44" fmla="*/ 8 w 42"/>
                  <a:gd name="T45" fmla="*/ 4 h 69"/>
                  <a:gd name="T46" fmla="*/ 19 w 42"/>
                  <a:gd name="T47" fmla="*/ 0 h 69"/>
                  <a:gd name="T48" fmla="*/ 35 w 42"/>
                  <a:gd name="T49" fmla="*/ 4 h 69"/>
                  <a:gd name="T50" fmla="*/ 38 w 42"/>
                  <a:gd name="T51" fmla="*/ 8 h 69"/>
                  <a:gd name="T52" fmla="*/ 42 w 42"/>
                  <a:gd name="T53" fmla="*/ 19 h 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9"/>
                  <a:gd name="T83" fmla="*/ 42 w 42"/>
                  <a:gd name="T84" fmla="*/ 69 h 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9">
                    <a:moveTo>
                      <a:pt x="42" y="19"/>
                    </a:moveTo>
                    <a:lnTo>
                      <a:pt x="35" y="8"/>
                    </a:lnTo>
                    <a:lnTo>
                      <a:pt x="23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8"/>
                    </a:lnTo>
                    <a:lnTo>
                      <a:pt x="4" y="46"/>
                    </a:lnTo>
                    <a:lnTo>
                      <a:pt x="8" y="54"/>
                    </a:lnTo>
                    <a:lnTo>
                      <a:pt x="15" y="65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3" y="69"/>
                    </a:lnTo>
                    <a:lnTo>
                      <a:pt x="15" y="69"/>
                    </a:lnTo>
                    <a:lnTo>
                      <a:pt x="8" y="65"/>
                    </a:lnTo>
                    <a:lnTo>
                      <a:pt x="4" y="58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9" y="0"/>
                    </a:lnTo>
                    <a:lnTo>
                      <a:pt x="35" y="4"/>
                    </a:lnTo>
                    <a:lnTo>
                      <a:pt x="38" y="8"/>
                    </a:ln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" name="Freeform 90">
                <a:extLst>
                  <a:ext uri="{FF2B5EF4-FFF2-40B4-BE49-F238E27FC236}">
                    <a16:creationId xmlns:a16="http://schemas.microsoft.com/office/drawing/2014/main" id="{F5A8850D-6C5E-4F0A-BB3D-06A43311E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2963"/>
                <a:ext cx="39" cy="58"/>
              </a:xfrm>
              <a:custGeom>
                <a:avLst/>
                <a:gdLst>
                  <a:gd name="T0" fmla="*/ 0 w 39"/>
                  <a:gd name="T1" fmla="*/ 0 h 58"/>
                  <a:gd name="T2" fmla="*/ 8 w 39"/>
                  <a:gd name="T3" fmla="*/ 15 h 58"/>
                  <a:gd name="T4" fmla="*/ 15 w 39"/>
                  <a:gd name="T5" fmla="*/ 27 h 58"/>
                  <a:gd name="T6" fmla="*/ 23 w 39"/>
                  <a:gd name="T7" fmla="*/ 38 h 58"/>
                  <a:gd name="T8" fmla="*/ 35 w 39"/>
                  <a:gd name="T9" fmla="*/ 54 h 58"/>
                  <a:gd name="T10" fmla="*/ 39 w 39"/>
                  <a:gd name="T11" fmla="*/ 58 h 58"/>
                  <a:gd name="T12" fmla="*/ 27 w 39"/>
                  <a:gd name="T13" fmla="*/ 50 h 58"/>
                  <a:gd name="T14" fmla="*/ 15 w 39"/>
                  <a:gd name="T15" fmla="*/ 38 h 58"/>
                  <a:gd name="T16" fmla="*/ 8 w 39"/>
                  <a:gd name="T17" fmla="*/ 23 h 58"/>
                  <a:gd name="T18" fmla="*/ 0 w 39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58"/>
                  <a:gd name="T32" fmla="*/ 39 w 3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7"/>
                    </a:lnTo>
                    <a:lnTo>
                      <a:pt x="23" y="38"/>
                    </a:lnTo>
                    <a:lnTo>
                      <a:pt x="35" y="54"/>
                    </a:lnTo>
                    <a:lnTo>
                      <a:pt x="39" y="58"/>
                    </a:lnTo>
                    <a:lnTo>
                      <a:pt x="27" y="50"/>
                    </a:lnTo>
                    <a:lnTo>
                      <a:pt x="15" y="38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" name="Freeform 91">
                <a:extLst>
                  <a:ext uri="{FF2B5EF4-FFF2-40B4-BE49-F238E27FC236}">
                    <a16:creationId xmlns:a16="http://schemas.microsoft.com/office/drawing/2014/main" id="{8C00B289-ACCB-428B-BA91-23A81513F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2771"/>
                <a:ext cx="211" cy="215"/>
              </a:xfrm>
              <a:custGeom>
                <a:avLst/>
                <a:gdLst>
                  <a:gd name="T0" fmla="*/ 196 w 211"/>
                  <a:gd name="T1" fmla="*/ 61 h 215"/>
                  <a:gd name="T2" fmla="*/ 161 w 211"/>
                  <a:gd name="T3" fmla="*/ 58 h 215"/>
                  <a:gd name="T4" fmla="*/ 142 w 211"/>
                  <a:gd name="T5" fmla="*/ 61 h 215"/>
                  <a:gd name="T6" fmla="*/ 126 w 211"/>
                  <a:gd name="T7" fmla="*/ 77 h 215"/>
                  <a:gd name="T8" fmla="*/ 134 w 211"/>
                  <a:gd name="T9" fmla="*/ 92 h 215"/>
                  <a:gd name="T10" fmla="*/ 146 w 211"/>
                  <a:gd name="T11" fmla="*/ 100 h 215"/>
                  <a:gd name="T12" fmla="*/ 150 w 211"/>
                  <a:gd name="T13" fmla="*/ 119 h 215"/>
                  <a:gd name="T14" fmla="*/ 142 w 211"/>
                  <a:gd name="T15" fmla="*/ 127 h 215"/>
                  <a:gd name="T16" fmla="*/ 146 w 211"/>
                  <a:gd name="T17" fmla="*/ 146 h 215"/>
                  <a:gd name="T18" fmla="*/ 134 w 211"/>
                  <a:gd name="T19" fmla="*/ 146 h 215"/>
                  <a:gd name="T20" fmla="*/ 130 w 211"/>
                  <a:gd name="T21" fmla="*/ 127 h 215"/>
                  <a:gd name="T22" fmla="*/ 123 w 211"/>
                  <a:gd name="T23" fmla="*/ 119 h 215"/>
                  <a:gd name="T24" fmla="*/ 107 w 211"/>
                  <a:gd name="T25" fmla="*/ 119 h 215"/>
                  <a:gd name="T26" fmla="*/ 92 w 211"/>
                  <a:gd name="T27" fmla="*/ 123 h 215"/>
                  <a:gd name="T28" fmla="*/ 88 w 211"/>
                  <a:gd name="T29" fmla="*/ 134 h 215"/>
                  <a:gd name="T30" fmla="*/ 84 w 211"/>
                  <a:gd name="T31" fmla="*/ 154 h 215"/>
                  <a:gd name="T32" fmla="*/ 88 w 211"/>
                  <a:gd name="T33" fmla="*/ 165 h 215"/>
                  <a:gd name="T34" fmla="*/ 88 w 211"/>
                  <a:gd name="T35" fmla="*/ 177 h 215"/>
                  <a:gd name="T36" fmla="*/ 84 w 211"/>
                  <a:gd name="T37" fmla="*/ 184 h 215"/>
                  <a:gd name="T38" fmla="*/ 77 w 211"/>
                  <a:gd name="T39" fmla="*/ 196 h 215"/>
                  <a:gd name="T40" fmla="*/ 69 w 211"/>
                  <a:gd name="T41" fmla="*/ 203 h 215"/>
                  <a:gd name="T42" fmla="*/ 50 w 211"/>
                  <a:gd name="T43" fmla="*/ 215 h 215"/>
                  <a:gd name="T44" fmla="*/ 15 w 211"/>
                  <a:gd name="T45" fmla="*/ 177 h 215"/>
                  <a:gd name="T46" fmla="*/ 4 w 211"/>
                  <a:gd name="T47" fmla="*/ 150 h 215"/>
                  <a:gd name="T48" fmla="*/ 0 w 211"/>
                  <a:gd name="T49" fmla="*/ 104 h 215"/>
                  <a:gd name="T50" fmla="*/ 0 w 211"/>
                  <a:gd name="T51" fmla="*/ 69 h 215"/>
                  <a:gd name="T52" fmla="*/ 4 w 211"/>
                  <a:gd name="T53" fmla="*/ 38 h 215"/>
                  <a:gd name="T54" fmla="*/ 11 w 211"/>
                  <a:gd name="T55" fmla="*/ 19 h 215"/>
                  <a:gd name="T56" fmla="*/ 34 w 211"/>
                  <a:gd name="T57" fmla="*/ 8 h 215"/>
                  <a:gd name="T58" fmla="*/ 53 w 211"/>
                  <a:gd name="T59" fmla="*/ 4 h 215"/>
                  <a:gd name="T60" fmla="*/ 88 w 211"/>
                  <a:gd name="T61" fmla="*/ 0 h 215"/>
                  <a:gd name="T62" fmla="*/ 126 w 211"/>
                  <a:gd name="T63" fmla="*/ 4 h 215"/>
                  <a:gd name="T64" fmla="*/ 169 w 211"/>
                  <a:gd name="T65" fmla="*/ 12 h 215"/>
                  <a:gd name="T66" fmla="*/ 192 w 211"/>
                  <a:gd name="T67" fmla="*/ 19 h 215"/>
                  <a:gd name="T68" fmla="*/ 199 w 211"/>
                  <a:gd name="T69" fmla="*/ 31 h 215"/>
                  <a:gd name="T70" fmla="*/ 211 w 211"/>
                  <a:gd name="T71" fmla="*/ 46 h 215"/>
                  <a:gd name="T72" fmla="*/ 211 w 211"/>
                  <a:gd name="T73" fmla="*/ 54 h 215"/>
                  <a:gd name="T74" fmla="*/ 196 w 211"/>
                  <a:gd name="T75" fmla="*/ 61 h 2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215"/>
                  <a:gd name="T116" fmla="*/ 211 w 211"/>
                  <a:gd name="T117" fmla="*/ 215 h 2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215">
                    <a:moveTo>
                      <a:pt x="196" y="61"/>
                    </a:moveTo>
                    <a:lnTo>
                      <a:pt x="161" y="58"/>
                    </a:lnTo>
                    <a:lnTo>
                      <a:pt x="142" y="61"/>
                    </a:lnTo>
                    <a:lnTo>
                      <a:pt x="126" y="77"/>
                    </a:lnTo>
                    <a:lnTo>
                      <a:pt x="134" y="92"/>
                    </a:lnTo>
                    <a:lnTo>
                      <a:pt x="146" y="100"/>
                    </a:lnTo>
                    <a:lnTo>
                      <a:pt x="150" y="119"/>
                    </a:lnTo>
                    <a:lnTo>
                      <a:pt x="142" y="127"/>
                    </a:lnTo>
                    <a:lnTo>
                      <a:pt x="146" y="146"/>
                    </a:lnTo>
                    <a:lnTo>
                      <a:pt x="134" y="146"/>
                    </a:lnTo>
                    <a:lnTo>
                      <a:pt x="130" y="127"/>
                    </a:lnTo>
                    <a:lnTo>
                      <a:pt x="123" y="119"/>
                    </a:lnTo>
                    <a:lnTo>
                      <a:pt x="107" y="119"/>
                    </a:lnTo>
                    <a:lnTo>
                      <a:pt x="92" y="123"/>
                    </a:lnTo>
                    <a:lnTo>
                      <a:pt x="88" y="134"/>
                    </a:lnTo>
                    <a:lnTo>
                      <a:pt x="84" y="154"/>
                    </a:lnTo>
                    <a:lnTo>
                      <a:pt x="88" y="165"/>
                    </a:lnTo>
                    <a:lnTo>
                      <a:pt x="88" y="177"/>
                    </a:lnTo>
                    <a:lnTo>
                      <a:pt x="84" y="184"/>
                    </a:lnTo>
                    <a:lnTo>
                      <a:pt x="77" y="196"/>
                    </a:lnTo>
                    <a:lnTo>
                      <a:pt x="69" y="203"/>
                    </a:lnTo>
                    <a:lnTo>
                      <a:pt x="50" y="215"/>
                    </a:lnTo>
                    <a:lnTo>
                      <a:pt x="15" y="177"/>
                    </a:lnTo>
                    <a:lnTo>
                      <a:pt x="4" y="150"/>
                    </a:lnTo>
                    <a:lnTo>
                      <a:pt x="0" y="104"/>
                    </a:lnTo>
                    <a:lnTo>
                      <a:pt x="0" y="69"/>
                    </a:lnTo>
                    <a:lnTo>
                      <a:pt x="4" y="38"/>
                    </a:lnTo>
                    <a:lnTo>
                      <a:pt x="11" y="19"/>
                    </a:lnTo>
                    <a:lnTo>
                      <a:pt x="34" y="8"/>
                    </a:lnTo>
                    <a:lnTo>
                      <a:pt x="53" y="4"/>
                    </a:lnTo>
                    <a:lnTo>
                      <a:pt x="88" y="0"/>
                    </a:lnTo>
                    <a:lnTo>
                      <a:pt x="126" y="4"/>
                    </a:lnTo>
                    <a:lnTo>
                      <a:pt x="169" y="12"/>
                    </a:lnTo>
                    <a:lnTo>
                      <a:pt x="192" y="19"/>
                    </a:lnTo>
                    <a:lnTo>
                      <a:pt x="199" y="31"/>
                    </a:lnTo>
                    <a:lnTo>
                      <a:pt x="211" y="46"/>
                    </a:lnTo>
                    <a:lnTo>
                      <a:pt x="211" y="54"/>
                    </a:lnTo>
                    <a:lnTo>
                      <a:pt x="196" y="6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" name="Freeform 92">
                <a:extLst>
                  <a:ext uri="{FF2B5EF4-FFF2-40B4-BE49-F238E27FC236}">
                    <a16:creationId xmlns:a16="http://schemas.microsoft.com/office/drawing/2014/main" id="{C7F96314-F0EE-497D-884A-524F26401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" y="2775"/>
                <a:ext cx="203" cy="203"/>
              </a:xfrm>
              <a:custGeom>
                <a:avLst/>
                <a:gdLst>
                  <a:gd name="T0" fmla="*/ 192 w 203"/>
                  <a:gd name="T1" fmla="*/ 31 h 203"/>
                  <a:gd name="T2" fmla="*/ 195 w 203"/>
                  <a:gd name="T3" fmla="*/ 46 h 203"/>
                  <a:gd name="T4" fmla="*/ 149 w 203"/>
                  <a:gd name="T5" fmla="*/ 50 h 203"/>
                  <a:gd name="T6" fmla="*/ 111 w 203"/>
                  <a:gd name="T7" fmla="*/ 38 h 203"/>
                  <a:gd name="T8" fmla="*/ 130 w 203"/>
                  <a:gd name="T9" fmla="*/ 46 h 203"/>
                  <a:gd name="T10" fmla="*/ 134 w 203"/>
                  <a:gd name="T11" fmla="*/ 54 h 203"/>
                  <a:gd name="T12" fmla="*/ 115 w 203"/>
                  <a:gd name="T13" fmla="*/ 50 h 203"/>
                  <a:gd name="T14" fmla="*/ 107 w 203"/>
                  <a:gd name="T15" fmla="*/ 54 h 203"/>
                  <a:gd name="T16" fmla="*/ 119 w 203"/>
                  <a:gd name="T17" fmla="*/ 69 h 203"/>
                  <a:gd name="T18" fmla="*/ 115 w 203"/>
                  <a:gd name="T19" fmla="*/ 73 h 203"/>
                  <a:gd name="T20" fmla="*/ 126 w 203"/>
                  <a:gd name="T21" fmla="*/ 88 h 203"/>
                  <a:gd name="T22" fmla="*/ 92 w 203"/>
                  <a:gd name="T23" fmla="*/ 80 h 203"/>
                  <a:gd name="T24" fmla="*/ 138 w 203"/>
                  <a:gd name="T25" fmla="*/ 100 h 203"/>
                  <a:gd name="T26" fmla="*/ 111 w 203"/>
                  <a:gd name="T27" fmla="*/ 96 h 203"/>
                  <a:gd name="T28" fmla="*/ 138 w 203"/>
                  <a:gd name="T29" fmla="*/ 107 h 203"/>
                  <a:gd name="T30" fmla="*/ 130 w 203"/>
                  <a:gd name="T31" fmla="*/ 115 h 203"/>
                  <a:gd name="T32" fmla="*/ 88 w 203"/>
                  <a:gd name="T33" fmla="*/ 107 h 203"/>
                  <a:gd name="T34" fmla="*/ 61 w 203"/>
                  <a:gd name="T35" fmla="*/ 111 h 203"/>
                  <a:gd name="T36" fmla="*/ 61 w 203"/>
                  <a:gd name="T37" fmla="*/ 119 h 203"/>
                  <a:gd name="T38" fmla="*/ 57 w 203"/>
                  <a:gd name="T39" fmla="*/ 123 h 203"/>
                  <a:gd name="T40" fmla="*/ 80 w 203"/>
                  <a:gd name="T41" fmla="*/ 142 h 203"/>
                  <a:gd name="T42" fmla="*/ 57 w 203"/>
                  <a:gd name="T43" fmla="*/ 138 h 203"/>
                  <a:gd name="T44" fmla="*/ 80 w 203"/>
                  <a:gd name="T45" fmla="*/ 161 h 203"/>
                  <a:gd name="T46" fmla="*/ 65 w 203"/>
                  <a:gd name="T47" fmla="*/ 161 h 203"/>
                  <a:gd name="T48" fmla="*/ 73 w 203"/>
                  <a:gd name="T49" fmla="*/ 184 h 203"/>
                  <a:gd name="T50" fmla="*/ 46 w 203"/>
                  <a:gd name="T51" fmla="*/ 150 h 203"/>
                  <a:gd name="T52" fmla="*/ 69 w 203"/>
                  <a:gd name="T53" fmla="*/ 192 h 203"/>
                  <a:gd name="T54" fmla="*/ 38 w 203"/>
                  <a:gd name="T55" fmla="*/ 176 h 203"/>
                  <a:gd name="T56" fmla="*/ 46 w 203"/>
                  <a:gd name="T57" fmla="*/ 192 h 203"/>
                  <a:gd name="T58" fmla="*/ 30 w 203"/>
                  <a:gd name="T59" fmla="*/ 192 h 203"/>
                  <a:gd name="T60" fmla="*/ 3 w 203"/>
                  <a:gd name="T61" fmla="*/ 123 h 203"/>
                  <a:gd name="T62" fmla="*/ 19 w 203"/>
                  <a:gd name="T63" fmla="*/ 80 h 203"/>
                  <a:gd name="T64" fmla="*/ 38 w 203"/>
                  <a:gd name="T65" fmla="*/ 84 h 203"/>
                  <a:gd name="T66" fmla="*/ 3 w 203"/>
                  <a:gd name="T67" fmla="*/ 69 h 203"/>
                  <a:gd name="T68" fmla="*/ 26 w 203"/>
                  <a:gd name="T69" fmla="*/ 46 h 203"/>
                  <a:gd name="T70" fmla="*/ 42 w 203"/>
                  <a:gd name="T71" fmla="*/ 46 h 203"/>
                  <a:gd name="T72" fmla="*/ 7 w 203"/>
                  <a:gd name="T73" fmla="*/ 23 h 203"/>
                  <a:gd name="T74" fmla="*/ 49 w 203"/>
                  <a:gd name="T75" fmla="*/ 11 h 203"/>
                  <a:gd name="T76" fmla="*/ 38 w 203"/>
                  <a:gd name="T77" fmla="*/ 4 h 203"/>
                  <a:gd name="T78" fmla="*/ 88 w 203"/>
                  <a:gd name="T79" fmla="*/ 4 h 203"/>
                  <a:gd name="T80" fmla="*/ 107 w 203"/>
                  <a:gd name="T81" fmla="*/ 11 h 203"/>
                  <a:gd name="T82" fmla="*/ 111 w 203"/>
                  <a:gd name="T83" fmla="*/ 0 h 203"/>
                  <a:gd name="T84" fmla="*/ 149 w 203"/>
                  <a:gd name="T85" fmla="*/ 15 h 203"/>
                  <a:gd name="T86" fmla="*/ 142 w 203"/>
                  <a:gd name="T87" fmla="*/ 4 h 2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3"/>
                  <a:gd name="T133" fmla="*/ 0 h 203"/>
                  <a:gd name="T134" fmla="*/ 203 w 203"/>
                  <a:gd name="T135" fmla="*/ 203 h 20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3" h="203">
                    <a:moveTo>
                      <a:pt x="169" y="11"/>
                    </a:moveTo>
                    <a:lnTo>
                      <a:pt x="184" y="19"/>
                    </a:lnTo>
                    <a:lnTo>
                      <a:pt x="192" y="31"/>
                    </a:lnTo>
                    <a:lnTo>
                      <a:pt x="199" y="38"/>
                    </a:lnTo>
                    <a:lnTo>
                      <a:pt x="203" y="42"/>
                    </a:lnTo>
                    <a:lnTo>
                      <a:pt x="195" y="46"/>
                    </a:lnTo>
                    <a:lnTo>
                      <a:pt x="188" y="54"/>
                    </a:lnTo>
                    <a:lnTo>
                      <a:pt x="165" y="50"/>
                    </a:lnTo>
                    <a:lnTo>
                      <a:pt x="149" y="50"/>
                    </a:lnTo>
                    <a:lnTo>
                      <a:pt x="138" y="46"/>
                    </a:lnTo>
                    <a:lnTo>
                      <a:pt x="122" y="42"/>
                    </a:lnTo>
                    <a:lnTo>
                      <a:pt x="111" y="38"/>
                    </a:lnTo>
                    <a:lnTo>
                      <a:pt x="92" y="42"/>
                    </a:lnTo>
                    <a:lnTo>
                      <a:pt x="115" y="42"/>
                    </a:lnTo>
                    <a:lnTo>
                      <a:pt x="130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0" y="57"/>
                    </a:lnTo>
                    <a:lnTo>
                      <a:pt x="119" y="54"/>
                    </a:lnTo>
                    <a:lnTo>
                      <a:pt x="115" y="50"/>
                    </a:lnTo>
                    <a:lnTo>
                      <a:pt x="99" y="50"/>
                    </a:lnTo>
                    <a:lnTo>
                      <a:pt x="96" y="50"/>
                    </a:lnTo>
                    <a:lnTo>
                      <a:pt x="107" y="54"/>
                    </a:lnTo>
                    <a:lnTo>
                      <a:pt x="119" y="57"/>
                    </a:lnTo>
                    <a:lnTo>
                      <a:pt x="126" y="65"/>
                    </a:lnTo>
                    <a:lnTo>
                      <a:pt x="119" y="69"/>
                    </a:lnTo>
                    <a:lnTo>
                      <a:pt x="107" y="65"/>
                    </a:lnTo>
                    <a:lnTo>
                      <a:pt x="99" y="61"/>
                    </a:lnTo>
                    <a:lnTo>
                      <a:pt x="115" y="73"/>
                    </a:lnTo>
                    <a:lnTo>
                      <a:pt x="122" y="77"/>
                    </a:lnTo>
                    <a:lnTo>
                      <a:pt x="122" y="84"/>
                    </a:lnTo>
                    <a:lnTo>
                      <a:pt x="126" y="88"/>
                    </a:lnTo>
                    <a:lnTo>
                      <a:pt x="115" y="84"/>
                    </a:lnTo>
                    <a:lnTo>
                      <a:pt x="107" y="80"/>
                    </a:lnTo>
                    <a:lnTo>
                      <a:pt x="92" y="80"/>
                    </a:lnTo>
                    <a:lnTo>
                      <a:pt x="115" y="88"/>
                    </a:lnTo>
                    <a:lnTo>
                      <a:pt x="130" y="92"/>
                    </a:lnTo>
                    <a:lnTo>
                      <a:pt x="138" y="100"/>
                    </a:lnTo>
                    <a:lnTo>
                      <a:pt x="142" y="107"/>
                    </a:lnTo>
                    <a:lnTo>
                      <a:pt x="130" y="100"/>
                    </a:lnTo>
                    <a:lnTo>
                      <a:pt x="111" y="96"/>
                    </a:lnTo>
                    <a:lnTo>
                      <a:pt x="103" y="96"/>
                    </a:lnTo>
                    <a:lnTo>
                      <a:pt x="122" y="100"/>
                    </a:lnTo>
                    <a:lnTo>
                      <a:pt x="138" y="107"/>
                    </a:lnTo>
                    <a:lnTo>
                      <a:pt x="142" y="111"/>
                    </a:lnTo>
                    <a:lnTo>
                      <a:pt x="138" y="119"/>
                    </a:lnTo>
                    <a:lnTo>
                      <a:pt x="130" y="115"/>
                    </a:lnTo>
                    <a:lnTo>
                      <a:pt x="11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69" y="111"/>
                    </a:lnTo>
                    <a:lnTo>
                      <a:pt x="46" y="107"/>
                    </a:lnTo>
                    <a:lnTo>
                      <a:pt x="61" y="111"/>
                    </a:lnTo>
                    <a:lnTo>
                      <a:pt x="84" y="115"/>
                    </a:lnTo>
                    <a:lnTo>
                      <a:pt x="80" y="123"/>
                    </a:lnTo>
                    <a:lnTo>
                      <a:pt x="61" y="119"/>
                    </a:lnTo>
                    <a:lnTo>
                      <a:pt x="46" y="115"/>
                    </a:lnTo>
                    <a:lnTo>
                      <a:pt x="34" y="107"/>
                    </a:lnTo>
                    <a:lnTo>
                      <a:pt x="57" y="123"/>
                    </a:lnTo>
                    <a:lnTo>
                      <a:pt x="69" y="127"/>
                    </a:lnTo>
                    <a:lnTo>
                      <a:pt x="80" y="130"/>
                    </a:lnTo>
                    <a:lnTo>
                      <a:pt x="80" y="142"/>
                    </a:lnTo>
                    <a:lnTo>
                      <a:pt x="61" y="138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73" y="142"/>
                    </a:lnTo>
                    <a:lnTo>
                      <a:pt x="80" y="146"/>
                    </a:lnTo>
                    <a:lnTo>
                      <a:pt x="80" y="161"/>
                    </a:lnTo>
                    <a:lnTo>
                      <a:pt x="65" y="157"/>
                    </a:lnTo>
                    <a:lnTo>
                      <a:pt x="53" y="150"/>
                    </a:lnTo>
                    <a:lnTo>
                      <a:pt x="65" y="161"/>
                    </a:lnTo>
                    <a:lnTo>
                      <a:pt x="80" y="169"/>
                    </a:lnTo>
                    <a:lnTo>
                      <a:pt x="80" y="176"/>
                    </a:lnTo>
                    <a:lnTo>
                      <a:pt x="73" y="184"/>
                    </a:lnTo>
                    <a:lnTo>
                      <a:pt x="61" y="176"/>
                    </a:lnTo>
                    <a:lnTo>
                      <a:pt x="53" y="161"/>
                    </a:lnTo>
                    <a:lnTo>
                      <a:pt x="46" y="150"/>
                    </a:lnTo>
                    <a:lnTo>
                      <a:pt x="53" y="169"/>
                    </a:lnTo>
                    <a:lnTo>
                      <a:pt x="57" y="176"/>
                    </a:lnTo>
                    <a:lnTo>
                      <a:pt x="69" y="192"/>
                    </a:lnTo>
                    <a:lnTo>
                      <a:pt x="61" y="199"/>
                    </a:lnTo>
                    <a:lnTo>
                      <a:pt x="49" y="188"/>
                    </a:lnTo>
                    <a:lnTo>
                      <a:pt x="38" y="176"/>
                    </a:lnTo>
                    <a:lnTo>
                      <a:pt x="30" y="161"/>
                    </a:lnTo>
                    <a:lnTo>
                      <a:pt x="38" y="180"/>
                    </a:lnTo>
                    <a:lnTo>
                      <a:pt x="46" y="192"/>
                    </a:lnTo>
                    <a:lnTo>
                      <a:pt x="53" y="199"/>
                    </a:lnTo>
                    <a:lnTo>
                      <a:pt x="46" y="203"/>
                    </a:lnTo>
                    <a:lnTo>
                      <a:pt x="30" y="192"/>
                    </a:lnTo>
                    <a:lnTo>
                      <a:pt x="15" y="169"/>
                    </a:lnTo>
                    <a:lnTo>
                      <a:pt x="7" y="150"/>
                    </a:lnTo>
                    <a:lnTo>
                      <a:pt x="3" y="123"/>
                    </a:lnTo>
                    <a:lnTo>
                      <a:pt x="3" y="100"/>
                    </a:lnTo>
                    <a:lnTo>
                      <a:pt x="0" y="77"/>
                    </a:lnTo>
                    <a:lnTo>
                      <a:pt x="19" y="80"/>
                    </a:lnTo>
                    <a:lnTo>
                      <a:pt x="34" y="88"/>
                    </a:lnTo>
                    <a:lnTo>
                      <a:pt x="65" y="96"/>
                    </a:lnTo>
                    <a:lnTo>
                      <a:pt x="38" y="84"/>
                    </a:lnTo>
                    <a:lnTo>
                      <a:pt x="30" y="77"/>
                    </a:lnTo>
                    <a:lnTo>
                      <a:pt x="11" y="73"/>
                    </a:lnTo>
                    <a:lnTo>
                      <a:pt x="3" y="69"/>
                    </a:lnTo>
                    <a:lnTo>
                      <a:pt x="3" y="57"/>
                    </a:lnTo>
                    <a:lnTo>
                      <a:pt x="3" y="42"/>
                    </a:lnTo>
                    <a:lnTo>
                      <a:pt x="26" y="46"/>
                    </a:lnTo>
                    <a:lnTo>
                      <a:pt x="42" y="50"/>
                    </a:lnTo>
                    <a:lnTo>
                      <a:pt x="61" y="57"/>
                    </a:lnTo>
                    <a:lnTo>
                      <a:pt x="42" y="46"/>
                    </a:lnTo>
                    <a:lnTo>
                      <a:pt x="23" y="38"/>
                    </a:lnTo>
                    <a:lnTo>
                      <a:pt x="3" y="34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30" y="8"/>
                    </a:lnTo>
                    <a:lnTo>
                      <a:pt x="49" y="11"/>
                    </a:lnTo>
                    <a:lnTo>
                      <a:pt x="65" y="23"/>
                    </a:lnTo>
                    <a:lnTo>
                      <a:pt x="53" y="11"/>
                    </a:lnTo>
                    <a:lnTo>
                      <a:pt x="38" y="4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99" y="11"/>
                    </a:lnTo>
                    <a:lnTo>
                      <a:pt x="119" y="15"/>
                    </a:lnTo>
                    <a:lnTo>
                      <a:pt x="107" y="11"/>
                    </a:lnTo>
                    <a:lnTo>
                      <a:pt x="96" y="4"/>
                    </a:lnTo>
                    <a:lnTo>
                      <a:pt x="92" y="0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38" y="8"/>
                    </a:lnTo>
                    <a:lnTo>
                      <a:pt x="149" y="15"/>
                    </a:lnTo>
                    <a:lnTo>
                      <a:pt x="157" y="31"/>
                    </a:lnTo>
                    <a:lnTo>
                      <a:pt x="153" y="15"/>
                    </a:lnTo>
                    <a:lnTo>
                      <a:pt x="142" y="4"/>
                    </a:lnTo>
                    <a:lnTo>
                      <a:pt x="169" y="11"/>
                    </a:lnTo>
                    <a:close/>
                  </a:path>
                </a:pathLst>
              </a:custGeom>
              <a:solidFill>
                <a:srgbClr val="A0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0" name="Group 93">
                <a:extLst>
                  <a:ext uri="{FF2B5EF4-FFF2-40B4-BE49-F238E27FC236}">
                    <a16:creationId xmlns:a16="http://schemas.microsoft.com/office/drawing/2014/main" id="{049CAB1E-D3B9-4E5A-97B3-A9B37757D0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1" y="3289"/>
                <a:ext cx="222" cy="135"/>
                <a:chOff x="1861" y="3289"/>
                <a:chExt cx="222" cy="135"/>
              </a:xfrm>
            </p:grpSpPr>
            <p:sp>
              <p:nvSpPr>
                <p:cNvPr id="1766" name="Freeform 94">
                  <a:extLst>
                    <a:ext uri="{FF2B5EF4-FFF2-40B4-BE49-F238E27FC236}">
                      <a16:creationId xmlns:a16="http://schemas.microsoft.com/office/drawing/2014/main" id="{3F56648E-318D-482E-8398-958D46078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1" y="3289"/>
                  <a:ext cx="222" cy="135"/>
                </a:xfrm>
                <a:custGeom>
                  <a:avLst/>
                  <a:gdLst>
                    <a:gd name="T0" fmla="*/ 0 w 222"/>
                    <a:gd name="T1" fmla="*/ 81 h 135"/>
                    <a:gd name="T2" fmla="*/ 27 w 222"/>
                    <a:gd name="T3" fmla="*/ 73 h 135"/>
                    <a:gd name="T4" fmla="*/ 38 w 222"/>
                    <a:gd name="T5" fmla="*/ 69 h 135"/>
                    <a:gd name="T6" fmla="*/ 46 w 222"/>
                    <a:gd name="T7" fmla="*/ 66 h 135"/>
                    <a:gd name="T8" fmla="*/ 50 w 222"/>
                    <a:gd name="T9" fmla="*/ 58 h 135"/>
                    <a:gd name="T10" fmla="*/ 65 w 222"/>
                    <a:gd name="T11" fmla="*/ 46 h 135"/>
                    <a:gd name="T12" fmla="*/ 88 w 222"/>
                    <a:gd name="T13" fmla="*/ 23 h 135"/>
                    <a:gd name="T14" fmla="*/ 92 w 222"/>
                    <a:gd name="T15" fmla="*/ 20 h 135"/>
                    <a:gd name="T16" fmla="*/ 100 w 222"/>
                    <a:gd name="T17" fmla="*/ 12 h 135"/>
                    <a:gd name="T18" fmla="*/ 111 w 222"/>
                    <a:gd name="T19" fmla="*/ 8 h 135"/>
                    <a:gd name="T20" fmla="*/ 149 w 222"/>
                    <a:gd name="T21" fmla="*/ 4 h 135"/>
                    <a:gd name="T22" fmla="*/ 161 w 222"/>
                    <a:gd name="T23" fmla="*/ 0 h 135"/>
                    <a:gd name="T24" fmla="*/ 169 w 222"/>
                    <a:gd name="T25" fmla="*/ 4 h 135"/>
                    <a:gd name="T26" fmla="*/ 176 w 222"/>
                    <a:gd name="T27" fmla="*/ 8 h 135"/>
                    <a:gd name="T28" fmla="*/ 196 w 222"/>
                    <a:gd name="T29" fmla="*/ 16 h 135"/>
                    <a:gd name="T30" fmla="*/ 207 w 222"/>
                    <a:gd name="T31" fmla="*/ 20 h 135"/>
                    <a:gd name="T32" fmla="*/ 211 w 222"/>
                    <a:gd name="T33" fmla="*/ 23 h 135"/>
                    <a:gd name="T34" fmla="*/ 215 w 222"/>
                    <a:gd name="T35" fmla="*/ 35 h 135"/>
                    <a:gd name="T36" fmla="*/ 215 w 222"/>
                    <a:gd name="T37" fmla="*/ 43 h 135"/>
                    <a:gd name="T38" fmla="*/ 219 w 222"/>
                    <a:gd name="T39" fmla="*/ 46 h 135"/>
                    <a:gd name="T40" fmla="*/ 222 w 222"/>
                    <a:gd name="T41" fmla="*/ 50 h 135"/>
                    <a:gd name="T42" fmla="*/ 222 w 222"/>
                    <a:gd name="T43" fmla="*/ 58 h 135"/>
                    <a:gd name="T44" fmla="*/ 215 w 222"/>
                    <a:gd name="T45" fmla="*/ 58 h 135"/>
                    <a:gd name="T46" fmla="*/ 207 w 222"/>
                    <a:gd name="T47" fmla="*/ 58 h 135"/>
                    <a:gd name="T48" fmla="*/ 192 w 222"/>
                    <a:gd name="T49" fmla="*/ 54 h 135"/>
                    <a:gd name="T50" fmla="*/ 176 w 222"/>
                    <a:gd name="T51" fmla="*/ 50 h 135"/>
                    <a:gd name="T52" fmla="*/ 157 w 222"/>
                    <a:gd name="T53" fmla="*/ 50 h 135"/>
                    <a:gd name="T54" fmla="*/ 176 w 222"/>
                    <a:gd name="T55" fmla="*/ 54 h 135"/>
                    <a:gd name="T56" fmla="*/ 188 w 222"/>
                    <a:gd name="T57" fmla="*/ 58 h 135"/>
                    <a:gd name="T58" fmla="*/ 203 w 222"/>
                    <a:gd name="T59" fmla="*/ 66 h 135"/>
                    <a:gd name="T60" fmla="*/ 203 w 222"/>
                    <a:gd name="T61" fmla="*/ 69 h 135"/>
                    <a:gd name="T62" fmla="*/ 203 w 222"/>
                    <a:gd name="T63" fmla="*/ 77 h 135"/>
                    <a:gd name="T64" fmla="*/ 199 w 222"/>
                    <a:gd name="T65" fmla="*/ 81 h 135"/>
                    <a:gd name="T66" fmla="*/ 192 w 222"/>
                    <a:gd name="T67" fmla="*/ 77 h 135"/>
                    <a:gd name="T68" fmla="*/ 172 w 222"/>
                    <a:gd name="T69" fmla="*/ 73 h 135"/>
                    <a:gd name="T70" fmla="*/ 157 w 222"/>
                    <a:gd name="T71" fmla="*/ 73 h 135"/>
                    <a:gd name="T72" fmla="*/ 142 w 222"/>
                    <a:gd name="T73" fmla="*/ 73 h 135"/>
                    <a:gd name="T74" fmla="*/ 134 w 222"/>
                    <a:gd name="T75" fmla="*/ 77 h 135"/>
                    <a:gd name="T76" fmla="*/ 126 w 222"/>
                    <a:gd name="T77" fmla="*/ 89 h 135"/>
                    <a:gd name="T78" fmla="*/ 119 w 222"/>
                    <a:gd name="T79" fmla="*/ 96 h 135"/>
                    <a:gd name="T80" fmla="*/ 111 w 222"/>
                    <a:gd name="T81" fmla="*/ 108 h 135"/>
                    <a:gd name="T82" fmla="*/ 107 w 222"/>
                    <a:gd name="T83" fmla="*/ 116 h 135"/>
                    <a:gd name="T84" fmla="*/ 96 w 222"/>
                    <a:gd name="T85" fmla="*/ 123 h 135"/>
                    <a:gd name="T86" fmla="*/ 84 w 222"/>
                    <a:gd name="T87" fmla="*/ 123 h 135"/>
                    <a:gd name="T88" fmla="*/ 73 w 222"/>
                    <a:gd name="T89" fmla="*/ 127 h 135"/>
                    <a:gd name="T90" fmla="*/ 61 w 222"/>
                    <a:gd name="T91" fmla="*/ 123 h 135"/>
                    <a:gd name="T92" fmla="*/ 50 w 222"/>
                    <a:gd name="T93" fmla="*/ 123 h 135"/>
                    <a:gd name="T94" fmla="*/ 38 w 222"/>
                    <a:gd name="T95" fmla="*/ 127 h 135"/>
                    <a:gd name="T96" fmla="*/ 0 w 222"/>
                    <a:gd name="T97" fmla="*/ 135 h 135"/>
                    <a:gd name="T98" fmla="*/ 0 w 222"/>
                    <a:gd name="T99" fmla="*/ 81 h 1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2"/>
                    <a:gd name="T151" fmla="*/ 0 h 135"/>
                    <a:gd name="T152" fmla="*/ 222 w 222"/>
                    <a:gd name="T153" fmla="*/ 135 h 1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2" h="135">
                      <a:moveTo>
                        <a:pt x="0" y="81"/>
                      </a:moveTo>
                      <a:lnTo>
                        <a:pt x="27" y="73"/>
                      </a:lnTo>
                      <a:lnTo>
                        <a:pt x="38" y="69"/>
                      </a:lnTo>
                      <a:lnTo>
                        <a:pt x="46" y="66"/>
                      </a:lnTo>
                      <a:lnTo>
                        <a:pt x="50" y="58"/>
                      </a:lnTo>
                      <a:lnTo>
                        <a:pt x="65" y="46"/>
                      </a:lnTo>
                      <a:lnTo>
                        <a:pt x="88" y="23"/>
                      </a:lnTo>
                      <a:lnTo>
                        <a:pt x="92" y="20"/>
                      </a:lnTo>
                      <a:lnTo>
                        <a:pt x="100" y="12"/>
                      </a:lnTo>
                      <a:lnTo>
                        <a:pt x="111" y="8"/>
                      </a:lnTo>
                      <a:lnTo>
                        <a:pt x="149" y="4"/>
                      </a:lnTo>
                      <a:lnTo>
                        <a:pt x="161" y="0"/>
                      </a:lnTo>
                      <a:lnTo>
                        <a:pt x="169" y="4"/>
                      </a:lnTo>
                      <a:lnTo>
                        <a:pt x="176" y="8"/>
                      </a:lnTo>
                      <a:lnTo>
                        <a:pt x="196" y="16"/>
                      </a:lnTo>
                      <a:lnTo>
                        <a:pt x="207" y="20"/>
                      </a:lnTo>
                      <a:lnTo>
                        <a:pt x="211" y="23"/>
                      </a:lnTo>
                      <a:lnTo>
                        <a:pt x="215" y="35"/>
                      </a:lnTo>
                      <a:lnTo>
                        <a:pt x="215" y="43"/>
                      </a:lnTo>
                      <a:lnTo>
                        <a:pt x="219" y="46"/>
                      </a:lnTo>
                      <a:lnTo>
                        <a:pt x="222" y="50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7" y="58"/>
                      </a:lnTo>
                      <a:lnTo>
                        <a:pt x="192" y="54"/>
                      </a:lnTo>
                      <a:lnTo>
                        <a:pt x="176" y="50"/>
                      </a:lnTo>
                      <a:lnTo>
                        <a:pt x="157" y="50"/>
                      </a:lnTo>
                      <a:lnTo>
                        <a:pt x="176" y="54"/>
                      </a:lnTo>
                      <a:lnTo>
                        <a:pt x="188" y="58"/>
                      </a:lnTo>
                      <a:lnTo>
                        <a:pt x="203" y="66"/>
                      </a:lnTo>
                      <a:lnTo>
                        <a:pt x="203" y="69"/>
                      </a:lnTo>
                      <a:lnTo>
                        <a:pt x="203" y="77"/>
                      </a:lnTo>
                      <a:lnTo>
                        <a:pt x="199" y="81"/>
                      </a:lnTo>
                      <a:lnTo>
                        <a:pt x="192" y="77"/>
                      </a:lnTo>
                      <a:lnTo>
                        <a:pt x="172" y="73"/>
                      </a:lnTo>
                      <a:lnTo>
                        <a:pt x="157" y="73"/>
                      </a:lnTo>
                      <a:lnTo>
                        <a:pt x="142" y="73"/>
                      </a:lnTo>
                      <a:lnTo>
                        <a:pt x="134" y="77"/>
                      </a:lnTo>
                      <a:lnTo>
                        <a:pt x="126" y="89"/>
                      </a:lnTo>
                      <a:lnTo>
                        <a:pt x="119" y="96"/>
                      </a:lnTo>
                      <a:lnTo>
                        <a:pt x="111" y="108"/>
                      </a:lnTo>
                      <a:lnTo>
                        <a:pt x="107" y="116"/>
                      </a:lnTo>
                      <a:lnTo>
                        <a:pt x="96" y="123"/>
                      </a:lnTo>
                      <a:lnTo>
                        <a:pt x="84" y="123"/>
                      </a:lnTo>
                      <a:lnTo>
                        <a:pt x="73" y="127"/>
                      </a:lnTo>
                      <a:lnTo>
                        <a:pt x="61" y="123"/>
                      </a:lnTo>
                      <a:lnTo>
                        <a:pt x="50" y="123"/>
                      </a:lnTo>
                      <a:lnTo>
                        <a:pt x="38" y="127"/>
                      </a:lnTo>
                      <a:lnTo>
                        <a:pt x="0" y="1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Freeform 95">
                  <a:extLst>
                    <a:ext uri="{FF2B5EF4-FFF2-40B4-BE49-F238E27FC236}">
                      <a16:creationId xmlns:a16="http://schemas.microsoft.com/office/drawing/2014/main" id="{45E7B862-4383-4E4B-B769-250D74AD2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312"/>
                  <a:ext cx="73" cy="20"/>
                </a:xfrm>
                <a:custGeom>
                  <a:avLst/>
                  <a:gdLst>
                    <a:gd name="T0" fmla="*/ 73 w 73"/>
                    <a:gd name="T1" fmla="*/ 20 h 20"/>
                    <a:gd name="T2" fmla="*/ 61 w 73"/>
                    <a:gd name="T3" fmla="*/ 12 h 20"/>
                    <a:gd name="T4" fmla="*/ 50 w 73"/>
                    <a:gd name="T5" fmla="*/ 12 h 20"/>
                    <a:gd name="T6" fmla="*/ 38 w 73"/>
                    <a:gd name="T7" fmla="*/ 8 h 20"/>
                    <a:gd name="T8" fmla="*/ 27 w 73"/>
                    <a:gd name="T9" fmla="*/ 4 h 20"/>
                    <a:gd name="T10" fmla="*/ 11 w 73"/>
                    <a:gd name="T11" fmla="*/ 4 h 20"/>
                    <a:gd name="T12" fmla="*/ 0 w 73"/>
                    <a:gd name="T13" fmla="*/ 8 h 20"/>
                    <a:gd name="T14" fmla="*/ 19 w 73"/>
                    <a:gd name="T15" fmla="*/ 4 h 20"/>
                    <a:gd name="T16" fmla="*/ 31 w 73"/>
                    <a:gd name="T17" fmla="*/ 0 h 20"/>
                    <a:gd name="T18" fmla="*/ 50 w 73"/>
                    <a:gd name="T19" fmla="*/ 8 h 20"/>
                    <a:gd name="T20" fmla="*/ 61 w 73"/>
                    <a:gd name="T21" fmla="*/ 8 h 20"/>
                    <a:gd name="T22" fmla="*/ 73 w 73"/>
                    <a:gd name="T23" fmla="*/ 16 h 20"/>
                    <a:gd name="T24" fmla="*/ 73 w 73"/>
                    <a:gd name="T25" fmla="*/ 2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20"/>
                    <a:gd name="T41" fmla="*/ 73 w 73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20">
                      <a:moveTo>
                        <a:pt x="73" y="20"/>
                      </a:moveTo>
                      <a:lnTo>
                        <a:pt x="61" y="12"/>
                      </a:lnTo>
                      <a:lnTo>
                        <a:pt x="50" y="12"/>
                      </a:lnTo>
                      <a:lnTo>
                        <a:pt x="38" y="8"/>
                      </a:lnTo>
                      <a:lnTo>
                        <a:pt x="27" y="4"/>
                      </a:lnTo>
                      <a:lnTo>
                        <a:pt x="11" y="4"/>
                      </a:lnTo>
                      <a:lnTo>
                        <a:pt x="0" y="8"/>
                      </a:lnTo>
                      <a:lnTo>
                        <a:pt x="19" y="4"/>
                      </a:lnTo>
                      <a:lnTo>
                        <a:pt x="31" y="0"/>
                      </a:lnTo>
                      <a:lnTo>
                        <a:pt x="50" y="8"/>
                      </a:lnTo>
                      <a:lnTo>
                        <a:pt x="61" y="8"/>
                      </a:lnTo>
                      <a:lnTo>
                        <a:pt x="73" y="16"/>
                      </a:ln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" name="Freeform 96">
                  <a:extLst>
                    <a:ext uri="{FF2B5EF4-FFF2-40B4-BE49-F238E27FC236}">
                      <a16:creationId xmlns:a16="http://schemas.microsoft.com/office/drawing/2014/main" id="{14FD9B34-F0AC-4EA4-BE6B-93A7E4C58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93"/>
                  <a:ext cx="61" cy="16"/>
                </a:xfrm>
                <a:custGeom>
                  <a:avLst/>
                  <a:gdLst>
                    <a:gd name="T0" fmla="*/ 46 w 61"/>
                    <a:gd name="T1" fmla="*/ 0 h 16"/>
                    <a:gd name="T2" fmla="*/ 54 w 61"/>
                    <a:gd name="T3" fmla="*/ 4 h 16"/>
                    <a:gd name="T4" fmla="*/ 61 w 61"/>
                    <a:gd name="T5" fmla="*/ 4 h 16"/>
                    <a:gd name="T6" fmla="*/ 54 w 61"/>
                    <a:gd name="T7" fmla="*/ 4 h 16"/>
                    <a:gd name="T8" fmla="*/ 46 w 61"/>
                    <a:gd name="T9" fmla="*/ 4 h 16"/>
                    <a:gd name="T10" fmla="*/ 27 w 61"/>
                    <a:gd name="T11" fmla="*/ 8 h 16"/>
                    <a:gd name="T12" fmla="*/ 15 w 61"/>
                    <a:gd name="T13" fmla="*/ 12 h 16"/>
                    <a:gd name="T14" fmla="*/ 4 w 61"/>
                    <a:gd name="T15" fmla="*/ 16 h 16"/>
                    <a:gd name="T16" fmla="*/ 0 w 61"/>
                    <a:gd name="T17" fmla="*/ 12 h 16"/>
                    <a:gd name="T18" fmla="*/ 15 w 61"/>
                    <a:gd name="T19" fmla="*/ 8 h 16"/>
                    <a:gd name="T20" fmla="*/ 31 w 61"/>
                    <a:gd name="T21" fmla="*/ 4 h 16"/>
                    <a:gd name="T22" fmla="*/ 46 w 61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6"/>
                    <a:gd name="T38" fmla="*/ 61 w 61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6">
                      <a:moveTo>
                        <a:pt x="46" y="0"/>
                      </a:moveTo>
                      <a:lnTo>
                        <a:pt x="54" y="4"/>
                      </a:lnTo>
                      <a:lnTo>
                        <a:pt x="61" y="4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27" y="8"/>
                      </a:lnTo>
                      <a:lnTo>
                        <a:pt x="15" y="12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15" y="8"/>
                      </a:lnTo>
                      <a:lnTo>
                        <a:pt x="31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" name="Freeform 97">
                  <a:extLst>
                    <a:ext uri="{FF2B5EF4-FFF2-40B4-BE49-F238E27FC236}">
                      <a16:creationId xmlns:a16="http://schemas.microsoft.com/office/drawing/2014/main" id="{558160D0-893A-4129-8CE3-DFB68FC00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335"/>
                  <a:ext cx="23" cy="8"/>
                </a:xfrm>
                <a:custGeom>
                  <a:avLst/>
                  <a:gdLst>
                    <a:gd name="T0" fmla="*/ 23 w 23"/>
                    <a:gd name="T1" fmla="*/ 4 h 8"/>
                    <a:gd name="T2" fmla="*/ 19 w 23"/>
                    <a:gd name="T3" fmla="*/ 8 h 8"/>
                    <a:gd name="T4" fmla="*/ 11 w 23"/>
                    <a:gd name="T5" fmla="*/ 4 h 8"/>
                    <a:gd name="T6" fmla="*/ 0 w 23"/>
                    <a:gd name="T7" fmla="*/ 4 h 8"/>
                    <a:gd name="T8" fmla="*/ 0 w 23"/>
                    <a:gd name="T9" fmla="*/ 0 h 8"/>
                    <a:gd name="T10" fmla="*/ 8 w 23"/>
                    <a:gd name="T11" fmla="*/ 4 h 8"/>
                    <a:gd name="T12" fmla="*/ 23 w 23"/>
                    <a:gd name="T13" fmla="*/ 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4"/>
                      </a:moveTo>
                      <a:lnTo>
                        <a:pt x="19" y="8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" name="Freeform 98">
                  <a:extLst>
                    <a:ext uri="{FF2B5EF4-FFF2-40B4-BE49-F238E27FC236}">
                      <a16:creationId xmlns:a16="http://schemas.microsoft.com/office/drawing/2014/main" id="{DD9591EF-B7E8-4EDD-889A-BED5B8DED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333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3 h 11"/>
                    <a:gd name="T4" fmla="*/ 0 w 4"/>
                    <a:gd name="T5" fmla="*/ 7 h 11"/>
                    <a:gd name="T6" fmla="*/ 4 w 4"/>
                    <a:gd name="T7" fmla="*/ 1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" name="Freeform 99">
                  <a:extLst>
                    <a:ext uri="{FF2B5EF4-FFF2-40B4-BE49-F238E27FC236}">
                      <a16:creationId xmlns:a16="http://schemas.microsoft.com/office/drawing/2014/main" id="{C1607B86-DF03-433F-AD6D-673744A03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3355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3 h 7"/>
                    <a:gd name="T4" fmla="*/ 8 w 8"/>
                    <a:gd name="T5" fmla="*/ 7 h 7"/>
                    <a:gd name="T6" fmla="*/ 0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" name="Freeform 100">
                  <a:extLst>
                    <a:ext uri="{FF2B5EF4-FFF2-40B4-BE49-F238E27FC236}">
                      <a16:creationId xmlns:a16="http://schemas.microsoft.com/office/drawing/2014/main" id="{DBC2D409-3EDC-4C57-ACF1-9DB627A0C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4" y="3320"/>
                  <a:ext cx="12" cy="15"/>
                </a:xfrm>
                <a:custGeom>
                  <a:avLst/>
                  <a:gdLst>
                    <a:gd name="T0" fmla="*/ 12 w 12"/>
                    <a:gd name="T1" fmla="*/ 0 h 15"/>
                    <a:gd name="T2" fmla="*/ 12 w 12"/>
                    <a:gd name="T3" fmla="*/ 8 h 15"/>
                    <a:gd name="T4" fmla="*/ 12 w 12"/>
                    <a:gd name="T5" fmla="*/ 12 h 15"/>
                    <a:gd name="T6" fmla="*/ 0 w 12"/>
                    <a:gd name="T7" fmla="*/ 15 h 15"/>
                    <a:gd name="T8" fmla="*/ 12 w 1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5"/>
                    <a:gd name="T17" fmla="*/ 12 w 1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5">
                      <a:moveTo>
                        <a:pt x="12" y="0"/>
                      </a:move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0" y="1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" name="Freeform 101">
                  <a:extLst>
                    <a:ext uri="{FF2B5EF4-FFF2-40B4-BE49-F238E27FC236}">
                      <a16:creationId xmlns:a16="http://schemas.microsoft.com/office/drawing/2014/main" id="{E3D80DB7-7AAC-4721-8BD5-64EEDFA40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3320"/>
                  <a:ext cx="39" cy="38"/>
                </a:xfrm>
                <a:custGeom>
                  <a:avLst/>
                  <a:gdLst>
                    <a:gd name="T0" fmla="*/ 39 w 39"/>
                    <a:gd name="T1" fmla="*/ 0 h 38"/>
                    <a:gd name="T2" fmla="*/ 31 w 39"/>
                    <a:gd name="T3" fmla="*/ 12 h 38"/>
                    <a:gd name="T4" fmla="*/ 23 w 39"/>
                    <a:gd name="T5" fmla="*/ 23 h 38"/>
                    <a:gd name="T6" fmla="*/ 0 w 39"/>
                    <a:gd name="T7" fmla="*/ 38 h 38"/>
                    <a:gd name="T8" fmla="*/ 23 w 39"/>
                    <a:gd name="T9" fmla="*/ 19 h 38"/>
                    <a:gd name="T10" fmla="*/ 39 w 39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8"/>
                    <a:gd name="T20" fmla="*/ 39 w 39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8">
                      <a:moveTo>
                        <a:pt x="39" y="0"/>
                      </a:moveTo>
                      <a:lnTo>
                        <a:pt x="31" y="12"/>
                      </a:lnTo>
                      <a:lnTo>
                        <a:pt x="23" y="23"/>
                      </a:lnTo>
                      <a:lnTo>
                        <a:pt x="0" y="38"/>
                      </a:lnTo>
                      <a:lnTo>
                        <a:pt x="2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" name="Freeform 102">
                  <a:extLst>
                    <a:ext uri="{FF2B5EF4-FFF2-40B4-BE49-F238E27FC236}">
                      <a16:creationId xmlns:a16="http://schemas.microsoft.com/office/drawing/2014/main" id="{4BE2F1AA-CEB3-4CDA-965B-D314C5060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3370"/>
                  <a:ext cx="8" cy="27"/>
                </a:xfrm>
                <a:custGeom>
                  <a:avLst/>
                  <a:gdLst>
                    <a:gd name="T0" fmla="*/ 0 w 8"/>
                    <a:gd name="T1" fmla="*/ 0 h 27"/>
                    <a:gd name="T2" fmla="*/ 4 w 8"/>
                    <a:gd name="T3" fmla="*/ 11 h 27"/>
                    <a:gd name="T4" fmla="*/ 8 w 8"/>
                    <a:gd name="T5" fmla="*/ 19 h 27"/>
                    <a:gd name="T6" fmla="*/ 8 w 8"/>
                    <a:gd name="T7" fmla="*/ 27 h 27"/>
                    <a:gd name="T8" fmla="*/ 8 w 8"/>
                    <a:gd name="T9" fmla="*/ 15 h 27"/>
                    <a:gd name="T10" fmla="*/ 8 w 8"/>
                    <a:gd name="T11" fmla="*/ 8 h 27"/>
                    <a:gd name="T12" fmla="*/ 0 w 8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7"/>
                    <a:gd name="T23" fmla="*/ 8 w 8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7">
                      <a:moveTo>
                        <a:pt x="0" y="0"/>
                      </a:moveTo>
                      <a:lnTo>
                        <a:pt x="4" y="11"/>
                      </a:lnTo>
                      <a:lnTo>
                        <a:pt x="8" y="19"/>
                      </a:lnTo>
                      <a:lnTo>
                        <a:pt x="8" y="27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" name="Freeform 103">
                  <a:extLst>
                    <a:ext uri="{FF2B5EF4-FFF2-40B4-BE49-F238E27FC236}">
                      <a16:creationId xmlns:a16="http://schemas.microsoft.com/office/drawing/2014/main" id="{C466B644-B011-4071-AF90-93EB3C092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3347"/>
                  <a:ext cx="7" cy="8"/>
                </a:xfrm>
                <a:custGeom>
                  <a:avLst/>
                  <a:gdLst>
                    <a:gd name="T0" fmla="*/ 3 w 7"/>
                    <a:gd name="T1" fmla="*/ 0 h 8"/>
                    <a:gd name="T2" fmla="*/ 0 w 7"/>
                    <a:gd name="T3" fmla="*/ 4 h 8"/>
                    <a:gd name="T4" fmla="*/ 7 w 7"/>
                    <a:gd name="T5" fmla="*/ 8 h 8"/>
                    <a:gd name="T6" fmla="*/ 3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7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1" name="Group 104">
                <a:extLst>
                  <a:ext uri="{FF2B5EF4-FFF2-40B4-BE49-F238E27FC236}">
                    <a16:creationId xmlns:a16="http://schemas.microsoft.com/office/drawing/2014/main" id="{64D74306-F2B6-488D-A2A1-6984E41C81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8" y="2994"/>
                <a:ext cx="507" cy="579"/>
                <a:chOff x="1388" y="2994"/>
                <a:chExt cx="507" cy="579"/>
              </a:xfrm>
            </p:grpSpPr>
            <p:sp>
              <p:nvSpPr>
                <p:cNvPr id="1752" name="Freeform 105">
                  <a:extLst>
                    <a:ext uri="{FF2B5EF4-FFF2-40B4-BE49-F238E27FC236}">
                      <a16:creationId xmlns:a16="http://schemas.microsoft.com/office/drawing/2014/main" id="{D9316881-70A6-4089-8234-7471D29C6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" y="2994"/>
                  <a:ext cx="15" cy="11"/>
                </a:xfrm>
                <a:custGeom>
                  <a:avLst/>
                  <a:gdLst>
                    <a:gd name="T0" fmla="*/ 15 w 15"/>
                    <a:gd name="T1" fmla="*/ 0 h 11"/>
                    <a:gd name="T2" fmla="*/ 11 w 15"/>
                    <a:gd name="T3" fmla="*/ 4 h 11"/>
                    <a:gd name="T4" fmla="*/ 8 w 15"/>
                    <a:gd name="T5" fmla="*/ 4 h 11"/>
                    <a:gd name="T6" fmla="*/ 4 w 15"/>
                    <a:gd name="T7" fmla="*/ 7 h 11"/>
                    <a:gd name="T8" fmla="*/ 0 w 15"/>
                    <a:gd name="T9" fmla="*/ 11 h 11"/>
                    <a:gd name="T10" fmla="*/ 4 w 15"/>
                    <a:gd name="T11" fmla="*/ 11 h 11"/>
                    <a:gd name="T12" fmla="*/ 11 w 15"/>
                    <a:gd name="T13" fmla="*/ 7 h 11"/>
                    <a:gd name="T14" fmla="*/ 15 w 15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1"/>
                    <a:gd name="T26" fmla="*/ 15 w 15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1">
                      <a:moveTo>
                        <a:pt x="15" y="0"/>
                      </a:move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" name="Freeform 106">
                  <a:extLst>
                    <a:ext uri="{FF2B5EF4-FFF2-40B4-BE49-F238E27FC236}">
                      <a16:creationId xmlns:a16="http://schemas.microsoft.com/office/drawing/2014/main" id="{CF609E4D-E971-440E-8FA3-8C29753CA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9" y="3013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0 h 8"/>
                    <a:gd name="T4" fmla="*/ 0 w 3"/>
                    <a:gd name="T5" fmla="*/ 8 h 8"/>
                    <a:gd name="T6" fmla="*/ 3 w 3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" name="Freeform 107">
                  <a:extLst>
                    <a:ext uri="{FF2B5EF4-FFF2-40B4-BE49-F238E27FC236}">
                      <a16:creationId xmlns:a16="http://schemas.microsoft.com/office/drawing/2014/main" id="{5CC12D86-1238-495D-9CDC-E8E535723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3" y="3070"/>
                  <a:ext cx="139" cy="338"/>
                </a:xfrm>
                <a:custGeom>
                  <a:avLst/>
                  <a:gdLst>
                    <a:gd name="T0" fmla="*/ 20 w 139"/>
                    <a:gd name="T1" fmla="*/ 0 h 338"/>
                    <a:gd name="T2" fmla="*/ 35 w 139"/>
                    <a:gd name="T3" fmla="*/ 12 h 338"/>
                    <a:gd name="T4" fmla="*/ 39 w 139"/>
                    <a:gd name="T5" fmla="*/ 35 h 338"/>
                    <a:gd name="T6" fmla="*/ 58 w 139"/>
                    <a:gd name="T7" fmla="*/ 54 h 338"/>
                    <a:gd name="T8" fmla="*/ 96 w 139"/>
                    <a:gd name="T9" fmla="*/ 146 h 338"/>
                    <a:gd name="T10" fmla="*/ 119 w 139"/>
                    <a:gd name="T11" fmla="*/ 227 h 338"/>
                    <a:gd name="T12" fmla="*/ 139 w 139"/>
                    <a:gd name="T13" fmla="*/ 338 h 338"/>
                    <a:gd name="T14" fmla="*/ 81 w 139"/>
                    <a:gd name="T15" fmla="*/ 288 h 338"/>
                    <a:gd name="T16" fmla="*/ 0 w 139"/>
                    <a:gd name="T17" fmla="*/ 43 h 338"/>
                    <a:gd name="T18" fmla="*/ 20 w 139"/>
                    <a:gd name="T19" fmla="*/ 0 h 3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9"/>
                    <a:gd name="T31" fmla="*/ 0 h 338"/>
                    <a:gd name="T32" fmla="*/ 139 w 139"/>
                    <a:gd name="T33" fmla="*/ 338 h 3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9" h="338">
                      <a:moveTo>
                        <a:pt x="20" y="0"/>
                      </a:moveTo>
                      <a:lnTo>
                        <a:pt x="35" y="12"/>
                      </a:lnTo>
                      <a:lnTo>
                        <a:pt x="39" y="35"/>
                      </a:lnTo>
                      <a:lnTo>
                        <a:pt x="58" y="54"/>
                      </a:lnTo>
                      <a:lnTo>
                        <a:pt x="96" y="146"/>
                      </a:lnTo>
                      <a:lnTo>
                        <a:pt x="119" y="227"/>
                      </a:lnTo>
                      <a:lnTo>
                        <a:pt x="139" y="338"/>
                      </a:lnTo>
                      <a:lnTo>
                        <a:pt x="81" y="288"/>
                      </a:lnTo>
                      <a:lnTo>
                        <a:pt x="0" y="4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Freeform 108">
                  <a:extLst>
                    <a:ext uri="{FF2B5EF4-FFF2-40B4-BE49-F238E27FC236}">
                      <a16:creationId xmlns:a16="http://schemas.microsoft.com/office/drawing/2014/main" id="{D1D404E0-5CD4-4449-9D7B-4421E6799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3005"/>
                  <a:ext cx="507" cy="568"/>
                </a:xfrm>
                <a:custGeom>
                  <a:avLst/>
                  <a:gdLst>
                    <a:gd name="T0" fmla="*/ 92 w 507"/>
                    <a:gd name="T1" fmla="*/ 27 h 568"/>
                    <a:gd name="T2" fmla="*/ 108 w 507"/>
                    <a:gd name="T3" fmla="*/ 0 h 568"/>
                    <a:gd name="T4" fmla="*/ 231 w 507"/>
                    <a:gd name="T5" fmla="*/ 50 h 568"/>
                    <a:gd name="T6" fmla="*/ 238 w 507"/>
                    <a:gd name="T7" fmla="*/ 89 h 568"/>
                    <a:gd name="T8" fmla="*/ 250 w 507"/>
                    <a:gd name="T9" fmla="*/ 104 h 568"/>
                    <a:gd name="T10" fmla="*/ 261 w 507"/>
                    <a:gd name="T11" fmla="*/ 119 h 568"/>
                    <a:gd name="T12" fmla="*/ 269 w 507"/>
                    <a:gd name="T13" fmla="*/ 150 h 568"/>
                    <a:gd name="T14" fmla="*/ 300 w 507"/>
                    <a:gd name="T15" fmla="*/ 215 h 568"/>
                    <a:gd name="T16" fmla="*/ 319 w 507"/>
                    <a:gd name="T17" fmla="*/ 292 h 568"/>
                    <a:gd name="T18" fmla="*/ 331 w 507"/>
                    <a:gd name="T19" fmla="*/ 342 h 568"/>
                    <a:gd name="T20" fmla="*/ 430 w 507"/>
                    <a:gd name="T21" fmla="*/ 346 h 568"/>
                    <a:gd name="T22" fmla="*/ 446 w 507"/>
                    <a:gd name="T23" fmla="*/ 353 h 568"/>
                    <a:gd name="T24" fmla="*/ 492 w 507"/>
                    <a:gd name="T25" fmla="*/ 353 h 568"/>
                    <a:gd name="T26" fmla="*/ 503 w 507"/>
                    <a:gd name="T27" fmla="*/ 376 h 568"/>
                    <a:gd name="T28" fmla="*/ 507 w 507"/>
                    <a:gd name="T29" fmla="*/ 400 h 568"/>
                    <a:gd name="T30" fmla="*/ 503 w 507"/>
                    <a:gd name="T31" fmla="*/ 423 h 568"/>
                    <a:gd name="T32" fmla="*/ 461 w 507"/>
                    <a:gd name="T33" fmla="*/ 430 h 568"/>
                    <a:gd name="T34" fmla="*/ 442 w 507"/>
                    <a:gd name="T35" fmla="*/ 457 h 568"/>
                    <a:gd name="T36" fmla="*/ 400 w 507"/>
                    <a:gd name="T37" fmla="*/ 469 h 568"/>
                    <a:gd name="T38" fmla="*/ 369 w 507"/>
                    <a:gd name="T39" fmla="*/ 469 h 568"/>
                    <a:gd name="T40" fmla="*/ 338 w 507"/>
                    <a:gd name="T41" fmla="*/ 476 h 568"/>
                    <a:gd name="T42" fmla="*/ 334 w 507"/>
                    <a:gd name="T43" fmla="*/ 488 h 568"/>
                    <a:gd name="T44" fmla="*/ 338 w 507"/>
                    <a:gd name="T45" fmla="*/ 519 h 568"/>
                    <a:gd name="T46" fmla="*/ 334 w 507"/>
                    <a:gd name="T47" fmla="*/ 538 h 568"/>
                    <a:gd name="T48" fmla="*/ 315 w 507"/>
                    <a:gd name="T49" fmla="*/ 542 h 568"/>
                    <a:gd name="T50" fmla="*/ 292 w 507"/>
                    <a:gd name="T51" fmla="*/ 545 h 568"/>
                    <a:gd name="T52" fmla="*/ 269 w 507"/>
                    <a:gd name="T53" fmla="*/ 565 h 568"/>
                    <a:gd name="T54" fmla="*/ 246 w 507"/>
                    <a:gd name="T55" fmla="*/ 565 h 568"/>
                    <a:gd name="T56" fmla="*/ 219 w 507"/>
                    <a:gd name="T57" fmla="*/ 561 h 568"/>
                    <a:gd name="T58" fmla="*/ 185 w 507"/>
                    <a:gd name="T59" fmla="*/ 549 h 568"/>
                    <a:gd name="T60" fmla="*/ 146 w 507"/>
                    <a:gd name="T61" fmla="*/ 553 h 568"/>
                    <a:gd name="T62" fmla="*/ 104 w 507"/>
                    <a:gd name="T63" fmla="*/ 568 h 568"/>
                    <a:gd name="T64" fmla="*/ 66 w 507"/>
                    <a:gd name="T65" fmla="*/ 557 h 568"/>
                    <a:gd name="T66" fmla="*/ 43 w 507"/>
                    <a:gd name="T67" fmla="*/ 530 h 568"/>
                    <a:gd name="T68" fmla="*/ 43 w 507"/>
                    <a:gd name="T69" fmla="*/ 495 h 568"/>
                    <a:gd name="T70" fmla="*/ 35 w 507"/>
                    <a:gd name="T71" fmla="*/ 457 h 568"/>
                    <a:gd name="T72" fmla="*/ 27 w 507"/>
                    <a:gd name="T73" fmla="*/ 403 h 568"/>
                    <a:gd name="T74" fmla="*/ 16 w 507"/>
                    <a:gd name="T75" fmla="*/ 357 h 568"/>
                    <a:gd name="T76" fmla="*/ 0 w 507"/>
                    <a:gd name="T77" fmla="*/ 284 h 568"/>
                    <a:gd name="T78" fmla="*/ 0 w 507"/>
                    <a:gd name="T79" fmla="*/ 215 h 568"/>
                    <a:gd name="T80" fmla="*/ 0 w 507"/>
                    <a:gd name="T81" fmla="*/ 150 h 568"/>
                    <a:gd name="T82" fmla="*/ 4 w 507"/>
                    <a:gd name="T83" fmla="*/ 108 h 568"/>
                    <a:gd name="T84" fmla="*/ 16 w 507"/>
                    <a:gd name="T85" fmla="*/ 85 h 568"/>
                    <a:gd name="T86" fmla="*/ 39 w 507"/>
                    <a:gd name="T87" fmla="*/ 69 h 568"/>
                    <a:gd name="T88" fmla="*/ 62 w 507"/>
                    <a:gd name="T89" fmla="*/ 42 h 568"/>
                    <a:gd name="T90" fmla="*/ 92 w 507"/>
                    <a:gd name="T91" fmla="*/ 27 h 5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7"/>
                    <a:gd name="T139" fmla="*/ 0 h 568"/>
                    <a:gd name="T140" fmla="*/ 507 w 507"/>
                    <a:gd name="T141" fmla="*/ 568 h 5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7" h="568">
                      <a:moveTo>
                        <a:pt x="92" y="27"/>
                      </a:moveTo>
                      <a:lnTo>
                        <a:pt x="108" y="0"/>
                      </a:lnTo>
                      <a:lnTo>
                        <a:pt x="231" y="50"/>
                      </a:lnTo>
                      <a:lnTo>
                        <a:pt x="238" y="89"/>
                      </a:lnTo>
                      <a:lnTo>
                        <a:pt x="250" y="104"/>
                      </a:lnTo>
                      <a:lnTo>
                        <a:pt x="261" y="119"/>
                      </a:lnTo>
                      <a:lnTo>
                        <a:pt x="269" y="150"/>
                      </a:lnTo>
                      <a:lnTo>
                        <a:pt x="300" y="215"/>
                      </a:lnTo>
                      <a:lnTo>
                        <a:pt x="319" y="292"/>
                      </a:lnTo>
                      <a:lnTo>
                        <a:pt x="331" y="342"/>
                      </a:lnTo>
                      <a:lnTo>
                        <a:pt x="430" y="346"/>
                      </a:lnTo>
                      <a:lnTo>
                        <a:pt x="446" y="353"/>
                      </a:lnTo>
                      <a:lnTo>
                        <a:pt x="492" y="353"/>
                      </a:lnTo>
                      <a:lnTo>
                        <a:pt x="503" y="376"/>
                      </a:lnTo>
                      <a:lnTo>
                        <a:pt x="507" y="400"/>
                      </a:lnTo>
                      <a:lnTo>
                        <a:pt x="503" y="423"/>
                      </a:lnTo>
                      <a:lnTo>
                        <a:pt x="461" y="430"/>
                      </a:lnTo>
                      <a:lnTo>
                        <a:pt x="442" y="457"/>
                      </a:lnTo>
                      <a:lnTo>
                        <a:pt x="400" y="469"/>
                      </a:lnTo>
                      <a:lnTo>
                        <a:pt x="369" y="469"/>
                      </a:lnTo>
                      <a:lnTo>
                        <a:pt x="338" y="476"/>
                      </a:lnTo>
                      <a:lnTo>
                        <a:pt x="334" y="488"/>
                      </a:lnTo>
                      <a:lnTo>
                        <a:pt x="338" y="519"/>
                      </a:lnTo>
                      <a:lnTo>
                        <a:pt x="334" y="538"/>
                      </a:lnTo>
                      <a:lnTo>
                        <a:pt x="315" y="542"/>
                      </a:lnTo>
                      <a:lnTo>
                        <a:pt x="292" y="545"/>
                      </a:lnTo>
                      <a:lnTo>
                        <a:pt x="269" y="565"/>
                      </a:lnTo>
                      <a:lnTo>
                        <a:pt x="246" y="565"/>
                      </a:lnTo>
                      <a:lnTo>
                        <a:pt x="219" y="561"/>
                      </a:lnTo>
                      <a:lnTo>
                        <a:pt x="185" y="549"/>
                      </a:lnTo>
                      <a:lnTo>
                        <a:pt x="146" y="553"/>
                      </a:lnTo>
                      <a:lnTo>
                        <a:pt x="104" y="568"/>
                      </a:lnTo>
                      <a:lnTo>
                        <a:pt x="66" y="557"/>
                      </a:lnTo>
                      <a:lnTo>
                        <a:pt x="43" y="530"/>
                      </a:lnTo>
                      <a:lnTo>
                        <a:pt x="43" y="495"/>
                      </a:lnTo>
                      <a:lnTo>
                        <a:pt x="35" y="457"/>
                      </a:lnTo>
                      <a:lnTo>
                        <a:pt x="27" y="403"/>
                      </a:lnTo>
                      <a:lnTo>
                        <a:pt x="16" y="357"/>
                      </a:lnTo>
                      <a:lnTo>
                        <a:pt x="0" y="284"/>
                      </a:lnTo>
                      <a:lnTo>
                        <a:pt x="0" y="215"/>
                      </a:lnTo>
                      <a:lnTo>
                        <a:pt x="0" y="150"/>
                      </a:lnTo>
                      <a:lnTo>
                        <a:pt x="4" y="108"/>
                      </a:lnTo>
                      <a:lnTo>
                        <a:pt x="16" y="85"/>
                      </a:lnTo>
                      <a:lnTo>
                        <a:pt x="39" y="69"/>
                      </a:lnTo>
                      <a:lnTo>
                        <a:pt x="62" y="42"/>
                      </a:lnTo>
                      <a:lnTo>
                        <a:pt x="92" y="2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" name="Freeform 109">
                  <a:extLst>
                    <a:ext uri="{FF2B5EF4-FFF2-40B4-BE49-F238E27FC236}">
                      <a16:creationId xmlns:a16="http://schemas.microsoft.com/office/drawing/2014/main" id="{8B06F4DE-ED3A-4E23-93EA-2423C2D10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3036"/>
                  <a:ext cx="319" cy="530"/>
                </a:xfrm>
                <a:custGeom>
                  <a:avLst/>
                  <a:gdLst>
                    <a:gd name="T0" fmla="*/ 280 w 319"/>
                    <a:gd name="T1" fmla="*/ 441 h 530"/>
                    <a:gd name="T2" fmla="*/ 204 w 319"/>
                    <a:gd name="T3" fmla="*/ 434 h 530"/>
                    <a:gd name="T4" fmla="*/ 138 w 319"/>
                    <a:gd name="T5" fmla="*/ 415 h 530"/>
                    <a:gd name="T6" fmla="*/ 111 w 319"/>
                    <a:gd name="T7" fmla="*/ 365 h 530"/>
                    <a:gd name="T8" fmla="*/ 123 w 319"/>
                    <a:gd name="T9" fmla="*/ 334 h 530"/>
                    <a:gd name="T10" fmla="*/ 73 w 319"/>
                    <a:gd name="T11" fmla="*/ 269 h 530"/>
                    <a:gd name="T12" fmla="*/ 119 w 319"/>
                    <a:gd name="T13" fmla="*/ 296 h 530"/>
                    <a:gd name="T14" fmla="*/ 92 w 319"/>
                    <a:gd name="T15" fmla="*/ 238 h 530"/>
                    <a:gd name="T16" fmla="*/ 54 w 319"/>
                    <a:gd name="T17" fmla="*/ 157 h 530"/>
                    <a:gd name="T18" fmla="*/ 111 w 319"/>
                    <a:gd name="T19" fmla="*/ 226 h 530"/>
                    <a:gd name="T20" fmla="*/ 123 w 319"/>
                    <a:gd name="T21" fmla="*/ 123 h 530"/>
                    <a:gd name="T22" fmla="*/ 150 w 319"/>
                    <a:gd name="T23" fmla="*/ 84 h 530"/>
                    <a:gd name="T24" fmla="*/ 192 w 319"/>
                    <a:gd name="T25" fmla="*/ 69 h 530"/>
                    <a:gd name="T26" fmla="*/ 111 w 319"/>
                    <a:gd name="T27" fmla="*/ 42 h 530"/>
                    <a:gd name="T28" fmla="*/ 73 w 319"/>
                    <a:gd name="T29" fmla="*/ 73 h 530"/>
                    <a:gd name="T30" fmla="*/ 96 w 319"/>
                    <a:gd name="T31" fmla="*/ 42 h 530"/>
                    <a:gd name="T32" fmla="*/ 142 w 319"/>
                    <a:gd name="T33" fmla="*/ 27 h 530"/>
                    <a:gd name="T34" fmla="*/ 111 w 319"/>
                    <a:gd name="T35" fmla="*/ 15 h 530"/>
                    <a:gd name="T36" fmla="*/ 84 w 319"/>
                    <a:gd name="T37" fmla="*/ 0 h 530"/>
                    <a:gd name="T38" fmla="*/ 46 w 319"/>
                    <a:gd name="T39" fmla="*/ 31 h 530"/>
                    <a:gd name="T40" fmla="*/ 11 w 319"/>
                    <a:gd name="T41" fmla="*/ 58 h 530"/>
                    <a:gd name="T42" fmla="*/ 0 w 319"/>
                    <a:gd name="T43" fmla="*/ 107 h 530"/>
                    <a:gd name="T44" fmla="*/ 0 w 319"/>
                    <a:gd name="T45" fmla="*/ 200 h 530"/>
                    <a:gd name="T46" fmla="*/ 11 w 319"/>
                    <a:gd name="T47" fmla="*/ 311 h 530"/>
                    <a:gd name="T48" fmla="*/ 31 w 319"/>
                    <a:gd name="T49" fmla="*/ 418 h 530"/>
                    <a:gd name="T50" fmla="*/ 38 w 319"/>
                    <a:gd name="T51" fmla="*/ 488 h 530"/>
                    <a:gd name="T52" fmla="*/ 58 w 319"/>
                    <a:gd name="T53" fmla="*/ 518 h 530"/>
                    <a:gd name="T54" fmla="*/ 100 w 319"/>
                    <a:gd name="T55" fmla="*/ 530 h 530"/>
                    <a:gd name="T56" fmla="*/ 127 w 319"/>
                    <a:gd name="T57" fmla="*/ 522 h 530"/>
                    <a:gd name="T58" fmla="*/ 150 w 319"/>
                    <a:gd name="T59" fmla="*/ 495 h 530"/>
                    <a:gd name="T60" fmla="*/ 157 w 319"/>
                    <a:gd name="T61" fmla="*/ 488 h 530"/>
                    <a:gd name="T62" fmla="*/ 192 w 319"/>
                    <a:gd name="T63" fmla="*/ 514 h 530"/>
                    <a:gd name="T64" fmla="*/ 234 w 319"/>
                    <a:gd name="T65" fmla="*/ 526 h 530"/>
                    <a:gd name="T66" fmla="*/ 265 w 319"/>
                    <a:gd name="T67" fmla="*/ 518 h 530"/>
                    <a:gd name="T68" fmla="*/ 246 w 319"/>
                    <a:gd name="T69" fmla="*/ 499 h 530"/>
                    <a:gd name="T70" fmla="*/ 207 w 319"/>
                    <a:gd name="T71" fmla="*/ 461 h 530"/>
                    <a:gd name="T72" fmla="*/ 265 w 319"/>
                    <a:gd name="T73" fmla="*/ 491 h 530"/>
                    <a:gd name="T74" fmla="*/ 311 w 319"/>
                    <a:gd name="T75" fmla="*/ 507 h 530"/>
                    <a:gd name="T76" fmla="*/ 319 w 319"/>
                    <a:gd name="T77" fmla="*/ 488 h 5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530"/>
                    <a:gd name="T119" fmla="*/ 319 w 319"/>
                    <a:gd name="T120" fmla="*/ 530 h 5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530">
                      <a:moveTo>
                        <a:pt x="319" y="445"/>
                      </a:moveTo>
                      <a:lnTo>
                        <a:pt x="280" y="441"/>
                      </a:lnTo>
                      <a:lnTo>
                        <a:pt x="242" y="438"/>
                      </a:lnTo>
                      <a:lnTo>
                        <a:pt x="204" y="434"/>
                      </a:lnTo>
                      <a:lnTo>
                        <a:pt x="157" y="426"/>
                      </a:lnTo>
                      <a:lnTo>
                        <a:pt x="138" y="415"/>
                      </a:lnTo>
                      <a:lnTo>
                        <a:pt x="84" y="345"/>
                      </a:lnTo>
                      <a:lnTo>
                        <a:pt x="111" y="365"/>
                      </a:lnTo>
                      <a:lnTo>
                        <a:pt x="131" y="384"/>
                      </a:lnTo>
                      <a:lnTo>
                        <a:pt x="123" y="334"/>
                      </a:lnTo>
                      <a:lnTo>
                        <a:pt x="100" y="315"/>
                      </a:lnTo>
                      <a:lnTo>
                        <a:pt x="73" y="269"/>
                      </a:lnTo>
                      <a:lnTo>
                        <a:pt x="100" y="292"/>
                      </a:lnTo>
                      <a:lnTo>
                        <a:pt x="119" y="296"/>
                      </a:lnTo>
                      <a:lnTo>
                        <a:pt x="111" y="261"/>
                      </a:lnTo>
                      <a:lnTo>
                        <a:pt x="92" y="238"/>
                      </a:lnTo>
                      <a:lnTo>
                        <a:pt x="73" y="219"/>
                      </a:lnTo>
                      <a:lnTo>
                        <a:pt x="54" y="157"/>
                      </a:lnTo>
                      <a:lnTo>
                        <a:pt x="92" y="207"/>
                      </a:lnTo>
                      <a:lnTo>
                        <a:pt x="111" y="226"/>
                      </a:lnTo>
                      <a:lnTo>
                        <a:pt x="115" y="150"/>
                      </a:lnTo>
                      <a:lnTo>
                        <a:pt x="123" y="123"/>
                      </a:lnTo>
                      <a:lnTo>
                        <a:pt x="134" y="107"/>
                      </a:lnTo>
                      <a:lnTo>
                        <a:pt x="150" y="84"/>
                      </a:lnTo>
                      <a:lnTo>
                        <a:pt x="180" y="77"/>
                      </a:lnTo>
                      <a:lnTo>
                        <a:pt x="192" y="69"/>
                      </a:lnTo>
                      <a:lnTo>
                        <a:pt x="154" y="31"/>
                      </a:lnTo>
                      <a:lnTo>
                        <a:pt x="111" y="42"/>
                      </a:lnTo>
                      <a:lnTo>
                        <a:pt x="84" y="58"/>
                      </a:lnTo>
                      <a:lnTo>
                        <a:pt x="73" y="73"/>
                      </a:lnTo>
                      <a:lnTo>
                        <a:pt x="81" y="50"/>
                      </a:lnTo>
                      <a:lnTo>
                        <a:pt x="96" y="42"/>
                      </a:lnTo>
                      <a:lnTo>
                        <a:pt x="123" y="31"/>
                      </a:lnTo>
                      <a:lnTo>
                        <a:pt x="142" y="27"/>
                      </a:lnTo>
                      <a:lnTo>
                        <a:pt x="131" y="23"/>
                      </a:lnTo>
                      <a:lnTo>
                        <a:pt x="111" y="15"/>
                      </a:lnTo>
                      <a:lnTo>
                        <a:pt x="92" y="8"/>
                      </a:lnTo>
                      <a:lnTo>
                        <a:pt x="84" y="0"/>
                      </a:lnTo>
                      <a:lnTo>
                        <a:pt x="58" y="19"/>
                      </a:lnTo>
                      <a:lnTo>
                        <a:pt x="46" y="31"/>
                      </a:lnTo>
                      <a:lnTo>
                        <a:pt x="31" y="50"/>
                      </a:lnTo>
                      <a:lnTo>
                        <a:pt x="11" y="58"/>
                      </a:lnTo>
                      <a:lnTo>
                        <a:pt x="8" y="77"/>
                      </a:lnTo>
                      <a:lnTo>
                        <a:pt x="0" y="107"/>
                      </a:lnTo>
                      <a:lnTo>
                        <a:pt x="0" y="154"/>
                      </a:lnTo>
                      <a:lnTo>
                        <a:pt x="0" y="200"/>
                      </a:lnTo>
                      <a:lnTo>
                        <a:pt x="4" y="253"/>
                      </a:lnTo>
                      <a:lnTo>
                        <a:pt x="11" y="311"/>
                      </a:lnTo>
                      <a:lnTo>
                        <a:pt x="27" y="369"/>
                      </a:lnTo>
                      <a:lnTo>
                        <a:pt x="31" y="418"/>
                      </a:lnTo>
                      <a:lnTo>
                        <a:pt x="42" y="453"/>
                      </a:lnTo>
                      <a:lnTo>
                        <a:pt x="38" y="488"/>
                      </a:lnTo>
                      <a:lnTo>
                        <a:pt x="42" y="503"/>
                      </a:lnTo>
                      <a:lnTo>
                        <a:pt x="58" y="518"/>
                      </a:lnTo>
                      <a:lnTo>
                        <a:pt x="77" y="530"/>
                      </a:lnTo>
                      <a:lnTo>
                        <a:pt x="100" y="530"/>
                      </a:lnTo>
                      <a:lnTo>
                        <a:pt x="111" y="526"/>
                      </a:lnTo>
                      <a:lnTo>
                        <a:pt x="127" y="522"/>
                      </a:lnTo>
                      <a:lnTo>
                        <a:pt x="165" y="514"/>
                      </a:lnTo>
                      <a:lnTo>
                        <a:pt x="150" y="495"/>
                      </a:lnTo>
                      <a:lnTo>
                        <a:pt x="131" y="468"/>
                      </a:lnTo>
                      <a:lnTo>
                        <a:pt x="157" y="488"/>
                      </a:lnTo>
                      <a:lnTo>
                        <a:pt x="177" y="507"/>
                      </a:lnTo>
                      <a:lnTo>
                        <a:pt x="192" y="514"/>
                      </a:lnTo>
                      <a:lnTo>
                        <a:pt x="211" y="526"/>
                      </a:lnTo>
                      <a:lnTo>
                        <a:pt x="234" y="526"/>
                      </a:lnTo>
                      <a:lnTo>
                        <a:pt x="253" y="526"/>
                      </a:lnTo>
                      <a:lnTo>
                        <a:pt x="265" y="518"/>
                      </a:lnTo>
                      <a:lnTo>
                        <a:pt x="273" y="514"/>
                      </a:lnTo>
                      <a:lnTo>
                        <a:pt x="246" y="499"/>
                      </a:lnTo>
                      <a:lnTo>
                        <a:pt x="215" y="472"/>
                      </a:lnTo>
                      <a:lnTo>
                        <a:pt x="207" y="461"/>
                      </a:lnTo>
                      <a:lnTo>
                        <a:pt x="230" y="464"/>
                      </a:lnTo>
                      <a:lnTo>
                        <a:pt x="265" y="491"/>
                      </a:lnTo>
                      <a:lnTo>
                        <a:pt x="280" y="503"/>
                      </a:lnTo>
                      <a:lnTo>
                        <a:pt x="311" y="507"/>
                      </a:lnTo>
                      <a:lnTo>
                        <a:pt x="319" y="499"/>
                      </a:lnTo>
                      <a:lnTo>
                        <a:pt x="319" y="488"/>
                      </a:lnTo>
                      <a:lnTo>
                        <a:pt x="319" y="44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" name="Freeform 110">
                  <a:extLst>
                    <a:ext uri="{FF2B5EF4-FFF2-40B4-BE49-F238E27FC236}">
                      <a16:creationId xmlns:a16="http://schemas.microsoft.com/office/drawing/2014/main" id="{874DAEF5-9DDF-492C-A0F9-8482ABBAA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3301"/>
                  <a:ext cx="96" cy="246"/>
                </a:xfrm>
                <a:custGeom>
                  <a:avLst/>
                  <a:gdLst>
                    <a:gd name="T0" fmla="*/ 96 w 96"/>
                    <a:gd name="T1" fmla="*/ 246 h 246"/>
                    <a:gd name="T2" fmla="*/ 77 w 96"/>
                    <a:gd name="T3" fmla="*/ 238 h 246"/>
                    <a:gd name="T4" fmla="*/ 61 w 96"/>
                    <a:gd name="T5" fmla="*/ 219 h 246"/>
                    <a:gd name="T6" fmla="*/ 46 w 96"/>
                    <a:gd name="T7" fmla="*/ 180 h 246"/>
                    <a:gd name="T8" fmla="*/ 35 w 96"/>
                    <a:gd name="T9" fmla="*/ 150 h 246"/>
                    <a:gd name="T10" fmla="*/ 23 w 96"/>
                    <a:gd name="T11" fmla="*/ 119 h 246"/>
                    <a:gd name="T12" fmla="*/ 19 w 96"/>
                    <a:gd name="T13" fmla="*/ 84 h 246"/>
                    <a:gd name="T14" fmla="*/ 8 w 96"/>
                    <a:gd name="T15" fmla="*/ 34 h 246"/>
                    <a:gd name="T16" fmla="*/ 0 w 96"/>
                    <a:gd name="T17" fmla="*/ 0 h 246"/>
                    <a:gd name="T18" fmla="*/ 19 w 96"/>
                    <a:gd name="T19" fmla="*/ 73 h 246"/>
                    <a:gd name="T20" fmla="*/ 35 w 96"/>
                    <a:gd name="T21" fmla="*/ 127 h 246"/>
                    <a:gd name="T22" fmla="*/ 54 w 96"/>
                    <a:gd name="T23" fmla="*/ 165 h 246"/>
                    <a:gd name="T24" fmla="*/ 81 w 96"/>
                    <a:gd name="T25" fmla="*/ 203 h 246"/>
                    <a:gd name="T26" fmla="*/ 96 w 96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6"/>
                    <a:gd name="T43" fmla="*/ 0 h 246"/>
                    <a:gd name="T44" fmla="*/ 96 w 96"/>
                    <a:gd name="T45" fmla="*/ 246 h 2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6" h="246">
                      <a:moveTo>
                        <a:pt x="96" y="246"/>
                      </a:moveTo>
                      <a:lnTo>
                        <a:pt x="77" y="238"/>
                      </a:lnTo>
                      <a:lnTo>
                        <a:pt x="61" y="219"/>
                      </a:lnTo>
                      <a:lnTo>
                        <a:pt x="46" y="180"/>
                      </a:lnTo>
                      <a:lnTo>
                        <a:pt x="35" y="150"/>
                      </a:lnTo>
                      <a:lnTo>
                        <a:pt x="23" y="119"/>
                      </a:lnTo>
                      <a:lnTo>
                        <a:pt x="19" y="84"/>
                      </a:lnTo>
                      <a:lnTo>
                        <a:pt x="8" y="34"/>
                      </a:lnTo>
                      <a:lnTo>
                        <a:pt x="0" y="0"/>
                      </a:lnTo>
                      <a:lnTo>
                        <a:pt x="19" y="73"/>
                      </a:lnTo>
                      <a:lnTo>
                        <a:pt x="35" y="127"/>
                      </a:lnTo>
                      <a:lnTo>
                        <a:pt x="54" y="165"/>
                      </a:lnTo>
                      <a:lnTo>
                        <a:pt x="81" y="203"/>
                      </a:lnTo>
                      <a:lnTo>
                        <a:pt x="96" y="24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Freeform 111">
                  <a:extLst>
                    <a:ext uri="{FF2B5EF4-FFF2-40B4-BE49-F238E27FC236}">
                      <a16:creationId xmlns:a16="http://schemas.microsoft.com/office/drawing/2014/main" id="{2E1CB0BC-393A-4753-863E-61E2F9CA9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3105"/>
                  <a:ext cx="373" cy="369"/>
                </a:xfrm>
                <a:custGeom>
                  <a:avLst/>
                  <a:gdLst>
                    <a:gd name="T0" fmla="*/ 111 w 373"/>
                    <a:gd name="T1" fmla="*/ 12 h 369"/>
                    <a:gd name="T2" fmla="*/ 142 w 373"/>
                    <a:gd name="T3" fmla="*/ 65 h 369"/>
                    <a:gd name="T4" fmla="*/ 138 w 373"/>
                    <a:gd name="T5" fmla="*/ 119 h 369"/>
                    <a:gd name="T6" fmla="*/ 142 w 373"/>
                    <a:gd name="T7" fmla="*/ 180 h 369"/>
                    <a:gd name="T8" fmla="*/ 142 w 373"/>
                    <a:gd name="T9" fmla="*/ 196 h 369"/>
                    <a:gd name="T10" fmla="*/ 138 w 373"/>
                    <a:gd name="T11" fmla="*/ 215 h 369"/>
                    <a:gd name="T12" fmla="*/ 154 w 373"/>
                    <a:gd name="T13" fmla="*/ 230 h 369"/>
                    <a:gd name="T14" fmla="*/ 169 w 373"/>
                    <a:gd name="T15" fmla="*/ 246 h 369"/>
                    <a:gd name="T16" fmla="*/ 192 w 373"/>
                    <a:gd name="T17" fmla="*/ 246 h 369"/>
                    <a:gd name="T18" fmla="*/ 277 w 373"/>
                    <a:gd name="T19" fmla="*/ 250 h 369"/>
                    <a:gd name="T20" fmla="*/ 319 w 373"/>
                    <a:gd name="T21" fmla="*/ 261 h 369"/>
                    <a:gd name="T22" fmla="*/ 373 w 373"/>
                    <a:gd name="T23" fmla="*/ 276 h 369"/>
                    <a:gd name="T24" fmla="*/ 369 w 373"/>
                    <a:gd name="T25" fmla="*/ 319 h 369"/>
                    <a:gd name="T26" fmla="*/ 338 w 373"/>
                    <a:gd name="T27" fmla="*/ 307 h 369"/>
                    <a:gd name="T28" fmla="*/ 330 w 373"/>
                    <a:gd name="T29" fmla="*/ 288 h 369"/>
                    <a:gd name="T30" fmla="*/ 326 w 373"/>
                    <a:gd name="T31" fmla="*/ 326 h 369"/>
                    <a:gd name="T32" fmla="*/ 303 w 373"/>
                    <a:gd name="T33" fmla="*/ 353 h 369"/>
                    <a:gd name="T34" fmla="*/ 242 w 373"/>
                    <a:gd name="T35" fmla="*/ 365 h 369"/>
                    <a:gd name="T36" fmla="*/ 250 w 373"/>
                    <a:gd name="T37" fmla="*/ 346 h 369"/>
                    <a:gd name="T38" fmla="*/ 284 w 373"/>
                    <a:gd name="T39" fmla="*/ 307 h 369"/>
                    <a:gd name="T40" fmla="*/ 257 w 373"/>
                    <a:gd name="T41" fmla="*/ 292 h 369"/>
                    <a:gd name="T42" fmla="*/ 242 w 373"/>
                    <a:gd name="T43" fmla="*/ 326 h 369"/>
                    <a:gd name="T44" fmla="*/ 200 w 373"/>
                    <a:gd name="T45" fmla="*/ 365 h 369"/>
                    <a:gd name="T46" fmla="*/ 146 w 373"/>
                    <a:gd name="T47" fmla="*/ 365 h 369"/>
                    <a:gd name="T48" fmla="*/ 207 w 373"/>
                    <a:gd name="T49" fmla="*/ 323 h 369"/>
                    <a:gd name="T50" fmla="*/ 234 w 373"/>
                    <a:gd name="T51" fmla="*/ 292 h 369"/>
                    <a:gd name="T52" fmla="*/ 219 w 373"/>
                    <a:gd name="T53" fmla="*/ 280 h 369"/>
                    <a:gd name="T54" fmla="*/ 196 w 373"/>
                    <a:gd name="T55" fmla="*/ 307 h 369"/>
                    <a:gd name="T56" fmla="*/ 157 w 373"/>
                    <a:gd name="T57" fmla="*/ 338 h 369"/>
                    <a:gd name="T58" fmla="*/ 123 w 373"/>
                    <a:gd name="T59" fmla="*/ 353 h 369"/>
                    <a:gd name="T60" fmla="*/ 81 w 373"/>
                    <a:gd name="T61" fmla="*/ 357 h 369"/>
                    <a:gd name="T62" fmla="*/ 108 w 373"/>
                    <a:gd name="T63" fmla="*/ 338 h 369"/>
                    <a:gd name="T64" fmla="*/ 142 w 373"/>
                    <a:gd name="T65" fmla="*/ 307 h 369"/>
                    <a:gd name="T66" fmla="*/ 131 w 373"/>
                    <a:gd name="T67" fmla="*/ 292 h 369"/>
                    <a:gd name="T68" fmla="*/ 115 w 373"/>
                    <a:gd name="T69" fmla="*/ 319 h 369"/>
                    <a:gd name="T70" fmla="*/ 81 w 373"/>
                    <a:gd name="T71" fmla="*/ 342 h 369"/>
                    <a:gd name="T72" fmla="*/ 38 w 373"/>
                    <a:gd name="T73" fmla="*/ 346 h 369"/>
                    <a:gd name="T74" fmla="*/ 19 w 373"/>
                    <a:gd name="T75" fmla="*/ 311 h 369"/>
                    <a:gd name="T76" fmla="*/ 92 w 373"/>
                    <a:gd name="T77" fmla="*/ 300 h 369"/>
                    <a:gd name="T78" fmla="*/ 138 w 373"/>
                    <a:gd name="T79" fmla="*/ 273 h 369"/>
                    <a:gd name="T80" fmla="*/ 146 w 373"/>
                    <a:gd name="T81" fmla="*/ 250 h 369"/>
                    <a:gd name="T82" fmla="*/ 131 w 373"/>
                    <a:gd name="T83" fmla="*/ 261 h 369"/>
                    <a:gd name="T84" fmla="*/ 77 w 373"/>
                    <a:gd name="T85" fmla="*/ 296 h 369"/>
                    <a:gd name="T86" fmla="*/ 19 w 373"/>
                    <a:gd name="T87" fmla="*/ 311 h 369"/>
                    <a:gd name="T88" fmla="*/ 8 w 373"/>
                    <a:gd name="T89" fmla="*/ 242 h 369"/>
                    <a:gd name="T90" fmla="*/ 38 w 373"/>
                    <a:gd name="T91" fmla="*/ 234 h 369"/>
                    <a:gd name="T92" fmla="*/ 111 w 373"/>
                    <a:gd name="T93" fmla="*/ 238 h 369"/>
                    <a:gd name="T94" fmla="*/ 123 w 373"/>
                    <a:gd name="T95" fmla="*/ 227 h 369"/>
                    <a:gd name="T96" fmla="*/ 85 w 373"/>
                    <a:gd name="T97" fmla="*/ 230 h 369"/>
                    <a:gd name="T98" fmla="*/ 8 w 373"/>
                    <a:gd name="T99" fmla="*/ 215 h 369"/>
                    <a:gd name="T100" fmla="*/ 4 w 373"/>
                    <a:gd name="T101" fmla="*/ 154 h 369"/>
                    <a:gd name="T102" fmla="*/ 4 w 373"/>
                    <a:gd name="T103" fmla="*/ 81 h 369"/>
                    <a:gd name="T104" fmla="*/ 42 w 373"/>
                    <a:gd name="T105" fmla="*/ 46 h 369"/>
                    <a:gd name="T106" fmla="*/ 4 w 373"/>
                    <a:gd name="T107" fmla="*/ 61 h 369"/>
                    <a:gd name="T108" fmla="*/ 27 w 373"/>
                    <a:gd name="T109" fmla="*/ 19 h 369"/>
                    <a:gd name="T110" fmla="*/ 69 w 373"/>
                    <a:gd name="T111" fmla="*/ 0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369"/>
                    <a:gd name="T170" fmla="*/ 373 w 373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369">
                      <a:moveTo>
                        <a:pt x="69" y="0"/>
                      </a:moveTo>
                      <a:lnTo>
                        <a:pt x="111" y="12"/>
                      </a:lnTo>
                      <a:lnTo>
                        <a:pt x="131" y="31"/>
                      </a:lnTo>
                      <a:lnTo>
                        <a:pt x="142" y="65"/>
                      </a:lnTo>
                      <a:lnTo>
                        <a:pt x="142" y="100"/>
                      </a:lnTo>
                      <a:lnTo>
                        <a:pt x="138" y="119"/>
                      </a:lnTo>
                      <a:lnTo>
                        <a:pt x="142" y="154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42" y="196"/>
                      </a:lnTo>
                      <a:lnTo>
                        <a:pt x="146" y="207"/>
                      </a:lnTo>
                      <a:lnTo>
                        <a:pt x="138" y="215"/>
                      </a:lnTo>
                      <a:lnTo>
                        <a:pt x="138" y="227"/>
                      </a:lnTo>
                      <a:lnTo>
                        <a:pt x="154" y="230"/>
                      </a:lnTo>
                      <a:lnTo>
                        <a:pt x="150" y="238"/>
                      </a:lnTo>
                      <a:lnTo>
                        <a:pt x="169" y="246"/>
                      </a:lnTo>
                      <a:lnTo>
                        <a:pt x="181" y="242"/>
                      </a:lnTo>
                      <a:lnTo>
                        <a:pt x="192" y="246"/>
                      </a:lnTo>
                      <a:lnTo>
                        <a:pt x="234" y="250"/>
                      </a:lnTo>
                      <a:lnTo>
                        <a:pt x="277" y="250"/>
                      </a:lnTo>
                      <a:lnTo>
                        <a:pt x="300" y="250"/>
                      </a:lnTo>
                      <a:lnTo>
                        <a:pt x="319" y="261"/>
                      </a:lnTo>
                      <a:lnTo>
                        <a:pt x="357" y="261"/>
                      </a:lnTo>
                      <a:lnTo>
                        <a:pt x="373" y="276"/>
                      </a:lnTo>
                      <a:lnTo>
                        <a:pt x="373" y="292"/>
                      </a:lnTo>
                      <a:lnTo>
                        <a:pt x="369" y="319"/>
                      </a:lnTo>
                      <a:lnTo>
                        <a:pt x="338" y="326"/>
                      </a:lnTo>
                      <a:lnTo>
                        <a:pt x="338" y="307"/>
                      </a:lnTo>
                      <a:lnTo>
                        <a:pt x="334" y="296"/>
                      </a:lnTo>
                      <a:lnTo>
                        <a:pt x="330" y="288"/>
                      </a:lnTo>
                      <a:lnTo>
                        <a:pt x="326" y="303"/>
                      </a:lnTo>
                      <a:lnTo>
                        <a:pt x="326" y="326"/>
                      </a:lnTo>
                      <a:lnTo>
                        <a:pt x="319" y="338"/>
                      </a:lnTo>
                      <a:lnTo>
                        <a:pt x="303" y="353"/>
                      </a:lnTo>
                      <a:lnTo>
                        <a:pt x="269" y="361"/>
                      </a:lnTo>
                      <a:lnTo>
                        <a:pt x="242" y="365"/>
                      </a:lnTo>
                      <a:lnTo>
                        <a:pt x="215" y="369"/>
                      </a:lnTo>
                      <a:lnTo>
                        <a:pt x="250" y="346"/>
                      </a:lnTo>
                      <a:lnTo>
                        <a:pt x="277" y="326"/>
                      </a:lnTo>
                      <a:lnTo>
                        <a:pt x="284" y="307"/>
                      </a:lnTo>
                      <a:lnTo>
                        <a:pt x="280" y="296"/>
                      </a:lnTo>
                      <a:lnTo>
                        <a:pt x="257" y="292"/>
                      </a:lnTo>
                      <a:lnTo>
                        <a:pt x="250" y="307"/>
                      </a:lnTo>
                      <a:lnTo>
                        <a:pt x="242" y="326"/>
                      </a:lnTo>
                      <a:lnTo>
                        <a:pt x="223" y="346"/>
                      </a:lnTo>
                      <a:lnTo>
                        <a:pt x="200" y="365"/>
                      </a:lnTo>
                      <a:lnTo>
                        <a:pt x="181" y="365"/>
                      </a:lnTo>
                      <a:lnTo>
                        <a:pt x="146" y="365"/>
                      </a:lnTo>
                      <a:lnTo>
                        <a:pt x="181" y="334"/>
                      </a:lnTo>
                      <a:lnTo>
                        <a:pt x="207" y="323"/>
                      </a:lnTo>
                      <a:lnTo>
                        <a:pt x="227" y="303"/>
                      </a:lnTo>
                      <a:lnTo>
                        <a:pt x="234" y="292"/>
                      </a:lnTo>
                      <a:lnTo>
                        <a:pt x="230" y="280"/>
                      </a:lnTo>
                      <a:lnTo>
                        <a:pt x="219" y="280"/>
                      </a:lnTo>
                      <a:lnTo>
                        <a:pt x="207" y="292"/>
                      </a:lnTo>
                      <a:lnTo>
                        <a:pt x="196" y="307"/>
                      </a:lnTo>
                      <a:lnTo>
                        <a:pt x="181" y="326"/>
                      </a:lnTo>
                      <a:lnTo>
                        <a:pt x="157" y="338"/>
                      </a:lnTo>
                      <a:lnTo>
                        <a:pt x="142" y="346"/>
                      </a:lnTo>
                      <a:lnTo>
                        <a:pt x="123" y="353"/>
                      </a:lnTo>
                      <a:lnTo>
                        <a:pt x="104" y="357"/>
                      </a:lnTo>
                      <a:lnTo>
                        <a:pt x="81" y="357"/>
                      </a:lnTo>
                      <a:lnTo>
                        <a:pt x="58" y="353"/>
                      </a:lnTo>
                      <a:lnTo>
                        <a:pt x="108" y="338"/>
                      </a:lnTo>
                      <a:lnTo>
                        <a:pt x="127" y="326"/>
                      </a:lnTo>
                      <a:lnTo>
                        <a:pt x="142" y="307"/>
                      </a:lnTo>
                      <a:lnTo>
                        <a:pt x="142" y="292"/>
                      </a:lnTo>
                      <a:lnTo>
                        <a:pt x="131" y="292"/>
                      </a:lnTo>
                      <a:lnTo>
                        <a:pt x="127" y="307"/>
                      </a:lnTo>
                      <a:lnTo>
                        <a:pt x="115" y="319"/>
                      </a:lnTo>
                      <a:lnTo>
                        <a:pt x="100" y="330"/>
                      </a:lnTo>
                      <a:lnTo>
                        <a:pt x="81" y="342"/>
                      </a:lnTo>
                      <a:lnTo>
                        <a:pt x="58" y="353"/>
                      </a:lnTo>
                      <a:lnTo>
                        <a:pt x="38" y="346"/>
                      </a:lnTo>
                      <a:lnTo>
                        <a:pt x="31" y="338"/>
                      </a:lnTo>
                      <a:lnTo>
                        <a:pt x="19" y="311"/>
                      </a:lnTo>
                      <a:lnTo>
                        <a:pt x="42" y="307"/>
                      </a:lnTo>
                      <a:lnTo>
                        <a:pt x="92" y="300"/>
                      </a:lnTo>
                      <a:lnTo>
                        <a:pt x="123" y="288"/>
                      </a:lnTo>
                      <a:lnTo>
                        <a:pt x="138" y="273"/>
                      </a:lnTo>
                      <a:lnTo>
                        <a:pt x="146" y="257"/>
                      </a:lnTo>
                      <a:lnTo>
                        <a:pt x="146" y="250"/>
                      </a:lnTo>
                      <a:lnTo>
                        <a:pt x="138" y="250"/>
                      </a:lnTo>
                      <a:lnTo>
                        <a:pt x="131" y="261"/>
                      </a:lnTo>
                      <a:lnTo>
                        <a:pt x="115" y="284"/>
                      </a:lnTo>
                      <a:lnTo>
                        <a:pt x="77" y="296"/>
                      </a:lnTo>
                      <a:lnTo>
                        <a:pt x="42" y="307"/>
                      </a:lnTo>
                      <a:lnTo>
                        <a:pt x="19" y="311"/>
                      </a:lnTo>
                      <a:lnTo>
                        <a:pt x="8" y="273"/>
                      </a:lnTo>
                      <a:lnTo>
                        <a:pt x="8" y="242"/>
                      </a:lnTo>
                      <a:lnTo>
                        <a:pt x="8" y="215"/>
                      </a:lnTo>
                      <a:lnTo>
                        <a:pt x="38" y="234"/>
                      </a:lnTo>
                      <a:lnTo>
                        <a:pt x="81" y="242"/>
                      </a:lnTo>
                      <a:lnTo>
                        <a:pt x="111" y="238"/>
                      </a:lnTo>
                      <a:lnTo>
                        <a:pt x="119" y="234"/>
                      </a:lnTo>
                      <a:lnTo>
                        <a:pt x="123" y="227"/>
                      </a:lnTo>
                      <a:lnTo>
                        <a:pt x="104" y="227"/>
                      </a:lnTo>
                      <a:lnTo>
                        <a:pt x="85" y="230"/>
                      </a:lnTo>
                      <a:lnTo>
                        <a:pt x="38" y="234"/>
                      </a:lnTo>
                      <a:lnTo>
                        <a:pt x="8" y="215"/>
                      </a:lnTo>
                      <a:lnTo>
                        <a:pt x="4" y="177"/>
                      </a:lnTo>
                      <a:lnTo>
                        <a:pt x="4" y="154"/>
                      </a:lnTo>
                      <a:lnTo>
                        <a:pt x="0" y="127"/>
                      </a:lnTo>
                      <a:lnTo>
                        <a:pt x="4" y="81"/>
                      </a:lnTo>
                      <a:lnTo>
                        <a:pt x="15" y="65"/>
                      </a:lnTo>
                      <a:lnTo>
                        <a:pt x="42" y="46"/>
                      </a:lnTo>
                      <a:lnTo>
                        <a:pt x="35" y="50"/>
                      </a:lnTo>
                      <a:lnTo>
                        <a:pt x="4" y="61"/>
                      </a:lnTo>
                      <a:lnTo>
                        <a:pt x="15" y="35"/>
                      </a:lnTo>
                      <a:lnTo>
                        <a:pt x="27" y="19"/>
                      </a:lnTo>
                      <a:lnTo>
                        <a:pt x="35" y="1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" name="Freeform 112">
                  <a:extLst>
                    <a:ext uri="{FF2B5EF4-FFF2-40B4-BE49-F238E27FC236}">
                      <a16:creationId xmlns:a16="http://schemas.microsoft.com/office/drawing/2014/main" id="{257A414E-4BDC-4238-B7C3-E7AE3B270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2" y="3239"/>
                  <a:ext cx="92" cy="85"/>
                </a:xfrm>
                <a:custGeom>
                  <a:avLst/>
                  <a:gdLst>
                    <a:gd name="T0" fmla="*/ 92 w 92"/>
                    <a:gd name="T1" fmla="*/ 0 h 85"/>
                    <a:gd name="T2" fmla="*/ 92 w 92"/>
                    <a:gd name="T3" fmla="*/ 8 h 85"/>
                    <a:gd name="T4" fmla="*/ 81 w 92"/>
                    <a:gd name="T5" fmla="*/ 23 h 85"/>
                    <a:gd name="T6" fmla="*/ 69 w 92"/>
                    <a:gd name="T7" fmla="*/ 35 h 85"/>
                    <a:gd name="T8" fmla="*/ 42 w 92"/>
                    <a:gd name="T9" fmla="*/ 50 h 85"/>
                    <a:gd name="T10" fmla="*/ 34 w 92"/>
                    <a:gd name="T11" fmla="*/ 58 h 85"/>
                    <a:gd name="T12" fmla="*/ 8 w 92"/>
                    <a:gd name="T13" fmla="*/ 77 h 85"/>
                    <a:gd name="T14" fmla="*/ 34 w 92"/>
                    <a:gd name="T15" fmla="*/ 70 h 85"/>
                    <a:gd name="T16" fmla="*/ 61 w 92"/>
                    <a:gd name="T17" fmla="*/ 62 h 85"/>
                    <a:gd name="T18" fmla="*/ 88 w 92"/>
                    <a:gd name="T19" fmla="*/ 58 h 85"/>
                    <a:gd name="T20" fmla="*/ 84 w 92"/>
                    <a:gd name="T21" fmla="*/ 70 h 85"/>
                    <a:gd name="T22" fmla="*/ 42 w 92"/>
                    <a:gd name="T23" fmla="*/ 77 h 85"/>
                    <a:gd name="T24" fmla="*/ 23 w 92"/>
                    <a:gd name="T25" fmla="*/ 85 h 85"/>
                    <a:gd name="T26" fmla="*/ 8 w 92"/>
                    <a:gd name="T27" fmla="*/ 85 h 85"/>
                    <a:gd name="T28" fmla="*/ 0 w 92"/>
                    <a:gd name="T29" fmla="*/ 81 h 85"/>
                    <a:gd name="T30" fmla="*/ 0 w 92"/>
                    <a:gd name="T31" fmla="*/ 73 h 85"/>
                    <a:gd name="T32" fmla="*/ 8 w 92"/>
                    <a:gd name="T33" fmla="*/ 66 h 85"/>
                    <a:gd name="T34" fmla="*/ 19 w 92"/>
                    <a:gd name="T35" fmla="*/ 54 h 85"/>
                    <a:gd name="T36" fmla="*/ 31 w 92"/>
                    <a:gd name="T37" fmla="*/ 39 h 85"/>
                    <a:gd name="T38" fmla="*/ 46 w 92"/>
                    <a:gd name="T39" fmla="*/ 20 h 85"/>
                    <a:gd name="T40" fmla="*/ 61 w 92"/>
                    <a:gd name="T41" fmla="*/ 8 h 85"/>
                    <a:gd name="T42" fmla="*/ 81 w 92"/>
                    <a:gd name="T43" fmla="*/ 4 h 85"/>
                    <a:gd name="T44" fmla="*/ 92 w 92"/>
                    <a:gd name="T45" fmla="*/ 0 h 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85"/>
                    <a:gd name="T71" fmla="*/ 92 w 92"/>
                    <a:gd name="T72" fmla="*/ 85 h 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85">
                      <a:moveTo>
                        <a:pt x="92" y="0"/>
                      </a:moveTo>
                      <a:lnTo>
                        <a:pt x="92" y="8"/>
                      </a:lnTo>
                      <a:lnTo>
                        <a:pt x="81" y="23"/>
                      </a:lnTo>
                      <a:lnTo>
                        <a:pt x="69" y="35"/>
                      </a:lnTo>
                      <a:lnTo>
                        <a:pt x="42" y="50"/>
                      </a:lnTo>
                      <a:lnTo>
                        <a:pt x="34" y="58"/>
                      </a:lnTo>
                      <a:lnTo>
                        <a:pt x="8" y="77"/>
                      </a:lnTo>
                      <a:lnTo>
                        <a:pt x="34" y="70"/>
                      </a:lnTo>
                      <a:lnTo>
                        <a:pt x="61" y="62"/>
                      </a:lnTo>
                      <a:lnTo>
                        <a:pt x="88" y="58"/>
                      </a:lnTo>
                      <a:lnTo>
                        <a:pt x="84" y="70"/>
                      </a:lnTo>
                      <a:lnTo>
                        <a:pt x="42" y="77"/>
                      </a:lnTo>
                      <a:lnTo>
                        <a:pt x="23" y="85"/>
                      </a:lnTo>
                      <a:lnTo>
                        <a:pt x="8" y="85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8" y="66"/>
                      </a:lnTo>
                      <a:lnTo>
                        <a:pt x="19" y="54"/>
                      </a:lnTo>
                      <a:lnTo>
                        <a:pt x="31" y="39"/>
                      </a:lnTo>
                      <a:lnTo>
                        <a:pt x="46" y="20"/>
                      </a:lnTo>
                      <a:lnTo>
                        <a:pt x="61" y="8"/>
                      </a:lnTo>
                      <a:lnTo>
                        <a:pt x="81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" name="Freeform 113">
                  <a:extLst>
                    <a:ext uri="{FF2B5EF4-FFF2-40B4-BE49-F238E27FC236}">
                      <a16:creationId xmlns:a16="http://schemas.microsoft.com/office/drawing/2014/main" id="{15A40B98-1FCA-4037-8004-269263A7F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2" y="3170"/>
                  <a:ext cx="88" cy="112"/>
                </a:xfrm>
                <a:custGeom>
                  <a:avLst/>
                  <a:gdLst>
                    <a:gd name="T0" fmla="*/ 69 w 88"/>
                    <a:gd name="T1" fmla="*/ 0 h 112"/>
                    <a:gd name="T2" fmla="*/ 84 w 88"/>
                    <a:gd name="T3" fmla="*/ 4 h 112"/>
                    <a:gd name="T4" fmla="*/ 88 w 88"/>
                    <a:gd name="T5" fmla="*/ 12 h 112"/>
                    <a:gd name="T6" fmla="*/ 84 w 88"/>
                    <a:gd name="T7" fmla="*/ 23 h 112"/>
                    <a:gd name="T8" fmla="*/ 77 w 88"/>
                    <a:gd name="T9" fmla="*/ 35 h 112"/>
                    <a:gd name="T10" fmla="*/ 69 w 88"/>
                    <a:gd name="T11" fmla="*/ 35 h 112"/>
                    <a:gd name="T12" fmla="*/ 50 w 88"/>
                    <a:gd name="T13" fmla="*/ 50 h 112"/>
                    <a:gd name="T14" fmla="*/ 31 w 88"/>
                    <a:gd name="T15" fmla="*/ 62 h 112"/>
                    <a:gd name="T16" fmla="*/ 19 w 88"/>
                    <a:gd name="T17" fmla="*/ 85 h 112"/>
                    <a:gd name="T18" fmla="*/ 4 w 88"/>
                    <a:gd name="T19" fmla="*/ 104 h 112"/>
                    <a:gd name="T20" fmla="*/ 0 w 88"/>
                    <a:gd name="T21" fmla="*/ 112 h 112"/>
                    <a:gd name="T22" fmla="*/ 4 w 88"/>
                    <a:gd name="T23" fmla="*/ 85 h 112"/>
                    <a:gd name="T24" fmla="*/ 8 w 88"/>
                    <a:gd name="T25" fmla="*/ 66 h 112"/>
                    <a:gd name="T26" fmla="*/ 15 w 88"/>
                    <a:gd name="T27" fmla="*/ 46 h 112"/>
                    <a:gd name="T28" fmla="*/ 27 w 88"/>
                    <a:gd name="T29" fmla="*/ 27 h 112"/>
                    <a:gd name="T30" fmla="*/ 58 w 88"/>
                    <a:gd name="T31" fmla="*/ 4 h 112"/>
                    <a:gd name="T32" fmla="*/ 69 w 88"/>
                    <a:gd name="T33" fmla="*/ 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"/>
                    <a:gd name="T52" fmla="*/ 0 h 112"/>
                    <a:gd name="T53" fmla="*/ 88 w 88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" h="112">
                      <a:moveTo>
                        <a:pt x="69" y="0"/>
                      </a:moveTo>
                      <a:lnTo>
                        <a:pt x="84" y="4"/>
                      </a:lnTo>
                      <a:lnTo>
                        <a:pt x="88" y="12"/>
                      </a:lnTo>
                      <a:lnTo>
                        <a:pt x="84" y="23"/>
                      </a:lnTo>
                      <a:lnTo>
                        <a:pt x="77" y="35"/>
                      </a:lnTo>
                      <a:lnTo>
                        <a:pt x="69" y="35"/>
                      </a:lnTo>
                      <a:lnTo>
                        <a:pt x="50" y="50"/>
                      </a:lnTo>
                      <a:lnTo>
                        <a:pt x="31" y="62"/>
                      </a:lnTo>
                      <a:lnTo>
                        <a:pt x="19" y="85"/>
                      </a:lnTo>
                      <a:lnTo>
                        <a:pt x="4" y="104"/>
                      </a:lnTo>
                      <a:lnTo>
                        <a:pt x="0" y="112"/>
                      </a:lnTo>
                      <a:lnTo>
                        <a:pt x="4" y="85"/>
                      </a:lnTo>
                      <a:lnTo>
                        <a:pt x="8" y="66"/>
                      </a:lnTo>
                      <a:lnTo>
                        <a:pt x="15" y="46"/>
                      </a:lnTo>
                      <a:lnTo>
                        <a:pt x="27" y="27"/>
                      </a:lnTo>
                      <a:lnTo>
                        <a:pt x="58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Freeform 114">
                  <a:extLst>
                    <a:ext uri="{FF2B5EF4-FFF2-40B4-BE49-F238E27FC236}">
                      <a16:creationId xmlns:a16="http://schemas.microsoft.com/office/drawing/2014/main" id="{1CD52E64-AB1D-4ED0-9A32-ABB8D89FC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3" y="3063"/>
                  <a:ext cx="93" cy="65"/>
                </a:xfrm>
                <a:custGeom>
                  <a:avLst/>
                  <a:gdLst>
                    <a:gd name="T0" fmla="*/ 93 w 93"/>
                    <a:gd name="T1" fmla="*/ 65 h 65"/>
                    <a:gd name="T2" fmla="*/ 77 w 93"/>
                    <a:gd name="T3" fmla="*/ 50 h 65"/>
                    <a:gd name="T4" fmla="*/ 50 w 93"/>
                    <a:gd name="T5" fmla="*/ 42 h 65"/>
                    <a:gd name="T6" fmla="*/ 31 w 93"/>
                    <a:gd name="T7" fmla="*/ 34 h 65"/>
                    <a:gd name="T8" fmla="*/ 0 w 93"/>
                    <a:gd name="T9" fmla="*/ 0 h 65"/>
                    <a:gd name="T10" fmla="*/ 23 w 93"/>
                    <a:gd name="T11" fmla="*/ 15 h 65"/>
                    <a:gd name="T12" fmla="*/ 47 w 93"/>
                    <a:gd name="T13" fmla="*/ 23 h 65"/>
                    <a:gd name="T14" fmla="*/ 62 w 93"/>
                    <a:gd name="T15" fmla="*/ 31 h 65"/>
                    <a:gd name="T16" fmla="*/ 70 w 93"/>
                    <a:gd name="T17" fmla="*/ 42 h 65"/>
                    <a:gd name="T18" fmla="*/ 93 w 93"/>
                    <a:gd name="T19" fmla="*/ 6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65"/>
                    <a:gd name="T32" fmla="*/ 93 w 93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65">
                      <a:moveTo>
                        <a:pt x="93" y="65"/>
                      </a:moveTo>
                      <a:lnTo>
                        <a:pt x="77" y="50"/>
                      </a:lnTo>
                      <a:lnTo>
                        <a:pt x="50" y="42"/>
                      </a:lnTo>
                      <a:lnTo>
                        <a:pt x="31" y="34"/>
                      </a:lnTo>
                      <a:lnTo>
                        <a:pt x="0" y="0"/>
                      </a:lnTo>
                      <a:lnTo>
                        <a:pt x="23" y="15"/>
                      </a:lnTo>
                      <a:lnTo>
                        <a:pt x="47" y="23"/>
                      </a:lnTo>
                      <a:lnTo>
                        <a:pt x="62" y="31"/>
                      </a:lnTo>
                      <a:lnTo>
                        <a:pt x="70" y="42"/>
                      </a:lnTo>
                      <a:lnTo>
                        <a:pt x="93" y="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" name="Freeform 115">
                  <a:extLst>
                    <a:ext uri="{FF2B5EF4-FFF2-40B4-BE49-F238E27FC236}">
                      <a16:creationId xmlns:a16="http://schemas.microsoft.com/office/drawing/2014/main" id="{C2F5E5C8-9207-4950-8BD3-BB9C3EB91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" y="3178"/>
                  <a:ext cx="50" cy="165"/>
                </a:xfrm>
                <a:custGeom>
                  <a:avLst/>
                  <a:gdLst>
                    <a:gd name="T0" fmla="*/ 50 w 50"/>
                    <a:gd name="T1" fmla="*/ 165 h 165"/>
                    <a:gd name="T2" fmla="*/ 27 w 50"/>
                    <a:gd name="T3" fmla="*/ 165 h 165"/>
                    <a:gd name="T4" fmla="*/ 19 w 50"/>
                    <a:gd name="T5" fmla="*/ 161 h 165"/>
                    <a:gd name="T6" fmla="*/ 19 w 50"/>
                    <a:gd name="T7" fmla="*/ 157 h 165"/>
                    <a:gd name="T8" fmla="*/ 11 w 50"/>
                    <a:gd name="T9" fmla="*/ 150 h 165"/>
                    <a:gd name="T10" fmla="*/ 4 w 50"/>
                    <a:gd name="T11" fmla="*/ 146 h 165"/>
                    <a:gd name="T12" fmla="*/ 8 w 50"/>
                    <a:gd name="T13" fmla="*/ 138 h 165"/>
                    <a:gd name="T14" fmla="*/ 8 w 50"/>
                    <a:gd name="T15" fmla="*/ 131 h 165"/>
                    <a:gd name="T16" fmla="*/ 0 w 50"/>
                    <a:gd name="T17" fmla="*/ 119 h 165"/>
                    <a:gd name="T18" fmla="*/ 0 w 50"/>
                    <a:gd name="T19" fmla="*/ 111 h 165"/>
                    <a:gd name="T20" fmla="*/ 4 w 50"/>
                    <a:gd name="T21" fmla="*/ 100 h 165"/>
                    <a:gd name="T22" fmla="*/ 4 w 50"/>
                    <a:gd name="T23" fmla="*/ 73 h 165"/>
                    <a:gd name="T24" fmla="*/ 0 w 50"/>
                    <a:gd name="T25" fmla="*/ 50 h 165"/>
                    <a:gd name="T26" fmla="*/ 0 w 50"/>
                    <a:gd name="T27" fmla="*/ 31 h 165"/>
                    <a:gd name="T28" fmla="*/ 0 w 50"/>
                    <a:gd name="T29" fmla="*/ 0 h 165"/>
                    <a:gd name="T30" fmla="*/ 19 w 50"/>
                    <a:gd name="T31" fmla="*/ 46 h 165"/>
                    <a:gd name="T32" fmla="*/ 31 w 50"/>
                    <a:gd name="T33" fmla="*/ 88 h 165"/>
                    <a:gd name="T34" fmla="*/ 42 w 50"/>
                    <a:gd name="T35" fmla="*/ 134 h 165"/>
                    <a:gd name="T36" fmla="*/ 50 w 50"/>
                    <a:gd name="T37" fmla="*/ 165 h 1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65"/>
                    <a:gd name="T59" fmla="*/ 50 w 50"/>
                    <a:gd name="T60" fmla="*/ 165 h 1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65">
                      <a:moveTo>
                        <a:pt x="50" y="165"/>
                      </a:moveTo>
                      <a:lnTo>
                        <a:pt x="27" y="165"/>
                      </a:lnTo>
                      <a:lnTo>
                        <a:pt x="19" y="161"/>
                      </a:lnTo>
                      <a:lnTo>
                        <a:pt x="19" y="157"/>
                      </a:lnTo>
                      <a:lnTo>
                        <a:pt x="11" y="150"/>
                      </a:lnTo>
                      <a:lnTo>
                        <a:pt x="4" y="146"/>
                      </a:lnTo>
                      <a:lnTo>
                        <a:pt x="8" y="138"/>
                      </a:lnTo>
                      <a:lnTo>
                        <a:pt x="8" y="131"/>
                      </a:lnTo>
                      <a:lnTo>
                        <a:pt x="0" y="119"/>
                      </a:lnTo>
                      <a:lnTo>
                        <a:pt x="0" y="111"/>
                      </a:lnTo>
                      <a:lnTo>
                        <a:pt x="4" y="100"/>
                      </a:lnTo>
                      <a:lnTo>
                        <a:pt x="4" y="73"/>
                      </a:lnTo>
                      <a:lnTo>
                        <a:pt x="0" y="50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19" y="46"/>
                      </a:lnTo>
                      <a:lnTo>
                        <a:pt x="31" y="88"/>
                      </a:lnTo>
                      <a:lnTo>
                        <a:pt x="42" y="134"/>
                      </a:lnTo>
                      <a:lnTo>
                        <a:pt x="50" y="16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" name="Freeform 116">
                  <a:extLst>
                    <a:ext uri="{FF2B5EF4-FFF2-40B4-BE49-F238E27FC236}">
                      <a16:creationId xmlns:a16="http://schemas.microsoft.com/office/drawing/2014/main" id="{2C8CE2F2-598F-4627-A571-FB98F3A79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3355"/>
                  <a:ext cx="92" cy="30"/>
                </a:xfrm>
                <a:custGeom>
                  <a:avLst/>
                  <a:gdLst>
                    <a:gd name="T0" fmla="*/ 19 w 92"/>
                    <a:gd name="T1" fmla="*/ 15 h 30"/>
                    <a:gd name="T2" fmla="*/ 38 w 92"/>
                    <a:gd name="T3" fmla="*/ 7 h 30"/>
                    <a:gd name="T4" fmla="*/ 57 w 92"/>
                    <a:gd name="T5" fmla="*/ 0 h 30"/>
                    <a:gd name="T6" fmla="*/ 80 w 92"/>
                    <a:gd name="T7" fmla="*/ 0 h 30"/>
                    <a:gd name="T8" fmla="*/ 92 w 92"/>
                    <a:gd name="T9" fmla="*/ 0 h 30"/>
                    <a:gd name="T10" fmla="*/ 88 w 92"/>
                    <a:gd name="T11" fmla="*/ 11 h 30"/>
                    <a:gd name="T12" fmla="*/ 77 w 92"/>
                    <a:gd name="T13" fmla="*/ 19 h 30"/>
                    <a:gd name="T14" fmla="*/ 54 w 92"/>
                    <a:gd name="T15" fmla="*/ 26 h 30"/>
                    <a:gd name="T16" fmla="*/ 23 w 92"/>
                    <a:gd name="T17" fmla="*/ 30 h 30"/>
                    <a:gd name="T18" fmla="*/ 0 w 92"/>
                    <a:gd name="T19" fmla="*/ 30 h 30"/>
                    <a:gd name="T20" fmla="*/ 19 w 92"/>
                    <a:gd name="T21" fmla="*/ 15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30"/>
                    <a:gd name="T35" fmla="*/ 92 w 92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30">
                      <a:moveTo>
                        <a:pt x="19" y="15"/>
                      </a:moveTo>
                      <a:lnTo>
                        <a:pt x="38" y="7"/>
                      </a:lnTo>
                      <a:lnTo>
                        <a:pt x="57" y="0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88" y="11"/>
                      </a:lnTo>
                      <a:lnTo>
                        <a:pt x="77" y="19"/>
                      </a:lnTo>
                      <a:lnTo>
                        <a:pt x="54" y="26"/>
                      </a:lnTo>
                      <a:lnTo>
                        <a:pt x="23" y="30"/>
                      </a:lnTo>
                      <a:lnTo>
                        <a:pt x="0" y="3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Freeform 117">
                  <a:extLst>
                    <a:ext uri="{FF2B5EF4-FFF2-40B4-BE49-F238E27FC236}">
                      <a16:creationId xmlns:a16="http://schemas.microsoft.com/office/drawing/2014/main" id="{6E3CEBA3-1F9C-47FA-B6F8-0C5EC3A7E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7" y="3370"/>
                  <a:ext cx="54" cy="69"/>
                </a:xfrm>
                <a:custGeom>
                  <a:avLst/>
                  <a:gdLst>
                    <a:gd name="T0" fmla="*/ 31 w 54"/>
                    <a:gd name="T1" fmla="*/ 19 h 69"/>
                    <a:gd name="T2" fmla="*/ 35 w 54"/>
                    <a:gd name="T3" fmla="*/ 4 h 69"/>
                    <a:gd name="T4" fmla="*/ 46 w 54"/>
                    <a:gd name="T5" fmla="*/ 0 h 69"/>
                    <a:gd name="T6" fmla="*/ 54 w 54"/>
                    <a:gd name="T7" fmla="*/ 4 h 69"/>
                    <a:gd name="T8" fmla="*/ 54 w 54"/>
                    <a:gd name="T9" fmla="*/ 11 h 69"/>
                    <a:gd name="T10" fmla="*/ 50 w 54"/>
                    <a:gd name="T11" fmla="*/ 27 h 69"/>
                    <a:gd name="T12" fmla="*/ 42 w 54"/>
                    <a:gd name="T13" fmla="*/ 38 h 69"/>
                    <a:gd name="T14" fmla="*/ 31 w 54"/>
                    <a:gd name="T15" fmla="*/ 50 h 69"/>
                    <a:gd name="T16" fmla="*/ 19 w 54"/>
                    <a:gd name="T17" fmla="*/ 61 h 69"/>
                    <a:gd name="T18" fmla="*/ 0 w 54"/>
                    <a:gd name="T19" fmla="*/ 69 h 69"/>
                    <a:gd name="T20" fmla="*/ 19 w 54"/>
                    <a:gd name="T21" fmla="*/ 50 h 69"/>
                    <a:gd name="T22" fmla="*/ 23 w 54"/>
                    <a:gd name="T23" fmla="*/ 35 h 69"/>
                    <a:gd name="T24" fmla="*/ 31 w 54"/>
                    <a:gd name="T25" fmla="*/ 19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4"/>
                    <a:gd name="T40" fmla="*/ 0 h 69"/>
                    <a:gd name="T41" fmla="*/ 54 w 54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4" h="69">
                      <a:moveTo>
                        <a:pt x="31" y="19"/>
                      </a:move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50" y="27"/>
                      </a:lnTo>
                      <a:lnTo>
                        <a:pt x="42" y="38"/>
                      </a:lnTo>
                      <a:lnTo>
                        <a:pt x="31" y="50"/>
                      </a:lnTo>
                      <a:lnTo>
                        <a:pt x="19" y="61"/>
                      </a:lnTo>
                      <a:lnTo>
                        <a:pt x="0" y="69"/>
                      </a:lnTo>
                      <a:lnTo>
                        <a:pt x="19" y="50"/>
                      </a:lnTo>
                      <a:lnTo>
                        <a:pt x="23" y="35"/>
                      </a:lnTo>
                      <a:lnTo>
                        <a:pt x="31" y="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" name="Freeform 118">
                  <a:extLst>
                    <a:ext uri="{FF2B5EF4-FFF2-40B4-BE49-F238E27FC236}">
                      <a16:creationId xmlns:a16="http://schemas.microsoft.com/office/drawing/2014/main" id="{831ACF4C-3D58-44BE-8244-2807A24EA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3009"/>
                  <a:ext cx="135" cy="85"/>
                </a:xfrm>
                <a:custGeom>
                  <a:avLst/>
                  <a:gdLst>
                    <a:gd name="T0" fmla="*/ 135 w 135"/>
                    <a:gd name="T1" fmla="*/ 85 h 85"/>
                    <a:gd name="T2" fmla="*/ 131 w 135"/>
                    <a:gd name="T3" fmla="*/ 50 h 85"/>
                    <a:gd name="T4" fmla="*/ 100 w 135"/>
                    <a:gd name="T5" fmla="*/ 38 h 85"/>
                    <a:gd name="T6" fmla="*/ 65 w 135"/>
                    <a:gd name="T7" fmla="*/ 23 h 85"/>
                    <a:gd name="T8" fmla="*/ 39 w 135"/>
                    <a:gd name="T9" fmla="*/ 12 h 85"/>
                    <a:gd name="T10" fmla="*/ 12 w 135"/>
                    <a:gd name="T11" fmla="*/ 0 h 85"/>
                    <a:gd name="T12" fmla="*/ 0 w 135"/>
                    <a:gd name="T13" fmla="*/ 27 h 85"/>
                    <a:gd name="T14" fmla="*/ 27 w 135"/>
                    <a:gd name="T15" fmla="*/ 38 h 85"/>
                    <a:gd name="T16" fmla="*/ 54 w 135"/>
                    <a:gd name="T17" fmla="*/ 50 h 85"/>
                    <a:gd name="T18" fmla="*/ 77 w 135"/>
                    <a:gd name="T19" fmla="*/ 54 h 85"/>
                    <a:gd name="T20" fmla="*/ 104 w 135"/>
                    <a:gd name="T21" fmla="*/ 69 h 85"/>
                    <a:gd name="T22" fmla="*/ 135 w 135"/>
                    <a:gd name="T23" fmla="*/ 85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"/>
                    <a:gd name="T37" fmla="*/ 0 h 85"/>
                    <a:gd name="T38" fmla="*/ 135 w 135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" h="85">
                      <a:moveTo>
                        <a:pt x="135" y="85"/>
                      </a:moveTo>
                      <a:lnTo>
                        <a:pt x="131" y="50"/>
                      </a:lnTo>
                      <a:lnTo>
                        <a:pt x="100" y="38"/>
                      </a:lnTo>
                      <a:lnTo>
                        <a:pt x="65" y="23"/>
                      </a:lnTo>
                      <a:lnTo>
                        <a:pt x="39" y="12"/>
                      </a:lnTo>
                      <a:lnTo>
                        <a:pt x="12" y="0"/>
                      </a:lnTo>
                      <a:lnTo>
                        <a:pt x="0" y="27"/>
                      </a:lnTo>
                      <a:lnTo>
                        <a:pt x="27" y="38"/>
                      </a:lnTo>
                      <a:lnTo>
                        <a:pt x="54" y="50"/>
                      </a:lnTo>
                      <a:lnTo>
                        <a:pt x="77" y="54"/>
                      </a:lnTo>
                      <a:lnTo>
                        <a:pt x="104" y="69"/>
                      </a:lnTo>
                      <a:lnTo>
                        <a:pt x="135" y="8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34" name="Group 119">
              <a:extLst>
                <a:ext uri="{FF2B5EF4-FFF2-40B4-BE49-F238E27FC236}">
                  <a16:creationId xmlns:a16="http://schemas.microsoft.com/office/drawing/2014/main" id="{A3D51566-E85A-49DB-8907-2C6CBEC9D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3397"/>
              <a:ext cx="273" cy="368"/>
              <a:chOff x="1338" y="3397"/>
              <a:chExt cx="273" cy="368"/>
            </a:xfrm>
          </p:grpSpPr>
          <p:sp>
            <p:nvSpPr>
              <p:cNvPr id="1735" name="Freeform 120">
                <a:extLst>
                  <a:ext uri="{FF2B5EF4-FFF2-40B4-BE49-F238E27FC236}">
                    <a16:creationId xmlns:a16="http://schemas.microsoft.com/office/drawing/2014/main" id="{A5CA3383-07BC-44F2-872E-920355F5A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" y="3397"/>
                <a:ext cx="273" cy="368"/>
              </a:xfrm>
              <a:custGeom>
                <a:avLst/>
                <a:gdLst>
                  <a:gd name="T0" fmla="*/ 154 w 273"/>
                  <a:gd name="T1" fmla="*/ 54 h 368"/>
                  <a:gd name="T2" fmla="*/ 104 w 273"/>
                  <a:gd name="T3" fmla="*/ 50 h 368"/>
                  <a:gd name="T4" fmla="*/ 73 w 273"/>
                  <a:gd name="T5" fmla="*/ 42 h 368"/>
                  <a:gd name="T6" fmla="*/ 62 w 273"/>
                  <a:gd name="T7" fmla="*/ 27 h 368"/>
                  <a:gd name="T8" fmla="*/ 62 w 273"/>
                  <a:gd name="T9" fmla="*/ 15 h 368"/>
                  <a:gd name="T10" fmla="*/ 54 w 273"/>
                  <a:gd name="T11" fmla="*/ 4 h 368"/>
                  <a:gd name="T12" fmla="*/ 27 w 273"/>
                  <a:gd name="T13" fmla="*/ 0 h 368"/>
                  <a:gd name="T14" fmla="*/ 0 w 273"/>
                  <a:gd name="T15" fmla="*/ 0 h 368"/>
                  <a:gd name="T16" fmla="*/ 35 w 273"/>
                  <a:gd name="T17" fmla="*/ 284 h 368"/>
                  <a:gd name="T18" fmla="*/ 54 w 273"/>
                  <a:gd name="T19" fmla="*/ 311 h 368"/>
                  <a:gd name="T20" fmla="*/ 85 w 273"/>
                  <a:gd name="T21" fmla="*/ 338 h 368"/>
                  <a:gd name="T22" fmla="*/ 123 w 273"/>
                  <a:gd name="T23" fmla="*/ 357 h 368"/>
                  <a:gd name="T24" fmla="*/ 169 w 273"/>
                  <a:gd name="T25" fmla="*/ 365 h 368"/>
                  <a:gd name="T26" fmla="*/ 231 w 273"/>
                  <a:gd name="T27" fmla="*/ 368 h 368"/>
                  <a:gd name="T28" fmla="*/ 265 w 273"/>
                  <a:gd name="T29" fmla="*/ 361 h 368"/>
                  <a:gd name="T30" fmla="*/ 273 w 273"/>
                  <a:gd name="T31" fmla="*/ 342 h 368"/>
                  <a:gd name="T32" fmla="*/ 269 w 273"/>
                  <a:gd name="T33" fmla="*/ 315 h 368"/>
                  <a:gd name="T34" fmla="*/ 246 w 273"/>
                  <a:gd name="T35" fmla="*/ 234 h 368"/>
                  <a:gd name="T36" fmla="*/ 223 w 273"/>
                  <a:gd name="T37" fmla="*/ 157 h 368"/>
                  <a:gd name="T38" fmla="*/ 212 w 273"/>
                  <a:gd name="T39" fmla="*/ 96 h 368"/>
                  <a:gd name="T40" fmla="*/ 212 w 273"/>
                  <a:gd name="T41" fmla="*/ 80 h 368"/>
                  <a:gd name="T42" fmla="*/ 200 w 273"/>
                  <a:gd name="T43" fmla="*/ 57 h 368"/>
                  <a:gd name="T44" fmla="*/ 185 w 273"/>
                  <a:gd name="T45" fmla="*/ 54 h 368"/>
                  <a:gd name="T46" fmla="*/ 154 w 273"/>
                  <a:gd name="T47" fmla="*/ 54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368"/>
                  <a:gd name="T74" fmla="*/ 273 w 273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368">
                    <a:moveTo>
                      <a:pt x="154" y="54"/>
                    </a:moveTo>
                    <a:lnTo>
                      <a:pt x="104" y="50"/>
                    </a:lnTo>
                    <a:lnTo>
                      <a:pt x="73" y="42"/>
                    </a:lnTo>
                    <a:lnTo>
                      <a:pt x="62" y="27"/>
                    </a:lnTo>
                    <a:lnTo>
                      <a:pt x="62" y="15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35" y="284"/>
                    </a:lnTo>
                    <a:lnTo>
                      <a:pt x="54" y="311"/>
                    </a:lnTo>
                    <a:lnTo>
                      <a:pt x="85" y="338"/>
                    </a:lnTo>
                    <a:lnTo>
                      <a:pt x="123" y="357"/>
                    </a:lnTo>
                    <a:lnTo>
                      <a:pt x="169" y="365"/>
                    </a:lnTo>
                    <a:lnTo>
                      <a:pt x="231" y="368"/>
                    </a:lnTo>
                    <a:lnTo>
                      <a:pt x="265" y="361"/>
                    </a:lnTo>
                    <a:lnTo>
                      <a:pt x="273" y="342"/>
                    </a:lnTo>
                    <a:lnTo>
                      <a:pt x="269" y="315"/>
                    </a:lnTo>
                    <a:lnTo>
                      <a:pt x="246" y="234"/>
                    </a:lnTo>
                    <a:lnTo>
                      <a:pt x="223" y="157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00" y="57"/>
                    </a:lnTo>
                    <a:lnTo>
                      <a:pt x="185" y="54"/>
                    </a:lnTo>
                    <a:lnTo>
                      <a:pt x="154" y="54"/>
                    </a:lnTo>
                    <a:close/>
                  </a:path>
                </a:pathLst>
              </a:custGeom>
              <a:solidFill>
                <a:srgbClr val="404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" name="Freeform 121">
                <a:extLst>
                  <a:ext uri="{FF2B5EF4-FFF2-40B4-BE49-F238E27FC236}">
                    <a16:creationId xmlns:a16="http://schemas.microsoft.com/office/drawing/2014/main" id="{40439C22-72A2-41CF-8A4E-16AF417DF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3412"/>
                <a:ext cx="234" cy="342"/>
              </a:xfrm>
              <a:custGeom>
                <a:avLst/>
                <a:gdLst>
                  <a:gd name="T0" fmla="*/ 154 w 234"/>
                  <a:gd name="T1" fmla="*/ 69 h 342"/>
                  <a:gd name="T2" fmla="*/ 108 w 234"/>
                  <a:gd name="T3" fmla="*/ 65 h 342"/>
                  <a:gd name="T4" fmla="*/ 61 w 234"/>
                  <a:gd name="T5" fmla="*/ 58 h 342"/>
                  <a:gd name="T6" fmla="*/ 35 w 234"/>
                  <a:gd name="T7" fmla="*/ 46 h 342"/>
                  <a:gd name="T8" fmla="*/ 19 w 234"/>
                  <a:gd name="T9" fmla="*/ 35 h 342"/>
                  <a:gd name="T10" fmla="*/ 0 w 234"/>
                  <a:gd name="T11" fmla="*/ 0 h 342"/>
                  <a:gd name="T12" fmla="*/ 31 w 234"/>
                  <a:gd name="T13" fmla="*/ 261 h 342"/>
                  <a:gd name="T14" fmla="*/ 50 w 234"/>
                  <a:gd name="T15" fmla="*/ 288 h 342"/>
                  <a:gd name="T16" fmla="*/ 73 w 234"/>
                  <a:gd name="T17" fmla="*/ 307 h 342"/>
                  <a:gd name="T18" fmla="*/ 100 w 234"/>
                  <a:gd name="T19" fmla="*/ 323 h 342"/>
                  <a:gd name="T20" fmla="*/ 123 w 234"/>
                  <a:gd name="T21" fmla="*/ 330 h 342"/>
                  <a:gd name="T22" fmla="*/ 154 w 234"/>
                  <a:gd name="T23" fmla="*/ 334 h 342"/>
                  <a:gd name="T24" fmla="*/ 181 w 234"/>
                  <a:gd name="T25" fmla="*/ 342 h 342"/>
                  <a:gd name="T26" fmla="*/ 211 w 234"/>
                  <a:gd name="T27" fmla="*/ 342 h 342"/>
                  <a:gd name="T28" fmla="*/ 227 w 234"/>
                  <a:gd name="T29" fmla="*/ 334 h 342"/>
                  <a:gd name="T30" fmla="*/ 234 w 234"/>
                  <a:gd name="T31" fmla="*/ 323 h 342"/>
                  <a:gd name="T32" fmla="*/ 230 w 234"/>
                  <a:gd name="T33" fmla="*/ 303 h 342"/>
                  <a:gd name="T34" fmla="*/ 211 w 234"/>
                  <a:gd name="T35" fmla="*/ 257 h 342"/>
                  <a:gd name="T36" fmla="*/ 177 w 234"/>
                  <a:gd name="T37" fmla="*/ 104 h 342"/>
                  <a:gd name="T38" fmla="*/ 173 w 234"/>
                  <a:gd name="T39" fmla="*/ 81 h 342"/>
                  <a:gd name="T40" fmla="*/ 154 w 234"/>
                  <a:gd name="T41" fmla="*/ 69 h 3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4"/>
                  <a:gd name="T64" fmla="*/ 0 h 342"/>
                  <a:gd name="T65" fmla="*/ 234 w 234"/>
                  <a:gd name="T66" fmla="*/ 342 h 3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4" h="342">
                    <a:moveTo>
                      <a:pt x="154" y="69"/>
                    </a:moveTo>
                    <a:lnTo>
                      <a:pt x="108" y="65"/>
                    </a:lnTo>
                    <a:lnTo>
                      <a:pt x="61" y="58"/>
                    </a:lnTo>
                    <a:lnTo>
                      <a:pt x="35" y="46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31" y="261"/>
                    </a:lnTo>
                    <a:lnTo>
                      <a:pt x="50" y="288"/>
                    </a:lnTo>
                    <a:lnTo>
                      <a:pt x="73" y="307"/>
                    </a:lnTo>
                    <a:lnTo>
                      <a:pt x="100" y="323"/>
                    </a:lnTo>
                    <a:lnTo>
                      <a:pt x="123" y="330"/>
                    </a:lnTo>
                    <a:lnTo>
                      <a:pt x="154" y="334"/>
                    </a:lnTo>
                    <a:lnTo>
                      <a:pt x="181" y="342"/>
                    </a:lnTo>
                    <a:lnTo>
                      <a:pt x="211" y="342"/>
                    </a:lnTo>
                    <a:lnTo>
                      <a:pt x="227" y="334"/>
                    </a:lnTo>
                    <a:lnTo>
                      <a:pt x="234" y="323"/>
                    </a:lnTo>
                    <a:lnTo>
                      <a:pt x="230" y="303"/>
                    </a:lnTo>
                    <a:lnTo>
                      <a:pt x="211" y="257"/>
                    </a:lnTo>
                    <a:lnTo>
                      <a:pt x="177" y="104"/>
                    </a:lnTo>
                    <a:lnTo>
                      <a:pt x="173" y="81"/>
                    </a:lnTo>
                    <a:lnTo>
                      <a:pt x="154" y="6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022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Picture 5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9166079" cy="6858001"/>
          </a:xfrm>
          <a:prstGeom prst="rect">
            <a:avLst/>
          </a:prstGeom>
        </p:spPr>
      </p:pic>
      <p:graphicFrame>
        <p:nvGraphicFramePr>
          <p:cNvPr id="3018" name="Object 3017"/>
          <p:cNvGraphicFramePr>
            <a:graphicFrameLocks noChangeAspect="1"/>
          </p:cNvGraphicFramePr>
          <p:nvPr>
            <p:extLst/>
          </p:nvPr>
        </p:nvGraphicFramePr>
        <p:xfrm>
          <a:off x="38100" y="744538"/>
          <a:ext cx="14224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685800" imgH="241200" progId="Equation.DSMT4">
                  <p:embed/>
                </p:oleObj>
              </mc:Choice>
              <mc:Fallback>
                <p:oleObj name="Equation" r:id="rId5" imgW="685800" imgH="241200" progId="Equation.DSMT4">
                  <p:embed/>
                  <p:pic>
                    <p:nvPicPr>
                      <p:cNvPr id="3018" name="Object 30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" y="744538"/>
                        <a:ext cx="142240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47783" y="234776"/>
            <a:ext cx="446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chemeClr val="bg1"/>
                </a:solidFill>
              </a:rPr>
              <a:t>Pratt &amp; Whitney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207C6-C7BE-403C-870D-FB29CC5E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C291EC5-E709-4DE1-A19E-0DA987910C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4628" y="1685980"/>
          <a:ext cx="141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1419243" imgH="495431" progId="Equation.DSMT4">
                  <p:embed/>
                </p:oleObj>
              </mc:Choice>
              <mc:Fallback>
                <p:oleObj name="Equation" r:id="rId7" imgW="1419243" imgH="495431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C291EC5-E709-4DE1-A19E-0DA987910C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628" y="1685980"/>
                        <a:ext cx="14192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2F557DF-1C58-4231-89AE-AC9C3E8E0AA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14416" y="1802171"/>
          <a:ext cx="141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1419243" imgH="495431" progId="Equation.DSMT4">
                  <p:embed/>
                </p:oleObj>
              </mc:Choice>
              <mc:Fallback>
                <p:oleObj name="Equation" r:id="rId9" imgW="1419243" imgH="49543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2F557DF-1C58-4231-89AE-AC9C3E8E0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4416" y="1802171"/>
                        <a:ext cx="14192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08E0CE-0734-4757-92CE-56ED3A2E37F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75308" y="2387217"/>
          <a:ext cx="1416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1" imgW="1416087" imgH="492278" progId="Equation.DSMT4">
                  <p:embed/>
                </p:oleObj>
              </mc:Choice>
              <mc:Fallback>
                <p:oleObj name="Equation" r:id="rId11" imgW="1416087" imgH="492278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D08E0CE-0734-4757-92CE-56ED3A2E3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5308" y="2387217"/>
                        <a:ext cx="1416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2D26F9-8EFB-4EF8-AD3A-DD3EAB658F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96979" y="3540041"/>
          <a:ext cx="1416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3" imgW="1416087" imgH="492278" progId="Equation.DSMT4">
                  <p:embed/>
                </p:oleObj>
              </mc:Choice>
              <mc:Fallback>
                <p:oleObj name="Equation" r:id="rId13" imgW="1416087" imgH="492278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2D26F9-8EFB-4EF8-AD3A-DD3EAB658F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96979" y="3540041"/>
                        <a:ext cx="1416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6FC2DD7-9EB2-44E0-9563-3F4F99D9B2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79331" y="4579401"/>
          <a:ext cx="1416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5" imgW="1416087" imgH="492278" progId="Equation.DSMT4">
                  <p:embed/>
                </p:oleObj>
              </mc:Choice>
              <mc:Fallback>
                <p:oleObj name="Equation" r:id="rId15" imgW="1416087" imgH="492278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6FC2DD7-9EB2-44E0-9563-3F4F99D9B2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79331" y="4579401"/>
                        <a:ext cx="1416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E7806AD-7EF8-4F45-8FC8-2A601C0D71C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13029" y="5028673"/>
          <a:ext cx="1416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7" imgW="1416087" imgH="492278" progId="Equation.DSMT4">
                  <p:embed/>
                </p:oleObj>
              </mc:Choice>
              <mc:Fallback>
                <p:oleObj name="Equation" r:id="rId17" imgW="1416087" imgH="492278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E7806AD-7EF8-4F45-8FC8-2A601C0D71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13029" y="5028673"/>
                        <a:ext cx="1416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C926A5B-E216-4C06-ACA7-5D3FAE7CB58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23503" y="3293978"/>
          <a:ext cx="1416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9" imgW="1416087" imgH="492278" progId="Equation.DSMT4">
                  <p:embed/>
                </p:oleObj>
              </mc:Choice>
              <mc:Fallback>
                <p:oleObj name="Equation" r:id="rId19" imgW="1416087" imgH="492278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C926A5B-E216-4C06-ACA7-5D3FAE7CB5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23503" y="3293978"/>
                        <a:ext cx="1416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D209E56-C245-4456-AA04-11B9324865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45174" y="744538"/>
          <a:ext cx="1416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21" imgW="1416087" imgH="492278" progId="Equation.DSMT4">
                  <p:embed/>
                </p:oleObj>
              </mc:Choice>
              <mc:Fallback>
                <p:oleObj name="Equation" r:id="rId21" imgW="1416087" imgH="492278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D209E56-C245-4456-AA04-11B9324865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45174" y="744538"/>
                        <a:ext cx="1416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0636B12-90E5-4B30-A868-FDC9C7D34DA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85929" y="1772023"/>
          <a:ext cx="1416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23" imgW="1416087" imgH="492278" progId="Equation.DSMT4">
                  <p:embed/>
                </p:oleObj>
              </mc:Choice>
              <mc:Fallback>
                <p:oleObj name="Equation" r:id="rId23" imgW="1416087" imgH="492278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0636B12-90E5-4B30-A868-FDC9C7D34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85929" y="1772023"/>
                        <a:ext cx="1416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B03A0B1-ABAF-49AC-AA96-56179D0EC1C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233" y="2711086"/>
          <a:ext cx="1416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25" imgW="1416087" imgH="492278" progId="Equation.DSMT4">
                  <p:embed/>
                </p:oleObj>
              </mc:Choice>
              <mc:Fallback>
                <p:oleObj name="Equation" r:id="rId25" imgW="1416087" imgH="492278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B03A0B1-ABAF-49AC-AA96-56179D0EC1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194233" y="2711086"/>
                        <a:ext cx="1416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5C74136-8352-468D-BAA5-C25130E9578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19206" y="4185509"/>
          <a:ext cx="1416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27" imgW="1416087" imgH="492278" progId="Equation.DSMT4">
                  <p:embed/>
                </p:oleObj>
              </mc:Choice>
              <mc:Fallback>
                <p:oleObj name="Equation" r:id="rId27" imgW="1416087" imgH="49227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5C74136-8352-468D-BAA5-C25130E957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019206" y="4185509"/>
                        <a:ext cx="1416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473387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B71E-320B-4D0C-ADEC-67F035AF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E7BB8-0A8B-45D9-8328-297123FEB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from Pratt &amp; Whitney project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We modelled each supplier as an independent decision maker.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Then, model the decision problem of each supplier using the framework we have presented here.  This is now a multiagent system, which means we are now getting information from and sending information to other agents.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275820-23D7-41F0-B16C-68F6231FC26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4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1844791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Designing policies:</a:t>
                </a:r>
              </a:p>
              <a:p>
                <a:pPr lvl="1"/>
                <a:r>
                  <a:rPr lang="en-US" dirty="0"/>
                  <a:t>Policy function approximation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“(</a:t>
                </a:r>
                <a:r>
                  <a:rPr lang="en-US" dirty="0" err="1"/>
                  <a:t>s,S</a:t>
                </a:r>
                <a:r>
                  <a:rPr lang="en-US" dirty="0"/>
                  <a:t>)” inventory policy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=inventory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2"/>
                <a:r>
                  <a:rPr lang="en-US" sz="2200" dirty="0"/>
                  <a:t>Easy to understand, easy to compute …</a:t>
                </a:r>
              </a:p>
              <a:p>
                <a:pPr lvl="2"/>
                <a:r>
                  <a:rPr lang="en-US" sz="2200" dirty="0"/>
                  <a:t>… but ignores incoming flows, future events (e.g. shutdowns)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7221B7-1B76-4411-86A3-A90D510DE5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60639" y="2791811"/>
          <a:ext cx="3926941" cy="9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2019240" imgH="482400" progId="Equation.DSMT4">
                  <p:embed/>
                </p:oleObj>
              </mc:Choice>
              <mc:Fallback>
                <p:oleObj name="Equation" r:id="rId4" imgW="201924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17221B7-1B76-4411-86A3-A90D510DE5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0639" y="2791811"/>
                        <a:ext cx="3926941" cy="9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5A5F6-4E0C-4187-9ECB-C12C49E13C8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6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Supply chain management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46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B8DC61-85D2-4875-818F-743220EC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dirty="0"/>
              <a:t>The stochastic lookahead</a:t>
            </a:r>
          </a:p>
          <a:p>
            <a:pPr lvl="1"/>
            <a:r>
              <a:rPr lang="en-US" dirty="0"/>
              <a:t>The optimal policy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replace the full lookahead with an approximation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can replace the expectations with Monte Carlo samples</a:t>
            </a:r>
          </a:p>
          <a:p>
            <a:pPr lvl="1"/>
            <a:r>
              <a:rPr lang="en-US" dirty="0"/>
              <a:t>Real challenge is designing the “policy within a policy”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168276" y="3620567"/>
                <a:ext cx="9124950" cy="90963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𝐷𝐿𝐴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</m:acc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Π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𝔼</m:t>
                                              </m:r>
                                            </m:e>
                                          </m:acc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′=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𝑡𝑡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𝑡𝑡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𝑡𝑡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))</m:t>
                                              </m:r>
                                            </m:e>
                                          </m:nary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276" y="3620567"/>
                <a:ext cx="9124950" cy="909638"/>
              </a:xfrm>
              <a:prstGeom prst="rect">
                <a:avLst/>
              </a:prstGeom>
              <a:blipFill>
                <a:blip r:embed="rId3"/>
                <a:stretch>
                  <a:fillRect b="-3356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12" name="Oval 11"/>
          <p:cNvSpPr/>
          <p:nvPr/>
        </p:nvSpPr>
        <p:spPr>
          <a:xfrm>
            <a:off x="3979946" y="3905734"/>
            <a:ext cx="984360" cy="509583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412ABFA-74BB-43EF-9596-1B998E11EE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3209" y="2097529"/>
          <a:ext cx="8689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8689858" imgH="904941" progId="Equation.DSMT4">
                  <p:embed/>
                </p:oleObj>
              </mc:Choice>
              <mc:Fallback>
                <p:oleObj name="Equation" r:id="rId4" imgW="8689858" imgH="904941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412ABFA-74BB-43EF-9596-1B998E11E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209" y="2097529"/>
                        <a:ext cx="8689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6EA638-6070-4959-A58B-28D5E5666B7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246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B760-1BB3-43FB-A5C6-629DD57D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FF55A-0A9B-489A-928D-D485E28F6F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Methods for solving the lookahead:</a:t>
                </a:r>
              </a:p>
              <a:p>
                <a:pPr lvl="1"/>
                <a:r>
                  <a:rPr lang="en-US" dirty="0"/>
                  <a:t>Deterministic lookahead</a:t>
                </a:r>
              </a:p>
              <a:p>
                <a:pPr lvl="2"/>
                <a:r>
                  <a:rPr lang="en-US" dirty="0"/>
                  <a:t>Optimize over a horizon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can be a moderately difficult integer program for problems with long horizons </a:t>
                </a:r>
              </a:p>
              <a:p>
                <a:pPr lvl="2"/>
                <a:r>
                  <a:rPr lang="en-US" dirty="0"/>
                  <a:t>Ignores significant uncertainties</a:t>
                </a:r>
              </a:p>
              <a:p>
                <a:pPr lvl="1"/>
                <a:r>
                  <a:rPr lang="en-US" dirty="0"/>
                  <a:t>Two-stage stochastic programming</a:t>
                </a:r>
              </a:p>
              <a:p>
                <a:pPr lvl="2"/>
                <a:r>
                  <a:rPr lang="en-US" dirty="0"/>
                  <a:t>Very hard to solve two-stage stochastic integer programs.</a:t>
                </a:r>
              </a:p>
              <a:p>
                <a:pPr lvl="1"/>
                <a:r>
                  <a:rPr lang="en-US" dirty="0"/>
                  <a:t>Parameterized policies</a:t>
                </a:r>
              </a:p>
              <a:p>
                <a:pPr lvl="2"/>
                <a:r>
                  <a:rPr lang="en-US" dirty="0"/>
                  <a:t>For our supply chain problem, we could use an (</a:t>
                </a:r>
                <a:r>
                  <a:rPr lang="en-US" dirty="0" err="1"/>
                  <a:t>s,S</a:t>
                </a:r>
                <a:r>
                  <a:rPr lang="en-US" dirty="0"/>
                  <a:t>) policy in the lookahead.</a:t>
                </a:r>
              </a:p>
              <a:p>
                <a:pPr lvl="2"/>
                <a:r>
                  <a:rPr lang="en-US" dirty="0"/>
                  <a:t>This means running the basic (</a:t>
                </a:r>
                <a:r>
                  <a:rPr lang="en-US" dirty="0" err="1"/>
                  <a:t>s,S</a:t>
                </a:r>
                <a:r>
                  <a:rPr lang="en-US" dirty="0"/>
                  <a:t>) simulator for each possible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We can also use rules that act on the results of the simulation.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FF55A-0A9B-489A-928D-D485E28F6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b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BFF705-268C-4CFE-94D5-BD0BEA84C94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09472"/>
                <a:ext cx="8915400" cy="5181600"/>
              </a:xfrm>
            </p:spPr>
            <p:txBody>
              <a:bodyPr/>
              <a:lstStyle/>
              <a:p>
                <a:r>
                  <a:rPr lang="en-US" sz="2400" dirty="0"/>
                  <a:t>To design a stochastic </a:t>
                </a:r>
                <a:r>
                  <a:rPr lang="en-US" sz="2400" dirty="0" err="1"/>
                  <a:t>lookahead</a:t>
                </a:r>
                <a:r>
                  <a:rPr lang="en-US" sz="2400" dirty="0"/>
                  <a:t> policy, we have to find a policy within our </a:t>
                </a:r>
                <a:r>
                  <a:rPr lang="en-US" sz="2400" dirty="0" err="1"/>
                  <a:t>lookahead</a:t>
                </a:r>
                <a:r>
                  <a:rPr lang="en-US" sz="2400" dirty="0"/>
                  <a:t> policy:</a:t>
                </a:r>
              </a:p>
              <a:p>
                <a:pPr lvl="1"/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Alternatively we can use a parameterized approximation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This means solving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This requires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(!!)  So, we replace it with a fixed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and then solve the parameterized policy: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1"/>
                <a:endParaRPr lang="en-US" i="1" dirty="0"/>
              </a:p>
              <a:p>
                <a:pPr lvl="1"/>
                <a:endParaRPr lang="en-US" i="1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  <a:p>
                <a:pPr lvl="1"/>
                <a:endParaRPr lang="en-US" dirty="0"/>
              </a:p>
              <a:p>
                <a:r>
                  <a:rPr lang="en-US" sz="2400" dirty="0"/>
                  <a:t>We are still left with a policy search problem.</a:t>
                </a:r>
              </a:p>
              <a:p>
                <a:pPr lvl="1"/>
                <a:endParaRPr lang="en-US" i="1" dirty="0"/>
              </a:p>
              <a:p>
                <a:pPr lvl="1"/>
                <a:endParaRPr lang="en-US" i="1" dirty="0"/>
              </a:p>
              <a:p>
                <a:pPr lvl="1"/>
                <a:endParaRPr lang="en-US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09472"/>
                <a:ext cx="8915400" cy="5181600"/>
              </a:xfrm>
              <a:blipFill>
                <a:blip r:embed="rId2"/>
                <a:stretch>
                  <a:fillRect t="-941" b="-9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9" name="Oval 8"/>
          <p:cNvSpPr/>
          <p:nvPr/>
        </p:nvSpPr>
        <p:spPr>
          <a:xfrm>
            <a:off x="1153874" y="5703894"/>
            <a:ext cx="336173" cy="509583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prstClr val="black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 bwMode="auto">
              <a:xfrm>
                <a:off x="95670" y="3638234"/>
                <a:ext cx="9085455" cy="89449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𝐷𝐿𝐴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</m:acc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𝔼</m:t>
                                              </m:r>
                                            </m:e>
                                          </m:acc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′=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𝑡𝑡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𝑡𝑡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𝑡𝑡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))</m:t>
                                              </m:r>
                                            </m:e>
                                          </m:nary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70" y="3638234"/>
                <a:ext cx="9085455" cy="894495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/>
              <p:cNvSpPr txBox="1"/>
              <p:nvPr/>
            </p:nvSpPr>
            <p:spPr bwMode="auto">
              <a:xfrm>
                <a:off x="172833" y="5380037"/>
                <a:ext cx="8875713" cy="9096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𝐷𝐿𝐴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</m:acc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𝔼</m:t>
                                          </m:r>
                                        </m:e>
                                      </m:acc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′=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p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))</m:t>
                                          </m:r>
                                        </m:e>
                                      </m:nary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833" y="5380037"/>
                <a:ext cx="8875713" cy="909637"/>
              </a:xfrm>
              <a:prstGeom prst="rect">
                <a:avLst/>
              </a:prstGeom>
              <a:blipFill>
                <a:blip r:embed="rId4"/>
                <a:stretch>
                  <a:fillRect b="-1812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9"/>
              <p:cNvSpPr txBox="1"/>
              <p:nvPr/>
            </p:nvSpPr>
            <p:spPr bwMode="auto">
              <a:xfrm>
                <a:off x="96087" y="1938021"/>
                <a:ext cx="8973058" cy="89449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𝐷𝐿𝐴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</m:acc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Π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𝔼</m:t>
                                              </m:r>
                                            </m:e>
                                          </m:acc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′=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𝑡𝑡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𝑡𝑡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𝑡𝑡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))</m:t>
                                              </m:r>
                                            </m:e>
                                          </m:nary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87" y="1938021"/>
                <a:ext cx="8973058" cy="894496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888506" y="3878750"/>
            <a:ext cx="854182" cy="509583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71018" y="2177966"/>
            <a:ext cx="984360" cy="509583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3C17573-FC69-4204-8010-E7B8B4033F75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36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5014-7ECC-419B-924C-9DCE66F1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8C991-39AB-4ECB-81B6-3BC99000D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Policies:</a:t>
                </a:r>
              </a:p>
              <a:p>
                <a:pPr lvl="1"/>
                <a:r>
                  <a:rPr lang="en-US" dirty="0"/>
                  <a:t>Policy function approximation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policy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Stochastic lookahead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2800" dirty="0"/>
              </a:p>
              <a:p>
                <a:pPr lvl="1"/>
                <a:r>
                  <a:rPr lang="en-US" dirty="0"/>
                  <a:t>So, our stochastic lookahead policy uses a simple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order-up-to policy.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8C991-39AB-4ECB-81B6-3BC99000D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62D2C0-4477-4643-BC25-5112347A5F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78303" y="2337401"/>
          <a:ext cx="3722853" cy="75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2374560" imgH="482400" progId="Equation.DSMT4">
                  <p:embed/>
                </p:oleObj>
              </mc:Choice>
              <mc:Fallback>
                <p:oleObj name="Equation" r:id="rId4" imgW="237456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762D2C0-4477-4643-BC25-5112347A5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8303" y="2337401"/>
                        <a:ext cx="3722853" cy="756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0">
                <a:extLst>
                  <a:ext uri="{FF2B5EF4-FFF2-40B4-BE49-F238E27FC236}">
                    <a16:creationId xmlns:a16="http://schemas.microsoft.com/office/drawing/2014/main" id="{84189B34-166D-4AA3-A3EA-636ABC5712CD}"/>
                  </a:ext>
                </a:extLst>
              </p:cNvPr>
              <p:cNvSpPr txBox="1"/>
              <p:nvPr/>
            </p:nvSpPr>
            <p:spPr bwMode="auto">
              <a:xfrm>
                <a:off x="172833" y="3859399"/>
                <a:ext cx="8875713" cy="9096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𝐷𝐿𝐴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</m:acc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𝔼</m:t>
                                          </m:r>
                                        </m:e>
                                      </m:acc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′=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p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))</m:t>
                                          </m:r>
                                        </m:e>
                                      </m:nary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Object 10">
                <a:extLst>
                  <a:ext uri="{FF2B5EF4-FFF2-40B4-BE49-F238E27FC236}">
                    <a16:creationId xmlns:a16="http://schemas.microsoft.com/office/drawing/2014/main" id="{84189B34-166D-4AA3-A3EA-636ABC571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833" y="3859399"/>
                <a:ext cx="8875713" cy="909637"/>
              </a:xfrm>
              <a:prstGeom prst="rect">
                <a:avLst/>
              </a:prstGeom>
              <a:blipFill>
                <a:blip r:embed="rId6"/>
                <a:stretch>
                  <a:fillRect b="-1879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7D505-4770-4B6E-A402-DCA9F9B545AB}"/>
              </a:ext>
            </a:extLst>
          </p:cNvPr>
          <p:cNvGrpSpPr/>
          <p:nvPr/>
        </p:nvGrpSpPr>
        <p:grpSpPr>
          <a:xfrm>
            <a:off x="1783333" y="2461881"/>
            <a:ext cx="5324737" cy="2214416"/>
            <a:chOff x="1783333" y="2461881"/>
            <a:chExt cx="5324737" cy="221441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A4D6655-CD23-4189-B54D-C39B55128ABA}"/>
                </a:ext>
              </a:extLst>
            </p:cNvPr>
            <p:cNvSpPr/>
            <p:nvPr/>
          </p:nvSpPr>
          <p:spPr>
            <a:xfrm>
              <a:off x="5828443" y="4166714"/>
              <a:ext cx="1279627" cy="509583"/>
            </a:xfrm>
            <a:prstGeom prst="ellipse">
              <a:avLst/>
            </a:prstGeom>
            <a:ln w="12700">
              <a:solidFill>
                <a:srgbClr val="0000FF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1A3C926-7699-462A-8EA5-12328FCA58BF}"/>
                </a:ext>
              </a:extLst>
            </p:cNvPr>
            <p:cNvSpPr/>
            <p:nvPr/>
          </p:nvSpPr>
          <p:spPr>
            <a:xfrm>
              <a:off x="1783333" y="2461881"/>
              <a:ext cx="1924786" cy="509583"/>
            </a:xfrm>
            <a:prstGeom prst="ellipse">
              <a:avLst/>
            </a:prstGeom>
            <a:ln w="12700">
              <a:solidFill>
                <a:srgbClr val="0000FF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FBE1232-A9B0-4701-91A7-FE5C11304BA4}"/>
                </a:ext>
              </a:extLst>
            </p:cNvPr>
            <p:cNvCxnSpPr>
              <a:cxnSpLocks/>
              <a:stCxn id="6" idx="0"/>
              <a:endCxn id="7" idx="4"/>
            </p:cNvCxnSpPr>
            <p:nvPr/>
          </p:nvCxnSpPr>
          <p:spPr bwMode="auto">
            <a:xfrm flipH="1" flipV="1">
              <a:off x="2745726" y="2971464"/>
              <a:ext cx="3722531" cy="1195250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683F96-F562-4CCC-9741-A0455165978A}"/>
              </a:ext>
            </a:extLst>
          </p:cNvPr>
          <p:cNvGrpSpPr/>
          <p:nvPr/>
        </p:nvGrpSpPr>
        <p:grpSpPr>
          <a:xfrm>
            <a:off x="3329219" y="4440656"/>
            <a:ext cx="2005677" cy="1167992"/>
            <a:chOff x="3364583" y="4369928"/>
            <a:chExt cx="2005677" cy="11679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4283-68E1-4855-B579-EDDCB8A2F186}"/>
                </a:ext>
              </a:extLst>
            </p:cNvPr>
            <p:cNvSpPr txBox="1"/>
            <p:nvPr/>
          </p:nvSpPr>
          <p:spPr>
            <a:xfrm>
              <a:off x="3364583" y="5137810"/>
              <a:ext cx="2005677" cy="400110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No max operator!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2A1D1A5-C0BA-42B6-9650-07239DA78CB6}"/>
                </a:ext>
              </a:extLst>
            </p:cNvPr>
            <p:cNvCxnSpPr>
              <a:cxnSpLocks/>
              <a:stCxn id="17" idx="0"/>
            </p:cNvCxnSpPr>
            <p:nvPr/>
          </p:nvCxnSpPr>
          <p:spPr bwMode="auto">
            <a:xfrm flipH="1" flipV="1">
              <a:off x="4344663" y="4369928"/>
              <a:ext cx="22759" cy="767882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9D2574-81F4-4C11-8832-9498A041C95B}"/>
              </a:ext>
            </a:extLst>
          </p:cNvPr>
          <p:cNvGrpSpPr/>
          <p:nvPr/>
        </p:nvGrpSpPr>
        <p:grpSpPr>
          <a:xfrm>
            <a:off x="693969" y="4572000"/>
            <a:ext cx="1296317" cy="814398"/>
            <a:chOff x="693969" y="4572000"/>
            <a:chExt cx="1296317" cy="8143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9764ADE-150C-4E39-8505-5723629ACCA7}"/>
                    </a:ext>
                  </a:extLst>
                </p:cNvPr>
                <p:cNvSpPr txBox="1"/>
                <p:nvPr/>
              </p:nvSpPr>
              <p:spPr>
                <a:xfrm>
                  <a:off x="693969" y="4986288"/>
                  <a:ext cx="1296317" cy="400110"/>
                </a:xfrm>
                <a:prstGeom prst="rect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solidFill>
                        <a:srgbClr val="0033CC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000" b="0" dirty="0">
                      <a:solidFill>
                        <a:srgbClr val="0033CC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i="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9764ADE-150C-4E39-8505-5723629ACC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969" y="4986288"/>
                  <a:ext cx="1296317" cy="400110"/>
                </a:xfrm>
                <a:prstGeom prst="rect">
                  <a:avLst/>
                </a:prstGeom>
                <a:blipFill>
                  <a:blip r:embed="rId7"/>
                  <a:stretch>
                    <a:fillRect r="-935" b="-13235"/>
                  </a:stretch>
                </a:blipFill>
                <a:ln>
                  <a:solidFill>
                    <a:srgbClr val="00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3E2F74D-4BF5-44F1-9C63-2013D866B217}"/>
                </a:ext>
              </a:extLst>
            </p:cNvPr>
            <p:cNvCxnSpPr>
              <a:cxnSpLocks/>
              <a:stCxn id="15" idx="0"/>
            </p:cNvCxnSpPr>
            <p:nvPr/>
          </p:nvCxnSpPr>
          <p:spPr bwMode="auto">
            <a:xfrm flipV="1">
              <a:off x="1342128" y="4572000"/>
              <a:ext cx="5740" cy="414288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FBCC18A-4FBF-4655-8E7D-3C247032E9C2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B768DB-4FB6-4192-B8E4-31C18E7726EF}"/>
                  </a:ext>
                </a:extLst>
              </p:cNvPr>
              <p:cNvSpPr txBox="1"/>
              <p:nvPr/>
            </p:nvSpPr>
            <p:spPr>
              <a:xfrm>
                <a:off x="6714035" y="2546178"/>
                <a:ext cx="13034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B768DB-4FB6-4192-B8E4-31C18E772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35" y="2546178"/>
                <a:ext cx="1303434" cy="400110"/>
              </a:xfrm>
              <a:prstGeom prst="rect">
                <a:avLst/>
              </a:prstGeom>
              <a:blipFill>
                <a:blip r:embed="rId8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5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60490" cy="886937"/>
          </a:xfrm>
        </p:spPr>
        <p:txBody>
          <a:bodyPr/>
          <a:lstStyle/>
          <a:p>
            <a:r>
              <a:rPr lang="en-US" dirty="0"/>
              <a:t>Two stage </a:t>
            </a:r>
            <a:r>
              <a:rPr lang="en-US" dirty="0" err="1"/>
              <a:t>lookahead</a:t>
            </a:r>
            <a:r>
              <a:rPr lang="en-US" dirty="0"/>
              <a:t> approximation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V="1">
            <a:off x="1428974" y="4418891"/>
            <a:ext cx="1473919" cy="4744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1391608" y="4860247"/>
            <a:ext cx="1561135" cy="4762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378552" y="3523540"/>
            <a:ext cx="1522853" cy="13864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1391609" y="4860247"/>
            <a:ext cx="1484044" cy="1293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1410291" y="2480787"/>
            <a:ext cx="0" cy="2389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123D833-982E-4C30-BDA9-A0081730354E}"/>
              </a:ext>
            </a:extLst>
          </p:cNvPr>
          <p:cNvGrpSpPr/>
          <p:nvPr/>
        </p:nvGrpSpPr>
        <p:grpSpPr>
          <a:xfrm>
            <a:off x="2551237" y="2745835"/>
            <a:ext cx="5034932" cy="816821"/>
            <a:chOff x="43043" y="3126338"/>
            <a:chExt cx="11571107" cy="2955374"/>
          </a:xfrm>
          <a:noFill/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E577E21-27A6-4465-AB1F-AAC246364802}"/>
                </a:ext>
              </a:extLst>
            </p:cNvPr>
            <p:cNvGrpSpPr/>
            <p:nvPr/>
          </p:nvGrpSpPr>
          <p:grpSpPr>
            <a:xfrm>
              <a:off x="914400" y="3594099"/>
              <a:ext cx="10699750" cy="2487613"/>
              <a:chOff x="914400" y="3594099"/>
              <a:chExt cx="10699750" cy="2487613"/>
            </a:xfrm>
            <a:grpFill/>
          </p:grpSpPr>
          <p:sp>
            <p:nvSpPr>
              <p:cNvPr id="93" name="Line 4">
                <a:extLst>
                  <a:ext uri="{FF2B5EF4-FFF2-40B4-BE49-F238E27FC236}">
                    <a16:creationId xmlns:a16="http://schemas.microsoft.com/office/drawing/2014/main" id="{6C2666D9-ECF2-4BD6-9C04-460771C69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4400" y="3594099"/>
                <a:ext cx="0" cy="24876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5">
                <a:extLst>
                  <a:ext uri="{FF2B5EF4-FFF2-40B4-BE49-F238E27FC236}">
                    <a16:creationId xmlns:a16="http://schemas.microsoft.com/office/drawing/2014/main" id="{3C07E85D-52BB-4D7D-AA87-A5FDDC71B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" y="6062663"/>
                <a:ext cx="1069975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C80000A-E8C5-4D0A-8E06-E2AEA1F84A1D}"/>
                  </a:ext>
                </a:extLst>
              </p:cNvPr>
              <p:cNvGrpSpPr/>
              <p:nvPr/>
            </p:nvGrpSpPr>
            <p:grpSpPr>
              <a:xfrm>
                <a:off x="952500" y="3876676"/>
                <a:ext cx="10399180" cy="2063513"/>
                <a:chOff x="933450" y="3254376"/>
                <a:chExt cx="10399180" cy="2063513"/>
              </a:xfrm>
              <a:grpFill/>
            </p:grpSpPr>
            <p:sp>
              <p:nvSpPr>
                <p:cNvPr id="96" name="Freeform 6">
                  <a:extLst>
                    <a:ext uri="{FF2B5EF4-FFF2-40B4-BE49-F238E27FC236}">
                      <a16:creationId xmlns:a16="http://schemas.microsoft.com/office/drawing/2014/main" id="{13440659-6300-4736-A6F0-9112A00D4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450" y="3254376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Freeform 6">
                  <a:extLst>
                    <a:ext uri="{FF2B5EF4-FFF2-40B4-BE49-F238E27FC236}">
                      <a16:creationId xmlns:a16="http://schemas.microsoft.com/office/drawing/2014/main" id="{6F55EC39-EDCC-452C-9143-A67F13DF6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988" y="3651681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003E857-CD9A-4B09-9BF9-C672421F71D6}"/>
                </a:ext>
              </a:extLst>
            </p:cNvPr>
            <p:cNvCxnSpPr/>
            <p:nvPr/>
          </p:nvCxnSpPr>
          <p:spPr bwMode="auto">
            <a:xfrm>
              <a:off x="908050" y="5321300"/>
              <a:ext cx="1064260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3700D25-BD5E-462E-B246-311DD8424FC1}"/>
                </a:ext>
              </a:extLst>
            </p:cNvPr>
            <p:cNvCxnSpPr/>
            <p:nvPr/>
          </p:nvCxnSpPr>
          <p:spPr bwMode="auto">
            <a:xfrm>
              <a:off x="927100" y="4241800"/>
              <a:ext cx="1064260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1BC51C02-6BF7-42A6-A579-B13358F7BBC3}"/>
                    </a:ext>
                  </a:extLst>
                </p:cNvPr>
                <p:cNvSpPr txBox="1"/>
                <p:nvPr/>
              </p:nvSpPr>
              <p:spPr>
                <a:xfrm>
                  <a:off x="136751" y="4284302"/>
                  <a:ext cx="943537" cy="167036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i="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1BC51C02-6BF7-42A6-A579-B13358F7B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51" y="4284302"/>
                  <a:ext cx="943537" cy="16703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BF69D6D-6D8E-4642-8B99-CC112C5DBDEF}"/>
                    </a:ext>
                  </a:extLst>
                </p:cNvPr>
                <p:cNvSpPr txBox="1"/>
                <p:nvPr/>
              </p:nvSpPr>
              <p:spPr>
                <a:xfrm>
                  <a:off x="43043" y="3126338"/>
                  <a:ext cx="1085150" cy="189308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3200" i="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BF69D6D-6D8E-4642-8B99-CC112C5DBD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3" y="3126338"/>
                  <a:ext cx="1085150" cy="18930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3EDB280-9D21-43BA-8906-C5311C4C2D64}"/>
              </a:ext>
            </a:extLst>
          </p:cNvPr>
          <p:cNvGrpSpPr/>
          <p:nvPr/>
        </p:nvGrpSpPr>
        <p:grpSpPr>
          <a:xfrm>
            <a:off x="2551237" y="3641185"/>
            <a:ext cx="5034932" cy="816821"/>
            <a:chOff x="43043" y="3126338"/>
            <a:chExt cx="11571107" cy="2955374"/>
          </a:xfrm>
          <a:noFill/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E23A7C1-2E82-4909-A19E-FC5090C37FFA}"/>
                </a:ext>
              </a:extLst>
            </p:cNvPr>
            <p:cNvGrpSpPr/>
            <p:nvPr/>
          </p:nvGrpSpPr>
          <p:grpSpPr>
            <a:xfrm>
              <a:off x="914400" y="3594099"/>
              <a:ext cx="10699750" cy="2487613"/>
              <a:chOff x="914400" y="3594099"/>
              <a:chExt cx="10699750" cy="2487613"/>
            </a:xfrm>
            <a:grpFill/>
          </p:grpSpPr>
          <p:sp>
            <p:nvSpPr>
              <p:cNvPr id="104" name="Line 4">
                <a:extLst>
                  <a:ext uri="{FF2B5EF4-FFF2-40B4-BE49-F238E27FC236}">
                    <a16:creationId xmlns:a16="http://schemas.microsoft.com/office/drawing/2014/main" id="{A7BE8569-717F-4A0A-8A0D-FF134D3DE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4400" y="3594099"/>
                <a:ext cx="0" cy="24876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5">
                <a:extLst>
                  <a:ext uri="{FF2B5EF4-FFF2-40B4-BE49-F238E27FC236}">
                    <a16:creationId xmlns:a16="http://schemas.microsoft.com/office/drawing/2014/main" id="{03FEB38D-F548-41F9-A84B-C28F4CDDD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" y="6062663"/>
                <a:ext cx="1069975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DD69909E-49C6-46AD-8527-CD811BD1AC41}"/>
                  </a:ext>
                </a:extLst>
              </p:cNvPr>
              <p:cNvGrpSpPr/>
              <p:nvPr/>
            </p:nvGrpSpPr>
            <p:grpSpPr>
              <a:xfrm>
                <a:off x="952500" y="3876676"/>
                <a:ext cx="10399180" cy="2063513"/>
                <a:chOff x="933450" y="3254376"/>
                <a:chExt cx="10399180" cy="2063513"/>
              </a:xfrm>
              <a:grpFill/>
            </p:grpSpPr>
            <p:sp>
              <p:nvSpPr>
                <p:cNvPr id="107" name="Freeform 6">
                  <a:extLst>
                    <a:ext uri="{FF2B5EF4-FFF2-40B4-BE49-F238E27FC236}">
                      <a16:creationId xmlns:a16="http://schemas.microsoft.com/office/drawing/2014/main" id="{E2444889-6278-4B5F-80B8-7B56B9880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450" y="3254376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Freeform 6">
                  <a:extLst>
                    <a:ext uri="{FF2B5EF4-FFF2-40B4-BE49-F238E27FC236}">
                      <a16:creationId xmlns:a16="http://schemas.microsoft.com/office/drawing/2014/main" id="{4675BEE5-74E2-4CDD-A1AE-483FD3A6FE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988" y="3651681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7601EC4-DFF5-428D-BA0A-90F5802BD0E0}"/>
                </a:ext>
              </a:extLst>
            </p:cNvPr>
            <p:cNvCxnSpPr/>
            <p:nvPr/>
          </p:nvCxnSpPr>
          <p:spPr bwMode="auto">
            <a:xfrm>
              <a:off x="908050" y="5321300"/>
              <a:ext cx="1064260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C0D1198-1FA1-4F65-A9AA-26CDD0EA720B}"/>
                </a:ext>
              </a:extLst>
            </p:cNvPr>
            <p:cNvCxnSpPr/>
            <p:nvPr/>
          </p:nvCxnSpPr>
          <p:spPr bwMode="auto">
            <a:xfrm>
              <a:off x="927100" y="4241800"/>
              <a:ext cx="1064260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3B882764-0A40-432B-B458-A5F1806619BD}"/>
                    </a:ext>
                  </a:extLst>
                </p:cNvPr>
                <p:cNvSpPr txBox="1"/>
                <p:nvPr/>
              </p:nvSpPr>
              <p:spPr>
                <a:xfrm>
                  <a:off x="136751" y="4284302"/>
                  <a:ext cx="943537" cy="167036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i="0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3B882764-0A40-432B-B458-A5F1806619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51" y="4284302"/>
                  <a:ext cx="943537" cy="16703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B31369C-157B-4C11-B87A-622F9C294A19}"/>
                    </a:ext>
                  </a:extLst>
                </p:cNvPr>
                <p:cNvSpPr txBox="1"/>
                <p:nvPr/>
              </p:nvSpPr>
              <p:spPr>
                <a:xfrm>
                  <a:off x="43043" y="3126338"/>
                  <a:ext cx="1085150" cy="189308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3200" i="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B31369C-157B-4C11-B87A-622F9C294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3" y="3126338"/>
                  <a:ext cx="1085150" cy="18930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318B65-0FD4-4FCF-BFD0-5D5B2FDB34C0}"/>
              </a:ext>
            </a:extLst>
          </p:cNvPr>
          <p:cNvGrpSpPr/>
          <p:nvPr/>
        </p:nvGrpSpPr>
        <p:grpSpPr>
          <a:xfrm>
            <a:off x="2557587" y="4523835"/>
            <a:ext cx="5034932" cy="816821"/>
            <a:chOff x="43043" y="3126338"/>
            <a:chExt cx="11571107" cy="2955374"/>
          </a:xfrm>
          <a:noFill/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583928-427C-4FED-8C84-7BB917AB0FE0}"/>
                </a:ext>
              </a:extLst>
            </p:cNvPr>
            <p:cNvGrpSpPr/>
            <p:nvPr/>
          </p:nvGrpSpPr>
          <p:grpSpPr>
            <a:xfrm>
              <a:off x="914400" y="3594099"/>
              <a:ext cx="10699750" cy="2487613"/>
              <a:chOff x="914400" y="3594099"/>
              <a:chExt cx="10699750" cy="2487613"/>
            </a:xfrm>
            <a:grpFill/>
          </p:grpSpPr>
          <p:sp>
            <p:nvSpPr>
              <p:cNvPr id="115" name="Line 4">
                <a:extLst>
                  <a:ext uri="{FF2B5EF4-FFF2-40B4-BE49-F238E27FC236}">
                    <a16:creationId xmlns:a16="http://schemas.microsoft.com/office/drawing/2014/main" id="{948FF4FB-AFED-4776-88D5-B5A2E7244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4400" y="3594099"/>
                <a:ext cx="0" cy="24876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5">
                <a:extLst>
                  <a:ext uri="{FF2B5EF4-FFF2-40B4-BE49-F238E27FC236}">
                    <a16:creationId xmlns:a16="http://schemas.microsoft.com/office/drawing/2014/main" id="{D024E995-4971-456C-AC27-24EA8ED47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" y="6062663"/>
                <a:ext cx="1069975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8DC7FE72-79BC-4FF9-AE04-CC4573335EF2}"/>
                  </a:ext>
                </a:extLst>
              </p:cNvPr>
              <p:cNvGrpSpPr/>
              <p:nvPr/>
            </p:nvGrpSpPr>
            <p:grpSpPr>
              <a:xfrm>
                <a:off x="952500" y="3876676"/>
                <a:ext cx="10399180" cy="2063513"/>
                <a:chOff x="933450" y="3254376"/>
                <a:chExt cx="10399180" cy="2063513"/>
              </a:xfrm>
              <a:grpFill/>
            </p:grpSpPr>
            <p:sp>
              <p:nvSpPr>
                <p:cNvPr id="118" name="Freeform 6">
                  <a:extLst>
                    <a:ext uri="{FF2B5EF4-FFF2-40B4-BE49-F238E27FC236}">
                      <a16:creationId xmlns:a16="http://schemas.microsoft.com/office/drawing/2014/main" id="{127A2EF3-0EE8-4DF1-AFA5-1CD73BF32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450" y="3254376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Freeform 6">
                  <a:extLst>
                    <a:ext uri="{FF2B5EF4-FFF2-40B4-BE49-F238E27FC236}">
                      <a16:creationId xmlns:a16="http://schemas.microsoft.com/office/drawing/2014/main" id="{E28C12A0-1FFB-4271-9823-103BC5726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988" y="3651681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9BAFDE2-D46D-417C-87B8-5B344D911001}"/>
                </a:ext>
              </a:extLst>
            </p:cNvPr>
            <p:cNvCxnSpPr/>
            <p:nvPr/>
          </p:nvCxnSpPr>
          <p:spPr bwMode="auto">
            <a:xfrm>
              <a:off x="908050" y="5321300"/>
              <a:ext cx="1064260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ACDC65C-1D26-4CF1-9B6E-6127D869993E}"/>
                </a:ext>
              </a:extLst>
            </p:cNvPr>
            <p:cNvCxnSpPr/>
            <p:nvPr/>
          </p:nvCxnSpPr>
          <p:spPr bwMode="auto">
            <a:xfrm>
              <a:off x="927100" y="4241800"/>
              <a:ext cx="1064260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30498996-6BB3-4402-B800-11EF61E96D8B}"/>
                    </a:ext>
                  </a:extLst>
                </p:cNvPr>
                <p:cNvSpPr txBox="1"/>
                <p:nvPr/>
              </p:nvSpPr>
              <p:spPr>
                <a:xfrm>
                  <a:off x="136751" y="4284302"/>
                  <a:ext cx="943537" cy="167036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i="0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30498996-6BB3-4402-B800-11EF61E96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51" y="4284302"/>
                  <a:ext cx="943537" cy="167036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65C90C5-4575-49A1-8BA0-2461C59FF27C}"/>
                    </a:ext>
                  </a:extLst>
                </p:cNvPr>
                <p:cNvSpPr txBox="1"/>
                <p:nvPr/>
              </p:nvSpPr>
              <p:spPr>
                <a:xfrm>
                  <a:off x="43043" y="3126338"/>
                  <a:ext cx="1085150" cy="189308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3200" i="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65C90C5-4575-49A1-8BA0-2461C59FF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3" y="3126338"/>
                  <a:ext cx="1085150" cy="189308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1FFCEE8-4544-4D2E-B1F5-D7EB48131F60}"/>
              </a:ext>
            </a:extLst>
          </p:cNvPr>
          <p:cNvGrpSpPr/>
          <p:nvPr/>
        </p:nvGrpSpPr>
        <p:grpSpPr>
          <a:xfrm>
            <a:off x="2538537" y="5387435"/>
            <a:ext cx="5034932" cy="816821"/>
            <a:chOff x="43043" y="3126338"/>
            <a:chExt cx="11571107" cy="2955374"/>
          </a:xfrm>
          <a:noFill/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5190176-B963-43FE-A2AD-C2ADE97C6B2C}"/>
                </a:ext>
              </a:extLst>
            </p:cNvPr>
            <p:cNvGrpSpPr/>
            <p:nvPr/>
          </p:nvGrpSpPr>
          <p:grpSpPr>
            <a:xfrm>
              <a:off x="914400" y="3594099"/>
              <a:ext cx="10699750" cy="2487613"/>
              <a:chOff x="914400" y="3594099"/>
              <a:chExt cx="10699750" cy="2487613"/>
            </a:xfrm>
            <a:grpFill/>
          </p:grpSpPr>
          <p:sp>
            <p:nvSpPr>
              <p:cNvPr id="126" name="Line 4">
                <a:extLst>
                  <a:ext uri="{FF2B5EF4-FFF2-40B4-BE49-F238E27FC236}">
                    <a16:creationId xmlns:a16="http://schemas.microsoft.com/office/drawing/2014/main" id="{401D518A-F251-49AF-9208-E3B3F2A7E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4400" y="3594099"/>
                <a:ext cx="0" cy="24876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5">
                <a:extLst>
                  <a:ext uri="{FF2B5EF4-FFF2-40B4-BE49-F238E27FC236}">
                    <a16:creationId xmlns:a16="http://schemas.microsoft.com/office/drawing/2014/main" id="{1BF5DF77-DA16-47F5-B008-D27B02204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" y="6062663"/>
                <a:ext cx="1069975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23E0CE3-9ED1-48E0-9E68-3C620F148FF4}"/>
                  </a:ext>
                </a:extLst>
              </p:cNvPr>
              <p:cNvGrpSpPr/>
              <p:nvPr/>
            </p:nvGrpSpPr>
            <p:grpSpPr>
              <a:xfrm>
                <a:off x="952500" y="3876676"/>
                <a:ext cx="10399180" cy="2063513"/>
                <a:chOff x="933450" y="3254376"/>
                <a:chExt cx="10399180" cy="2063513"/>
              </a:xfrm>
              <a:grpFill/>
            </p:grpSpPr>
            <p:sp>
              <p:nvSpPr>
                <p:cNvPr id="129" name="Freeform 6">
                  <a:extLst>
                    <a:ext uri="{FF2B5EF4-FFF2-40B4-BE49-F238E27FC236}">
                      <a16:creationId xmlns:a16="http://schemas.microsoft.com/office/drawing/2014/main" id="{F81843DB-0906-4E8C-829E-CE4E34C5C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450" y="3254376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6">
                  <a:extLst>
                    <a:ext uri="{FF2B5EF4-FFF2-40B4-BE49-F238E27FC236}">
                      <a16:creationId xmlns:a16="http://schemas.microsoft.com/office/drawing/2014/main" id="{C2EADA86-621F-425E-A5A5-F264EED70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988" y="3651681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56E4258-2862-455C-BE0D-E333AE998E4C}"/>
                </a:ext>
              </a:extLst>
            </p:cNvPr>
            <p:cNvCxnSpPr/>
            <p:nvPr/>
          </p:nvCxnSpPr>
          <p:spPr bwMode="auto">
            <a:xfrm>
              <a:off x="908050" y="5321300"/>
              <a:ext cx="1064260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BC43906-0382-4B75-ACB5-B748D511C3CA}"/>
                </a:ext>
              </a:extLst>
            </p:cNvPr>
            <p:cNvCxnSpPr/>
            <p:nvPr/>
          </p:nvCxnSpPr>
          <p:spPr bwMode="auto">
            <a:xfrm>
              <a:off x="927100" y="4241800"/>
              <a:ext cx="1064260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42D1FA8D-3646-40A0-9E86-546A0B26EF99}"/>
                    </a:ext>
                  </a:extLst>
                </p:cNvPr>
                <p:cNvSpPr txBox="1"/>
                <p:nvPr/>
              </p:nvSpPr>
              <p:spPr>
                <a:xfrm>
                  <a:off x="136751" y="4284302"/>
                  <a:ext cx="943537" cy="167036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i="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42D1FA8D-3646-40A0-9E86-546A0B26EF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51" y="4284302"/>
                  <a:ext cx="943537" cy="167036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9BD87CB6-3C59-4F16-ACF1-B53559EEA477}"/>
                    </a:ext>
                  </a:extLst>
                </p:cNvPr>
                <p:cNvSpPr txBox="1"/>
                <p:nvPr/>
              </p:nvSpPr>
              <p:spPr>
                <a:xfrm>
                  <a:off x="43043" y="3126338"/>
                  <a:ext cx="1085150" cy="189308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3200" i="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9BD87CB6-3C59-4F16-ACF1-B53559EEA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3" y="3126338"/>
                  <a:ext cx="1085150" cy="18930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54C405B-668F-499D-92B2-A68D14169361}"/>
              </a:ext>
            </a:extLst>
          </p:cNvPr>
          <p:cNvCxnSpPr>
            <a:cxnSpLocks/>
          </p:cNvCxnSpPr>
          <p:nvPr/>
        </p:nvCxnSpPr>
        <p:spPr>
          <a:xfrm>
            <a:off x="2960259" y="2489200"/>
            <a:ext cx="0" cy="3859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E51E4E9-61DC-4E7B-AE88-424731548586}"/>
              </a:ext>
            </a:extLst>
          </p:cNvPr>
          <p:cNvCxnSpPr>
            <a:cxnSpLocks/>
          </p:cNvCxnSpPr>
          <p:nvPr/>
        </p:nvCxnSpPr>
        <p:spPr>
          <a:xfrm>
            <a:off x="7551309" y="2476500"/>
            <a:ext cx="0" cy="3859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74DA478-A0DE-490A-AB6F-2C19AFD94AC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80706" y="2083611"/>
          <a:ext cx="1604951" cy="110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2" imgW="533160" imgH="368280" progId="Equation.DSMT4">
                  <p:embed/>
                </p:oleObj>
              </mc:Choice>
              <mc:Fallback>
                <p:oleObj name="Equation" r:id="rId12" imgW="533160" imgH="3682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74DA478-A0DE-490A-AB6F-2C19AFD94A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80706" y="2083611"/>
                        <a:ext cx="1604951" cy="110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5123611-4EA3-4211-AD5D-14CFA6936FF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97187" y="2127799"/>
          <a:ext cx="4754559" cy="97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4" imgW="1803240" imgH="368280" progId="Equation.DSMT4">
                  <p:embed/>
                </p:oleObj>
              </mc:Choice>
              <mc:Fallback>
                <p:oleObj name="Equation" r:id="rId14" imgW="1803240" imgH="3682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5123611-4EA3-4211-AD5D-14CFA6936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97187" y="2127799"/>
                        <a:ext cx="4754559" cy="971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A7EC21-D705-4D86-9F6A-682E1563C07B}"/>
                  </a:ext>
                </a:extLst>
              </p:cNvPr>
              <p:cNvSpPr txBox="1"/>
              <p:nvPr/>
            </p:nvSpPr>
            <p:spPr>
              <a:xfrm>
                <a:off x="1060450" y="1765300"/>
                <a:ext cx="22060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/>
                  <a:t>Order decision now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A7EC21-D705-4D86-9F6A-682E1563C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50" y="1765300"/>
                <a:ext cx="2206053" cy="707886"/>
              </a:xfrm>
              <a:prstGeom prst="rect">
                <a:avLst/>
              </a:prstGeom>
              <a:blipFill>
                <a:blip r:embed="rId16"/>
                <a:stretch>
                  <a:fillRect l="-3039" t="-5172" r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21F15D2-6036-44F4-8ED8-4B6E78E7BF21}"/>
                  </a:ext>
                </a:extLst>
              </p:cNvPr>
              <p:cNvSpPr txBox="1"/>
              <p:nvPr/>
            </p:nvSpPr>
            <p:spPr>
              <a:xfrm>
                <a:off x="3441700" y="1746250"/>
                <a:ext cx="36744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/>
                  <a:t>Future decisions from (</a:t>
                </a:r>
                <a:r>
                  <a:rPr lang="en-US" sz="2000" i="0" dirty="0" err="1"/>
                  <a:t>s,S</a:t>
                </a:r>
                <a:r>
                  <a:rPr lang="en-US" sz="2000" i="0" dirty="0"/>
                  <a:t>) policy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,….,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21F15D2-6036-44F4-8ED8-4B6E78E7B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00" y="1746250"/>
                <a:ext cx="3674404" cy="707886"/>
              </a:xfrm>
              <a:prstGeom prst="rect">
                <a:avLst/>
              </a:prstGeom>
              <a:blipFill>
                <a:blip r:embed="rId17"/>
                <a:stretch>
                  <a:fillRect l="-1827" t="-4274" r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D4E162-E7AF-4F2F-B6BF-D987E0F24E7A}"/>
                  </a:ext>
                </a:extLst>
              </p:cNvPr>
              <p:cNvSpPr txBox="1"/>
              <p:nvPr/>
            </p:nvSpPr>
            <p:spPr>
              <a:xfrm rot="19100305">
                <a:off x="1598631" y="3754241"/>
                <a:ext cx="9574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D4E162-E7AF-4F2F-B6BF-D987E0F24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00305">
                <a:off x="1598631" y="3754241"/>
                <a:ext cx="957442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037E24C-EE06-4480-BA51-CF2E3F263E7F}"/>
                  </a:ext>
                </a:extLst>
              </p:cNvPr>
              <p:cNvSpPr txBox="1"/>
              <p:nvPr/>
            </p:nvSpPr>
            <p:spPr>
              <a:xfrm rot="20340970">
                <a:off x="1852631" y="4205091"/>
                <a:ext cx="9574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037E24C-EE06-4480-BA51-CF2E3F263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40970">
                <a:off x="1852631" y="4205091"/>
                <a:ext cx="957442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C4820F3-22A2-4AA7-8025-B7BB3C1B0B42}"/>
                  </a:ext>
                </a:extLst>
              </p:cNvPr>
              <p:cNvSpPr txBox="1"/>
              <p:nvPr/>
            </p:nvSpPr>
            <p:spPr>
              <a:xfrm rot="1166241">
                <a:off x="1846281" y="4751191"/>
                <a:ext cx="9574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C4820F3-22A2-4AA7-8025-B7BB3C1B0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66241">
                <a:off x="1846281" y="4751191"/>
                <a:ext cx="957442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F7176E68-941E-4614-B678-30A76587B98D}"/>
                  </a:ext>
                </a:extLst>
              </p:cNvPr>
              <p:cNvSpPr txBox="1"/>
              <p:nvPr/>
            </p:nvSpPr>
            <p:spPr>
              <a:xfrm rot="2758961">
                <a:off x="1839931" y="5246491"/>
                <a:ext cx="9574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F7176E68-941E-4614-B678-30A76587B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58961">
                <a:off x="1839931" y="5246491"/>
                <a:ext cx="957442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85B8B4-74CD-4006-8D11-1EEC41DCD743}"/>
                  </a:ext>
                </a:extLst>
              </p:cNvPr>
              <p:cNvSpPr txBox="1"/>
              <p:nvPr/>
            </p:nvSpPr>
            <p:spPr>
              <a:xfrm>
                <a:off x="711200" y="6305550"/>
                <a:ext cx="78072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/>
                  <a:t>Pick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i="0" dirty="0"/>
                  <a:t> that performs the best (using one or more forward simulations)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85B8B4-74CD-4006-8D11-1EEC41DCD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6305550"/>
                <a:ext cx="7807265" cy="400110"/>
              </a:xfrm>
              <a:prstGeom prst="rect">
                <a:avLst/>
              </a:prstGeom>
              <a:blipFill>
                <a:blip r:embed="rId22"/>
                <a:stretch>
                  <a:fillRect l="-859" t="-7576" r="-15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25C14EB9-17E4-42E0-BE91-4B8D3B804DD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4655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simulate our (</a:t>
            </a:r>
            <a:r>
              <a:rPr lang="en-US" dirty="0" err="1"/>
              <a:t>s,S</a:t>
            </a:r>
            <a:r>
              <a:rPr lang="en-US" dirty="0"/>
              <a:t>) policy for each decision now.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06595AB-B4B3-49FA-BCD5-83B72560E674}"/>
              </a:ext>
            </a:extLst>
          </p:cNvPr>
          <p:cNvGrpSpPr/>
          <p:nvPr/>
        </p:nvGrpSpPr>
        <p:grpSpPr>
          <a:xfrm rot="19789499">
            <a:off x="131886" y="3510528"/>
            <a:ext cx="4971433" cy="687539"/>
            <a:chOff x="188973" y="3594099"/>
            <a:chExt cx="11425177" cy="2487613"/>
          </a:xfrm>
          <a:solidFill>
            <a:schemeClr val="bg1"/>
          </a:solidFill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1955174-5763-4D22-8BCA-305F7F63C80F}"/>
                </a:ext>
              </a:extLst>
            </p:cNvPr>
            <p:cNvGrpSpPr/>
            <p:nvPr/>
          </p:nvGrpSpPr>
          <p:grpSpPr>
            <a:xfrm>
              <a:off x="914400" y="3594099"/>
              <a:ext cx="10699750" cy="2487613"/>
              <a:chOff x="914400" y="3594099"/>
              <a:chExt cx="10699750" cy="2487613"/>
            </a:xfrm>
            <a:grpFill/>
          </p:grpSpPr>
          <p:sp>
            <p:nvSpPr>
              <p:cNvPr id="74" name="Line 4">
                <a:extLst>
                  <a:ext uri="{FF2B5EF4-FFF2-40B4-BE49-F238E27FC236}">
                    <a16:creationId xmlns:a16="http://schemas.microsoft.com/office/drawing/2014/main" id="{671EC881-4C48-4B7F-9382-8F7D68154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4400" y="3594099"/>
                <a:ext cx="0" cy="24876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5">
                <a:extLst>
                  <a:ext uri="{FF2B5EF4-FFF2-40B4-BE49-F238E27FC236}">
                    <a16:creationId xmlns:a16="http://schemas.microsoft.com/office/drawing/2014/main" id="{42CEB21B-C5B0-4D08-B7F5-70A92E179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" y="6062663"/>
                <a:ext cx="1069975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54EBD7D-C6EF-456C-BFC6-87C0F5ABE37C}"/>
                  </a:ext>
                </a:extLst>
              </p:cNvPr>
              <p:cNvGrpSpPr/>
              <p:nvPr/>
            </p:nvGrpSpPr>
            <p:grpSpPr>
              <a:xfrm>
                <a:off x="952500" y="3876676"/>
                <a:ext cx="10399180" cy="2063513"/>
                <a:chOff x="933450" y="3254376"/>
                <a:chExt cx="10399180" cy="2063513"/>
              </a:xfrm>
              <a:grpFill/>
            </p:grpSpPr>
            <p:sp>
              <p:nvSpPr>
                <p:cNvPr id="77" name="Freeform 6">
                  <a:extLst>
                    <a:ext uri="{FF2B5EF4-FFF2-40B4-BE49-F238E27FC236}">
                      <a16:creationId xmlns:a16="http://schemas.microsoft.com/office/drawing/2014/main" id="{F2507F6D-EC18-4187-9C6A-F91626BE6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450" y="3254376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6">
                  <a:extLst>
                    <a:ext uri="{FF2B5EF4-FFF2-40B4-BE49-F238E27FC236}">
                      <a16:creationId xmlns:a16="http://schemas.microsoft.com/office/drawing/2014/main" id="{9B5C859F-3E71-403A-89EF-9872DDEBA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988" y="3651681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7618222-40BC-42A3-95C2-61A500A75073}"/>
                </a:ext>
              </a:extLst>
            </p:cNvPr>
            <p:cNvCxnSpPr/>
            <p:nvPr/>
          </p:nvCxnSpPr>
          <p:spPr bwMode="auto">
            <a:xfrm>
              <a:off x="908050" y="5321300"/>
              <a:ext cx="10642600" cy="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0435712-9BB0-4E19-BC36-31AB2AB9C286}"/>
                </a:ext>
              </a:extLst>
            </p:cNvPr>
            <p:cNvCxnSpPr/>
            <p:nvPr/>
          </p:nvCxnSpPr>
          <p:spPr bwMode="auto">
            <a:xfrm>
              <a:off x="927100" y="4241800"/>
              <a:ext cx="10642600" cy="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2255273-4648-4228-95AF-45704DFEF136}"/>
                    </a:ext>
                  </a:extLst>
                </p:cNvPr>
                <p:cNvSpPr txBox="1"/>
                <p:nvPr/>
              </p:nvSpPr>
              <p:spPr>
                <a:xfrm>
                  <a:off x="311873" y="4743806"/>
                  <a:ext cx="484813" cy="58477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i="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2255273-4648-4228-95AF-45704DFEF1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73" y="4743806"/>
                  <a:ext cx="484813" cy="584776"/>
                </a:xfrm>
                <a:prstGeom prst="rect">
                  <a:avLst/>
                </a:prstGeom>
                <a:blipFill>
                  <a:blip r:embed="rId12"/>
                  <a:stretch>
                    <a:fillRect r="-54545" b="-6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A7861C3-2976-482D-B6B0-D38F01877122}"/>
                    </a:ext>
                  </a:extLst>
                </p:cNvPr>
                <p:cNvSpPr txBox="1"/>
                <p:nvPr/>
              </p:nvSpPr>
              <p:spPr>
                <a:xfrm>
                  <a:off x="188973" y="3608817"/>
                  <a:ext cx="552779" cy="64633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3600" i="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A7861C3-2976-482D-B6B0-D38F01877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73" y="3608817"/>
                  <a:ext cx="552779" cy="646330"/>
                </a:xfrm>
                <a:prstGeom prst="rect">
                  <a:avLst/>
                </a:prstGeom>
                <a:blipFill>
                  <a:blip r:embed="rId13"/>
                  <a:stretch>
                    <a:fillRect r="-54000" b="-7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AA078DC-F320-48A8-9B6C-22594B22F252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89A60AC-2D8E-48BE-8404-16B1E4A87BED}"/>
              </a:ext>
            </a:extLst>
          </p:cNvPr>
          <p:cNvCxnSpPr/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15999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simulate our (</a:t>
            </a:r>
            <a:r>
              <a:rPr lang="en-US" dirty="0" err="1"/>
              <a:t>s,S</a:t>
            </a:r>
            <a:r>
              <a:rPr lang="en-US" dirty="0"/>
              <a:t>) policy for each decision now.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56C440-7B9C-4C8B-ABB4-0A02FA9DA40E}"/>
              </a:ext>
            </a:extLst>
          </p:cNvPr>
          <p:cNvGrpSpPr/>
          <p:nvPr/>
        </p:nvGrpSpPr>
        <p:grpSpPr>
          <a:xfrm rot="19789499">
            <a:off x="1528886" y="3510528"/>
            <a:ext cx="4971433" cy="687539"/>
            <a:chOff x="188973" y="3594099"/>
            <a:chExt cx="11425177" cy="2487613"/>
          </a:xfrm>
          <a:solidFill>
            <a:schemeClr val="bg1"/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6A60ADA-804D-41A4-84F3-E0C2CE92D0AF}"/>
                </a:ext>
              </a:extLst>
            </p:cNvPr>
            <p:cNvGrpSpPr/>
            <p:nvPr/>
          </p:nvGrpSpPr>
          <p:grpSpPr>
            <a:xfrm>
              <a:off x="914400" y="3594099"/>
              <a:ext cx="10699750" cy="2487613"/>
              <a:chOff x="914400" y="3594099"/>
              <a:chExt cx="10699750" cy="2487613"/>
            </a:xfrm>
            <a:grpFill/>
          </p:grpSpPr>
          <p:sp>
            <p:nvSpPr>
              <p:cNvPr id="68" name="Line 4">
                <a:extLst>
                  <a:ext uri="{FF2B5EF4-FFF2-40B4-BE49-F238E27FC236}">
                    <a16:creationId xmlns:a16="http://schemas.microsoft.com/office/drawing/2014/main" id="{3DA0DAA0-7401-408C-BCB9-7E9D6C172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4400" y="3594099"/>
                <a:ext cx="0" cy="24876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5">
                <a:extLst>
                  <a:ext uri="{FF2B5EF4-FFF2-40B4-BE49-F238E27FC236}">
                    <a16:creationId xmlns:a16="http://schemas.microsoft.com/office/drawing/2014/main" id="{30D9BEC5-77D7-457A-8667-41AEC20ED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" y="6062663"/>
                <a:ext cx="1069975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6CD8BD2-876E-48FF-9910-99B691C4DCC7}"/>
                  </a:ext>
                </a:extLst>
              </p:cNvPr>
              <p:cNvGrpSpPr/>
              <p:nvPr/>
            </p:nvGrpSpPr>
            <p:grpSpPr>
              <a:xfrm>
                <a:off x="952500" y="3876676"/>
                <a:ext cx="10399180" cy="2063513"/>
                <a:chOff x="933450" y="3254376"/>
                <a:chExt cx="10399180" cy="2063513"/>
              </a:xfrm>
              <a:grpFill/>
            </p:grpSpPr>
            <p:sp>
              <p:nvSpPr>
                <p:cNvPr id="71" name="Freeform 6">
                  <a:extLst>
                    <a:ext uri="{FF2B5EF4-FFF2-40B4-BE49-F238E27FC236}">
                      <a16:creationId xmlns:a16="http://schemas.microsoft.com/office/drawing/2014/main" id="{C0DCE869-276F-4A49-A0F3-910796CBF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450" y="3254376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791BFF6C-2F02-4A31-802B-2367589FB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988" y="3651681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9F0AA3-4165-489A-9699-4523C21D5CDA}"/>
                </a:ext>
              </a:extLst>
            </p:cNvPr>
            <p:cNvCxnSpPr/>
            <p:nvPr/>
          </p:nvCxnSpPr>
          <p:spPr bwMode="auto">
            <a:xfrm>
              <a:off x="908050" y="5321300"/>
              <a:ext cx="10642600" cy="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47B16E9-08DF-40A3-BDF5-D06EAA68131D}"/>
                </a:ext>
              </a:extLst>
            </p:cNvPr>
            <p:cNvCxnSpPr/>
            <p:nvPr/>
          </p:nvCxnSpPr>
          <p:spPr bwMode="auto">
            <a:xfrm>
              <a:off x="927100" y="4241800"/>
              <a:ext cx="10642600" cy="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0B74373-00AB-4F98-94E0-2BA46FF404E9}"/>
                    </a:ext>
                  </a:extLst>
                </p:cNvPr>
                <p:cNvSpPr txBox="1"/>
                <p:nvPr/>
              </p:nvSpPr>
              <p:spPr>
                <a:xfrm>
                  <a:off x="311873" y="4743806"/>
                  <a:ext cx="484813" cy="58477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i="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0B74373-00AB-4F98-94E0-2BA46FF40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73" y="4743806"/>
                  <a:ext cx="484813" cy="584776"/>
                </a:xfrm>
                <a:prstGeom prst="rect">
                  <a:avLst/>
                </a:prstGeom>
                <a:blipFill>
                  <a:blip r:embed="rId12"/>
                  <a:stretch>
                    <a:fillRect r="-54545" b="-6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EDDA0C8-7A9D-4203-B077-BAAFAA62865B}"/>
                    </a:ext>
                  </a:extLst>
                </p:cNvPr>
                <p:cNvSpPr txBox="1"/>
                <p:nvPr/>
              </p:nvSpPr>
              <p:spPr>
                <a:xfrm>
                  <a:off x="188973" y="3608817"/>
                  <a:ext cx="552779" cy="64633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3600" i="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EDDA0C8-7A9D-4203-B077-BAAFAA628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73" y="3608817"/>
                  <a:ext cx="552779" cy="646330"/>
                </a:xfrm>
                <a:prstGeom prst="rect">
                  <a:avLst/>
                </a:prstGeom>
                <a:blipFill>
                  <a:blip r:embed="rId13"/>
                  <a:stretch>
                    <a:fillRect r="-55102" b="-7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BAD34BF8-B99D-4219-B59E-51CC8E6AC9D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25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simulate our (</a:t>
            </a:r>
            <a:r>
              <a:rPr lang="en-US" dirty="0" err="1"/>
              <a:t>s,S</a:t>
            </a:r>
            <a:r>
              <a:rPr lang="en-US" dirty="0"/>
              <a:t>) policy for each decision now.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D43B15-EE15-436E-A1EB-E4DC3A5691D3}"/>
              </a:ext>
            </a:extLst>
          </p:cNvPr>
          <p:cNvGrpSpPr/>
          <p:nvPr/>
        </p:nvGrpSpPr>
        <p:grpSpPr>
          <a:xfrm rot="19789499">
            <a:off x="1528886" y="3510528"/>
            <a:ext cx="4971433" cy="687539"/>
            <a:chOff x="188973" y="3594099"/>
            <a:chExt cx="11425177" cy="2487613"/>
          </a:xfrm>
          <a:solidFill>
            <a:schemeClr val="bg1"/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114BCAB-2F91-49F5-8198-168975374873}"/>
                </a:ext>
              </a:extLst>
            </p:cNvPr>
            <p:cNvGrpSpPr/>
            <p:nvPr/>
          </p:nvGrpSpPr>
          <p:grpSpPr>
            <a:xfrm>
              <a:off x="914400" y="3594099"/>
              <a:ext cx="10699750" cy="2487613"/>
              <a:chOff x="914400" y="3594099"/>
              <a:chExt cx="10699750" cy="2487613"/>
            </a:xfrm>
            <a:grpFill/>
          </p:grpSpPr>
          <p:sp>
            <p:nvSpPr>
              <p:cNvPr id="41" name="Line 4">
                <a:extLst>
                  <a:ext uri="{FF2B5EF4-FFF2-40B4-BE49-F238E27FC236}">
                    <a16:creationId xmlns:a16="http://schemas.microsoft.com/office/drawing/2014/main" id="{9239D476-0F3B-4F15-9D2A-199C9E894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4400" y="3594099"/>
                <a:ext cx="0" cy="24876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5">
                <a:extLst>
                  <a:ext uri="{FF2B5EF4-FFF2-40B4-BE49-F238E27FC236}">
                    <a16:creationId xmlns:a16="http://schemas.microsoft.com/office/drawing/2014/main" id="{C194BFC0-7C8F-4AE6-BDA8-1E9FCBCCB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" y="6062663"/>
                <a:ext cx="1069975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63C9AF1-EB93-442B-84F4-D90BF8B3BAF9}"/>
                  </a:ext>
                </a:extLst>
              </p:cNvPr>
              <p:cNvGrpSpPr/>
              <p:nvPr/>
            </p:nvGrpSpPr>
            <p:grpSpPr>
              <a:xfrm>
                <a:off x="952500" y="3876676"/>
                <a:ext cx="10399180" cy="2063513"/>
                <a:chOff x="933450" y="3254376"/>
                <a:chExt cx="10399180" cy="2063513"/>
              </a:xfrm>
              <a:grpFill/>
            </p:grpSpPr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C0A2DA7F-2B2F-4B65-8451-CC521A5EAD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450" y="3254376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6">
                  <a:extLst>
                    <a:ext uri="{FF2B5EF4-FFF2-40B4-BE49-F238E27FC236}">
                      <a16:creationId xmlns:a16="http://schemas.microsoft.com/office/drawing/2014/main" id="{E062F1E2-3FC3-4965-B751-B5B3EB6B7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988" y="3651681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561250D-697A-4AC5-967C-BBBE1A0E69D9}"/>
                </a:ext>
              </a:extLst>
            </p:cNvPr>
            <p:cNvCxnSpPr/>
            <p:nvPr/>
          </p:nvCxnSpPr>
          <p:spPr bwMode="auto">
            <a:xfrm>
              <a:off x="908050" y="5321300"/>
              <a:ext cx="10642600" cy="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B0EBA6-8919-4850-B6AC-9578BC7E00AC}"/>
                </a:ext>
              </a:extLst>
            </p:cNvPr>
            <p:cNvCxnSpPr/>
            <p:nvPr/>
          </p:nvCxnSpPr>
          <p:spPr bwMode="auto">
            <a:xfrm>
              <a:off x="927100" y="4241800"/>
              <a:ext cx="10642600" cy="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1BE6F8A-C78A-4DE3-91F4-1AB0C4889D64}"/>
                    </a:ext>
                  </a:extLst>
                </p:cNvPr>
                <p:cNvSpPr txBox="1"/>
                <p:nvPr/>
              </p:nvSpPr>
              <p:spPr>
                <a:xfrm>
                  <a:off x="311873" y="4743806"/>
                  <a:ext cx="484813" cy="58477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i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1BE6F8A-C78A-4DE3-91F4-1AB0C4889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73" y="4743806"/>
                  <a:ext cx="484813" cy="584776"/>
                </a:xfrm>
                <a:prstGeom prst="rect">
                  <a:avLst/>
                </a:prstGeom>
                <a:blipFill>
                  <a:blip r:embed="rId12"/>
                  <a:stretch>
                    <a:fillRect r="-54545" b="-6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4162D3B-3956-46B1-8486-E517C05E2589}"/>
                    </a:ext>
                  </a:extLst>
                </p:cNvPr>
                <p:cNvSpPr txBox="1"/>
                <p:nvPr/>
              </p:nvSpPr>
              <p:spPr>
                <a:xfrm>
                  <a:off x="188973" y="3608817"/>
                  <a:ext cx="552779" cy="64633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3600" i="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4162D3B-3956-46B1-8486-E517C05E2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73" y="3608817"/>
                  <a:ext cx="552779" cy="646330"/>
                </a:xfrm>
                <a:prstGeom prst="rect">
                  <a:avLst/>
                </a:prstGeom>
                <a:blipFill>
                  <a:blip r:embed="rId13"/>
                  <a:stretch>
                    <a:fillRect r="-55102" b="-7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EF6B04D0-C8C2-41BA-9883-DBB2A49CBFE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2B0C1B-4BC8-4AD2-A891-9A8AEC91D1AC}"/>
              </a:ext>
            </a:extLst>
          </p:cNvPr>
          <p:cNvCxnSpPr/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9616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simulate our (</a:t>
            </a:r>
            <a:r>
              <a:rPr lang="en-US" dirty="0" err="1"/>
              <a:t>s,S</a:t>
            </a:r>
            <a:r>
              <a:rPr lang="en-US" dirty="0"/>
              <a:t>) policy for each decision now.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30A182-B735-4EAD-9701-9D604071E814}"/>
              </a:ext>
            </a:extLst>
          </p:cNvPr>
          <p:cNvGrpSpPr/>
          <p:nvPr/>
        </p:nvGrpSpPr>
        <p:grpSpPr>
          <a:xfrm rot="19789499">
            <a:off x="2970336" y="3510528"/>
            <a:ext cx="4971433" cy="687539"/>
            <a:chOff x="188973" y="3594099"/>
            <a:chExt cx="11425177" cy="2487613"/>
          </a:xfrm>
          <a:solidFill>
            <a:schemeClr val="bg1"/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DC5F2C8-DF71-4873-BA6B-2C216AA81B31}"/>
                </a:ext>
              </a:extLst>
            </p:cNvPr>
            <p:cNvGrpSpPr/>
            <p:nvPr/>
          </p:nvGrpSpPr>
          <p:grpSpPr>
            <a:xfrm>
              <a:off x="914400" y="3594099"/>
              <a:ext cx="10699750" cy="2487613"/>
              <a:chOff x="914400" y="3594099"/>
              <a:chExt cx="10699750" cy="2487613"/>
            </a:xfrm>
            <a:grpFill/>
          </p:grpSpPr>
          <p:sp>
            <p:nvSpPr>
              <p:cNvPr id="41" name="Line 4">
                <a:extLst>
                  <a:ext uri="{FF2B5EF4-FFF2-40B4-BE49-F238E27FC236}">
                    <a16:creationId xmlns:a16="http://schemas.microsoft.com/office/drawing/2014/main" id="{AF1C962B-DF75-45AF-9E81-2FB30A6E4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4400" y="3594099"/>
                <a:ext cx="0" cy="24876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5">
                <a:extLst>
                  <a:ext uri="{FF2B5EF4-FFF2-40B4-BE49-F238E27FC236}">
                    <a16:creationId xmlns:a16="http://schemas.microsoft.com/office/drawing/2014/main" id="{71C5CF6E-D9BC-4697-90D1-90CEACCDD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" y="6062663"/>
                <a:ext cx="1069975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85D04BE-660F-4F1D-85CF-AF15E012023F}"/>
                  </a:ext>
                </a:extLst>
              </p:cNvPr>
              <p:cNvGrpSpPr/>
              <p:nvPr/>
            </p:nvGrpSpPr>
            <p:grpSpPr>
              <a:xfrm>
                <a:off x="952500" y="3876676"/>
                <a:ext cx="10399180" cy="2063513"/>
                <a:chOff x="933450" y="3254376"/>
                <a:chExt cx="10399180" cy="2063513"/>
              </a:xfrm>
              <a:grpFill/>
            </p:grpSpPr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3BDFF116-45F7-4A97-9E3A-D557456BC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450" y="3254376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6">
                  <a:extLst>
                    <a:ext uri="{FF2B5EF4-FFF2-40B4-BE49-F238E27FC236}">
                      <a16:creationId xmlns:a16="http://schemas.microsoft.com/office/drawing/2014/main" id="{038763D9-2D75-4ED4-8897-5435D6C3E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988" y="3651681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DF8A2C-EEAD-4A16-BBBC-C42011C7A898}"/>
                </a:ext>
              </a:extLst>
            </p:cNvPr>
            <p:cNvCxnSpPr/>
            <p:nvPr/>
          </p:nvCxnSpPr>
          <p:spPr bwMode="auto">
            <a:xfrm>
              <a:off x="908050" y="5321300"/>
              <a:ext cx="10642600" cy="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559229-82AB-4421-AD25-13F8CFD30F55}"/>
                </a:ext>
              </a:extLst>
            </p:cNvPr>
            <p:cNvCxnSpPr/>
            <p:nvPr/>
          </p:nvCxnSpPr>
          <p:spPr bwMode="auto">
            <a:xfrm>
              <a:off x="927100" y="4241800"/>
              <a:ext cx="10642600" cy="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65CA0A6-6078-4D18-8496-8B62CAD96E05}"/>
                    </a:ext>
                  </a:extLst>
                </p:cNvPr>
                <p:cNvSpPr txBox="1"/>
                <p:nvPr/>
              </p:nvSpPr>
              <p:spPr>
                <a:xfrm>
                  <a:off x="311873" y="4743806"/>
                  <a:ext cx="484813" cy="58477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i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65CA0A6-6078-4D18-8496-8B62CAD96E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73" y="4743806"/>
                  <a:ext cx="484813" cy="584776"/>
                </a:xfrm>
                <a:prstGeom prst="rect">
                  <a:avLst/>
                </a:prstGeom>
                <a:blipFill>
                  <a:blip r:embed="rId12"/>
                  <a:stretch>
                    <a:fillRect r="-53333" b="-6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19B287D-5408-42DB-AD20-300B5912B99A}"/>
                    </a:ext>
                  </a:extLst>
                </p:cNvPr>
                <p:cNvSpPr txBox="1"/>
                <p:nvPr/>
              </p:nvSpPr>
              <p:spPr>
                <a:xfrm>
                  <a:off x="188973" y="3608817"/>
                  <a:ext cx="552779" cy="64633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3600" i="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19B287D-5408-42DB-AD20-300B5912B9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73" y="3608817"/>
                  <a:ext cx="552779" cy="646330"/>
                </a:xfrm>
                <a:prstGeom prst="rect">
                  <a:avLst/>
                </a:prstGeom>
                <a:blipFill>
                  <a:blip r:embed="rId13"/>
                  <a:stretch>
                    <a:fillRect r="-52000" b="-7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2D57BE79-B96C-4766-B8F1-8E7F7794D49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5840B1-ABA6-4EB7-B4FC-16A06C540FB9}"/>
              </a:ext>
            </a:extLst>
          </p:cNvPr>
          <p:cNvCxnSpPr/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5184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simulate our (</a:t>
            </a:r>
            <a:r>
              <a:rPr lang="en-US" dirty="0" err="1"/>
              <a:t>s,S</a:t>
            </a:r>
            <a:r>
              <a:rPr lang="en-US" dirty="0"/>
              <a:t>) policy for each decision now.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30A182-B735-4EAD-9701-9D604071E814}"/>
              </a:ext>
            </a:extLst>
          </p:cNvPr>
          <p:cNvGrpSpPr/>
          <p:nvPr/>
        </p:nvGrpSpPr>
        <p:grpSpPr>
          <a:xfrm rot="19789499">
            <a:off x="4380036" y="3510528"/>
            <a:ext cx="4971433" cy="687539"/>
            <a:chOff x="188973" y="3594099"/>
            <a:chExt cx="11425177" cy="2487613"/>
          </a:xfrm>
          <a:solidFill>
            <a:schemeClr val="bg1"/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DC5F2C8-DF71-4873-BA6B-2C216AA81B31}"/>
                </a:ext>
              </a:extLst>
            </p:cNvPr>
            <p:cNvGrpSpPr/>
            <p:nvPr/>
          </p:nvGrpSpPr>
          <p:grpSpPr>
            <a:xfrm>
              <a:off x="914400" y="3594099"/>
              <a:ext cx="10699750" cy="2487613"/>
              <a:chOff x="914400" y="3594099"/>
              <a:chExt cx="10699750" cy="2487613"/>
            </a:xfrm>
            <a:grpFill/>
          </p:grpSpPr>
          <p:sp>
            <p:nvSpPr>
              <p:cNvPr id="41" name="Line 4">
                <a:extLst>
                  <a:ext uri="{FF2B5EF4-FFF2-40B4-BE49-F238E27FC236}">
                    <a16:creationId xmlns:a16="http://schemas.microsoft.com/office/drawing/2014/main" id="{AF1C962B-DF75-45AF-9E81-2FB30A6E4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4400" y="3594099"/>
                <a:ext cx="0" cy="24876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5">
                <a:extLst>
                  <a:ext uri="{FF2B5EF4-FFF2-40B4-BE49-F238E27FC236}">
                    <a16:creationId xmlns:a16="http://schemas.microsoft.com/office/drawing/2014/main" id="{71C5CF6E-D9BC-4697-90D1-90CEACCDD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400" y="6062663"/>
                <a:ext cx="1069975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85D04BE-660F-4F1D-85CF-AF15E012023F}"/>
                  </a:ext>
                </a:extLst>
              </p:cNvPr>
              <p:cNvGrpSpPr/>
              <p:nvPr/>
            </p:nvGrpSpPr>
            <p:grpSpPr>
              <a:xfrm>
                <a:off x="952500" y="3876676"/>
                <a:ext cx="10399180" cy="2063513"/>
                <a:chOff x="933450" y="3254376"/>
                <a:chExt cx="10399180" cy="2063513"/>
              </a:xfrm>
              <a:grpFill/>
            </p:grpSpPr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3BDFF116-45F7-4A97-9E3A-D557456BC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450" y="3254376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6">
                  <a:extLst>
                    <a:ext uri="{FF2B5EF4-FFF2-40B4-BE49-F238E27FC236}">
                      <a16:creationId xmlns:a16="http://schemas.microsoft.com/office/drawing/2014/main" id="{038763D9-2D75-4ED4-8897-5435D6C3E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988" y="3651681"/>
                  <a:ext cx="5204642" cy="1666208"/>
                </a:xfrm>
                <a:custGeom>
                  <a:avLst/>
                  <a:gdLst>
                    <a:gd name="T0" fmla="*/ 0 w 4716"/>
                    <a:gd name="T1" fmla="*/ 773113 h 1778"/>
                    <a:gd name="T2" fmla="*/ 285750 w 4716"/>
                    <a:gd name="T3" fmla="*/ 1023938 h 1778"/>
                    <a:gd name="T4" fmla="*/ 323850 w 4716"/>
                    <a:gd name="T5" fmla="*/ 1101725 h 1778"/>
                    <a:gd name="T6" fmla="*/ 533400 w 4716"/>
                    <a:gd name="T7" fmla="*/ 1198563 h 1778"/>
                    <a:gd name="T8" fmla="*/ 704850 w 4716"/>
                    <a:gd name="T9" fmla="*/ 1392238 h 1778"/>
                    <a:gd name="T10" fmla="*/ 990600 w 4716"/>
                    <a:gd name="T11" fmla="*/ 1604963 h 1778"/>
                    <a:gd name="T12" fmla="*/ 1047750 w 4716"/>
                    <a:gd name="T13" fmla="*/ 1662113 h 1778"/>
                    <a:gd name="T14" fmla="*/ 1314450 w 4716"/>
                    <a:gd name="T15" fmla="*/ 1681163 h 1778"/>
                    <a:gd name="T16" fmla="*/ 1409700 w 4716"/>
                    <a:gd name="T17" fmla="*/ 1739900 h 1778"/>
                    <a:gd name="T18" fmla="*/ 1676400 w 4716"/>
                    <a:gd name="T19" fmla="*/ 1778000 h 1778"/>
                    <a:gd name="T20" fmla="*/ 2038350 w 4716"/>
                    <a:gd name="T21" fmla="*/ 1990725 h 1778"/>
                    <a:gd name="T22" fmla="*/ 2171700 w 4716"/>
                    <a:gd name="T23" fmla="*/ 2106613 h 1778"/>
                    <a:gd name="T24" fmla="*/ 2552700 w 4716"/>
                    <a:gd name="T25" fmla="*/ 2184400 h 1778"/>
                    <a:gd name="T26" fmla="*/ 2552700 w 4716"/>
                    <a:gd name="T27" fmla="*/ 0 h 1778"/>
                    <a:gd name="T28" fmla="*/ 2762250 w 4716"/>
                    <a:gd name="T29" fmla="*/ 57150 h 1778"/>
                    <a:gd name="T30" fmla="*/ 2990850 w 4716"/>
                    <a:gd name="T31" fmla="*/ 269875 h 1778"/>
                    <a:gd name="T32" fmla="*/ 3448050 w 4716"/>
                    <a:gd name="T33" fmla="*/ 347663 h 1778"/>
                    <a:gd name="T34" fmla="*/ 3829050 w 4716"/>
                    <a:gd name="T35" fmla="*/ 695325 h 1778"/>
                    <a:gd name="T36" fmla="*/ 3943350 w 4716"/>
                    <a:gd name="T37" fmla="*/ 1004888 h 1778"/>
                    <a:gd name="T38" fmla="*/ 4057650 w 4716"/>
                    <a:gd name="T39" fmla="*/ 1198563 h 1778"/>
                    <a:gd name="T40" fmla="*/ 4152900 w 4716"/>
                    <a:gd name="T41" fmla="*/ 1392238 h 1778"/>
                    <a:gd name="T42" fmla="*/ 4191000 w 4716"/>
                    <a:gd name="T43" fmla="*/ 1565275 h 1778"/>
                    <a:gd name="T44" fmla="*/ 4552950 w 4716"/>
                    <a:gd name="T45" fmla="*/ 1739900 h 1778"/>
                    <a:gd name="T46" fmla="*/ 4743450 w 4716"/>
                    <a:gd name="T47" fmla="*/ 2049463 h 1778"/>
                    <a:gd name="T48" fmla="*/ 4819650 w 4716"/>
                    <a:gd name="T49" fmla="*/ 2165350 h 1778"/>
                    <a:gd name="T50" fmla="*/ 4933950 w 4716"/>
                    <a:gd name="T51" fmla="*/ 2243138 h 1778"/>
                    <a:gd name="T52" fmla="*/ 5048250 w 4716"/>
                    <a:gd name="T53" fmla="*/ 2338388 h 1778"/>
                    <a:gd name="T54" fmla="*/ 5181600 w 4716"/>
                    <a:gd name="T55" fmla="*/ 2513013 h 1778"/>
                    <a:gd name="T56" fmla="*/ 5334000 w 4716"/>
                    <a:gd name="T57" fmla="*/ 2628900 h 1778"/>
                    <a:gd name="T58" fmla="*/ 5524500 w 4716"/>
                    <a:gd name="T59" fmla="*/ 2784475 h 1778"/>
                    <a:gd name="T60" fmla="*/ 5791200 w 4716"/>
                    <a:gd name="T61" fmla="*/ 2822575 h 1778"/>
                    <a:gd name="T62" fmla="*/ 5905500 w 4716"/>
                    <a:gd name="T63" fmla="*/ 2803525 h 1778"/>
                    <a:gd name="T64" fmla="*/ 5854700 w 4716"/>
                    <a:gd name="T65" fmla="*/ 630238 h 1778"/>
                    <a:gd name="T66" fmla="*/ 6159500 w 4716"/>
                    <a:gd name="T67" fmla="*/ 700088 h 1778"/>
                    <a:gd name="T68" fmla="*/ 6419850 w 4716"/>
                    <a:gd name="T69" fmla="*/ 795338 h 1778"/>
                    <a:gd name="T70" fmla="*/ 6731000 w 4716"/>
                    <a:gd name="T71" fmla="*/ 884238 h 1778"/>
                    <a:gd name="T72" fmla="*/ 6858000 w 4716"/>
                    <a:gd name="T73" fmla="*/ 966788 h 1778"/>
                    <a:gd name="T74" fmla="*/ 6972300 w 4716"/>
                    <a:gd name="T75" fmla="*/ 1063625 h 1778"/>
                    <a:gd name="T76" fmla="*/ 7048500 w 4716"/>
                    <a:gd name="T77" fmla="*/ 1139825 h 1778"/>
                    <a:gd name="T78" fmla="*/ 7086600 w 4716"/>
                    <a:gd name="T79" fmla="*/ 1217613 h 1778"/>
                    <a:gd name="T80" fmla="*/ 7353300 w 4716"/>
                    <a:gd name="T81" fmla="*/ 1411288 h 1778"/>
                    <a:gd name="T82" fmla="*/ 7429500 w 4716"/>
                    <a:gd name="T83" fmla="*/ 1449388 h 1778"/>
                    <a:gd name="T84" fmla="*/ 7486650 w 4716"/>
                    <a:gd name="T85" fmla="*/ 1468438 h 17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716" h="1778">
                      <a:moveTo>
                        <a:pt x="0" y="487"/>
                      </a:moveTo>
                      <a:cubicBezTo>
                        <a:pt x="61" y="539"/>
                        <a:pt x="134" y="579"/>
                        <a:pt x="180" y="645"/>
                      </a:cubicBezTo>
                      <a:cubicBezTo>
                        <a:pt x="190" y="660"/>
                        <a:pt x="193" y="680"/>
                        <a:pt x="204" y="694"/>
                      </a:cubicBezTo>
                      <a:cubicBezTo>
                        <a:pt x="237" y="734"/>
                        <a:pt x="296" y="722"/>
                        <a:pt x="336" y="755"/>
                      </a:cubicBezTo>
                      <a:cubicBezTo>
                        <a:pt x="495" y="885"/>
                        <a:pt x="344" y="775"/>
                        <a:pt x="444" y="877"/>
                      </a:cubicBezTo>
                      <a:cubicBezTo>
                        <a:pt x="498" y="931"/>
                        <a:pt x="563" y="967"/>
                        <a:pt x="624" y="1011"/>
                      </a:cubicBezTo>
                      <a:cubicBezTo>
                        <a:pt x="638" y="1021"/>
                        <a:pt x="643" y="1043"/>
                        <a:pt x="660" y="1047"/>
                      </a:cubicBezTo>
                      <a:cubicBezTo>
                        <a:pt x="715" y="1060"/>
                        <a:pt x="772" y="1055"/>
                        <a:pt x="828" y="1059"/>
                      </a:cubicBezTo>
                      <a:cubicBezTo>
                        <a:pt x="848" y="1071"/>
                        <a:pt x="865" y="1090"/>
                        <a:pt x="888" y="1096"/>
                      </a:cubicBezTo>
                      <a:cubicBezTo>
                        <a:pt x="943" y="1110"/>
                        <a:pt x="1056" y="1120"/>
                        <a:pt x="1056" y="1120"/>
                      </a:cubicBezTo>
                      <a:cubicBezTo>
                        <a:pt x="1141" y="1149"/>
                        <a:pt x="1216" y="1195"/>
                        <a:pt x="1284" y="1254"/>
                      </a:cubicBezTo>
                      <a:cubicBezTo>
                        <a:pt x="1325" y="1290"/>
                        <a:pt x="1324" y="1305"/>
                        <a:pt x="1368" y="1327"/>
                      </a:cubicBezTo>
                      <a:cubicBezTo>
                        <a:pt x="1449" y="1369"/>
                        <a:pt x="1517" y="1376"/>
                        <a:pt x="1608" y="1376"/>
                      </a:cubicBezTo>
                      <a:lnTo>
                        <a:pt x="1608" y="0"/>
                      </a:lnTo>
                      <a:lnTo>
                        <a:pt x="1740" y="36"/>
                      </a:lnTo>
                      <a:cubicBezTo>
                        <a:pt x="1788" y="81"/>
                        <a:pt x="1825" y="143"/>
                        <a:pt x="1884" y="170"/>
                      </a:cubicBezTo>
                      <a:cubicBezTo>
                        <a:pt x="1973" y="211"/>
                        <a:pt x="2077" y="200"/>
                        <a:pt x="2172" y="219"/>
                      </a:cubicBezTo>
                      <a:cubicBezTo>
                        <a:pt x="2260" y="278"/>
                        <a:pt x="2355" y="346"/>
                        <a:pt x="2412" y="438"/>
                      </a:cubicBezTo>
                      <a:cubicBezTo>
                        <a:pt x="2448" y="496"/>
                        <a:pt x="2461" y="570"/>
                        <a:pt x="2484" y="633"/>
                      </a:cubicBezTo>
                      <a:cubicBezTo>
                        <a:pt x="2500" y="676"/>
                        <a:pt x="2532" y="718"/>
                        <a:pt x="2556" y="755"/>
                      </a:cubicBezTo>
                      <a:cubicBezTo>
                        <a:pt x="2581" y="792"/>
                        <a:pt x="2616" y="877"/>
                        <a:pt x="2616" y="877"/>
                      </a:cubicBezTo>
                      <a:cubicBezTo>
                        <a:pt x="2618" y="889"/>
                        <a:pt x="2636" y="982"/>
                        <a:pt x="2640" y="986"/>
                      </a:cubicBezTo>
                      <a:cubicBezTo>
                        <a:pt x="2702" y="1042"/>
                        <a:pt x="2800" y="1050"/>
                        <a:pt x="2868" y="1096"/>
                      </a:cubicBezTo>
                      <a:cubicBezTo>
                        <a:pt x="2904" y="1168"/>
                        <a:pt x="2919" y="1244"/>
                        <a:pt x="2988" y="1291"/>
                      </a:cubicBezTo>
                      <a:cubicBezTo>
                        <a:pt x="3004" y="1315"/>
                        <a:pt x="3020" y="1339"/>
                        <a:pt x="3036" y="1364"/>
                      </a:cubicBezTo>
                      <a:cubicBezTo>
                        <a:pt x="3052" y="1388"/>
                        <a:pt x="3085" y="1395"/>
                        <a:pt x="3108" y="1413"/>
                      </a:cubicBezTo>
                      <a:cubicBezTo>
                        <a:pt x="3133" y="1432"/>
                        <a:pt x="3159" y="1450"/>
                        <a:pt x="3180" y="1473"/>
                      </a:cubicBezTo>
                      <a:cubicBezTo>
                        <a:pt x="3211" y="1507"/>
                        <a:pt x="3236" y="1547"/>
                        <a:pt x="3264" y="1583"/>
                      </a:cubicBezTo>
                      <a:cubicBezTo>
                        <a:pt x="3296" y="1625"/>
                        <a:pt x="3325" y="1627"/>
                        <a:pt x="3360" y="1656"/>
                      </a:cubicBezTo>
                      <a:cubicBezTo>
                        <a:pt x="3399" y="1690"/>
                        <a:pt x="3435" y="1727"/>
                        <a:pt x="3480" y="1754"/>
                      </a:cubicBezTo>
                      <a:cubicBezTo>
                        <a:pt x="3519" y="1776"/>
                        <a:pt x="3638" y="1777"/>
                        <a:pt x="3648" y="1778"/>
                      </a:cubicBezTo>
                      <a:cubicBezTo>
                        <a:pt x="3712" y="1765"/>
                        <a:pt x="3688" y="1766"/>
                        <a:pt x="3720" y="1766"/>
                      </a:cubicBezTo>
                      <a:lnTo>
                        <a:pt x="3688" y="397"/>
                      </a:lnTo>
                      <a:cubicBezTo>
                        <a:pt x="3799" y="419"/>
                        <a:pt x="3744" y="421"/>
                        <a:pt x="3880" y="441"/>
                      </a:cubicBezTo>
                      <a:cubicBezTo>
                        <a:pt x="3960" y="453"/>
                        <a:pt x="3976" y="469"/>
                        <a:pt x="4044" y="501"/>
                      </a:cubicBezTo>
                      <a:cubicBezTo>
                        <a:pt x="4168" y="517"/>
                        <a:pt x="4088" y="513"/>
                        <a:pt x="4240" y="557"/>
                      </a:cubicBezTo>
                      <a:cubicBezTo>
                        <a:pt x="4286" y="571"/>
                        <a:pt x="4295" y="590"/>
                        <a:pt x="4320" y="609"/>
                      </a:cubicBezTo>
                      <a:cubicBezTo>
                        <a:pt x="4345" y="628"/>
                        <a:pt x="4372" y="652"/>
                        <a:pt x="4392" y="670"/>
                      </a:cubicBezTo>
                      <a:cubicBezTo>
                        <a:pt x="4407" y="687"/>
                        <a:pt x="4426" y="700"/>
                        <a:pt x="4440" y="718"/>
                      </a:cubicBezTo>
                      <a:cubicBezTo>
                        <a:pt x="4451" y="732"/>
                        <a:pt x="4453" y="753"/>
                        <a:pt x="4464" y="767"/>
                      </a:cubicBezTo>
                      <a:cubicBezTo>
                        <a:pt x="4492" y="800"/>
                        <a:pt x="4596" y="864"/>
                        <a:pt x="4632" y="889"/>
                      </a:cubicBezTo>
                      <a:cubicBezTo>
                        <a:pt x="4647" y="899"/>
                        <a:pt x="4664" y="906"/>
                        <a:pt x="4680" y="913"/>
                      </a:cubicBezTo>
                      <a:cubicBezTo>
                        <a:pt x="4692" y="918"/>
                        <a:pt x="4716" y="925"/>
                        <a:pt x="4716" y="925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DF8A2C-EEAD-4A16-BBBC-C42011C7A898}"/>
                </a:ext>
              </a:extLst>
            </p:cNvPr>
            <p:cNvCxnSpPr/>
            <p:nvPr/>
          </p:nvCxnSpPr>
          <p:spPr bwMode="auto">
            <a:xfrm>
              <a:off x="908050" y="5321300"/>
              <a:ext cx="10642600" cy="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559229-82AB-4421-AD25-13F8CFD30F55}"/>
                </a:ext>
              </a:extLst>
            </p:cNvPr>
            <p:cNvCxnSpPr/>
            <p:nvPr/>
          </p:nvCxnSpPr>
          <p:spPr bwMode="auto">
            <a:xfrm>
              <a:off x="927100" y="4241800"/>
              <a:ext cx="10642600" cy="0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65CA0A6-6078-4D18-8496-8B62CAD96E05}"/>
                    </a:ext>
                  </a:extLst>
                </p:cNvPr>
                <p:cNvSpPr txBox="1"/>
                <p:nvPr/>
              </p:nvSpPr>
              <p:spPr>
                <a:xfrm>
                  <a:off x="311873" y="4743806"/>
                  <a:ext cx="484813" cy="58477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i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65CA0A6-6078-4D18-8496-8B62CAD96E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73" y="4743806"/>
                  <a:ext cx="484813" cy="584776"/>
                </a:xfrm>
                <a:prstGeom prst="rect">
                  <a:avLst/>
                </a:prstGeom>
                <a:blipFill>
                  <a:blip r:embed="rId12"/>
                  <a:stretch>
                    <a:fillRect r="-54545" b="-6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19B287D-5408-42DB-AD20-300B5912B99A}"/>
                    </a:ext>
                  </a:extLst>
                </p:cNvPr>
                <p:cNvSpPr txBox="1"/>
                <p:nvPr/>
              </p:nvSpPr>
              <p:spPr>
                <a:xfrm>
                  <a:off x="188973" y="3608817"/>
                  <a:ext cx="552779" cy="64633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3600" i="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19B287D-5408-42DB-AD20-300B5912B9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73" y="3608817"/>
                  <a:ext cx="552779" cy="646330"/>
                </a:xfrm>
                <a:prstGeom prst="rect">
                  <a:avLst/>
                </a:prstGeom>
                <a:blipFill>
                  <a:blip r:embed="rId13"/>
                  <a:stretch>
                    <a:fillRect r="-54000" b="-7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B12D704D-FB17-4D17-8FD9-7743D51233F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7280BF-6B37-4B92-AC53-8CE319EDD7D4}"/>
              </a:ext>
            </a:extLst>
          </p:cNvPr>
          <p:cNvCxnSpPr/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9334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2547785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5014-7ECC-419B-924C-9DCE66F1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mgmt. for Pratt &amp; Whitney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C991-39AB-4ECB-81B6-3BC99000D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143000"/>
            <a:ext cx="8210655" cy="4953000"/>
          </a:xfrm>
        </p:spPr>
        <p:txBody>
          <a:bodyPr/>
          <a:lstStyle/>
          <a:p>
            <a:r>
              <a:rPr lang="en-US" dirty="0"/>
              <a:t>Comparing policies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s,S</a:t>
            </a:r>
            <a:r>
              <a:rPr lang="en-US" dirty="0"/>
              <a:t>) policy as the base model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Stochastic lookahead (with (</a:t>
            </a:r>
            <a:r>
              <a:rPr lang="en-US" dirty="0" err="1"/>
              <a:t>s,S</a:t>
            </a:r>
            <a:r>
              <a:rPr lang="en-US" dirty="0"/>
              <a:t>) as the lookahead policy)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2400" dirty="0"/>
          </a:p>
          <a:p>
            <a:pPr lvl="1"/>
            <a:r>
              <a:rPr lang="en-US" dirty="0"/>
              <a:t>Now, we simulate each of these policies in our simulator: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stochastic lookahead is a simulator within a simulator.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30B4780-2594-40ED-B15A-D82518A1D2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71402" y="4727540"/>
          <a:ext cx="3999345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2438280" imgH="838080" progId="Equation.DSMT4">
                  <p:embed/>
                </p:oleObj>
              </mc:Choice>
              <mc:Fallback>
                <p:oleObj name="Equation" r:id="rId3" imgW="2438280" imgH="838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30B4780-2594-40ED-B15A-D82518A1D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1402" y="4727540"/>
                        <a:ext cx="3999345" cy="137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211BA8-13FF-4531-98FE-60BEA734D05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24231645-F8EF-40F0-89B2-BBBC8AABAAA0}"/>
                  </a:ext>
                </a:extLst>
              </p:cNvPr>
              <p:cNvSpPr txBox="1"/>
              <p:nvPr/>
            </p:nvSpPr>
            <p:spPr bwMode="auto">
              <a:xfrm>
                <a:off x="455745" y="3359254"/>
                <a:ext cx="8875713" cy="9096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𝐷𝐿𝐴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</m:acc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𝔼</m:t>
                                          </m:r>
                                        </m:e>
                                      </m:acc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′=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p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𝑡𝑡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))</m:t>
                                          </m:r>
                                        </m:e>
                                      </m:nary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24231645-F8EF-40F0-89B2-BBBC8AABA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45" y="3359254"/>
                <a:ext cx="8875713" cy="909637"/>
              </a:xfrm>
              <a:prstGeom prst="rect">
                <a:avLst/>
              </a:prstGeom>
              <a:blipFill>
                <a:blip r:embed="rId5"/>
                <a:stretch>
                  <a:fillRect b="-1879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58B576C-788F-44A6-B85B-1DD3720F7A2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24934" y="2123205"/>
          <a:ext cx="4162646" cy="84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6" imgW="3717968" imgH="752409" progId="Equation.DSMT4">
                  <p:embed/>
                </p:oleObj>
              </mc:Choice>
              <mc:Fallback>
                <p:oleObj name="Equation" r:id="rId6" imgW="3717968" imgH="75240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58B576C-788F-44A6-B85B-1DD3720F7A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4934" y="2123205"/>
                        <a:ext cx="4162646" cy="84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85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Amazon-UPS meltdown, Christmas, 2013</a:t>
            </a:r>
          </a:p>
          <a:p>
            <a:pPr lvl="1"/>
            <a:r>
              <a:rPr lang="en-US" dirty="0"/>
              <a:t>Amazon promised 2-day service (based on UPS service guarantees). UPS was overwhelmed.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" y="2574925"/>
            <a:ext cx="4817938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600325"/>
            <a:ext cx="4570304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2E79-3205-412F-A5D5-35324AE9258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562"/>
            <a:ext cx="6284912" cy="57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19900" y="3048000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847A42-D43A-49F7-A49E-680DD39E1DE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3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5881"/>
            <a:ext cx="3898900" cy="3175000"/>
          </a:xfrm>
        </p:spPr>
        <p:txBody>
          <a:bodyPr/>
          <a:lstStyle/>
          <a:p>
            <a:r>
              <a:rPr lang="en-US" dirty="0"/>
              <a:t>Amazon distribution network</a:t>
            </a:r>
          </a:p>
          <a:p>
            <a:pPr lvl="1"/>
            <a:r>
              <a:rPr lang="en-US" dirty="0"/>
              <a:t>Small number of DC’s</a:t>
            </a:r>
          </a:p>
          <a:p>
            <a:pPr lvl="1"/>
            <a:r>
              <a:rPr lang="en-US" dirty="0"/>
              <a:t>Uses UPS, FedEx, for final distribution</a:t>
            </a:r>
          </a:p>
        </p:txBody>
      </p:sp>
      <p:pic>
        <p:nvPicPr>
          <p:cNvPr id="112642" name="Picture 2" descr="https://operationsroom.files.wordpress.com/2013/06/mk-ce100_walflu_g_20130618173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0"/>
            <a:ext cx="4775852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1" y="-15881"/>
            <a:ext cx="5232399" cy="319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5852" y="3175000"/>
            <a:ext cx="4368148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err="1"/>
              <a:t>Walmart</a:t>
            </a:r>
            <a:r>
              <a:rPr lang="en-US" kern="0" dirty="0"/>
              <a:t> distribution network</a:t>
            </a:r>
          </a:p>
          <a:p>
            <a:pPr lvl="1"/>
            <a:r>
              <a:rPr lang="en-US" kern="0" dirty="0"/>
              <a:t>Extensive retail network</a:t>
            </a:r>
          </a:p>
          <a:p>
            <a:pPr lvl="1"/>
            <a:r>
              <a:rPr lang="en-US" kern="0" dirty="0"/>
              <a:t>Limited need for distribution centers</a:t>
            </a:r>
          </a:p>
          <a:p>
            <a:pPr lvl="1"/>
            <a:r>
              <a:rPr lang="en-US" kern="0" dirty="0"/>
              <a:t>Increasing role of internet sales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EFA2-9DC9-4C51-B58E-5C997F9B7C9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8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771784" cy="4953000"/>
          </a:xfrm>
        </p:spPr>
        <p:txBody>
          <a:bodyPr/>
          <a:lstStyle/>
          <a:p>
            <a:r>
              <a:rPr lang="en-US" dirty="0"/>
              <a:t>First supply chain logistics conference in 2015</a:t>
            </a:r>
          </a:p>
          <a:p>
            <a:r>
              <a:rPr lang="en-US" dirty="0"/>
              <a:t>Still running off of spreadsheets developed by Jeff Bezos</a:t>
            </a:r>
          </a:p>
          <a:p>
            <a:r>
              <a:rPr lang="en-US" dirty="0"/>
              <a:t>Numerous instances where uncertainty is an important element.</a:t>
            </a:r>
          </a:p>
          <a:p>
            <a:r>
              <a:rPr lang="en-US" dirty="0"/>
              <a:t>Exclusively using deterministic optimization tools at that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587" t="5704" r="13320" b="4084"/>
          <a:stretch/>
        </p:blipFill>
        <p:spPr>
          <a:xfrm>
            <a:off x="5457584" y="1143000"/>
            <a:ext cx="3662970" cy="5715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0CFC49-F02A-4F4C-8B8E-3C300A1077B5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9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Apple, Inc.</a:t>
            </a:r>
          </a:p>
        </p:txBody>
      </p:sp>
      <p:pic>
        <p:nvPicPr>
          <p:cNvPr id="99330" name="Picture 2" descr="http://us.dhlglobalmail.com/media/images/international-netw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1803400"/>
            <a:ext cx="9220201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DC6838-0B4C-4BC0-8851-45BD1E4DC43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2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8163"/>
            <a:ext cx="9123363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" name="Picture 4" descr="http://fortunebrainstormtech.files.wordpress.com/2011/01/tim_cook_apple-h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866900"/>
            <a:ext cx="2736849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BBD6B-96F3-4665-B4F4-280799282A43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69758"/>
      </p:ext>
    </p:extLst>
  </p:cSld>
  <p:clrMapOvr>
    <a:masterClrMapping/>
  </p:clrMapOvr>
</p:sld>
</file>

<file path=ppt/theme/theme1.xml><?xml version="1.0" encoding="utf-8"?>
<a:theme xmlns:a="http://schemas.openxmlformats.org/drawingml/2006/main" name="CIV 411 11 Intro and overview">
  <a:themeElements>
    <a:clrScheme name="CIV 411 11 Intro and 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V 411 11 Intro and overvi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i="0" dirty="0" smtClean="0"/>
        </a:defPPr>
      </a:lstStyle>
    </a:txDef>
  </a:objectDefaults>
  <a:extraClrSchemeLst>
    <a:extraClrScheme>
      <a:clrScheme name="CIV 411 11 Intro and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V 411 11 Intro and 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Documents\Coursework\CIV 411 Lectures\CIV 411 11 Intro and overview.ppt</Template>
  <TotalTime>200625</TotalTime>
  <Pages>28</Pages>
  <Words>1076</Words>
  <Application>Microsoft Office PowerPoint</Application>
  <PresentationFormat>On-screen Show (4:3)</PresentationFormat>
  <Paragraphs>277</Paragraphs>
  <Slides>30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Times New Roman</vt:lpstr>
      <vt:lpstr>Wingdings</vt:lpstr>
      <vt:lpstr>CIV 411 11 Intro and overview</vt:lpstr>
      <vt:lpstr>Equation</vt:lpstr>
      <vt:lpstr>PowerPoint Presentation</vt:lpstr>
      <vt:lpstr>Supply chain management</vt:lpstr>
      <vt:lpstr>Examples</vt:lpstr>
      <vt:lpstr>Supply chain management</vt:lpstr>
      <vt:lpstr>Supply chain management</vt:lpstr>
      <vt:lpstr>PowerPoint Presentation</vt:lpstr>
      <vt:lpstr>Amazon</vt:lpstr>
      <vt:lpstr>Global logistics</vt:lpstr>
      <vt:lpstr>PowerPoint Presentation</vt:lpstr>
      <vt:lpstr>Supply chain management for Pratt &amp; Whitney</vt:lpstr>
      <vt:lpstr>Supply chain mgmt. for Pratt &amp; Whitney</vt:lpstr>
      <vt:lpstr>Supply chain mgmt. for Pratt &amp; Whitney</vt:lpstr>
      <vt:lpstr>Supply chain mgmt. for Pratt &amp; Whitney</vt:lpstr>
      <vt:lpstr>PowerPoint Presentation</vt:lpstr>
      <vt:lpstr>PowerPoint Presentation</vt:lpstr>
      <vt:lpstr>PowerPoint Presentation</vt:lpstr>
      <vt:lpstr>Supply chain mgmt. for Pratt &amp; Whitney</vt:lpstr>
      <vt:lpstr>Policies</vt:lpstr>
      <vt:lpstr>Supply chain mgmt. for Pratt &amp; Whitney</vt:lpstr>
      <vt:lpstr>Supply chain mgmt. for Pratt &amp; Whitney</vt:lpstr>
      <vt:lpstr>Supply chain mgmt. for Pratt &amp; Whitney</vt:lpstr>
      <vt:lpstr>Supply chain mgmt. for Pratt &amp; Whitney</vt:lpstr>
      <vt:lpstr>Supply chain mgmt. for Pratt &amp; Whitney</vt:lpstr>
      <vt:lpstr>Supply chain mgmt. for Pratt &amp; Whitney</vt:lpstr>
      <vt:lpstr>Supply chain mgmt. for Pratt &amp; Whitney</vt:lpstr>
      <vt:lpstr>Supply chain mgmt. for Pratt &amp; Whitney</vt:lpstr>
      <vt:lpstr>Supply chain mgmt. for Pratt &amp; Whitney</vt:lpstr>
      <vt:lpstr>Supply chain mgmt. for Pratt &amp; Whitney</vt:lpstr>
      <vt:lpstr>Supply chain mgmt. for Pratt &amp; Whitney</vt:lpstr>
      <vt:lpstr>Supply chain mgmt. for Pratt &amp; Whitney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languages</dc:title>
  <dc:creator>Warren B. Powell</dc:creator>
  <cp:lastModifiedBy>Warren B. Powell</cp:lastModifiedBy>
  <cp:revision>2290</cp:revision>
  <cp:lastPrinted>2019-10-20T22:52:50Z</cp:lastPrinted>
  <dcterms:created xsi:type="dcterms:W3CDTF">1999-09-07T20:53:13Z</dcterms:created>
  <dcterms:modified xsi:type="dcterms:W3CDTF">2019-11-08T19:34:25Z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documents\Web pages\castle_web_page\Powerpoint</vt:lpwstr>
  </property>
</Properties>
</file>