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189"/>
  </p:notesMasterIdLst>
  <p:handoutMasterIdLst>
    <p:handoutMasterId r:id="rId190"/>
  </p:handoutMasterIdLst>
  <p:sldIdLst>
    <p:sldId id="1054" r:id="rId2"/>
    <p:sldId id="4732" r:id="rId3"/>
    <p:sldId id="4727" r:id="rId4"/>
    <p:sldId id="4600" r:id="rId5"/>
    <p:sldId id="3215" r:id="rId6"/>
    <p:sldId id="5082" r:id="rId7"/>
    <p:sldId id="5083" r:id="rId8"/>
    <p:sldId id="4632" r:id="rId9"/>
    <p:sldId id="4645" r:id="rId10"/>
    <p:sldId id="4525" r:id="rId11"/>
    <p:sldId id="4538" r:id="rId12"/>
    <p:sldId id="4548" r:id="rId13"/>
    <p:sldId id="4563" r:id="rId14"/>
    <p:sldId id="5570" r:id="rId15"/>
    <p:sldId id="4892" r:id="rId16"/>
    <p:sldId id="4893" r:id="rId17"/>
    <p:sldId id="5084" r:id="rId18"/>
    <p:sldId id="3594" r:id="rId19"/>
    <p:sldId id="4150" r:id="rId20"/>
    <p:sldId id="4370" r:id="rId21"/>
    <p:sldId id="4376" r:id="rId22"/>
    <p:sldId id="4704" r:id="rId23"/>
    <p:sldId id="4815" r:id="rId24"/>
    <p:sldId id="4706" r:id="rId25"/>
    <p:sldId id="6063" r:id="rId26"/>
    <p:sldId id="4152" r:id="rId27"/>
    <p:sldId id="6068" r:id="rId28"/>
    <p:sldId id="4159" r:id="rId29"/>
    <p:sldId id="6069" r:id="rId30"/>
    <p:sldId id="4160" r:id="rId31"/>
    <p:sldId id="4161" r:id="rId32"/>
    <p:sldId id="6070" r:id="rId33"/>
    <p:sldId id="4162" r:id="rId34"/>
    <p:sldId id="6071" r:id="rId35"/>
    <p:sldId id="4447" r:id="rId36"/>
    <p:sldId id="6072" r:id="rId37"/>
    <p:sldId id="6073" r:id="rId38"/>
    <p:sldId id="6540" r:id="rId39"/>
    <p:sldId id="4448" r:id="rId40"/>
    <p:sldId id="4709" r:id="rId41"/>
    <p:sldId id="4028" r:id="rId42"/>
    <p:sldId id="6562" r:id="rId43"/>
    <p:sldId id="4166" r:id="rId44"/>
    <p:sldId id="6523" r:id="rId45"/>
    <p:sldId id="5386" r:id="rId46"/>
    <p:sldId id="5387" r:id="rId47"/>
    <p:sldId id="5388" r:id="rId48"/>
    <p:sldId id="5389" r:id="rId49"/>
    <p:sldId id="5390" r:id="rId50"/>
    <p:sldId id="5391" r:id="rId51"/>
    <p:sldId id="6524" r:id="rId52"/>
    <p:sldId id="6525" r:id="rId53"/>
    <p:sldId id="6528" r:id="rId54"/>
    <p:sldId id="3068" r:id="rId55"/>
    <p:sldId id="6529" r:id="rId56"/>
    <p:sldId id="6517" r:id="rId57"/>
    <p:sldId id="6530" r:id="rId58"/>
    <p:sldId id="5374" r:id="rId59"/>
    <p:sldId id="4708" r:id="rId60"/>
    <p:sldId id="6531" r:id="rId61"/>
    <p:sldId id="3085" r:id="rId62"/>
    <p:sldId id="3086" r:id="rId63"/>
    <p:sldId id="6532" r:id="rId64"/>
    <p:sldId id="6533" r:id="rId65"/>
    <p:sldId id="6534" r:id="rId66"/>
    <p:sldId id="4021" r:id="rId67"/>
    <p:sldId id="4498" r:id="rId68"/>
    <p:sldId id="4022" r:id="rId69"/>
    <p:sldId id="3839" r:id="rId70"/>
    <p:sldId id="4684" r:id="rId71"/>
    <p:sldId id="3715" r:id="rId72"/>
    <p:sldId id="3716" r:id="rId73"/>
    <p:sldId id="4265" r:id="rId74"/>
    <p:sldId id="4264" r:id="rId75"/>
    <p:sldId id="4337" r:id="rId76"/>
    <p:sldId id="4314" r:id="rId77"/>
    <p:sldId id="4208" r:id="rId78"/>
    <p:sldId id="3866" r:id="rId79"/>
    <p:sldId id="4374" r:id="rId80"/>
    <p:sldId id="3721" r:id="rId81"/>
    <p:sldId id="4212" r:id="rId82"/>
    <p:sldId id="4839" r:id="rId83"/>
    <p:sldId id="6570" r:id="rId84"/>
    <p:sldId id="4267" r:id="rId85"/>
    <p:sldId id="4008" r:id="rId86"/>
    <p:sldId id="3871" r:id="rId87"/>
    <p:sldId id="3872" r:id="rId88"/>
    <p:sldId id="3873" r:id="rId89"/>
    <p:sldId id="3874" r:id="rId90"/>
    <p:sldId id="3875" r:id="rId91"/>
    <p:sldId id="6569" r:id="rId92"/>
    <p:sldId id="5571" r:id="rId93"/>
    <p:sldId id="3393" r:id="rId94"/>
    <p:sldId id="5605" r:id="rId95"/>
    <p:sldId id="3879" r:id="rId96"/>
    <p:sldId id="4679" r:id="rId97"/>
    <p:sldId id="4680" r:id="rId98"/>
    <p:sldId id="4681" r:id="rId99"/>
    <p:sldId id="4682" r:id="rId100"/>
    <p:sldId id="4683" r:id="rId101"/>
    <p:sldId id="6541" r:id="rId102"/>
    <p:sldId id="4634" r:id="rId103"/>
    <p:sldId id="4635" r:id="rId104"/>
    <p:sldId id="4636" r:id="rId105"/>
    <p:sldId id="4637" r:id="rId106"/>
    <p:sldId id="4638" r:id="rId107"/>
    <p:sldId id="4639" r:id="rId108"/>
    <p:sldId id="4640" r:id="rId109"/>
    <p:sldId id="4764" r:id="rId110"/>
    <p:sldId id="4025" r:id="rId111"/>
    <p:sldId id="6552" r:id="rId112"/>
    <p:sldId id="4753" r:id="rId113"/>
    <p:sldId id="6553" r:id="rId114"/>
    <p:sldId id="4755" r:id="rId115"/>
    <p:sldId id="4756" r:id="rId116"/>
    <p:sldId id="6554" r:id="rId117"/>
    <p:sldId id="4758" r:id="rId118"/>
    <p:sldId id="4759" r:id="rId119"/>
    <p:sldId id="4760" r:id="rId120"/>
    <p:sldId id="6555" r:id="rId121"/>
    <p:sldId id="4765" r:id="rId122"/>
    <p:sldId id="4766" r:id="rId123"/>
    <p:sldId id="4770" r:id="rId124"/>
    <p:sldId id="4774" r:id="rId125"/>
    <p:sldId id="4813" r:id="rId126"/>
    <p:sldId id="4806" r:id="rId127"/>
    <p:sldId id="4772" r:id="rId128"/>
    <p:sldId id="6566" r:id="rId129"/>
    <p:sldId id="4775" r:id="rId130"/>
    <p:sldId id="4776" r:id="rId131"/>
    <p:sldId id="4777" r:id="rId132"/>
    <p:sldId id="4779" r:id="rId133"/>
    <p:sldId id="4780" r:id="rId134"/>
    <p:sldId id="4781" r:id="rId135"/>
    <p:sldId id="4026" r:id="rId136"/>
    <p:sldId id="3914" r:id="rId137"/>
    <p:sldId id="3915" r:id="rId138"/>
    <p:sldId id="3916" r:id="rId139"/>
    <p:sldId id="3917" r:id="rId140"/>
    <p:sldId id="4617" r:id="rId141"/>
    <p:sldId id="3918" r:id="rId142"/>
    <p:sldId id="3922" r:id="rId143"/>
    <p:sldId id="3921" r:id="rId144"/>
    <p:sldId id="4718" r:id="rId145"/>
    <p:sldId id="4719" r:id="rId146"/>
    <p:sldId id="4712" r:id="rId147"/>
    <p:sldId id="4715" r:id="rId148"/>
    <p:sldId id="4720" r:id="rId149"/>
    <p:sldId id="4721" r:id="rId150"/>
    <p:sldId id="4722" r:id="rId151"/>
    <p:sldId id="4723" r:id="rId152"/>
    <p:sldId id="4724" r:id="rId153"/>
    <p:sldId id="4725" r:id="rId154"/>
    <p:sldId id="6551" r:id="rId155"/>
    <p:sldId id="6568" r:id="rId156"/>
    <p:sldId id="3107" r:id="rId157"/>
    <p:sldId id="5981" r:id="rId158"/>
    <p:sldId id="3088" r:id="rId159"/>
    <p:sldId id="3089" r:id="rId160"/>
    <p:sldId id="3090" r:id="rId161"/>
    <p:sldId id="3091" r:id="rId162"/>
    <p:sldId id="6539" r:id="rId163"/>
    <p:sldId id="5982" r:id="rId164"/>
    <p:sldId id="3094" r:id="rId165"/>
    <p:sldId id="3095" r:id="rId166"/>
    <p:sldId id="6516" r:id="rId167"/>
    <p:sldId id="3111" r:id="rId168"/>
    <p:sldId id="6538" r:id="rId169"/>
    <p:sldId id="6513" r:id="rId170"/>
    <p:sldId id="6536" r:id="rId171"/>
    <p:sldId id="6571" r:id="rId172"/>
    <p:sldId id="4814" r:id="rId173"/>
    <p:sldId id="3991" r:id="rId174"/>
    <p:sldId id="3994" r:id="rId175"/>
    <p:sldId id="3993" r:id="rId176"/>
    <p:sldId id="3992" r:id="rId177"/>
    <p:sldId id="4685" r:id="rId178"/>
    <p:sldId id="4837" r:id="rId179"/>
    <p:sldId id="6563" r:id="rId180"/>
    <p:sldId id="4694" r:id="rId181"/>
    <p:sldId id="4695" r:id="rId182"/>
    <p:sldId id="4689" r:id="rId183"/>
    <p:sldId id="4692" r:id="rId184"/>
    <p:sldId id="4693" r:id="rId185"/>
    <p:sldId id="6564" r:id="rId186"/>
    <p:sldId id="4849" r:id="rId187"/>
    <p:sldId id="4588" r:id="rId188"/>
  </p:sldIdLst>
  <p:sldSz cx="9144000" cy="6858000" type="screen4x3"/>
  <p:notesSz cx="7315200" cy="9601200"/>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3B5FF"/>
    <a:srgbClr val="D9D9D9"/>
    <a:srgbClr val="0033CC"/>
    <a:srgbClr val="BC8F00"/>
    <a:srgbClr val="0000FF"/>
    <a:srgbClr val="3399FF"/>
    <a:srgbClr val="E2AC00"/>
    <a:srgbClr val="C47204"/>
    <a:srgbClr val="C898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65" autoAdjust="0"/>
    <p:restoredTop sz="90554" autoAdjust="0"/>
  </p:normalViewPr>
  <p:slideViewPr>
    <p:cSldViewPr snapToGrid="0">
      <p:cViewPr varScale="1">
        <p:scale>
          <a:sx n="63" d="100"/>
          <a:sy n="63" d="100"/>
        </p:scale>
        <p:origin x="664" y="32"/>
      </p:cViewPr>
      <p:guideLst>
        <p:guide orient="horz" pos="2160"/>
        <p:guide pos="2880"/>
      </p:guideLst>
    </p:cSldViewPr>
  </p:slideViewPr>
  <p:outlineViewPr>
    <p:cViewPr>
      <p:scale>
        <a:sx n="33" d="100"/>
        <a:sy n="33" d="100"/>
      </p:scale>
      <p:origin x="0" y="-200611"/>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72" d="100"/>
          <a:sy n="72" d="100"/>
        </p:scale>
        <p:origin x="-1830" y="-78"/>
      </p:cViewPr>
      <p:guideLst>
        <p:guide orient="horz" pos="3023"/>
        <p:guide pos="2304"/>
      </p:guideLst>
    </p:cSldViewPr>
  </p:notesViewPr>
  <p:gridSpacing cx="38405" cy="38405"/>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owell\Documents\Datasets\Electricity%20price%20data\Ercot_Hourly_Power_prices_for_battery_study.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a:solidFill>
                <a:srgbClr val="0070C0"/>
              </a:solidFill>
            </a:ln>
          </c:spPr>
          <c:marker>
            <c:spPr>
              <a:solidFill>
                <a:srgbClr val="0070C0"/>
              </a:solidFill>
              <a:ln>
                <a:solidFill>
                  <a:srgbClr val="0070C0"/>
                </a:solidFill>
              </a:ln>
            </c:spPr>
          </c:marker>
          <c:val>
            <c:numRef>
              <c:f>'Price data'!$D$43493:$D$43564</c:f>
              <c:numCache>
                <c:formatCode>0.00</c:formatCode>
                <c:ptCount val="72"/>
                <c:pt idx="0">
                  <c:v>46.57</c:v>
                </c:pt>
                <c:pt idx="1">
                  <c:v>44.01</c:v>
                </c:pt>
                <c:pt idx="2">
                  <c:v>35.659999999999997</c:v>
                </c:pt>
                <c:pt idx="3">
                  <c:v>27.73</c:v>
                </c:pt>
                <c:pt idx="4">
                  <c:v>31.78</c:v>
                </c:pt>
                <c:pt idx="5">
                  <c:v>36.65</c:v>
                </c:pt>
                <c:pt idx="6">
                  <c:v>50.78</c:v>
                </c:pt>
                <c:pt idx="7">
                  <c:v>55.2</c:v>
                </c:pt>
                <c:pt idx="8">
                  <c:v>41.64</c:v>
                </c:pt>
                <c:pt idx="9">
                  <c:v>48.48</c:v>
                </c:pt>
                <c:pt idx="10">
                  <c:v>43.57</c:v>
                </c:pt>
                <c:pt idx="11">
                  <c:v>35.229999999999997</c:v>
                </c:pt>
                <c:pt idx="12">
                  <c:v>31.94</c:v>
                </c:pt>
                <c:pt idx="13">
                  <c:v>27.24</c:v>
                </c:pt>
                <c:pt idx="14">
                  <c:v>22.45</c:v>
                </c:pt>
                <c:pt idx="15">
                  <c:v>20.74</c:v>
                </c:pt>
                <c:pt idx="16">
                  <c:v>22.58</c:v>
                </c:pt>
                <c:pt idx="17">
                  <c:v>45.33</c:v>
                </c:pt>
                <c:pt idx="18">
                  <c:v>56.06</c:v>
                </c:pt>
                <c:pt idx="19">
                  <c:v>56.95</c:v>
                </c:pt>
                <c:pt idx="20">
                  <c:v>52.49</c:v>
                </c:pt>
                <c:pt idx="21">
                  <c:v>48.41</c:v>
                </c:pt>
                <c:pt idx="22">
                  <c:v>44.82</c:v>
                </c:pt>
                <c:pt idx="23">
                  <c:v>42.29</c:v>
                </c:pt>
                <c:pt idx="24">
                  <c:v>41.29</c:v>
                </c:pt>
                <c:pt idx="25">
                  <c:v>30.61</c:v>
                </c:pt>
                <c:pt idx="26">
                  <c:v>35.67</c:v>
                </c:pt>
                <c:pt idx="27">
                  <c:v>39.08</c:v>
                </c:pt>
                <c:pt idx="28">
                  <c:v>40.69</c:v>
                </c:pt>
                <c:pt idx="29">
                  <c:v>44.54</c:v>
                </c:pt>
                <c:pt idx="30">
                  <c:v>41.56</c:v>
                </c:pt>
                <c:pt idx="31">
                  <c:v>60.89</c:v>
                </c:pt>
                <c:pt idx="32">
                  <c:v>63.71</c:v>
                </c:pt>
                <c:pt idx="33">
                  <c:v>70.37</c:v>
                </c:pt>
                <c:pt idx="34">
                  <c:v>53.77</c:v>
                </c:pt>
                <c:pt idx="35">
                  <c:v>45.81</c:v>
                </c:pt>
                <c:pt idx="36">
                  <c:v>38.33</c:v>
                </c:pt>
                <c:pt idx="37">
                  <c:v>24.56</c:v>
                </c:pt>
                <c:pt idx="38">
                  <c:v>20.49</c:v>
                </c:pt>
                <c:pt idx="39">
                  <c:v>18.84</c:v>
                </c:pt>
                <c:pt idx="40">
                  <c:v>24.61</c:v>
                </c:pt>
                <c:pt idx="41">
                  <c:v>44.23</c:v>
                </c:pt>
                <c:pt idx="42">
                  <c:v>73.010000000000005</c:v>
                </c:pt>
                <c:pt idx="43">
                  <c:v>53.62</c:v>
                </c:pt>
                <c:pt idx="44">
                  <c:v>47.89</c:v>
                </c:pt>
                <c:pt idx="45">
                  <c:v>49.03</c:v>
                </c:pt>
                <c:pt idx="46">
                  <c:v>49.28</c:v>
                </c:pt>
                <c:pt idx="47">
                  <c:v>121.19</c:v>
                </c:pt>
                <c:pt idx="48">
                  <c:v>47.69</c:v>
                </c:pt>
                <c:pt idx="49">
                  <c:v>38.869999999999997</c:v>
                </c:pt>
                <c:pt idx="50">
                  <c:v>23.62</c:v>
                </c:pt>
                <c:pt idx="51">
                  <c:v>27.51</c:v>
                </c:pt>
                <c:pt idx="52">
                  <c:v>34.4</c:v>
                </c:pt>
                <c:pt idx="53">
                  <c:v>30.62</c:v>
                </c:pt>
                <c:pt idx="54">
                  <c:v>35.1</c:v>
                </c:pt>
                <c:pt idx="55">
                  <c:v>47.32</c:v>
                </c:pt>
                <c:pt idx="56">
                  <c:v>51.19</c:v>
                </c:pt>
                <c:pt idx="57">
                  <c:v>42.57</c:v>
                </c:pt>
                <c:pt idx="58">
                  <c:v>31.73</c:v>
                </c:pt>
                <c:pt idx="59">
                  <c:v>19.309999999999999</c:v>
                </c:pt>
                <c:pt idx="60">
                  <c:v>16.97</c:v>
                </c:pt>
                <c:pt idx="61">
                  <c:v>20.260000000000002</c:v>
                </c:pt>
                <c:pt idx="62">
                  <c:v>15.72</c:v>
                </c:pt>
                <c:pt idx="63">
                  <c:v>15.42</c:v>
                </c:pt>
                <c:pt idx="64">
                  <c:v>30.86</c:v>
                </c:pt>
                <c:pt idx="65">
                  <c:v>43.9</c:v>
                </c:pt>
                <c:pt idx="66">
                  <c:v>59.39</c:v>
                </c:pt>
                <c:pt idx="67">
                  <c:v>46.78</c:v>
                </c:pt>
                <c:pt idx="68">
                  <c:v>43.46</c:v>
                </c:pt>
                <c:pt idx="69">
                  <c:v>37.9</c:v>
                </c:pt>
                <c:pt idx="70">
                  <c:v>31.32</c:v>
                </c:pt>
                <c:pt idx="71">
                  <c:v>19.37</c:v>
                </c:pt>
              </c:numCache>
            </c:numRef>
          </c:val>
          <c:smooth val="0"/>
          <c:extLst>
            <c:ext xmlns:c16="http://schemas.microsoft.com/office/drawing/2014/chart" uri="{C3380CC4-5D6E-409C-BE32-E72D297353CC}">
              <c16:uniqueId val="{00000000-A29D-46E0-893B-FB9A44D9F2E6}"/>
            </c:ext>
          </c:extLst>
        </c:ser>
        <c:dLbls>
          <c:showLegendKey val="0"/>
          <c:showVal val="0"/>
          <c:showCatName val="0"/>
          <c:showSerName val="0"/>
          <c:showPercent val="0"/>
          <c:showBubbleSize val="0"/>
        </c:dLbls>
        <c:marker val="1"/>
        <c:smooth val="0"/>
        <c:axId val="108206720"/>
        <c:axId val="108244352"/>
      </c:lineChart>
      <c:catAx>
        <c:axId val="108206720"/>
        <c:scaling>
          <c:orientation val="minMax"/>
        </c:scaling>
        <c:delete val="0"/>
        <c:axPos val="b"/>
        <c:majorTickMark val="out"/>
        <c:minorTickMark val="none"/>
        <c:tickLblPos val="nextTo"/>
        <c:crossAx val="108244352"/>
        <c:crosses val="autoZero"/>
        <c:auto val="1"/>
        <c:lblAlgn val="ctr"/>
        <c:lblOffset val="100"/>
        <c:noMultiLvlLbl val="0"/>
      </c:catAx>
      <c:valAx>
        <c:axId val="108244352"/>
        <c:scaling>
          <c:orientation val="minMax"/>
        </c:scaling>
        <c:delete val="0"/>
        <c:axPos val="l"/>
        <c:majorGridlines/>
        <c:numFmt formatCode="0.00" sourceLinked="1"/>
        <c:majorTickMark val="out"/>
        <c:minorTickMark val="none"/>
        <c:tickLblPos val="nextTo"/>
        <c:crossAx val="108206720"/>
        <c:crosses val="autoZero"/>
        <c:crossBetween val="between"/>
      </c:valAx>
      <c:spPr>
        <a:solidFill>
          <a:schemeClr val="bg1"/>
        </a:solidFill>
      </c:spPr>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wmf"/><Relationship Id="rId5" Type="http://schemas.openxmlformats.org/officeDocument/2006/relationships/image" Target="../media/image87.wmf"/><Relationship Id="rId4" Type="http://schemas.openxmlformats.org/officeDocument/2006/relationships/image" Target="../media/image80.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image" Target="../media/image91.wmf"/><Relationship Id="rId7" Type="http://schemas.openxmlformats.org/officeDocument/2006/relationships/image" Target="../media/image95.wmf"/><Relationship Id="rId2" Type="http://schemas.openxmlformats.org/officeDocument/2006/relationships/image" Target="../media/image90.wmf"/><Relationship Id="rId1" Type="http://schemas.openxmlformats.org/officeDocument/2006/relationships/image" Target="../media/image89.wmf"/><Relationship Id="rId6" Type="http://schemas.openxmlformats.org/officeDocument/2006/relationships/image" Target="../media/image94.wmf"/><Relationship Id="rId5" Type="http://schemas.openxmlformats.org/officeDocument/2006/relationships/image" Target="../media/image93.wmf"/><Relationship Id="rId10" Type="http://schemas.openxmlformats.org/officeDocument/2006/relationships/image" Target="../media/image98.wmf"/><Relationship Id="rId4" Type="http://schemas.openxmlformats.org/officeDocument/2006/relationships/image" Target="../media/image92.wmf"/><Relationship Id="rId9" Type="http://schemas.openxmlformats.org/officeDocument/2006/relationships/image" Target="../media/image97.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93.wmf"/><Relationship Id="rId3" Type="http://schemas.openxmlformats.org/officeDocument/2006/relationships/image" Target="../media/image104.wmf"/><Relationship Id="rId7" Type="http://schemas.openxmlformats.org/officeDocument/2006/relationships/image" Target="../media/image108.wmf"/><Relationship Id="rId2" Type="http://schemas.openxmlformats.org/officeDocument/2006/relationships/image" Target="../media/image103.wmf"/><Relationship Id="rId1" Type="http://schemas.openxmlformats.org/officeDocument/2006/relationships/image" Target="../media/image102.wmf"/><Relationship Id="rId6" Type="http://schemas.openxmlformats.org/officeDocument/2006/relationships/image" Target="../media/image107.wmf"/><Relationship Id="rId5" Type="http://schemas.openxmlformats.org/officeDocument/2006/relationships/image" Target="../media/image106.wmf"/><Relationship Id="rId4" Type="http://schemas.openxmlformats.org/officeDocument/2006/relationships/image" Target="../media/image105.wmf"/><Relationship Id="rId9" Type="http://schemas.openxmlformats.org/officeDocument/2006/relationships/image" Target="../media/image109.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image" Target="../media/image112.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image" Target="../media/image117.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wmf"/><Relationship Id="rId1" Type="http://schemas.openxmlformats.org/officeDocument/2006/relationships/image" Target="../media/image119.wmf"/><Relationship Id="rId4" Type="http://schemas.openxmlformats.org/officeDocument/2006/relationships/image" Target="../media/image122.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24.wmf"/><Relationship Id="rId1" Type="http://schemas.openxmlformats.org/officeDocument/2006/relationships/image" Target="../media/image12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19.wmf"/><Relationship Id="rId1" Type="http://schemas.openxmlformats.org/officeDocument/2006/relationships/image" Target="../media/image125.wmf"/><Relationship Id="rId4" Type="http://schemas.openxmlformats.org/officeDocument/2006/relationships/image" Target="../media/image121.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27.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29.wmf"/><Relationship Id="rId1" Type="http://schemas.openxmlformats.org/officeDocument/2006/relationships/image" Target="../media/image128.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119.wmf"/><Relationship Id="rId1" Type="http://schemas.openxmlformats.org/officeDocument/2006/relationships/image" Target="../media/image125.wmf"/><Relationship Id="rId5" Type="http://schemas.openxmlformats.org/officeDocument/2006/relationships/image" Target="../media/image131.wmf"/><Relationship Id="rId4" Type="http://schemas.openxmlformats.org/officeDocument/2006/relationships/image" Target="../media/image121.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41.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image" Target="../media/image154.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56.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25.wmf"/><Relationship Id="rId1" Type="http://schemas.openxmlformats.org/officeDocument/2006/relationships/image" Target="../media/image121.wmf"/><Relationship Id="rId6" Type="http://schemas.openxmlformats.org/officeDocument/2006/relationships/image" Target="../media/image158.wmf"/><Relationship Id="rId5" Type="http://schemas.openxmlformats.org/officeDocument/2006/relationships/image" Target="../media/image131.wmf"/><Relationship Id="rId4" Type="http://schemas.openxmlformats.org/officeDocument/2006/relationships/image" Target="../media/image157.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160.wmf"/><Relationship Id="rId1" Type="http://schemas.openxmlformats.org/officeDocument/2006/relationships/image" Target="../media/image15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4" Type="http://schemas.openxmlformats.org/officeDocument/2006/relationships/image" Target="../media/image41.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image" Target="../media/image162.wmf"/><Relationship Id="rId1" Type="http://schemas.openxmlformats.org/officeDocument/2006/relationships/image" Target="../media/image161.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160.wmf"/><Relationship Id="rId1" Type="http://schemas.openxmlformats.org/officeDocument/2006/relationships/image" Target="../media/image164.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164.wmf"/><Relationship Id="rId1" Type="http://schemas.openxmlformats.org/officeDocument/2006/relationships/image" Target="../media/image160.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160.wmf"/><Relationship Id="rId1" Type="http://schemas.openxmlformats.org/officeDocument/2006/relationships/image" Target="../media/image164.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5.wmf"/><Relationship Id="rId1" Type="http://schemas.openxmlformats.org/officeDocument/2006/relationships/image" Target="../media/image160.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169.wmf"/><Relationship Id="rId7" Type="http://schemas.openxmlformats.org/officeDocument/2006/relationships/image" Target="../media/image173.wmf"/><Relationship Id="rId2" Type="http://schemas.openxmlformats.org/officeDocument/2006/relationships/image" Target="../media/image168.wmf"/><Relationship Id="rId1" Type="http://schemas.openxmlformats.org/officeDocument/2006/relationships/image" Target="../media/image167.wmf"/><Relationship Id="rId6" Type="http://schemas.openxmlformats.org/officeDocument/2006/relationships/image" Target="../media/image172.wmf"/><Relationship Id="rId5" Type="http://schemas.openxmlformats.org/officeDocument/2006/relationships/image" Target="../media/image171.wmf"/><Relationship Id="rId4" Type="http://schemas.openxmlformats.org/officeDocument/2006/relationships/image" Target="../media/image170.e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168.wmf"/><Relationship Id="rId7" Type="http://schemas.openxmlformats.org/officeDocument/2006/relationships/image" Target="../media/image172.wmf"/><Relationship Id="rId2" Type="http://schemas.openxmlformats.org/officeDocument/2006/relationships/image" Target="../media/image174.wmf"/><Relationship Id="rId1" Type="http://schemas.openxmlformats.org/officeDocument/2006/relationships/image" Target="../media/image167.wmf"/><Relationship Id="rId6" Type="http://schemas.openxmlformats.org/officeDocument/2006/relationships/image" Target="../media/image171.wmf"/><Relationship Id="rId5" Type="http://schemas.openxmlformats.org/officeDocument/2006/relationships/image" Target="../media/image170.emf"/><Relationship Id="rId4" Type="http://schemas.openxmlformats.org/officeDocument/2006/relationships/image" Target="../media/image169.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168.wmf"/><Relationship Id="rId7" Type="http://schemas.openxmlformats.org/officeDocument/2006/relationships/image" Target="../media/image172.wmf"/><Relationship Id="rId2" Type="http://schemas.openxmlformats.org/officeDocument/2006/relationships/image" Target="../media/image174.wmf"/><Relationship Id="rId1" Type="http://schemas.openxmlformats.org/officeDocument/2006/relationships/image" Target="../media/image167.wmf"/><Relationship Id="rId6" Type="http://schemas.openxmlformats.org/officeDocument/2006/relationships/image" Target="../media/image171.wmf"/><Relationship Id="rId5" Type="http://schemas.openxmlformats.org/officeDocument/2006/relationships/image" Target="../media/image170.emf"/><Relationship Id="rId4" Type="http://schemas.openxmlformats.org/officeDocument/2006/relationships/image" Target="../media/image16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image" Target="../media/image178.wmf"/><Relationship Id="rId1" Type="http://schemas.openxmlformats.org/officeDocument/2006/relationships/image" Target="../media/image177.w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80.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image" Target="../media/image181.w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189.wmf"/><Relationship Id="rId1" Type="http://schemas.openxmlformats.org/officeDocument/2006/relationships/image" Target="../media/image188.w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91.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image" Target="../media/image196.wmf"/><Relationship Id="rId1" Type="http://schemas.openxmlformats.org/officeDocument/2006/relationships/image" Target="../media/image195.wmf"/><Relationship Id="rId4" Type="http://schemas.openxmlformats.org/officeDocument/2006/relationships/image" Target="../media/image198.w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200.wmf"/><Relationship Id="rId1" Type="http://schemas.openxmlformats.org/officeDocument/2006/relationships/image" Target="../media/image199.wmf"/></Relationships>
</file>

<file path=ppt/drawings/_rels/vmlDrawing48.vml.rels><?xml version="1.0" encoding="UTF-8" standalone="yes"?>
<Relationships xmlns="http://schemas.openxmlformats.org/package/2006/relationships"><Relationship Id="rId2" Type="http://schemas.openxmlformats.org/officeDocument/2006/relationships/image" Target="../media/image205.wmf"/><Relationship Id="rId1" Type="http://schemas.openxmlformats.org/officeDocument/2006/relationships/image" Target="../media/image204.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207.wmf"/><Relationship Id="rId1" Type="http://schemas.openxmlformats.org/officeDocument/2006/relationships/image" Target="../media/image20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4.wmf"/><Relationship Id="rId1" Type="http://schemas.openxmlformats.org/officeDocument/2006/relationships/image" Target="../media/image69.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210.wmf"/><Relationship Id="rId2" Type="http://schemas.openxmlformats.org/officeDocument/2006/relationships/image" Target="../media/image209.wmf"/><Relationship Id="rId1" Type="http://schemas.openxmlformats.org/officeDocument/2006/relationships/image" Target="../media/image208.wmf"/><Relationship Id="rId5" Type="http://schemas.openxmlformats.org/officeDocument/2006/relationships/image" Target="../media/image212.wmf"/><Relationship Id="rId4" Type="http://schemas.openxmlformats.org/officeDocument/2006/relationships/image" Target="../media/image211.w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216.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220.wmf"/><Relationship Id="rId2" Type="http://schemas.openxmlformats.org/officeDocument/2006/relationships/image" Target="../media/image219.wmf"/><Relationship Id="rId1" Type="http://schemas.openxmlformats.org/officeDocument/2006/relationships/image" Target="../media/image218.wmf"/><Relationship Id="rId5" Type="http://schemas.openxmlformats.org/officeDocument/2006/relationships/image" Target="../media/image222.wmf"/><Relationship Id="rId4" Type="http://schemas.openxmlformats.org/officeDocument/2006/relationships/image" Target="../media/image221.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225.wmf"/><Relationship Id="rId2" Type="http://schemas.openxmlformats.org/officeDocument/2006/relationships/image" Target="../media/image224.wmf"/><Relationship Id="rId1" Type="http://schemas.openxmlformats.org/officeDocument/2006/relationships/image" Target="../media/image223.wmf"/><Relationship Id="rId4" Type="http://schemas.openxmlformats.org/officeDocument/2006/relationships/image" Target="../media/image220.wmf"/></Relationships>
</file>

<file path=ppt/drawings/_rels/vmlDrawing54.vml.rels><?xml version="1.0" encoding="UTF-8" standalone="yes"?>
<Relationships xmlns="http://schemas.openxmlformats.org/package/2006/relationships"><Relationship Id="rId8" Type="http://schemas.openxmlformats.org/officeDocument/2006/relationships/image" Target="../media/image233.wmf"/><Relationship Id="rId3" Type="http://schemas.openxmlformats.org/officeDocument/2006/relationships/image" Target="../media/image228.wmf"/><Relationship Id="rId7" Type="http://schemas.openxmlformats.org/officeDocument/2006/relationships/image" Target="../media/image232.wmf"/><Relationship Id="rId2" Type="http://schemas.openxmlformats.org/officeDocument/2006/relationships/image" Target="../media/image227.wmf"/><Relationship Id="rId1" Type="http://schemas.openxmlformats.org/officeDocument/2006/relationships/image" Target="../media/image226.wmf"/><Relationship Id="rId6" Type="http://schemas.openxmlformats.org/officeDocument/2006/relationships/image" Target="../media/image231.wmf"/><Relationship Id="rId5" Type="http://schemas.openxmlformats.org/officeDocument/2006/relationships/image" Target="../media/image230.wmf"/><Relationship Id="rId10" Type="http://schemas.openxmlformats.org/officeDocument/2006/relationships/image" Target="../media/image235.wmf"/><Relationship Id="rId4" Type="http://schemas.openxmlformats.org/officeDocument/2006/relationships/image" Target="../media/image229.wmf"/><Relationship Id="rId9" Type="http://schemas.openxmlformats.org/officeDocument/2006/relationships/image" Target="../media/image234.wmf"/></Relationships>
</file>

<file path=ppt/drawings/_rels/vmlDrawing55.vml.rels><?xml version="1.0" encoding="UTF-8" standalone="yes"?>
<Relationships xmlns="http://schemas.openxmlformats.org/package/2006/relationships"><Relationship Id="rId8" Type="http://schemas.openxmlformats.org/officeDocument/2006/relationships/image" Target="../media/image228.wmf"/><Relationship Id="rId3" Type="http://schemas.openxmlformats.org/officeDocument/2006/relationships/image" Target="../media/image231.wmf"/><Relationship Id="rId7" Type="http://schemas.openxmlformats.org/officeDocument/2006/relationships/image" Target="../media/image235.wmf"/><Relationship Id="rId2" Type="http://schemas.openxmlformats.org/officeDocument/2006/relationships/image" Target="../media/image227.wmf"/><Relationship Id="rId1" Type="http://schemas.openxmlformats.org/officeDocument/2006/relationships/image" Target="../media/image226.wmf"/><Relationship Id="rId6" Type="http://schemas.openxmlformats.org/officeDocument/2006/relationships/image" Target="../media/image234.wmf"/><Relationship Id="rId5" Type="http://schemas.openxmlformats.org/officeDocument/2006/relationships/image" Target="../media/image233.wmf"/><Relationship Id="rId10" Type="http://schemas.openxmlformats.org/officeDocument/2006/relationships/image" Target="../media/image230.wmf"/><Relationship Id="rId4" Type="http://schemas.openxmlformats.org/officeDocument/2006/relationships/image" Target="../media/image232.wmf"/><Relationship Id="rId9" Type="http://schemas.openxmlformats.org/officeDocument/2006/relationships/image" Target="../media/image229.wmf"/></Relationships>
</file>

<file path=ppt/drawings/_rels/vmlDrawing56.vml.rels><?xml version="1.0" encoding="UTF-8" standalone="yes"?>
<Relationships xmlns="http://schemas.openxmlformats.org/package/2006/relationships"><Relationship Id="rId8" Type="http://schemas.openxmlformats.org/officeDocument/2006/relationships/image" Target="../media/image236.wmf"/><Relationship Id="rId3" Type="http://schemas.openxmlformats.org/officeDocument/2006/relationships/image" Target="../media/image231.wmf"/><Relationship Id="rId7" Type="http://schemas.openxmlformats.org/officeDocument/2006/relationships/image" Target="../media/image235.wmf"/><Relationship Id="rId2" Type="http://schemas.openxmlformats.org/officeDocument/2006/relationships/image" Target="../media/image227.wmf"/><Relationship Id="rId1" Type="http://schemas.openxmlformats.org/officeDocument/2006/relationships/image" Target="../media/image226.wmf"/><Relationship Id="rId6" Type="http://schemas.openxmlformats.org/officeDocument/2006/relationships/image" Target="../media/image234.wmf"/><Relationship Id="rId5" Type="http://schemas.openxmlformats.org/officeDocument/2006/relationships/image" Target="../media/image233.wmf"/><Relationship Id="rId10" Type="http://schemas.openxmlformats.org/officeDocument/2006/relationships/image" Target="../media/image238.wmf"/><Relationship Id="rId4" Type="http://schemas.openxmlformats.org/officeDocument/2006/relationships/image" Target="../media/image232.wmf"/><Relationship Id="rId9" Type="http://schemas.openxmlformats.org/officeDocument/2006/relationships/image" Target="../media/image237.wmf"/></Relationships>
</file>

<file path=ppt/drawings/_rels/vmlDrawing57.vml.rels><?xml version="1.0" encoding="UTF-8" standalone="yes"?>
<Relationships xmlns="http://schemas.openxmlformats.org/package/2006/relationships"><Relationship Id="rId8" Type="http://schemas.openxmlformats.org/officeDocument/2006/relationships/image" Target="../media/image235.wmf"/><Relationship Id="rId3" Type="http://schemas.openxmlformats.org/officeDocument/2006/relationships/image" Target="../media/image231.wmf"/><Relationship Id="rId7" Type="http://schemas.openxmlformats.org/officeDocument/2006/relationships/image" Target="../media/image234.wmf"/><Relationship Id="rId2" Type="http://schemas.openxmlformats.org/officeDocument/2006/relationships/image" Target="../media/image227.wmf"/><Relationship Id="rId1" Type="http://schemas.openxmlformats.org/officeDocument/2006/relationships/image" Target="../media/image226.wmf"/><Relationship Id="rId6" Type="http://schemas.openxmlformats.org/officeDocument/2006/relationships/image" Target="../media/image233.wmf"/><Relationship Id="rId11" Type="http://schemas.openxmlformats.org/officeDocument/2006/relationships/image" Target="../media/image242.wmf"/><Relationship Id="rId5" Type="http://schemas.openxmlformats.org/officeDocument/2006/relationships/image" Target="../media/image232.wmf"/><Relationship Id="rId10" Type="http://schemas.openxmlformats.org/officeDocument/2006/relationships/image" Target="../media/image241.wmf"/><Relationship Id="rId4" Type="http://schemas.openxmlformats.org/officeDocument/2006/relationships/image" Target="../media/image239.wmf"/><Relationship Id="rId9" Type="http://schemas.openxmlformats.org/officeDocument/2006/relationships/image" Target="../media/image240.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245.wmf"/><Relationship Id="rId2" Type="http://schemas.openxmlformats.org/officeDocument/2006/relationships/image" Target="../media/image244.wmf"/><Relationship Id="rId1" Type="http://schemas.openxmlformats.org/officeDocument/2006/relationships/image" Target="../media/image243.wmf"/></Relationships>
</file>

<file path=ppt/drawings/_rels/vmlDrawing59.vml.rels><?xml version="1.0" encoding="UTF-8" standalone="yes"?>
<Relationships xmlns="http://schemas.openxmlformats.org/package/2006/relationships"><Relationship Id="rId3" Type="http://schemas.openxmlformats.org/officeDocument/2006/relationships/image" Target="../media/image248.wmf"/><Relationship Id="rId2" Type="http://schemas.openxmlformats.org/officeDocument/2006/relationships/image" Target="../media/image247.wmf"/><Relationship Id="rId1" Type="http://schemas.openxmlformats.org/officeDocument/2006/relationships/image" Target="../media/image246.wmf"/><Relationship Id="rId6" Type="http://schemas.openxmlformats.org/officeDocument/2006/relationships/image" Target="../media/image251.wmf"/><Relationship Id="rId5" Type="http://schemas.openxmlformats.org/officeDocument/2006/relationships/image" Target="../media/image250.wmf"/><Relationship Id="rId4" Type="http://schemas.openxmlformats.org/officeDocument/2006/relationships/image" Target="../media/image24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 Id="rId6" Type="http://schemas.openxmlformats.org/officeDocument/2006/relationships/image" Target="../media/image76.wmf"/><Relationship Id="rId5" Type="http://schemas.openxmlformats.org/officeDocument/2006/relationships/image" Target="../media/image75.wmf"/><Relationship Id="rId4" Type="http://schemas.openxmlformats.org/officeDocument/2006/relationships/image" Target="../media/image74.w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252.wmf"/></Relationships>
</file>

<file path=ppt/drawings/_rels/vmlDrawing61.vml.rels><?xml version="1.0" encoding="UTF-8" standalone="yes"?>
<Relationships xmlns="http://schemas.openxmlformats.org/package/2006/relationships"><Relationship Id="rId3" Type="http://schemas.openxmlformats.org/officeDocument/2006/relationships/image" Target="../media/image273.wmf"/><Relationship Id="rId2" Type="http://schemas.openxmlformats.org/officeDocument/2006/relationships/image" Target="../media/image272.wmf"/><Relationship Id="rId1" Type="http://schemas.openxmlformats.org/officeDocument/2006/relationships/image" Target="../media/image271.wmf"/><Relationship Id="rId5" Type="http://schemas.openxmlformats.org/officeDocument/2006/relationships/image" Target="../media/image275.wmf"/><Relationship Id="rId4" Type="http://schemas.openxmlformats.org/officeDocument/2006/relationships/image" Target="../media/image274.wmf"/></Relationships>
</file>

<file path=ppt/drawings/_rels/vmlDrawing62.vml.rels><?xml version="1.0" encoding="UTF-8" standalone="yes"?>
<Relationships xmlns="http://schemas.openxmlformats.org/package/2006/relationships"><Relationship Id="rId2" Type="http://schemas.openxmlformats.org/officeDocument/2006/relationships/image" Target="../media/image280.wmf"/><Relationship Id="rId1" Type="http://schemas.openxmlformats.org/officeDocument/2006/relationships/image" Target="../media/image279.w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282.wmf"/></Relationships>
</file>

<file path=ppt/drawings/_rels/vmlDrawing64.vml.rels><?xml version="1.0" encoding="UTF-8" standalone="yes"?>
<Relationships xmlns="http://schemas.openxmlformats.org/package/2006/relationships"><Relationship Id="rId8" Type="http://schemas.openxmlformats.org/officeDocument/2006/relationships/image" Target="../media/image293.wmf"/><Relationship Id="rId13" Type="http://schemas.openxmlformats.org/officeDocument/2006/relationships/image" Target="../media/image298.wmf"/><Relationship Id="rId18" Type="http://schemas.openxmlformats.org/officeDocument/2006/relationships/image" Target="../media/image303.wmf"/><Relationship Id="rId26" Type="http://schemas.openxmlformats.org/officeDocument/2006/relationships/image" Target="../media/image311.wmf"/><Relationship Id="rId3" Type="http://schemas.openxmlformats.org/officeDocument/2006/relationships/image" Target="../media/image288.wmf"/><Relationship Id="rId21" Type="http://schemas.openxmlformats.org/officeDocument/2006/relationships/image" Target="../media/image306.wmf"/><Relationship Id="rId7" Type="http://schemas.openxmlformats.org/officeDocument/2006/relationships/image" Target="../media/image292.wmf"/><Relationship Id="rId12" Type="http://schemas.openxmlformats.org/officeDocument/2006/relationships/image" Target="../media/image297.wmf"/><Relationship Id="rId17" Type="http://schemas.openxmlformats.org/officeDocument/2006/relationships/image" Target="../media/image302.wmf"/><Relationship Id="rId25" Type="http://schemas.openxmlformats.org/officeDocument/2006/relationships/image" Target="../media/image310.wmf"/><Relationship Id="rId2" Type="http://schemas.openxmlformats.org/officeDocument/2006/relationships/image" Target="../media/image287.wmf"/><Relationship Id="rId16" Type="http://schemas.openxmlformats.org/officeDocument/2006/relationships/image" Target="../media/image301.wmf"/><Relationship Id="rId20" Type="http://schemas.openxmlformats.org/officeDocument/2006/relationships/image" Target="../media/image305.wmf"/><Relationship Id="rId29" Type="http://schemas.openxmlformats.org/officeDocument/2006/relationships/image" Target="../media/image314.wmf"/><Relationship Id="rId1" Type="http://schemas.openxmlformats.org/officeDocument/2006/relationships/image" Target="../media/image286.wmf"/><Relationship Id="rId6" Type="http://schemas.openxmlformats.org/officeDocument/2006/relationships/image" Target="../media/image291.wmf"/><Relationship Id="rId11" Type="http://schemas.openxmlformats.org/officeDocument/2006/relationships/image" Target="../media/image296.wmf"/><Relationship Id="rId24" Type="http://schemas.openxmlformats.org/officeDocument/2006/relationships/image" Target="../media/image309.wmf"/><Relationship Id="rId5" Type="http://schemas.openxmlformats.org/officeDocument/2006/relationships/image" Target="../media/image290.wmf"/><Relationship Id="rId15" Type="http://schemas.openxmlformats.org/officeDocument/2006/relationships/image" Target="../media/image300.wmf"/><Relationship Id="rId23" Type="http://schemas.openxmlformats.org/officeDocument/2006/relationships/image" Target="../media/image308.wmf"/><Relationship Id="rId28" Type="http://schemas.openxmlformats.org/officeDocument/2006/relationships/image" Target="../media/image313.wmf"/><Relationship Id="rId10" Type="http://schemas.openxmlformats.org/officeDocument/2006/relationships/image" Target="../media/image295.wmf"/><Relationship Id="rId19" Type="http://schemas.openxmlformats.org/officeDocument/2006/relationships/image" Target="../media/image304.wmf"/><Relationship Id="rId4" Type="http://schemas.openxmlformats.org/officeDocument/2006/relationships/image" Target="../media/image289.wmf"/><Relationship Id="rId9" Type="http://schemas.openxmlformats.org/officeDocument/2006/relationships/image" Target="../media/image294.wmf"/><Relationship Id="rId14" Type="http://schemas.openxmlformats.org/officeDocument/2006/relationships/image" Target="../media/image299.wmf"/><Relationship Id="rId22" Type="http://schemas.openxmlformats.org/officeDocument/2006/relationships/image" Target="../media/image307.wmf"/><Relationship Id="rId27" Type="http://schemas.openxmlformats.org/officeDocument/2006/relationships/image" Target="../media/image312.wmf"/></Relationships>
</file>

<file path=ppt/drawings/_rels/vmlDrawing65.vml.rels><?xml version="1.0" encoding="UTF-8" standalone="yes"?>
<Relationships xmlns="http://schemas.openxmlformats.org/package/2006/relationships"><Relationship Id="rId8" Type="http://schemas.openxmlformats.org/officeDocument/2006/relationships/image" Target="../media/image322.wmf"/><Relationship Id="rId3" Type="http://schemas.openxmlformats.org/officeDocument/2006/relationships/image" Target="../media/image317.wmf"/><Relationship Id="rId7" Type="http://schemas.openxmlformats.org/officeDocument/2006/relationships/image" Target="../media/image321.wmf"/><Relationship Id="rId2" Type="http://schemas.openxmlformats.org/officeDocument/2006/relationships/image" Target="../media/image316.wmf"/><Relationship Id="rId1" Type="http://schemas.openxmlformats.org/officeDocument/2006/relationships/image" Target="../media/image315.wmf"/><Relationship Id="rId6" Type="http://schemas.openxmlformats.org/officeDocument/2006/relationships/image" Target="../media/image320.wmf"/><Relationship Id="rId5" Type="http://schemas.openxmlformats.org/officeDocument/2006/relationships/image" Target="../media/image319.wmf"/><Relationship Id="rId4" Type="http://schemas.openxmlformats.org/officeDocument/2006/relationships/image" Target="../media/image318.wmf"/><Relationship Id="rId9" Type="http://schemas.openxmlformats.org/officeDocument/2006/relationships/image" Target="../media/image323.wmf"/></Relationships>
</file>

<file path=ppt/drawings/_rels/vmlDrawing66.vml.rels><?xml version="1.0" encoding="UTF-8" standalone="yes"?>
<Relationships xmlns="http://schemas.openxmlformats.org/package/2006/relationships"><Relationship Id="rId8" Type="http://schemas.openxmlformats.org/officeDocument/2006/relationships/image" Target="../media/image322.wmf"/><Relationship Id="rId3" Type="http://schemas.openxmlformats.org/officeDocument/2006/relationships/image" Target="../media/image317.wmf"/><Relationship Id="rId7" Type="http://schemas.openxmlformats.org/officeDocument/2006/relationships/image" Target="../media/image321.wmf"/><Relationship Id="rId2" Type="http://schemas.openxmlformats.org/officeDocument/2006/relationships/image" Target="../media/image316.wmf"/><Relationship Id="rId1" Type="http://schemas.openxmlformats.org/officeDocument/2006/relationships/image" Target="../media/image315.wmf"/><Relationship Id="rId6" Type="http://schemas.openxmlformats.org/officeDocument/2006/relationships/image" Target="../media/image320.wmf"/><Relationship Id="rId5" Type="http://schemas.openxmlformats.org/officeDocument/2006/relationships/image" Target="../media/image319.wmf"/><Relationship Id="rId4" Type="http://schemas.openxmlformats.org/officeDocument/2006/relationships/image" Target="../media/image318.wmf"/><Relationship Id="rId9" Type="http://schemas.openxmlformats.org/officeDocument/2006/relationships/image" Target="../media/image323.wmf"/></Relationships>
</file>

<file path=ppt/drawings/_rels/vmlDrawing67.vml.rels><?xml version="1.0" encoding="UTF-8" standalone="yes"?>
<Relationships xmlns="http://schemas.openxmlformats.org/package/2006/relationships"><Relationship Id="rId8" Type="http://schemas.openxmlformats.org/officeDocument/2006/relationships/image" Target="../media/image322.wmf"/><Relationship Id="rId3" Type="http://schemas.openxmlformats.org/officeDocument/2006/relationships/image" Target="../media/image317.wmf"/><Relationship Id="rId7" Type="http://schemas.openxmlformats.org/officeDocument/2006/relationships/image" Target="../media/image321.wmf"/><Relationship Id="rId2" Type="http://schemas.openxmlformats.org/officeDocument/2006/relationships/image" Target="../media/image316.wmf"/><Relationship Id="rId1" Type="http://schemas.openxmlformats.org/officeDocument/2006/relationships/image" Target="../media/image315.wmf"/><Relationship Id="rId6" Type="http://schemas.openxmlformats.org/officeDocument/2006/relationships/image" Target="../media/image320.wmf"/><Relationship Id="rId5" Type="http://schemas.openxmlformats.org/officeDocument/2006/relationships/image" Target="../media/image319.wmf"/><Relationship Id="rId4" Type="http://schemas.openxmlformats.org/officeDocument/2006/relationships/image" Target="../media/image318.wmf"/><Relationship Id="rId9" Type="http://schemas.openxmlformats.org/officeDocument/2006/relationships/image" Target="../media/image323.w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324.wmf"/></Relationships>
</file>

<file path=ppt/drawings/_rels/vmlDrawing69.vml.rels><?xml version="1.0" encoding="UTF-8" standalone="yes"?>
<Relationships xmlns="http://schemas.openxmlformats.org/package/2006/relationships"><Relationship Id="rId3" Type="http://schemas.openxmlformats.org/officeDocument/2006/relationships/image" Target="../media/image169.wmf"/><Relationship Id="rId7" Type="http://schemas.openxmlformats.org/officeDocument/2006/relationships/image" Target="../media/image173.wmf"/><Relationship Id="rId2" Type="http://schemas.openxmlformats.org/officeDocument/2006/relationships/image" Target="../media/image168.wmf"/><Relationship Id="rId1" Type="http://schemas.openxmlformats.org/officeDocument/2006/relationships/image" Target="../media/image167.wmf"/><Relationship Id="rId6" Type="http://schemas.openxmlformats.org/officeDocument/2006/relationships/image" Target="../media/image172.wmf"/><Relationship Id="rId5" Type="http://schemas.openxmlformats.org/officeDocument/2006/relationships/image" Target="../media/image171.wmf"/><Relationship Id="rId4" Type="http://schemas.openxmlformats.org/officeDocument/2006/relationships/image" Target="../media/image170.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64.w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325.w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273.wmf"/><Relationship Id="rId2" Type="http://schemas.openxmlformats.org/officeDocument/2006/relationships/image" Target="../media/image272.wmf"/><Relationship Id="rId1" Type="http://schemas.openxmlformats.org/officeDocument/2006/relationships/image" Target="../media/image271.wmf"/><Relationship Id="rId4" Type="http://schemas.openxmlformats.org/officeDocument/2006/relationships/image" Target="../media/image274.wmf"/></Relationships>
</file>

<file path=ppt/drawings/_rels/vmlDrawing72.vml.rels><?xml version="1.0" encoding="UTF-8" standalone="yes"?>
<Relationships xmlns="http://schemas.openxmlformats.org/package/2006/relationships"><Relationship Id="rId3" Type="http://schemas.openxmlformats.org/officeDocument/2006/relationships/image" Target="../media/image273.wmf"/><Relationship Id="rId2" Type="http://schemas.openxmlformats.org/officeDocument/2006/relationships/image" Target="../media/image272.wmf"/><Relationship Id="rId1" Type="http://schemas.openxmlformats.org/officeDocument/2006/relationships/image" Target="../media/image271.wmf"/><Relationship Id="rId4" Type="http://schemas.openxmlformats.org/officeDocument/2006/relationships/image" Target="../media/image274.wmf"/></Relationships>
</file>

<file path=ppt/drawings/_rels/vmlDrawing73.vml.rels><?xml version="1.0" encoding="UTF-8" standalone="yes"?>
<Relationships xmlns="http://schemas.openxmlformats.org/package/2006/relationships"><Relationship Id="rId3" Type="http://schemas.openxmlformats.org/officeDocument/2006/relationships/image" Target="../media/image273.wmf"/><Relationship Id="rId2" Type="http://schemas.openxmlformats.org/officeDocument/2006/relationships/image" Target="../media/image272.wmf"/><Relationship Id="rId1" Type="http://schemas.openxmlformats.org/officeDocument/2006/relationships/image" Target="../media/image271.wmf"/><Relationship Id="rId4" Type="http://schemas.openxmlformats.org/officeDocument/2006/relationships/image" Target="../media/image274.wmf"/></Relationships>
</file>

<file path=ppt/drawings/_rels/vmlDrawing74.vml.rels><?xml version="1.0" encoding="UTF-8" standalone="yes"?>
<Relationships xmlns="http://schemas.openxmlformats.org/package/2006/relationships"><Relationship Id="rId3" Type="http://schemas.openxmlformats.org/officeDocument/2006/relationships/image" Target="../media/image273.wmf"/><Relationship Id="rId2" Type="http://schemas.openxmlformats.org/officeDocument/2006/relationships/image" Target="../media/image272.wmf"/><Relationship Id="rId1" Type="http://schemas.openxmlformats.org/officeDocument/2006/relationships/image" Target="../media/image271.wmf"/><Relationship Id="rId4" Type="http://schemas.openxmlformats.org/officeDocument/2006/relationships/image" Target="../media/image274.w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330.wmf"/></Relationships>
</file>

<file path=ppt/drawings/_rels/vmlDrawing76.vml.rels><?xml version="1.0" encoding="UTF-8" standalone="yes"?>
<Relationships xmlns="http://schemas.openxmlformats.org/package/2006/relationships"><Relationship Id="rId3" Type="http://schemas.openxmlformats.org/officeDocument/2006/relationships/image" Target="../media/image333.wmf"/><Relationship Id="rId2" Type="http://schemas.openxmlformats.org/officeDocument/2006/relationships/image" Target="../media/image332.wmf"/><Relationship Id="rId1" Type="http://schemas.openxmlformats.org/officeDocument/2006/relationships/image" Target="../media/image331.wmf"/><Relationship Id="rId6" Type="http://schemas.openxmlformats.org/officeDocument/2006/relationships/image" Target="../media/image336.wmf"/><Relationship Id="rId5" Type="http://schemas.openxmlformats.org/officeDocument/2006/relationships/image" Target="../media/image335.wmf"/><Relationship Id="rId4" Type="http://schemas.openxmlformats.org/officeDocument/2006/relationships/image" Target="../media/image334.wmf"/></Relationships>
</file>

<file path=ppt/drawings/_rels/vmlDrawing77.vml.rels><?xml version="1.0" encoding="UTF-8" standalone="yes"?>
<Relationships xmlns="http://schemas.openxmlformats.org/package/2006/relationships"><Relationship Id="rId2" Type="http://schemas.openxmlformats.org/officeDocument/2006/relationships/image" Target="../media/image340.wmf"/><Relationship Id="rId1" Type="http://schemas.openxmlformats.org/officeDocument/2006/relationships/image" Target="../media/image339.w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339.w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34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6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807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9170" name="Rectangle 2"/>
          <p:cNvSpPr>
            <a:spLocks noGrp="1" noChangeArrowheads="1"/>
          </p:cNvSpPr>
          <p:nvPr>
            <p:ph type="hdr" sz="quarter"/>
          </p:nvPr>
        </p:nvSpPr>
        <p:spPr bwMode="auto">
          <a:xfrm>
            <a:off x="0" y="1"/>
            <a:ext cx="3181350" cy="506413"/>
          </a:xfrm>
          <a:prstGeom prst="rect">
            <a:avLst/>
          </a:prstGeom>
          <a:noFill/>
          <a:ln w="25400">
            <a:noFill/>
            <a:miter lim="800000"/>
            <a:headEnd type="none" w="lg" len="lg"/>
            <a:tailEnd type="none" w="med" len="lg"/>
          </a:ln>
        </p:spPr>
        <p:txBody>
          <a:bodyPr vert="horz" wrap="square" lIns="100895" tIns="50447" rIns="100895" bIns="50447" numCol="1" anchor="t" anchorCtr="0" compatLnSpc="1">
            <a:prstTxWarp prst="textNoShape">
              <a:avLst/>
            </a:prstTxWarp>
          </a:bodyPr>
          <a:lstStyle>
            <a:lvl1pPr algn="l" defTabSz="1007915">
              <a:defRPr sz="1300" i="0"/>
            </a:lvl1pPr>
          </a:lstStyle>
          <a:p>
            <a:pPr>
              <a:defRPr/>
            </a:pPr>
            <a:endParaRPr lang="en-US"/>
          </a:p>
        </p:txBody>
      </p:sp>
      <p:sp>
        <p:nvSpPr>
          <p:cNvPr id="519171" name="Rectangle 3"/>
          <p:cNvSpPr>
            <a:spLocks noGrp="1" noChangeArrowheads="1"/>
          </p:cNvSpPr>
          <p:nvPr>
            <p:ph type="dt" idx="1"/>
          </p:nvPr>
        </p:nvSpPr>
        <p:spPr bwMode="auto">
          <a:xfrm>
            <a:off x="4105275" y="1"/>
            <a:ext cx="3181350" cy="506413"/>
          </a:xfrm>
          <a:prstGeom prst="rect">
            <a:avLst/>
          </a:prstGeom>
          <a:noFill/>
          <a:ln w="25400">
            <a:noFill/>
            <a:miter lim="800000"/>
            <a:headEnd type="none" w="lg" len="lg"/>
            <a:tailEnd type="none" w="med" len="lg"/>
          </a:ln>
        </p:spPr>
        <p:txBody>
          <a:bodyPr vert="horz" wrap="square" lIns="100895" tIns="50447" rIns="100895" bIns="50447" numCol="1" anchor="t" anchorCtr="0" compatLnSpc="1">
            <a:prstTxWarp prst="textNoShape">
              <a:avLst/>
            </a:prstTxWarp>
          </a:bodyPr>
          <a:lstStyle>
            <a:lvl1pPr algn="r" defTabSz="1007915">
              <a:defRPr sz="1300" i="0"/>
            </a:lvl1pPr>
          </a:lstStyle>
          <a:p>
            <a:pPr>
              <a:defRPr/>
            </a:pPr>
            <a:endParaRPr lang="en-US"/>
          </a:p>
        </p:txBody>
      </p:sp>
      <p:sp>
        <p:nvSpPr>
          <p:cNvPr id="209924" name="Rectangle 4"/>
          <p:cNvSpPr>
            <a:spLocks noGrp="1" noRot="1" noChangeAspect="1" noChangeArrowheads="1" noTextEdit="1"/>
          </p:cNvSpPr>
          <p:nvPr>
            <p:ph type="sldImg" idx="2"/>
          </p:nvPr>
        </p:nvSpPr>
        <p:spPr bwMode="auto">
          <a:xfrm>
            <a:off x="1322388" y="758825"/>
            <a:ext cx="4727575" cy="3544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9173" name="Rectangle 5"/>
          <p:cNvSpPr>
            <a:spLocks noGrp="1" noChangeArrowheads="1"/>
          </p:cNvSpPr>
          <p:nvPr>
            <p:ph type="body" sz="quarter" idx="3"/>
          </p:nvPr>
        </p:nvSpPr>
        <p:spPr bwMode="auto">
          <a:xfrm>
            <a:off x="1004889" y="4556125"/>
            <a:ext cx="5360987" cy="4300538"/>
          </a:xfrm>
          <a:prstGeom prst="rect">
            <a:avLst/>
          </a:prstGeom>
          <a:noFill/>
          <a:ln w="25400">
            <a:noFill/>
            <a:miter lim="800000"/>
            <a:headEnd type="none" w="lg" len="lg"/>
            <a:tailEnd type="none" w="med" len="lg"/>
          </a:ln>
        </p:spPr>
        <p:txBody>
          <a:bodyPr vert="horz" wrap="square" lIns="100895" tIns="50447" rIns="100895" bIns="5044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9174" name="Rectangle 6"/>
          <p:cNvSpPr>
            <a:spLocks noGrp="1" noChangeArrowheads="1"/>
          </p:cNvSpPr>
          <p:nvPr>
            <p:ph type="ftr" sz="quarter" idx="4"/>
          </p:nvPr>
        </p:nvSpPr>
        <p:spPr bwMode="auto">
          <a:xfrm>
            <a:off x="0" y="9109076"/>
            <a:ext cx="3181350" cy="509588"/>
          </a:xfrm>
          <a:prstGeom prst="rect">
            <a:avLst/>
          </a:prstGeom>
          <a:noFill/>
          <a:ln w="25400">
            <a:noFill/>
            <a:miter lim="800000"/>
            <a:headEnd type="none" w="lg" len="lg"/>
            <a:tailEnd type="none" w="med" len="lg"/>
          </a:ln>
        </p:spPr>
        <p:txBody>
          <a:bodyPr vert="horz" wrap="square" lIns="100895" tIns="50447" rIns="100895" bIns="50447" numCol="1" anchor="b" anchorCtr="0" compatLnSpc="1">
            <a:prstTxWarp prst="textNoShape">
              <a:avLst/>
            </a:prstTxWarp>
          </a:bodyPr>
          <a:lstStyle>
            <a:lvl1pPr algn="l" defTabSz="1007915">
              <a:defRPr sz="1300" i="0"/>
            </a:lvl1pPr>
          </a:lstStyle>
          <a:p>
            <a:pPr>
              <a:defRPr/>
            </a:pPr>
            <a:endParaRPr lang="en-US"/>
          </a:p>
        </p:txBody>
      </p:sp>
      <p:sp>
        <p:nvSpPr>
          <p:cNvPr id="519175" name="Rectangle 7"/>
          <p:cNvSpPr>
            <a:spLocks noGrp="1" noChangeArrowheads="1"/>
          </p:cNvSpPr>
          <p:nvPr>
            <p:ph type="sldNum" sz="quarter" idx="5"/>
          </p:nvPr>
        </p:nvSpPr>
        <p:spPr bwMode="auto">
          <a:xfrm>
            <a:off x="4105275" y="9109076"/>
            <a:ext cx="3181350" cy="509588"/>
          </a:xfrm>
          <a:prstGeom prst="rect">
            <a:avLst/>
          </a:prstGeom>
          <a:noFill/>
          <a:ln w="25400">
            <a:noFill/>
            <a:miter lim="800000"/>
            <a:headEnd type="none" w="lg" len="lg"/>
            <a:tailEnd type="none" w="med" len="lg"/>
          </a:ln>
        </p:spPr>
        <p:txBody>
          <a:bodyPr vert="horz" wrap="square" lIns="100895" tIns="50447" rIns="100895" bIns="50447" numCol="1" anchor="b" anchorCtr="0" compatLnSpc="1">
            <a:prstTxWarp prst="textNoShape">
              <a:avLst/>
            </a:prstTxWarp>
          </a:bodyPr>
          <a:lstStyle>
            <a:lvl1pPr algn="r" defTabSz="1007915">
              <a:defRPr sz="1300" i="0"/>
            </a:lvl1pPr>
          </a:lstStyle>
          <a:p>
            <a:pPr>
              <a:defRPr/>
            </a:pPr>
            <a:fld id="{DD0A9F78-39CE-4DDC-A26E-05BD6400C5DB}" type="slidenum">
              <a:rPr lang="en-US"/>
              <a:pPr>
                <a:defRPr/>
              </a:pPr>
              <a:t>‹#›</a:t>
            </a:fld>
            <a:endParaRPr lang="en-US"/>
          </a:p>
        </p:txBody>
      </p:sp>
    </p:spTree>
    <p:extLst>
      <p:ext uri="{BB962C8B-B14F-4D97-AF65-F5344CB8AC3E}">
        <p14:creationId xmlns:p14="http://schemas.microsoft.com/office/powerpoint/2010/main" val="6322841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lvl1pPr defTabSz="1007915">
              <a:defRPr i="1">
                <a:solidFill>
                  <a:schemeClr val="tx1"/>
                </a:solidFill>
                <a:latin typeface="Times New Roman" pitchFamily="18" charset="0"/>
              </a:defRPr>
            </a:lvl1pPr>
            <a:lvl2pPr marL="742842" indent="-285708" defTabSz="1007915">
              <a:defRPr i="1">
                <a:solidFill>
                  <a:schemeClr val="tx1"/>
                </a:solidFill>
                <a:latin typeface="Times New Roman" pitchFamily="18" charset="0"/>
              </a:defRPr>
            </a:lvl2pPr>
            <a:lvl3pPr marL="1142833" indent="-228567" defTabSz="1007915">
              <a:defRPr i="1">
                <a:solidFill>
                  <a:schemeClr val="tx1"/>
                </a:solidFill>
                <a:latin typeface="Times New Roman" pitchFamily="18" charset="0"/>
              </a:defRPr>
            </a:lvl3pPr>
            <a:lvl4pPr marL="1599966" indent="-228567" defTabSz="1007915">
              <a:defRPr i="1">
                <a:solidFill>
                  <a:schemeClr val="tx1"/>
                </a:solidFill>
                <a:latin typeface="Times New Roman" pitchFamily="18" charset="0"/>
              </a:defRPr>
            </a:lvl4pPr>
            <a:lvl5pPr marL="2057099" indent="-228567" defTabSz="1007915">
              <a:defRPr i="1">
                <a:solidFill>
                  <a:schemeClr val="tx1"/>
                </a:solidFill>
                <a:latin typeface="Times New Roman" pitchFamily="18" charset="0"/>
              </a:defRPr>
            </a:lvl5pPr>
            <a:lvl6pPr marL="2514232" indent="-228567" algn="ctr" defTabSz="1007915" eaLnBrk="0" fontAlgn="base" hangingPunct="0">
              <a:spcBef>
                <a:spcPct val="0"/>
              </a:spcBef>
              <a:spcAft>
                <a:spcPct val="0"/>
              </a:spcAft>
              <a:defRPr i="1">
                <a:solidFill>
                  <a:schemeClr val="tx1"/>
                </a:solidFill>
                <a:latin typeface="Times New Roman" pitchFamily="18" charset="0"/>
              </a:defRPr>
            </a:lvl6pPr>
            <a:lvl7pPr marL="2971365" indent="-228567" algn="ctr" defTabSz="1007915" eaLnBrk="0" fontAlgn="base" hangingPunct="0">
              <a:spcBef>
                <a:spcPct val="0"/>
              </a:spcBef>
              <a:spcAft>
                <a:spcPct val="0"/>
              </a:spcAft>
              <a:defRPr i="1">
                <a:solidFill>
                  <a:schemeClr val="tx1"/>
                </a:solidFill>
                <a:latin typeface="Times New Roman" pitchFamily="18" charset="0"/>
              </a:defRPr>
            </a:lvl7pPr>
            <a:lvl8pPr marL="3428497" indent="-228567" algn="ctr" defTabSz="1007915" eaLnBrk="0" fontAlgn="base" hangingPunct="0">
              <a:spcBef>
                <a:spcPct val="0"/>
              </a:spcBef>
              <a:spcAft>
                <a:spcPct val="0"/>
              </a:spcAft>
              <a:defRPr i="1">
                <a:solidFill>
                  <a:schemeClr val="tx1"/>
                </a:solidFill>
                <a:latin typeface="Times New Roman" pitchFamily="18" charset="0"/>
              </a:defRPr>
            </a:lvl8pPr>
            <a:lvl9pPr marL="3885630" indent="-228567" algn="ctr" defTabSz="1007915" eaLnBrk="0" fontAlgn="base" hangingPunct="0">
              <a:spcBef>
                <a:spcPct val="0"/>
              </a:spcBef>
              <a:spcAft>
                <a:spcPct val="0"/>
              </a:spcAft>
              <a:defRPr i="1">
                <a:solidFill>
                  <a:schemeClr val="tx1"/>
                </a:solidFill>
                <a:latin typeface="Times New Roman" pitchFamily="18" charset="0"/>
              </a:defRPr>
            </a:lvl9pPr>
          </a:lstStyle>
          <a:p>
            <a:fld id="{0D8FFF06-6116-4B60-9160-C86D3FC8DB77}" type="slidenum">
              <a:rPr lang="en-US" i="0" smtClean="0"/>
              <a:pPr/>
              <a:t>1</a:t>
            </a:fld>
            <a:endParaRPr lang="en-US" i="0" dirty="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dirty="0"/>
          </a:p>
        </p:txBody>
      </p:sp>
    </p:spTree>
    <p:extLst>
      <p:ext uri="{BB962C8B-B14F-4D97-AF65-F5344CB8AC3E}">
        <p14:creationId xmlns:p14="http://schemas.microsoft.com/office/powerpoint/2010/main" val="3185412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C0F073E-431B-4A0E-8313-74C7C123651B}" type="slidenum">
              <a:rPr lang="en-US" smtClean="0"/>
              <a:pPr>
                <a:defRPr/>
              </a:pPr>
              <a:t>20</a:t>
            </a:fld>
            <a:endParaRPr lang="en-US"/>
          </a:p>
        </p:txBody>
      </p:sp>
    </p:spTree>
    <p:extLst>
      <p:ext uri="{BB962C8B-B14F-4D97-AF65-F5344CB8AC3E}">
        <p14:creationId xmlns:p14="http://schemas.microsoft.com/office/powerpoint/2010/main" val="28130816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187</a:t>
            </a:fld>
            <a:endParaRPr lang="en-US"/>
          </a:p>
        </p:txBody>
      </p:sp>
    </p:spTree>
    <p:extLst>
      <p:ext uri="{BB962C8B-B14F-4D97-AF65-F5344CB8AC3E}">
        <p14:creationId xmlns:p14="http://schemas.microsoft.com/office/powerpoint/2010/main" val="964631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21</a:t>
            </a:fld>
            <a:endParaRPr lang="en-US"/>
          </a:p>
        </p:txBody>
      </p:sp>
    </p:spTree>
    <p:extLst>
      <p:ext uri="{BB962C8B-B14F-4D97-AF65-F5344CB8AC3E}">
        <p14:creationId xmlns:p14="http://schemas.microsoft.com/office/powerpoint/2010/main" val="2220621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Clearing the Jungle of Stochastic optimization – Professor Warren Powell in the Department</a:t>
            </a:r>
            <a:r>
              <a:rPr lang="en-US" baseline="0" dirty="0"/>
              <a:t> of Operations Research and Financial Engineering has developed a unified framework for modeling virtually every problem involving optimization under uncertainty.  More than just a purely theoretical characterization, he has identified four (meta)classes of policies which provide a clear path to computation (although there is still a lot of work to do for most problems).  The framework has identified new problem classes, as well as novel computational strategies.  For example, modeling and algorithmic strategies that have long been viewed as competitive (for example, dynamic programming versus stochastic programming) are actually complementary.  By building on this integrated framework, we can spend less time focusing on optimizing (making decisions), and more time on an overlooked dimension of stochastic optimization, which is modeling uncertainty.  </a:t>
            </a:r>
            <a:endParaRPr lang="en-US" dirty="0"/>
          </a:p>
        </p:txBody>
      </p:sp>
      <p:sp>
        <p:nvSpPr>
          <p:cNvPr id="4" name="Slide Number Placeholder 3"/>
          <p:cNvSpPr>
            <a:spLocks noGrp="1"/>
          </p:cNvSpPr>
          <p:nvPr>
            <p:ph type="sldNum" sz="quarter" idx="10"/>
          </p:nvPr>
        </p:nvSpPr>
        <p:spPr/>
        <p:txBody>
          <a:bodyPr/>
          <a:lstStyle/>
          <a:p>
            <a:fld id="{50396C17-8535-4034-B208-78CD2BBD0E4D}" type="slidenum">
              <a:rPr lang="en-US" smtClean="0"/>
              <a:t>22</a:t>
            </a:fld>
            <a:endParaRPr lang="en-US"/>
          </a:p>
        </p:txBody>
      </p:sp>
    </p:spTree>
    <p:extLst>
      <p:ext uri="{BB962C8B-B14F-4D97-AF65-F5344CB8AC3E}">
        <p14:creationId xmlns:p14="http://schemas.microsoft.com/office/powerpoint/2010/main" val="2866848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Clearing the Jungle of Stochastic optimization – Professor Warren Powell in the Department</a:t>
            </a:r>
            <a:r>
              <a:rPr lang="en-US" baseline="0" dirty="0"/>
              <a:t> of Operations Research and Financial Engineering has developed a unified framework for modeling virtually every problem involving optimization under uncertainty.  More than just a purely theoretical characterization, he has identified four (meta)classes of policies which provide a clear path to computation (although there is still a lot of work to do for most problems).  The framework has identified new problem classes, as well as novel computational strategies.  For example, modeling and algorithmic strategies that have long been viewed as competitive (for example, dynamic programming versus stochastic programming) are actually complementary.  By building on this integrated framework, we can spend less time focusing on optimizing (making decisions), and more time on an overlooked dimension of stochastic optimization, which is modeling uncertainty.  </a:t>
            </a:r>
            <a:endParaRPr lang="en-US" dirty="0"/>
          </a:p>
        </p:txBody>
      </p:sp>
      <p:sp>
        <p:nvSpPr>
          <p:cNvPr id="4" name="Slide Number Placeholder 3"/>
          <p:cNvSpPr>
            <a:spLocks noGrp="1"/>
          </p:cNvSpPr>
          <p:nvPr>
            <p:ph type="sldNum" sz="quarter" idx="10"/>
          </p:nvPr>
        </p:nvSpPr>
        <p:spPr/>
        <p:txBody>
          <a:bodyPr/>
          <a:lstStyle/>
          <a:p>
            <a:fld id="{50396C17-8535-4034-B208-78CD2BBD0E4D}" type="slidenum">
              <a:rPr lang="en-US" smtClean="0"/>
              <a:t>23</a:t>
            </a:fld>
            <a:endParaRPr lang="en-US"/>
          </a:p>
        </p:txBody>
      </p:sp>
    </p:spTree>
    <p:extLst>
      <p:ext uri="{BB962C8B-B14F-4D97-AF65-F5344CB8AC3E}">
        <p14:creationId xmlns:p14="http://schemas.microsoft.com/office/powerpoint/2010/main" val="1634240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A0A017-4FFE-4F5C-9DDA-FDF2102B09C6}" type="slidenum">
              <a:rPr lang="en-US" smtClean="0"/>
              <a:pPr/>
              <a:t>24</a:t>
            </a:fld>
            <a:endParaRPr lang="en-US"/>
          </a:p>
        </p:txBody>
      </p:sp>
    </p:spTree>
    <p:extLst>
      <p:ext uri="{BB962C8B-B14F-4D97-AF65-F5344CB8AC3E}">
        <p14:creationId xmlns:p14="http://schemas.microsoft.com/office/powerpoint/2010/main" val="516659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608293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txBox="1">
            <a:spLocks noGrp="1" noChangeArrowheads="1"/>
          </p:cNvSpPr>
          <p:nvPr/>
        </p:nvSpPr>
        <p:spPr bwMode="auto">
          <a:xfrm>
            <a:off x="4105275" y="9109077"/>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86" tIns="50442" rIns="100886" bIns="50442"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7319C55D-1D1A-4EBB-A2D5-1D6409430FB0}" type="slidenum">
              <a:rPr lang="en-US" sz="1300" i="0"/>
              <a:pPr algn="r"/>
              <a:t>26</a:t>
            </a:fld>
            <a:endParaRPr lang="en-US" sz="1300" i="0"/>
          </a:p>
        </p:txBody>
      </p:sp>
      <p:sp>
        <p:nvSpPr>
          <p:cNvPr id="532483" name="Rectangle 2"/>
          <p:cNvSpPr>
            <a:spLocks noGrp="1" noRot="1" noChangeAspect="1" noChangeArrowheads="1" noTextEdit="1"/>
          </p:cNvSpPr>
          <p:nvPr>
            <p:ph type="sldImg"/>
          </p:nvPr>
        </p:nvSpPr>
        <p:spPr>
          <a:ln/>
        </p:spPr>
      </p:sp>
      <p:sp>
        <p:nvSpPr>
          <p:cNvPr id="53248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272435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142661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txBox="1">
            <a:spLocks noGrp="1" noChangeArrowheads="1"/>
          </p:cNvSpPr>
          <p:nvPr/>
        </p:nvSpPr>
        <p:spPr bwMode="auto">
          <a:xfrm>
            <a:off x="4105275" y="9109077"/>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86" tIns="50442" rIns="100886" bIns="50442"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C1501A62-29A4-484A-94EF-8C9264949D2E}" type="slidenum">
              <a:rPr lang="en-US" sz="1300" i="0"/>
              <a:pPr algn="r"/>
              <a:t>28</a:t>
            </a:fld>
            <a:endParaRPr lang="en-US" sz="1300" i="0"/>
          </a:p>
        </p:txBody>
      </p:sp>
      <p:sp>
        <p:nvSpPr>
          <p:cNvPr id="534531" name="Rectangle 2"/>
          <p:cNvSpPr>
            <a:spLocks noGrp="1" noRot="1" noChangeAspect="1" noChangeArrowheads="1" noTextEdit="1"/>
          </p:cNvSpPr>
          <p:nvPr>
            <p:ph type="sldImg"/>
          </p:nvPr>
        </p:nvSpPr>
        <p:spPr>
          <a:ln/>
        </p:spPr>
      </p:sp>
      <p:sp>
        <p:nvSpPr>
          <p:cNvPr id="53453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2886994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476924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053393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txBox="1">
            <a:spLocks noGrp="1" noChangeArrowheads="1"/>
          </p:cNvSpPr>
          <p:nvPr/>
        </p:nvSpPr>
        <p:spPr bwMode="auto">
          <a:xfrm>
            <a:off x="4105275" y="9109077"/>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86" tIns="50442" rIns="100886" bIns="50442"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79DA9D5A-2258-4D2D-8529-72D2E57FDF3B}" type="slidenum">
              <a:rPr lang="en-US" sz="1300" i="0"/>
              <a:pPr algn="r"/>
              <a:t>31</a:t>
            </a:fld>
            <a:endParaRPr lang="en-US" sz="1300" i="0"/>
          </a:p>
        </p:txBody>
      </p:sp>
      <p:sp>
        <p:nvSpPr>
          <p:cNvPr id="536579" name="Rectangle 2"/>
          <p:cNvSpPr>
            <a:spLocks noGrp="1" noRot="1" noChangeAspect="1" noChangeArrowheads="1" noTextEdit="1"/>
          </p:cNvSpPr>
          <p:nvPr>
            <p:ph type="sldImg"/>
          </p:nvPr>
        </p:nvSpPr>
        <p:spPr>
          <a:ln/>
        </p:spPr>
      </p:sp>
      <p:sp>
        <p:nvSpPr>
          <p:cNvPr id="53658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2705670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1395956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p:cNvSpPr txBox="1">
            <a:spLocks noGrp="1" noChangeArrowheads="1"/>
          </p:cNvSpPr>
          <p:nvPr/>
        </p:nvSpPr>
        <p:spPr bwMode="auto">
          <a:xfrm>
            <a:off x="4105275" y="9109077"/>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86" tIns="50442" rIns="100886" bIns="50442"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6A81A30D-3AF3-4E86-B9EE-5E1CB8CAA44F}" type="slidenum">
              <a:rPr lang="en-US" sz="1300" i="0"/>
              <a:pPr algn="r"/>
              <a:t>33</a:t>
            </a:fld>
            <a:endParaRPr lang="en-US" sz="1300" i="0"/>
          </a:p>
        </p:txBody>
      </p:sp>
      <p:sp>
        <p:nvSpPr>
          <p:cNvPr id="538627" name="Rectangle 2"/>
          <p:cNvSpPr>
            <a:spLocks noGrp="1" noRot="1" noChangeAspect="1" noChangeArrowheads="1" noTextEdit="1"/>
          </p:cNvSpPr>
          <p:nvPr>
            <p:ph type="sldImg"/>
          </p:nvPr>
        </p:nvSpPr>
        <p:spPr>
          <a:ln/>
        </p:spPr>
      </p:sp>
      <p:sp>
        <p:nvSpPr>
          <p:cNvPr id="53862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418545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1538733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dirty="0"/>
          </a:p>
        </p:txBody>
      </p:sp>
    </p:spTree>
    <p:extLst>
      <p:ext uri="{BB962C8B-B14F-4D97-AF65-F5344CB8AC3E}">
        <p14:creationId xmlns:p14="http://schemas.microsoft.com/office/powerpoint/2010/main" val="2872409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937434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741340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dirty="0"/>
          </a:p>
        </p:txBody>
      </p:sp>
    </p:spTree>
    <p:extLst>
      <p:ext uri="{BB962C8B-B14F-4D97-AF65-F5344CB8AC3E}">
        <p14:creationId xmlns:p14="http://schemas.microsoft.com/office/powerpoint/2010/main" val="3255811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927173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72127">
              <a:defRPr sz="2500">
                <a:solidFill>
                  <a:schemeClr val="tx1"/>
                </a:solidFill>
                <a:latin typeface="Times New Roman" pitchFamily="18" charset="0"/>
              </a:defRPr>
            </a:lvl1pPr>
            <a:lvl2pPr marL="776375" indent="-298605" defTabSz="972127">
              <a:defRPr sz="2500">
                <a:solidFill>
                  <a:schemeClr val="tx1"/>
                </a:solidFill>
                <a:latin typeface="Times New Roman" pitchFamily="18" charset="0"/>
              </a:defRPr>
            </a:lvl2pPr>
            <a:lvl3pPr marL="1194420" indent="-238883" defTabSz="972127">
              <a:defRPr sz="2500">
                <a:solidFill>
                  <a:schemeClr val="tx1"/>
                </a:solidFill>
                <a:latin typeface="Times New Roman" pitchFamily="18" charset="0"/>
              </a:defRPr>
            </a:lvl3pPr>
            <a:lvl4pPr marL="1672188" indent="-238883" defTabSz="972127">
              <a:defRPr sz="2500">
                <a:solidFill>
                  <a:schemeClr val="tx1"/>
                </a:solidFill>
                <a:latin typeface="Times New Roman" pitchFamily="18" charset="0"/>
              </a:defRPr>
            </a:lvl4pPr>
            <a:lvl5pPr marL="2149956" indent="-238883" defTabSz="972127">
              <a:defRPr sz="2500">
                <a:solidFill>
                  <a:schemeClr val="tx1"/>
                </a:solidFill>
                <a:latin typeface="Times New Roman" pitchFamily="18" charset="0"/>
              </a:defRPr>
            </a:lvl5pPr>
            <a:lvl6pPr marL="2627723" indent="-238883" defTabSz="972127" eaLnBrk="0" fontAlgn="base" hangingPunct="0">
              <a:spcBef>
                <a:spcPct val="0"/>
              </a:spcBef>
              <a:spcAft>
                <a:spcPct val="0"/>
              </a:spcAft>
              <a:defRPr sz="2500">
                <a:solidFill>
                  <a:schemeClr val="tx1"/>
                </a:solidFill>
                <a:latin typeface="Times New Roman" pitchFamily="18" charset="0"/>
              </a:defRPr>
            </a:lvl6pPr>
            <a:lvl7pPr marL="3105493" indent="-238883" defTabSz="972127" eaLnBrk="0" fontAlgn="base" hangingPunct="0">
              <a:spcBef>
                <a:spcPct val="0"/>
              </a:spcBef>
              <a:spcAft>
                <a:spcPct val="0"/>
              </a:spcAft>
              <a:defRPr sz="2500">
                <a:solidFill>
                  <a:schemeClr val="tx1"/>
                </a:solidFill>
                <a:latin typeface="Times New Roman" pitchFamily="18" charset="0"/>
              </a:defRPr>
            </a:lvl7pPr>
            <a:lvl8pPr marL="3583258" indent="-238883" defTabSz="972127" eaLnBrk="0" fontAlgn="base" hangingPunct="0">
              <a:spcBef>
                <a:spcPct val="0"/>
              </a:spcBef>
              <a:spcAft>
                <a:spcPct val="0"/>
              </a:spcAft>
              <a:defRPr sz="2500">
                <a:solidFill>
                  <a:schemeClr val="tx1"/>
                </a:solidFill>
                <a:latin typeface="Times New Roman" pitchFamily="18" charset="0"/>
              </a:defRPr>
            </a:lvl8pPr>
            <a:lvl9pPr marL="4061030" indent="-238883" defTabSz="972127" eaLnBrk="0" fontAlgn="base" hangingPunct="0">
              <a:spcBef>
                <a:spcPct val="0"/>
              </a:spcBef>
              <a:spcAft>
                <a:spcPct val="0"/>
              </a:spcAft>
              <a:defRPr sz="2500">
                <a:solidFill>
                  <a:schemeClr val="tx1"/>
                </a:solidFill>
                <a:latin typeface="Times New Roman" pitchFamily="18" charset="0"/>
              </a:defRPr>
            </a:lvl9pPr>
          </a:lstStyle>
          <a:p>
            <a:fld id="{6848B4A7-4C20-4EBB-9609-170A49097713}" type="slidenum">
              <a:rPr lang="en-US" sz="1300"/>
              <a:pPr/>
              <a:t>44</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4027192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r>
              <a:rPr lang="en-US" altLang="en-US"/>
              <a:t>Discuss fine-grained and coarser-grained (yearly) patterns.</a:t>
            </a:r>
          </a:p>
        </p:txBody>
      </p:sp>
    </p:spTree>
    <p:extLst>
      <p:ext uri="{BB962C8B-B14F-4D97-AF65-F5344CB8AC3E}">
        <p14:creationId xmlns:p14="http://schemas.microsoft.com/office/powerpoint/2010/main" val="1732509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72127">
              <a:defRPr sz="2500">
                <a:solidFill>
                  <a:schemeClr val="tx1"/>
                </a:solidFill>
                <a:latin typeface="Times New Roman" pitchFamily="18" charset="0"/>
              </a:defRPr>
            </a:lvl1pPr>
            <a:lvl2pPr marL="776375" indent="-298605" defTabSz="972127">
              <a:defRPr sz="2500">
                <a:solidFill>
                  <a:schemeClr val="tx1"/>
                </a:solidFill>
                <a:latin typeface="Times New Roman" pitchFamily="18" charset="0"/>
              </a:defRPr>
            </a:lvl2pPr>
            <a:lvl3pPr marL="1194420" indent="-238883" defTabSz="972127">
              <a:defRPr sz="2500">
                <a:solidFill>
                  <a:schemeClr val="tx1"/>
                </a:solidFill>
                <a:latin typeface="Times New Roman" pitchFamily="18" charset="0"/>
              </a:defRPr>
            </a:lvl3pPr>
            <a:lvl4pPr marL="1672188" indent="-238883" defTabSz="972127">
              <a:defRPr sz="2500">
                <a:solidFill>
                  <a:schemeClr val="tx1"/>
                </a:solidFill>
                <a:latin typeface="Times New Roman" pitchFamily="18" charset="0"/>
              </a:defRPr>
            </a:lvl4pPr>
            <a:lvl5pPr marL="2149956" indent="-238883" defTabSz="972127">
              <a:defRPr sz="2500">
                <a:solidFill>
                  <a:schemeClr val="tx1"/>
                </a:solidFill>
                <a:latin typeface="Times New Roman" pitchFamily="18" charset="0"/>
              </a:defRPr>
            </a:lvl5pPr>
            <a:lvl6pPr marL="2627723" indent="-238883" defTabSz="972127" eaLnBrk="0" fontAlgn="base" hangingPunct="0">
              <a:spcBef>
                <a:spcPct val="0"/>
              </a:spcBef>
              <a:spcAft>
                <a:spcPct val="0"/>
              </a:spcAft>
              <a:defRPr sz="2500">
                <a:solidFill>
                  <a:schemeClr val="tx1"/>
                </a:solidFill>
                <a:latin typeface="Times New Roman" pitchFamily="18" charset="0"/>
              </a:defRPr>
            </a:lvl6pPr>
            <a:lvl7pPr marL="3105493" indent="-238883" defTabSz="972127" eaLnBrk="0" fontAlgn="base" hangingPunct="0">
              <a:spcBef>
                <a:spcPct val="0"/>
              </a:spcBef>
              <a:spcAft>
                <a:spcPct val="0"/>
              </a:spcAft>
              <a:defRPr sz="2500">
                <a:solidFill>
                  <a:schemeClr val="tx1"/>
                </a:solidFill>
                <a:latin typeface="Times New Roman" pitchFamily="18" charset="0"/>
              </a:defRPr>
            </a:lvl7pPr>
            <a:lvl8pPr marL="3583258" indent="-238883" defTabSz="972127" eaLnBrk="0" fontAlgn="base" hangingPunct="0">
              <a:spcBef>
                <a:spcPct val="0"/>
              </a:spcBef>
              <a:spcAft>
                <a:spcPct val="0"/>
              </a:spcAft>
              <a:defRPr sz="2500">
                <a:solidFill>
                  <a:schemeClr val="tx1"/>
                </a:solidFill>
                <a:latin typeface="Times New Roman" pitchFamily="18" charset="0"/>
              </a:defRPr>
            </a:lvl8pPr>
            <a:lvl9pPr marL="4061030" indent="-238883" defTabSz="972127" eaLnBrk="0" fontAlgn="base" hangingPunct="0">
              <a:spcBef>
                <a:spcPct val="0"/>
              </a:spcBef>
              <a:spcAft>
                <a:spcPct val="0"/>
              </a:spcAft>
              <a:defRPr sz="2500">
                <a:solidFill>
                  <a:schemeClr val="tx1"/>
                </a:solidFill>
                <a:latin typeface="Times New Roman" pitchFamily="18" charset="0"/>
              </a:defRPr>
            </a:lvl9pPr>
          </a:lstStyle>
          <a:p>
            <a:fld id="{6848B4A7-4C20-4EBB-9609-170A49097713}" type="slidenum">
              <a:rPr lang="en-US" sz="1300"/>
              <a:pPr/>
              <a:t>51</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3326244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72127">
              <a:defRPr sz="2500">
                <a:solidFill>
                  <a:schemeClr val="tx1"/>
                </a:solidFill>
                <a:latin typeface="Times New Roman" pitchFamily="18" charset="0"/>
              </a:defRPr>
            </a:lvl1pPr>
            <a:lvl2pPr marL="776375" indent="-298605" defTabSz="972127">
              <a:defRPr sz="2500">
                <a:solidFill>
                  <a:schemeClr val="tx1"/>
                </a:solidFill>
                <a:latin typeface="Times New Roman" pitchFamily="18" charset="0"/>
              </a:defRPr>
            </a:lvl2pPr>
            <a:lvl3pPr marL="1194420" indent="-238883" defTabSz="972127">
              <a:defRPr sz="2500">
                <a:solidFill>
                  <a:schemeClr val="tx1"/>
                </a:solidFill>
                <a:latin typeface="Times New Roman" pitchFamily="18" charset="0"/>
              </a:defRPr>
            </a:lvl3pPr>
            <a:lvl4pPr marL="1672188" indent="-238883" defTabSz="972127">
              <a:defRPr sz="2500">
                <a:solidFill>
                  <a:schemeClr val="tx1"/>
                </a:solidFill>
                <a:latin typeface="Times New Roman" pitchFamily="18" charset="0"/>
              </a:defRPr>
            </a:lvl4pPr>
            <a:lvl5pPr marL="2149956" indent="-238883" defTabSz="972127">
              <a:defRPr sz="2500">
                <a:solidFill>
                  <a:schemeClr val="tx1"/>
                </a:solidFill>
                <a:latin typeface="Times New Roman" pitchFamily="18" charset="0"/>
              </a:defRPr>
            </a:lvl5pPr>
            <a:lvl6pPr marL="2627723" indent="-238883" defTabSz="972127" eaLnBrk="0" fontAlgn="base" hangingPunct="0">
              <a:spcBef>
                <a:spcPct val="0"/>
              </a:spcBef>
              <a:spcAft>
                <a:spcPct val="0"/>
              </a:spcAft>
              <a:defRPr sz="2500">
                <a:solidFill>
                  <a:schemeClr val="tx1"/>
                </a:solidFill>
                <a:latin typeface="Times New Roman" pitchFamily="18" charset="0"/>
              </a:defRPr>
            </a:lvl6pPr>
            <a:lvl7pPr marL="3105493" indent="-238883" defTabSz="972127" eaLnBrk="0" fontAlgn="base" hangingPunct="0">
              <a:spcBef>
                <a:spcPct val="0"/>
              </a:spcBef>
              <a:spcAft>
                <a:spcPct val="0"/>
              </a:spcAft>
              <a:defRPr sz="2500">
                <a:solidFill>
                  <a:schemeClr val="tx1"/>
                </a:solidFill>
                <a:latin typeface="Times New Roman" pitchFamily="18" charset="0"/>
              </a:defRPr>
            </a:lvl7pPr>
            <a:lvl8pPr marL="3583258" indent="-238883" defTabSz="972127" eaLnBrk="0" fontAlgn="base" hangingPunct="0">
              <a:spcBef>
                <a:spcPct val="0"/>
              </a:spcBef>
              <a:spcAft>
                <a:spcPct val="0"/>
              </a:spcAft>
              <a:defRPr sz="2500">
                <a:solidFill>
                  <a:schemeClr val="tx1"/>
                </a:solidFill>
                <a:latin typeface="Times New Roman" pitchFamily="18" charset="0"/>
              </a:defRPr>
            </a:lvl8pPr>
            <a:lvl9pPr marL="4061030" indent="-238883" defTabSz="972127" eaLnBrk="0" fontAlgn="base" hangingPunct="0">
              <a:spcBef>
                <a:spcPct val="0"/>
              </a:spcBef>
              <a:spcAft>
                <a:spcPct val="0"/>
              </a:spcAft>
              <a:defRPr sz="2500">
                <a:solidFill>
                  <a:schemeClr val="tx1"/>
                </a:solidFill>
                <a:latin typeface="Times New Roman" pitchFamily="18" charset="0"/>
              </a:defRPr>
            </a:lvl9pPr>
          </a:lstStyle>
          <a:p>
            <a:fld id="{6848B4A7-4C20-4EBB-9609-170A49097713}" type="slidenum">
              <a:rPr lang="en-US" sz="1300"/>
              <a:pPr/>
              <a:t>54</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646404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72127">
              <a:defRPr sz="2500">
                <a:solidFill>
                  <a:schemeClr val="tx1"/>
                </a:solidFill>
                <a:latin typeface="Times New Roman" pitchFamily="18" charset="0"/>
              </a:defRPr>
            </a:lvl1pPr>
            <a:lvl2pPr marL="776375" indent="-298605" defTabSz="972127">
              <a:defRPr sz="2500">
                <a:solidFill>
                  <a:schemeClr val="tx1"/>
                </a:solidFill>
                <a:latin typeface="Times New Roman" pitchFamily="18" charset="0"/>
              </a:defRPr>
            </a:lvl2pPr>
            <a:lvl3pPr marL="1194420" indent="-238883" defTabSz="972127">
              <a:defRPr sz="2500">
                <a:solidFill>
                  <a:schemeClr val="tx1"/>
                </a:solidFill>
                <a:latin typeface="Times New Roman" pitchFamily="18" charset="0"/>
              </a:defRPr>
            </a:lvl3pPr>
            <a:lvl4pPr marL="1672188" indent="-238883" defTabSz="972127">
              <a:defRPr sz="2500">
                <a:solidFill>
                  <a:schemeClr val="tx1"/>
                </a:solidFill>
                <a:latin typeface="Times New Roman" pitchFamily="18" charset="0"/>
              </a:defRPr>
            </a:lvl4pPr>
            <a:lvl5pPr marL="2149956" indent="-238883" defTabSz="972127">
              <a:defRPr sz="2500">
                <a:solidFill>
                  <a:schemeClr val="tx1"/>
                </a:solidFill>
                <a:latin typeface="Times New Roman" pitchFamily="18" charset="0"/>
              </a:defRPr>
            </a:lvl5pPr>
            <a:lvl6pPr marL="2627723" indent="-238883" defTabSz="972127" eaLnBrk="0" fontAlgn="base" hangingPunct="0">
              <a:spcBef>
                <a:spcPct val="0"/>
              </a:spcBef>
              <a:spcAft>
                <a:spcPct val="0"/>
              </a:spcAft>
              <a:defRPr sz="2500">
                <a:solidFill>
                  <a:schemeClr val="tx1"/>
                </a:solidFill>
                <a:latin typeface="Times New Roman" pitchFamily="18" charset="0"/>
              </a:defRPr>
            </a:lvl6pPr>
            <a:lvl7pPr marL="3105493" indent="-238883" defTabSz="972127" eaLnBrk="0" fontAlgn="base" hangingPunct="0">
              <a:spcBef>
                <a:spcPct val="0"/>
              </a:spcBef>
              <a:spcAft>
                <a:spcPct val="0"/>
              </a:spcAft>
              <a:defRPr sz="2500">
                <a:solidFill>
                  <a:schemeClr val="tx1"/>
                </a:solidFill>
                <a:latin typeface="Times New Roman" pitchFamily="18" charset="0"/>
              </a:defRPr>
            </a:lvl7pPr>
            <a:lvl8pPr marL="3583258" indent="-238883" defTabSz="972127" eaLnBrk="0" fontAlgn="base" hangingPunct="0">
              <a:spcBef>
                <a:spcPct val="0"/>
              </a:spcBef>
              <a:spcAft>
                <a:spcPct val="0"/>
              </a:spcAft>
              <a:defRPr sz="2500">
                <a:solidFill>
                  <a:schemeClr val="tx1"/>
                </a:solidFill>
                <a:latin typeface="Times New Roman" pitchFamily="18" charset="0"/>
              </a:defRPr>
            </a:lvl8pPr>
            <a:lvl9pPr marL="4061030" indent="-238883" defTabSz="972127" eaLnBrk="0" fontAlgn="base" hangingPunct="0">
              <a:spcBef>
                <a:spcPct val="0"/>
              </a:spcBef>
              <a:spcAft>
                <a:spcPct val="0"/>
              </a:spcAft>
              <a:defRPr sz="2500">
                <a:solidFill>
                  <a:schemeClr val="tx1"/>
                </a:solidFill>
                <a:latin typeface="Times New Roman" pitchFamily="18" charset="0"/>
              </a:defRPr>
            </a:lvl9pPr>
          </a:lstStyle>
          <a:p>
            <a:fld id="{6848B4A7-4C20-4EBB-9609-170A49097713}" type="slidenum">
              <a:rPr lang="en-US" sz="1300"/>
              <a:pPr/>
              <a:t>60</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1313089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61</a:t>
            </a:fld>
            <a:endParaRPr lang="en-US"/>
          </a:p>
        </p:txBody>
      </p:sp>
    </p:spTree>
    <p:extLst>
      <p:ext uri="{BB962C8B-B14F-4D97-AF65-F5344CB8AC3E}">
        <p14:creationId xmlns:p14="http://schemas.microsoft.com/office/powerpoint/2010/main" val="10183221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0F073E-431B-4A0E-8313-74C7C123651B}" type="slidenum">
              <a:rPr lang="en-US" smtClean="0"/>
              <a:pPr>
                <a:defRPr/>
              </a:pPr>
              <a:t>62</a:t>
            </a:fld>
            <a:endParaRPr lang="en-US"/>
          </a:p>
        </p:txBody>
      </p:sp>
    </p:spTree>
    <p:extLst>
      <p:ext uri="{BB962C8B-B14F-4D97-AF65-F5344CB8AC3E}">
        <p14:creationId xmlns:p14="http://schemas.microsoft.com/office/powerpoint/2010/main" val="4228379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2691520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27662429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126BDF-6F7A-491A-A384-EA31AA8D7E67}" type="slidenum">
              <a:rPr lang="en-US"/>
              <a:pPr/>
              <a:t>79</a:t>
            </a:fld>
            <a:endParaRPr lang="en-US"/>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398494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126BDF-6F7A-491A-A384-EA31AA8D7E67}" type="slidenum">
              <a:rPr lang="en-US"/>
              <a:pPr/>
              <a:t>80</a:t>
            </a:fld>
            <a:endParaRPr lang="en-US"/>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00527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126BDF-6F7A-491A-A384-EA31AA8D7E67}" type="slidenum">
              <a:rPr lang="en-US"/>
              <a:pPr/>
              <a:t>81</a:t>
            </a:fld>
            <a:endParaRPr lang="en-US"/>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7119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lvl1pPr defTabSz="1045664">
              <a:defRPr i="1">
                <a:solidFill>
                  <a:schemeClr val="tx1"/>
                </a:solidFill>
                <a:latin typeface="Times New Roman" pitchFamily="18" charset="0"/>
              </a:defRPr>
            </a:lvl1pPr>
            <a:lvl2pPr marL="770662" indent="-296408" defTabSz="1045664">
              <a:defRPr i="1">
                <a:solidFill>
                  <a:schemeClr val="tx1"/>
                </a:solidFill>
                <a:latin typeface="Times New Roman" pitchFamily="18" charset="0"/>
              </a:defRPr>
            </a:lvl2pPr>
            <a:lvl3pPr marL="1185634" indent="-237127" defTabSz="1045664">
              <a:defRPr i="1">
                <a:solidFill>
                  <a:schemeClr val="tx1"/>
                </a:solidFill>
                <a:latin typeface="Times New Roman" pitchFamily="18" charset="0"/>
              </a:defRPr>
            </a:lvl3pPr>
            <a:lvl4pPr marL="1659887" indent="-237127" defTabSz="1045664">
              <a:defRPr i="1">
                <a:solidFill>
                  <a:schemeClr val="tx1"/>
                </a:solidFill>
                <a:latin typeface="Times New Roman" pitchFamily="18" charset="0"/>
              </a:defRPr>
            </a:lvl4pPr>
            <a:lvl5pPr marL="2134141" indent="-237127" defTabSz="1045664">
              <a:defRPr i="1">
                <a:solidFill>
                  <a:schemeClr val="tx1"/>
                </a:solidFill>
                <a:latin typeface="Times New Roman" pitchFamily="18" charset="0"/>
              </a:defRPr>
            </a:lvl5pPr>
            <a:lvl6pPr marL="2608395" indent="-237127" algn="ctr" defTabSz="1045664" eaLnBrk="0" fontAlgn="base" hangingPunct="0">
              <a:spcBef>
                <a:spcPct val="0"/>
              </a:spcBef>
              <a:spcAft>
                <a:spcPct val="0"/>
              </a:spcAft>
              <a:defRPr i="1">
                <a:solidFill>
                  <a:schemeClr val="tx1"/>
                </a:solidFill>
                <a:latin typeface="Times New Roman" pitchFamily="18" charset="0"/>
              </a:defRPr>
            </a:lvl6pPr>
            <a:lvl7pPr marL="3082648" indent="-237127" algn="ctr" defTabSz="1045664" eaLnBrk="0" fontAlgn="base" hangingPunct="0">
              <a:spcBef>
                <a:spcPct val="0"/>
              </a:spcBef>
              <a:spcAft>
                <a:spcPct val="0"/>
              </a:spcAft>
              <a:defRPr i="1">
                <a:solidFill>
                  <a:schemeClr val="tx1"/>
                </a:solidFill>
                <a:latin typeface="Times New Roman" pitchFamily="18" charset="0"/>
              </a:defRPr>
            </a:lvl7pPr>
            <a:lvl8pPr marL="3556902" indent="-237127" algn="ctr" defTabSz="1045664" eaLnBrk="0" fontAlgn="base" hangingPunct="0">
              <a:spcBef>
                <a:spcPct val="0"/>
              </a:spcBef>
              <a:spcAft>
                <a:spcPct val="0"/>
              </a:spcAft>
              <a:defRPr i="1">
                <a:solidFill>
                  <a:schemeClr val="tx1"/>
                </a:solidFill>
                <a:latin typeface="Times New Roman" pitchFamily="18" charset="0"/>
              </a:defRPr>
            </a:lvl8pPr>
            <a:lvl9pPr marL="4031155" indent="-237127" algn="ctr" defTabSz="1045664" eaLnBrk="0" fontAlgn="base" hangingPunct="0">
              <a:spcBef>
                <a:spcPct val="0"/>
              </a:spcBef>
              <a:spcAft>
                <a:spcPct val="0"/>
              </a:spcAft>
              <a:defRPr i="1">
                <a:solidFill>
                  <a:schemeClr val="tx1"/>
                </a:solidFill>
                <a:latin typeface="Times New Roman" pitchFamily="18" charset="0"/>
              </a:defRPr>
            </a:lvl9pPr>
          </a:lstStyle>
          <a:p>
            <a:fld id="{A6373323-14C3-4BA0-AE14-726B367B3CAF}" type="slidenum">
              <a:rPr lang="en-US" i="0" smtClean="0"/>
              <a:pPr/>
              <a:t>8</a:t>
            </a:fld>
            <a:endParaRPr lang="en-US" i="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27016384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20627220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1358580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19371161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
        <p:nvSpPr>
          <p:cNvPr id="1177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lvl1pPr defTabSz="1009044">
              <a:defRPr i="1">
                <a:solidFill>
                  <a:schemeClr val="tx1"/>
                </a:solidFill>
                <a:latin typeface="Times New Roman" pitchFamily="18" charset="0"/>
              </a:defRPr>
            </a:lvl1pPr>
            <a:lvl2pPr marL="776699" indent="-298730" defTabSz="1009044">
              <a:defRPr i="1">
                <a:solidFill>
                  <a:schemeClr val="tx1"/>
                </a:solidFill>
                <a:latin typeface="Times New Roman" pitchFamily="18" charset="0"/>
              </a:defRPr>
            </a:lvl2pPr>
            <a:lvl3pPr marL="1194922" indent="-238984" defTabSz="1009044">
              <a:defRPr i="1">
                <a:solidFill>
                  <a:schemeClr val="tx1"/>
                </a:solidFill>
                <a:latin typeface="Times New Roman" pitchFamily="18" charset="0"/>
              </a:defRPr>
            </a:lvl3pPr>
            <a:lvl4pPr marL="1672891" indent="-238984" defTabSz="1009044">
              <a:defRPr i="1">
                <a:solidFill>
                  <a:schemeClr val="tx1"/>
                </a:solidFill>
                <a:latin typeface="Times New Roman" pitchFamily="18" charset="0"/>
              </a:defRPr>
            </a:lvl4pPr>
            <a:lvl5pPr marL="2150860" indent="-238984" defTabSz="1009044">
              <a:defRPr i="1">
                <a:solidFill>
                  <a:schemeClr val="tx1"/>
                </a:solidFill>
                <a:latin typeface="Times New Roman" pitchFamily="18" charset="0"/>
              </a:defRPr>
            </a:lvl5pPr>
            <a:lvl6pPr marL="2628827" indent="-238984" algn="ctr" defTabSz="1009044" eaLnBrk="0" fontAlgn="base" hangingPunct="0">
              <a:spcBef>
                <a:spcPct val="0"/>
              </a:spcBef>
              <a:spcAft>
                <a:spcPct val="0"/>
              </a:spcAft>
              <a:defRPr i="1">
                <a:solidFill>
                  <a:schemeClr val="tx1"/>
                </a:solidFill>
                <a:latin typeface="Times New Roman" pitchFamily="18" charset="0"/>
              </a:defRPr>
            </a:lvl6pPr>
            <a:lvl7pPr marL="3106795" indent="-238984" algn="ctr" defTabSz="1009044" eaLnBrk="0" fontAlgn="base" hangingPunct="0">
              <a:spcBef>
                <a:spcPct val="0"/>
              </a:spcBef>
              <a:spcAft>
                <a:spcPct val="0"/>
              </a:spcAft>
              <a:defRPr i="1">
                <a:solidFill>
                  <a:schemeClr val="tx1"/>
                </a:solidFill>
                <a:latin typeface="Times New Roman" pitchFamily="18" charset="0"/>
              </a:defRPr>
            </a:lvl7pPr>
            <a:lvl8pPr marL="3584766" indent="-238984" algn="ctr" defTabSz="1009044" eaLnBrk="0" fontAlgn="base" hangingPunct="0">
              <a:spcBef>
                <a:spcPct val="0"/>
              </a:spcBef>
              <a:spcAft>
                <a:spcPct val="0"/>
              </a:spcAft>
              <a:defRPr i="1">
                <a:solidFill>
                  <a:schemeClr val="tx1"/>
                </a:solidFill>
                <a:latin typeface="Times New Roman" pitchFamily="18" charset="0"/>
              </a:defRPr>
            </a:lvl8pPr>
            <a:lvl9pPr marL="4062734" indent="-238984" algn="ctr" defTabSz="1009044" eaLnBrk="0" fontAlgn="base" hangingPunct="0">
              <a:spcBef>
                <a:spcPct val="0"/>
              </a:spcBef>
              <a:spcAft>
                <a:spcPct val="0"/>
              </a:spcAft>
              <a:defRPr i="1">
                <a:solidFill>
                  <a:schemeClr val="tx1"/>
                </a:solidFill>
                <a:latin typeface="Times New Roman" pitchFamily="18" charset="0"/>
              </a:defRPr>
            </a:lvl9pPr>
          </a:lstStyle>
          <a:p>
            <a:fld id="{13905A14-1484-4E41-AF18-621A68043303}" type="slidenum">
              <a:rPr lang="en-US" i="0" smtClean="0"/>
              <a:pPr/>
              <a:t>88</a:t>
            </a:fld>
            <a:endParaRPr lang="en-US" i="0"/>
          </a:p>
        </p:txBody>
      </p:sp>
    </p:spTree>
    <p:extLst>
      <p:ext uri="{BB962C8B-B14F-4D97-AF65-F5344CB8AC3E}">
        <p14:creationId xmlns:p14="http://schemas.microsoft.com/office/powerpoint/2010/main" val="4283306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7"/>
          <p:cNvSpPr txBox="1">
            <a:spLocks noGrp="1" noChangeArrowheads="1"/>
          </p:cNvSpPr>
          <p:nvPr/>
        </p:nvSpPr>
        <p:spPr bwMode="auto">
          <a:xfrm>
            <a:off x="4144965" y="9121777"/>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3" tIns="48307" rIns="96613" bIns="48307" anchor="b"/>
          <a:lstStyle>
            <a:lvl1pPr defTabSz="966788">
              <a:defRPr i="1">
                <a:solidFill>
                  <a:schemeClr val="tx1"/>
                </a:solidFill>
                <a:latin typeface="Times New Roman" pitchFamily="18" charset="0"/>
              </a:defRPr>
            </a:lvl1pPr>
            <a:lvl2pPr marL="742950" indent="-285750" defTabSz="966788">
              <a:defRPr i="1">
                <a:solidFill>
                  <a:schemeClr val="tx1"/>
                </a:solidFill>
                <a:latin typeface="Times New Roman" pitchFamily="18" charset="0"/>
              </a:defRPr>
            </a:lvl2pPr>
            <a:lvl3pPr marL="1143000" indent="-228600" defTabSz="966788">
              <a:defRPr i="1">
                <a:solidFill>
                  <a:schemeClr val="tx1"/>
                </a:solidFill>
                <a:latin typeface="Times New Roman" pitchFamily="18" charset="0"/>
              </a:defRPr>
            </a:lvl3pPr>
            <a:lvl4pPr marL="1600200" indent="-228600" defTabSz="966788">
              <a:defRPr i="1">
                <a:solidFill>
                  <a:schemeClr val="tx1"/>
                </a:solidFill>
                <a:latin typeface="Times New Roman" pitchFamily="18" charset="0"/>
              </a:defRPr>
            </a:lvl4pPr>
            <a:lvl5pPr marL="2057400" indent="-228600" defTabSz="966788">
              <a:defRPr i="1">
                <a:solidFill>
                  <a:schemeClr val="tx1"/>
                </a:solidFill>
                <a:latin typeface="Times New Roman" pitchFamily="18" charset="0"/>
              </a:defRPr>
            </a:lvl5pPr>
            <a:lvl6pPr marL="2514600" indent="-228600" algn="ctr" defTabSz="966788" eaLnBrk="0" fontAlgn="base" hangingPunct="0">
              <a:spcBef>
                <a:spcPct val="0"/>
              </a:spcBef>
              <a:spcAft>
                <a:spcPct val="0"/>
              </a:spcAft>
              <a:defRPr i="1">
                <a:solidFill>
                  <a:schemeClr val="tx1"/>
                </a:solidFill>
                <a:latin typeface="Times New Roman" pitchFamily="18" charset="0"/>
              </a:defRPr>
            </a:lvl6pPr>
            <a:lvl7pPr marL="2971800" indent="-228600" algn="ctr" defTabSz="966788" eaLnBrk="0" fontAlgn="base" hangingPunct="0">
              <a:spcBef>
                <a:spcPct val="0"/>
              </a:spcBef>
              <a:spcAft>
                <a:spcPct val="0"/>
              </a:spcAft>
              <a:defRPr i="1">
                <a:solidFill>
                  <a:schemeClr val="tx1"/>
                </a:solidFill>
                <a:latin typeface="Times New Roman" pitchFamily="18" charset="0"/>
              </a:defRPr>
            </a:lvl7pPr>
            <a:lvl8pPr marL="3429000" indent="-228600" algn="ctr" defTabSz="966788" eaLnBrk="0" fontAlgn="base" hangingPunct="0">
              <a:spcBef>
                <a:spcPct val="0"/>
              </a:spcBef>
              <a:spcAft>
                <a:spcPct val="0"/>
              </a:spcAft>
              <a:defRPr i="1">
                <a:solidFill>
                  <a:schemeClr val="tx1"/>
                </a:solidFill>
                <a:latin typeface="Times New Roman" pitchFamily="18" charset="0"/>
              </a:defRPr>
            </a:lvl8pPr>
            <a:lvl9pPr marL="3886200" indent="-228600" algn="ctr" defTabSz="966788" eaLnBrk="0" fontAlgn="base" hangingPunct="0">
              <a:spcBef>
                <a:spcPct val="0"/>
              </a:spcBef>
              <a:spcAft>
                <a:spcPct val="0"/>
              </a:spcAft>
              <a:defRPr i="1">
                <a:solidFill>
                  <a:schemeClr val="tx1"/>
                </a:solidFill>
                <a:latin typeface="Times New Roman" pitchFamily="18" charset="0"/>
              </a:defRPr>
            </a:lvl9pPr>
          </a:lstStyle>
          <a:p>
            <a:pPr algn="r"/>
            <a:fld id="{BA148CFA-8B1E-4B60-B013-118D7761A606}" type="slidenum">
              <a:rPr lang="en-US" sz="1200" i="0"/>
              <a:pPr algn="r"/>
              <a:t>90</a:t>
            </a:fld>
            <a:endParaRPr lang="en-US" sz="1200" i="0"/>
          </a:p>
        </p:txBody>
      </p:sp>
      <p:sp>
        <p:nvSpPr>
          <p:cNvPr id="822275" name="Rectangle 2"/>
          <p:cNvSpPr>
            <a:spLocks noGrp="1" noRot="1" noChangeAspect="1" noChangeArrowheads="1" noTextEdit="1"/>
          </p:cNvSpPr>
          <p:nvPr>
            <p:ph type="sldImg"/>
          </p:nvPr>
        </p:nvSpPr>
        <p:spPr>
          <a:xfrm>
            <a:off x="1257300" y="719138"/>
            <a:ext cx="4802188" cy="3602037"/>
          </a:xfrm>
          <a:ln/>
        </p:spPr>
      </p:sp>
      <p:sp>
        <p:nvSpPr>
          <p:cNvPr id="822276" name="Rectangle 3"/>
          <p:cNvSpPr>
            <a:spLocks noGrp="1" noChangeArrowheads="1"/>
          </p:cNvSpPr>
          <p:nvPr>
            <p:ph type="body" idx="1"/>
          </p:nvPr>
        </p:nvSpPr>
        <p:spPr>
          <a:xfrm>
            <a:off x="976315" y="4560890"/>
            <a:ext cx="5362575" cy="43211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96613" tIns="48307" rIns="96613" bIns="48307"/>
          <a:lstStyle/>
          <a:p>
            <a:endParaRPr lang="en-US"/>
          </a:p>
        </p:txBody>
      </p:sp>
    </p:spTree>
    <p:extLst>
      <p:ext uri="{BB962C8B-B14F-4D97-AF65-F5344CB8AC3E}">
        <p14:creationId xmlns:p14="http://schemas.microsoft.com/office/powerpoint/2010/main" val="39358204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7527763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057CC0E-6706-4AED-86F2-1C9FFFFAA322}" type="slidenum">
              <a:rPr lang="en-US"/>
              <a:pPr/>
              <a:t>97</a:t>
            </a:fld>
            <a:endParaRPr lang="en-US"/>
          </a:p>
        </p:txBody>
      </p:sp>
      <p:sp>
        <p:nvSpPr>
          <p:cNvPr id="1285122" name="Rectangle 7"/>
          <p:cNvSpPr txBox="1">
            <a:spLocks noGrp="1" noChangeArrowheads="1"/>
          </p:cNvSpPr>
          <p:nvPr/>
        </p:nvSpPr>
        <p:spPr bwMode="auto">
          <a:xfrm>
            <a:off x="4055165" y="8971613"/>
            <a:ext cx="3101009" cy="47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6" tIns="47413" rIns="94826" bIns="47413" anchor="b"/>
          <a:lstStyle>
            <a:lvl1pPr>
              <a:defRPr>
                <a:solidFill>
                  <a:schemeClr val="tx1"/>
                </a:solidFill>
                <a:latin typeface="Arial" charset="0"/>
                <a:cs typeface="Arial" charset="0"/>
              </a:defRPr>
            </a:lvl1pPr>
            <a:lvl2pPr marL="703263" indent="-271463">
              <a:defRPr>
                <a:solidFill>
                  <a:schemeClr val="tx1"/>
                </a:solidFill>
                <a:latin typeface="Arial" charset="0"/>
                <a:cs typeface="Arial" charset="0"/>
              </a:defRPr>
            </a:lvl2pPr>
            <a:lvl3pPr marL="1081088" indent="-215900">
              <a:defRPr>
                <a:solidFill>
                  <a:schemeClr val="tx1"/>
                </a:solidFill>
                <a:latin typeface="Arial" charset="0"/>
                <a:cs typeface="Arial" charset="0"/>
              </a:defRPr>
            </a:lvl3pPr>
            <a:lvl4pPr marL="1512888" indent="-215900">
              <a:defRPr>
                <a:solidFill>
                  <a:schemeClr val="tx1"/>
                </a:solidFill>
                <a:latin typeface="Arial" charset="0"/>
                <a:cs typeface="Arial" charset="0"/>
              </a:defRPr>
            </a:lvl4pPr>
            <a:lvl5pPr marL="1946275" indent="-215900">
              <a:defRPr>
                <a:solidFill>
                  <a:schemeClr val="tx1"/>
                </a:solidFill>
                <a:latin typeface="Arial" charset="0"/>
                <a:cs typeface="Arial" charset="0"/>
              </a:defRPr>
            </a:lvl5pPr>
            <a:lvl6pPr marL="2403475" indent="-215900" fontAlgn="base">
              <a:spcBef>
                <a:spcPct val="0"/>
              </a:spcBef>
              <a:spcAft>
                <a:spcPct val="0"/>
              </a:spcAft>
              <a:defRPr>
                <a:solidFill>
                  <a:schemeClr val="tx1"/>
                </a:solidFill>
                <a:latin typeface="Arial" charset="0"/>
                <a:cs typeface="Arial" charset="0"/>
              </a:defRPr>
            </a:lvl6pPr>
            <a:lvl7pPr marL="2860675" indent="-215900" fontAlgn="base">
              <a:spcBef>
                <a:spcPct val="0"/>
              </a:spcBef>
              <a:spcAft>
                <a:spcPct val="0"/>
              </a:spcAft>
              <a:defRPr>
                <a:solidFill>
                  <a:schemeClr val="tx1"/>
                </a:solidFill>
                <a:latin typeface="Arial" charset="0"/>
                <a:cs typeface="Arial" charset="0"/>
              </a:defRPr>
            </a:lvl7pPr>
            <a:lvl8pPr marL="3317875" indent="-215900" fontAlgn="base">
              <a:spcBef>
                <a:spcPct val="0"/>
              </a:spcBef>
              <a:spcAft>
                <a:spcPct val="0"/>
              </a:spcAft>
              <a:defRPr>
                <a:solidFill>
                  <a:schemeClr val="tx1"/>
                </a:solidFill>
                <a:latin typeface="Arial" charset="0"/>
                <a:cs typeface="Arial" charset="0"/>
              </a:defRPr>
            </a:lvl8pPr>
            <a:lvl9pPr marL="3775075" indent="-215900" fontAlgn="base">
              <a:spcBef>
                <a:spcPct val="0"/>
              </a:spcBef>
              <a:spcAft>
                <a:spcPct val="0"/>
              </a:spcAft>
              <a:defRPr>
                <a:solidFill>
                  <a:schemeClr val="tx1"/>
                </a:solidFill>
                <a:latin typeface="Arial" charset="0"/>
                <a:cs typeface="Arial" charset="0"/>
              </a:defRPr>
            </a:lvl9pPr>
          </a:lstStyle>
          <a:p>
            <a:pPr algn="r" eaLnBrk="0" hangingPunct="0"/>
            <a:fld id="{BC551BB6-A4D1-4F58-B040-EC30CA89B13C}" type="slidenum">
              <a:rPr lang="en-US" sz="1100" i="0">
                <a:latin typeface="Times New Roman" pitchFamily="18" charset="0"/>
              </a:rPr>
              <a:pPr algn="r" eaLnBrk="0" hangingPunct="0"/>
              <a:t>97</a:t>
            </a:fld>
            <a:endParaRPr lang="en-US" sz="1100" i="0">
              <a:latin typeface="Times New Roman" pitchFamily="18" charset="0"/>
            </a:endParaRPr>
          </a:p>
        </p:txBody>
      </p:sp>
      <p:sp>
        <p:nvSpPr>
          <p:cNvPr id="1285123" name="Rectangle 2"/>
          <p:cNvSpPr>
            <a:spLocks noGrp="1" noRot="1" noChangeAspect="1" noChangeArrowheads="1" noTextEdit="1"/>
          </p:cNvSpPr>
          <p:nvPr>
            <p:ph type="sldImg"/>
          </p:nvPr>
        </p:nvSpPr>
        <p:spPr>
          <a:xfrm>
            <a:off x="1216025" y="706438"/>
            <a:ext cx="4725988" cy="3543300"/>
          </a:xfrm>
          <a:ln/>
        </p:spPr>
      </p:sp>
      <p:sp>
        <p:nvSpPr>
          <p:cNvPr id="1285124" name="Rectangle 3"/>
          <p:cNvSpPr>
            <a:spLocks noGrp="1" noChangeArrowheads="1"/>
          </p:cNvSpPr>
          <p:nvPr>
            <p:ph type="body" idx="1"/>
          </p:nvPr>
        </p:nvSpPr>
        <p:spPr>
          <a:xfrm>
            <a:off x="955814" y="4485806"/>
            <a:ext cx="5244548" cy="4251352"/>
          </a:xfrm>
        </p:spPr>
        <p:txBody>
          <a:bodyPr lIns="94826" tIns="47413" rIns="94826" bIns="47413"/>
          <a:lstStyle/>
          <a:p>
            <a:endParaRPr lang="en-US"/>
          </a:p>
        </p:txBody>
      </p:sp>
    </p:spTree>
    <p:extLst>
      <p:ext uri="{BB962C8B-B14F-4D97-AF65-F5344CB8AC3E}">
        <p14:creationId xmlns:p14="http://schemas.microsoft.com/office/powerpoint/2010/main" val="37824291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057CC0E-6706-4AED-86F2-1C9FFFFAA322}" type="slidenum">
              <a:rPr lang="en-US"/>
              <a:pPr/>
              <a:t>99</a:t>
            </a:fld>
            <a:endParaRPr lang="en-US"/>
          </a:p>
        </p:txBody>
      </p:sp>
      <p:sp>
        <p:nvSpPr>
          <p:cNvPr id="1285122" name="Rectangle 7"/>
          <p:cNvSpPr txBox="1">
            <a:spLocks noGrp="1" noChangeArrowheads="1"/>
          </p:cNvSpPr>
          <p:nvPr/>
        </p:nvSpPr>
        <p:spPr bwMode="auto">
          <a:xfrm>
            <a:off x="4055165" y="8971613"/>
            <a:ext cx="3101009" cy="47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6" tIns="47413" rIns="94826" bIns="47413" anchor="b"/>
          <a:lstStyle>
            <a:lvl1pPr>
              <a:defRPr>
                <a:solidFill>
                  <a:schemeClr val="tx1"/>
                </a:solidFill>
                <a:latin typeface="Arial" charset="0"/>
                <a:cs typeface="Arial" charset="0"/>
              </a:defRPr>
            </a:lvl1pPr>
            <a:lvl2pPr marL="703263" indent="-271463">
              <a:defRPr>
                <a:solidFill>
                  <a:schemeClr val="tx1"/>
                </a:solidFill>
                <a:latin typeface="Arial" charset="0"/>
                <a:cs typeface="Arial" charset="0"/>
              </a:defRPr>
            </a:lvl2pPr>
            <a:lvl3pPr marL="1081088" indent="-215900">
              <a:defRPr>
                <a:solidFill>
                  <a:schemeClr val="tx1"/>
                </a:solidFill>
                <a:latin typeface="Arial" charset="0"/>
                <a:cs typeface="Arial" charset="0"/>
              </a:defRPr>
            </a:lvl3pPr>
            <a:lvl4pPr marL="1512888" indent="-215900">
              <a:defRPr>
                <a:solidFill>
                  <a:schemeClr val="tx1"/>
                </a:solidFill>
                <a:latin typeface="Arial" charset="0"/>
                <a:cs typeface="Arial" charset="0"/>
              </a:defRPr>
            </a:lvl4pPr>
            <a:lvl5pPr marL="1946275" indent="-215900">
              <a:defRPr>
                <a:solidFill>
                  <a:schemeClr val="tx1"/>
                </a:solidFill>
                <a:latin typeface="Arial" charset="0"/>
                <a:cs typeface="Arial" charset="0"/>
              </a:defRPr>
            </a:lvl5pPr>
            <a:lvl6pPr marL="2403475" indent="-215900" fontAlgn="base">
              <a:spcBef>
                <a:spcPct val="0"/>
              </a:spcBef>
              <a:spcAft>
                <a:spcPct val="0"/>
              </a:spcAft>
              <a:defRPr>
                <a:solidFill>
                  <a:schemeClr val="tx1"/>
                </a:solidFill>
                <a:latin typeface="Arial" charset="0"/>
                <a:cs typeface="Arial" charset="0"/>
              </a:defRPr>
            </a:lvl6pPr>
            <a:lvl7pPr marL="2860675" indent="-215900" fontAlgn="base">
              <a:spcBef>
                <a:spcPct val="0"/>
              </a:spcBef>
              <a:spcAft>
                <a:spcPct val="0"/>
              </a:spcAft>
              <a:defRPr>
                <a:solidFill>
                  <a:schemeClr val="tx1"/>
                </a:solidFill>
                <a:latin typeface="Arial" charset="0"/>
                <a:cs typeface="Arial" charset="0"/>
              </a:defRPr>
            </a:lvl7pPr>
            <a:lvl8pPr marL="3317875" indent="-215900" fontAlgn="base">
              <a:spcBef>
                <a:spcPct val="0"/>
              </a:spcBef>
              <a:spcAft>
                <a:spcPct val="0"/>
              </a:spcAft>
              <a:defRPr>
                <a:solidFill>
                  <a:schemeClr val="tx1"/>
                </a:solidFill>
                <a:latin typeface="Arial" charset="0"/>
                <a:cs typeface="Arial" charset="0"/>
              </a:defRPr>
            </a:lvl8pPr>
            <a:lvl9pPr marL="3775075" indent="-215900" fontAlgn="base">
              <a:spcBef>
                <a:spcPct val="0"/>
              </a:spcBef>
              <a:spcAft>
                <a:spcPct val="0"/>
              </a:spcAft>
              <a:defRPr>
                <a:solidFill>
                  <a:schemeClr val="tx1"/>
                </a:solidFill>
                <a:latin typeface="Arial" charset="0"/>
                <a:cs typeface="Arial" charset="0"/>
              </a:defRPr>
            </a:lvl9pPr>
          </a:lstStyle>
          <a:p>
            <a:pPr algn="r" eaLnBrk="0" hangingPunct="0"/>
            <a:fld id="{BC551BB6-A4D1-4F58-B040-EC30CA89B13C}" type="slidenum">
              <a:rPr lang="en-US" sz="1100" i="0">
                <a:latin typeface="Times New Roman" pitchFamily="18" charset="0"/>
              </a:rPr>
              <a:pPr algn="r" eaLnBrk="0" hangingPunct="0"/>
              <a:t>99</a:t>
            </a:fld>
            <a:endParaRPr lang="en-US" sz="1100" i="0">
              <a:latin typeface="Times New Roman" pitchFamily="18" charset="0"/>
            </a:endParaRPr>
          </a:p>
        </p:txBody>
      </p:sp>
      <p:sp>
        <p:nvSpPr>
          <p:cNvPr id="1285123" name="Rectangle 2"/>
          <p:cNvSpPr>
            <a:spLocks noGrp="1" noRot="1" noChangeAspect="1" noChangeArrowheads="1" noTextEdit="1"/>
          </p:cNvSpPr>
          <p:nvPr>
            <p:ph type="sldImg"/>
          </p:nvPr>
        </p:nvSpPr>
        <p:spPr>
          <a:xfrm>
            <a:off x="1216025" y="706438"/>
            <a:ext cx="4725988" cy="3543300"/>
          </a:xfrm>
          <a:ln/>
        </p:spPr>
      </p:sp>
      <p:sp>
        <p:nvSpPr>
          <p:cNvPr id="1285124" name="Rectangle 3"/>
          <p:cNvSpPr>
            <a:spLocks noGrp="1" noChangeArrowheads="1"/>
          </p:cNvSpPr>
          <p:nvPr>
            <p:ph type="body" idx="1"/>
          </p:nvPr>
        </p:nvSpPr>
        <p:spPr>
          <a:xfrm>
            <a:off x="955814" y="4485806"/>
            <a:ext cx="5244548" cy="4251352"/>
          </a:xfrm>
        </p:spPr>
        <p:txBody>
          <a:bodyPr lIns="94826" tIns="47413" rIns="94826" bIns="47413"/>
          <a:lstStyle/>
          <a:p>
            <a:endParaRPr lang="en-US"/>
          </a:p>
        </p:txBody>
      </p:sp>
    </p:spTree>
    <p:extLst>
      <p:ext uri="{BB962C8B-B14F-4D97-AF65-F5344CB8AC3E}">
        <p14:creationId xmlns:p14="http://schemas.microsoft.com/office/powerpoint/2010/main" val="38354988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057CC0E-6706-4AED-86F2-1C9FFFFAA322}" type="slidenum">
              <a:rPr lang="en-US"/>
              <a:pPr/>
              <a:t>100</a:t>
            </a:fld>
            <a:endParaRPr lang="en-US"/>
          </a:p>
        </p:txBody>
      </p:sp>
      <p:sp>
        <p:nvSpPr>
          <p:cNvPr id="1285122" name="Rectangle 7"/>
          <p:cNvSpPr txBox="1">
            <a:spLocks noGrp="1" noChangeArrowheads="1"/>
          </p:cNvSpPr>
          <p:nvPr/>
        </p:nvSpPr>
        <p:spPr bwMode="auto">
          <a:xfrm>
            <a:off x="4055165" y="8971613"/>
            <a:ext cx="3101009" cy="47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6" tIns="47413" rIns="94826" bIns="47413" anchor="b"/>
          <a:lstStyle>
            <a:lvl1pPr>
              <a:defRPr>
                <a:solidFill>
                  <a:schemeClr val="tx1"/>
                </a:solidFill>
                <a:latin typeface="Arial" charset="0"/>
                <a:cs typeface="Arial" charset="0"/>
              </a:defRPr>
            </a:lvl1pPr>
            <a:lvl2pPr marL="703263" indent="-271463">
              <a:defRPr>
                <a:solidFill>
                  <a:schemeClr val="tx1"/>
                </a:solidFill>
                <a:latin typeface="Arial" charset="0"/>
                <a:cs typeface="Arial" charset="0"/>
              </a:defRPr>
            </a:lvl2pPr>
            <a:lvl3pPr marL="1081088" indent="-215900">
              <a:defRPr>
                <a:solidFill>
                  <a:schemeClr val="tx1"/>
                </a:solidFill>
                <a:latin typeface="Arial" charset="0"/>
                <a:cs typeface="Arial" charset="0"/>
              </a:defRPr>
            </a:lvl3pPr>
            <a:lvl4pPr marL="1512888" indent="-215900">
              <a:defRPr>
                <a:solidFill>
                  <a:schemeClr val="tx1"/>
                </a:solidFill>
                <a:latin typeface="Arial" charset="0"/>
                <a:cs typeface="Arial" charset="0"/>
              </a:defRPr>
            </a:lvl4pPr>
            <a:lvl5pPr marL="1946275" indent="-215900">
              <a:defRPr>
                <a:solidFill>
                  <a:schemeClr val="tx1"/>
                </a:solidFill>
                <a:latin typeface="Arial" charset="0"/>
                <a:cs typeface="Arial" charset="0"/>
              </a:defRPr>
            </a:lvl5pPr>
            <a:lvl6pPr marL="2403475" indent="-215900" fontAlgn="base">
              <a:spcBef>
                <a:spcPct val="0"/>
              </a:spcBef>
              <a:spcAft>
                <a:spcPct val="0"/>
              </a:spcAft>
              <a:defRPr>
                <a:solidFill>
                  <a:schemeClr val="tx1"/>
                </a:solidFill>
                <a:latin typeface="Arial" charset="0"/>
                <a:cs typeface="Arial" charset="0"/>
              </a:defRPr>
            </a:lvl6pPr>
            <a:lvl7pPr marL="2860675" indent="-215900" fontAlgn="base">
              <a:spcBef>
                <a:spcPct val="0"/>
              </a:spcBef>
              <a:spcAft>
                <a:spcPct val="0"/>
              </a:spcAft>
              <a:defRPr>
                <a:solidFill>
                  <a:schemeClr val="tx1"/>
                </a:solidFill>
                <a:latin typeface="Arial" charset="0"/>
                <a:cs typeface="Arial" charset="0"/>
              </a:defRPr>
            </a:lvl7pPr>
            <a:lvl8pPr marL="3317875" indent="-215900" fontAlgn="base">
              <a:spcBef>
                <a:spcPct val="0"/>
              </a:spcBef>
              <a:spcAft>
                <a:spcPct val="0"/>
              </a:spcAft>
              <a:defRPr>
                <a:solidFill>
                  <a:schemeClr val="tx1"/>
                </a:solidFill>
                <a:latin typeface="Arial" charset="0"/>
                <a:cs typeface="Arial" charset="0"/>
              </a:defRPr>
            </a:lvl8pPr>
            <a:lvl9pPr marL="3775075" indent="-215900" fontAlgn="base">
              <a:spcBef>
                <a:spcPct val="0"/>
              </a:spcBef>
              <a:spcAft>
                <a:spcPct val="0"/>
              </a:spcAft>
              <a:defRPr>
                <a:solidFill>
                  <a:schemeClr val="tx1"/>
                </a:solidFill>
                <a:latin typeface="Arial" charset="0"/>
                <a:cs typeface="Arial" charset="0"/>
              </a:defRPr>
            </a:lvl9pPr>
          </a:lstStyle>
          <a:p>
            <a:pPr algn="r" eaLnBrk="0" hangingPunct="0"/>
            <a:fld id="{BC551BB6-A4D1-4F58-B040-EC30CA89B13C}" type="slidenum">
              <a:rPr lang="en-US" sz="1100" i="0">
                <a:latin typeface="Times New Roman" pitchFamily="18" charset="0"/>
              </a:rPr>
              <a:pPr algn="r" eaLnBrk="0" hangingPunct="0"/>
              <a:t>100</a:t>
            </a:fld>
            <a:endParaRPr lang="en-US" sz="1100" i="0">
              <a:latin typeface="Times New Roman" pitchFamily="18" charset="0"/>
            </a:endParaRPr>
          </a:p>
        </p:txBody>
      </p:sp>
      <p:sp>
        <p:nvSpPr>
          <p:cNvPr id="1285123" name="Rectangle 2"/>
          <p:cNvSpPr>
            <a:spLocks noGrp="1" noRot="1" noChangeAspect="1" noChangeArrowheads="1" noTextEdit="1"/>
          </p:cNvSpPr>
          <p:nvPr>
            <p:ph type="sldImg"/>
          </p:nvPr>
        </p:nvSpPr>
        <p:spPr>
          <a:xfrm>
            <a:off x="1216025" y="706438"/>
            <a:ext cx="4725988" cy="3543300"/>
          </a:xfrm>
          <a:ln/>
        </p:spPr>
      </p:sp>
      <p:sp>
        <p:nvSpPr>
          <p:cNvPr id="1285124" name="Rectangle 3"/>
          <p:cNvSpPr>
            <a:spLocks noGrp="1" noChangeArrowheads="1"/>
          </p:cNvSpPr>
          <p:nvPr>
            <p:ph type="body" idx="1"/>
          </p:nvPr>
        </p:nvSpPr>
        <p:spPr>
          <a:xfrm>
            <a:off x="955814" y="4485806"/>
            <a:ext cx="5244548" cy="4251352"/>
          </a:xfrm>
        </p:spPr>
        <p:txBody>
          <a:bodyPr lIns="94826" tIns="47413" rIns="94826" bIns="47413"/>
          <a:lstStyle/>
          <a:p>
            <a:endParaRPr lang="en-US"/>
          </a:p>
        </p:txBody>
      </p:sp>
    </p:spTree>
    <p:extLst>
      <p:ext uri="{BB962C8B-B14F-4D97-AF65-F5344CB8AC3E}">
        <p14:creationId xmlns:p14="http://schemas.microsoft.com/office/powerpoint/2010/main" val="18004261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260639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7"/>
          <p:cNvSpPr>
            <a:spLocks noGrp="1" noChangeArrowheads="1"/>
          </p:cNvSpPr>
          <p:nvPr>
            <p:ph type="sldNum" sz="quarter" idx="5"/>
          </p:nvPr>
        </p:nvSpPr>
        <p:spPr>
          <a:noFill/>
        </p:spPr>
        <p:txBody>
          <a:bodyPr/>
          <a:lstStyle>
            <a:lvl1pPr defTabSz="971273">
              <a:defRPr sz="2500">
                <a:solidFill>
                  <a:schemeClr val="tx1"/>
                </a:solidFill>
                <a:latin typeface="Times New Roman" pitchFamily="18" charset="0"/>
              </a:defRPr>
            </a:lvl1pPr>
            <a:lvl2pPr marL="775691" indent="-298343" defTabSz="971273">
              <a:defRPr sz="2500">
                <a:solidFill>
                  <a:schemeClr val="tx1"/>
                </a:solidFill>
                <a:latin typeface="Times New Roman" pitchFamily="18" charset="0"/>
              </a:defRPr>
            </a:lvl2pPr>
            <a:lvl3pPr marL="1193370" indent="-238673" defTabSz="971273">
              <a:defRPr sz="2500">
                <a:solidFill>
                  <a:schemeClr val="tx1"/>
                </a:solidFill>
                <a:latin typeface="Times New Roman" pitchFamily="18" charset="0"/>
              </a:defRPr>
            </a:lvl3pPr>
            <a:lvl4pPr marL="1670719" indent="-238673" defTabSz="971273">
              <a:defRPr sz="2500">
                <a:solidFill>
                  <a:schemeClr val="tx1"/>
                </a:solidFill>
                <a:latin typeface="Times New Roman" pitchFamily="18" charset="0"/>
              </a:defRPr>
            </a:lvl4pPr>
            <a:lvl5pPr marL="2148066" indent="-238673" defTabSz="971273">
              <a:defRPr sz="2500">
                <a:solidFill>
                  <a:schemeClr val="tx1"/>
                </a:solidFill>
                <a:latin typeface="Times New Roman" pitchFamily="18" charset="0"/>
              </a:defRPr>
            </a:lvl5pPr>
            <a:lvl6pPr marL="2625414" indent="-238673" defTabSz="971273" eaLnBrk="0" fontAlgn="base" hangingPunct="0">
              <a:spcBef>
                <a:spcPct val="0"/>
              </a:spcBef>
              <a:spcAft>
                <a:spcPct val="0"/>
              </a:spcAft>
              <a:defRPr sz="2500">
                <a:solidFill>
                  <a:schemeClr val="tx1"/>
                </a:solidFill>
                <a:latin typeface="Times New Roman" pitchFamily="18" charset="0"/>
              </a:defRPr>
            </a:lvl6pPr>
            <a:lvl7pPr marL="3102764" indent="-238673" defTabSz="971273" eaLnBrk="0" fontAlgn="base" hangingPunct="0">
              <a:spcBef>
                <a:spcPct val="0"/>
              </a:spcBef>
              <a:spcAft>
                <a:spcPct val="0"/>
              </a:spcAft>
              <a:defRPr sz="2500">
                <a:solidFill>
                  <a:schemeClr val="tx1"/>
                </a:solidFill>
                <a:latin typeface="Times New Roman" pitchFamily="18" charset="0"/>
              </a:defRPr>
            </a:lvl7pPr>
            <a:lvl8pPr marL="3580108" indent="-238673" defTabSz="971273" eaLnBrk="0" fontAlgn="base" hangingPunct="0">
              <a:spcBef>
                <a:spcPct val="0"/>
              </a:spcBef>
              <a:spcAft>
                <a:spcPct val="0"/>
              </a:spcAft>
              <a:defRPr sz="2500">
                <a:solidFill>
                  <a:schemeClr val="tx1"/>
                </a:solidFill>
                <a:latin typeface="Times New Roman" pitchFamily="18" charset="0"/>
              </a:defRPr>
            </a:lvl8pPr>
            <a:lvl9pPr marL="4057461" indent="-238673" defTabSz="971273" eaLnBrk="0" fontAlgn="base" hangingPunct="0">
              <a:spcBef>
                <a:spcPct val="0"/>
              </a:spcBef>
              <a:spcAft>
                <a:spcPct val="0"/>
              </a:spcAft>
              <a:defRPr sz="2500">
                <a:solidFill>
                  <a:schemeClr val="tx1"/>
                </a:solidFill>
                <a:latin typeface="Times New Roman" pitchFamily="18" charset="0"/>
              </a:defRPr>
            </a:lvl9pPr>
          </a:lstStyle>
          <a:p>
            <a:fld id="{AA2696C7-00FA-434A-9995-A13D41650FDF}" type="slidenum">
              <a:rPr lang="en-US" sz="1300"/>
              <a:pPr/>
              <a:t>14</a:t>
            </a:fld>
            <a:endParaRPr lang="en-US" sz="1300"/>
          </a:p>
        </p:txBody>
      </p:sp>
      <p:sp>
        <p:nvSpPr>
          <p:cNvPr id="781315" name="Rectangle 7"/>
          <p:cNvSpPr txBox="1">
            <a:spLocks noGrp="1" noChangeArrowheads="1"/>
          </p:cNvSpPr>
          <p:nvPr/>
        </p:nvSpPr>
        <p:spPr bwMode="auto">
          <a:xfrm>
            <a:off x="4144449" y="9122452"/>
            <a:ext cx="3170764" cy="47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94" tIns="48247" rIns="96494" bIns="48247" anchor="b"/>
          <a:lstStyle>
            <a:lvl1pPr defTabSz="923925">
              <a:defRPr sz="2400">
                <a:solidFill>
                  <a:schemeClr val="tx1"/>
                </a:solidFill>
                <a:latin typeface="Times New Roman" pitchFamily="18" charset="0"/>
              </a:defRPr>
            </a:lvl1pPr>
            <a:lvl2pPr marL="742950" indent="-285750" defTabSz="923925">
              <a:defRPr sz="2400">
                <a:solidFill>
                  <a:schemeClr val="tx1"/>
                </a:solidFill>
                <a:latin typeface="Times New Roman" pitchFamily="18" charset="0"/>
              </a:defRPr>
            </a:lvl2pPr>
            <a:lvl3pPr marL="1143000" indent="-228600" defTabSz="923925">
              <a:defRPr sz="2400">
                <a:solidFill>
                  <a:schemeClr val="tx1"/>
                </a:solidFill>
                <a:latin typeface="Times New Roman" pitchFamily="18" charset="0"/>
              </a:defRPr>
            </a:lvl3pPr>
            <a:lvl4pPr marL="1600200" indent="-228600" defTabSz="923925">
              <a:defRPr sz="2400">
                <a:solidFill>
                  <a:schemeClr val="tx1"/>
                </a:solidFill>
                <a:latin typeface="Times New Roman" pitchFamily="18" charset="0"/>
              </a:defRPr>
            </a:lvl4pPr>
            <a:lvl5pPr marL="2057400" indent="-228600" defTabSz="923925">
              <a:defRPr sz="2400">
                <a:solidFill>
                  <a:schemeClr val="tx1"/>
                </a:solidFill>
                <a:latin typeface="Times New Roman" pitchFamily="18" charset="0"/>
              </a:defRPr>
            </a:lvl5pPr>
            <a:lvl6pPr marL="2514600" indent="-228600" defTabSz="923925" eaLnBrk="0" fontAlgn="base" hangingPunct="0">
              <a:spcBef>
                <a:spcPct val="0"/>
              </a:spcBef>
              <a:spcAft>
                <a:spcPct val="0"/>
              </a:spcAft>
              <a:defRPr sz="2400">
                <a:solidFill>
                  <a:schemeClr val="tx1"/>
                </a:solidFill>
                <a:latin typeface="Times New Roman" pitchFamily="18" charset="0"/>
              </a:defRPr>
            </a:lvl6pPr>
            <a:lvl7pPr marL="2971800" indent="-228600" defTabSz="923925" eaLnBrk="0" fontAlgn="base" hangingPunct="0">
              <a:spcBef>
                <a:spcPct val="0"/>
              </a:spcBef>
              <a:spcAft>
                <a:spcPct val="0"/>
              </a:spcAft>
              <a:defRPr sz="2400">
                <a:solidFill>
                  <a:schemeClr val="tx1"/>
                </a:solidFill>
                <a:latin typeface="Times New Roman" pitchFamily="18" charset="0"/>
              </a:defRPr>
            </a:lvl7pPr>
            <a:lvl8pPr marL="3429000" indent="-228600" defTabSz="923925" eaLnBrk="0" fontAlgn="base" hangingPunct="0">
              <a:spcBef>
                <a:spcPct val="0"/>
              </a:spcBef>
              <a:spcAft>
                <a:spcPct val="0"/>
              </a:spcAft>
              <a:defRPr sz="2400">
                <a:solidFill>
                  <a:schemeClr val="tx1"/>
                </a:solidFill>
                <a:latin typeface="Times New Roman" pitchFamily="18" charset="0"/>
              </a:defRPr>
            </a:lvl8pPr>
            <a:lvl9pPr marL="3886200" indent="-228600" defTabSz="923925" eaLnBrk="0" fontAlgn="base" hangingPunct="0">
              <a:spcBef>
                <a:spcPct val="0"/>
              </a:spcBef>
              <a:spcAft>
                <a:spcPct val="0"/>
              </a:spcAft>
              <a:defRPr sz="2400">
                <a:solidFill>
                  <a:schemeClr val="tx1"/>
                </a:solidFill>
                <a:latin typeface="Times New Roman" pitchFamily="18" charset="0"/>
              </a:defRPr>
            </a:lvl9pPr>
          </a:lstStyle>
          <a:p>
            <a:pPr algn="r"/>
            <a:fld id="{7058A967-D182-47DB-ABC5-4F2C410E43D2}" type="slidenum">
              <a:rPr lang="en-US" sz="1200"/>
              <a:pPr algn="r"/>
              <a:t>14</a:t>
            </a:fld>
            <a:endParaRPr lang="en-US" sz="1200"/>
          </a:p>
        </p:txBody>
      </p:sp>
      <p:sp>
        <p:nvSpPr>
          <p:cNvPr id="781316" name="Rectangle 2"/>
          <p:cNvSpPr>
            <a:spLocks noGrp="1" noRot="1" noChangeAspect="1" noChangeArrowheads="1" noTextEdit="1"/>
          </p:cNvSpPr>
          <p:nvPr>
            <p:ph type="sldImg"/>
          </p:nvPr>
        </p:nvSpPr>
        <p:spPr>
          <a:xfrm>
            <a:off x="1255713" y="719138"/>
            <a:ext cx="4803775" cy="3602037"/>
          </a:xfrm>
          <a:ln/>
        </p:spPr>
      </p:sp>
      <p:sp>
        <p:nvSpPr>
          <p:cNvPr id="781317" name="Rectangle 3"/>
          <p:cNvSpPr>
            <a:spLocks noGrp="1" noChangeArrowheads="1"/>
          </p:cNvSpPr>
          <p:nvPr>
            <p:ph type="body" idx="1"/>
          </p:nvPr>
        </p:nvSpPr>
        <p:spPr>
          <a:xfrm>
            <a:off x="977050" y="4561239"/>
            <a:ext cx="5361104" cy="4320213"/>
          </a:xfrm>
          <a:noFill/>
        </p:spPr>
        <p:txBody>
          <a:bodyPr lIns="96494" tIns="48247" rIns="96494" bIns="48247"/>
          <a:lstStyle/>
          <a:p>
            <a:endParaRPr lang="en-US"/>
          </a:p>
        </p:txBody>
      </p:sp>
    </p:spTree>
    <p:extLst>
      <p:ext uri="{BB962C8B-B14F-4D97-AF65-F5344CB8AC3E}">
        <p14:creationId xmlns:p14="http://schemas.microsoft.com/office/powerpoint/2010/main" val="20853915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4105275" y="9109076"/>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95" tIns="50447" rIns="100895" bIns="50447"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00DA394A-045C-4DBB-A6DD-995EB8C3461A}" type="slidenum">
              <a:rPr lang="en-US" sz="1300" i="0"/>
              <a:pPr algn="r"/>
              <a:t>103</a:t>
            </a:fld>
            <a:endParaRPr lang="en-US" sz="1300" i="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r>
              <a:rPr lang="en-US"/>
              <a:t>This is the dispatch room for Schneider National, one of the largest truckload motor carriers in the U.S.</a:t>
            </a:r>
          </a:p>
        </p:txBody>
      </p:sp>
    </p:spTree>
    <p:extLst>
      <p:ext uri="{BB962C8B-B14F-4D97-AF65-F5344CB8AC3E}">
        <p14:creationId xmlns:p14="http://schemas.microsoft.com/office/powerpoint/2010/main" val="31393235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98F24-1F84-4031-8635-B73CBECFEB13}" type="slidenum">
              <a:rPr lang="en-US"/>
              <a:pPr/>
              <a:t>104</a:t>
            </a:fld>
            <a:endParaRPr lang="en-US"/>
          </a:p>
        </p:txBody>
      </p:sp>
      <p:sp>
        <p:nvSpPr>
          <p:cNvPr id="3855362" name="Rectangle 2"/>
          <p:cNvSpPr>
            <a:spLocks noGrp="1" noRot="1" noChangeAspect="1" noChangeArrowheads="1" noTextEdit="1"/>
          </p:cNvSpPr>
          <p:nvPr>
            <p:ph type="sldImg"/>
          </p:nvPr>
        </p:nvSpPr>
        <p:spPr>
          <a:ln/>
        </p:spPr>
      </p:sp>
      <p:sp>
        <p:nvSpPr>
          <p:cNvPr id="3855363" name="Rectangle 3"/>
          <p:cNvSpPr>
            <a:spLocks noGrp="1" noChangeArrowheads="1"/>
          </p:cNvSpPr>
          <p:nvPr>
            <p:ph type="body" idx="1"/>
          </p:nvPr>
        </p:nvSpPr>
        <p:spPr/>
        <p:txBody>
          <a:bodyPr/>
          <a:lstStyle/>
          <a:p>
            <a:r>
              <a:rPr lang="en-US"/>
              <a:t>… to tasks (loads, trains, flights).</a:t>
            </a:r>
          </a:p>
        </p:txBody>
      </p:sp>
    </p:spTree>
    <p:extLst>
      <p:ext uri="{BB962C8B-B14F-4D97-AF65-F5344CB8AC3E}">
        <p14:creationId xmlns:p14="http://schemas.microsoft.com/office/powerpoint/2010/main" val="12437390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4D75C7-CCFF-4FC9-B50B-D65DF1A76B18}" type="slidenum">
              <a:rPr lang="en-US"/>
              <a:pPr/>
              <a:t>105</a:t>
            </a:fld>
            <a:endParaRPr lang="en-US"/>
          </a:p>
        </p:txBody>
      </p:sp>
      <p:sp>
        <p:nvSpPr>
          <p:cNvPr id="3857410" name="Rectangle 2"/>
          <p:cNvSpPr>
            <a:spLocks noGrp="1" noRot="1" noChangeAspect="1" noChangeArrowheads="1" noTextEdit="1"/>
          </p:cNvSpPr>
          <p:nvPr>
            <p:ph type="sldImg"/>
          </p:nvPr>
        </p:nvSpPr>
        <p:spPr>
          <a:ln/>
        </p:spPr>
      </p:sp>
      <p:sp>
        <p:nvSpPr>
          <p:cNvPr id="3857411" name="Rectangle 3"/>
          <p:cNvSpPr>
            <a:spLocks noGrp="1" noChangeArrowheads="1"/>
          </p:cNvSpPr>
          <p:nvPr>
            <p:ph type="body" idx="1"/>
          </p:nvPr>
        </p:nvSpPr>
        <p:spPr/>
        <p:txBody>
          <a:bodyPr/>
          <a:lstStyle/>
          <a:p>
            <a:r>
              <a:rPr lang="en-US"/>
              <a:t>After we make a decision at time t, we then have to do it again at t+1 and t+2</a:t>
            </a:r>
          </a:p>
        </p:txBody>
      </p:sp>
    </p:spTree>
    <p:extLst>
      <p:ext uri="{BB962C8B-B14F-4D97-AF65-F5344CB8AC3E}">
        <p14:creationId xmlns:p14="http://schemas.microsoft.com/office/powerpoint/2010/main" val="30608828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106</a:t>
            </a:fld>
            <a:endParaRPr lang="en-US"/>
          </a:p>
        </p:txBody>
      </p:sp>
    </p:spTree>
    <p:extLst>
      <p:ext uri="{BB962C8B-B14F-4D97-AF65-F5344CB8AC3E}">
        <p14:creationId xmlns:p14="http://schemas.microsoft.com/office/powerpoint/2010/main" val="13902825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107</a:t>
            </a:fld>
            <a:endParaRPr lang="en-US"/>
          </a:p>
        </p:txBody>
      </p:sp>
    </p:spTree>
    <p:extLst>
      <p:ext uri="{BB962C8B-B14F-4D97-AF65-F5344CB8AC3E}">
        <p14:creationId xmlns:p14="http://schemas.microsoft.com/office/powerpoint/2010/main" val="20640710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108</a:t>
            </a:fld>
            <a:endParaRPr lang="en-US"/>
          </a:p>
        </p:txBody>
      </p:sp>
    </p:spTree>
    <p:extLst>
      <p:ext uri="{BB962C8B-B14F-4D97-AF65-F5344CB8AC3E}">
        <p14:creationId xmlns:p14="http://schemas.microsoft.com/office/powerpoint/2010/main" val="16460853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15295700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860480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98F24-1F84-4031-8635-B73CBECFEB13}" type="slidenum">
              <a:rPr lang="en-US"/>
              <a:pPr/>
              <a:t>112</a:t>
            </a:fld>
            <a:endParaRPr lang="en-US"/>
          </a:p>
        </p:txBody>
      </p:sp>
      <p:sp>
        <p:nvSpPr>
          <p:cNvPr id="3855362" name="Rectangle 2"/>
          <p:cNvSpPr>
            <a:spLocks noGrp="1" noRot="1" noChangeAspect="1" noChangeArrowheads="1" noTextEdit="1"/>
          </p:cNvSpPr>
          <p:nvPr>
            <p:ph type="sldImg"/>
          </p:nvPr>
        </p:nvSpPr>
        <p:spPr>
          <a:ln/>
        </p:spPr>
      </p:sp>
      <p:sp>
        <p:nvSpPr>
          <p:cNvPr id="3855363" name="Rectangle 3"/>
          <p:cNvSpPr>
            <a:spLocks noGrp="1" noChangeArrowheads="1"/>
          </p:cNvSpPr>
          <p:nvPr>
            <p:ph type="body" idx="1"/>
          </p:nvPr>
        </p:nvSpPr>
        <p:spPr/>
        <p:txBody>
          <a:bodyPr/>
          <a:lstStyle/>
          <a:p>
            <a:r>
              <a:rPr lang="en-US"/>
              <a:t>… to tasks (loads, trains, flights).</a:t>
            </a:r>
          </a:p>
        </p:txBody>
      </p:sp>
    </p:spTree>
    <p:extLst>
      <p:ext uri="{BB962C8B-B14F-4D97-AF65-F5344CB8AC3E}">
        <p14:creationId xmlns:p14="http://schemas.microsoft.com/office/powerpoint/2010/main" val="35166674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1D7D62-DDF3-4D31-97C1-79BEF3DE8B20}" type="slidenum">
              <a:rPr lang="en-US" altLang="en-US"/>
              <a:pPr/>
              <a:t>113</a:t>
            </a:fld>
            <a:endParaRPr lang="en-US" altLang="en-US"/>
          </a:p>
        </p:txBody>
      </p:sp>
      <p:sp>
        <p:nvSpPr>
          <p:cNvPr id="2545666" name="Rectangle 2"/>
          <p:cNvSpPr>
            <a:spLocks noGrp="1" noRot="1" noChangeAspect="1" noChangeArrowheads="1" noTextEdit="1"/>
          </p:cNvSpPr>
          <p:nvPr>
            <p:ph type="sldImg"/>
          </p:nvPr>
        </p:nvSpPr>
        <p:spPr>
          <a:ln/>
        </p:spPr>
      </p:sp>
      <p:sp>
        <p:nvSpPr>
          <p:cNvPr id="25456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05147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dirty="0"/>
          </a:p>
        </p:txBody>
      </p:sp>
    </p:spTree>
    <p:extLst>
      <p:ext uri="{BB962C8B-B14F-4D97-AF65-F5344CB8AC3E}">
        <p14:creationId xmlns:p14="http://schemas.microsoft.com/office/powerpoint/2010/main" val="38263414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BD6807-CE21-474C-A878-8D7F8D099B39}" type="slidenum">
              <a:rPr lang="en-US" altLang="en-US"/>
              <a:pPr/>
              <a:t>114</a:t>
            </a:fld>
            <a:endParaRPr lang="en-US" altLang="en-US"/>
          </a:p>
        </p:txBody>
      </p:sp>
      <p:sp>
        <p:nvSpPr>
          <p:cNvPr id="2771970" name="Rectangle 2"/>
          <p:cNvSpPr>
            <a:spLocks noGrp="1" noRot="1" noChangeAspect="1" noChangeArrowheads="1" noTextEdit="1"/>
          </p:cNvSpPr>
          <p:nvPr>
            <p:ph type="sldImg"/>
          </p:nvPr>
        </p:nvSpPr>
        <p:spPr>
          <a:ln/>
        </p:spPr>
      </p:sp>
      <p:sp>
        <p:nvSpPr>
          <p:cNvPr id="27719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445342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BD6807-CE21-474C-A878-8D7F8D099B39}" type="slidenum">
              <a:rPr lang="en-US" altLang="en-US"/>
              <a:pPr/>
              <a:t>115</a:t>
            </a:fld>
            <a:endParaRPr lang="en-US" altLang="en-US"/>
          </a:p>
        </p:txBody>
      </p:sp>
      <p:sp>
        <p:nvSpPr>
          <p:cNvPr id="2771970" name="Rectangle 2"/>
          <p:cNvSpPr>
            <a:spLocks noGrp="1" noRot="1" noChangeAspect="1" noChangeArrowheads="1" noTextEdit="1"/>
          </p:cNvSpPr>
          <p:nvPr>
            <p:ph type="sldImg"/>
          </p:nvPr>
        </p:nvSpPr>
        <p:spPr>
          <a:ln/>
        </p:spPr>
      </p:sp>
      <p:sp>
        <p:nvSpPr>
          <p:cNvPr id="27719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128330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78D6E0-64D3-434A-85D1-86A73606308E}" type="slidenum">
              <a:rPr lang="en-US" altLang="en-US"/>
              <a:pPr/>
              <a:t>117</a:t>
            </a:fld>
            <a:endParaRPr lang="en-US" altLang="en-US"/>
          </a:p>
        </p:txBody>
      </p:sp>
      <p:sp>
        <p:nvSpPr>
          <p:cNvPr id="2753538" name="Rectangle 2"/>
          <p:cNvSpPr>
            <a:spLocks noGrp="1" noRot="1" noChangeAspect="1" noChangeArrowheads="1" noTextEdit="1"/>
          </p:cNvSpPr>
          <p:nvPr>
            <p:ph type="sldImg"/>
          </p:nvPr>
        </p:nvSpPr>
        <p:spPr>
          <a:ln/>
        </p:spPr>
      </p:sp>
      <p:sp>
        <p:nvSpPr>
          <p:cNvPr id="27535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422602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E577C7-7419-4EAF-AC84-A7EA0AFE9D87}" type="slidenum">
              <a:rPr lang="en-US" altLang="en-US"/>
              <a:pPr/>
              <a:t>118</a:t>
            </a:fld>
            <a:endParaRPr lang="en-US" altLang="en-US"/>
          </a:p>
        </p:txBody>
      </p:sp>
      <p:sp>
        <p:nvSpPr>
          <p:cNvPr id="2778114" name="Rectangle 2"/>
          <p:cNvSpPr>
            <a:spLocks noGrp="1" noRot="1" noChangeAspect="1" noChangeArrowheads="1" noTextEdit="1"/>
          </p:cNvSpPr>
          <p:nvPr>
            <p:ph type="sldImg"/>
          </p:nvPr>
        </p:nvSpPr>
        <p:spPr>
          <a:ln/>
        </p:spPr>
      </p:sp>
      <p:sp>
        <p:nvSpPr>
          <p:cNvPr id="27781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716851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F7E783-3263-48D0-920C-5825E37CEC45}" type="slidenum">
              <a:rPr lang="en-US" altLang="en-US"/>
              <a:pPr/>
              <a:t>119</a:t>
            </a:fld>
            <a:endParaRPr lang="en-US" altLang="en-US"/>
          </a:p>
        </p:txBody>
      </p:sp>
      <p:sp>
        <p:nvSpPr>
          <p:cNvPr id="2757634" name="Rectangle 2"/>
          <p:cNvSpPr>
            <a:spLocks noGrp="1" noRot="1" noChangeAspect="1" noChangeArrowheads="1" noTextEdit="1"/>
          </p:cNvSpPr>
          <p:nvPr>
            <p:ph type="sldImg"/>
          </p:nvPr>
        </p:nvSpPr>
        <p:spPr>
          <a:ln/>
        </p:spPr>
      </p:sp>
      <p:sp>
        <p:nvSpPr>
          <p:cNvPr id="27576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806917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954999-6756-4036-99FD-A9F8A11A70D8}" type="slidenum">
              <a:rPr lang="en-US" altLang="en-US"/>
              <a:pPr/>
              <a:t>120</a:t>
            </a:fld>
            <a:endParaRPr lang="en-US" altLang="en-US"/>
          </a:p>
        </p:txBody>
      </p:sp>
      <p:sp>
        <p:nvSpPr>
          <p:cNvPr id="2780162" name="Rectangle 2"/>
          <p:cNvSpPr>
            <a:spLocks noGrp="1" noRot="1" noChangeAspect="1" noChangeArrowheads="1" noTextEdit="1"/>
          </p:cNvSpPr>
          <p:nvPr>
            <p:ph type="sldImg"/>
          </p:nvPr>
        </p:nvSpPr>
        <p:spPr>
          <a:ln/>
        </p:spPr>
      </p:sp>
      <p:sp>
        <p:nvSpPr>
          <p:cNvPr id="27801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9768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CDF097-47C5-416E-8E3E-1B1695B5DF3F}" type="slidenum">
              <a:rPr lang="en-US" altLang="en-US"/>
              <a:pPr/>
              <a:t>121</a:t>
            </a:fld>
            <a:endParaRPr lang="en-US" altLang="en-US"/>
          </a:p>
        </p:txBody>
      </p:sp>
      <p:sp>
        <p:nvSpPr>
          <p:cNvPr id="2782210" name="Rectangle 2"/>
          <p:cNvSpPr>
            <a:spLocks noGrp="1" noRot="1" noChangeAspect="1" noChangeArrowheads="1" noTextEdit="1"/>
          </p:cNvSpPr>
          <p:nvPr>
            <p:ph type="sldImg"/>
          </p:nvPr>
        </p:nvSpPr>
        <p:spPr>
          <a:ln/>
        </p:spPr>
      </p:sp>
      <p:sp>
        <p:nvSpPr>
          <p:cNvPr id="27822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492234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A1FEBF-8B8E-4F20-A041-70AA15D38CF8}" type="slidenum">
              <a:rPr lang="en-US" altLang="en-US"/>
              <a:pPr/>
              <a:t>122</a:t>
            </a:fld>
            <a:endParaRPr lang="en-US" altLang="en-US"/>
          </a:p>
        </p:txBody>
      </p:sp>
      <p:sp>
        <p:nvSpPr>
          <p:cNvPr id="2786306" name="Rectangle 2"/>
          <p:cNvSpPr>
            <a:spLocks noGrp="1" noRot="1" noChangeAspect="1" noChangeArrowheads="1" noTextEdit="1"/>
          </p:cNvSpPr>
          <p:nvPr>
            <p:ph type="sldImg"/>
          </p:nvPr>
        </p:nvSpPr>
        <p:spPr>
          <a:ln/>
        </p:spPr>
      </p:sp>
      <p:sp>
        <p:nvSpPr>
          <p:cNvPr id="27863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355097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7FA7BC-699E-47D6-82F7-D37F54FC3AB9}" type="slidenum">
              <a:rPr lang="en-US" altLang="en-US"/>
              <a:pPr/>
              <a:t>123</a:t>
            </a:fld>
            <a:endParaRPr lang="en-US" altLang="en-US"/>
          </a:p>
        </p:txBody>
      </p:sp>
      <p:sp>
        <p:nvSpPr>
          <p:cNvPr id="2821122" name="Rectangle 2"/>
          <p:cNvSpPr>
            <a:spLocks noGrp="1" noRot="1" noChangeAspect="1" noChangeArrowheads="1" noTextEdit="1"/>
          </p:cNvSpPr>
          <p:nvPr>
            <p:ph type="sldImg"/>
          </p:nvPr>
        </p:nvSpPr>
        <p:spPr>
          <a:ln/>
        </p:spPr>
      </p:sp>
      <p:sp>
        <p:nvSpPr>
          <p:cNvPr id="28211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91200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txBox="1">
            <a:spLocks noGrp="1" noChangeArrowheads="1"/>
          </p:cNvSpPr>
          <p:nvPr/>
        </p:nvSpPr>
        <p:spPr bwMode="auto">
          <a:xfrm>
            <a:off x="4283765" y="9407733"/>
            <a:ext cx="3319670" cy="52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4674" tIns="52336" rIns="104674" bIns="52336"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077FB081-0392-432D-AF53-F38DCF92A70C}" type="slidenum">
              <a:rPr lang="en-US" sz="1500" i="0"/>
              <a:pPr algn="r"/>
              <a:t>124</a:t>
            </a:fld>
            <a:endParaRPr lang="en-US" sz="1500" i="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r>
              <a:rPr lang="en-US" dirty="0"/>
              <a:t>The step in green</a:t>
            </a:r>
            <a:r>
              <a:rPr lang="en-US" baseline="0" dirty="0"/>
              <a:t> is a deterministic optimization problem involving the assignment of drivers to riders.</a:t>
            </a:r>
            <a:endParaRPr lang="en-US" dirty="0"/>
          </a:p>
        </p:txBody>
      </p:sp>
    </p:spTree>
    <p:extLst>
      <p:ext uri="{BB962C8B-B14F-4D97-AF65-F5344CB8AC3E}">
        <p14:creationId xmlns:p14="http://schemas.microsoft.com/office/powerpoint/2010/main" val="907937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dirty="0"/>
          </a:p>
        </p:txBody>
      </p:sp>
    </p:spTree>
    <p:extLst>
      <p:ext uri="{BB962C8B-B14F-4D97-AF65-F5344CB8AC3E}">
        <p14:creationId xmlns:p14="http://schemas.microsoft.com/office/powerpoint/2010/main" val="12188627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7FA7BC-699E-47D6-82F7-D37F54FC3AB9}" type="slidenum">
              <a:rPr lang="en-US" altLang="en-US"/>
              <a:pPr/>
              <a:t>125</a:t>
            </a:fld>
            <a:endParaRPr lang="en-US" altLang="en-US"/>
          </a:p>
        </p:txBody>
      </p:sp>
      <p:sp>
        <p:nvSpPr>
          <p:cNvPr id="2821122" name="Rectangle 2"/>
          <p:cNvSpPr>
            <a:spLocks noGrp="1" noRot="1" noChangeAspect="1" noChangeArrowheads="1" noTextEdit="1"/>
          </p:cNvSpPr>
          <p:nvPr>
            <p:ph type="sldImg"/>
          </p:nvPr>
        </p:nvSpPr>
        <p:spPr>
          <a:ln/>
        </p:spPr>
      </p:sp>
      <p:sp>
        <p:nvSpPr>
          <p:cNvPr id="28211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105938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with the</a:t>
            </a:r>
            <a:r>
              <a:rPr lang="en-US" baseline="0" dirty="0"/>
              <a:t> highest weights on the most aggregate levels.  As we progress, the weights on the most disaggregate levels increase.  These weights are an average over the entire system.  The weights depend on each zone.</a:t>
            </a:r>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126</a:t>
            </a:fld>
            <a:endParaRPr lang="en-US"/>
          </a:p>
        </p:txBody>
      </p:sp>
    </p:spTree>
    <p:extLst>
      <p:ext uri="{BB962C8B-B14F-4D97-AF65-F5344CB8AC3E}">
        <p14:creationId xmlns:p14="http://schemas.microsoft.com/office/powerpoint/2010/main" val="22791665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approximate the value of a vehicle for each zone, for each time period, as a function of battery level.</a:t>
            </a:r>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127</a:t>
            </a:fld>
            <a:endParaRPr lang="en-US"/>
          </a:p>
        </p:txBody>
      </p:sp>
    </p:spTree>
    <p:extLst>
      <p:ext uri="{BB962C8B-B14F-4D97-AF65-F5344CB8AC3E}">
        <p14:creationId xmlns:p14="http://schemas.microsoft.com/office/powerpoint/2010/main" val="31149543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ran our experiments</a:t>
            </a:r>
            <a:r>
              <a:rPr lang="en-US" baseline="0" dirty="0"/>
              <a:t> using a set of trips for New Jersey for one day.  We sampled from this set.</a:t>
            </a:r>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129</a:t>
            </a:fld>
            <a:endParaRPr lang="en-US"/>
          </a:p>
        </p:txBody>
      </p:sp>
    </p:spTree>
    <p:extLst>
      <p:ext uri="{BB962C8B-B14F-4D97-AF65-F5344CB8AC3E}">
        <p14:creationId xmlns:p14="http://schemas.microsoft.com/office/powerpoint/2010/main" val="41243648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hierarchical aggregation, the solution jumps up, and then gets steadily worse.  This is due to the slow</a:t>
            </a:r>
            <a:r>
              <a:rPr lang="en-US" baseline="0" dirty="0"/>
              <a:t> backward communication of bad VFAs.</a:t>
            </a:r>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130</a:t>
            </a:fld>
            <a:endParaRPr lang="en-US"/>
          </a:p>
        </p:txBody>
      </p:sp>
    </p:spTree>
    <p:extLst>
      <p:ext uri="{BB962C8B-B14F-4D97-AF65-F5344CB8AC3E}">
        <p14:creationId xmlns:p14="http://schemas.microsoft.com/office/powerpoint/2010/main" val="5362830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With three levels of aggregation</a:t>
            </a:r>
            <a:r>
              <a:rPr lang="en-US" baseline="0" dirty="0"/>
              <a:t> we achieve an objective function around 1.57 x 10^5</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131</a:t>
            </a:fld>
            <a:endParaRPr lang="en-US"/>
          </a:p>
        </p:txBody>
      </p:sp>
    </p:spTree>
    <p:extLst>
      <p:ext uri="{BB962C8B-B14F-4D97-AF65-F5344CB8AC3E}">
        <p14:creationId xmlns:p14="http://schemas.microsoft.com/office/powerpoint/2010/main" val="40631171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five levels of aggregation</a:t>
            </a:r>
            <a:r>
              <a:rPr lang="en-US" baseline="0" dirty="0"/>
              <a:t> we achieve an objective function around 1.9 x 10^5</a:t>
            </a:r>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132</a:t>
            </a:fld>
            <a:endParaRPr lang="en-US"/>
          </a:p>
        </p:txBody>
      </p:sp>
    </p:spTree>
    <p:extLst>
      <p:ext uri="{BB962C8B-B14F-4D97-AF65-F5344CB8AC3E}">
        <p14:creationId xmlns:p14="http://schemas.microsoft.com/office/powerpoint/2010/main" val="9114068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this</a:t>
            </a:r>
            <a:r>
              <a:rPr lang="en-US" baseline="0" dirty="0"/>
              <a:t> is the travel distribution over the day, showing a morning peak, lunch peaks and the big late afternoon peak.</a:t>
            </a:r>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133</a:t>
            </a:fld>
            <a:endParaRPr lang="en-US"/>
          </a:p>
        </p:txBody>
      </p:sp>
    </p:spTree>
    <p:extLst>
      <p:ext uri="{BB962C8B-B14F-4D97-AF65-F5344CB8AC3E}">
        <p14:creationId xmlns:p14="http://schemas.microsoft.com/office/powerpoint/2010/main" val="31096479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rules “recharge when better gets below x percent” will</a:t>
            </a:r>
            <a:r>
              <a:rPr lang="en-US" baseline="0" dirty="0"/>
              <a:t> not achieve this behavior.  The policy of when to charge is highly time dependent, as well as state dependent – it depends on time of day, charge level, and your location.</a:t>
            </a:r>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134</a:t>
            </a:fld>
            <a:endParaRPr lang="en-US"/>
          </a:p>
        </p:txBody>
      </p:sp>
    </p:spTree>
    <p:extLst>
      <p:ext uri="{BB962C8B-B14F-4D97-AF65-F5344CB8AC3E}">
        <p14:creationId xmlns:p14="http://schemas.microsoft.com/office/powerpoint/2010/main" val="40856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107350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27390229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136</a:t>
            </a:fld>
            <a:endParaRPr lang="en-US"/>
          </a:p>
        </p:txBody>
      </p:sp>
    </p:spTree>
    <p:extLst>
      <p:ext uri="{BB962C8B-B14F-4D97-AF65-F5344CB8AC3E}">
        <p14:creationId xmlns:p14="http://schemas.microsoft.com/office/powerpoint/2010/main" val="26781562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139</a:t>
            </a:fld>
            <a:endParaRPr lang="en-US"/>
          </a:p>
        </p:txBody>
      </p:sp>
    </p:spTree>
    <p:extLst>
      <p:ext uri="{BB962C8B-B14F-4D97-AF65-F5344CB8AC3E}">
        <p14:creationId xmlns:p14="http://schemas.microsoft.com/office/powerpoint/2010/main" val="21003634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140</a:t>
            </a:fld>
            <a:endParaRPr lang="en-US"/>
          </a:p>
        </p:txBody>
      </p:sp>
    </p:spTree>
    <p:extLst>
      <p:ext uri="{BB962C8B-B14F-4D97-AF65-F5344CB8AC3E}">
        <p14:creationId xmlns:p14="http://schemas.microsoft.com/office/powerpoint/2010/main" val="25710624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Image Placeholder 1"/>
          <p:cNvSpPr>
            <a:spLocks noGrp="1" noRot="1" noChangeAspect="1" noTextEdit="1"/>
          </p:cNvSpPr>
          <p:nvPr>
            <p:ph type="sldImg"/>
          </p:nvPr>
        </p:nvSpPr>
        <p:spPr>
          <a:ln/>
        </p:spPr>
      </p:sp>
      <p:sp>
        <p:nvSpPr>
          <p:cNvPr id="458755"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45875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70549" indent="-296365">
              <a:defRPr>
                <a:solidFill>
                  <a:schemeClr val="tx1"/>
                </a:solidFill>
                <a:latin typeface="Arial" panose="020B0604020202020204" pitchFamily="34" charset="0"/>
                <a:cs typeface="Arial" panose="020B0604020202020204" pitchFamily="34" charset="0"/>
              </a:defRPr>
            </a:lvl2pPr>
            <a:lvl3pPr marL="1185461" indent="-237093">
              <a:defRPr>
                <a:solidFill>
                  <a:schemeClr val="tx1"/>
                </a:solidFill>
                <a:latin typeface="Arial" panose="020B0604020202020204" pitchFamily="34" charset="0"/>
                <a:cs typeface="Arial" panose="020B0604020202020204" pitchFamily="34" charset="0"/>
              </a:defRPr>
            </a:lvl3pPr>
            <a:lvl4pPr marL="1659644" indent="-237093">
              <a:defRPr>
                <a:solidFill>
                  <a:schemeClr val="tx1"/>
                </a:solidFill>
                <a:latin typeface="Arial" panose="020B0604020202020204" pitchFamily="34" charset="0"/>
                <a:cs typeface="Arial" panose="020B0604020202020204" pitchFamily="34" charset="0"/>
              </a:defRPr>
            </a:lvl4pPr>
            <a:lvl5pPr marL="2133829" indent="-237093">
              <a:defRPr>
                <a:solidFill>
                  <a:schemeClr val="tx1"/>
                </a:solidFill>
                <a:latin typeface="Arial" panose="020B0604020202020204" pitchFamily="34" charset="0"/>
                <a:cs typeface="Arial" panose="020B0604020202020204" pitchFamily="34" charset="0"/>
              </a:defRPr>
            </a:lvl5pPr>
            <a:lvl6pPr marL="2608013"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196"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381"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564"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794A292-EF4B-4F9C-960A-4F929477EF5E}" type="slidenum">
              <a:rPr lang="en-US" altLang="en-US" smtClean="0"/>
              <a:pPr/>
              <a:t>150</a:t>
            </a:fld>
            <a:endParaRPr lang="en-US" altLang="en-US"/>
          </a:p>
        </p:txBody>
      </p:sp>
    </p:spTree>
    <p:extLst>
      <p:ext uri="{BB962C8B-B14F-4D97-AF65-F5344CB8AC3E}">
        <p14:creationId xmlns:p14="http://schemas.microsoft.com/office/powerpoint/2010/main" val="40268581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Image Placeholder 1"/>
          <p:cNvSpPr>
            <a:spLocks noGrp="1" noRot="1" noChangeAspect="1" noTextEdit="1"/>
          </p:cNvSpPr>
          <p:nvPr>
            <p:ph type="sldImg"/>
          </p:nvPr>
        </p:nvSpPr>
        <p:spPr>
          <a:ln/>
        </p:spPr>
      </p:sp>
      <p:sp>
        <p:nvSpPr>
          <p:cNvPr id="458755"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45875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70549" indent="-296365">
              <a:defRPr>
                <a:solidFill>
                  <a:schemeClr val="tx1"/>
                </a:solidFill>
                <a:latin typeface="Arial" panose="020B0604020202020204" pitchFamily="34" charset="0"/>
                <a:cs typeface="Arial" panose="020B0604020202020204" pitchFamily="34" charset="0"/>
              </a:defRPr>
            </a:lvl2pPr>
            <a:lvl3pPr marL="1185461" indent="-237093">
              <a:defRPr>
                <a:solidFill>
                  <a:schemeClr val="tx1"/>
                </a:solidFill>
                <a:latin typeface="Arial" panose="020B0604020202020204" pitchFamily="34" charset="0"/>
                <a:cs typeface="Arial" panose="020B0604020202020204" pitchFamily="34" charset="0"/>
              </a:defRPr>
            </a:lvl3pPr>
            <a:lvl4pPr marL="1659644" indent="-237093">
              <a:defRPr>
                <a:solidFill>
                  <a:schemeClr val="tx1"/>
                </a:solidFill>
                <a:latin typeface="Arial" panose="020B0604020202020204" pitchFamily="34" charset="0"/>
                <a:cs typeface="Arial" panose="020B0604020202020204" pitchFamily="34" charset="0"/>
              </a:defRPr>
            </a:lvl4pPr>
            <a:lvl5pPr marL="2133829" indent="-237093">
              <a:defRPr>
                <a:solidFill>
                  <a:schemeClr val="tx1"/>
                </a:solidFill>
                <a:latin typeface="Arial" panose="020B0604020202020204" pitchFamily="34" charset="0"/>
                <a:cs typeface="Arial" panose="020B0604020202020204" pitchFamily="34" charset="0"/>
              </a:defRPr>
            </a:lvl5pPr>
            <a:lvl6pPr marL="2608013"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196"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381"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564"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794A292-EF4B-4F9C-960A-4F929477EF5E}" type="slidenum">
              <a:rPr lang="en-US" altLang="en-US" smtClean="0"/>
              <a:pPr/>
              <a:t>151</a:t>
            </a:fld>
            <a:endParaRPr lang="en-US" altLang="en-US"/>
          </a:p>
        </p:txBody>
      </p:sp>
    </p:spTree>
    <p:extLst>
      <p:ext uri="{BB962C8B-B14F-4D97-AF65-F5344CB8AC3E}">
        <p14:creationId xmlns:p14="http://schemas.microsoft.com/office/powerpoint/2010/main" val="38600498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Image Placeholder 1"/>
          <p:cNvSpPr>
            <a:spLocks noGrp="1" noRot="1" noChangeAspect="1" noTextEdit="1"/>
          </p:cNvSpPr>
          <p:nvPr>
            <p:ph type="sldImg"/>
          </p:nvPr>
        </p:nvSpPr>
        <p:spPr>
          <a:ln/>
        </p:spPr>
      </p:sp>
      <p:sp>
        <p:nvSpPr>
          <p:cNvPr id="458755"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45875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70549" indent="-296365">
              <a:defRPr>
                <a:solidFill>
                  <a:schemeClr val="tx1"/>
                </a:solidFill>
                <a:latin typeface="Arial" panose="020B0604020202020204" pitchFamily="34" charset="0"/>
                <a:cs typeface="Arial" panose="020B0604020202020204" pitchFamily="34" charset="0"/>
              </a:defRPr>
            </a:lvl2pPr>
            <a:lvl3pPr marL="1185461" indent="-237093">
              <a:defRPr>
                <a:solidFill>
                  <a:schemeClr val="tx1"/>
                </a:solidFill>
                <a:latin typeface="Arial" panose="020B0604020202020204" pitchFamily="34" charset="0"/>
                <a:cs typeface="Arial" panose="020B0604020202020204" pitchFamily="34" charset="0"/>
              </a:defRPr>
            </a:lvl3pPr>
            <a:lvl4pPr marL="1659644" indent="-237093">
              <a:defRPr>
                <a:solidFill>
                  <a:schemeClr val="tx1"/>
                </a:solidFill>
                <a:latin typeface="Arial" panose="020B0604020202020204" pitchFamily="34" charset="0"/>
                <a:cs typeface="Arial" panose="020B0604020202020204" pitchFamily="34" charset="0"/>
              </a:defRPr>
            </a:lvl4pPr>
            <a:lvl5pPr marL="2133829" indent="-237093">
              <a:defRPr>
                <a:solidFill>
                  <a:schemeClr val="tx1"/>
                </a:solidFill>
                <a:latin typeface="Arial" panose="020B0604020202020204" pitchFamily="34" charset="0"/>
                <a:cs typeface="Arial" panose="020B0604020202020204" pitchFamily="34" charset="0"/>
              </a:defRPr>
            </a:lvl5pPr>
            <a:lvl6pPr marL="2608013"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196"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381"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564"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794A292-EF4B-4F9C-960A-4F929477EF5E}" type="slidenum">
              <a:rPr lang="en-US" altLang="en-US" smtClean="0"/>
              <a:pPr/>
              <a:t>152</a:t>
            </a:fld>
            <a:endParaRPr lang="en-US" altLang="en-US"/>
          </a:p>
        </p:txBody>
      </p:sp>
    </p:spTree>
    <p:extLst>
      <p:ext uri="{BB962C8B-B14F-4D97-AF65-F5344CB8AC3E}">
        <p14:creationId xmlns:p14="http://schemas.microsoft.com/office/powerpoint/2010/main" val="37629571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7457963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155</a:t>
            </a:fld>
            <a:endParaRPr lang="en-US"/>
          </a:p>
        </p:txBody>
      </p:sp>
    </p:spTree>
    <p:extLst>
      <p:ext uri="{BB962C8B-B14F-4D97-AF65-F5344CB8AC3E}">
        <p14:creationId xmlns:p14="http://schemas.microsoft.com/office/powerpoint/2010/main" val="39341411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126BDF-6F7A-491A-A384-EA31AA8D7E67}" type="slidenum">
              <a:rPr lang="en-US"/>
              <a:pPr/>
              <a:t>156</a:t>
            </a:fld>
            <a:endParaRPr lang="en-US"/>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523840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158</a:t>
            </a:fld>
            <a:endParaRPr lang="en-US"/>
          </a:p>
        </p:txBody>
      </p:sp>
    </p:spTree>
    <p:extLst>
      <p:ext uri="{BB962C8B-B14F-4D97-AF65-F5344CB8AC3E}">
        <p14:creationId xmlns:p14="http://schemas.microsoft.com/office/powerpoint/2010/main" val="3593138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9848777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159</a:t>
            </a:fld>
            <a:endParaRPr lang="en-US"/>
          </a:p>
        </p:txBody>
      </p:sp>
    </p:spTree>
    <p:extLst>
      <p:ext uri="{BB962C8B-B14F-4D97-AF65-F5344CB8AC3E}">
        <p14:creationId xmlns:p14="http://schemas.microsoft.com/office/powerpoint/2010/main" val="35181981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160</a:t>
            </a:fld>
            <a:endParaRPr lang="en-US"/>
          </a:p>
        </p:txBody>
      </p:sp>
    </p:spTree>
    <p:extLst>
      <p:ext uri="{BB962C8B-B14F-4D97-AF65-F5344CB8AC3E}">
        <p14:creationId xmlns:p14="http://schemas.microsoft.com/office/powerpoint/2010/main" val="32458984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161</a:t>
            </a:fld>
            <a:endParaRPr lang="en-US"/>
          </a:p>
        </p:txBody>
      </p:sp>
    </p:spTree>
    <p:extLst>
      <p:ext uri="{BB962C8B-B14F-4D97-AF65-F5344CB8AC3E}">
        <p14:creationId xmlns:p14="http://schemas.microsoft.com/office/powerpoint/2010/main" val="27693863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15120873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9DB4F2A-095C-4C46-9AD2-69A2C34A43EE}" type="slidenum">
              <a:rPr lang="en-US" smtClean="0"/>
              <a:pPr>
                <a:defRPr/>
              </a:pPr>
              <a:t>173</a:t>
            </a:fld>
            <a:endParaRPr lang="en-US"/>
          </a:p>
        </p:txBody>
      </p:sp>
    </p:spTree>
    <p:extLst>
      <p:ext uri="{BB962C8B-B14F-4D97-AF65-F5344CB8AC3E}">
        <p14:creationId xmlns:p14="http://schemas.microsoft.com/office/powerpoint/2010/main" val="5399605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9DB4F2A-095C-4C46-9AD2-69A2C34A43EE}" type="slidenum">
              <a:rPr lang="en-US" smtClean="0"/>
              <a:pPr>
                <a:defRPr/>
              </a:pPr>
              <a:t>174</a:t>
            </a:fld>
            <a:endParaRPr lang="en-US"/>
          </a:p>
        </p:txBody>
      </p:sp>
    </p:spTree>
    <p:extLst>
      <p:ext uri="{BB962C8B-B14F-4D97-AF65-F5344CB8AC3E}">
        <p14:creationId xmlns:p14="http://schemas.microsoft.com/office/powerpoint/2010/main" val="370308853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9DB4F2A-095C-4C46-9AD2-69A2C34A43EE}" type="slidenum">
              <a:rPr lang="en-US" smtClean="0"/>
              <a:pPr>
                <a:defRPr/>
              </a:pPr>
              <a:t>175</a:t>
            </a:fld>
            <a:endParaRPr lang="en-US"/>
          </a:p>
        </p:txBody>
      </p:sp>
    </p:spTree>
    <p:extLst>
      <p:ext uri="{BB962C8B-B14F-4D97-AF65-F5344CB8AC3E}">
        <p14:creationId xmlns:p14="http://schemas.microsoft.com/office/powerpoint/2010/main" val="33455287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Clearing the Jungle of Stochastic optimization – Professor Warren Powell in the Department</a:t>
            </a:r>
            <a:r>
              <a:rPr lang="en-US" baseline="0" dirty="0"/>
              <a:t> of Operations Research and Financial Engineering has developed a unified framework for modeling virtually every problem involving optimization under uncertainty.  More than just a purely theoretical characterization, he has identified four (meta)classes of policies which provide a clear path to computation (although there is still a lot of work to do for most problems).  The framework has identified new problem classes, as well as novel computational strategies.  For example, modeling and algorithmic strategies that have long been viewed as competitive (for example, dynamic programming versus stochastic programming) are actually complementary.  By building on this integrated framework, we can spend less time focusing on optimizing (making decisions), and more time on an overlooked dimension of stochastic optimization, which is modeling uncertainty.  </a:t>
            </a:r>
            <a:endParaRPr lang="en-US" dirty="0"/>
          </a:p>
        </p:txBody>
      </p:sp>
      <p:sp>
        <p:nvSpPr>
          <p:cNvPr id="4" name="Slide Number Placeholder 3"/>
          <p:cNvSpPr>
            <a:spLocks noGrp="1"/>
          </p:cNvSpPr>
          <p:nvPr>
            <p:ph type="sldNum" sz="quarter" idx="10"/>
          </p:nvPr>
        </p:nvSpPr>
        <p:spPr/>
        <p:txBody>
          <a:bodyPr/>
          <a:lstStyle/>
          <a:p>
            <a:fld id="{50396C17-8535-4034-B208-78CD2BBD0E4D}" type="slidenum">
              <a:rPr lang="en-US" smtClean="0"/>
              <a:t>177</a:t>
            </a:fld>
            <a:endParaRPr lang="en-US"/>
          </a:p>
        </p:txBody>
      </p:sp>
    </p:spTree>
    <p:extLst>
      <p:ext uri="{BB962C8B-B14F-4D97-AF65-F5344CB8AC3E}">
        <p14:creationId xmlns:p14="http://schemas.microsoft.com/office/powerpoint/2010/main" val="8439564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screen animates, it starts by breaking “stochastic search” (the oldest of the communities) into the two core communities</a:t>
            </a:r>
            <a:r>
              <a:rPr lang="en-US" baseline="0" dirty="0"/>
              <a:t> of derivative-based and derivative-free stochastic optimization (both dating to the 1950’s).  Next I animate four boxes representing the four classes of policies (PFAs, CFAs, VFAs and DLAs).</a:t>
            </a:r>
          </a:p>
          <a:p>
            <a:endParaRPr lang="en-US" baseline="0" dirty="0"/>
          </a:p>
          <a:p>
            <a:r>
              <a:rPr lang="en-US" baseline="0" dirty="0"/>
              <a:t>I then rotate around the different communities doing different forms of stochastic optimization, first showing which of the four classes of policies which describes how the community started.  But each community seems to eventually discover that the technique that started in the community does not solve all problems.  When this happens, the community seems to evolve to embrace some or all of the four classes.</a:t>
            </a:r>
          </a:p>
          <a:p>
            <a:endParaRPr lang="en-US" baseline="0" dirty="0"/>
          </a:p>
          <a:p>
            <a:r>
              <a:rPr lang="en-US" baseline="0" dirty="0"/>
              <a:t>This evolution is illustrated above for each of the seven major communities working in some form of stochastic optimization.  A nice illustration is reinforcement learning.  The first edition of the seminal book “Reinforcement Learning” by Sutton and </a:t>
            </a:r>
            <a:r>
              <a:rPr lang="en-US" baseline="0" dirty="0" err="1"/>
              <a:t>Barto</a:t>
            </a:r>
            <a:r>
              <a:rPr lang="en-US" baseline="0" dirty="0"/>
              <a:t>, published in 1998, focused on value function approximations (Q-factors in their notation).  The second edition, published in 2018, now includes examples of all four classes of policies (“policy gradient search”, upper confidence bounding, Q-learning, and Monte Carlo tree search).  </a:t>
            </a:r>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178</a:t>
            </a:fld>
            <a:endParaRPr lang="en-US"/>
          </a:p>
        </p:txBody>
      </p:sp>
    </p:spTree>
    <p:extLst>
      <p:ext uri="{BB962C8B-B14F-4D97-AF65-F5344CB8AC3E}">
        <p14:creationId xmlns:p14="http://schemas.microsoft.com/office/powerpoint/2010/main" val="9477207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487123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B. Powell</a:t>
            </a:r>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AA0165E-294E-4057-A6C5-8F6B42A2F28C}" type="slidenum">
              <a:rPr lang="en-US"/>
              <a:pPr>
                <a:defRPr/>
              </a:pPr>
              <a:t>‹#›</a:t>
            </a:fld>
            <a:endParaRPr lang="en-US"/>
          </a:p>
        </p:txBody>
      </p:sp>
    </p:spTree>
    <p:extLst>
      <p:ext uri="{BB962C8B-B14F-4D97-AF65-F5344CB8AC3E}">
        <p14:creationId xmlns:p14="http://schemas.microsoft.com/office/powerpoint/2010/main" val="4450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B. Powell</a:t>
            </a:r>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78C1B746-D40F-4268-B653-9A35059D1F02}" type="slidenum">
              <a:rPr lang="en-US"/>
              <a:pPr>
                <a:defRPr/>
              </a:pPr>
              <a:t>‹#›</a:t>
            </a:fld>
            <a:endParaRPr lang="en-US"/>
          </a:p>
        </p:txBody>
      </p:sp>
    </p:spTree>
    <p:extLst>
      <p:ext uri="{BB962C8B-B14F-4D97-AF65-F5344CB8AC3E}">
        <p14:creationId xmlns:p14="http://schemas.microsoft.com/office/powerpoint/2010/main" val="302497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B. Powell</a:t>
            </a:r>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14025F6B-BD9A-4376-BA98-5ED510D35042}" type="slidenum">
              <a:rPr lang="en-US"/>
              <a:pPr>
                <a:defRPr/>
              </a:pPr>
              <a:t>‹#›</a:t>
            </a:fld>
            <a:endParaRPr lang="en-US"/>
          </a:p>
        </p:txBody>
      </p:sp>
    </p:spTree>
    <p:extLst>
      <p:ext uri="{BB962C8B-B14F-4D97-AF65-F5344CB8AC3E}">
        <p14:creationId xmlns:p14="http://schemas.microsoft.com/office/powerpoint/2010/main" val="4227139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a:t>Click to edit Master title style</a:t>
            </a:r>
          </a:p>
        </p:txBody>
      </p:sp>
      <p:sp>
        <p:nvSpPr>
          <p:cNvPr id="3" name="Table Placeholder 2"/>
          <p:cNvSpPr>
            <a:spLocks noGrp="1"/>
          </p:cNvSpPr>
          <p:nvPr>
            <p:ph type="tbl" idx="1"/>
          </p:nvPr>
        </p:nvSpPr>
        <p:spPr>
          <a:xfrm>
            <a:off x="685800" y="1143000"/>
            <a:ext cx="7772400" cy="4953000"/>
          </a:xfrm>
        </p:spPr>
        <p:txBody>
          <a:bodyPr/>
          <a:lstStyle/>
          <a:p>
            <a:pPr lvl="0"/>
            <a:endParaRPr lang="en-US" noProof="0"/>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B. Powell</a:t>
            </a:r>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E192976A-0F68-4D9C-866E-86FE193EE28E}" type="slidenum">
              <a:rPr lang="en-US"/>
              <a:pPr>
                <a:defRPr/>
              </a:pPr>
              <a:t>‹#›</a:t>
            </a:fld>
            <a:endParaRPr lang="en-US"/>
          </a:p>
        </p:txBody>
      </p:sp>
    </p:spTree>
    <p:extLst>
      <p:ext uri="{BB962C8B-B14F-4D97-AF65-F5344CB8AC3E}">
        <p14:creationId xmlns:p14="http://schemas.microsoft.com/office/powerpoint/2010/main" val="93754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4800"/>
            <a:ext cx="7772400" cy="609600"/>
          </a:xfrm>
        </p:spPr>
        <p:txBody>
          <a:bodyPr/>
          <a:lstStyle/>
          <a:p>
            <a:r>
              <a:rPr lang="en-US"/>
              <a:t>Click to edit Master title style</a:t>
            </a:r>
          </a:p>
        </p:txBody>
      </p:sp>
      <p:sp>
        <p:nvSpPr>
          <p:cNvPr id="3" name="Content Placeholder 2"/>
          <p:cNvSpPr>
            <a:spLocks noGrp="1"/>
          </p:cNvSpPr>
          <p:nvPr>
            <p:ph sz="quarter" idx="1"/>
          </p:nvPr>
        </p:nvSpPr>
        <p:spPr>
          <a:xfrm>
            <a:off x="685800" y="11430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430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6957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6957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B. Powell</a:t>
            </a:r>
          </a:p>
        </p:txBody>
      </p:sp>
      <p:sp>
        <p:nvSpPr>
          <p:cNvPr id="9"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227824A-19B3-470B-9710-9D7975BEDCAF}" type="slidenum">
              <a:rPr lang="en-US"/>
              <a:pPr>
                <a:defRPr/>
              </a:pPr>
              <a:t>‹#›</a:t>
            </a:fld>
            <a:endParaRPr lang="en-US"/>
          </a:p>
        </p:txBody>
      </p:sp>
    </p:spTree>
    <p:extLst>
      <p:ext uri="{BB962C8B-B14F-4D97-AF65-F5344CB8AC3E}">
        <p14:creationId xmlns:p14="http://schemas.microsoft.com/office/powerpoint/2010/main" val="3257514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143000"/>
            <a:ext cx="3810000" cy="4953000"/>
          </a:xfrm>
        </p:spPr>
        <p:txBody>
          <a:bodyPr/>
          <a:lstStyle/>
          <a:p>
            <a:pPr lvl="0"/>
            <a:endParaRPr lang="en-US" noProof="0"/>
          </a:p>
        </p:txBody>
      </p:sp>
      <p:sp>
        <p:nvSpPr>
          <p:cNvPr id="5" name="Date Placeholder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B. Powell</a:t>
            </a:r>
          </a:p>
        </p:txBody>
      </p:sp>
      <p:sp>
        <p:nvSpPr>
          <p:cNvPr id="7" name="Slide Number Placeholder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C7CF53EC-859C-491E-9CEF-80A6DED9D1F1}" type="slidenum">
              <a:rPr lang="en-US"/>
              <a:pPr>
                <a:defRPr/>
              </a:pPr>
              <a:t>‹#›</a:t>
            </a:fld>
            <a:endParaRPr lang="en-US"/>
          </a:p>
        </p:txBody>
      </p:sp>
    </p:spTree>
    <p:extLst>
      <p:ext uri="{BB962C8B-B14F-4D97-AF65-F5344CB8AC3E}">
        <p14:creationId xmlns:p14="http://schemas.microsoft.com/office/powerpoint/2010/main" val="3471941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430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957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B. Powell</a:t>
            </a:r>
          </a:p>
        </p:txBody>
      </p:sp>
      <p:sp>
        <p:nvSpPr>
          <p:cNvPr id="8"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1A3CDD86-EA66-432E-960A-948662D1BE10}" type="slidenum">
              <a:rPr lang="en-US"/>
              <a:pPr>
                <a:defRPr/>
              </a:pPr>
              <a:t>‹#›</a:t>
            </a:fld>
            <a:endParaRPr lang="en-US"/>
          </a:p>
        </p:txBody>
      </p:sp>
    </p:spTree>
    <p:extLst>
      <p:ext uri="{BB962C8B-B14F-4D97-AF65-F5344CB8AC3E}">
        <p14:creationId xmlns:p14="http://schemas.microsoft.com/office/powerpoint/2010/main" val="1189948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4800"/>
            <a:ext cx="777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B. Powell</a:t>
            </a:r>
          </a:p>
        </p:txBody>
      </p:sp>
      <p:sp>
        <p:nvSpPr>
          <p:cNvPr id="5"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28028B9-87C7-4915-BF62-49E2F3848450}" type="slidenum">
              <a:rPr lang="en-US"/>
              <a:pPr>
                <a:defRPr/>
              </a:pPr>
              <a:t>‹#›</a:t>
            </a:fld>
            <a:endParaRPr lang="en-US"/>
          </a:p>
        </p:txBody>
      </p:sp>
    </p:spTree>
    <p:extLst>
      <p:ext uri="{BB962C8B-B14F-4D97-AF65-F5344CB8AC3E}">
        <p14:creationId xmlns:p14="http://schemas.microsoft.com/office/powerpoint/2010/main" val="935764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SzPct val="80000"/>
              <a:buFontTx/>
              <a:buBlip>
                <a:blip r:embed="rId2"/>
              </a:buBlip>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ftr" sz="quarter" idx="11"/>
          </p:nvPr>
        </p:nvSpPr>
        <p:spPr>
          <a:xfrm>
            <a:off x="3124200" y="6601968"/>
            <a:ext cx="2895600" cy="457200"/>
          </a:xfrm>
          <a:prstGeom prst="rect">
            <a:avLst/>
          </a:prstGeom>
          <a:ln/>
        </p:spPr>
        <p:txBody>
          <a:bodyPr/>
          <a:lstStyle>
            <a:lvl1pPr>
              <a:defRPr sz="1600" i="0"/>
            </a:lvl1pPr>
          </a:lstStyle>
          <a:p>
            <a:pPr>
              <a:defRPr/>
            </a:pPr>
            <a:r>
              <a:rPr lang="en-US"/>
              <a:t>© 2019 Warren B. Powell</a:t>
            </a:r>
            <a:endParaRPr lang="en-US" dirty="0"/>
          </a:p>
        </p:txBody>
      </p:sp>
    </p:spTree>
    <p:extLst>
      <p:ext uri="{BB962C8B-B14F-4D97-AF65-F5344CB8AC3E}">
        <p14:creationId xmlns:p14="http://schemas.microsoft.com/office/powerpoint/2010/main" val="4118832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B. Powell</a:t>
            </a:r>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EB221606-0BD6-4DF6-BCF5-523EBE063990}" type="slidenum">
              <a:rPr lang="en-US"/>
              <a:pPr>
                <a:defRPr/>
              </a:pPr>
              <a:t>‹#›</a:t>
            </a:fld>
            <a:endParaRPr lang="en-US"/>
          </a:p>
        </p:txBody>
      </p:sp>
    </p:spTree>
    <p:extLst>
      <p:ext uri="{BB962C8B-B14F-4D97-AF65-F5344CB8AC3E}">
        <p14:creationId xmlns:p14="http://schemas.microsoft.com/office/powerpoint/2010/main" val="113897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1303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B. Powell</a:t>
            </a:r>
          </a:p>
        </p:txBody>
      </p:sp>
      <p:sp>
        <p:nvSpPr>
          <p:cNvPr id="9"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D113E9EA-036B-4E6B-A491-DE5A32F5B534}" type="slidenum">
              <a:rPr lang="en-US"/>
              <a:pPr>
                <a:defRPr/>
              </a:pPr>
              <a:t>‹#›</a:t>
            </a:fld>
            <a:endParaRPr lang="en-US"/>
          </a:p>
        </p:txBody>
      </p:sp>
    </p:spTree>
    <p:extLst>
      <p:ext uri="{BB962C8B-B14F-4D97-AF65-F5344CB8AC3E}">
        <p14:creationId xmlns:p14="http://schemas.microsoft.com/office/powerpoint/2010/main" val="1018883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5130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B. Powell</a:t>
            </a:r>
          </a:p>
        </p:txBody>
      </p:sp>
      <p:sp>
        <p:nvSpPr>
          <p:cNvPr id="4"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CA1BF554-DF22-475E-92F9-B7E92000597D}" type="slidenum">
              <a:rPr lang="en-US"/>
              <a:pPr>
                <a:defRPr/>
              </a:pPr>
              <a:t>‹#›</a:t>
            </a:fld>
            <a:endParaRPr lang="en-US"/>
          </a:p>
        </p:txBody>
      </p:sp>
    </p:spTree>
    <p:extLst>
      <p:ext uri="{BB962C8B-B14F-4D97-AF65-F5344CB8AC3E}">
        <p14:creationId xmlns:p14="http://schemas.microsoft.com/office/powerpoint/2010/main" val="1479265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B. Powell</a:t>
            </a:r>
          </a:p>
        </p:txBody>
      </p:sp>
      <p:sp>
        <p:nvSpPr>
          <p:cNvPr id="7" name="Slide Number Placeholder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BEF94E3D-564D-4CBF-8BAD-D2060DED5412}" type="slidenum">
              <a:rPr lang="en-US"/>
              <a:pPr>
                <a:defRPr/>
              </a:pPr>
              <a:t>‹#›</a:t>
            </a:fld>
            <a:endParaRPr lang="en-US"/>
          </a:p>
        </p:txBody>
      </p:sp>
    </p:spTree>
    <p:extLst>
      <p:ext uri="{BB962C8B-B14F-4D97-AF65-F5344CB8AC3E}">
        <p14:creationId xmlns:p14="http://schemas.microsoft.com/office/powerpoint/2010/main" val="42648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2019 Warren B. Powell</a:t>
            </a:r>
          </a:p>
        </p:txBody>
      </p:sp>
      <p:sp>
        <p:nvSpPr>
          <p:cNvPr id="7" name="Slide Number Placeholder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BCDB460-1919-452B-A421-B45A16915A19}" type="slidenum">
              <a:rPr lang="en-US"/>
              <a:pPr>
                <a:defRPr/>
              </a:pPr>
              <a:t>‹#›</a:t>
            </a:fld>
            <a:endParaRPr lang="en-US"/>
          </a:p>
        </p:txBody>
      </p:sp>
    </p:spTree>
    <p:extLst>
      <p:ext uri="{BB962C8B-B14F-4D97-AF65-F5344CB8AC3E}">
        <p14:creationId xmlns:p14="http://schemas.microsoft.com/office/powerpoint/2010/main" val="779815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1430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1" name="Rectangle 7"/>
          <p:cNvSpPr>
            <a:spLocks noChangeArrowheads="1"/>
          </p:cNvSpPr>
          <p:nvPr/>
        </p:nvSpPr>
        <p:spPr bwMode="auto">
          <a:xfrm>
            <a:off x="304800" y="914400"/>
            <a:ext cx="5791200" cy="152400"/>
          </a:xfrm>
          <a:prstGeom prst="rect">
            <a:avLst/>
          </a:prstGeom>
          <a:gradFill rotWithShape="0">
            <a:gsLst>
              <a:gs pos="0">
                <a:srgbClr val="291000"/>
              </a:gs>
              <a:gs pos="100000">
                <a:srgbClr val="FF6600"/>
              </a:gs>
            </a:gsLst>
            <a:lin ang="0" scaled="1"/>
          </a:gradFill>
          <a:ln w="9525">
            <a:solidFill>
              <a:schemeClr val="tx1"/>
            </a:solidFill>
            <a:miter lim="800000"/>
            <a:headEnd/>
            <a:tailEnd/>
          </a:ln>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Lst>
  <p:hf sldNum="0"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New Roman" pitchFamily="18" charset="0"/>
        </a:defRPr>
      </a:lvl2pPr>
      <a:lvl3pPr algn="l" rtl="0" eaLnBrk="0" fontAlgn="base" hangingPunct="0">
        <a:spcBef>
          <a:spcPct val="0"/>
        </a:spcBef>
        <a:spcAft>
          <a:spcPct val="0"/>
        </a:spcAft>
        <a:defRPr sz="3600">
          <a:solidFill>
            <a:schemeClr val="tx2"/>
          </a:solidFill>
          <a:latin typeface="Times New Roman" pitchFamily="18" charset="0"/>
        </a:defRPr>
      </a:lvl3pPr>
      <a:lvl4pPr algn="l" rtl="0" eaLnBrk="0" fontAlgn="base" hangingPunct="0">
        <a:spcBef>
          <a:spcPct val="0"/>
        </a:spcBef>
        <a:spcAft>
          <a:spcPct val="0"/>
        </a:spcAft>
        <a:defRPr sz="3600">
          <a:solidFill>
            <a:schemeClr val="tx2"/>
          </a:solidFill>
          <a:latin typeface="Times New Roman" pitchFamily="18" charset="0"/>
        </a:defRPr>
      </a:lvl4pPr>
      <a:lvl5pPr algn="l" rtl="0" eaLnBrk="0" fontAlgn="base" hangingPunct="0">
        <a:spcBef>
          <a:spcPct val="0"/>
        </a:spcBef>
        <a:spcAft>
          <a:spcPct val="0"/>
        </a:spcAft>
        <a:defRPr sz="3600">
          <a:solidFill>
            <a:schemeClr val="tx2"/>
          </a:solidFill>
          <a:latin typeface="Times New Roman" pitchFamily="18" charset="0"/>
        </a:defRPr>
      </a:lvl5pPr>
      <a:lvl6pPr marL="457200" algn="l" rtl="0" eaLnBrk="0" fontAlgn="base" hangingPunct="0">
        <a:spcBef>
          <a:spcPct val="0"/>
        </a:spcBef>
        <a:spcAft>
          <a:spcPct val="0"/>
        </a:spcAft>
        <a:defRPr sz="3600">
          <a:solidFill>
            <a:schemeClr val="tx2"/>
          </a:solidFill>
          <a:latin typeface="Times New Roman" pitchFamily="18" charset="0"/>
        </a:defRPr>
      </a:lvl6pPr>
      <a:lvl7pPr marL="914400" algn="l" rtl="0" eaLnBrk="0" fontAlgn="base" hangingPunct="0">
        <a:spcBef>
          <a:spcPct val="0"/>
        </a:spcBef>
        <a:spcAft>
          <a:spcPct val="0"/>
        </a:spcAft>
        <a:defRPr sz="3600">
          <a:solidFill>
            <a:schemeClr val="tx2"/>
          </a:solidFill>
          <a:latin typeface="Times New Roman" pitchFamily="18" charset="0"/>
        </a:defRPr>
      </a:lvl7pPr>
      <a:lvl8pPr marL="1371600" algn="l" rtl="0" eaLnBrk="0" fontAlgn="base" hangingPunct="0">
        <a:spcBef>
          <a:spcPct val="0"/>
        </a:spcBef>
        <a:spcAft>
          <a:spcPct val="0"/>
        </a:spcAft>
        <a:defRPr sz="3600">
          <a:solidFill>
            <a:schemeClr val="tx2"/>
          </a:solidFill>
          <a:latin typeface="Times New Roman" pitchFamily="18" charset="0"/>
        </a:defRPr>
      </a:lvl8pPr>
      <a:lvl9pPr marL="1828800" algn="l" rtl="0" eaLnBrk="0" fontAlgn="base" hangingPunct="0">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0000"/>
        <a:buFontTx/>
        <a:buBlip>
          <a:blip r:embed="rId18"/>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100.xml.rels><?xml version="1.0" encoding="UTF-8" standalone="yes"?>
<Relationships xmlns="http://schemas.openxmlformats.org/package/2006/relationships"><Relationship Id="rId3" Type="http://schemas.openxmlformats.org/officeDocument/2006/relationships/image" Target="../media/image233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image" Target="../media/image200.wmf"/><Relationship Id="rId3" Type="http://schemas.openxmlformats.org/officeDocument/2006/relationships/notesSlide" Target="../notesSlides/notesSlide49.xml"/><Relationship Id="rId7" Type="http://schemas.openxmlformats.org/officeDocument/2006/relationships/oleObject" Target="../embeddings/oleObject131.bin"/><Relationship Id="rId2" Type="http://schemas.openxmlformats.org/officeDocument/2006/relationships/slideLayout" Target="../slideLayouts/slideLayout2.xml"/><Relationship Id="rId1" Type="http://schemas.openxmlformats.org/officeDocument/2006/relationships/vmlDrawing" Target="../drawings/vmlDrawing47.vml"/><Relationship Id="rId6" Type="http://schemas.openxmlformats.org/officeDocument/2006/relationships/image" Target="../media/image199.wmf"/><Relationship Id="rId5" Type="http://schemas.openxmlformats.org/officeDocument/2006/relationships/oleObject" Target="../embeddings/oleObject130.bin"/><Relationship Id="rId4" Type="http://schemas.openxmlformats.org/officeDocument/2006/relationships/image" Target="../media/image2360.png"/><Relationship Id="rId9" Type="http://schemas.openxmlformats.org/officeDocument/2006/relationships/image" Target="../media/image201.png"/></Relationships>
</file>

<file path=ppt/slides/_rels/slide10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205.wmf"/><Relationship Id="rId2" Type="http://schemas.openxmlformats.org/officeDocument/2006/relationships/slideLayout" Target="../slideLayouts/slideLayout2.xml"/><Relationship Id="rId1" Type="http://schemas.openxmlformats.org/officeDocument/2006/relationships/vmlDrawing" Target="../drawings/vmlDrawing48.vml"/><Relationship Id="rId6" Type="http://schemas.openxmlformats.org/officeDocument/2006/relationships/oleObject" Target="../embeddings/oleObject133.bin"/><Relationship Id="rId5" Type="http://schemas.openxmlformats.org/officeDocument/2006/relationships/image" Target="../media/image204.wmf"/><Relationship Id="rId4" Type="http://schemas.openxmlformats.org/officeDocument/2006/relationships/oleObject" Target="../embeddings/oleObject132.bin"/></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207.wmf"/><Relationship Id="rId2" Type="http://schemas.openxmlformats.org/officeDocument/2006/relationships/slideLayout" Target="../slideLayouts/slideLayout2.xml"/><Relationship Id="rId1" Type="http://schemas.openxmlformats.org/officeDocument/2006/relationships/vmlDrawing" Target="../drawings/vmlDrawing49.vml"/><Relationship Id="rId6" Type="http://schemas.openxmlformats.org/officeDocument/2006/relationships/oleObject" Target="../embeddings/oleObject135.bin"/><Relationship Id="rId5" Type="http://schemas.openxmlformats.org/officeDocument/2006/relationships/image" Target="../media/image206.wmf"/><Relationship Id="rId4" Type="http://schemas.openxmlformats.org/officeDocument/2006/relationships/oleObject" Target="../embeddings/oleObject134.bin"/></Relationships>
</file>

<file path=ppt/slides/_rels/slide108.xml.rels><?xml version="1.0" encoding="UTF-8" standalone="yes"?>
<Relationships xmlns="http://schemas.openxmlformats.org/package/2006/relationships"><Relationship Id="rId8" Type="http://schemas.openxmlformats.org/officeDocument/2006/relationships/oleObject" Target="../embeddings/oleObject138.bin"/><Relationship Id="rId13" Type="http://schemas.openxmlformats.org/officeDocument/2006/relationships/image" Target="../media/image212.wmf"/><Relationship Id="rId3" Type="http://schemas.openxmlformats.org/officeDocument/2006/relationships/notesSlide" Target="../notesSlides/notesSlide55.xml"/><Relationship Id="rId7" Type="http://schemas.openxmlformats.org/officeDocument/2006/relationships/image" Target="../media/image209.wmf"/><Relationship Id="rId12" Type="http://schemas.openxmlformats.org/officeDocument/2006/relationships/oleObject" Target="../embeddings/oleObject140.bin"/><Relationship Id="rId2" Type="http://schemas.openxmlformats.org/officeDocument/2006/relationships/slideLayout" Target="../slideLayouts/slideLayout2.xml"/><Relationship Id="rId1" Type="http://schemas.openxmlformats.org/officeDocument/2006/relationships/vmlDrawing" Target="../drawings/vmlDrawing50.vml"/><Relationship Id="rId6" Type="http://schemas.openxmlformats.org/officeDocument/2006/relationships/oleObject" Target="../embeddings/oleObject137.bin"/><Relationship Id="rId11" Type="http://schemas.openxmlformats.org/officeDocument/2006/relationships/image" Target="../media/image211.wmf"/><Relationship Id="rId5" Type="http://schemas.openxmlformats.org/officeDocument/2006/relationships/image" Target="../media/image208.wmf"/><Relationship Id="rId10" Type="http://schemas.openxmlformats.org/officeDocument/2006/relationships/oleObject" Target="../embeddings/oleObject139.bin"/><Relationship Id="rId4" Type="http://schemas.openxmlformats.org/officeDocument/2006/relationships/oleObject" Target="../embeddings/oleObject136.bin"/><Relationship Id="rId9" Type="http://schemas.openxmlformats.org/officeDocument/2006/relationships/image" Target="../media/image210.w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15.png"/></Relationships>
</file>

<file path=ppt/slides/_rels/slide11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216.wmf"/><Relationship Id="rId2" Type="http://schemas.openxmlformats.org/officeDocument/2006/relationships/slideLayout" Target="../slideLayouts/slideLayout2.xml"/><Relationship Id="rId1" Type="http://schemas.openxmlformats.org/officeDocument/2006/relationships/vmlDrawing" Target="../drawings/vmlDrawing51.vml"/><Relationship Id="rId6" Type="http://schemas.openxmlformats.org/officeDocument/2006/relationships/oleObject" Target="../embeddings/oleObject141.bin"/><Relationship Id="rId5" Type="http://schemas.microsoft.com/office/2007/relationships/hdphoto" Target="../media/hdphoto3.wdp"/><Relationship Id="rId4" Type="http://schemas.openxmlformats.org/officeDocument/2006/relationships/image" Target="../media/image217.png"/></Relationships>
</file>

<file path=ppt/slides/_rels/slide117.xml.rels><?xml version="1.0" encoding="UTF-8" standalone="yes"?>
<Relationships xmlns="http://schemas.openxmlformats.org/package/2006/relationships"><Relationship Id="rId8" Type="http://schemas.openxmlformats.org/officeDocument/2006/relationships/image" Target="../media/image219.wmf"/><Relationship Id="rId13" Type="http://schemas.openxmlformats.org/officeDocument/2006/relationships/oleObject" Target="../embeddings/oleObject146.bin"/><Relationship Id="rId3" Type="http://schemas.openxmlformats.org/officeDocument/2006/relationships/notesSlide" Target="../notesSlides/notesSlide62.xml"/><Relationship Id="rId7" Type="http://schemas.openxmlformats.org/officeDocument/2006/relationships/oleObject" Target="../embeddings/oleObject143.bin"/><Relationship Id="rId12" Type="http://schemas.openxmlformats.org/officeDocument/2006/relationships/image" Target="../media/image221.wmf"/><Relationship Id="rId2" Type="http://schemas.openxmlformats.org/officeDocument/2006/relationships/slideLayout" Target="../slideLayouts/slideLayout2.xml"/><Relationship Id="rId1" Type="http://schemas.openxmlformats.org/officeDocument/2006/relationships/vmlDrawing" Target="../drawings/vmlDrawing52.vml"/><Relationship Id="rId6" Type="http://schemas.openxmlformats.org/officeDocument/2006/relationships/image" Target="../media/image218.wmf"/><Relationship Id="rId11" Type="http://schemas.openxmlformats.org/officeDocument/2006/relationships/oleObject" Target="../embeddings/oleObject145.bin"/><Relationship Id="rId5" Type="http://schemas.openxmlformats.org/officeDocument/2006/relationships/oleObject" Target="../embeddings/oleObject142.bin"/><Relationship Id="rId10" Type="http://schemas.openxmlformats.org/officeDocument/2006/relationships/image" Target="../media/image220.wmf"/><Relationship Id="rId4" Type="http://schemas.openxmlformats.org/officeDocument/2006/relationships/image" Target="../media/image214.png"/><Relationship Id="rId9" Type="http://schemas.openxmlformats.org/officeDocument/2006/relationships/oleObject" Target="../embeddings/oleObject144.bin"/><Relationship Id="rId14" Type="http://schemas.openxmlformats.org/officeDocument/2006/relationships/image" Target="../media/image222.wmf"/></Relationships>
</file>

<file path=ppt/slides/_rels/slide118.xml.rels><?xml version="1.0" encoding="UTF-8" standalone="yes"?>
<Relationships xmlns="http://schemas.openxmlformats.org/package/2006/relationships"><Relationship Id="rId8" Type="http://schemas.openxmlformats.org/officeDocument/2006/relationships/image" Target="../media/image224.wmf"/><Relationship Id="rId13" Type="http://schemas.openxmlformats.org/officeDocument/2006/relationships/image" Target="../media/image220.wmf"/><Relationship Id="rId3" Type="http://schemas.openxmlformats.org/officeDocument/2006/relationships/notesSlide" Target="../notesSlides/notesSlide63.xml"/><Relationship Id="rId7" Type="http://schemas.openxmlformats.org/officeDocument/2006/relationships/oleObject" Target="../embeddings/oleObject148.bin"/><Relationship Id="rId12" Type="http://schemas.openxmlformats.org/officeDocument/2006/relationships/oleObject" Target="../embeddings/oleObject151.bin"/><Relationship Id="rId2" Type="http://schemas.openxmlformats.org/officeDocument/2006/relationships/slideLayout" Target="../slideLayouts/slideLayout2.xml"/><Relationship Id="rId1" Type="http://schemas.openxmlformats.org/officeDocument/2006/relationships/vmlDrawing" Target="../drawings/vmlDrawing53.vml"/><Relationship Id="rId6" Type="http://schemas.openxmlformats.org/officeDocument/2006/relationships/image" Target="../media/image223.wmf"/><Relationship Id="rId11" Type="http://schemas.openxmlformats.org/officeDocument/2006/relationships/image" Target="../media/image225.wmf"/><Relationship Id="rId5" Type="http://schemas.openxmlformats.org/officeDocument/2006/relationships/oleObject" Target="../embeddings/oleObject147.bin"/><Relationship Id="rId10" Type="http://schemas.openxmlformats.org/officeDocument/2006/relationships/oleObject" Target="../embeddings/oleObject150.bin"/><Relationship Id="rId4" Type="http://schemas.openxmlformats.org/officeDocument/2006/relationships/image" Target="../media/image214.png"/><Relationship Id="rId9" Type="http://schemas.openxmlformats.org/officeDocument/2006/relationships/oleObject" Target="../embeddings/oleObject149.bin"/></Relationships>
</file>

<file path=ppt/slides/_rels/slide119.xml.rels><?xml version="1.0" encoding="UTF-8" standalone="yes"?>
<Relationships xmlns="http://schemas.openxmlformats.org/package/2006/relationships"><Relationship Id="rId8" Type="http://schemas.openxmlformats.org/officeDocument/2006/relationships/image" Target="../media/image227.wmf"/><Relationship Id="rId13" Type="http://schemas.openxmlformats.org/officeDocument/2006/relationships/oleObject" Target="../embeddings/oleObject156.bin"/><Relationship Id="rId18" Type="http://schemas.openxmlformats.org/officeDocument/2006/relationships/image" Target="../media/image232.wmf"/><Relationship Id="rId3" Type="http://schemas.openxmlformats.org/officeDocument/2006/relationships/notesSlide" Target="../notesSlides/notesSlide64.xml"/><Relationship Id="rId21" Type="http://schemas.openxmlformats.org/officeDocument/2006/relationships/oleObject" Target="../embeddings/oleObject160.bin"/><Relationship Id="rId7" Type="http://schemas.openxmlformats.org/officeDocument/2006/relationships/oleObject" Target="../embeddings/oleObject153.bin"/><Relationship Id="rId12" Type="http://schemas.openxmlformats.org/officeDocument/2006/relationships/image" Target="../media/image229.wmf"/><Relationship Id="rId17" Type="http://schemas.openxmlformats.org/officeDocument/2006/relationships/oleObject" Target="../embeddings/oleObject158.bin"/><Relationship Id="rId2" Type="http://schemas.openxmlformats.org/officeDocument/2006/relationships/slideLayout" Target="../slideLayouts/slideLayout2.xml"/><Relationship Id="rId16" Type="http://schemas.openxmlformats.org/officeDocument/2006/relationships/image" Target="../media/image231.wmf"/><Relationship Id="rId20" Type="http://schemas.openxmlformats.org/officeDocument/2006/relationships/image" Target="../media/image233.wmf"/><Relationship Id="rId1" Type="http://schemas.openxmlformats.org/officeDocument/2006/relationships/vmlDrawing" Target="../drawings/vmlDrawing54.vml"/><Relationship Id="rId6" Type="http://schemas.openxmlformats.org/officeDocument/2006/relationships/image" Target="../media/image226.wmf"/><Relationship Id="rId11" Type="http://schemas.openxmlformats.org/officeDocument/2006/relationships/oleObject" Target="../embeddings/oleObject155.bin"/><Relationship Id="rId24" Type="http://schemas.openxmlformats.org/officeDocument/2006/relationships/image" Target="../media/image235.wmf"/><Relationship Id="rId5" Type="http://schemas.openxmlformats.org/officeDocument/2006/relationships/oleObject" Target="../embeddings/oleObject152.bin"/><Relationship Id="rId15" Type="http://schemas.openxmlformats.org/officeDocument/2006/relationships/oleObject" Target="../embeddings/oleObject157.bin"/><Relationship Id="rId23" Type="http://schemas.openxmlformats.org/officeDocument/2006/relationships/oleObject" Target="../embeddings/oleObject161.bin"/><Relationship Id="rId10" Type="http://schemas.openxmlformats.org/officeDocument/2006/relationships/image" Target="../media/image228.wmf"/><Relationship Id="rId19" Type="http://schemas.openxmlformats.org/officeDocument/2006/relationships/oleObject" Target="../embeddings/oleObject159.bin"/><Relationship Id="rId4" Type="http://schemas.openxmlformats.org/officeDocument/2006/relationships/image" Target="../media/image214.png"/><Relationship Id="rId9" Type="http://schemas.openxmlformats.org/officeDocument/2006/relationships/oleObject" Target="../embeddings/oleObject154.bin"/><Relationship Id="rId14" Type="http://schemas.openxmlformats.org/officeDocument/2006/relationships/image" Target="../media/image230.wmf"/><Relationship Id="rId22" Type="http://schemas.openxmlformats.org/officeDocument/2006/relationships/image" Target="../media/image234.wmf"/></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3.png"/></Relationships>
</file>

<file path=ppt/slides/_rels/slide120.xml.rels><?xml version="1.0" encoding="UTF-8" standalone="yes"?>
<Relationships xmlns="http://schemas.openxmlformats.org/package/2006/relationships"><Relationship Id="rId8" Type="http://schemas.openxmlformats.org/officeDocument/2006/relationships/image" Target="../media/image227.wmf"/><Relationship Id="rId13" Type="http://schemas.openxmlformats.org/officeDocument/2006/relationships/oleObject" Target="../embeddings/oleObject166.bin"/><Relationship Id="rId18" Type="http://schemas.openxmlformats.org/officeDocument/2006/relationships/image" Target="../media/image235.wmf"/><Relationship Id="rId3" Type="http://schemas.openxmlformats.org/officeDocument/2006/relationships/notesSlide" Target="../notesSlides/notesSlide65.xml"/><Relationship Id="rId21" Type="http://schemas.openxmlformats.org/officeDocument/2006/relationships/oleObject" Target="../embeddings/oleObject170.bin"/><Relationship Id="rId7" Type="http://schemas.openxmlformats.org/officeDocument/2006/relationships/oleObject" Target="../embeddings/oleObject163.bin"/><Relationship Id="rId12" Type="http://schemas.openxmlformats.org/officeDocument/2006/relationships/image" Target="../media/image232.wmf"/><Relationship Id="rId17" Type="http://schemas.openxmlformats.org/officeDocument/2006/relationships/oleObject" Target="../embeddings/oleObject168.bin"/><Relationship Id="rId2" Type="http://schemas.openxmlformats.org/officeDocument/2006/relationships/slideLayout" Target="../slideLayouts/slideLayout2.xml"/><Relationship Id="rId16" Type="http://schemas.openxmlformats.org/officeDocument/2006/relationships/image" Target="../media/image234.wmf"/><Relationship Id="rId20" Type="http://schemas.openxmlformats.org/officeDocument/2006/relationships/image" Target="../media/image228.wmf"/><Relationship Id="rId1" Type="http://schemas.openxmlformats.org/officeDocument/2006/relationships/vmlDrawing" Target="../drawings/vmlDrawing55.vml"/><Relationship Id="rId6" Type="http://schemas.openxmlformats.org/officeDocument/2006/relationships/image" Target="../media/image226.wmf"/><Relationship Id="rId11" Type="http://schemas.openxmlformats.org/officeDocument/2006/relationships/oleObject" Target="../embeddings/oleObject165.bin"/><Relationship Id="rId24" Type="http://schemas.openxmlformats.org/officeDocument/2006/relationships/image" Target="../media/image230.wmf"/><Relationship Id="rId5" Type="http://schemas.openxmlformats.org/officeDocument/2006/relationships/oleObject" Target="../embeddings/oleObject162.bin"/><Relationship Id="rId15" Type="http://schemas.openxmlformats.org/officeDocument/2006/relationships/oleObject" Target="../embeddings/oleObject167.bin"/><Relationship Id="rId23" Type="http://schemas.openxmlformats.org/officeDocument/2006/relationships/oleObject" Target="../embeddings/oleObject171.bin"/><Relationship Id="rId10" Type="http://schemas.openxmlformats.org/officeDocument/2006/relationships/image" Target="../media/image231.wmf"/><Relationship Id="rId19" Type="http://schemas.openxmlformats.org/officeDocument/2006/relationships/oleObject" Target="../embeddings/oleObject169.bin"/><Relationship Id="rId4" Type="http://schemas.openxmlformats.org/officeDocument/2006/relationships/image" Target="../media/image214.png"/><Relationship Id="rId9" Type="http://schemas.openxmlformats.org/officeDocument/2006/relationships/oleObject" Target="../embeddings/oleObject164.bin"/><Relationship Id="rId14" Type="http://schemas.openxmlformats.org/officeDocument/2006/relationships/image" Target="../media/image233.wmf"/><Relationship Id="rId22" Type="http://schemas.openxmlformats.org/officeDocument/2006/relationships/image" Target="../media/image229.wmf"/></Relationships>
</file>

<file path=ppt/slides/_rels/slide121.xml.rels><?xml version="1.0" encoding="UTF-8" standalone="yes"?>
<Relationships xmlns="http://schemas.openxmlformats.org/package/2006/relationships"><Relationship Id="rId8" Type="http://schemas.openxmlformats.org/officeDocument/2006/relationships/image" Target="../media/image227.wmf"/><Relationship Id="rId13" Type="http://schemas.openxmlformats.org/officeDocument/2006/relationships/oleObject" Target="../embeddings/oleObject176.bin"/><Relationship Id="rId18" Type="http://schemas.openxmlformats.org/officeDocument/2006/relationships/image" Target="../media/image235.wmf"/><Relationship Id="rId3" Type="http://schemas.openxmlformats.org/officeDocument/2006/relationships/notesSlide" Target="../notesSlides/notesSlide66.xml"/><Relationship Id="rId21" Type="http://schemas.openxmlformats.org/officeDocument/2006/relationships/oleObject" Target="../embeddings/oleObject180.bin"/><Relationship Id="rId7" Type="http://schemas.openxmlformats.org/officeDocument/2006/relationships/oleObject" Target="../embeddings/oleObject173.bin"/><Relationship Id="rId12" Type="http://schemas.openxmlformats.org/officeDocument/2006/relationships/image" Target="../media/image232.wmf"/><Relationship Id="rId17" Type="http://schemas.openxmlformats.org/officeDocument/2006/relationships/oleObject" Target="../embeddings/oleObject178.bin"/><Relationship Id="rId2" Type="http://schemas.openxmlformats.org/officeDocument/2006/relationships/slideLayout" Target="../slideLayouts/slideLayout2.xml"/><Relationship Id="rId16" Type="http://schemas.openxmlformats.org/officeDocument/2006/relationships/image" Target="../media/image234.wmf"/><Relationship Id="rId20" Type="http://schemas.openxmlformats.org/officeDocument/2006/relationships/image" Target="../media/image236.wmf"/><Relationship Id="rId1" Type="http://schemas.openxmlformats.org/officeDocument/2006/relationships/vmlDrawing" Target="../drawings/vmlDrawing56.vml"/><Relationship Id="rId6" Type="http://schemas.openxmlformats.org/officeDocument/2006/relationships/image" Target="../media/image226.wmf"/><Relationship Id="rId11" Type="http://schemas.openxmlformats.org/officeDocument/2006/relationships/oleObject" Target="../embeddings/oleObject175.bin"/><Relationship Id="rId24" Type="http://schemas.openxmlformats.org/officeDocument/2006/relationships/image" Target="../media/image238.wmf"/><Relationship Id="rId5" Type="http://schemas.openxmlformats.org/officeDocument/2006/relationships/oleObject" Target="../embeddings/oleObject172.bin"/><Relationship Id="rId15" Type="http://schemas.openxmlformats.org/officeDocument/2006/relationships/oleObject" Target="../embeddings/oleObject177.bin"/><Relationship Id="rId23" Type="http://schemas.openxmlformats.org/officeDocument/2006/relationships/oleObject" Target="../embeddings/oleObject181.bin"/><Relationship Id="rId10" Type="http://schemas.openxmlformats.org/officeDocument/2006/relationships/image" Target="../media/image231.wmf"/><Relationship Id="rId19" Type="http://schemas.openxmlformats.org/officeDocument/2006/relationships/oleObject" Target="../embeddings/oleObject179.bin"/><Relationship Id="rId4" Type="http://schemas.openxmlformats.org/officeDocument/2006/relationships/image" Target="../media/image214.png"/><Relationship Id="rId9" Type="http://schemas.openxmlformats.org/officeDocument/2006/relationships/oleObject" Target="../embeddings/oleObject174.bin"/><Relationship Id="rId14" Type="http://schemas.openxmlformats.org/officeDocument/2006/relationships/image" Target="../media/image233.wmf"/><Relationship Id="rId22" Type="http://schemas.openxmlformats.org/officeDocument/2006/relationships/image" Target="../media/image237.wmf"/></Relationships>
</file>

<file path=ppt/slides/_rels/slide122.xml.rels><?xml version="1.0" encoding="UTF-8" standalone="yes"?>
<Relationships xmlns="http://schemas.openxmlformats.org/package/2006/relationships"><Relationship Id="rId8" Type="http://schemas.openxmlformats.org/officeDocument/2006/relationships/image" Target="../media/image227.wmf"/><Relationship Id="rId13" Type="http://schemas.openxmlformats.org/officeDocument/2006/relationships/oleObject" Target="../embeddings/oleObject186.bin"/><Relationship Id="rId18" Type="http://schemas.openxmlformats.org/officeDocument/2006/relationships/image" Target="../media/image234.wmf"/><Relationship Id="rId26" Type="http://schemas.openxmlformats.org/officeDocument/2006/relationships/oleObject" Target="../embeddings/oleObject193.bin"/><Relationship Id="rId3" Type="http://schemas.openxmlformats.org/officeDocument/2006/relationships/notesSlide" Target="../notesSlides/notesSlide67.xml"/><Relationship Id="rId21" Type="http://schemas.openxmlformats.org/officeDocument/2006/relationships/oleObject" Target="../embeddings/oleObject190.bin"/><Relationship Id="rId7" Type="http://schemas.openxmlformats.org/officeDocument/2006/relationships/oleObject" Target="../embeddings/oleObject183.bin"/><Relationship Id="rId12" Type="http://schemas.openxmlformats.org/officeDocument/2006/relationships/image" Target="../media/image239.wmf"/><Relationship Id="rId17" Type="http://schemas.openxmlformats.org/officeDocument/2006/relationships/oleObject" Target="../embeddings/oleObject188.bin"/><Relationship Id="rId25" Type="http://schemas.openxmlformats.org/officeDocument/2006/relationships/image" Target="../media/image241.wmf"/><Relationship Id="rId2" Type="http://schemas.openxmlformats.org/officeDocument/2006/relationships/slideLayout" Target="../slideLayouts/slideLayout2.xml"/><Relationship Id="rId16" Type="http://schemas.openxmlformats.org/officeDocument/2006/relationships/image" Target="../media/image233.wmf"/><Relationship Id="rId20" Type="http://schemas.openxmlformats.org/officeDocument/2006/relationships/image" Target="../media/image235.wmf"/><Relationship Id="rId1" Type="http://schemas.openxmlformats.org/officeDocument/2006/relationships/vmlDrawing" Target="../drawings/vmlDrawing57.vml"/><Relationship Id="rId6" Type="http://schemas.openxmlformats.org/officeDocument/2006/relationships/image" Target="../media/image226.wmf"/><Relationship Id="rId11" Type="http://schemas.openxmlformats.org/officeDocument/2006/relationships/oleObject" Target="../embeddings/oleObject185.bin"/><Relationship Id="rId24" Type="http://schemas.openxmlformats.org/officeDocument/2006/relationships/oleObject" Target="../embeddings/oleObject192.bin"/><Relationship Id="rId5" Type="http://schemas.openxmlformats.org/officeDocument/2006/relationships/oleObject" Target="../embeddings/oleObject182.bin"/><Relationship Id="rId15" Type="http://schemas.openxmlformats.org/officeDocument/2006/relationships/oleObject" Target="../embeddings/oleObject187.bin"/><Relationship Id="rId23" Type="http://schemas.openxmlformats.org/officeDocument/2006/relationships/image" Target="../media/image240.wmf"/><Relationship Id="rId10" Type="http://schemas.openxmlformats.org/officeDocument/2006/relationships/image" Target="../media/image231.wmf"/><Relationship Id="rId19" Type="http://schemas.openxmlformats.org/officeDocument/2006/relationships/oleObject" Target="../embeddings/oleObject189.bin"/><Relationship Id="rId4" Type="http://schemas.openxmlformats.org/officeDocument/2006/relationships/image" Target="../media/image214.png"/><Relationship Id="rId9" Type="http://schemas.openxmlformats.org/officeDocument/2006/relationships/oleObject" Target="../embeddings/oleObject184.bin"/><Relationship Id="rId14" Type="http://schemas.openxmlformats.org/officeDocument/2006/relationships/image" Target="../media/image232.wmf"/><Relationship Id="rId22" Type="http://schemas.openxmlformats.org/officeDocument/2006/relationships/oleObject" Target="../embeddings/oleObject191.bin"/><Relationship Id="rId27" Type="http://schemas.openxmlformats.org/officeDocument/2006/relationships/image" Target="../media/image242.wmf"/></Relationships>
</file>

<file path=ppt/slides/_rels/slide123.xml.rels><?xml version="1.0" encoding="UTF-8" standalone="yes"?>
<Relationships xmlns="http://schemas.openxmlformats.org/package/2006/relationships"><Relationship Id="rId8" Type="http://schemas.openxmlformats.org/officeDocument/2006/relationships/oleObject" Target="../embeddings/oleObject196.bin"/><Relationship Id="rId3" Type="http://schemas.openxmlformats.org/officeDocument/2006/relationships/notesSlide" Target="../notesSlides/notesSlide68.xml"/><Relationship Id="rId7" Type="http://schemas.openxmlformats.org/officeDocument/2006/relationships/image" Target="../media/image244.wmf"/><Relationship Id="rId2" Type="http://schemas.openxmlformats.org/officeDocument/2006/relationships/slideLayout" Target="../slideLayouts/slideLayout2.xml"/><Relationship Id="rId1" Type="http://schemas.openxmlformats.org/officeDocument/2006/relationships/vmlDrawing" Target="../drawings/vmlDrawing58.vml"/><Relationship Id="rId6" Type="http://schemas.openxmlformats.org/officeDocument/2006/relationships/oleObject" Target="../embeddings/oleObject195.bin"/><Relationship Id="rId5" Type="http://schemas.openxmlformats.org/officeDocument/2006/relationships/image" Target="../media/image243.wmf"/><Relationship Id="rId4" Type="http://schemas.openxmlformats.org/officeDocument/2006/relationships/oleObject" Target="../embeddings/oleObject194.bin"/><Relationship Id="rId9" Type="http://schemas.openxmlformats.org/officeDocument/2006/relationships/image" Target="../media/image245.wmf"/></Relationships>
</file>

<file path=ppt/slides/_rels/slide124.xml.rels><?xml version="1.0" encoding="UTF-8" standalone="yes"?>
<Relationships xmlns="http://schemas.openxmlformats.org/package/2006/relationships"><Relationship Id="rId8" Type="http://schemas.openxmlformats.org/officeDocument/2006/relationships/oleObject" Target="../embeddings/oleObject199.bin"/><Relationship Id="rId13" Type="http://schemas.openxmlformats.org/officeDocument/2006/relationships/image" Target="../media/image250.wmf"/><Relationship Id="rId3" Type="http://schemas.openxmlformats.org/officeDocument/2006/relationships/notesSlide" Target="../notesSlides/notesSlide69.xml"/><Relationship Id="rId7" Type="http://schemas.openxmlformats.org/officeDocument/2006/relationships/image" Target="../media/image247.wmf"/><Relationship Id="rId12" Type="http://schemas.openxmlformats.org/officeDocument/2006/relationships/oleObject" Target="../embeddings/oleObject201.bin"/><Relationship Id="rId2" Type="http://schemas.openxmlformats.org/officeDocument/2006/relationships/slideLayout" Target="../slideLayouts/slideLayout7.xml"/><Relationship Id="rId1" Type="http://schemas.openxmlformats.org/officeDocument/2006/relationships/vmlDrawing" Target="../drawings/vmlDrawing59.vml"/><Relationship Id="rId6" Type="http://schemas.openxmlformats.org/officeDocument/2006/relationships/oleObject" Target="../embeddings/oleObject198.bin"/><Relationship Id="rId11" Type="http://schemas.openxmlformats.org/officeDocument/2006/relationships/image" Target="../media/image249.wmf"/><Relationship Id="rId5" Type="http://schemas.openxmlformats.org/officeDocument/2006/relationships/image" Target="../media/image246.wmf"/><Relationship Id="rId15" Type="http://schemas.openxmlformats.org/officeDocument/2006/relationships/image" Target="../media/image251.wmf"/><Relationship Id="rId10" Type="http://schemas.openxmlformats.org/officeDocument/2006/relationships/oleObject" Target="../embeddings/oleObject200.bin"/><Relationship Id="rId4" Type="http://schemas.openxmlformats.org/officeDocument/2006/relationships/oleObject" Target="../embeddings/oleObject197.bin"/><Relationship Id="rId9" Type="http://schemas.openxmlformats.org/officeDocument/2006/relationships/image" Target="../media/image248.wmf"/><Relationship Id="rId14" Type="http://schemas.openxmlformats.org/officeDocument/2006/relationships/oleObject" Target="../embeddings/oleObject202.bin"/></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vmlDrawing" Target="../drawings/vmlDrawing60.vml"/><Relationship Id="rId5" Type="http://schemas.openxmlformats.org/officeDocument/2006/relationships/image" Target="../media/image252.wmf"/><Relationship Id="rId4" Type="http://schemas.openxmlformats.org/officeDocument/2006/relationships/oleObject" Target="../embeddings/oleObject203.bin"/></Relationships>
</file>

<file path=ppt/slides/_rels/slide126.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127.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5.png"/><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12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258.png"/></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3.png"/></Relationships>
</file>

<file path=ppt/slides/_rels/slide130.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261.png"/></Relationships>
</file>

<file path=ppt/slides/_rels/slide132.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263.png"/></Relationships>
</file>

<file path=ppt/slides/_rels/slide133.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265.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268.png"/><Relationship Id="rId4" Type="http://schemas.openxmlformats.org/officeDocument/2006/relationships/image" Target="../media/image267.png"/></Relationships>
</file>

<file path=ppt/slides/_rels/slide137.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notesSlide" Target="../notesSlides/notesSlide5.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2.wmf"/><Relationship Id="rId5" Type="http://schemas.openxmlformats.org/officeDocument/2006/relationships/oleObject" Target="../embeddings/oleObject1.bin"/><Relationship Id="rId4" Type="http://schemas.openxmlformats.org/officeDocument/2006/relationships/image" Target="../media/image35.png"/></Relationships>
</file>

<file path=ppt/slides/_rels/slide140.xml.rels><?xml version="1.0" encoding="UTF-8" standalone="yes"?>
<Relationships xmlns="http://schemas.openxmlformats.org/package/2006/relationships"><Relationship Id="rId8" Type="http://schemas.openxmlformats.org/officeDocument/2006/relationships/oleObject" Target="../embeddings/oleObject206.bin"/><Relationship Id="rId13" Type="http://schemas.openxmlformats.org/officeDocument/2006/relationships/image" Target="../media/image275.wmf"/><Relationship Id="rId3" Type="http://schemas.openxmlformats.org/officeDocument/2006/relationships/notesSlide" Target="../notesSlides/notesSlide82.xml"/><Relationship Id="rId7" Type="http://schemas.openxmlformats.org/officeDocument/2006/relationships/image" Target="../media/image272.wmf"/><Relationship Id="rId12" Type="http://schemas.openxmlformats.org/officeDocument/2006/relationships/oleObject" Target="../embeddings/oleObject208.bin"/><Relationship Id="rId2" Type="http://schemas.openxmlformats.org/officeDocument/2006/relationships/slideLayout" Target="../slideLayouts/slideLayout2.xml"/><Relationship Id="rId16" Type="http://schemas.openxmlformats.org/officeDocument/2006/relationships/image" Target="../media/image278.png"/><Relationship Id="rId1" Type="http://schemas.openxmlformats.org/officeDocument/2006/relationships/vmlDrawing" Target="../drawings/vmlDrawing61.vml"/><Relationship Id="rId6" Type="http://schemas.openxmlformats.org/officeDocument/2006/relationships/oleObject" Target="../embeddings/oleObject205.bin"/><Relationship Id="rId11" Type="http://schemas.openxmlformats.org/officeDocument/2006/relationships/image" Target="../media/image274.wmf"/><Relationship Id="rId5" Type="http://schemas.openxmlformats.org/officeDocument/2006/relationships/image" Target="../media/image271.wmf"/><Relationship Id="rId15" Type="http://schemas.openxmlformats.org/officeDocument/2006/relationships/image" Target="../media/image277.png"/><Relationship Id="rId10" Type="http://schemas.openxmlformats.org/officeDocument/2006/relationships/oleObject" Target="../embeddings/oleObject207.bin"/><Relationship Id="rId4" Type="http://schemas.openxmlformats.org/officeDocument/2006/relationships/oleObject" Target="../embeddings/oleObject204.bin"/><Relationship Id="rId9" Type="http://schemas.openxmlformats.org/officeDocument/2006/relationships/image" Target="../media/image273.wmf"/><Relationship Id="rId14" Type="http://schemas.openxmlformats.org/officeDocument/2006/relationships/image" Target="../media/image276.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81.png"/><Relationship Id="rId7" Type="http://schemas.openxmlformats.org/officeDocument/2006/relationships/image" Target="../media/image280.wmf"/><Relationship Id="rId2" Type="http://schemas.openxmlformats.org/officeDocument/2006/relationships/slideLayout" Target="../slideLayouts/slideLayout2.xml"/><Relationship Id="rId1" Type="http://schemas.openxmlformats.org/officeDocument/2006/relationships/vmlDrawing" Target="../drawings/vmlDrawing62.vml"/><Relationship Id="rId6" Type="http://schemas.openxmlformats.org/officeDocument/2006/relationships/oleObject" Target="../embeddings/oleObject210.bin"/><Relationship Id="rId5" Type="http://schemas.openxmlformats.org/officeDocument/2006/relationships/image" Target="../media/image279.wmf"/><Relationship Id="rId4" Type="http://schemas.openxmlformats.org/officeDocument/2006/relationships/oleObject" Target="../embeddings/oleObject209.bin"/></Relationships>
</file>

<file path=ppt/slides/_rels/slide143.xml.rels><?xml version="1.0" encoding="UTF-8" standalone="yes"?>
<Relationships xmlns="http://schemas.openxmlformats.org/package/2006/relationships"><Relationship Id="rId3" Type="http://schemas.openxmlformats.org/officeDocument/2006/relationships/oleObject" Target="../embeddings/oleObject211.bin"/><Relationship Id="rId2" Type="http://schemas.openxmlformats.org/officeDocument/2006/relationships/slideLayout" Target="../slideLayouts/slideLayout2.xml"/><Relationship Id="rId1" Type="http://schemas.openxmlformats.org/officeDocument/2006/relationships/vmlDrawing" Target="../drawings/vmlDrawing63.vml"/><Relationship Id="rId4" Type="http://schemas.openxmlformats.org/officeDocument/2006/relationships/image" Target="../media/image282.wmf"/></Relationships>
</file>

<file path=ppt/slides/_rels/slide144.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85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3" Type="http://schemas.openxmlformats.org/officeDocument/2006/relationships/oleObject" Target="../embeddings/oleObject217.bin"/><Relationship Id="rId18" Type="http://schemas.openxmlformats.org/officeDocument/2006/relationships/image" Target="../media/image293.wmf"/><Relationship Id="rId26" Type="http://schemas.openxmlformats.org/officeDocument/2006/relationships/image" Target="../media/image297.wmf"/><Relationship Id="rId39" Type="http://schemas.openxmlformats.org/officeDocument/2006/relationships/oleObject" Target="../embeddings/oleObject230.bin"/><Relationship Id="rId21" Type="http://schemas.openxmlformats.org/officeDocument/2006/relationships/oleObject" Target="../embeddings/oleObject221.bin"/><Relationship Id="rId34" Type="http://schemas.openxmlformats.org/officeDocument/2006/relationships/image" Target="../media/image301.wmf"/><Relationship Id="rId42" Type="http://schemas.openxmlformats.org/officeDocument/2006/relationships/image" Target="../media/image305.wmf"/><Relationship Id="rId47" Type="http://schemas.openxmlformats.org/officeDocument/2006/relationships/oleObject" Target="../embeddings/oleObject234.bin"/><Relationship Id="rId50" Type="http://schemas.openxmlformats.org/officeDocument/2006/relationships/image" Target="../media/image309.wmf"/><Relationship Id="rId55" Type="http://schemas.openxmlformats.org/officeDocument/2006/relationships/oleObject" Target="../embeddings/oleObject238.bin"/><Relationship Id="rId7" Type="http://schemas.openxmlformats.org/officeDocument/2006/relationships/oleObject" Target="../embeddings/oleObject214.bin"/><Relationship Id="rId12" Type="http://schemas.openxmlformats.org/officeDocument/2006/relationships/image" Target="../media/image290.wmf"/><Relationship Id="rId17" Type="http://schemas.openxmlformats.org/officeDocument/2006/relationships/oleObject" Target="../embeddings/oleObject219.bin"/><Relationship Id="rId25" Type="http://schemas.openxmlformats.org/officeDocument/2006/relationships/oleObject" Target="../embeddings/oleObject223.bin"/><Relationship Id="rId33" Type="http://schemas.openxmlformats.org/officeDocument/2006/relationships/oleObject" Target="../embeddings/oleObject227.bin"/><Relationship Id="rId38" Type="http://schemas.openxmlformats.org/officeDocument/2006/relationships/image" Target="../media/image303.wmf"/><Relationship Id="rId46" Type="http://schemas.openxmlformats.org/officeDocument/2006/relationships/image" Target="../media/image307.wmf"/><Relationship Id="rId59" Type="http://schemas.openxmlformats.org/officeDocument/2006/relationships/oleObject" Target="../embeddings/oleObject240.bin"/><Relationship Id="rId2" Type="http://schemas.openxmlformats.org/officeDocument/2006/relationships/slideLayout" Target="../slideLayouts/slideLayout2.xml"/><Relationship Id="rId16" Type="http://schemas.openxmlformats.org/officeDocument/2006/relationships/image" Target="../media/image292.wmf"/><Relationship Id="rId20" Type="http://schemas.openxmlformats.org/officeDocument/2006/relationships/image" Target="../media/image294.wmf"/><Relationship Id="rId29" Type="http://schemas.openxmlformats.org/officeDocument/2006/relationships/oleObject" Target="../embeddings/oleObject225.bin"/><Relationship Id="rId41" Type="http://schemas.openxmlformats.org/officeDocument/2006/relationships/oleObject" Target="../embeddings/oleObject231.bin"/><Relationship Id="rId54" Type="http://schemas.openxmlformats.org/officeDocument/2006/relationships/image" Target="../media/image311.wmf"/><Relationship Id="rId1" Type="http://schemas.openxmlformats.org/officeDocument/2006/relationships/vmlDrawing" Target="../drawings/vmlDrawing64.vml"/><Relationship Id="rId6" Type="http://schemas.openxmlformats.org/officeDocument/2006/relationships/image" Target="../media/image287.wmf"/><Relationship Id="rId11" Type="http://schemas.openxmlformats.org/officeDocument/2006/relationships/oleObject" Target="../embeddings/oleObject216.bin"/><Relationship Id="rId24" Type="http://schemas.openxmlformats.org/officeDocument/2006/relationships/image" Target="../media/image296.wmf"/><Relationship Id="rId32" Type="http://schemas.openxmlformats.org/officeDocument/2006/relationships/image" Target="../media/image300.wmf"/><Relationship Id="rId37" Type="http://schemas.openxmlformats.org/officeDocument/2006/relationships/oleObject" Target="../embeddings/oleObject229.bin"/><Relationship Id="rId40" Type="http://schemas.openxmlformats.org/officeDocument/2006/relationships/image" Target="../media/image304.wmf"/><Relationship Id="rId45" Type="http://schemas.openxmlformats.org/officeDocument/2006/relationships/oleObject" Target="../embeddings/oleObject233.bin"/><Relationship Id="rId53" Type="http://schemas.openxmlformats.org/officeDocument/2006/relationships/oleObject" Target="../embeddings/oleObject237.bin"/><Relationship Id="rId58" Type="http://schemas.openxmlformats.org/officeDocument/2006/relationships/image" Target="../media/image313.wmf"/><Relationship Id="rId5" Type="http://schemas.openxmlformats.org/officeDocument/2006/relationships/oleObject" Target="../embeddings/oleObject213.bin"/><Relationship Id="rId15" Type="http://schemas.openxmlformats.org/officeDocument/2006/relationships/oleObject" Target="../embeddings/oleObject218.bin"/><Relationship Id="rId23" Type="http://schemas.openxmlformats.org/officeDocument/2006/relationships/oleObject" Target="../embeddings/oleObject222.bin"/><Relationship Id="rId28" Type="http://schemas.openxmlformats.org/officeDocument/2006/relationships/image" Target="../media/image298.wmf"/><Relationship Id="rId36" Type="http://schemas.openxmlformats.org/officeDocument/2006/relationships/image" Target="../media/image302.wmf"/><Relationship Id="rId49" Type="http://schemas.openxmlformats.org/officeDocument/2006/relationships/oleObject" Target="../embeddings/oleObject235.bin"/><Relationship Id="rId57" Type="http://schemas.openxmlformats.org/officeDocument/2006/relationships/oleObject" Target="../embeddings/oleObject239.bin"/><Relationship Id="rId10" Type="http://schemas.openxmlformats.org/officeDocument/2006/relationships/image" Target="../media/image289.wmf"/><Relationship Id="rId19" Type="http://schemas.openxmlformats.org/officeDocument/2006/relationships/oleObject" Target="../embeddings/oleObject220.bin"/><Relationship Id="rId31" Type="http://schemas.openxmlformats.org/officeDocument/2006/relationships/oleObject" Target="../embeddings/oleObject226.bin"/><Relationship Id="rId44" Type="http://schemas.openxmlformats.org/officeDocument/2006/relationships/image" Target="../media/image306.wmf"/><Relationship Id="rId52" Type="http://schemas.openxmlformats.org/officeDocument/2006/relationships/image" Target="../media/image310.wmf"/><Relationship Id="rId60" Type="http://schemas.openxmlformats.org/officeDocument/2006/relationships/image" Target="../media/image314.wmf"/><Relationship Id="rId4" Type="http://schemas.openxmlformats.org/officeDocument/2006/relationships/image" Target="../media/image286.wmf"/><Relationship Id="rId9" Type="http://schemas.openxmlformats.org/officeDocument/2006/relationships/oleObject" Target="../embeddings/oleObject215.bin"/><Relationship Id="rId14" Type="http://schemas.openxmlformats.org/officeDocument/2006/relationships/image" Target="../media/image291.wmf"/><Relationship Id="rId22" Type="http://schemas.openxmlformats.org/officeDocument/2006/relationships/image" Target="../media/image295.wmf"/><Relationship Id="rId27" Type="http://schemas.openxmlformats.org/officeDocument/2006/relationships/oleObject" Target="../embeddings/oleObject224.bin"/><Relationship Id="rId30" Type="http://schemas.openxmlformats.org/officeDocument/2006/relationships/image" Target="../media/image299.wmf"/><Relationship Id="rId35" Type="http://schemas.openxmlformats.org/officeDocument/2006/relationships/oleObject" Target="../embeddings/oleObject228.bin"/><Relationship Id="rId43" Type="http://schemas.openxmlformats.org/officeDocument/2006/relationships/oleObject" Target="../embeddings/oleObject232.bin"/><Relationship Id="rId48" Type="http://schemas.openxmlformats.org/officeDocument/2006/relationships/image" Target="../media/image308.wmf"/><Relationship Id="rId56" Type="http://schemas.openxmlformats.org/officeDocument/2006/relationships/image" Target="../media/image312.wmf"/><Relationship Id="rId8" Type="http://schemas.openxmlformats.org/officeDocument/2006/relationships/image" Target="../media/image288.wmf"/><Relationship Id="rId51" Type="http://schemas.openxmlformats.org/officeDocument/2006/relationships/oleObject" Target="../embeddings/oleObject236.bin"/><Relationship Id="rId3" Type="http://schemas.openxmlformats.org/officeDocument/2006/relationships/oleObject" Target="../embeddings/oleObject212.bin"/></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oleObject" Target="../embeddings/oleObject243.bin"/><Relationship Id="rId13" Type="http://schemas.openxmlformats.org/officeDocument/2006/relationships/image" Target="../media/image319.wmf"/><Relationship Id="rId18" Type="http://schemas.openxmlformats.org/officeDocument/2006/relationships/oleObject" Target="../embeddings/oleObject248.bin"/><Relationship Id="rId3" Type="http://schemas.openxmlformats.org/officeDocument/2006/relationships/notesSlide" Target="../notesSlides/notesSlide83.xml"/><Relationship Id="rId21" Type="http://schemas.openxmlformats.org/officeDocument/2006/relationships/image" Target="../media/image323.wmf"/><Relationship Id="rId7" Type="http://schemas.openxmlformats.org/officeDocument/2006/relationships/image" Target="../media/image316.wmf"/><Relationship Id="rId12" Type="http://schemas.openxmlformats.org/officeDocument/2006/relationships/oleObject" Target="../embeddings/oleObject245.bin"/><Relationship Id="rId17" Type="http://schemas.openxmlformats.org/officeDocument/2006/relationships/image" Target="../media/image321.wmf"/><Relationship Id="rId2" Type="http://schemas.openxmlformats.org/officeDocument/2006/relationships/slideLayout" Target="../slideLayouts/slideLayout2.xml"/><Relationship Id="rId16" Type="http://schemas.openxmlformats.org/officeDocument/2006/relationships/oleObject" Target="../embeddings/oleObject247.bin"/><Relationship Id="rId20" Type="http://schemas.openxmlformats.org/officeDocument/2006/relationships/oleObject" Target="../embeddings/oleObject249.bin"/><Relationship Id="rId1" Type="http://schemas.openxmlformats.org/officeDocument/2006/relationships/vmlDrawing" Target="../drawings/vmlDrawing65.vml"/><Relationship Id="rId6" Type="http://schemas.openxmlformats.org/officeDocument/2006/relationships/oleObject" Target="../embeddings/oleObject242.bin"/><Relationship Id="rId11" Type="http://schemas.openxmlformats.org/officeDocument/2006/relationships/image" Target="../media/image318.wmf"/><Relationship Id="rId5" Type="http://schemas.openxmlformats.org/officeDocument/2006/relationships/image" Target="../media/image315.wmf"/><Relationship Id="rId15" Type="http://schemas.openxmlformats.org/officeDocument/2006/relationships/image" Target="../media/image320.wmf"/><Relationship Id="rId10" Type="http://schemas.openxmlformats.org/officeDocument/2006/relationships/oleObject" Target="../embeddings/oleObject244.bin"/><Relationship Id="rId19" Type="http://schemas.openxmlformats.org/officeDocument/2006/relationships/image" Target="../media/image322.wmf"/><Relationship Id="rId4" Type="http://schemas.openxmlformats.org/officeDocument/2006/relationships/oleObject" Target="../embeddings/oleObject241.bin"/><Relationship Id="rId9" Type="http://schemas.openxmlformats.org/officeDocument/2006/relationships/image" Target="../media/image317.wmf"/><Relationship Id="rId14" Type="http://schemas.openxmlformats.org/officeDocument/2006/relationships/oleObject" Target="../embeddings/oleObject246.bin"/></Relationships>
</file>

<file path=ppt/slides/_rels/slide151.xml.rels><?xml version="1.0" encoding="UTF-8" standalone="yes"?>
<Relationships xmlns="http://schemas.openxmlformats.org/package/2006/relationships"><Relationship Id="rId8" Type="http://schemas.openxmlformats.org/officeDocument/2006/relationships/oleObject" Target="../embeddings/oleObject252.bin"/><Relationship Id="rId13" Type="http://schemas.openxmlformats.org/officeDocument/2006/relationships/image" Target="../media/image319.wmf"/><Relationship Id="rId18" Type="http://schemas.openxmlformats.org/officeDocument/2006/relationships/oleObject" Target="../embeddings/oleObject257.bin"/><Relationship Id="rId3" Type="http://schemas.openxmlformats.org/officeDocument/2006/relationships/notesSlide" Target="../notesSlides/notesSlide84.xml"/><Relationship Id="rId21" Type="http://schemas.openxmlformats.org/officeDocument/2006/relationships/image" Target="../media/image323.wmf"/><Relationship Id="rId7" Type="http://schemas.openxmlformats.org/officeDocument/2006/relationships/image" Target="../media/image316.wmf"/><Relationship Id="rId12" Type="http://schemas.openxmlformats.org/officeDocument/2006/relationships/oleObject" Target="../embeddings/oleObject254.bin"/><Relationship Id="rId17" Type="http://schemas.openxmlformats.org/officeDocument/2006/relationships/image" Target="../media/image321.wmf"/><Relationship Id="rId2" Type="http://schemas.openxmlformats.org/officeDocument/2006/relationships/slideLayout" Target="../slideLayouts/slideLayout2.xml"/><Relationship Id="rId16" Type="http://schemas.openxmlformats.org/officeDocument/2006/relationships/oleObject" Target="../embeddings/oleObject256.bin"/><Relationship Id="rId20" Type="http://schemas.openxmlformats.org/officeDocument/2006/relationships/oleObject" Target="../embeddings/oleObject258.bin"/><Relationship Id="rId1" Type="http://schemas.openxmlformats.org/officeDocument/2006/relationships/vmlDrawing" Target="../drawings/vmlDrawing66.vml"/><Relationship Id="rId6" Type="http://schemas.openxmlformats.org/officeDocument/2006/relationships/oleObject" Target="../embeddings/oleObject251.bin"/><Relationship Id="rId11" Type="http://schemas.openxmlformats.org/officeDocument/2006/relationships/image" Target="../media/image318.wmf"/><Relationship Id="rId5" Type="http://schemas.openxmlformats.org/officeDocument/2006/relationships/image" Target="../media/image315.wmf"/><Relationship Id="rId15" Type="http://schemas.openxmlformats.org/officeDocument/2006/relationships/image" Target="../media/image320.wmf"/><Relationship Id="rId10" Type="http://schemas.openxmlformats.org/officeDocument/2006/relationships/oleObject" Target="../embeddings/oleObject253.bin"/><Relationship Id="rId19" Type="http://schemas.openxmlformats.org/officeDocument/2006/relationships/image" Target="../media/image322.wmf"/><Relationship Id="rId4" Type="http://schemas.openxmlformats.org/officeDocument/2006/relationships/oleObject" Target="../embeddings/oleObject250.bin"/><Relationship Id="rId9" Type="http://schemas.openxmlformats.org/officeDocument/2006/relationships/image" Target="../media/image317.wmf"/><Relationship Id="rId14" Type="http://schemas.openxmlformats.org/officeDocument/2006/relationships/oleObject" Target="../embeddings/oleObject255.bin"/></Relationships>
</file>

<file path=ppt/slides/_rels/slide152.xml.rels><?xml version="1.0" encoding="UTF-8" standalone="yes"?>
<Relationships xmlns="http://schemas.openxmlformats.org/package/2006/relationships"><Relationship Id="rId8" Type="http://schemas.openxmlformats.org/officeDocument/2006/relationships/oleObject" Target="../embeddings/oleObject261.bin"/><Relationship Id="rId13" Type="http://schemas.openxmlformats.org/officeDocument/2006/relationships/image" Target="../media/image319.wmf"/><Relationship Id="rId18" Type="http://schemas.openxmlformats.org/officeDocument/2006/relationships/oleObject" Target="../embeddings/oleObject266.bin"/><Relationship Id="rId3" Type="http://schemas.openxmlformats.org/officeDocument/2006/relationships/notesSlide" Target="../notesSlides/notesSlide85.xml"/><Relationship Id="rId21" Type="http://schemas.openxmlformats.org/officeDocument/2006/relationships/image" Target="../media/image323.wmf"/><Relationship Id="rId7" Type="http://schemas.openxmlformats.org/officeDocument/2006/relationships/image" Target="../media/image316.wmf"/><Relationship Id="rId12" Type="http://schemas.openxmlformats.org/officeDocument/2006/relationships/oleObject" Target="../embeddings/oleObject263.bin"/><Relationship Id="rId17" Type="http://schemas.openxmlformats.org/officeDocument/2006/relationships/image" Target="../media/image321.wmf"/><Relationship Id="rId2" Type="http://schemas.openxmlformats.org/officeDocument/2006/relationships/slideLayout" Target="../slideLayouts/slideLayout2.xml"/><Relationship Id="rId16" Type="http://schemas.openxmlformats.org/officeDocument/2006/relationships/oleObject" Target="../embeddings/oleObject265.bin"/><Relationship Id="rId20" Type="http://schemas.openxmlformats.org/officeDocument/2006/relationships/oleObject" Target="../embeddings/oleObject267.bin"/><Relationship Id="rId1" Type="http://schemas.openxmlformats.org/officeDocument/2006/relationships/vmlDrawing" Target="../drawings/vmlDrawing67.vml"/><Relationship Id="rId6" Type="http://schemas.openxmlformats.org/officeDocument/2006/relationships/oleObject" Target="../embeddings/oleObject260.bin"/><Relationship Id="rId11" Type="http://schemas.openxmlformats.org/officeDocument/2006/relationships/image" Target="../media/image318.wmf"/><Relationship Id="rId5" Type="http://schemas.openxmlformats.org/officeDocument/2006/relationships/image" Target="../media/image315.wmf"/><Relationship Id="rId15" Type="http://schemas.openxmlformats.org/officeDocument/2006/relationships/image" Target="../media/image320.wmf"/><Relationship Id="rId10" Type="http://schemas.openxmlformats.org/officeDocument/2006/relationships/oleObject" Target="../embeddings/oleObject262.bin"/><Relationship Id="rId19" Type="http://schemas.openxmlformats.org/officeDocument/2006/relationships/image" Target="../media/image322.wmf"/><Relationship Id="rId4" Type="http://schemas.openxmlformats.org/officeDocument/2006/relationships/oleObject" Target="../embeddings/oleObject259.bin"/><Relationship Id="rId9" Type="http://schemas.openxmlformats.org/officeDocument/2006/relationships/image" Target="../media/image317.wmf"/><Relationship Id="rId14" Type="http://schemas.openxmlformats.org/officeDocument/2006/relationships/oleObject" Target="../embeddings/oleObject264.bin"/></Relationships>
</file>

<file path=ppt/slides/_rels/slide153.xml.rels><?xml version="1.0" encoding="UTF-8" standalone="yes"?>
<Relationships xmlns="http://schemas.openxmlformats.org/package/2006/relationships"><Relationship Id="rId3" Type="http://schemas.openxmlformats.org/officeDocument/2006/relationships/oleObject" Target="../embeddings/oleObject268.bin"/><Relationship Id="rId2" Type="http://schemas.openxmlformats.org/officeDocument/2006/relationships/slideLayout" Target="../slideLayouts/slideLayout2.xml"/><Relationship Id="rId1" Type="http://schemas.openxmlformats.org/officeDocument/2006/relationships/vmlDrawing" Target="../drawings/vmlDrawing68.vml"/><Relationship Id="rId4" Type="http://schemas.openxmlformats.org/officeDocument/2006/relationships/image" Target="../media/image324.wmf"/></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156.xml.rels><?xml version="1.0" encoding="UTF-8" standalone="yes"?>
<Relationships xmlns="http://schemas.openxmlformats.org/package/2006/relationships"><Relationship Id="rId8" Type="http://schemas.openxmlformats.org/officeDocument/2006/relationships/oleObject" Target="../embeddings/oleObject271.bin"/><Relationship Id="rId13" Type="http://schemas.openxmlformats.org/officeDocument/2006/relationships/image" Target="../media/image171.wmf"/><Relationship Id="rId3" Type="http://schemas.openxmlformats.org/officeDocument/2006/relationships/notesSlide" Target="../notesSlides/notesSlide88.xml"/><Relationship Id="rId7" Type="http://schemas.openxmlformats.org/officeDocument/2006/relationships/image" Target="../media/image168.wmf"/><Relationship Id="rId12" Type="http://schemas.openxmlformats.org/officeDocument/2006/relationships/oleObject" Target="../embeddings/oleObject273.bin"/><Relationship Id="rId17" Type="http://schemas.openxmlformats.org/officeDocument/2006/relationships/image" Target="../media/image173.wmf"/><Relationship Id="rId2" Type="http://schemas.openxmlformats.org/officeDocument/2006/relationships/slideLayout" Target="../slideLayouts/slideLayout2.xml"/><Relationship Id="rId16" Type="http://schemas.openxmlformats.org/officeDocument/2006/relationships/oleObject" Target="../embeddings/oleObject275.bin"/><Relationship Id="rId1" Type="http://schemas.openxmlformats.org/officeDocument/2006/relationships/vmlDrawing" Target="../drawings/vmlDrawing69.vml"/><Relationship Id="rId6" Type="http://schemas.openxmlformats.org/officeDocument/2006/relationships/oleObject" Target="../embeddings/oleObject270.bin"/><Relationship Id="rId11" Type="http://schemas.openxmlformats.org/officeDocument/2006/relationships/image" Target="../media/image170.emf"/><Relationship Id="rId5" Type="http://schemas.openxmlformats.org/officeDocument/2006/relationships/image" Target="../media/image167.wmf"/><Relationship Id="rId15" Type="http://schemas.openxmlformats.org/officeDocument/2006/relationships/image" Target="../media/image172.wmf"/><Relationship Id="rId10" Type="http://schemas.openxmlformats.org/officeDocument/2006/relationships/oleObject" Target="../embeddings/oleObject272.bin"/><Relationship Id="rId4" Type="http://schemas.openxmlformats.org/officeDocument/2006/relationships/oleObject" Target="../embeddings/oleObject269.bin"/><Relationship Id="rId9" Type="http://schemas.openxmlformats.org/officeDocument/2006/relationships/image" Target="../media/image169.wmf"/><Relationship Id="rId14" Type="http://schemas.openxmlformats.org/officeDocument/2006/relationships/oleObject" Target="../embeddings/oleObject274.bin"/></Relationships>
</file>

<file path=ppt/slides/_rels/slide157.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slideLayout" Target="../slideLayouts/slideLayout2.xml"/><Relationship Id="rId1" Type="http://schemas.openxmlformats.org/officeDocument/2006/relationships/vmlDrawing" Target="../drawings/vmlDrawing70.vml"/><Relationship Id="rId5" Type="http://schemas.openxmlformats.org/officeDocument/2006/relationships/image" Target="../media/image325.wmf"/><Relationship Id="rId4" Type="http://schemas.openxmlformats.org/officeDocument/2006/relationships/oleObject" Target="../embeddings/oleObject276.bin"/></Relationships>
</file>

<file path=ppt/slides/_rels/slide158.xml.rels><?xml version="1.0" encoding="UTF-8" standalone="yes"?>
<Relationships xmlns="http://schemas.openxmlformats.org/package/2006/relationships"><Relationship Id="rId8" Type="http://schemas.openxmlformats.org/officeDocument/2006/relationships/oleObject" Target="../embeddings/oleObject279.bin"/><Relationship Id="rId3" Type="http://schemas.openxmlformats.org/officeDocument/2006/relationships/notesSlide" Target="../notesSlides/notesSlide89.xml"/><Relationship Id="rId7" Type="http://schemas.openxmlformats.org/officeDocument/2006/relationships/image" Target="../media/image272.wmf"/><Relationship Id="rId2" Type="http://schemas.openxmlformats.org/officeDocument/2006/relationships/slideLayout" Target="../slideLayouts/slideLayout2.xml"/><Relationship Id="rId1" Type="http://schemas.openxmlformats.org/officeDocument/2006/relationships/vmlDrawing" Target="../drawings/vmlDrawing71.vml"/><Relationship Id="rId6" Type="http://schemas.openxmlformats.org/officeDocument/2006/relationships/oleObject" Target="../embeddings/oleObject278.bin"/><Relationship Id="rId11" Type="http://schemas.openxmlformats.org/officeDocument/2006/relationships/image" Target="../media/image274.wmf"/><Relationship Id="rId5" Type="http://schemas.openxmlformats.org/officeDocument/2006/relationships/image" Target="../media/image271.wmf"/><Relationship Id="rId10" Type="http://schemas.openxmlformats.org/officeDocument/2006/relationships/oleObject" Target="../embeddings/oleObject280.bin"/><Relationship Id="rId4" Type="http://schemas.openxmlformats.org/officeDocument/2006/relationships/oleObject" Target="../embeddings/oleObject277.bin"/><Relationship Id="rId9" Type="http://schemas.openxmlformats.org/officeDocument/2006/relationships/image" Target="../media/image273.wmf"/></Relationships>
</file>

<file path=ppt/slides/_rels/slide159.xml.rels><?xml version="1.0" encoding="UTF-8" standalone="yes"?>
<Relationships xmlns="http://schemas.openxmlformats.org/package/2006/relationships"><Relationship Id="rId8" Type="http://schemas.openxmlformats.org/officeDocument/2006/relationships/image" Target="../media/image272.wmf"/><Relationship Id="rId3" Type="http://schemas.openxmlformats.org/officeDocument/2006/relationships/notesSlide" Target="../notesSlides/notesSlide90.xml"/><Relationship Id="rId7" Type="http://schemas.openxmlformats.org/officeDocument/2006/relationships/oleObject" Target="../embeddings/oleObject282.bin"/><Relationship Id="rId12" Type="http://schemas.openxmlformats.org/officeDocument/2006/relationships/image" Target="../media/image274.wmf"/><Relationship Id="rId2" Type="http://schemas.openxmlformats.org/officeDocument/2006/relationships/slideLayout" Target="../slideLayouts/slideLayout2.xml"/><Relationship Id="rId1" Type="http://schemas.openxmlformats.org/officeDocument/2006/relationships/vmlDrawing" Target="../drawings/vmlDrawing72.vml"/><Relationship Id="rId6" Type="http://schemas.openxmlformats.org/officeDocument/2006/relationships/image" Target="../media/image271.wmf"/><Relationship Id="rId11" Type="http://schemas.openxmlformats.org/officeDocument/2006/relationships/oleObject" Target="../embeddings/oleObject284.bin"/><Relationship Id="rId5" Type="http://schemas.openxmlformats.org/officeDocument/2006/relationships/oleObject" Target="../embeddings/oleObject281.bin"/><Relationship Id="rId10" Type="http://schemas.openxmlformats.org/officeDocument/2006/relationships/image" Target="../media/image273.wmf"/><Relationship Id="rId4" Type="http://schemas.openxmlformats.org/officeDocument/2006/relationships/image" Target="../media/image327.png"/><Relationship Id="rId9" Type="http://schemas.openxmlformats.org/officeDocument/2006/relationships/oleObject" Target="../embeddings/oleObject283.bin"/></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image" Target="../media/image272.wmf"/><Relationship Id="rId3" Type="http://schemas.openxmlformats.org/officeDocument/2006/relationships/notesSlide" Target="../notesSlides/notesSlide91.xml"/><Relationship Id="rId7" Type="http://schemas.openxmlformats.org/officeDocument/2006/relationships/oleObject" Target="../embeddings/oleObject286.bin"/><Relationship Id="rId12" Type="http://schemas.openxmlformats.org/officeDocument/2006/relationships/image" Target="../media/image274.wmf"/><Relationship Id="rId2" Type="http://schemas.openxmlformats.org/officeDocument/2006/relationships/slideLayout" Target="../slideLayouts/slideLayout2.xml"/><Relationship Id="rId1" Type="http://schemas.openxmlformats.org/officeDocument/2006/relationships/vmlDrawing" Target="../drawings/vmlDrawing73.vml"/><Relationship Id="rId6" Type="http://schemas.openxmlformats.org/officeDocument/2006/relationships/image" Target="../media/image271.wmf"/><Relationship Id="rId11" Type="http://schemas.openxmlformats.org/officeDocument/2006/relationships/oleObject" Target="../embeddings/oleObject288.bin"/><Relationship Id="rId5" Type="http://schemas.openxmlformats.org/officeDocument/2006/relationships/oleObject" Target="../embeddings/oleObject285.bin"/><Relationship Id="rId10" Type="http://schemas.openxmlformats.org/officeDocument/2006/relationships/image" Target="../media/image273.wmf"/><Relationship Id="rId4" Type="http://schemas.openxmlformats.org/officeDocument/2006/relationships/image" Target="../media/image328.png"/><Relationship Id="rId9" Type="http://schemas.openxmlformats.org/officeDocument/2006/relationships/oleObject" Target="../embeddings/oleObject287.bin"/></Relationships>
</file>

<file path=ppt/slides/_rels/slide161.xml.rels><?xml version="1.0" encoding="UTF-8" standalone="yes"?>
<Relationships xmlns="http://schemas.openxmlformats.org/package/2006/relationships"><Relationship Id="rId8" Type="http://schemas.openxmlformats.org/officeDocument/2006/relationships/image" Target="../media/image272.wmf"/><Relationship Id="rId3" Type="http://schemas.openxmlformats.org/officeDocument/2006/relationships/notesSlide" Target="../notesSlides/notesSlide92.xml"/><Relationship Id="rId7" Type="http://schemas.openxmlformats.org/officeDocument/2006/relationships/oleObject" Target="../embeddings/oleObject290.bin"/><Relationship Id="rId12" Type="http://schemas.openxmlformats.org/officeDocument/2006/relationships/image" Target="../media/image274.wmf"/><Relationship Id="rId2" Type="http://schemas.openxmlformats.org/officeDocument/2006/relationships/slideLayout" Target="../slideLayouts/slideLayout2.xml"/><Relationship Id="rId1" Type="http://schemas.openxmlformats.org/officeDocument/2006/relationships/vmlDrawing" Target="../drawings/vmlDrawing74.vml"/><Relationship Id="rId6" Type="http://schemas.openxmlformats.org/officeDocument/2006/relationships/image" Target="../media/image271.wmf"/><Relationship Id="rId11" Type="http://schemas.openxmlformats.org/officeDocument/2006/relationships/oleObject" Target="../embeddings/oleObject292.bin"/><Relationship Id="rId5" Type="http://schemas.openxmlformats.org/officeDocument/2006/relationships/oleObject" Target="../embeddings/oleObject289.bin"/><Relationship Id="rId10" Type="http://schemas.openxmlformats.org/officeDocument/2006/relationships/image" Target="../media/image273.wmf"/><Relationship Id="rId4" Type="http://schemas.openxmlformats.org/officeDocument/2006/relationships/image" Target="../media/image329.png"/><Relationship Id="rId9" Type="http://schemas.openxmlformats.org/officeDocument/2006/relationships/oleObject" Target="../embeddings/oleObject291.bin"/></Relationships>
</file>

<file path=ppt/slides/_rels/slide162.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slideLayout" Target="../slideLayouts/slideLayout2.xml"/><Relationship Id="rId1" Type="http://schemas.openxmlformats.org/officeDocument/2006/relationships/vmlDrawing" Target="../drawings/vmlDrawing75.vml"/><Relationship Id="rId6" Type="http://schemas.openxmlformats.org/officeDocument/2006/relationships/image" Target="../media/image821.png"/><Relationship Id="rId5" Type="http://schemas.openxmlformats.org/officeDocument/2006/relationships/image" Target="../media/image330.wmf"/><Relationship Id="rId4" Type="http://schemas.openxmlformats.org/officeDocument/2006/relationships/oleObject" Target="../embeddings/oleObject293.bin"/></Relationships>
</file>

<file path=ppt/slides/_rels/slide163.xml.rels><?xml version="1.0" encoding="UTF-8" standalone="yes"?>
<Relationships xmlns="http://schemas.openxmlformats.org/package/2006/relationships"><Relationship Id="rId8" Type="http://schemas.openxmlformats.org/officeDocument/2006/relationships/image" Target="../media/image338.png"/><Relationship Id="rId13" Type="http://schemas.openxmlformats.org/officeDocument/2006/relationships/oleObject" Target="../embeddings/oleObject298.bin"/><Relationship Id="rId3" Type="http://schemas.openxmlformats.org/officeDocument/2006/relationships/image" Target="../media/image337.png"/><Relationship Id="rId7" Type="http://schemas.openxmlformats.org/officeDocument/2006/relationships/image" Target="../media/image332.wmf"/><Relationship Id="rId12" Type="http://schemas.openxmlformats.org/officeDocument/2006/relationships/image" Target="../media/image334.wmf"/><Relationship Id="rId2" Type="http://schemas.openxmlformats.org/officeDocument/2006/relationships/slideLayout" Target="../slideLayouts/slideLayout2.xml"/><Relationship Id="rId16" Type="http://schemas.openxmlformats.org/officeDocument/2006/relationships/image" Target="../media/image336.wmf"/><Relationship Id="rId1" Type="http://schemas.openxmlformats.org/officeDocument/2006/relationships/vmlDrawing" Target="../drawings/vmlDrawing76.vml"/><Relationship Id="rId6" Type="http://schemas.openxmlformats.org/officeDocument/2006/relationships/oleObject" Target="../embeddings/oleObject295.bin"/><Relationship Id="rId11" Type="http://schemas.openxmlformats.org/officeDocument/2006/relationships/oleObject" Target="../embeddings/oleObject297.bin"/><Relationship Id="rId5" Type="http://schemas.openxmlformats.org/officeDocument/2006/relationships/image" Target="../media/image331.wmf"/><Relationship Id="rId15" Type="http://schemas.openxmlformats.org/officeDocument/2006/relationships/oleObject" Target="../embeddings/oleObject299.bin"/><Relationship Id="rId10" Type="http://schemas.openxmlformats.org/officeDocument/2006/relationships/image" Target="../media/image333.wmf"/><Relationship Id="rId4" Type="http://schemas.openxmlformats.org/officeDocument/2006/relationships/oleObject" Target="../embeddings/oleObject294.bin"/><Relationship Id="rId9" Type="http://schemas.openxmlformats.org/officeDocument/2006/relationships/oleObject" Target="../embeddings/oleObject296.bin"/><Relationship Id="rId14" Type="http://schemas.openxmlformats.org/officeDocument/2006/relationships/image" Target="../media/image335.wmf"/></Relationships>
</file>

<file path=ppt/slides/_rels/slide164.xml.rels><?xml version="1.0" encoding="UTF-8" standalone="yes"?>
<Relationships xmlns="http://schemas.openxmlformats.org/package/2006/relationships"><Relationship Id="rId3" Type="http://schemas.openxmlformats.org/officeDocument/2006/relationships/image" Target="../media/image341.png"/><Relationship Id="rId7" Type="http://schemas.openxmlformats.org/officeDocument/2006/relationships/image" Target="../media/image340.wmf"/><Relationship Id="rId2" Type="http://schemas.openxmlformats.org/officeDocument/2006/relationships/slideLayout" Target="../slideLayouts/slideLayout2.xml"/><Relationship Id="rId1" Type="http://schemas.openxmlformats.org/officeDocument/2006/relationships/vmlDrawing" Target="../drawings/vmlDrawing77.vml"/><Relationship Id="rId6" Type="http://schemas.openxmlformats.org/officeDocument/2006/relationships/oleObject" Target="../embeddings/oleObject301.bin"/><Relationship Id="rId5" Type="http://schemas.openxmlformats.org/officeDocument/2006/relationships/image" Target="../media/image339.wmf"/><Relationship Id="rId4" Type="http://schemas.openxmlformats.org/officeDocument/2006/relationships/oleObject" Target="../embeddings/oleObject300.bin"/></Relationships>
</file>

<file path=ppt/slides/_rels/slide165.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slideLayout" Target="../slideLayouts/slideLayout2.xml"/><Relationship Id="rId1" Type="http://schemas.openxmlformats.org/officeDocument/2006/relationships/vmlDrawing" Target="../drawings/vmlDrawing78.vml"/><Relationship Id="rId5" Type="http://schemas.openxmlformats.org/officeDocument/2006/relationships/image" Target="../media/image339.wmf"/><Relationship Id="rId4" Type="http://schemas.openxmlformats.org/officeDocument/2006/relationships/oleObject" Target="../embeddings/oleObject302.bin"/></Relationships>
</file>

<file path=ppt/slides/_rels/slide166.xml.rels><?xml version="1.0" encoding="UTF-8" standalone="yes"?>
<Relationships xmlns="http://schemas.openxmlformats.org/package/2006/relationships"><Relationship Id="rId2" Type="http://schemas.openxmlformats.org/officeDocument/2006/relationships/image" Target="../media/image343.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8" Type="http://schemas.openxmlformats.org/officeDocument/2006/relationships/image" Target="../media/image344.wmf"/><Relationship Id="rId7" Type="http://schemas.openxmlformats.org/officeDocument/2006/relationships/oleObject" Target="../embeddings/oleObject303.bin"/><Relationship Id="rId2" Type="http://schemas.openxmlformats.org/officeDocument/2006/relationships/slideLayout" Target="../slideLayouts/slideLayout2.xml"/><Relationship Id="rId1" Type="http://schemas.openxmlformats.org/officeDocument/2006/relationships/vmlDrawing" Target="../drawings/vmlDrawing79.vml"/><Relationship Id="rId6" Type="http://schemas.openxmlformats.org/officeDocument/2006/relationships/image" Target="../media/image1028.png"/></Relationships>
</file>

<file path=ppt/slides/_rels/slide168.xml.rels><?xml version="1.0" encoding="UTF-8" standalone="yes"?>
<Relationships xmlns="http://schemas.openxmlformats.org/package/2006/relationships"><Relationship Id="rId2" Type="http://schemas.openxmlformats.org/officeDocument/2006/relationships/image" Target="../media/image970.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345.jpg"/><Relationship Id="rId1" Type="http://schemas.openxmlformats.org/officeDocument/2006/relationships/slideLayout" Target="../slideLayouts/slideLayout2.xml"/><Relationship Id="rId6" Type="http://schemas.openxmlformats.org/officeDocument/2006/relationships/image" Target="../media/image1760.png"/><Relationship Id="rId5" Type="http://schemas.openxmlformats.org/officeDocument/2006/relationships/image" Target="../media/image1750.png"/><Relationship Id="rId4" Type="http://schemas.openxmlformats.org/officeDocument/2006/relationships/image" Target="../media/image17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346.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347.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18" Type="http://schemas.openxmlformats.org/officeDocument/2006/relationships/image" Target="../media/image57.jpeg"/><Relationship Id="rId3" Type="http://schemas.openxmlformats.org/officeDocument/2006/relationships/image" Target="../media/image42.png"/><Relationship Id="rId7" Type="http://schemas.openxmlformats.org/officeDocument/2006/relationships/image" Target="../media/image46.jpeg"/><Relationship Id="rId12" Type="http://schemas.openxmlformats.org/officeDocument/2006/relationships/image" Target="../media/image51.jpeg"/><Relationship Id="rId17" Type="http://schemas.openxmlformats.org/officeDocument/2006/relationships/image" Target="../media/image56.png"/><Relationship Id="rId2" Type="http://schemas.openxmlformats.org/officeDocument/2006/relationships/notesSlide" Target="../notesSlides/notesSlide97.xml"/><Relationship Id="rId16" Type="http://schemas.openxmlformats.org/officeDocument/2006/relationships/image" Target="../media/image55.jpeg"/><Relationship Id="rId20" Type="http://schemas.openxmlformats.org/officeDocument/2006/relationships/image" Target="../media/image59.jpeg"/><Relationship Id="rId1" Type="http://schemas.openxmlformats.org/officeDocument/2006/relationships/slideLayout" Target="../slideLayouts/slideLayout1.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jpeg"/><Relationship Id="rId15" Type="http://schemas.openxmlformats.org/officeDocument/2006/relationships/image" Target="../media/image54.jpeg"/><Relationship Id="rId10" Type="http://schemas.openxmlformats.org/officeDocument/2006/relationships/image" Target="../media/image49.jpeg"/><Relationship Id="rId19" Type="http://schemas.openxmlformats.org/officeDocument/2006/relationships/image" Target="../media/image58.png"/><Relationship Id="rId4" Type="http://schemas.openxmlformats.org/officeDocument/2006/relationships/image" Target="../media/image43.jpeg"/><Relationship Id="rId9" Type="http://schemas.openxmlformats.org/officeDocument/2006/relationships/image" Target="../media/image48.png"/><Relationship Id="rId14" Type="http://schemas.openxmlformats.org/officeDocument/2006/relationships/image" Target="../media/image53.jpeg"/></Relationships>
</file>

<file path=ppt/slides/_rels/slide178.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hyperlink" Target="http://tinyurl.com/sequentialdecisionanalytics" TargetMode="External"/><Relationship Id="rId2" Type="http://schemas.openxmlformats.org/officeDocument/2006/relationships/hyperlink" Target="jungle.princeton.edu" TargetMode="External"/><Relationship Id="rId1" Type="http://schemas.openxmlformats.org/officeDocument/2006/relationships/slideLayout" Target="../slideLayouts/slideLayout2.xml"/><Relationship Id="rId4" Type="http://schemas.openxmlformats.org/officeDocument/2006/relationships/hyperlink" Target="http://www.castlelab.princeton.edu/orf-411/" TargetMode="External"/></Relationships>
</file>

<file path=ppt/slides/_rels/slide182.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351.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hyperlink" Target="http://tinyurl.com/sequentialdecisionanalyticspub" TargetMode="Externa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352.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10.xml"/><Relationship Id="rId7" Type="http://schemas.openxmlformats.org/officeDocument/2006/relationships/image" Target="../media/image37.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36.w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11.xml"/><Relationship Id="rId7" Type="http://schemas.openxmlformats.org/officeDocument/2006/relationships/image" Target="../media/image39.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41.wmf"/><Relationship Id="rId5" Type="http://schemas.openxmlformats.org/officeDocument/2006/relationships/image" Target="../media/image38.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40.wmf"/></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18" Type="http://schemas.openxmlformats.org/officeDocument/2006/relationships/image" Target="../media/image57.jpeg"/><Relationship Id="rId3" Type="http://schemas.openxmlformats.org/officeDocument/2006/relationships/image" Target="../media/image42.png"/><Relationship Id="rId7" Type="http://schemas.openxmlformats.org/officeDocument/2006/relationships/image" Target="../media/image46.jpeg"/><Relationship Id="rId12" Type="http://schemas.openxmlformats.org/officeDocument/2006/relationships/image" Target="../media/image51.jpeg"/><Relationship Id="rId17" Type="http://schemas.openxmlformats.org/officeDocument/2006/relationships/image" Target="../media/image56.png"/><Relationship Id="rId2" Type="http://schemas.openxmlformats.org/officeDocument/2006/relationships/notesSlide" Target="../notesSlides/notesSlide13.xml"/><Relationship Id="rId16" Type="http://schemas.openxmlformats.org/officeDocument/2006/relationships/image" Target="../media/image55.jpeg"/><Relationship Id="rId20" Type="http://schemas.openxmlformats.org/officeDocument/2006/relationships/image" Target="../media/image59.jpeg"/><Relationship Id="rId1" Type="http://schemas.openxmlformats.org/officeDocument/2006/relationships/slideLayout" Target="../slideLayouts/slideLayout1.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jpeg"/><Relationship Id="rId15" Type="http://schemas.openxmlformats.org/officeDocument/2006/relationships/image" Target="../media/image54.jpeg"/><Relationship Id="rId10" Type="http://schemas.openxmlformats.org/officeDocument/2006/relationships/image" Target="../media/image49.jpeg"/><Relationship Id="rId19" Type="http://schemas.openxmlformats.org/officeDocument/2006/relationships/image" Target="../media/image58.png"/><Relationship Id="rId4" Type="http://schemas.openxmlformats.org/officeDocument/2006/relationships/image" Target="../media/image43.jpeg"/><Relationship Id="rId9" Type="http://schemas.openxmlformats.org/officeDocument/2006/relationships/image" Target="../media/image48.png"/><Relationship Id="rId1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16.xml"/><Relationship Id="rId7" Type="http://schemas.openxmlformats.org/officeDocument/2006/relationships/image" Target="../media/image64.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image" Target="../media/image63.wmf"/><Relationship Id="rId10" Type="http://schemas.openxmlformats.org/officeDocument/2006/relationships/image" Target="../media/image67.jpeg"/><Relationship Id="rId4" Type="http://schemas.openxmlformats.org/officeDocument/2006/relationships/oleObject" Target="../embeddings/oleObject9.bin"/><Relationship Id="rId9" Type="http://schemas.openxmlformats.org/officeDocument/2006/relationships/image" Target="../media/image66.jpe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18.xml"/><Relationship Id="rId7" Type="http://schemas.openxmlformats.org/officeDocument/2006/relationships/image" Target="../media/image64.wmf"/><Relationship Id="rId12" Type="http://schemas.openxmlformats.org/officeDocument/2006/relationships/image" Target="../media/image67.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image" Target="../media/image66.jpeg"/><Relationship Id="rId5" Type="http://schemas.openxmlformats.org/officeDocument/2006/relationships/image" Target="../media/image69.wmf"/><Relationship Id="rId10" Type="http://schemas.openxmlformats.org/officeDocument/2006/relationships/image" Target="../media/image65.png"/><Relationship Id="rId4" Type="http://schemas.openxmlformats.org/officeDocument/2006/relationships/oleObject" Target="../embeddings/oleObject11.bin"/><Relationship Id="rId9" Type="http://schemas.openxmlformats.org/officeDocument/2006/relationships/image" Target="../media/image70.wmf"/></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73.wmf"/><Relationship Id="rId13" Type="http://schemas.openxmlformats.org/officeDocument/2006/relationships/oleObject" Target="../embeddings/oleObject19.bin"/><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image" Target="../media/image75.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72.wmf"/><Relationship Id="rId11" Type="http://schemas.openxmlformats.org/officeDocument/2006/relationships/oleObject" Target="../embeddings/oleObject18.bin"/><Relationship Id="rId5" Type="http://schemas.openxmlformats.org/officeDocument/2006/relationships/oleObject" Target="../embeddings/oleObject15.bin"/><Relationship Id="rId10" Type="http://schemas.openxmlformats.org/officeDocument/2006/relationships/image" Target="../media/image74.wmf"/><Relationship Id="rId4" Type="http://schemas.openxmlformats.org/officeDocument/2006/relationships/image" Target="../media/image71.wmf"/><Relationship Id="rId9" Type="http://schemas.openxmlformats.org/officeDocument/2006/relationships/oleObject" Target="../embeddings/oleObject17.bin"/><Relationship Id="rId14" Type="http://schemas.openxmlformats.org/officeDocument/2006/relationships/image" Target="../media/image76.wmf"/></Relationships>
</file>

<file path=ppt/slides/_rels/slide3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20.xml"/><Relationship Id="rId7" Type="http://schemas.openxmlformats.org/officeDocument/2006/relationships/image" Target="../media/image77.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21.bin"/><Relationship Id="rId11" Type="http://schemas.openxmlformats.org/officeDocument/2006/relationships/image" Target="../media/image67.jpeg"/><Relationship Id="rId5" Type="http://schemas.openxmlformats.org/officeDocument/2006/relationships/image" Target="../media/image64.wmf"/><Relationship Id="rId10" Type="http://schemas.openxmlformats.org/officeDocument/2006/relationships/image" Target="../media/image66.jpeg"/><Relationship Id="rId4" Type="http://schemas.openxmlformats.org/officeDocument/2006/relationships/oleObject" Target="../embeddings/oleObject20.bin"/><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22.xml"/><Relationship Id="rId7" Type="http://schemas.openxmlformats.org/officeDocument/2006/relationships/image" Target="../media/image78.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23.bin"/><Relationship Id="rId5" Type="http://schemas.openxmlformats.org/officeDocument/2006/relationships/image" Target="../media/image64.wmf"/><Relationship Id="rId10" Type="http://schemas.openxmlformats.org/officeDocument/2006/relationships/image" Target="../media/image67.jpeg"/><Relationship Id="rId4" Type="http://schemas.openxmlformats.org/officeDocument/2006/relationships/oleObject" Target="../embeddings/oleObject22.bin"/><Relationship Id="rId9"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notesSlide" Target="../notesSlides/notesSlide24.xml"/><Relationship Id="rId7"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79.wmf"/><Relationship Id="rId5" Type="http://schemas.openxmlformats.org/officeDocument/2006/relationships/oleObject" Target="../embeddings/oleObject24.bin"/><Relationship Id="rId10" Type="http://schemas.openxmlformats.org/officeDocument/2006/relationships/image" Target="../media/image81.wmf"/><Relationship Id="rId4" Type="http://schemas.openxmlformats.org/officeDocument/2006/relationships/image" Target="../media/image186.png"/><Relationship Id="rId9" Type="http://schemas.openxmlformats.org/officeDocument/2006/relationships/oleObject" Target="../embeddings/oleObject26.bin"/></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83.jpeg"/><Relationship Id="rId5" Type="http://schemas.openxmlformats.org/officeDocument/2006/relationships/image" Target="../media/image82.wmf"/><Relationship Id="rId4" Type="http://schemas.openxmlformats.org/officeDocument/2006/relationships/oleObject" Target="../embeddings/oleObject27.bin"/></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87.wmf"/><Relationship Id="rId3" Type="http://schemas.openxmlformats.org/officeDocument/2006/relationships/notesSlide" Target="../notesSlides/notesSlide27.xml"/><Relationship Id="rId7" Type="http://schemas.openxmlformats.org/officeDocument/2006/relationships/image" Target="../media/image85.wmf"/><Relationship Id="rId12"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9.bin"/><Relationship Id="rId11" Type="http://schemas.openxmlformats.org/officeDocument/2006/relationships/image" Target="../media/image80.wmf"/><Relationship Id="rId5" Type="http://schemas.openxmlformats.org/officeDocument/2006/relationships/image" Target="../media/image84.wmf"/><Relationship Id="rId10" Type="http://schemas.openxmlformats.org/officeDocument/2006/relationships/oleObject" Target="../embeddings/oleObject31.bin"/><Relationship Id="rId4" Type="http://schemas.openxmlformats.org/officeDocument/2006/relationships/oleObject" Target="../embeddings/oleObject28.bin"/><Relationship Id="rId9" Type="http://schemas.openxmlformats.org/officeDocument/2006/relationships/image" Target="../media/image86.wmf"/><Relationship Id="rId1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35.bin"/><Relationship Id="rId13" Type="http://schemas.openxmlformats.org/officeDocument/2006/relationships/image" Target="../media/image93.wmf"/><Relationship Id="rId18" Type="http://schemas.openxmlformats.org/officeDocument/2006/relationships/oleObject" Target="../embeddings/oleObject40.bin"/><Relationship Id="rId3" Type="http://schemas.openxmlformats.org/officeDocument/2006/relationships/image" Target="../media/image1.gif"/><Relationship Id="rId21" Type="http://schemas.openxmlformats.org/officeDocument/2006/relationships/image" Target="../media/image97.wmf"/><Relationship Id="rId7" Type="http://schemas.openxmlformats.org/officeDocument/2006/relationships/image" Target="../media/image90.wmf"/><Relationship Id="rId12" Type="http://schemas.openxmlformats.org/officeDocument/2006/relationships/oleObject" Target="../embeddings/oleObject37.bin"/><Relationship Id="rId17" Type="http://schemas.openxmlformats.org/officeDocument/2006/relationships/image" Target="../media/image95.wmf"/><Relationship Id="rId2" Type="http://schemas.openxmlformats.org/officeDocument/2006/relationships/slideLayout" Target="../slideLayouts/slideLayout14.xml"/><Relationship Id="rId16" Type="http://schemas.openxmlformats.org/officeDocument/2006/relationships/oleObject" Target="../embeddings/oleObject39.bin"/><Relationship Id="rId20" Type="http://schemas.openxmlformats.org/officeDocument/2006/relationships/oleObject" Target="../embeddings/oleObject41.bin"/><Relationship Id="rId1" Type="http://schemas.openxmlformats.org/officeDocument/2006/relationships/vmlDrawing" Target="../drawings/vmlDrawing12.vml"/><Relationship Id="rId6" Type="http://schemas.openxmlformats.org/officeDocument/2006/relationships/oleObject" Target="../embeddings/oleObject34.bin"/><Relationship Id="rId11" Type="http://schemas.openxmlformats.org/officeDocument/2006/relationships/image" Target="../media/image92.wmf"/><Relationship Id="rId5" Type="http://schemas.openxmlformats.org/officeDocument/2006/relationships/image" Target="../media/image89.wmf"/><Relationship Id="rId15" Type="http://schemas.openxmlformats.org/officeDocument/2006/relationships/image" Target="../media/image94.wmf"/><Relationship Id="rId23" Type="http://schemas.openxmlformats.org/officeDocument/2006/relationships/image" Target="../media/image98.wmf"/><Relationship Id="rId10" Type="http://schemas.openxmlformats.org/officeDocument/2006/relationships/oleObject" Target="../embeddings/oleObject36.bin"/><Relationship Id="rId19" Type="http://schemas.openxmlformats.org/officeDocument/2006/relationships/image" Target="../media/image96.wmf"/><Relationship Id="rId4" Type="http://schemas.openxmlformats.org/officeDocument/2006/relationships/oleObject" Target="../embeddings/oleObject33.bin"/><Relationship Id="rId9" Type="http://schemas.openxmlformats.org/officeDocument/2006/relationships/image" Target="../media/image91.wmf"/><Relationship Id="rId14" Type="http://schemas.openxmlformats.org/officeDocument/2006/relationships/oleObject" Target="../embeddings/oleObject38.bin"/><Relationship Id="rId22" Type="http://schemas.openxmlformats.org/officeDocument/2006/relationships/oleObject" Target="../embeddings/oleObject42.bin"/></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8" Type="http://schemas.openxmlformats.org/officeDocument/2006/relationships/image" Target="../media/image104.wmf"/><Relationship Id="rId13" Type="http://schemas.openxmlformats.org/officeDocument/2006/relationships/oleObject" Target="../embeddings/oleObject48.bin"/><Relationship Id="rId18" Type="http://schemas.openxmlformats.org/officeDocument/2006/relationships/image" Target="../media/image93.wmf"/><Relationship Id="rId3" Type="http://schemas.openxmlformats.org/officeDocument/2006/relationships/oleObject" Target="../embeddings/oleObject43.bin"/><Relationship Id="rId21" Type="http://schemas.openxmlformats.org/officeDocument/2006/relationships/image" Target="../media/image109.wmf"/><Relationship Id="rId7" Type="http://schemas.openxmlformats.org/officeDocument/2006/relationships/oleObject" Target="../embeddings/oleObject45.bin"/><Relationship Id="rId12" Type="http://schemas.openxmlformats.org/officeDocument/2006/relationships/image" Target="../media/image106.wmf"/><Relationship Id="rId17" Type="http://schemas.openxmlformats.org/officeDocument/2006/relationships/oleObject" Target="../embeddings/oleObject50.bin"/><Relationship Id="rId2" Type="http://schemas.openxmlformats.org/officeDocument/2006/relationships/slideLayout" Target="../slideLayouts/slideLayout2.xml"/><Relationship Id="rId16" Type="http://schemas.openxmlformats.org/officeDocument/2006/relationships/image" Target="../media/image108.wmf"/><Relationship Id="rId20" Type="http://schemas.openxmlformats.org/officeDocument/2006/relationships/oleObject" Target="../embeddings/oleObject51.bin"/><Relationship Id="rId1" Type="http://schemas.openxmlformats.org/officeDocument/2006/relationships/vmlDrawing" Target="../drawings/vmlDrawing13.vml"/><Relationship Id="rId6" Type="http://schemas.openxmlformats.org/officeDocument/2006/relationships/image" Target="../media/image103.wmf"/><Relationship Id="rId11" Type="http://schemas.openxmlformats.org/officeDocument/2006/relationships/oleObject" Target="../embeddings/oleObject47.bin"/><Relationship Id="rId5" Type="http://schemas.openxmlformats.org/officeDocument/2006/relationships/oleObject" Target="../embeddings/oleObject44.bin"/><Relationship Id="rId15" Type="http://schemas.openxmlformats.org/officeDocument/2006/relationships/oleObject" Target="../embeddings/oleObject49.bin"/><Relationship Id="rId10" Type="http://schemas.openxmlformats.org/officeDocument/2006/relationships/image" Target="../media/image105.wmf"/><Relationship Id="rId19" Type="http://schemas.openxmlformats.org/officeDocument/2006/relationships/image" Target="../media/image100.png"/><Relationship Id="rId4" Type="http://schemas.openxmlformats.org/officeDocument/2006/relationships/image" Target="../media/image102.wmf"/><Relationship Id="rId9" Type="http://schemas.openxmlformats.org/officeDocument/2006/relationships/oleObject" Target="../embeddings/oleObject46.bin"/><Relationship Id="rId14" Type="http://schemas.openxmlformats.org/officeDocument/2006/relationships/image" Target="../media/image107.w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3.e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53.bin"/><Relationship Id="rId5" Type="http://schemas.openxmlformats.org/officeDocument/2006/relationships/image" Target="../media/image112.wmf"/><Relationship Id="rId4" Type="http://schemas.openxmlformats.org/officeDocument/2006/relationships/oleObject" Target="../embeddings/oleObject52.bin"/></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55.bin"/><Relationship Id="rId5" Type="http://schemas.openxmlformats.org/officeDocument/2006/relationships/image" Target="../media/image114.wmf"/><Relationship Id="rId4" Type="http://schemas.openxmlformats.org/officeDocument/2006/relationships/oleObject" Target="../embeddings/oleObject54.bin"/></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116.wmf"/><Relationship Id="rId4" Type="http://schemas.openxmlformats.org/officeDocument/2006/relationships/oleObject" Target="../embeddings/oleObject56.bin"/></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8.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58.bin"/><Relationship Id="rId5" Type="http://schemas.openxmlformats.org/officeDocument/2006/relationships/image" Target="../media/image117.wmf"/><Relationship Id="rId4" Type="http://schemas.openxmlformats.org/officeDocument/2006/relationships/oleObject" Target="../embeddings/oleObject57.bin"/></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8" Type="http://schemas.openxmlformats.org/officeDocument/2006/relationships/image" Target="../media/image121.wmf"/><Relationship Id="rId3" Type="http://schemas.openxmlformats.org/officeDocument/2006/relationships/oleObject" Target="../embeddings/oleObject59.bin"/><Relationship Id="rId7" Type="http://schemas.openxmlformats.org/officeDocument/2006/relationships/oleObject" Target="../embeddings/oleObject61.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20.wmf"/><Relationship Id="rId5" Type="http://schemas.openxmlformats.org/officeDocument/2006/relationships/oleObject" Target="../embeddings/oleObject60.bin"/><Relationship Id="rId10" Type="http://schemas.openxmlformats.org/officeDocument/2006/relationships/image" Target="../media/image122.wmf"/><Relationship Id="rId4" Type="http://schemas.openxmlformats.org/officeDocument/2006/relationships/image" Target="../media/image119.wmf"/><Relationship Id="rId9" Type="http://schemas.openxmlformats.org/officeDocument/2006/relationships/oleObject" Target="../embeddings/oleObject62.bin"/></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24.w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64.bin"/><Relationship Id="rId5" Type="http://schemas.openxmlformats.org/officeDocument/2006/relationships/image" Target="../media/image123.wmf"/><Relationship Id="rId4" Type="http://schemas.openxmlformats.org/officeDocument/2006/relationships/oleObject" Target="../embeddings/oleObject63.bin"/></Relationships>
</file>

<file path=ppt/slides/_rels/slide53.xml.rels><?xml version="1.0" encoding="UTF-8" standalone="yes"?>
<Relationships xmlns="http://schemas.openxmlformats.org/package/2006/relationships"><Relationship Id="rId8" Type="http://schemas.openxmlformats.org/officeDocument/2006/relationships/image" Target="../media/image126.wmf"/><Relationship Id="rId3" Type="http://schemas.openxmlformats.org/officeDocument/2006/relationships/oleObject" Target="../embeddings/oleObject65.bin"/><Relationship Id="rId7" Type="http://schemas.openxmlformats.org/officeDocument/2006/relationships/oleObject" Target="../embeddings/oleObject66.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119.wmf"/><Relationship Id="rId5" Type="http://schemas.openxmlformats.org/officeDocument/2006/relationships/oleObject" Target="../embeddings/oleObject59.bin"/><Relationship Id="rId10" Type="http://schemas.openxmlformats.org/officeDocument/2006/relationships/image" Target="../media/image121.wmf"/><Relationship Id="rId4" Type="http://schemas.openxmlformats.org/officeDocument/2006/relationships/image" Target="../media/image125.wmf"/><Relationship Id="rId9" Type="http://schemas.openxmlformats.org/officeDocument/2006/relationships/oleObject" Target="../embeddings/oleObject67.bin"/></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35.png"/><Relationship Id="rId5" Type="http://schemas.openxmlformats.org/officeDocument/2006/relationships/image" Target="../media/image111.png"/><Relationship Id="rId4" Type="http://schemas.openxmlformats.org/officeDocument/2006/relationships/image" Target="../media/image127.emf"/></Relationships>
</file>

<file path=ppt/slides/_rels/slide56.xml.rels><?xml version="1.0" encoding="UTF-8" standalone="yes"?>
<Relationships xmlns="http://schemas.openxmlformats.org/package/2006/relationships"><Relationship Id="rId3" Type="http://schemas.openxmlformats.org/officeDocument/2006/relationships/image" Target="../media/image3710.png"/><Relationship Id="rId7" Type="http://schemas.openxmlformats.org/officeDocument/2006/relationships/image" Target="../media/image129.w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70.bin"/><Relationship Id="rId5" Type="http://schemas.openxmlformats.org/officeDocument/2006/relationships/image" Target="../media/image128.wmf"/><Relationship Id="rId4" Type="http://schemas.openxmlformats.org/officeDocument/2006/relationships/oleObject" Target="../embeddings/oleObject69.bin"/></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72.bin"/><Relationship Id="rId13" Type="http://schemas.openxmlformats.org/officeDocument/2006/relationships/image" Target="../media/image131.wmf"/><Relationship Id="rId3" Type="http://schemas.openxmlformats.org/officeDocument/2006/relationships/image" Target="../media/image340.png"/><Relationship Id="rId7" Type="http://schemas.openxmlformats.org/officeDocument/2006/relationships/image" Target="../media/image119.wmf"/><Relationship Id="rId12" Type="http://schemas.openxmlformats.org/officeDocument/2006/relationships/oleObject" Target="../embeddings/oleObject74.bin"/><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59.bin"/><Relationship Id="rId11" Type="http://schemas.openxmlformats.org/officeDocument/2006/relationships/image" Target="../media/image121.wmf"/><Relationship Id="rId5" Type="http://schemas.openxmlformats.org/officeDocument/2006/relationships/image" Target="../media/image125.wmf"/><Relationship Id="rId10" Type="http://schemas.openxmlformats.org/officeDocument/2006/relationships/oleObject" Target="../embeddings/oleObject73.bin"/><Relationship Id="rId4" Type="http://schemas.openxmlformats.org/officeDocument/2006/relationships/oleObject" Target="../embeddings/oleObject71.bin"/><Relationship Id="rId9" Type="http://schemas.openxmlformats.org/officeDocument/2006/relationships/image" Target="../media/image130.wmf"/><Relationship Id="rId14" Type="http://schemas.openxmlformats.org/officeDocument/2006/relationships/image" Target="../media/image353.png"/></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77.bin"/><Relationship Id="rId3" Type="http://schemas.openxmlformats.org/officeDocument/2006/relationships/image" Target="../media/image40.png"/><Relationship Id="rId7" Type="http://schemas.openxmlformats.org/officeDocument/2006/relationships/image" Target="../media/image133.wmf"/><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76.bin"/><Relationship Id="rId5" Type="http://schemas.openxmlformats.org/officeDocument/2006/relationships/image" Target="../media/image132.wmf"/><Relationship Id="rId4" Type="http://schemas.openxmlformats.org/officeDocument/2006/relationships/oleObject" Target="../embeddings/oleObject75.bin"/><Relationship Id="rId9" Type="http://schemas.openxmlformats.org/officeDocument/2006/relationships/image" Target="../media/image134.wmf"/></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37.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62.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3" Type="http://schemas.openxmlformats.org/officeDocument/2006/relationships/notesSlide" Target="../notesSlides/notesSlide34.xml"/><Relationship Id="rId7" Type="http://schemas.openxmlformats.org/officeDocument/2006/relationships/image" Target="../media/image145.png"/><Relationship Id="rId12" Type="http://schemas.openxmlformats.org/officeDocument/2006/relationships/image" Target="../media/image150.png"/><Relationship Id="rId17" Type="http://schemas.openxmlformats.org/officeDocument/2006/relationships/image" Target="../media/image141.wmf"/><Relationship Id="rId2" Type="http://schemas.openxmlformats.org/officeDocument/2006/relationships/slideLayout" Target="../slideLayouts/slideLayout2.xml"/><Relationship Id="rId16" Type="http://schemas.openxmlformats.org/officeDocument/2006/relationships/oleObject" Target="../embeddings/oleObject78.bin"/><Relationship Id="rId1" Type="http://schemas.openxmlformats.org/officeDocument/2006/relationships/vmlDrawing" Target="../drawings/vmlDrawing25.v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5" Type="http://schemas.openxmlformats.org/officeDocument/2006/relationships/image" Target="../media/image15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 Id="rId14" Type="http://schemas.openxmlformats.org/officeDocument/2006/relationships/image" Target="../media/image152.png"/></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55.wmf"/><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oleObject" Target="../embeddings/oleObject80.bin"/><Relationship Id="rId5" Type="http://schemas.openxmlformats.org/officeDocument/2006/relationships/image" Target="../media/image154.wmf"/><Relationship Id="rId4" Type="http://schemas.openxmlformats.org/officeDocument/2006/relationships/oleObject" Target="../embeddings/oleObject79.bin"/></Relationships>
</file>

<file path=ppt/slides/_rels/slide6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vmlDrawing" Target="../drawings/vmlDrawing27.vml"/><Relationship Id="rId5" Type="http://schemas.openxmlformats.org/officeDocument/2006/relationships/image" Target="../media/image156.wmf"/><Relationship Id="rId4" Type="http://schemas.openxmlformats.org/officeDocument/2006/relationships/oleObject" Target="../embeddings/oleObject81.bin"/></Relationships>
</file>

<file path=ppt/slides/_rels/slide65.xml.rels><?xml version="1.0" encoding="UTF-8" standalone="yes"?>
<Relationships xmlns="http://schemas.openxmlformats.org/package/2006/relationships"><Relationship Id="rId8" Type="http://schemas.openxmlformats.org/officeDocument/2006/relationships/image" Target="../media/image119.wmf"/><Relationship Id="rId13" Type="http://schemas.openxmlformats.org/officeDocument/2006/relationships/oleObject" Target="../embeddings/oleObject86.bin"/><Relationship Id="rId3" Type="http://schemas.openxmlformats.org/officeDocument/2006/relationships/oleObject" Target="../embeddings/oleObject82.bin"/><Relationship Id="rId7" Type="http://schemas.openxmlformats.org/officeDocument/2006/relationships/oleObject" Target="../embeddings/oleObject59.bin"/><Relationship Id="rId12" Type="http://schemas.openxmlformats.org/officeDocument/2006/relationships/image" Target="../media/image131.wmf"/><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image" Target="../media/image125.wmf"/><Relationship Id="rId11" Type="http://schemas.openxmlformats.org/officeDocument/2006/relationships/oleObject" Target="../embeddings/oleObject85.bin"/><Relationship Id="rId5" Type="http://schemas.openxmlformats.org/officeDocument/2006/relationships/oleObject" Target="../embeddings/oleObject83.bin"/><Relationship Id="rId10" Type="http://schemas.openxmlformats.org/officeDocument/2006/relationships/image" Target="../media/image157.wmf"/><Relationship Id="rId4" Type="http://schemas.openxmlformats.org/officeDocument/2006/relationships/image" Target="../media/image121.wmf"/><Relationship Id="rId9" Type="http://schemas.openxmlformats.org/officeDocument/2006/relationships/oleObject" Target="../embeddings/oleObject84.bin"/><Relationship Id="rId14" Type="http://schemas.openxmlformats.org/officeDocument/2006/relationships/image" Target="../media/image158.w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image" Target="../media/image160.wmf"/><Relationship Id="rId5" Type="http://schemas.openxmlformats.org/officeDocument/2006/relationships/oleObject" Target="../embeddings/oleObject88.bin"/><Relationship Id="rId4" Type="http://schemas.openxmlformats.org/officeDocument/2006/relationships/image" Target="../media/image159.wmf"/></Relationships>
</file>

<file path=ppt/slides/_rels/slide72.xml.rels><?xml version="1.0" encoding="UTF-8" standalone="yes"?>
<Relationships xmlns="http://schemas.openxmlformats.org/package/2006/relationships"><Relationship Id="rId8" Type="http://schemas.openxmlformats.org/officeDocument/2006/relationships/image" Target="../media/image163.wmf"/><Relationship Id="rId3" Type="http://schemas.openxmlformats.org/officeDocument/2006/relationships/oleObject" Target="../embeddings/oleObject89.bin"/><Relationship Id="rId7" Type="http://schemas.openxmlformats.org/officeDocument/2006/relationships/oleObject" Target="../embeddings/oleObject91.bin"/><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162.wmf"/><Relationship Id="rId5" Type="http://schemas.openxmlformats.org/officeDocument/2006/relationships/oleObject" Target="../embeddings/oleObject90.bin"/><Relationship Id="rId4" Type="http://schemas.openxmlformats.org/officeDocument/2006/relationships/image" Target="../media/image161.w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Layout" Target="../slideLayouts/slideLayout2.xml"/><Relationship Id="rId1" Type="http://schemas.openxmlformats.org/officeDocument/2006/relationships/vmlDrawing" Target="../drawings/vmlDrawing31.vml"/><Relationship Id="rId4" Type="http://schemas.openxmlformats.org/officeDocument/2006/relationships/image" Target="../media/image160.w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image" Target="../media/image160.wmf"/><Relationship Id="rId5" Type="http://schemas.openxmlformats.org/officeDocument/2006/relationships/oleObject" Target="../embeddings/oleObject94.bin"/><Relationship Id="rId4" Type="http://schemas.openxmlformats.org/officeDocument/2006/relationships/image" Target="../media/image164.wmf"/></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image" Target="../media/image164.wmf"/><Relationship Id="rId5" Type="http://schemas.openxmlformats.org/officeDocument/2006/relationships/oleObject" Target="../embeddings/oleObject95.bin"/><Relationship Id="rId4" Type="http://schemas.openxmlformats.org/officeDocument/2006/relationships/image" Target="../media/image160.wmf"/></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image" Target="../media/image160.wmf"/><Relationship Id="rId5" Type="http://schemas.openxmlformats.org/officeDocument/2006/relationships/oleObject" Target="../embeddings/oleObject94.bin"/><Relationship Id="rId4" Type="http://schemas.openxmlformats.org/officeDocument/2006/relationships/image" Target="../media/image164.wm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Layout" Target="../slideLayouts/slideLayout2.xml"/><Relationship Id="rId1" Type="http://schemas.openxmlformats.org/officeDocument/2006/relationships/vmlDrawing" Target="../drawings/vmlDrawing35.vml"/><Relationship Id="rId4" Type="http://schemas.openxmlformats.org/officeDocument/2006/relationships/image" Target="../media/image160.wmf"/></Relationships>
</file>

<file path=ppt/slides/_rels/slide78.xml.rels><?xml version="1.0" encoding="UTF-8" standalone="yes"?>
<Relationships xmlns="http://schemas.openxmlformats.org/package/2006/relationships"><Relationship Id="rId8" Type="http://schemas.openxmlformats.org/officeDocument/2006/relationships/image" Target="../media/image166.wmf"/><Relationship Id="rId3" Type="http://schemas.openxmlformats.org/officeDocument/2006/relationships/oleObject" Target="../embeddings/oleObject98.bin"/><Relationship Id="rId7" Type="http://schemas.openxmlformats.org/officeDocument/2006/relationships/oleObject" Target="../embeddings/oleObject100.bin"/><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image" Target="../media/image165.wmf"/><Relationship Id="rId5" Type="http://schemas.openxmlformats.org/officeDocument/2006/relationships/oleObject" Target="../embeddings/oleObject99.bin"/><Relationship Id="rId4" Type="http://schemas.openxmlformats.org/officeDocument/2006/relationships/image" Target="../media/image160.wmf"/></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103.bin"/><Relationship Id="rId13" Type="http://schemas.openxmlformats.org/officeDocument/2006/relationships/image" Target="../media/image171.wmf"/><Relationship Id="rId3" Type="http://schemas.openxmlformats.org/officeDocument/2006/relationships/notesSlide" Target="../notesSlides/notesSlide37.xml"/><Relationship Id="rId7" Type="http://schemas.openxmlformats.org/officeDocument/2006/relationships/image" Target="../media/image168.wmf"/><Relationship Id="rId12" Type="http://schemas.openxmlformats.org/officeDocument/2006/relationships/oleObject" Target="../embeddings/oleObject105.bin"/><Relationship Id="rId17" Type="http://schemas.openxmlformats.org/officeDocument/2006/relationships/image" Target="../media/image173.wmf"/><Relationship Id="rId2" Type="http://schemas.openxmlformats.org/officeDocument/2006/relationships/slideLayout" Target="../slideLayouts/slideLayout2.xml"/><Relationship Id="rId16" Type="http://schemas.openxmlformats.org/officeDocument/2006/relationships/oleObject" Target="../embeddings/oleObject107.bin"/><Relationship Id="rId1" Type="http://schemas.openxmlformats.org/officeDocument/2006/relationships/vmlDrawing" Target="../drawings/vmlDrawing37.vml"/><Relationship Id="rId6" Type="http://schemas.openxmlformats.org/officeDocument/2006/relationships/oleObject" Target="../embeddings/oleObject102.bin"/><Relationship Id="rId11" Type="http://schemas.openxmlformats.org/officeDocument/2006/relationships/image" Target="../media/image170.emf"/><Relationship Id="rId5" Type="http://schemas.openxmlformats.org/officeDocument/2006/relationships/image" Target="../media/image167.wmf"/><Relationship Id="rId15" Type="http://schemas.openxmlformats.org/officeDocument/2006/relationships/image" Target="../media/image172.wmf"/><Relationship Id="rId10" Type="http://schemas.openxmlformats.org/officeDocument/2006/relationships/oleObject" Target="../embeddings/oleObject104.bin"/><Relationship Id="rId4" Type="http://schemas.openxmlformats.org/officeDocument/2006/relationships/oleObject" Target="../embeddings/oleObject101.bin"/><Relationship Id="rId9" Type="http://schemas.openxmlformats.org/officeDocument/2006/relationships/image" Target="../media/image169.wmf"/><Relationship Id="rId14" Type="http://schemas.openxmlformats.org/officeDocument/2006/relationships/oleObject" Target="../embeddings/oleObject106.bin"/></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110.bin"/><Relationship Id="rId13" Type="http://schemas.openxmlformats.org/officeDocument/2006/relationships/image" Target="../media/image170.emf"/><Relationship Id="rId3" Type="http://schemas.openxmlformats.org/officeDocument/2006/relationships/notesSlide" Target="../notesSlides/notesSlide38.xml"/><Relationship Id="rId7" Type="http://schemas.openxmlformats.org/officeDocument/2006/relationships/image" Target="../media/image174.wmf"/><Relationship Id="rId12" Type="http://schemas.openxmlformats.org/officeDocument/2006/relationships/oleObject" Target="../embeddings/oleObject112.bin"/><Relationship Id="rId17" Type="http://schemas.openxmlformats.org/officeDocument/2006/relationships/image" Target="../media/image172.wmf"/><Relationship Id="rId2" Type="http://schemas.openxmlformats.org/officeDocument/2006/relationships/slideLayout" Target="../slideLayouts/slideLayout2.xml"/><Relationship Id="rId16" Type="http://schemas.openxmlformats.org/officeDocument/2006/relationships/oleObject" Target="../embeddings/oleObject114.bin"/><Relationship Id="rId1" Type="http://schemas.openxmlformats.org/officeDocument/2006/relationships/vmlDrawing" Target="../drawings/vmlDrawing38.vml"/><Relationship Id="rId6" Type="http://schemas.openxmlformats.org/officeDocument/2006/relationships/oleObject" Target="../embeddings/oleObject109.bin"/><Relationship Id="rId11" Type="http://schemas.openxmlformats.org/officeDocument/2006/relationships/image" Target="../media/image169.wmf"/><Relationship Id="rId5" Type="http://schemas.openxmlformats.org/officeDocument/2006/relationships/image" Target="../media/image167.wmf"/><Relationship Id="rId15" Type="http://schemas.openxmlformats.org/officeDocument/2006/relationships/image" Target="../media/image171.wmf"/><Relationship Id="rId10" Type="http://schemas.openxmlformats.org/officeDocument/2006/relationships/oleObject" Target="../embeddings/oleObject111.bin"/><Relationship Id="rId4" Type="http://schemas.openxmlformats.org/officeDocument/2006/relationships/oleObject" Target="../embeddings/oleObject108.bin"/><Relationship Id="rId9" Type="http://schemas.openxmlformats.org/officeDocument/2006/relationships/image" Target="../media/image168.wmf"/><Relationship Id="rId14" Type="http://schemas.openxmlformats.org/officeDocument/2006/relationships/oleObject" Target="../embeddings/oleObject113.bin"/></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110.bin"/><Relationship Id="rId13" Type="http://schemas.openxmlformats.org/officeDocument/2006/relationships/image" Target="../media/image170.emf"/><Relationship Id="rId3" Type="http://schemas.openxmlformats.org/officeDocument/2006/relationships/notesSlide" Target="../notesSlides/notesSlide39.xml"/><Relationship Id="rId7" Type="http://schemas.openxmlformats.org/officeDocument/2006/relationships/image" Target="../media/image174.wmf"/><Relationship Id="rId12" Type="http://schemas.openxmlformats.org/officeDocument/2006/relationships/oleObject" Target="../embeddings/oleObject112.bin"/><Relationship Id="rId17" Type="http://schemas.openxmlformats.org/officeDocument/2006/relationships/image" Target="../media/image172.wmf"/><Relationship Id="rId2" Type="http://schemas.openxmlformats.org/officeDocument/2006/relationships/slideLayout" Target="../slideLayouts/slideLayout2.xml"/><Relationship Id="rId16" Type="http://schemas.openxmlformats.org/officeDocument/2006/relationships/oleObject" Target="../embeddings/oleObject114.bin"/><Relationship Id="rId1" Type="http://schemas.openxmlformats.org/officeDocument/2006/relationships/vmlDrawing" Target="../drawings/vmlDrawing39.vml"/><Relationship Id="rId6" Type="http://schemas.openxmlformats.org/officeDocument/2006/relationships/oleObject" Target="../embeddings/oleObject109.bin"/><Relationship Id="rId11" Type="http://schemas.openxmlformats.org/officeDocument/2006/relationships/image" Target="../media/image169.wmf"/><Relationship Id="rId5" Type="http://schemas.openxmlformats.org/officeDocument/2006/relationships/image" Target="../media/image167.wmf"/><Relationship Id="rId15" Type="http://schemas.openxmlformats.org/officeDocument/2006/relationships/image" Target="../media/image171.wmf"/><Relationship Id="rId10" Type="http://schemas.openxmlformats.org/officeDocument/2006/relationships/oleObject" Target="../embeddings/oleObject111.bin"/><Relationship Id="rId4" Type="http://schemas.openxmlformats.org/officeDocument/2006/relationships/oleObject" Target="../embeddings/oleObject108.bin"/><Relationship Id="rId9" Type="http://schemas.openxmlformats.org/officeDocument/2006/relationships/image" Target="../media/image168.wmf"/><Relationship Id="rId14" Type="http://schemas.openxmlformats.org/officeDocument/2006/relationships/oleObject" Target="../embeddings/oleObject113.bin"/></Relationships>
</file>

<file path=ppt/slides/_rels/slide8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88.xml.rels><?xml version="1.0" encoding="UTF-8" standalone="yes"?>
<Relationships xmlns="http://schemas.openxmlformats.org/package/2006/relationships"><Relationship Id="rId8" Type="http://schemas.openxmlformats.org/officeDocument/2006/relationships/image" Target="../media/image178.wmf"/><Relationship Id="rId3" Type="http://schemas.openxmlformats.org/officeDocument/2006/relationships/notesSlide" Target="../notesSlides/notesSlide43.xml"/><Relationship Id="rId7" Type="http://schemas.openxmlformats.org/officeDocument/2006/relationships/oleObject" Target="../embeddings/oleObject116.bin"/><Relationship Id="rId2" Type="http://schemas.openxmlformats.org/officeDocument/2006/relationships/slideLayout" Target="../slideLayouts/slideLayout2.xml"/><Relationship Id="rId1" Type="http://schemas.openxmlformats.org/officeDocument/2006/relationships/vmlDrawing" Target="../drawings/vmlDrawing40.vml"/><Relationship Id="rId6" Type="http://schemas.openxmlformats.org/officeDocument/2006/relationships/image" Target="../media/image177.wmf"/><Relationship Id="rId5" Type="http://schemas.openxmlformats.org/officeDocument/2006/relationships/oleObject" Target="../embeddings/oleObject115.bin"/><Relationship Id="rId10" Type="http://schemas.openxmlformats.org/officeDocument/2006/relationships/image" Target="../media/image179.wmf"/><Relationship Id="rId4" Type="http://schemas.openxmlformats.org/officeDocument/2006/relationships/chart" Target="../charts/chart1.xml"/><Relationship Id="rId9" Type="http://schemas.openxmlformats.org/officeDocument/2006/relationships/oleObject" Target="../embeddings/oleObject117.bin"/></Relationships>
</file>

<file path=ppt/slides/_rels/slide8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vmlDrawing" Target="../drawings/vmlDrawing41.vml"/><Relationship Id="rId6" Type="http://schemas.openxmlformats.org/officeDocument/2006/relationships/image" Target="../media/image83.jpeg"/><Relationship Id="rId5" Type="http://schemas.openxmlformats.org/officeDocument/2006/relationships/image" Target="../media/image180.wmf"/><Relationship Id="rId4" Type="http://schemas.openxmlformats.org/officeDocument/2006/relationships/oleObject" Target="../embeddings/oleObject118.bin"/></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gif"/><Relationship Id="rId5" Type="http://schemas.openxmlformats.org/officeDocument/2006/relationships/image" Target="../media/image25.png"/><Relationship Id="rId4" Type="http://schemas.openxmlformats.org/officeDocument/2006/relationships/image" Target="../media/image24.jpeg"/></Relationships>
</file>

<file path=ppt/slides/_rels/slide90.xml.rels><?xml version="1.0" encoding="UTF-8" standalone="yes"?>
<Relationships xmlns="http://schemas.openxmlformats.org/package/2006/relationships"><Relationship Id="rId8" Type="http://schemas.openxmlformats.org/officeDocument/2006/relationships/image" Target="../media/image182.wmf"/><Relationship Id="rId3" Type="http://schemas.openxmlformats.org/officeDocument/2006/relationships/notesSlide" Target="../notesSlides/notesSlide44.xml"/><Relationship Id="rId7" Type="http://schemas.openxmlformats.org/officeDocument/2006/relationships/oleObject" Target="../embeddings/oleObject120.bin"/><Relationship Id="rId2" Type="http://schemas.openxmlformats.org/officeDocument/2006/relationships/slideLayout" Target="../slideLayouts/slideLayout7.xml"/><Relationship Id="rId1" Type="http://schemas.openxmlformats.org/officeDocument/2006/relationships/vmlDrawing" Target="../drawings/vmlDrawing42.vml"/><Relationship Id="rId6" Type="http://schemas.openxmlformats.org/officeDocument/2006/relationships/image" Target="../media/image181.wmf"/><Relationship Id="rId5" Type="http://schemas.openxmlformats.org/officeDocument/2006/relationships/oleObject" Target="../embeddings/oleObject119.bin"/><Relationship Id="rId10" Type="http://schemas.openxmlformats.org/officeDocument/2006/relationships/image" Target="../media/image183.wmf"/><Relationship Id="rId4" Type="http://schemas.openxmlformats.org/officeDocument/2006/relationships/image" Target="../media/image184.png"/><Relationship Id="rId9" Type="http://schemas.openxmlformats.org/officeDocument/2006/relationships/oleObject" Target="../embeddings/oleObject121.bin"/></Relationships>
</file>

<file path=ppt/slides/_rels/slide9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slideLayout" Target="../slideLayouts/slideLayout2.xml"/><Relationship Id="rId1" Type="http://schemas.openxmlformats.org/officeDocument/2006/relationships/vmlDrawing" Target="../drawings/vmlDrawing43.vml"/><Relationship Id="rId5" Type="http://schemas.openxmlformats.org/officeDocument/2006/relationships/image" Target="../media/image185.emf"/><Relationship Id="rId4" Type="http://schemas.openxmlformats.org/officeDocument/2006/relationships/oleObject" Target="../embeddings/oleObject122.bin"/></Relationships>
</file>

<file path=ppt/slides/_rels/slide92.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89.wmf"/><Relationship Id="rId2" Type="http://schemas.openxmlformats.org/officeDocument/2006/relationships/slideLayout" Target="../slideLayouts/slideLayout2.xml"/><Relationship Id="rId1" Type="http://schemas.openxmlformats.org/officeDocument/2006/relationships/vmlDrawing" Target="../drawings/vmlDrawing44.vml"/><Relationship Id="rId6" Type="http://schemas.openxmlformats.org/officeDocument/2006/relationships/oleObject" Target="../embeddings/oleObject124.bin"/><Relationship Id="rId5" Type="http://schemas.openxmlformats.org/officeDocument/2006/relationships/image" Target="../media/image188.wmf"/><Relationship Id="rId4" Type="http://schemas.openxmlformats.org/officeDocument/2006/relationships/oleObject" Target="../embeddings/oleObject123.bin"/></Relationships>
</file>

<file path=ppt/slides/_rels/slide9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slideLayout" Target="../slideLayouts/slideLayout2.xml"/><Relationship Id="rId1" Type="http://schemas.openxmlformats.org/officeDocument/2006/relationships/vmlDrawing" Target="../drawings/vmlDrawing45.vml"/><Relationship Id="rId5" Type="http://schemas.openxmlformats.org/officeDocument/2006/relationships/image" Target="../media/image191.wmf"/><Relationship Id="rId4" Type="http://schemas.openxmlformats.org/officeDocument/2006/relationships/oleObject" Target="../embeddings/oleObject125.bin"/></Relationships>
</file>

<file path=ppt/slides/_rels/slide94.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image" Target="../media/image19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ype="http://schemas.openxmlformats.org/officeDocument/2006/relationships/image" Target="../media/image197.wmf"/><Relationship Id="rId3" Type="http://schemas.openxmlformats.org/officeDocument/2006/relationships/oleObject" Target="../embeddings/oleObject126.bin"/><Relationship Id="rId7" Type="http://schemas.openxmlformats.org/officeDocument/2006/relationships/oleObject" Target="../embeddings/oleObject128.bin"/><Relationship Id="rId2" Type="http://schemas.openxmlformats.org/officeDocument/2006/relationships/slideLayout" Target="../slideLayouts/slideLayout2.xml"/><Relationship Id="rId1" Type="http://schemas.openxmlformats.org/officeDocument/2006/relationships/vmlDrawing" Target="../drawings/vmlDrawing46.vml"/><Relationship Id="rId6" Type="http://schemas.openxmlformats.org/officeDocument/2006/relationships/image" Target="../media/image196.wmf"/><Relationship Id="rId11" Type="http://schemas.openxmlformats.org/officeDocument/2006/relationships/image" Target="../media/image87.png"/><Relationship Id="rId5" Type="http://schemas.openxmlformats.org/officeDocument/2006/relationships/oleObject" Target="../embeddings/oleObject127.bin"/><Relationship Id="rId10" Type="http://schemas.openxmlformats.org/officeDocument/2006/relationships/image" Target="../media/image198.wmf"/><Relationship Id="rId4" Type="http://schemas.openxmlformats.org/officeDocument/2006/relationships/image" Target="../media/image195.wmf"/><Relationship Id="rId9" Type="http://schemas.openxmlformats.org/officeDocument/2006/relationships/oleObject" Target="../embeddings/oleObject129.bin"/></Relationships>
</file>

<file path=ppt/slides/_rels/slide9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ChangeArrowheads="1"/>
          </p:cNvSpPr>
          <p:nvPr/>
        </p:nvSpPr>
        <p:spPr bwMode="auto">
          <a:xfrm>
            <a:off x="0" y="0"/>
            <a:ext cx="9124950" cy="6838950"/>
          </a:xfrm>
          <a:prstGeom prst="rect">
            <a:avLst/>
          </a:prstGeom>
          <a:solidFill>
            <a:srgbClr val="EF9100"/>
          </a:solidFill>
          <a:ln w="12700">
            <a:solidFill>
              <a:schemeClr val="tx1"/>
            </a:solidFill>
            <a:miter lim="800000"/>
            <a:headEnd/>
            <a:tailEnd/>
          </a:ln>
        </p:spPr>
        <p:txBody>
          <a:bodyPr wrap="none" anchor="ctr"/>
          <a:lstStyle/>
          <a:p>
            <a:endParaRPr lang="en-US" dirty="0"/>
          </a:p>
        </p:txBody>
      </p:sp>
      <p:sp>
        <p:nvSpPr>
          <p:cNvPr id="2053" name="AutoShape 3"/>
          <p:cNvSpPr>
            <a:spLocks noChangeArrowheads="1"/>
          </p:cNvSpPr>
          <p:nvPr/>
        </p:nvSpPr>
        <p:spPr bwMode="auto">
          <a:xfrm>
            <a:off x="244475" y="504825"/>
            <a:ext cx="8623300" cy="3200400"/>
          </a:xfrm>
          <a:prstGeom prst="roundRect">
            <a:avLst>
              <a:gd name="adj" fmla="val 12495"/>
            </a:avLst>
          </a:prstGeom>
          <a:gradFill rotWithShape="0">
            <a:gsLst>
              <a:gs pos="0">
                <a:srgbClr val="472B00"/>
              </a:gs>
              <a:gs pos="50000">
                <a:srgbClr val="EF9100"/>
              </a:gs>
              <a:gs pos="100000">
                <a:srgbClr val="472B00"/>
              </a:gs>
            </a:gsLst>
            <a:lin ang="5400000" scaled="1"/>
          </a:gradFill>
          <a:ln w="28575">
            <a:solidFill>
              <a:schemeClr val="tx1"/>
            </a:solidFill>
            <a:round/>
            <a:headEnd/>
            <a:tailEnd/>
          </a:ln>
        </p:spPr>
        <p:txBody>
          <a:bodyPr wrap="none" lIns="90488" tIns="44450" rIns="90488" bIns="44450" anchor="ctr"/>
          <a:lstStyle/>
          <a:p>
            <a:r>
              <a:rPr lang="en-US" sz="3200" i="0" dirty="0" err="1">
                <a:solidFill>
                  <a:schemeClr val="bg1"/>
                </a:solidFill>
              </a:rPr>
              <a:t>Minisymposium</a:t>
            </a:r>
            <a:r>
              <a:rPr lang="en-US" sz="3200" i="0" dirty="0">
                <a:solidFill>
                  <a:schemeClr val="bg1"/>
                </a:solidFill>
              </a:rPr>
              <a:t>:</a:t>
            </a:r>
          </a:p>
          <a:p>
            <a:r>
              <a:rPr lang="en-US" sz="3200" i="0" dirty="0">
                <a:solidFill>
                  <a:schemeClr val="bg1"/>
                </a:solidFill>
              </a:rPr>
              <a:t>A Unified Framework for Optimization </a:t>
            </a:r>
          </a:p>
          <a:p>
            <a:r>
              <a:rPr lang="en-US" sz="3200" i="0" dirty="0">
                <a:solidFill>
                  <a:schemeClr val="bg1"/>
                </a:solidFill>
              </a:rPr>
              <a:t>Under Uncertainty </a:t>
            </a:r>
          </a:p>
          <a:p>
            <a:endParaRPr lang="en-US" b="1" i="0" dirty="0">
              <a:solidFill>
                <a:schemeClr val="bg1"/>
              </a:solidFill>
            </a:endParaRPr>
          </a:p>
          <a:p>
            <a:pPr>
              <a:lnSpc>
                <a:spcPct val="88000"/>
              </a:lnSpc>
            </a:pPr>
            <a:r>
              <a:rPr lang="en-US" sz="2400" i="0" dirty="0">
                <a:solidFill>
                  <a:schemeClr val="bg1"/>
                </a:solidFill>
              </a:rPr>
              <a:t>Informs, Seattle</a:t>
            </a:r>
            <a:endParaRPr lang="en-US" sz="2000" i="0" dirty="0">
              <a:solidFill>
                <a:schemeClr val="bg1"/>
              </a:solidFill>
            </a:endParaRPr>
          </a:p>
          <a:p>
            <a:pPr>
              <a:lnSpc>
                <a:spcPct val="88000"/>
              </a:lnSpc>
            </a:pPr>
            <a:endParaRPr lang="en-US" sz="2400" i="0" dirty="0">
              <a:solidFill>
                <a:schemeClr val="bg1"/>
              </a:solidFill>
            </a:endParaRPr>
          </a:p>
          <a:p>
            <a:pPr>
              <a:lnSpc>
                <a:spcPct val="88000"/>
              </a:lnSpc>
            </a:pPr>
            <a:r>
              <a:rPr lang="en-US" sz="2000" i="0" dirty="0">
                <a:solidFill>
                  <a:schemeClr val="bg1"/>
                </a:solidFill>
              </a:rPr>
              <a:t>October 20, 2019</a:t>
            </a:r>
            <a:endParaRPr lang="en-US" sz="2800" i="0" dirty="0">
              <a:solidFill>
                <a:schemeClr val="bg1"/>
              </a:solidFill>
            </a:endParaRPr>
          </a:p>
        </p:txBody>
      </p:sp>
      <p:sp>
        <p:nvSpPr>
          <p:cNvPr id="2054" name="Rectangle 4"/>
          <p:cNvSpPr>
            <a:spLocks noChangeArrowheads="1"/>
          </p:cNvSpPr>
          <p:nvPr/>
        </p:nvSpPr>
        <p:spPr bwMode="auto">
          <a:xfrm>
            <a:off x="3790950" y="4248150"/>
            <a:ext cx="4826000" cy="2146300"/>
          </a:xfrm>
          <a:prstGeom prst="rect">
            <a:avLst/>
          </a:prstGeom>
          <a:gradFill rotWithShape="0">
            <a:gsLst>
              <a:gs pos="0">
                <a:srgbClr val="EF9100"/>
              </a:gs>
              <a:gs pos="50000">
                <a:srgbClr val="000000"/>
              </a:gs>
              <a:gs pos="100000">
                <a:srgbClr val="EF91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nchorCtr="1"/>
          <a:lstStyle/>
          <a:p>
            <a:pPr>
              <a:lnSpc>
                <a:spcPct val="92000"/>
              </a:lnSpc>
            </a:pPr>
            <a:r>
              <a:rPr lang="en-US" sz="2400" b="1" i="0" dirty="0">
                <a:solidFill>
                  <a:schemeClr val="bg1"/>
                </a:solidFill>
              </a:rPr>
              <a:t>Warren B. Powell</a:t>
            </a:r>
          </a:p>
          <a:p>
            <a:pPr>
              <a:lnSpc>
                <a:spcPct val="92000"/>
              </a:lnSpc>
            </a:pPr>
            <a:endParaRPr lang="en-US" sz="2000" b="1" i="0" dirty="0">
              <a:solidFill>
                <a:schemeClr val="bg1"/>
              </a:solidFill>
            </a:endParaRPr>
          </a:p>
          <a:p>
            <a:pPr>
              <a:lnSpc>
                <a:spcPct val="92000"/>
              </a:lnSpc>
            </a:pPr>
            <a:r>
              <a:rPr lang="en-US" sz="2000" b="1" i="0" dirty="0">
                <a:solidFill>
                  <a:schemeClr val="bg1"/>
                </a:solidFill>
              </a:rPr>
              <a:t>Princeton University</a:t>
            </a:r>
          </a:p>
          <a:p>
            <a:pPr>
              <a:lnSpc>
                <a:spcPct val="92000"/>
              </a:lnSpc>
            </a:pPr>
            <a:r>
              <a:rPr lang="en-US" sz="2000" b="1" i="0" dirty="0">
                <a:solidFill>
                  <a:schemeClr val="bg1"/>
                </a:solidFill>
              </a:rPr>
              <a:t>Department of Operations Research</a:t>
            </a:r>
          </a:p>
          <a:p>
            <a:pPr>
              <a:lnSpc>
                <a:spcPct val="92000"/>
              </a:lnSpc>
            </a:pPr>
            <a:r>
              <a:rPr lang="en-US" sz="2000" b="1" i="0" dirty="0">
                <a:solidFill>
                  <a:schemeClr val="bg1"/>
                </a:solidFill>
              </a:rPr>
              <a:t>and Financial Engineering</a:t>
            </a:r>
          </a:p>
        </p:txBody>
      </p:sp>
      <p:pic>
        <p:nvPicPr>
          <p:cNvPr id="2055" name="Picture 5" descr="CAS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 y="3910013"/>
            <a:ext cx="278447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Oil spills</a:t>
            </a:r>
          </a:p>
        </p:txBody>
      </p:sp>
      <p:sp>
        <p:nvSpPr>
          <p:cNvPr id="3" name="Content Placeholder 2"/>
          <p:cNvSpPr>
            <a:spLocks noGrp="1"/>
          </p:cNvSpPr>
          <p:nvPr>
            <p:ph idx="1"/>
          </p:nvPr>
        </p:nvSpPr>
        <p:spPr>
          <a:xfrm>
            <a:off x="4523232" y="1143000"/>
            <a:ext cx="4303776" cy="4953000"/>
          </a:xfrm>
        </p:spPr>
        <p:txBody>
          <a:bodyPr/>
          <a:lstStyle/>
          <a:p>
            <a:r>
              <a:rPr lang="en-US" dirty="0"/>
              <a:t>Sensing</a:t>
            </a:r>
          </a:p>
          <a:p>
            <a:pPr lvl="1"/>
            <a:r>
              <a:rPr lang="en-US" sz="2000" dirty="0"/>
              <a:t>Drones fly over the ocean to detect the presence of oil.</a:t>
            </a:r>
          </a:p>
          <a:p>
            <a:r>
              <a:rPr lang="en-US" sz="2400" dirty="0"/>
              <a:t>Communication</a:t>
            </a:r>
          </a:p>
          <a:p>
            <a:pPr lvl="1"/>
            <a:r>
              <a:rPr lang="en-US" sz="2000" dirty="0"/>
              <a:t>Drones coordinate by sharing information.</a:t>
            </a:r>
          </a:p>
        </p:txBody>
      </p:sp>
      <p:pic>
        <p:nvPicPr>
          <p:cNvPr id="2147330" name="Picture 2" descr="Image result for images of oil spills in the oc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3232" y="3707075"/>
            <a:ext cx="4620768" cy="31509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oil spi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74623"/>
            <a:ext cx="4523232" cy="308322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bwMode="auto">
          <a:xfrm>
            <a:off x="103632" y="4257843"/>
            <a:ext cx="4419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0000"/>
              <a:buFontTx/>
              <a:buBlip>
                <a:blip r:embed="rId4"/>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r>
              <a:rPr lang="en-US" i="0" kern="0" dirty="0"/>
              <a:t>Mitigation</a:t>
            </a:r>
          </a:p>
          <a:p>
            <a:pPr lvl="1"/>
            <a:r>
              <a:rPr lang="en-US" sz="2000" i="0" kern="0" dirty="0"/>
              <a:t>Information from drones can be used to guide surface vehicles performing cleanup.</a:t>
            </a:r>
          </a:p>
        </p:txBody>
      </p:sp>
    </p:spTree>
    <p:extLst>
      <p:ext uri="{BB962C8B-B14F-4D97-AF65-F5344CB8AC3E}">
        <p14:creationId xmlns:p14="http://schemas.microsoft.com/office/powerpoint/2010/main" val="27549160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098" name="Slide Number Placeholder 5"/>
          <p:cNvSpPr txBox="1">
            <a:spLocks noGrp="1"/>
          </p:cNvSpPr>
          <p:nvPr/>
        </p:nvSpPr>
        <p:spPr bwMode="auto">
          <a:xfrm>
            <a:off x="6553200" y="6553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eaLnBrk="0" hangingPunct="0"/>
            <a:fld id="{7646BDFE-20C8-40E8-A939-72D38791AD93}" type="slidenum">
              <a:rPr lang="en-US" sz="1400" i="0">
                <a:latin typeface="Times New Roman" pitchFamily="18" charset="0"/>
              </a:rPr>
              <a:pPr algn="r" eaLnBrk="0" hangingPunct="0"/>
              <a:t>100</a:t>
            </a:fld>
            <a:endParaRPr lang="en-US" sz="1400" i="0">
              <a:latin typeface="Times New Roman" pitchFamily="18" charset="0"/>
            </a:endParaRPr>
          </a:p>
        </p:txBody>
      </p:sp>
      <p:sp>
        <p:nvSpPr>
          <p:cNvPr id="1284099" name="Rectangle 2"/>
          <p:cNvSpPr>
            <a:spLocks noGrp="1" noChangeArrowheads="1"/>
          </p:cNvSpPr>
          <p:nvPr>
            <p:ph type="title" idx="4294967295"/>
          </p:nvPr>
        </p:nvSpPr>
        <p:spPr/>
        <p:txBody>
          <a:bodyPr/>
          <a:lstStyle/>
          <a:p>
            <a:r>
              <a:rPr lang="en-US" dirty="0"/>
              <a:t>Cost function approximations</a:t>
            </a:r>
          </a:p>
        </p:txBody>
      </p:sp>
      <mc:AlternateContent xmlns:mc="http://schemas.openxmlformats.org/markup-compatibility/2006" xmlns:a14="http://schemas.microsoft.com/office/drawing/2010/main">
        <mc:Choice Requires="a14">
          <p:sp>
            <p:nvSpPr>
              <p:cNvPr id="1284100" name="Rectangle 3"/>
              <p:cNvSpPr>
                <a:spLocks noGrp="1" noChangeArrowheads="1"/>
              </p:cNvSpPr>
              <p:nvPr>
                <p:ph type="body" idx="4294967295"/>
              </p:nvPr>
            </p:nvSpPr>
            <p:spPr>
              <a:xfrm>
                <a:off x="685800" y="1199733"/>
                <a:ext cx="8267700" cy="389036"/>
              </a:xfrm>
            </p:spPr>
            <p:txBody>
              <a:bodyPr/>
              <a:lstStyle/>
              <a:p>
                <a:r>
                  <a:rPr lang="en-US" dirty="0"/>
                  <a:t>Picking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𝐼𝐸</m:t>
                        </m:r>
                      </m:sup>
                    </m:sSup>
                    <m:r>
                      <a:rPr lang="en-US" b="0" i="0" smtClean="0">
                        <a:latin typeface="Cambria Math" panose="02040503050406030204" pitchFamily="18" charset="0"/>
                      </a:rPr>
                      <m:t>=2</m:t>
                    </m:r>
                  </m:oMath>
                </a14:m>
                <a:r>
                  <a:rPr lang="en-US" dirty="0"/>
                  <a:t> means we are evaluating each choice at the 95</a:t>
                </a:r>
                <a:r>
                  <a:rPr lang="en-US" baseline="30000" dirty="0"/>
                  <a:t>th</a:t>
                </a:r>
                <a:r>
                  <a:rPr lang="en-US" dirty="0"/>
                  <a:t> percentile. </a:t>
                </a:r>
              </a:p>
              <a:p>
                <a:endParaRPr lang="en-US" dirty="0"/>
              </a:p>
              <a:p>
                <a:endParaRPr lang="en-US" dirty="0"/>
              </a:p>
              <a:p>
                <a:endParaRPr lang="en-US" dirty="0"/>
              </a:p>
              <a:p>
                <a:endParaRPr lang="en-US" dirty="0"/>
              </a:p>
              <a:p>
                <a:endParaRPr lang="en-US" dirty="0"/>
              </a:p>
              <a:p>
                <a:endParaRPr lang="en-US" dirty="0"/>
              </a:p>
              <a:p>
                <a:endParaRPr lang="en-US" dirty="0"/>
              </a:p>
              <a:p>
                <a:pPr lvl="1"/>
                <a:endParaRPr lang="en-US" dirty="0"/>
              </a:p>
              <a:p>
                <a:endParaRPr lang="en-US" dirty="0"/>
              </a:p>
              <a:p>
                <a:endParaRPr lang="en-US" dirty="0"/>
              </a:p>
              <a:p>
                <a:endParaRPr lang="en-US" dirty="0"/>
              </a:p>
              <a:p>
                <a:endParaRPr lang="en-US" dirty="0"/>
              </a:p>
            </p:txBody>
          </p:sp>
        </mc:Choice>
        <mc:Fallback xmlns="">
          <p:sp>
            <p:nvSpPr>
              <p:cNvPr id="1284100" name="Rectangle 3"/>
              <p:cNvSpPr>
                <a:spLocks noGrp="1" noRot="1" noChangeAspect="1" noMove="1" noResize="1" noEditPoints="1" noAdjustHandles="1" noChangeArrowheads="1" noChangeShapeType="1" noTextEdit="1"/>
              </p:cNvSpPr>
              <p:nvPr>
                <p:ph type="body" idx="4294967295"/>
              </p:nvPr>
            </p:nvSpPr>
            <p:spPr>
              <a:xfrm>
                <a:off x="685800" y="1199733"/>
                <a:ext cx="8267700" cy="389036"/>
              </a:xfrm>
              <a:blipFill>
                <a:blip r:embed="rId3"/>
                <a:stretch>
                  <a:fillRect t="-17188" r="-1844" b="-185938"/>
                </a:stretch>
              </a:blipFill>
            </p:spPr>
            <p:txBody>
              <a:bodyPr/>
              <a:lstStyle/>
              <a:p>
                <a:r>
                  <a:rPr lang="en-US">
                    <a:noFill/>
                  </a:rPr>
                  <a:t> </a:t>
                </a:r>
              </a:p>
            </p:txBody>
          </p:sp>
        </mc:Fallback>
      </mc:AlternateContent>
      <p:sp>
        <p:nvSpPr>
          <p:cNvPr id="1284101" name="Line 4"/>
          <p:cNvSpPr>
            <a:spLocks noChangeShapeType="1"/>
          </p:cNvSpPr>
          <p:nvPr/>
        </p:nvSpPr>
        <p:spPr bwMode="auto">
          <a:xfrm>
            <a:off x="1657350" y="4643220"/>
            <a:ext cx="6203540" cy="0"/>
          </a:xfrm>
          <a:prstGeom prst="line">
            <a:avLst/>
          </a:prstGeom>
          <a:noFill/>
          <a:ln w="2857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1284102" name="Rectangle 5" descr="Dark upward diagonal"/>
          <p:cNvSpPr>
            <a:spLocks noChangeArrowheads="1"/>
          </p:cNvSpPr>
          <p:nvPr/>
        </p:nvSpPr>
        <p:spPr bwMode="auto">
          <a:xfrm>
            <a:off x="2119313" y="3690720"/>
            <a:ext cx="227012" cy="936625"/>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3" name="Rectangle 6" descr="Dark upward diagonal"/>
          <p:cNvSpPr>
            <a:spLocks noChangeArrowheads="1"/>
          </p:cNvSpPr>
          <p:nvPr/>
        </p:nvSpPr>
        <p:spPr bwMode="auto">
          <a:xfrm>
            <a:off x="2982913" y="3428782"/>
            <a:ext cx="227012" cy="1198563"/>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4" name="Rectangle 7" descr="Dark upward diagonal"/>
          <p:cNvSpPr>
            <a:spLocks noChangeArrowheads="1"/>
          </p:cNvSpPr>
          <p:nvPr/>
        </p:nvSpPr>
        <p:spPr bwMode="auto">
          <a:xfrm>
            <a:off x="3846513" y="3220820"/>
            <a:ext cx="227012" cy="1406525"/>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5" name="Rectangle 8" descr="Dark upward diagonal"/>
          <p:cNvSpPr>
            <a:spLocks noChangeArrowheads="1"/>
          </p:cNvSpPr>
          <p:nvPr/>
        </p:nvSpPr>
        <p:spPr bwMode="auto">
          <a:xfrm>
            <a:off x="4710113" y="3023970"/>
            <a:ext cx="227012" cy="1612900"/>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7" name="Text Box 10"/>
          <p:cNvSpPr txBox="1">
            <a:spLocks noChangeArrowheads="1"/>
          </p:cNvSpPr>
          <p:nvPr/>
        </p:nvSpPr>
        <p:spPr bwMode="auto">
          <a:xfrm>
            <a:off x="2097088" y="464639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1</a:t>
            </a:r>
          </a:p>
        </p:txBody>
      </p:sp>
      <p:sp>
        <p:nvSpPr>
          <p:cNvPr id="1284108" name="Text Box 11"/>
          <p:cNvSpPr txBox="1">
            <a:spLocks noChangeArrowheads="1"/>
          </p:cNvSpPr>
          <p:nvPr/>
        </p:nvSpPr>
        <p:spPr bwMode="auto">
          <a:xfrm>
            <a:off x="2951163" y="464639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2</a:t>
            </a:r>
          </a:p>
        </p:txBody>
      </p:sp>
      <p:sp>
        <p:nvSpPr>
          <p:cNvPr id="1284109" name="Text Box 12"/>
          <p:cNvSpPr txBox="1">
            <a:spLocks noChangeArrowheads="1"/>
          </p:cNvSpPr>
          <p:nvPr/>
        </p:nvSpPr>
        <p:spPr bwMode="auto">
          <a:xfrm>
            <a:off x="3832225" y="464639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3</a:t>
            </a:r>
          </a:p>
        </p:txBody>
      </p:sp>
      <p:sp>
        <p:nvSpPr>
          <p:cNvPr id="1284110" name="Text Box 13"/>
          <p:cNvSpPr txBox="1">
            <a:spLocks noChangeArrowheads="1"/>
          </p:cNvSpPr>
          <p:nvPr/>
        </p:nvSpPr>
        <p:spPr bwMode="auto">
          <a:xfrm>
            <a:off x="4695825" y="464639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4</a:t>
            </a:r>
          </a:p>
        </p:txBody>
      </p:sp>
      <p:grpSp>
        <p:nvGrpSpPr>
          <p:cNvPr id="1284119" name="Group 20"/>
          <p:cNvGrpSpPr>
            <a:grpSpLocks/>
          </p:cNvGrpSpPr>
          <p:nvPr/>
        </p:nvGrpSpPr>
        <p:grpSpPr bwMode="auto">
          <a:xfrm>
            <a:off x="4708525" y="2484220"/>
            <a:ext cx="609600" cy="1068387"/>
            <a:chOff x="3511" y="2056"/>
            <a:chExt cx="342" cy="1051"/>
          </a:xfrm>
        </p:grpSpPr>
        <p:sp>
          <p:nvSpPr>
            <p:cNvPr id="1284120"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21" name="Group 22"/>
            <p:cNvGrpSpPr>
              <a:grpSpLocks/>
            </p:cNvGrpSpPr>
            <p:nvPr/>
          </p:nvGrpSpPr>
          <p:grpSpPr bwMode="auto">
            <a:xfrm rot="5400000">
              <a:off x="3163" y="2411"/>
              <a:ext cx="1042" cy="338"/>
              <a:chOff x="2226" y="800"/>
              <a:chExt cx="1656" cy="376"/>
            </a:xfrm>
          </p:grpSpPr>
          <p:sp>
            <p:nvSpPr>
              <p:cNvPr id="1284122"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23"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grpSp>
        <p:nvGrpSpPr>
          <p:cNvPr id="1284124" name="Group 25"/>
          <p:cNvGrpSpPr>
            <a:grpSpLocks/>
          </p:cNvGrpSpPr>
          <p:nvPr/>
        </p:nvGrpSpPr>
        <p:grpSpPr bwMode="auto">
          <a:xfrm>
            <a:off x="3843338" y="2914432"/>
            <a:ext cx="714375" cy="630237"/>
            <a:chOff x="3511" y="2056"/>
            <a:chExt cx="342" cy="1051"/>
          </a:xfrm>
        </p:grpSpPr>
        <p:sp>
          <p:nvSpPr>
            <p:cNvPr id="1284125" name="Line 26"/>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26" name="Group 27"/>
            <p:cNvGrpSpPr>
              <a:grpSpLocks/>
            </p:cNvGrpSpPr>
            <p:nvPr/>
          </p:nvGrpSpPr>
          <p:grpSpPr bwMode="auto">
            <a:xfrm rot="5400000">
              <a:off x="3163" y="2411"/>
              <a:ext cx="1042" cy="338"/>
              <a:chOff x="2226" y="800"/>
              <a:chExt cx="1656" cy="376"/>
            </a:xfrm>
          </p:grpSpPr>
          <p:sp>
            <p:nvSpPr>
              <p:cNvPr id="1284127" name="Freeform 28"/>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28" name="Freeform 29"/>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grpSp>
        <p:nvGrpSpPr>
          <p:cNvPr id="1284129" name="Group 46"/>
          <p:cNvGrpSpPr>
            <a:grpSpLocks/>
          </p:cNvGrpSpPr>
          <p:nvPr/>
        </p:nvGrpSpPr>
        <p:grpSpPr bwMode="auto">
          <a:xfrm>
            <a:off x="2111375" y="3233520"/>
            <a:ext cx="581025" cy="896937"/>
            <a:chOff x="3511" y="2056"/>
            <a:chExt cx="342" cy="1051"/>
          </a:xfrm>
        </p:grpSpPr>
        <p:sp>
          <p:nvSpPr>
            <p:cNvPr id="1284130" name="Line 47"/>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31" name="Group 48"/>
            <p:cNvGrpSpPr>
              <a:grpSpLocks/>
            </p:cNvGrpSpPr>
            <p:nvPr/>
          </p:nvGrpSpPr>
          <p:grpSpPr bwMode="auto">
            <a:xfrm rot="5400000">
              <a:off x="3163" y="2411"/>
              <a:ext cx="1042" cy="338"/>
              <a:chOff x="2226" y="800"/>
              <a:chExt cx="1656" cy="376"/>
            </a:xfrm>
          </p:grpSpPr>
          <p:sp>
            <p:nvSpPr>
              <p:cNvPr id="1284132" name="Freeform 49"/>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33" name="Freeform 50"/>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grpSp>
        <p:nvGrpSpPr>
          <p:cNvPr id="1284134" name="Group 51"/>
          <p:cNvGrpSpPr>
            <a:grpSpLocks/>
          </p:cNvGrpSpPr>
          <p:nvPr/>
        </p:nvGrpSpPr>
        <p:grpSpPr bwMode="auto">
          <a:xfrm>
            <a:off x="2981325" y="2265145"/>
            <a:ext cx="276225" cy="2316162"/>
            <a:chOff x="3511" y="2056"/>
            <a:chExt cx="342" cy="1051"/>
          </a:xfrm>
        </p:grpSpPr>
        <p:sp>
          <p:nvSpPr>
            <p:cNvPr id="1284135" name="Line 52"/>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36" name="Group 53"/>
            <p:cNvGrpSpPr>
              <a:grpSpLocks/>
            </p:cNvGrpSpPr>
            <p:nvPr/>
          </p:nvGrpSpPr>
          <p:grpSpPr bwMode="auto">
            <a:xfrm rot="5400000">
              <a:off x="3163" y="2411"/>
              <a:ext cx="1042" cy="338"/>
              <a:chOff x="2226" y="800"/>
              <a:chExt cx="1656" cy="376"/>
            </a:xfrm>
          </p:grpSpPr>
          <p:sp>
            <p:nvSpPr>
              <p:cNvPr id="1284137" name="Freeform 54"/>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38" name="Freeform 55"/>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sp>
        <p:nvSpPr>
          <p:cNvPr id="86" name="Rectangle 8" descr="Dark upward diagonal"/>
          <p:cNvSpPr>
            <a:spLocks noChangeArrowheads="1"/>
          </p:cNvSpPr>
          <p:nvPr/>
        </p:nvSpPr>
        <p:spPr bwMode="auto">
          <a:xfrm>
            <a:off x="6440549" y="3028890"/>
            <a:ext cx="227012" cy="1612900"/>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87" name="Text Box 13"/>
          <p:cNvSpPr txBox="1">
            <a:spLocks noChangeArrowheads="1"/>
          </p:cNvSpPr>
          <p:nvPr/>
        </p:nvSpPr>
        <p:spPr bwMode="auto">
          <a:xfrm>
            <a:off x="6426261" y="465131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4</a:t>
            </a:r>
          </a:p>
        </p:txBody>
      </p:sp>
      <p:sp>
        <p:nvSpPr>
          <p:cNvPr id="91" name="Rectangle 9" descr="Dark upward diagonal"/>
          <p:cNvSpPr>
            <a:spLocks noChangeArrowheads="1"/>
          </p:cNvSpPr>
          <p:nvPr/>
        </p:nvSpPr>
        <p:spPr bwMode="auto">
          <a:xfrm>
            <a:off x="7299229" y="3148922"/>
            <a:ext cx="227012" cy="1463675"/>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92" name="Text Box 14"/>
          <p:cNvSpPr txBox="1">
            <a:spLocks noChangeArrowheads="1"/>
          </p:cNvSpPr>
          <p:nvPr/>
        </p:nvSpPr>
        <p:spPr bwMode="auto">
          <a:xfrm>
            <a:off x="7292879" y="4623709"/>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5</a:t>
            </a:r>
          </a:p>
        </p:txBody>
      </p:sp>
      <p:grpSp>
        <p:nvGrpSpPr>
          <p:cNvPr id="93" name="Group 15"/>
          <p:cNvGrpSpPr>
            <a:grpSpLocks/>
          </p:cNvGrpSpPr>
          <p:nvPr/>
        </p:nvGrpSpPr>
        <p:grpSpPr bwMode="auto">
          <a:xfrm>
            <a:off x="7299229" y="2081486"/>
            <a:ext cx="400050" cy="2092856"/>
            <a:chOff x="3511" y="2056"/>
            <a:chExt cx="342" cy="1051"/>
          </a:xfrm>
        </p:grpSpPr>
        <p:sp>
          <p:nvSpPr>
            <p:cNvPr id="94" name="Line 16"/>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95" name="Group 17"/>
            <p:cNvGrpSpPr>
              <a:grpSpLocks/>
            </p:cNvGrpSpPr>
            <p:nvPr/>
          </p:nvGrpSpPr>
          <p:grpSpPr bwMode="auto">
            <a:xfrm rot="5400000">
              <a:off x="3163" y="2411"/>
              <a:ext cx="1042" cy="338"/>
              <a:chOff x="2226" y="800"/>
              <a:chExt cx="1656" cy="376"/>
            </a:xfrm>
          </p:grpSpPr>
          <p:sp>
            <p:nvSpPr>
              <p:cNvPr id="96" name="Freeform 18"/>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97" name="Freeform 19"/>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sp>
        <p:nvSpPr>
          <p:cNvPr id="4" name="Rectangle 3"/>
          <p:cNvSpPr/>
          <p:nvPr/>
        </p:nvSpPr>
        <p:spPr bwMode="auto">
          <a:xfrm>
            <a:off x="1504335" y="4675890"/>
            <a:ext cx="6459794" cy="448657"/>
          </a:xfrm>
          <a:prstGeom prst="rect">
            <a:avLst/>
          </a:prstGeom>
          <a:solidFill>
            <a:schemeClr val="bg1"/>
          </a:solidFill>
          <a:ln w="28575" cap="flat" cmpd="sng" algn="ctr">
            <a:noFill/>
            <a:prstDash val="solid"/>
            <a:round/>
            <a:headEnd type="none" w="med" len="med"/>
            <a:tailEnd type="none" w="med" len="lg"/>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cs typeface="Arial" charset="0"/>
            </a:endParaRPr>
          </a:p>
        </p:txBody>
      </p:sp>
      <p:sp>
        <p:nvSpPr>
          <p:cNvPr id="3" name="TextBox 2"/>
          <p:cNvSpPr txBox="1"/>
          <p:nvPr/>
        </p:nvSpPr>
        <p:spPr>
          <a:xfrm rot="19002662">
            <a:off x="1288650" y="4961320"/>
            <a:ext cx="1223412" cy="369332"/>
          </a:xfrm>
          <a:prstGeom prst="rect">
            <a:avLst/>
          </a:prstGeom>
          <a:noFill/>
        </p:spPr>
        <p:txBody>
          <a:bodyPr wrap="none" rtlCol="0">
            <a:spAutoFit/>
          </a:bodyPr>
          <a:lstStyle/>
          <a:p>
            <a:r>
              <a:rPr lang="en-US" dirty="0"/>
              <a:t>1.4 nm Fe</a:t>
            </a:r>
          </a:p>
        </p:txBody>
      </p:sp>
      <p:sp>
        <p:nvSpPr>
          <p:cNvPr id="78" name="TextBox 77"/>
          <p:cNvSpPr txBox="1"/>
          <p:nvPr/>
        </p:nvSpPr>
        <p:spPr>
          <a:xfrm rot="19002662">
            <a:off x="2259882" y="4936744"/>
            <a:ext cx="1031051" cy="369332"/>
          </a:xfrm>
          <a:prstGeom prst="rect">
            <a:avLst/>
          </a:prstGeom>
          <a:noFill/>
        </p:spPr>
        <p:txBody>
          <a:bodyPr wrap="none" rtlCol="0">
            <a:spAutoFit/>
          </a:bodyPr>
          <a:lstStyle/>
          <a:p>
            <a:r>
              <a:rPr lang="en-US" dirty="0"/>
              <a:t>1 nm Fe</a:t>
            </a:r>
          </a:p>
        </p:txBody>
      </p:sp>
      <p:sp>
        <p:nvSpPr>
          <p:cNvPr id="79" name="TextBox 78"/>
          <p:cNvSpPr txBox="1"/>
          <p:nvPr/>
        </p:nvSpPr>
        <p:spPr>
          <a:xfrm rot="19002662">
            <a:off x="2378746" y="5547142"/>
            <a:ext cx="2915862" cy="369332"/>
          </a:xfrm>
          <a:prstGeom prst="rect">
            <a:avLst/>
          </a:prstGeom>
          <a:noFill/>
        </p:spPr>
        <p:txBody>
          <a:bodyPr wrap="none" rtlCol="0">
            <a:spAutoFit/>
          </a:bodyPr>
          <a:lstStyle/>
          <a:p>
            <a:r>
              <a:rPr lang="en-US" dirty="0"/>
              <a:t>10nm ALD AI+1.2 nm 1BSFe</a:t>
            </a:r>
          </a:p>
        </p:txBody>
      </p:sp>
      <p:sp>
        <p:nvSpPr>
          <p:cNvPr id="80" name="TextBox 79"/>
          <p:cNvSpPr txBox="1"/>
          <p:nvPr/>
        </p:nvSpPr>
        <p:spPr>
          <a:xfrm rot="19002662">
            <a:off x="3201413" y="4902340"/>
            <a:ext cx="966931" cy="369332"/>
          </a:xfrm>
          <a:prstGeom prst="rect">
            <a:avLst/>
          </a:prstGeom>
          <a:noFill/>
        </p:spPr>
        <p:txBody>
          <a:bodyPr wrap="none" rtlCol="0">
            <a:spAutoFit/>
          </a:bodyPr>
          <a:lstStyle/>
          <a:p>
            <a:r>
              <a:rPr lang="en-US" dirty="0"/>
              <a:t>2nm Fe</a:t>
            </a:r>
          </a:p>
        </p:txBody>
      </p:sp>
      <p:sp>
        <p:nvSpPr>
          <p:cNvPr id="89" name="TextBox 88"/>
          <p:cNvSpPr txBox="1"/>
          <p:nvPr/>
        </p:nvSpPr>
        <p:spPr>
          <a:xfrm rot="19002662">
            <a:off x="5743633" y="4907260"/>
            <a:ext cx="1172116" cy="369332"/>
          </a:xfrm>
          <a:prstGeom prst="rect">
            <a:avLst/>
          </a:prstGeom>
          <a:noFill/>
        </p:spPr>
        <p:txBody>
          <a:bodyPr wrap="none" rtlCol="0">
            <a:spAutoFit/>
          </a:bodyPr>
          <a:lstStyle/>
          <a:p>
            <a:r>
              <a:rPr lang="en-US" dirty="0"/>
              <a:t>Ni 0.6 nm</a:t>
            </a:r>
          </a:p>
        </p:txBody>
      </p:sp>
      <p:sp>
        <p:nvSpPr>
          <p:cNvPr id="109" name="TextBox 108"/>
          <p:cNvSpPr txBox="1"/>
          <p:nvPr/>
        </p:nvSpPr>
        <p:spPr>
          <a:xfrm rot="19002662">
            <a:off x="5064863" y="5556172"/>
            <a:ext cx="2854115" cy="369332"/>
          </a:xfrm>
          <a:prstGeom prst="rect">
            <a:avLst/>
          </a:prstGeom>
          <a:noFill/>
        </p:spPr>
        <p:txBody>
          <a:bodyPr wrap="none" rtlCol="0">
            <a:spAutoFit/>
          </a:bodyPr>
          <a:lstStyle/>
          <a:p>
            <a:r>
              <a:rPr lang="en-US" dirty="0"/>
              <a:t>10nm ALD AI203+1 nm Ni</a:t>
            </a:r>
          </a:p>
        </p:txBody>
      </p:sp>
      <p:grpSp>
        <p:nvGrpSpPr>
          <p:cNvPr id="110" name="Group 20"/>
          <p:cNvGrpSpPr>
            <a:grpSpLocks/>
          </p:cNvGrpSpPr>
          <p:nvPr/>
        </p:nvGrpSpPr>
        <p:grpSpPr bwMode="auto">
          <a:xfrm>
            <a:off x="6438961" y="2474392"/>
            <a:ext cx="609600" cy="1068387"/>
            <a:chOff x="3511" y="2056"/>
            <a:chExt cx="342" cy="1051"/>
          </a:xfrm>
        </p:grpSpPr>
        <p:sp>
          <p:nvSpPr>
            <p:cNvPr id="111"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12" name="Group 22"/>
            <p:cNvGrpSpPr>
              <a:grpSpLocks/>
            </p:cNvGrpSpPr>
            <p:nvPr/>
          </p:nvGrpSpPr>
          <p:grpSpPr bwMode="auto">
            <a:xfrm rot="5400000">
              <a:off x="3163" y="2411"/>
              <a:ext cx="1042" cy="338"/>
              <a:chOff x="2226" y="800"/>
              <a:chExt cx="1656" cy="376"/>
            </a:xfrm>
          </p:grpSpPr>
          <p:sp>
            <p:nvSpPr>
              <p:cNvPr id="113"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14"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sp>
        <p:nvSpPr>
          <p:cNvPr id="130" name="TextBox 129"/>
          <p:cNvSpPr txBox="1"/>
          <p:nvPr/>
        </p:nvSpPr>
        <p:spPr>
          <a:xfrm rot="19002662">
            <a:off x="4972245" y="4892512"/>
            <a:ext cx="915635" cy="369332"/>
          </a:xfrm>
          <a:prstGeom prst="rect">
            <a:avLst/>
          </a:prstGeom>
          <a:noFill/>
        </p:spPr>
        <p:txBody>
          <a:bodyPr wrap="none" rtlCol="0">
            <a:spAutoFit/>
          </a:bodyPr>
          <a:lstStyle/>
          <a:p>
            <a:r>
              <a:rPr lang="en-US" dirty="0"/>
              <a:t>2nm Ni</a:t>
            </a:r>
          </a:p>
        </p:txBody>
      </p:sp>
      <p:grpSp>
        <p:nvGrpSpPr>
          <p:cNvPr id="7" name="Group 6"/>
          <p:cNvGrpSpPr/>
          <p:nvPr/>
        </p:nvGrpSpPr>
        <p:grpSpPr>
          <a:xfrm>
            <a:off x="1939334" y="2363672"/>
            <a:ext cx="5998846" cy="1065110"/>
            <a:chOff x="1939334" y="2092369"/>
            <a:chExt cx="5998846" cy="1065110"/>
          </a:xfrm>
        </p:grpSpPr>
        <p:cxnSp>
          <p:nvCxnSpPr>
            <p:cNvPr id="5" name="Straight Connector 4"/>
            <p:cNvCxnSpPr/>
            <p:nvPr/>
          </p:nvCxnSpPr>
          <p:spPr bwMode="auto">
            <a:xfrm>
              <a:off x="1939334" y="3157479"/>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04" name="Straight Connector 103"/>
            <p:cNvCxnSpPr/>
            <p:nvPr/>
          </p:nvCxnSpPr>
          <p:spPr bwMode="auto">
            <a:xfrm>
              <a:off x="2815210" y="2506014"/>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05" name="Straight Connector 104"/>
            <p:cNvCxnSpPr/>
            <p:nvPr/>
          </p:nvCxnSpPr>
          <p:spPr bwMode="auto">
            <a:xfrm>
              <a:off x="3731283" y="2768942"/>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07" name="Straight Connector 106"/>
            <p:cNvCxnSpPr/>
            <p:nvPr/>
          </p:nvCxnSpPr>
          <p:spPr bwMode="auto">
            <a:xfrm>
              <a:off x="4617207" y="2408884"/>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08" name="Straight Connector 107"/>
            <p:cNvCxnSpPr/>
            <p:nvPr/>
          </p:nvCxnSpPr>
          <p:spPr bwMode="auto">
            <a:xfrm>
              <a:off x="5462941" y="2259837"/>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31" name="Straight Connector 130"/>
            <p:cNvCxnSpPr/>
            <p:nvPr/>
          </p:nvCxnSpPr>
          <p:spPr bwMode="auto">
            <a:xfrm>
              <a:off x="6328772" y="2412237"/>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32" name="Straight Connector 131"/>
            <p:cNvCxnSpPr/>
            <p:nvPr/>
          </p:nvCxnSpPr>
          <p:spPr bwMode="auto">
            <a:xfrm>
              <a:off x="7154408" y="2092369"/>
              <a:ext cx="783772" cy="0"/>
            </a:xfrm>
            <a:prstGeom prst="line">
              <a:avLst/>
            </a:prstGeom>
            <a:noFill/>
            <a:ln w="19050" cap="flat" cmpd="sng" algn="ctr">
              <a:solidFill>
                <a:srgbClr val="FF0000"/>
              </a:solidFill>
              <a:prstDash val="solid"/>
              <a:round/>
              <a:headEnd type="none" w="med" len="med"/>
              <a:tailEnd type="none" w="med" len="med"/>
            </a:ln>
            <a:effectLst/>
          </p:spPr>
        </p:cxnSp>
      </p:grpSp>
      <p:sp>
        <p:nvSpPr>
          <p:cNvPr id="71" name="Rectangle 8" descr="Dark upward diagonal"/>
          <p:cNvSpPr>
            <a:spLocks noChangeArrowheads="1"/>
          </p:cNvSpPr>
          <p:nvPr/>
        </p:nvSpPr>
        <p:spPr bwMode="auto">
          <a:xfrm>
            <a:off x="5585165" y="2813538"/>
            <a:ext cx="257322" cy="1828252"/>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grpSp>
        <p:nvGrpSpPr>
          <p:cNvPr id="72" name="Group 20"/>
          <p:cNvGrpSpPr>
            <a:grpSpLocks/>
          </p:cNvGrpSpPr>
          <p:nvPr/>
        </p:nvGrpSpPr>
        <p:grpSpPr bwMode="auto">
          <a:xfrm>
            <a:off x="5588497" y="2293351"/>
            <a:ext cx="609600" cy="1064080"/>
            <a:chOff x="3511" y="2056"/>
            <a:chExt cx="342" cy="1051"/>
          </a:xfrm>
        </p:grpSpPr>
        <p:sp>
          <p:nvSpPr>
            <p:cNvPr id="73"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74" name="Group 22"/>
            <p:cNvGrpSpPr>
              <a:grpSpLocks/>
            </p:cNvGrpSpPr>
            <p:nvPr/>
          </p:nvGrpSpPr>
          <p:grpSpPr bwMode="auto">
            <a:xfrm rot="5400000">
              <a:off x="3163" y="2411"/>
              <a:ext cx="1042" cy="338"/>
              <a:chOff x="2226" y="800"/>
              <a:chExt cx="1656" cy="376"/>
            </a:xfrm>
          </p:grpSpPr>
          <p:sp>
            <p:nvSpPr>
              <p:cNvPr id="76"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77"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spTree>
    <p:extLst>
      <p:ext uri="{BB962C8B-B14F-4D97-AF65-F5344CB8AC3E}">
        <p14:creationId xmlns:p14="http://schemas.microsoft.com/office/powerpoint/2010/main" val="2115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19" name="Rectangle 15"/>
          <p:cNvSpPr>
            <a:spLocks noGrp="1" noChangeArrowheads="1"/>
          </p:cNvSpPr>
          <p:nvPr>
            <p:ph type="title"/>
          </p:nvPr>
        </p:nvSpPr>
        <p:spPr/>
        <p:txBody>
          <a:bodyPr/>
          <a:lstStyle/>
          <a:p>
            <a:r>
              <a:rPr lang="en-US" dirty="0"/>
              <a:t>Cost function approximations</a:t>
            </a:r>
          </a:p>
        </p:txBody>
      </p:sp>
      <mc:AlternateContent xmlns:mc="http://schemas.openxmlformats.org/markup-compatibility/2006" xmlns:a14="http://schemas.microsoft.com/office/drawing/2010/main">
        <mc:Choice Requires="a14">
          <p:sp>
            <p:nvSpPr>
              <p:cNvPr id="533507" name="Rectangle 3"/>
              <p:cNvSpPr>
                <a:spLocks noGrp="1" noChangeArrowheads="1"/>
              </p:cNvSpPr>
              <p:nvPr>
                <p:ph type="body" idx="1"/>
              </p:nvPr>
            </p:nvSpPr>
            <p:spPr>
              <a:xfrm>
                <a:off x="311500" y="1143000"/>
                <a:ext cx="5117314" cy="4953000"/>
              </a:xfrm>
            </p:spPr>
            <p:txBody>
              <a:bodyPr/>
              <a:lstStyle/>
              <a:p>
                <a:r>
                  <a:rPr lang="en-US" sz="2400" dirty="0"/>
                  <a:t>Optimizing the policy</a:t>
                </a:r>
              </a:p>
              <a:p>
                <a:pPr lvl="1"/>
                <a:r>
                  <a:rPr lang="en-US" sz="2000" dirty="0"/>
                  <a:t>We optimize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𝜃</m:t>
                        </m:r>
                      </m:e>
                      <m:sup>
                        <m:r>
                          <a:rPr lang="en-US" sz="2000" b="0" i="1" smtClean="0">
                            <a:latin typeface="Cambria Math" panose="02040503050406030204" pitchFamily="18" charset="0"/>
                          </a:rPr>
                          <m:t>𝐼𝐸</m:t>
                        </m:r>
                      </m:sup>
                    </m:sSup>
                  </m:oMath>
                </a14:m>
                <a:r>
                  <a:rPr lang="en-US" sz="2000" dirty="0"/>
                  <a:t> to maximize:</a:t>
                </a:r>
              </a:p>
              <a:p>
                <a:pPr lvl="1"/>
                <a:endParaRPr lang="en-US" sz="2000" dirty="0"/>
              </a:p>
              <a:p>
                <a:pPr lvl="1"/>
                <a:endParaRPr lang="en-US" sz="2000" dirty="0"/>
              </a:p>
              <a:p>
                <a:pPr marL="457200" lvl="1" indent="0">
                  <a:buNone/>
                </a:pPr>
                <a:r>
                  <a:rPr lang="en-US" sz="2000" dirty="0"/>
                  <a:t>    where</a:t>
                </a:r>
              </a:p>
              <a:p>
                <a:pPr lvl="1"/>
                <a:endParaRPr lang="en-US" sz="2000" dirty="0"/>
              </a:p>
              <a:p>
                <a:pPr marL="457200" lvl="1" indent="0">
                  <a:buNone/>
                </a:pPr>
                <a:endParaRPr lang="en-US" sz="2000" dirty="0"/>
              </a:p>
              <a:p>
                <a:r>
                  <a:rPr lang="en-US" sz="2400" dirty="0"/>
                  <a:t>Notes:</a:t>
                </a:r>
              </a:p>
              <a:p>
                <a:pPr lvl="1"/>
                <a:r>
                  <a:rPr lang="en-US" sz="2000" dirty="0"/>
                  <a:t>This can handle any belief model, including correlated beliefs, nonlinear belief models.</a:t>
                </a:r>
              </a:p>
              <a:p>
                <a:pPr lvl="1"/>
                <a:r>
                  <a:rPr lang="en-US" sz="2000" dirty="0"/>
                  <a:t>All we require is that we be able to simulate a policy.  </a:t>
                </a:r>
              </a:p>
            </p:txBody>
          </p:sp>
        </mc:Choice>
        <mc:Fallback xmlns="">
          <p:sp>
            <p:nvSpPr>
              <p:cNvPr id="533507" name="Rectangle 3"/>
              <p:cNvSpPr>
                <a:spLocks noGrp="1" noRot="1" noChangeAspect="1" noMove="1" noResize="1" noEditPoints="1" noAdjustHandles="1" noChangeArrowheads="1" noChangeShapeType="1" noTextEdit="1"/>
              </p:cNvSpPr>
              <p:nvPr>
                <p:ph type="body" idx="1"/>
              </p:nvPr>
            </p:nvSpPr>
            <p:spPr>
              <a:xfrm>
                <a:off x="311500" y="1143000"/>
                <a:ext cx="5117314" cy="4953000"/>
              </a:xfrm>
              <a:blipFill>
                <a:blip r:embed="rId4"/>
                <a:stretch>
                  <a:fillRect t="-985"/>
                </a:stretch>
              </a:blipFill>
            </p:spPr>
            <p:txBody>
              <a:bodyPr/>
              <a:lstStyle/>
              <a:p>
                <a:r>
                  <a:rPr lang="en-US">
                    <a:noFill/>
                  </a:rPr>
                  <a:t> </a:t>
                </a:r>
              </a:p>
            </p:txBody>
          </p:sp>
        </mc:Fallback>
      </mc:AlternateContent>
      <p:graphicFrame>
        <p:nvGraphicFramePr>
          <p:cNvPr id="17" name="Object 16"/>
          <p:cNvGraphicFramePr>
            <a:graphicFrameLocks noChangeAspect="1"/>
          </p:cNvGraphicFramePr>
          <p:nvPr>
            <p:extLst/>
          </p:nvPr>
        </p:nvGraphicFramePr>
        <p:xfrm>
          <a:off x="1939397" y="3066490"/>
          <a:ext cx="5875338" cy="439738"/>
        </p:xfrm>
        <a:graphic>
          <a:graphicData uri="http://schemas.openxmlformats.org/presentationml/2006/ole">
            <mc:AlternateContent xmlns:mc="http://schemas.openxmlformats.org/markup-compatibility/2006">
              <mc:Choice xmlns:v="urn:schemas-microsoft-com:vml" Requires="v">
                <p:oleObj spid="_x0000_s2394202" name="Equation" r:id="rId5" imgW="3733560" imgH="279360" progId="Equation.DSMT4">
                  <p:embed/>
                </p:oleObj>
              </mc:Choice>
              <mc:Fallback>
                <p:oleObj name="Equation" r:id="rId5" imgW="3733560" imgH="279360" progId="Equation.DSMT4">
                  <p:embed/>
                  <p:pic>
                    <p:nvPicPr>
                      <p:cNvPr id="17" name="Object 16"/>
                      <p:cNvPicPr/>
                      <p:nvPr/>
                    </p:nvPicPr>
                    <p:blipFill>
                      <a:blip r:embed="rId6"/>
                      <a:stretch>
                        <a:fillRect/>
                      </a:stretch>
                    </p:blipFill>
                    <p:spPr>
                      <a:xfrm>
                        <a:off x="1939397" y="3066490"/>
                        <a:ext cx="5875338" cy="439738"/>
                      </a:xfrm>
                      <a:prstGeom prst="rect">
                        <a:avLst/>
                      </a:prstGeom>
                    </p:spPr>
                  </p:pic>
                </p:oleObj>
              </mc:Fallback>
            </mc:AlternateContent>
          </a:graphicData>
        </a:graphic>
      </p:graphicFrame>
      <p:graphicFrame>
        <p:nvGraphicFramePr>
          <p:cNvPr id="18" name="Object 17"/>
          <p:cNvGraphicFramePr>
            <a:graphicFrameLocks noChangeAspect="1"/>
          </p:cNvGraphicFramePr>
          <p:nvPr>
            <p:extLst/>
          </p:nvPr>
        </p:nvGraphicFramePr>
        <p:xfrm>
          <a:off x="2057401" y="2070894"/>
          <a:ext cx="3833812" cy="592138"/>
        </p:xfrm>
        <a:graphic>
          <a:graphicData uri="http://schemas.openxmlformats.org/presentationml/2006/ole">
            <mc:AlternateContent xmlns:mc="http://schemas.openxmlformats.org/markup-compatibility/2006">
              <mc:Choice xmlns:v="urn:schemas-microsoft-com:vml" Requires="v">
                <p:oleObj spid="_x0000_s2394203" name="Equation" r:id="rId7" imgW="1562040" imgH="241200" progId="Equation.DSMT4">
                  <p:embed/>
                </p:oleObj>
              </mc:Choice>
              <mc:Fallback>
                <p:oleObj name="Equation" r:id="rId7" imgW="1562040" imgH="241200" progId="Equation.DSMT4">
                  <p:embed/>
                  <p:pic>
                    <p:nvPicPr>
                      <p:cNvPr id="18" name="Object 17"/>
                      <p:cNvPicPr>
                        <a:picLocks noChangeAspect="1" noChangeArrowheads="1"/>
                      </p:cNvPicPr>
                      <p:nvPr/>
                    </p:nvPicPr>
                    <p:blipFill>
                      <a:blip r:embed="rId8"/>
                      <a:srcRect/>
                      <a:stretch>
                        <a:fillRect/>
                      </a:stretch>
                    </p:blipFill>
                    <p:spPr bwMode="auto">
                      <a:xfrm>
                        <a:off x="2057401" y="2070894"/>
                        <a:ext cx="3833812"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Picture 1"/>
          <p:cNvPicPr>
            <a:picLocks noChangeAspect="1"/>
          </p:cNvPicPr>
          <p:nvPr/>
        </p:nvPicPr>
        <p:blipFill>
          <a:blip r:embed="rId9"/>
          <a:stretch>
            <a:fillRect/>
          </a:stretch>
        </p:blipFill>
        <p:spPr>
          <a:xfrm>
            <a:off x="5094515" y="3614334"/>
            <a:ext cx="3995344" cy="3203474"/>
          </a:xfrm>
          <a:prstGeom prst="rect">
            <a:avLst/>
          </a:prstGeom>
        </p:spPr>
      </p:pic>
      <p:sp>
        <p:nvSpPr>
          <p:cNvPr id="3" name="TextBox 2"/>
          <p:cNvSpPr txBox="1"/>
          <p:nvPr/>
        </p:nvSpPr>
        <p:spPr>
          <a:xfrm rot="16200000">
            <a:off x="4149915" y="4952612"/>
            <a:ext cx="2127505" cy="369332"/>
          </a:xfrm>
          <a:prstGeom prst="rect">
            <a:avLst/>
          </a:prstGeom>
          <a:solidFill>
            <a:schemeClr val="bg1"/>
          </a:solidFill>
        </p:spPr>
        <p:txBody>
          <a:bodyPr wrap="none" rtlCol="0">
            <a:spAutoFit/>
          </a:bodyPr>
          <a:lstStyle/>
          <a:p>
            <a:pPr algn="l"/>
            <a:r>
              <a:rPr lang="en-US" i="0" dirty="0"/>
              <a:t>             Regret          </a:t>
            </a:r>
          </a:p>
        </p:txBody>
      </p:sp>
    </p:spTree>
    <p:extLst>
      <p:ext uri="{BB962C8B-B14F-4D97-AF65-F5344CB8AC3E}">
        <p14:creationId xmlns:p14="http://schemas.microsoft.com/office/powerpoint/2010/main" val="4807273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188" t="8273" r="6581" b="3264"/>
          <a:stretch/>
        </p:blipFill>
        <p:spPr>
          <a:xfrm>
            <a:off x="-7796" y="905494"/>
            <a:ext cx="9151796" cy="5283200"/>
          </a:xfrm>
        </p:spPr>
      </p:pic>
      <p:sp>
        <p:nvSpPr>
          <p:cNvPr id="5" name="Text Box 3"/>
          <p:cNvSpPr txBox="1">
            <a:spLocks noChangeArrowheads="1"/>
          </p:cNvSpPr>
          <p:nvPr/>
        </p:nvSpPr>
        <p:spPr bwMode="auto">
          <a:xfrm>
            <a:off x="152400" y="152400"/>
            <a:ext cx="4567238" cy="749300"/>
          </a:xfrm>
          <a:prstGeom prst="rect">
            <a:avLst/>
          </a:prstGeom>
          <a:gradFill rotWithShape="0">
            <a:gsLst>
              <a:gs pos="0">
                <a:srgbClr val="000000"/>
              </a:gs>
              <a:gs pos="50000">
                <a:srgbClr val="CC3300"/>
              </a:gs>
              <a:gs pos="100000">
                <a:srgbClr val="000000"/>
              </a:gs>
            </a:gsLst>
            <a:lin ang="5400000" scaled="1"/>
          </a:gradFill>
          <a:ln>
            <a:noFill/>
          </a:ln>
          <a:extLst>
            <a:ext uri="{91240B29-F687-4F45-9708-019B960494DF}">
              <a14:hiddenLine xmlns:a14="http://schemas.microsoft.com/office/drawing/2010/main" w="38100">
                <a:solidFill>
                  <a:srgbClr val="000000"/>
                </a:solidFill>
                <a:miter lim="800000"/>
                <a:headEnd type="none" w="lg" len="lg"/>
                <a:tailEnd type="none" w="lg" len="lg"/>
              </a14:hiddenLine>
            </a:ext>
          </a:extLst>
        </p:spPr>
        <p:txBody>
          <a:bodyPr lIns="90488" tIns="44450" rIns="90488" bIns="44450"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a:solidFill>
                  <a:schemeClr val="bg1"/>
                </a:solidFill>
              </a:rPr>
              <a:t>Schneider National</a:t>
            </a:r>
          </a:p>
        </p:txBody>
      </p:sp>
      <p:pic>
        <p:nvPicPr>
          <p:cNvPr id="6" name="Picture 5" descr="Schneider subproblem with l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3838" y="1709738"/>
            <a:ext cx="343217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14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txBox="1">
            <a:spLocks noGrp="1"/>
          </p:cNvSpPr>
          <p:nvPr/>
        </p:nvSpPr>
        <p:spPr bwMode="auto">
          <a:xfrm>
            <a:off x="6553200" y="65341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pPr algn="r"/>
            <a:r>
              <a:rPr lang="en-US" sz="1400" i="0"/>
              <a:t>Slide </a:t>
            </a:r>
            <a:fld id="{28BAB9AF-C58F-480B-8398-1E80BA965576}" type="slidenum">
              <a:rPr lang="en-US" sz="1400" i="0"/>
              <a:pPr algn="r"/>
              <a:t>103</a:t>
            </a:fld>
            <a:endParaRPr lang="en-US" sz="1400" i="0"/>
          </a:p>
        </p:txBody>
      </p:sp>
      <p:sp>
        <p:nvSpPr>
          <p:cNvPr id="4099" name="Rectangle 2"/>
          <p:cNvSpPr>
            <a:spLocks noGrp="1" noChangeArrowheads="1"/>
          </p:cNvSpPr>
          <p:nvPr>
            <p:ph type="title" idx="4294967295"/>
          </p:nvPr>
        </p:nvSpPr>
        <p:spPr/>
        <p:txBody>
          <a:bodyPr/>
          <a:lstStyle/>
          <a:p>
            <a:endParaRPr lang="en-US"/>
          </a:p>
        </p:txBody>
      </p:sp>
      <p:sp>
        <p:nvSpPr>
          <p:cNvPr id="4100" name="Rectangle 3"/>
          <p:cNvSpPr>
            <a:spLocks noGrp="1" noChangeArrowheads="1"/>
          </p:cNvSpPr>
          <p:nvPr>
            <p:ph type="body" idx="4294967295"/>
          </p:nvPr>
        </p:nvSpPr>
        <p:spPr/>
        <p:txBody>
          <a:bodyPr/>
          <a:lstStyle/>
          <a:p>
            <a:endParaRPr lang="en-US"/>
          </a:p>
        </p:txBody>
      </p:sp>
      <p:pic>
        <p:nvPicPr>
          <p:cNvPr id="41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med" len="lg"/>
              </a14:hiddenLine>
            </a:ext>
          </a:extLst>
        </p:spPr>
      </p:pic>
    </p:spTree>
    <p:extLst>
      <p:ext uri="{BB962C8B-B14F-4D97-AF65-F5344CB8AC3E}">
        <p14:creationId xmlns:p14="http://schemas.microsoft.com/office/powerpoint/2010/main" val="106758743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4338" name="Rectangle 2"/>
          <p:cNvSpPr>
            <a:spLocks noGrp="1" noChangeArrowheads="1"/>
          </p:cNvSpPr>
          <p:nvPr>
            <p:ph type="title"/>
          </p:nvPr>
        </p:nvSpPr>
        <p:spPr/>
        <p:txBody>
          <a:bodyPr/>
          <a:lstStyle/>
          <a:p>
            <a:r>
              <a:rPr lang="en-US" dirty="0"/>
              <a:t>Cost function approximations</a:t>
            </a:r>
          </a:p>
        </p:txBody>
      </p:sp>
      <p:grpSp>
        <p:nvGrpSpPr>
          <p:cNvPr id="3854339" name="Group 3"/>
          <p:cNvGrpSpPr>
            <a:grpSpLocks/>
          </p:cNvGrpSpPr>
          <p:nvPr/>
        </p:nvGrpSpPr>
        <p:grpSpPr bwMode="auto">
          <a:xfrm>
            <a:off x="2187575" y="2755900"/>
            <a:ext cx="1511300" cy="2720975"/>
            <a:chOff x="1378" y="1736"/>
            <a:chExt cx="952" cy="1714"/>
          </a:xfrm>
        </p:grpSpPr>
        <p:sp>
          <p:nvSpPr>
            <p:cNvPr id="3854340" name="Oval 4"/>
            <p:cNvSpPr>
              <a:spLocks noChangeArrowheads="1"/>
            </p:cNvSpPr>
            <p:nvPr/>
          </p:nvSpPr>
          <p:spPr bwMode="auto">
            <a:xfrm>
              <a:off x="1392" y="1736"/>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1"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2" name="Oval 6"/>
            <p:cNvSpPr>
              <a:spLocks noChangeArrowheads="1"/>
            </p:cNvSpPr>
            <p:nvPr/>
          </p:nvSpPr>
          <p:spPr bwMode="auto">
            <a:xfrm>
              <a:off x="1385" y="2761"/>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3"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4" name="Rectangle 8"/>
            <p:cNvSpPr>
              <a:spLocks noChangeArrowheads="1"/>
            </p:cNvSpPr>
            <p:nvPr/>
          </p:nvSpPr>
          <p:spPr bwMode="auto">
            <a:xfrm>
              <a:off x="2168" y="1864"/>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5"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6" name="Rectangle 10"/>
            <p:cNvSpPr>
              <a:spLocks noChangeArrowheads="1"/>
            </p:cNvSpPr>
            <p:nvPr/>
          </p:nvSpPr>
          <p:spPr bwMode="auto">
            <a:xfrm>
              <a:off x="2170" y="3106"/>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4347" name="AutoShape 11"/>
            <p:cNvCxnSpPr>
              <a:cxnSpLocks noChangeShapeType="1"/>
              <a:stCxn id="3854340" idx="6"/>
              <a:endCxn id="3854344" idx="1"/>
            </p:cNvCxnSpPr>
            <p:nvPr/>
          </p:nvCxnSpPr>
          <p:spPr bwMode="auto">
            <a:xfrm>
              <a:off x="1550" y="1812"/>
              <a:ext cx="612" cy="13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48" name="AutoShape 12"/>
            <p:cNvCxnSpPr>
              <a:cxnSpLocks noChangeShapeType="1"/>
              <a:stCxn id="3854340" idx="6"/>
              <a:endCxn id="3854345" idx="1"/>
            </p:cNvCxnSpPr>
            <p:nvPr/>
          </p:nvCxnSpPr>
          <p:spPr bwMode="auto">
            <a:xfrm>
              <a:off x="1550" y="1812"/>
              <a:ext cx="613" cy="7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49" name="AutoShape 13"/>
            <p:cNvCxnSpPr>
              <a:cxnSpLocks noChangeShapeType="1"/>
              <a:stCxn id="3854341" idx="6"/>
              <a:endCxn id="3854344" idx="1"/>
            </p:cNvCxnSpPr>
            <p:nvPr/>
          </p:nvCxnSpPr>
          <p:spPr bwMode="auto">
            <a:xfrm flipV="1">
              <a:off x="1543" y="1944"/>
              <a:ext cx="619" cy="40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0" name="AutoShape 14"/>
            <p:cNvCxnSpPr>
              <a:cxnSpLocks noChangeShapeType="1"/>
              <a:stCxn id="3854341" idx="6"/>
              <a:endCxn id="3854345" idx="1"/>
            </p:cNvCxnSpPr>
            <p:nvPr/>
          </p:nvCxnSpPr>
          <p:spPr bwMode="auto">
            <a:xfrm>
              <a:off x="1543" y="2349"/>
              <a:ext cx="620" cy="17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1" name="AutoShape 15"/>
            <p:cNvCxnSpPr>
              <a:cxnSpLocks noChangeShapeType="1"/>
              <a:stCxn id="3854341" idx="6"/>
              <a:endCxn id="3854346" idx="1"/>
            </p:cNvCxnSpPr>
            <p:nvPr/>
          </p:nvCxnSpPr>
          <p:spPr bwMode="auto">
            <a:xfrm>
              <a:off x="1543" y="2349"/>
              <a:ext cx="621" cy="8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2" name="AutoShape 16"/>
            <p:cNvCxnSpPr>
              <a:cxnSpLocks noChangeShapeType="1"/>
              <a:stCxn id="3854342" idx="6"/>
              <a:endCxn id="3854346" idx="1"/>
            </p:cNvCxnSpPr>
            <p:nvPr/>
          </p:nvCxnSpPr>
          <p:spPr bwMode="auto">
            <a:xfrm>
              <a:off x="1543" y="2837"/>
              <a:ext cx="621" cy="3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3" name="AutoShape 17"/>
            <p:cNvCxnSpPr>
              <a:cxnSpLocks noChangeShapeType="1"/>
              <a:stCxn id="3854342" idx="6"/>
              <a:endCxn id="3854345" idx="1"/>
            </p:cNvCxnSpPr>
            <p:nvPr/>
          </p:nvCxnSpPr>
          <p:spPr bwMode="auto">
            <a:xfrm flipV="1">
              <a:off x="1543" y="2521"/>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4" name="AutoShape 18"/>
            <p:cNvCxnSpPr>
              <a:cxnSpLocks noChangeShapeType="1"/>
              <a:stCxn id="3854343" idx="6"/>
              <a:endCxn id="3854346" idx="1"/>
            </p:cNvCxnSpPr>
            <p:nvPr/>
          </p:nvCxnSpPr>
          <p:spPr bwMode="auto">
            <a:xfrm flipV="1">
              <a:off x="1536" y="3186"/>
              <a:ext cx="628" cy="18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5" name="AutoShape 19"/>
            <p:cNvCxnSpPr>
              <a:cxnSpLocks noChangeShapeType="1"/>
              <a:stCxn id="3854343" idx="6"/>
              <a:endCxn id="3854345" idx="1"/>
            </p:cNvCxnSpPr>
            <p:nvPr/>
          </p:nvCxnSpPr>
          <p:spPr bwMode="auto">
            <a:xfrm flipV="1">
              <a:off x="1536" y="2521"/>
              <a:ext cx="627" cy="85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4360" name="Group 24"/>
          <p:cNvGrpSpPr>
            <a:grpSpLocks/>
          </p:cNvGrpSpPr>
          <p:nvPr/>
        </p:nvGrpSpPr>
        <p:grpSpPr bwMode="auto">
          <a:xfrm>
            <a:off x="2522538" y="1298575"/>
            <a:ext cx="1404937" cy="5029200"/>
            <a:chOff x="1589" y="818"/>
            <a:chExt cx="885" cy="3168"/>
          </a:xfrm>
        </p:grpSpPr>
        <p:sp>
          <p:nvSpPr>
            <p:cNvPr id="3854361" name="Oval 25"/>
            <p:cNvSpPr>
              <a:spLocks noChangeArrowheads="1"/>
            </p:cNvSpPr>
            <p:nvPr/>
          </p:nvSpPr>
          <p:spPr bwMode="auto">
            <a:xfrm>
              <a:off x="2063" y="1042"/>
              <a:ext cx="411" cy="2944"/>
            </a:xfrm>
            <a:prstGeom prst="ellipse">
              <a:avLst/>
            </a:prstGeom>
            <a:noFill/>
            <a:ln w="38100">
              <a:solidFill>
                <a:schemeClr val="accent2"/>
              </a:solidFill>
              <a:round/>
              <a:headEnd type="none" w="med"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62" name="Text Box 26"/>
            <p:cNvSpPr txBox="1">
              <a:spLocks noChangeArrowheads="1"/>
            </p:cNvSpPr>
            <p:nvPr/>
          </p:nvSpPr>
          <p:spPr bwMode="auto">
            <a:xfrm>
              <a:off x="1589" y="818"/>
              <a:ext cx="84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0">
                  <a:solidFill>
                    <a:srgbClr val="0000FF"/>
                  </a:solidFill>
                </a:rPr>
                <a:t>Demands</a:t>
              </a:r>
            </a:p>
          </p:txBody>
        </p:sp>
      </p:grpSp>
      <p:grpSp>
        <p:nvGrpSpPr>
          <p:cNvPr id="3" name="Group 2"/>
          <p:cNvGrpSpPr/>
          <p:nvPr/>
        </p:nvGrpSpPr>
        <p:grpSpPr>
          <a:xfrm>
            <a:off x="596901" y="1255713"/>
            <a:ext cx="2058988" cy="5072062"/>
            <a:chOff x="596901" y="1255713"/>
            <a:chExt cx="2058988" cy="5072062"/>
          </a:xfrm>
        </p:grpSpPr>
        <p:sp>
          <p:nvSpPr>
            <p:cNvPr id="3854364" name="Oval 28"/>
            <p:cNvSpPr>
              <a:spLocks noChangeArrowheads="1"/>
            </p:cNvSpPr>
            <p:nvPr/>
          </p:nvSpPr>
          <p:spPr bwMode="auto">
            <a:xfrm>
              <a:off x="2003426" y="1654175"/>
              <a:ext cx="652463" cy="4673600"/>
            </a:xfrm>
            <a:prstGeom prst="ellipse">
              <a:avLst/>
            </a:prstGeom>
            <a:noFill/>
            <a:ln w="38100">
              <a:solidFill>
                <a:schemeClr val="accent2"/>
              </a:solidFill>
              <a:round/>
              <a:headEnd type="none" w="med"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 name="Group 1"/>
            <p:cNvGrpSpPr/>
            <p:nvPr/>
          </p:nvGrpSpPr>
          <p:grpSpPr>
            <a:xfrm>
              <a:off x="596901" y="1255713"/>
              <a:ext cx="1107996" cy="4647015"/>
              <a:chOff x="596901" y="1255713"/>
              <a:chExt cx="1107996" cy="4647015"/>
            </a:xfrm>
          </p:grpSpPr>
          <p:sp>
            <p:nvSpPr>
              <p:cNvPr id="3854366" name="Text Box 30"/>
              <p:cNvSpPr txBox="1">
                <a:spLocks noChangeArrowheads="1"/>
              </p:cNvSpPr>
              <p:nvPr/>
            </p:nvSpPr>
            <p:spPr bwMode="auto">
              <a:xfrm>
                <a:off x="596901" y="1255713"/>
                <a:ext cx="11079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0" dirty="0">
                    <a:solidFill>
                      <a:srgbClr val="0000FF"/>
                    </a:solidFill>
                  </a:rPr>
                  <a:t>Drivers</a:t>
                </a:r>
              </a:p>
            </p:txBody>
          </p:sp>
          <p:grpSp>
            <p:nvGrpSpPr>
              <p:cNvPr id="3854368" name="Group 32"/>
              <p:cNvGrpSpPr>
                <a:grpSpLocks/>
              </p:cNvGrpSpPr>
              <p:nvPr/>
            </p:nvGrpSpPr>
            <p:grpSpPr bwMode="auto">
              <a:xfrm>
                <a:off x="1039813" y="2206625"/>
                <a:ext cx="216181" cy="669925"/>
                <a:chOff x="2803" y="1278"/>
                <a:chExt cx="342" cy="956"/>
              </a:xfrm>
            </p:grpSpPr>
            <p:grpSp>
              <p:nvGrpSpPr>
                <p:cNvPr id="3854369" name="Group 33"/>
                <p:cNvGrpSpPr>
                  <a:grpSpLocks/>
                </p:cNvGrpSpPr>
                <p:nvPr/>
              </p:nvGrpSpPr>
              <p:grpSpPr bwMode="auto">
                <a:xfrm>
                  <a:off x="2803" y="1401"/>
                  <a:ext cx="342" cy="833"/>
                  <a:chOff x="2803" y="1401"/>
                  <a:chExt cx="342" cy="833"/>
                </a:xfrm>
              </p:grpSpPr>
              <p:grpSp>
                <p:nvGrpSpPr>
                  <p:cNvPr id="3854370" name="Group 34"/>
                  <p:cNvGrpSpPr>
                    <a:grpSpLocks/>
                  </p:cNvGrpSpPr>
                  <p:nvPr/>
                </p:nvGrpSpPr>
                <p:grpSpPr bwMode="auto">
                  <a:xfrm>
                    <a:off x="2815" y="2143"/>
                    <a:ext cx="301" cy="91"/>
                    <a:chOff x="2815" y="2143"/>
                    <a:chExt cx="301" cy="91"/>
                  </a:xfrm>
                </p:grpSpPr>
                <p:sp>
                  <p:nvSpPr>
                    <p:cNvPr id="3854371" name="Freeform 35"/>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72" name="Freeform 36"/>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854373" name="Group 37"/>
                  <p:cNvGrpSpPr>
                    <a:grpSpLocks/>
                  </p:cNvGrpSpPr>
                  <p:nvPr/>
                </p:nvGrpSpPr>
                <p:grpSpPr bwMode="auto">
                  <a:xfrm>
                    <a:off x="2803" y="1401"/>
                    <a:ext cx="342" cy="785"/>
                    <a:chOff x="2803" y="1401"/>
                    <a:chExt cx="342" cy="785"/>
                  </a:xfrm>
                </p:grpSpPr>
                <p:grpSp>
                  <p:nvGrpSpPr>
                    <p:cNvPr id="3854374" name="Group 38"/>
                    <p:cNvGrpSpPr>
                      <a:grpSpLocks/>
                    </p:cNvGrpSpPr>
                    <p:nvPr/>
                  </p:nvGrpSpPr>
                  <p:grpSpPr bwMode="auto">
                    <a:xfrm>
                      <a:off x="2844" y="1401"/>
                      <a:ext cx="220" cy="253"/>
                      <a:chOff x="2844" y="1401"/>
                      <a:chExt cx="220" cy="253"/>
                    </a:xfrm>
                  </p:grpSpPr>
                  <p:sp>
                    <p:nvSpPr>
                      <p:cNvPr id="3854375" name="Freeform 39"/>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76" name="Freeform 40"/>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77" name="Freeform 41"/>
                      <p:cNvSpPr>
                        <a:spLocks/>
                      </p:cNvSpPr>
                      <p:nvPr/>
                    </p:nvSpPr>
                    <p:spPr bwMode="auto">
                      <a:xfrm>
                        <a:off x="2937" y="1428"/>
                        <a:ext cx="52" cy="27"/>
                      </a:xfrm>
                      <a:custGeom>
                        <a:avLst/>
                        <a:gdLst>
                          <a:gd name="T0" fmla="*/ 0 w 52"/>
                          <a:gd name="T1" fmla="*/ 27 h 27"/>
                          <a:gd name="T2" fmla="*/ 29 w 52"/>
                          <a:gd name="T3" fmla="*/ 0 h 27"/>
                          <a:gd name="T4" fmla="*/ 52 w 52"/>
                          <a:gd name="T5" fmla="*/ 22 h 27"/>
                        </a:gdLst>
                        <a:ahLst/>
                        <a:cxnLst>
                          <a:cxn ang="0">
                            <a:pos x="T0" y="T1"/>
                          </a:cxn>
                          <a:cxn ang="0">
                            <a:pos x="T2" y="T3"/>
                          </a:cxn>
                          <a:cxn ang="0">
                            <a:pos x="T4" y="T5"/>
                          </a:cxn>
                        </a:cxnLst>
                        <a:rect l="0" t="0" r="r" b="b"/>
                        <a:pathLst>
                          <a:path w="52" h="27">
                            <a:moveTo>
                              <a:pt x="0" y="27"/>
                            </a:moveTo>
                            <a:lnTo>
                              <a:pt x="29" y="0"/>
                            </a:lnTo>
                            <a:lnTo>
                              <a:pt x="52" y="2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854378" name="Group 42"/>
                    <p:cNvGrpSpPr>
                      <a:grpSpLocks/>
                    </p:cNvGrpSpPr>
                    <p:nvPr/>
                  </p:nvGrpSpPr>
                  <p:grpSpPr bwMode="auto">
                    <a:xfrm>
                      <a:off x="2803" y="1412"/>
                      <a:ext cx="342" cy="774"/>
                      <a:chOff x="2803" y="1412"/>
                      <a:chExt cx="342" cy="774"/>
                    </a:xfrm>
                  </p:grpSpPr>
                  <p:sp>
                    <p:nvSpPr>
                      <p:cNvPr id="3854379" name="Freeform 43"/>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80" name="Freeform 44"/>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81" name="Freeform 45"/>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Lst>
                        <a:ahLst/>
                        <a:cxnLst>
                          <a:cxn ang="0">
                            <a:pos x="T0" y="T1"/>
                          </a:cxn>
                          <a:cxn ang="0">
                            <a:pos x="T2" y="T3"/>
                          </a:cxn>
                          <a:cxn ang="0">
                            <a:pos x="T4" y="T5"/>
                          </a:cxn>
                          <a:cxn ang="0">
                            <a:pos x="T6" y="T7"/>
                          </a:cxn>
                        </a:cxnLst>
                        <a:rect l="0" t="0" r="r" b="b"/>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3854382" name="Group 46"/>
                <p:cNvGrpSpPr>
                  <a:grpSpLocks/>
                </p:cNvGrpSpPr>
                <p:nvPr/>
              </p:nvGrpSpPr>
              <p:grpSpPr bwMode="auto">
                <a:xfrm>
                  <a:off x="2896" y="1278"/>
                  <a:ext cx="186" cy="386"/>
                  <a:chOff x="2896" y="1278"/>
                  <a:chExt cx="186" cy="386"/>
                </a:xfrm>
              </p:grpSpPr>
              <p:grpSp>
                <p:nvGrpSpPr>
                  <p:cNvPr id="3854383" name="Group 47"/>
                  <p:cNvGrpSpPr>
                    <a:grpSpLocks/>
                  </p:cNvGrpSpPr>
                  <p:nvPr/>
                </p:nvGrpSpPr>
                <p:grpSpPr bwMode="auto">
                  <a:xfrm>
                    <a:off x="2896" y="1278"/>
                    <a:ext cx="110" cy="150"/>
                    <a:chOff x="2896" y="1278"/>
                    <a:chExt cx="110" cy="150"/>
                  </a:xfrm>
                </p:grpSpPr>
                <p:grpSp>
                  <p:nvGrpSpPr>
                    <p:cNvPr id="3854384" name="Group 48"/>
                    <p:cNvGrpSpPr>
                      <a:grpSpLocks/>
                    </p:cNvGrpSpPr>
                    <p:nvPr/>
                  </p:nvGrpSpPr>
                  <p:grpSpPr bwMode="auto">
                    <a:xfrm>
                      <a:off x="2902" y="1283"/>
                      <a:ext cx="99" cy="145"/>
                      <a:chOff x="2902" y="1283"/>
                      <a:chExt cx="99" cy="145"/>
                    </a:xfrm>
                  </p:grpSpPr>
                  <p:sp>
                    <p:nvSpPr>
                      <p:cNvPr id="3854385" name="Freeform 49"/>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854386" name="Group 50"/>
                      <p:cNvGrpSpPr>
                        <a:grpSpLocks/>
                      </p:cNvGrpSpPr>
                      <p:nvPr/>
                    </p:nvGrpSpPr>
                    <p:grpSpPr bwMode="auto">
                      <a:xfrm>
                        <a:off x="2914" y="1331"/>
                        <a:ext cx="81" cy="70"/>
                        <a:chOff x="2914" y="1331"/>
                        <a:chExt cx="81" cy="70"/>
                      </a:xfrm>
                    </p:grpSpPr>
                    <p:sp>
                      <p:nvSpPr>
                        <p:cNvPr id="3854387" name="Freeform 51"/>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1">
                              <a:moveTo>
                                <a:pt x="0" y="0"/>
                              </a:moveTo>
                              <a:lnTo>
                                <a:pt x="17" y="0"/>
                              </a:lnTo>
                              <a:lnTo>
                                <a:pt x="23" y="0"/>
                              </a:lnTo>
                              <a:lnTo>
                                <a:pt x="29" y="6"/>
                              </a:lnTo>
                              <a:lnTo>
                                <a:pt x="34" y="6"/>
                              </a:lnTo>
                              <a:lnTo>
                                <a:pt x="29" y="6"/>
                              </a:lnTo>
                              <a:lnTo>
                                <a:pt x="29" y="11"/>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88" name="Freeform 52"/>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Lst>
                          <a:ahLst/>
                          <a:cxnLst>
                            <a:cxn ang="0">
                              <a:pos x="T0" y="T1"/>
                            </a:cxn>
                            <a:cxn ang="0">
                              <a:pos x="T2" y="T3"/>
                            </a:cxn>
                            <a:cxn ang="0">
                              <a:pos x="T4" y="T5"/>
                            </a:cxn>
                            <a:cxn ang="0">
                              <a:pos x="T6" y="T7"/>
                            </a:cxn>
                          </a:cxnLst>
                          <a:rect l="0" t="0" r="r" b="b"/>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89" name="Freeform 53"/>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3854390" name="Freeform 54"/>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854391" name="Freeform 55"/>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62" name="Group 32"/>
              <p:cNvGrpSpPr>
                <a:grpSpLocks/>
              </p:cNvGrpSpPr>
              <p:nvPr/>
            </p:nvGrpSpPr>
            <p:grpSpPr bwMode="auto">
              <a:xfrm>
                <a:off x="1047073" y="3273407"/>
                <a:ext cx="216181" cy="669925"/>
                <a:chOff x="2803" y="1278"/>
                <a:chExt cx="342" cy="956"/>
              </a:xfrm>
            </p:grpSpPr>
            <p:grpSp>
              <p:nvGrpSpPr>
                <p:cNvPr id="63" name="Group 33"/>
                <p:cNvGrpSpPr>
                  <a:grpSpLocks/>
                </p:cNvGrpSpPr>
                <p:nvPr/>
              </p:nvGrpSpPr>
              <p:grpSpPr bwMode="auto">
                <a:xfrm>
                  <a:off x="2803" y="1401"/>
                  <a:ext cx="342" cy="833"/>
                  <a:chOff x="2803" y="1401"/>
                  <a:chExt cx="342" cy="833"/>
                </a:xfrm>
              </p:grpSpPr>
              <p:grpSp>
                <p:nvGrpSpPr>
                  <p:cNvPr id="74" name="Group 34"/>
                  <p:cNvGrpSpPr>
                    <a:grpSpLocks/>
                  </p:cNvGrpSpPr>
                  <p:nvPr/>
                </p:nvGrpSpPr>
                <p:grpSpPr bwMode="auto">
                  <a:xfrm>
                    <a:off x="2815" y="2143"/>
                    <a:ext cx="301" cy="91"/>
                    <a:chOff x="2815" y="2143"/>
                    <a:chExt cx="301" cy="91"/>
                  </a:xfrm>
                </p:grpSpPr>
                <p:sp>
                  <p:nvSpPr>
                    <p:cNvPr id="84" name="Freeform 35"/>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 name="Freeform 36"/>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5" name="Group 37"/>
                  <p:cNvGrpSpPr>
                    <a:grpSpLocks/>
                  </p:cNvGrpSpPr>
                  <p:nvPr/>
                </p:nvGrpSpPr>
                <p:grpSpPr bwMode="auto">
                  <a:xfrm>
                    <a:off x="2803" y="1401"/>
                    <a:ext cx="342" cy="785"/>
                    <a:chOff x="2803" y="1401"/>
                    <a:chExt cx="342" cy="785"/>
                  </a:xfrm>
                </p:grpSpPr>
                <p:grpSp>
                  <p:nvGrpSpPr>
                    <p:cNvPr id="76" name="Group 38"/>
                    <p:cNvGrpSpPr>
                      <a:grpSpLocks/>
                    </p:cNvGrpSpPr>
                    <p:nvPr/>
                  </p:nvGrpSpPr>
                  <p:grpSpPr bwMode="auto">
                    <a:xfrm>
                      <a:off x="2844" y="1401"/>
                      <a:ext cx="220" cy="253"/>
                      <a:chOff x="2844" y="1401"/>
                      <a:chExt cx="220" cy="253"/>
                    </a:xfrm>
                  </p:grpSpPr>
                  <p:sp>
                    <p:nvSpPr>
                      <p:cNvPr id="81" name="Freeform 39"/>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 name="Freeform 40"/>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 name="Freeform 41"/>
                      <p:cNvSpPr>
                        <a:spLocks/>
                      </p:cNvSpPr>
                      <p:nvPr/>
                    </p:nvSpPr>
                    <p:spPr bwMode="auto">
                      <a:xfrm>
                        <a:off x="2937" y="1428"/>
                        <a:ext cx="52" cy="27"/>
                      </a:xfrm>
                      <a:custGeom>
                        <a:avLst/>
                        <a:gdLst>
                          <a:gd name="T0" fmla="*/ 0 w 52"/>
                          <a:gd name="T1" fmla="*/ 27 h 27"/>
                          <a:gd name="T2" fmla="*/ 29 w 52"/>
                          <a:gd name="T3" fmla="*/ 0 h 27"/>
                          <a:gd name="T4" fmla="*/ 52 w 52"/>
                          <a:gd name="T5" fmla="*/ 22 h 27"/>
                        </a:gdLst>
                        <a:ahLst/>
                        <a:cxnLst>
                          <a:cxn ang="0">
                            <a:pos x="T0" y="T1"/>
                          </a:cxn>
                          <a:cxn ang="0">
                            <a:pos x="T2" y="T3"/>
                          </a:cxn>
                          <a:cxn ang="0">
                            <a:pos x="T4" y="T5"/>
                          </a:cxn>
                        </a:cxnLst>
                        <a:rect l="0" t="0" r="r" b="b"/>
                        <a:pathLst>
                          <a:path w="52" h="27">
                            <a:moveTo>
                              <a:pt x="0" y="27"/>
                            </a:moveTo>
                            <a:lnTo>
                              <a:pt x="29" y="0"/>
                            </a:lnTo>
                            <a:lnTo>
                              <a:pt x="52" y="2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7" name="Group 42"/>
                    <p:cNvGrpSpPr>
                      <a:grpSpLocks/>
                    </p:cNvGrpSpPr>
                    <p:nvPr/>
                  </p:nvGrpSpPr>
                  <p:grpSpPr bwMode="auto">
                    <a:xfrm>
                      <a:off x="2803" y="1412"/>
                      <a:ext cx="342" cy="774"/>
                      <a:chOff x="2803" y="1412"/>
                      <a:chExt cx="342" cy="774"/>
                    </a:xfrm>
                  </p:grpSpPr>
                  <p:sp>
                    <p:nvSpPr>
                      <p:cNvPr id="78" name="Freeform 43"/>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 name="Freeform 44"/>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 name="Freeform 45"/>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Lst>
                        <a:ahLst/>
                        <a:cxnLst>
                          <a:cxn ang="0">
                            <a:pos x="T0" y="T1"/>
                          </a:cxn>
                          <a:cxn ang="0">
                            <a:pos x="T2" y="T3"/>
                          </a:cxn>
                          <a:cxn ang="0">
                            <a:pos x="T4" y="T5"/>
                          </a:cxn>
                          <a:cxn ang="0">
                            <a:pos x="T6" y="T7"/>
                          </a:cxn>
                        </a:cxnLst>
                        <a:rect l="0" t="0" r="r" b="b"/>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64" name="Group 46"/>
                <p:cNvGrpSpPr>
                  <a:grpSpLocks/>
                </p:cNvGrpSpPr>
                <p:nvPr/>
              </p:nvGrpSpPr>
              <p:grpSpPr bwMode="auto">
                <a:xfrm>
                  <a:off x="2896" y="1278"/>
                  <a:ext cx="186" cy="386"/>
                  <a:chOff x="2896" y="1278"/>
                  <a:chExt cx="186" cy="386"/>
                </a:xfrm>
              </p:grpSpPr>
              <p:grpSp>
                <p:nvGrpSpPr>
                  <p:cNvPr id="65" name="Group 47"/>
                  <p:cNvGrpSpPr>
                    <a:grpSpLocks/>
                  </p:cNvGrpSpPr>
                  <p:nvPr/>
                </p:nvGrpSpPr>
                <p:grpSpPr bwMode="auto">
                  <a:xfrm>
                    <a:off x="2896" y="1278"/>
                    <a:ext cx="110" cy="150"/>
                    <a:chOff x="2896" y="1278"/>
                    <a:chExt cx="110" cy="150"/>
                  </a:xfrm>
                </p:grpSpPr>
                <p:grpSp>
                  <p:nvGrpSpPr>
                    <p:cNvPr id="67" name="Group 48"/>
                    <p:cNvGrpSpPr>
                      <a:grpSpLocks/>
                    </p:cNvGrpSpPr>
                    <p:nvPr/>
                  </p:nvGrpSpPr>
                  <p:grpSpPr bwMode="auto">
                    <a:xfrm>
                      <a:off x="2902" y="1283"/>
                      <a:ext cx="99" cy="145"/>
                      <a:chOff x="2902" y="1283"/>
                      <a:chExt cx="99" cy="145"/>
                    </a:xfrm>
                  </p:grpSpPr>
                  <p:sp>
                    <p:nvSpPr>
                      <p:cNvPr id="69" name="Freeform 49"/>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70" name="Group 50"/>
                      <p:cNvGrpSpPr>
                        <a:grpSpLocks/>
                      </p:cNvGrpSpPr>
                      <p:nvPr/>
                    </p:nvGrpSpPr>
                    <p:grpSpPr bwMode="auto">
                      <a:xfrm>
                        <a:off x="2914" y="1331"/>
                        <a:ext cx="81" cy="70"/>
                        <a:chOff x="2914" y="1331"/>
                        <a:chExt cx="81" cy="70"/>
                      </a:xfrm>
                    </p:grpSpPr>
                    <p:sp>
                      <p:nvSpPr>
                        <p:cNvPr id="71" name="Freeform 51"/>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1">
                              <a:moveTo>
                                <a:pt x="0" y="0"/>
                              </a:moveTo>
                              <a:lnTo>
                                <a:pt x="17" y="0"/>
                              </a:lnTo>
                              <a:lnTo>
                                <a:pt x="23" y="0"/>
                              </a:lnTo>
                              <a:lnTo>
                                <a:pt x="29" y="6"/>
                              </a:lnTo>
                              <a:lnTo>
                                <a:pt x="34" y="6"/>
                              </a:lnTo>
                              <a:lnTo>
                                <a:pt x="29" y="6"/>
                              </a:lnTo>
                              <a:lnTo>
                                <a:pt x="29" y="11"/>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 name="Freeform 52"/>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Lst>
                          <a:ahLst/>
                          <a:cxnLst>
                            <a:cxn ang="0">
                              <a:pos x="T0" y="T1"/>
                            </a:cxn>
                            <a:cxn ang="0">
                              <a:pos x="T2" y="T3"/>
                            </a:cxn>
                            <a:cxn ang="0">
                              <a:pos x="T4" y="T5"/>
                            </a:cxn>
                            <a:cxn ang="0">
                              <a:pos x="T6" y="T7"/>
                            </a:cxn>
                          </a:cxnLst>
                          <a:rect l="0" t="0" r="r" b="b"/>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 name="Freeform 53"/>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68" name="Freeform 54"/>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6" name="Freeform 55"/>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86" name="Group 32"/>
              <p:cNvGrpSpPr>
                <a:grpSpLocks/>
              </p:cNvGrpSpPr>
              <p:nvPr/>
            </p:nvGrpSpPr>
            <p:grpSpPr bwMode="auto">
              <a:xfrm>
                <a:off x="1054333" y="4180535"/>
                <a:ext cx="216181" cy="669925"/>
                <a:chOff x="2803" y="1278"/>
                <a:chExt cx="342" cy="956"/>
              </a:xfrm>
            </p:grpSpPr>
            <p:grpSp>
              <p:nvGrpSpPr>
                <p:cNvPr id="87" name="Group 33"/>
                <p:cNvGrpSpPr>
                  <a:grpSpLocks/>
                </p:cNvGrpSpPr>
                <p:nvPr/>
              </p:nvGrpSpPr>
              <p:grpSpPr bwMode="auto">
                <a:xfrm>
                  <a:off x="2803" y="1401"/>
                  <a:ext cx="342" cy="833"/>
                  <a:chOff x="2803" y="1401"/>
                  <a:chExt cx="342" cy="833"/>
                </a:xfrm>
              </p:grpSpPr>
              <p:grpSp>
                <p:nvGrpSpPr>
                  <p:cNvPr id="98" name="Group 34"/>
                  <p:cNvGrpSpPr>
                    <a:grpSpLocks/>
                  </p:cNvGrpSpPr>
                  <p:nvPr/>
                </p:nvGrpSpPr>
                <p:grpSpPr bwMode="auto">
                  <a:xfrm>
                    <a:off x="2815" y="2143"/>
                    <a:ext cx="301" cy="91"/>
                    <a:chOff x="2815" y="2143"/>
                    <a:chExt cx="301" cy="91"/>
                  </a:xfrm>
                </p:grpSpPr>
                <p:sp>
                  <p:nvSpPr>
                    <p:cNvPr id="108" name="Freeform 35"/>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 name="Freeform 36"/>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9" name="Group 37"/>
                  <p:cNvGrpSpPr>
                    <a:grpSpLocks/>
                  </p:cNvGrpSpPr>
                  <p:nvPr/>
                </p:nvGrpSpPr>
                <p:grpSpPr bwMode="auto">
                  <a:xfrm>
                    <a:off x="2803" y="1401"/>
                    <a:ext cx="342" cy="785"/>
                    <a:chOff x="2803" y="1401"/>
                    <a:chExt cx="342" cy="785"/>
                  </a:xfrm>
                </p:grpSpPr>
                <p:grpSp>
                  <p:nvGrpSpPr>
                    <p:cNvPr id="100" name="Group 38"/>
                    <p:cNvGrpSpPr>
                      <a:grpSpLocks/>
                    </p:cNvGrpSpPr>
                    <p:nvPr/>
                  </p:nvGrpSpPr>
                  <p:grpSpPr bwMode="auto">
                    <a:xfrm>
                      <a:off x="2844" y="1401"/>
                      <a:ext cx="220" cy="253"/>
                      <a:chOff x="2844" y="1401"/>
                      <a:chExt cx="220" cy="253"/>
                    </a:xfrm>
                  </p:grpSpPr>
                  <p:sp>
                    <p:nvSpPr>
                      <p:cNvPr id="105" name="Freeform 39"/>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 name="Freeform 40"/>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 name="Freeform 41"/>
                      <p:cNvSpPr>
                        <a:spLocks/>
                      </p:cNvSpPr>
                      <p:nvPr/>
                    </p:nvSpPr>
                    <p:spPr bwMode="auto">
                      <a:xfrm>
                        <a:off x="2937" y="1428"/>
                        <a:ext cx="52" cy="27"/>
                      </a:xfrm>
                      <a:custGeom>
                        <a:avLst/>
                        <a:gdLst>
                          <a:gd name="T0" fmla="*/ 0 w 52"/>
                          <a:gd name="T1" fmla="*/ 27 h 27"/>
                          <a:gd name="T2" fmla="*/ 29 w 52"/>
                          <a:gd name="T3" fmla="*/ 0 h 27"/>
                          <a:gd name="T4" fmla="*/ 52 w 52"/>
                          <a:gd name="T5" fmla="*/ 22 h 27"/>
                        </a:gdLst>
                        <a:ahLst/>
                        <a:cxnLst>
                          <a:cxn ang="0">
                            <a:pos x="T0" y="T1"/>
                          </a:cxn>
                          <a:cxn ang="0">
                            <a:pos x="T2" y="T3"/>
                          </a:cxn>
                          <a:cxn ang="0">
                            <a:pos x="T4" y="T5"/>
                          </a:cxn>
                        </a:cxnLst>
                        <a:rect l="0" t="0" r="r" b="b"/>
                        <a:pathLst>
                          <a:path w="52" h="27">
                            <a:moveTo>
                              <a:pt x="0" y="27"/>
                            </a:moveTo>
                            <a:lnTo>
                              <a:pt x="29" y="0"/>
                            </a:lnTo>
                            <a:lnTo>
                              <a:pt x="52" y="2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1" name="Group 42"/>
                    <p:cNvGrpSpPr>
                      <a:grpSpLocks/>
                    </p:cNvGrpSpPr>
                    <p:nvPr/>
                  </p:nvGrpSpPr>
                  <p:grpSpPr bwMode="auto">
                    <a:xfrm>
                      <a:off x="2803" y="1412"/>
                      <a:ext cx="342" cy="774"/>
                      <a:chOff x="2803" y="1412"/>
                      <a:chExt cx="342" cy="774"/>
                    </a:xfrm>
                  </p:grpSpPr>
                  <p:sp>
                    <p:nvSpPr>
                      <p:cNvPr id="102" name="Freeform 43"/>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 name="Freeform 44"/>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 name="Freeform 45"/>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Lst>
                        <a:ahLst/>
                        <a:cxnLst>
                          <a:cxn ang="0">
                            <a:pos x="T0" y="T1"/>
                          </a:cxn>
                          <a:cxn ang="0">
                            <a:pos x="T2" y="T3"/>
                          </a:cxn>
                          <a:cxn ang="0">
                            <a:pos x="T4" y="T5"/>
                          </a:cxn>
                          <a:cxn ang="0">
                            <a:pos x="T6" y="T7"/>
                          </a:cxn>
                        </a:cxnLst>
                        <a:rect l="0" t="0" r="r" b="b"/>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88" name="Group 46"/>
                <p:cNvGrpSpPr>
                  <a:grpSpLocks/>
                </p:cNvGrpSpPr>
                <p:nvPr/>
              </p:nvGrpSpPr>
              <p:grpSpPr bwMode="auto">
                <a:xfrm>
                  <a:off x="2896" y="1278"/>
                  <a:ext cx="186" cy="386"/>
                  <a:chOff x="2896" y="1278"/>
                  <a:chExt cx="186" cy="386"/>
                </a:xfrm>
              </p:grpSpPr>
              <p:grpSp>
                <p:nvGrpSpPr>
                  <p:cNvPr id="89" name="Group 47"/>
                  <p:cNvGrpSpPr>
                    <a:grpSpLocks/>
                  </p:cNvGrpSpPr>
                  <p:nvPr/>
                </p:nvGrpSpPr>
                <p:grpSpPr bwMode="auto">
                  <a:xfrm>
                    <a:off x="2896" y="1278"/>
                    <a:ext cx="110" cy="150"/>
                    <a:chOff x="2896" y="1278"/>
                    <a:chExt cx="110" cy="150"/>
                  </a:xfrm>
                </p:grpSpPr>
                <p:grpSp>
                  <p:nvGrpSpPr>
                    <p:cNvPr id="91" name="Group 48"/>
                    <p:cNvGrpSpPr>
                      <a:grpSpLocks/>
                    </p:cNvGrpSpPr>
                    <p:nvPr/>
                  </p:nvGrpSpPr>
                  <p:grpSpPr bwMode="auto">
                    <a:xfrm>
                      <a:off x="2902" y="1283"/>
                      <a:ext cx="99" cy="145"/>
                      <a:chOff x="2902" y="1283"/>
                      <a:chExt cx="99" cy="145"/>
                    </a:xfrm>
                  </p:grpSpPr>
                  <p:sp>
                    <p:nvSpPr>
                      <p:cNvPr id="93" name="Freeform 49"/>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4" name="Group 50"/>
                      <p:cNvGrpSpPr>
                        <a:grpSpLocks/>
                      </p:cNvGrpSpPr>
                      <p:nvPr/>
                    </p:nvGrpSpPr>
                    <p:grpSpPr bwMode="auto">
                      <a:xfrm>
                        <a:off x="2914" y="1331"/>
                        <a:ext cx="81" cy="70"/>
                        <a:chOff x="2914" y="1331"/>
                        <a:chExt cx="81" cy="70"/>
                      </a:xfrm>
                    </p:grpSpPr>
                    <p:sp>
                      <p:nvSpPr>
                        <p:cNvPr id="95" name="Freeform 51"/>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1">
                              <a:moveTo>
                                <a:pt x="0" y="0"/>
                              </a:moveTo>
                              <a:lnTo>
                                <a:pt x="17" y="0"/>
                              </a:lnTo>
                              <a:lnTo>
                                <a:pt x="23" y="0"/>
                              </a:lnTo>
                              <a:lnTo>
                                <a:pt x="29" y="6"/>
                              </a:lnTo>
                              <a:lnTo>
                                <a:pt x="34" y="6"/>
                              </a:lnTo>
                              <a:lnTo>
                                <a:pt x="29" y="6"/>
                              </a:lnTo>
                              <a:lnTo>
                                <a:pt x="29" y="11"/>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 name="Freeform 52"/>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Lst>
                          <a:ahLst/>
                          <a:cxnLst>
                            <a:cxn ang="0">
                              <a:pos x="T0" y="T1"/>
                            </a:cxn>
                            <a:cxn ang="0">
                              <a:pos x="T2" y="T3"/>
                            </a:cxn>
                            <a:cxn ang="0">
                              <a:pos x="T4" y="T5"/>
                            </a:cxn>
                            <a:cxn ang="0">
                              <a:pos x="T6" y="T7"/>
                            </a:cxn>
                          </a:cxnLst>
                          <a:rect l="0" t="0" r="r" b="b"/>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 name="Freeform 53"/>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92" name="Freeform 54"/>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0" name="Freeform 55"/>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10" name="Group 32"/>
              <p:cNvGrpSpPr>
                <a:grpSpLocks/>
              </p:cNvGrpSpPr>
              <p:nvPr/>
            </p:nvGrpSpPr>
            <p:grpSpPr bwMode="auto">
              <a:xfrm>
                <a:off x="1076107" y="5232803"/>
                <a:ext cx="216181" cy="669925"/>
                <a:chOff x="2803" y="1278"/>
                <a:chExt cx="342" cy="956"/>
              </a:xfrm>
            </p:grpSpPr>
            <p:grpSp>
              <p:nvGrpSpPr>
                <p:cNvPr id="111" name="Group 33"/>
                <p:cNvGrpSpPr>
                  <a:grpSpLocks/>
                </p:cNvGrpSpPr>
                <p:nvPr/>
              </p:nvGrpSpPr>
              <p:grpSpPr bwMode="auto">
                <a:xfrm>
                  <a:off x="2803" y="1401"/>
                  <a:ext cx="342" cy="833"/>
                  <a:chOff x="2803" y="1401"/>
                  <a:chExt cx="342" cy="833"/>
                </a:xfrm>
              </p:grpSpPr>
              <p:grpSp>
                <p:nvGrpSpPr>
                  <p:cNvPr id="122" name="Group 34"/>
                  <p:cNvGrpSpPr>
                    <a:grpSpLocks/>
                  </p:cNvGrpSpPr>
                  <p:nvPr/>
                </p:nvGrpSpPr>
                <p:grpSpPr bwMode="auto">
                  <a:xfrm>
                    <a:off x="2815" y="2143"/>
                    <a:ext cx="301" cy="91"/>
                    <a:chOff x="2815" y="2143"/>
                    <a:chExt cx="301" cy="91"/>
                  </a:xfrm>
                </p:grpSpPr>
                <p:sp>
                  <p:nvSpPr>
                    <p:cNvPr id="132" name="Freeform 35"/>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36"/>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23" name="Group 37"/>
                  <p:cNvGrpSpPr>
                    <a:grpSpLocks/>
                  </p:cNvGrpSpPr>
                  <p:nvPr/>
                </p:nvGrpSpPr>
                <p:grpSpPr bwMode="auto">
                  <a:xfrm>
                    <a:off x="2803" y="1401"/>
                    <a:ext cx="342" cy="785"/>
                    <a:chOff x="2803" y="1401"/>
                    <a:chExt cx="342" cy="785"/>
                  </a:xfrm>
                </p:grpSpPr>
                <p:grpSp>
                  <p:nvGrpSpPr>
                    <p:cNvPr id="124" name="Group 38"/>
                    <p:cNvGrpSpPr>
                      <a:grpSpLocks/>
                    </p:cNvGrpSpPr>
                    <p:nvPr/>
                  </p:nvGrpSpPr>
                  <p:grpSpPr bwMode="auto">
                    <a:xfrm>
                      <a:off x="2844" y="1401"/>
                      <a:ext cx="220" cy="253"/>
                      <a:chOff x="2844" y="1401"/>
                      <a:chExt cx="220" cy="253"/>
                    </a:xfrm>
                  </p:grpSpPr>
                  <p:sp>
                    <p:nvSpPr>
                      <p:cNvPr id="129" name="Freeform 39"/>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40"/>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41"/>
                      <p:cNvSpPr>
                        <a:spLocks/>
                      </p:cNvSpPr>
                      <p:nvPr/>
                    </p:nvSpPr>
                    <p:spPr bwMode="auto">
                      <a:xfrm>
                        <a:off x="2937" y="1428"/>
                        <a:ext cx="52" cy="27"/>
                      </a:xfrm>
                      <a:custGeom>
                        <a:avLst/>
                        <a:gdLst>
                          <a:gd name="T0" fmla="*/ 0 w 52"/>
                          <a:gd name="T1" fmla="*/ 27 h 27"/>
                          <a:gd name="T2" fmla="*/ 29 w 52"/>
                          <a:gd name="T3" fmla="*/ 0 h 27"/>
                          <a:gd name="T4" fmla="*/ 52 w 52"/>
                          <a:gd name="T5" fmla="*/ 22 h 27"/>
                        </a:gdLst>
                        <a:ahLst/>
                        <a:cxnLst>
                          <a:cxn ang="0">
                            <a:pos x="T0" y="T1"/>
                          </a:cxn>
                          <a:cxn ang="0">
                            <a:pos x="T2" y="T3"/>
                          </a:cxn>
                          <a:cxn ang="0">
                            <a:pos x="T4" y="T5"/>
                          </a:cxn>
                        </a:cxnLst>
                        <a:rect l="0" t="0" r="r" b="b"/>
                        <a:pathLst>
                          <a:path w="52" h="27">
                            <a:moveTo>
                              <a:pt x="0" y="27"/>
                            </a:moveTo>
                            <a:lnTo>
                              <a:pt x="29" y="0"/>
                            </a:lnTo>
                            <a:lnTo>
                              <a:pt x="52" y="2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5" name="Group 42"/>
                    <p:cNvGrpSpPr>
                      <a:grpSpLocks/>
                    </p:cNvGrpSpPr>
                    <p:nvPr/>
                  </p:nvGrpSpPr>
                  <p:grpSpPr bwMode="auto">
                    <a:xfrm>
                      <a:off x="2803" y="1412"/>
                      <a:ext cx="342" cy="774"/>
                      <a:chOff x="2803" y="1412"/>
                      <a:chExt cx="342" cy="774"/>
                    </a:xfrm>
                  </p:grpSpPr>
                  <p:sp>
                    <p:nvSpPr>
                      <p:cNvPr id="126" name="Freeform 43"/>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 name="Freeform 44"/>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45"/>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Lst>
                        <a:ahLst/>
                        <a:cxnLst>
                          <a:cxn ang="0">
                            <a:pos x="T0" y="T1"/>
                          </a:cxn>
                          <a:cxn ang="0">
                            <a:pos x="T2" y="T3"/>
                          </a:cxn>
                          <a:cxn ang="0">
                            <a:pos x="T4" y="T5"/>
                          </a:cxn>
                          <a:cxn ang="0">
                            <a:pos x="T6" y="T7"/>
                          </a:cxn>
                        </a:cxnLst>
                        <a:rect l="0" t="0" r="r" b="b"/>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112" name="Group 46"/>
                <p:cNvGrpSpPr>
                  <a:grpSpLocks/>
                </p:cNvGrpSpPr>
                <p:nvPr/>
              </p:nvGrpSpPr>
              <p:grpSpPr bwMode="auto">
                <a:xfrm>
                  <a:off x="2896" y="1278"/>
                  <a:ext cx="186" cy="386"/>
                  <a:chOff x="2896" y="1278"/>
                  <a:chExt cx="186" cy="386"/>
                </a:xfrm>
              </p:grpSpPr>
              <p:grpSp>
                <p:nvGrpSpPr>
                  <p:cNvPr id="113" name="Group 47"/>
                  <p:cNvGrpSpPr>
                    <a:grpSpLocks/>
                  </p:cNvGrpSpPr>
                  <p:nvPr/>
                </p:nvGrpSpPr>
                <p:grpSpPr bwMode="auto">
                  <a:xfrm>
                    <a:off x="2896" y="1278"/>
                    <a:ext cx="110" cy="150"/>
                    <a:chOff x="2896" y="1278"/>
                    <a:chExt cx="110" cy="150"/>
                  </a:xfrm>
                </p:grpSpPr>
                <p:grpSp>
                  <p:nvGrpSpPr>
                    <p:cNvPr id="115" name="Group 48"/>
                    <p:cNvGrpSpPr>
                      <a:grpSpLocks/>
                    </p:cNvGrpSpPr>
                    <p:nvPr/>
                  </p:nvGrpSpPr>
                  <p:grpSpPr bwMode="auto">
                    <a:xfrm>
                      <a:off x="2902" y="1283"/>
                      <a:ext cx="99" cy="145"/>
                      <a:chOff x="2902" y="1283"/>
                      <a:chExt cx="99" cy="145"/>
                    </a:xfrm>
                  </p:grpSpPr>
                  <p:sp>
                    <p:nvSpPr>
                      <p:cNvPr id="117" name="Freeform 49"/>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8" name="Group 50"/>
                      <p:cNvGrpSpPr>
                        <a:grpSpLocks/>
                      </p:cNvGrpSpPr>
                      <p:nvPr/>
                    </p:nvGrpSpPr>
                    <p:grpSpPr bwMode="auto">
                      <a:xfrm>
                        <a:off x="2914" y="1331"/>
                        <a:ext cx="81" cy="70"/>
                        <a:chOff x="2914" y="1331"/>
                        <a:chExt cx="81" cy="70"/>
                      </a:xfrm>
                    </p:grpSpPr>
                    <p:sp>
                      <p:nvSpPr>
                        <p:cNvPr id="119" name="Freeform 51"/>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1">
                              <a:moveTo>
                                <a:pt x="0" y="0"/>
                              </a:moveTo>
                              <a:lnTo>
                                <a:pt x="17" y="0"/>
                              </a:lnTo>
                              <a:lnTo>
                                <a:pt x="23" y="0"/>
                              </a:lnTo>
                              <a:lnTo>
                                <a:pt x="29" y="6"/>
                              </a:lnTo>
                              <a:lnTo>
                                <a:pt x="34" y="6"/>
                              </a:lnTo>
                              <a:lnTo>
                                <a:pt x="29" y="6"/>
                              </a:lnTo>
                              <a:lnTo>
                                <a:pt x="29" y="11"/>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52"/>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Lst>
                          <a:ahLst/>
                          <a:cxnLst>
                            <a:cxn ang="0">
                              <a:pos x="T0" y="T1"/>
                            </a:cxn>
                            <a:cxn ang="0">
                              <a:pos x="T2" y="T3"/>
                            </a:cxn>
                            <a:cxn ang="0">
                              <a:pos x="T4" y="T5"/>
                            </a:cxn>
                            <a:cxn ang="0">
                              <a:pos x="T6" y="T7"/>
                            </a:cxn>
                          </a:cxnLst>
                          <a:rect l="0" t="0" r="r" b="b"/>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 name="Freeform 53"/>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16" name="Freeform 54"/>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4" name="Freeform 55"/>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spTree>
    <p:extLst>
      <p:ext uri="{BB962C8B-B14F-4D97-AF65-F5344CB8AC3E}">
        <p14:creationId xmlns:p14="http://schemas.microsoft.com/office/powerpoint/2010/main" val="1601536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854360"/>
                                        </p:tgtEl>
                                        <p:attrNameLst>
                                          <p:attrName>style.visibility</p:attrName>
                                        </p:attrNameLst>
                                      </p:cBhvr>
                                      <p:to>
                                        <p:strVal val="visible"/>
                                      </p:to>
                                    </p:set>
                                    <p:animEffect transition="in" filter="wipe(up)">
                                      <p:cBhvr>
                                        <p:cTn id="7" dur="500"/>
                                        <p:tgtEl>
                                          <p:spTgt spid="38543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6386" name="Rectangle 2"/>
          <p:cNvSpPr>
            <a:spLocks noGrp="1" noChangeArrowheads="1"/>
          </p:cNvSpPr>
          <p:nvPr>
            <p:ph type="title"/>
          </p:nvPr>
        </p:nvSpPr>
        <p:spPr/>
        <p:txBody>
          <a:bodyPr/>
          <a:lstStyle/>
          <a:p>
            <a:r>
              <a:rPr lang="en-US" dirty="0"/>
              <a:t>Cost function approximations</a:t>
            </a:r>
          </a:p>
        </p:txBody>
      </p:sp>
      <p:grpSp>
        <p:nvGrpSpPr>
          <p:cNvPr id="3856387" name="Group 3"/>
          <p:cNvGrpSpPr>
            <a:grpSpLocks/>
          </p:cNvGrpSpPr>
          <p:nvPr/>
        </p:nvGrpSpPr>
        <p:grpSpPr bwMode="auto">
          <a:xfrm>
            <a:off x="2187575" y="2755900"/>
            <a:ext cx="1511300" cy="2720975"/>
            <a:chOff x="1378" y="1736"/>
            <a:chExt cx="952" cy="1714"/>
          </a:xfrm>
        </p:grpSpPr>
        <p:sp>
          <p:nvSpPr>
            <p:cNvPr id="3856388" name="Oval 4"/>
            <p:cNvSpPr>
              <a:spLocks noChangeArrowheads="1"/>
            </p:cNvSpPr>
            <p:nvPr/>
          </p:nvSpPr>
          <p:spPr bwMode="auto">
            <a:xfrm>
              <a:off x="1392" y="1736"/>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89"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90" name="Oval 6"/>
            <p:cNvSpPr>
              <a:spLocks noChangeArrowheads="1"/>
            </p:cNvSpPr>
            <p:nvPr/>
          </p:nvSpPr>
          <p:spPr bwMode="auto">
            <a:xfrm>
              <a:off x="1385" y="2761"/>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91"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92" name="Rectangle 8"/>
            <p:cNvSpPr>
              <a:spLocks noChangeArrowheads="1"/>
            </p:cNvSpPr>
            <p:nvPr/>
          </p:nvSpPr>
          <p:spPr bwMode="auto">
            <a:xfrm>
              <a:off x="2168" y="1864"/>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93"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94" name="Rectangle 10"/>
            <p:cNvSpPr>
              <a:spLocks noChangeArrowheads="1"/>
            </p:cNvSpPr>
            <p:nvPr/>
          </p:nvSpPr>
          <p:spPr bwMode="auto">
            <a:xfrm>
              <a:off x="2170" y="3106"/>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6395" name="AutoShape 11"/>
            <p:cNvCxnSpPr>
              <a:cxnSpLocks noChangeShapeType="1"/>
              <a:stCxn id="3856388" idx="6"/>
              <a:endCxn id="3856392" idx="1"/>
            </p:cNvCxnSpPr>
            <p:nvPr/>
          </p:nvCxnSpPr>
          <p:spPr bwMode="auto">
            <a:xfrm>
              <a:off x="1550" y="1812"/>
              <a:ext cx="612" cy="13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396" name="AutoShape 12"/>
            <p:cNvCxnSpPr>
              <a:cxnSpLocks noChangeShapeType="1"/>
              <a:stCxn id="3856388" idx="6"/>
              <a:endCxn id="3856393" idx="1"/>
            </p:cNvCxnSpPr>
            <p:nvPr/>
          </p:nvCxnSpPr>
          <p:spPr bwMode="auto">
            <a:xfrm>
              <a:off x="1550" y="1812"/>
              <a:ext cx="613" cy="7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397" name="AutoShape 13"/>
            <p:cNvCxnSpPr>
              <a:cxnSpLocks noChangeShapeType="1"/>
              <a:stCxn id="3856389" idx="6"/>
              <a:endCxn id="3856392" idx="1"/>
            </p:cNvCxnSpPr>
            <p:nvPr/>
          </p:nvCxnSpPr>
          <p:spPr bwMode="auto">
            <a:xfrm flipV="1">
              <a:off x="1543" y="1944"/>
              <a:ext cx="619" cy="40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398" name="AutoShape 14"/>
            <p:cNvCxnSpPr>
              <a:cxnSpLocks noChangeShapeType="1"/>
              <a:stCxn id="3856389" idx="6"/>
              <a:endCxn id="3856393" idx="1"/>
            </p:cNvCxnSpPr>
            <p:nvPr/>
          </p:nvCxnSpPr>
          <p:spPr bwMode="auto">
            <a:xfrm>
              <a:off x="1543" y="2349"/>
              <a:ext cx="620" cy="17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399" name="AutoShape 15"/>
            <p:cNvCxnSpPr>
              <a:cxnSpLocks noChangeShapeType="1"/>
              <a:stCxn id="3856389" idx="6"/>
              <a:endCxn id="3856394" idx="1"/>
            </p:cNvCxnSpPr>
            <p:nvPr/>
          </p:nvCxnSpPr>
          <p:spPr bwMode="auto">
            <a:xfrm>
              <a:off x="1543" y="2349"/>
              <a:ext cx="621" cy="8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00" name="AutoShape 16"/>
            <p:cNvCxnSpPr>
              <a:cxnSpLocks noChangeShapeType="1"/>
              <a:stCxn id="3856390" idx="6"/>
              <a:endCxn id="3856394" idx="1"/>
            </p:cNvCxnSpPr>
            <p:nvPr/>
          </p:nvCxnSpPr>
          <p:spPr bwMode="auto">
            <a:xfrm>
              <a:off x="1543" y="2837"/>
              <a:ext cx="621" cy="3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01" name="AutoShape 17"/>
            <p:cNvCxnSpPr>
              <a:cxnSpLocks noChangeShapeType="1"/>
              <a:stCxn id="3856390" idx="6"/>
              <a:endCxn id="3856393" idx="1"/>
            </p:cNvCxnSpPr>
            <p:nvPr/>
          </p:nvCxnSpPr>
          <p:spPr bwMode="auto">
            <a:xfrm flipV="1">
              <a:off x="1543" y="2521"/>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02" name="AutoShape 18"/>
            <p:cNvCxnSpPr>
              <a:cxnSpLocks noChangeShapeType="1"/>
              <a:stCxn id="3856391" idx="6"/>
              <a:endCxn id="3856394" idx="1"/>
            </p:cNvCxnSpPr>
            <p:nvPr/>
          </p:nvCxnSpPr>
          <p:spPr bwMode="auto">
            <a:xfrm flipV="1">
              <a:off x="1536" y="3186"/>
              <a:ext cx="628" cy="18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03" name="AutoShape 19"/>
            <p:cNvCxnSpPr>
              <a:cxnSpLocks noChangeShapeType="1"/>
              <a:stCxn id="3856391" idx="6"/>
              <a:endCxn id="3856393" idx="1"/>
            </p:cNvCxnSpPr>
            <p:nvPr/>
          </p:nvCxnSpPr>
          <p:spPr bwMode="auto">
            <a:xfrm flipV="1">
              <a:off x="1536" y="2521"/>
              <a:ext cx="627" cy="85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6404" name="Group 20"/>
          <p:cNvGrpSpPr>
            <a:grpSpLocks/>
          </p:cNvGrpSpPr>
          <p:nvPr/>
        </p:nvGrpSpPr>
        <p:grpSpPr bwMode="auto">
          <a:xfrm>
            <a:off x="4284663" y="2379663"/>
            <a:ext cx="1512887" cy="3365500"/>
            <a:chOff x="2699" y="1499"/>
            <a:chExt cx="953" cy="2120"/>
          </a:xfrm>
        </p:grpSpPr>
        <p:sp>
          <p:nvSpPr>
            <p:cNvPr id="3856405" name="Oval 21"/>
            <p:cNvSpPr>
              <a:spLocks noChangeArrowheads="1"/>
            </p:cNvSpPr>
            <p:nvPr/>
          </p:nvSpPr>
          <p:spPr bwMode="auto">
            <a:xfrm>
              <a:off x="2713" y="1905"/>
              <a:ext cx="152" cy="152"/>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06" name="Oval 22"/>
            <p:cNvSpPr>
              <a:spLocks noChangeArrowheads="1"/>
            </p:cNvSpPr>
            <p:nvPr/>
          </p:nvSpPr>
          <p:spPr bwMode="auto">
            <a:xfrm>
              <a:off x="2706" y="2442"/>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07" name="Oval 23"/>
            <p:cNvSpPr>
              <a:spLocks noChangeArrowheads="1"/>
            </p:cNvSpPr>
            <p:nvPr/>
          </p:nvSpPr>
          <p:spPr bwMode="auto">
            <a:xfrm>
              <a:off x="2706" y="2930"/>
              <a:ext cx="152" cy="152"/>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08" name="Oval 24"/>
            <p:cNvSpPr>
              <a:spLocks noChangeArrowheads="1"/>
            </p:cNvSpPr>
            <p:nvPr/>
          </p:nvSpPr>
          <p:spPr bwMode="auto">
            <a:xfrm>
              <a:off x="2699" y="3467"/>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09" name="Rectangle 25"/>
            <p:cNvSpPr>
              <a:spLocks noChangeArrowheads="1"/>
            </p:cNvSpPr>
            <p:nvPr/>
          </p:nvSpPr>
          <p:spPr bwMode="auto">
            <a:xfrm>
              <a:off x="3489" y="2033"/>
              <a:ext cx="160" cy="160"/>
            </a:xfrm>
            <a:prstGeom prst="rect">
              <a:avLst/>
            </a:prstGeom>
            <a:solidFill>
              <a:srgbClr val="FFA7C4"/>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10" name="Rectangle 26"/>
            <p:cNvSpPr>
              <a:spLocks noChangeArrowheads="1"/>
            </p:cNvSpPr>
            <p:nvPr/>
          </p:nvSpPr>
          <p:spPr bwMode="auto">
            <a:xfrm>
              <a:off x="3490" y="2514"/>
              <a:ext cx="160" cy="160"/>
            </a:xfrm>
            <a:prstGeom prst="rect">
              <a:avLst/>
            </a:prstGeom>
            <a:solidFill>
              <a:srgbClr val="FFA7C4"/>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11" name="Rectangle 27"/>
            <p:cNvSpPr>
              <a:spLocks noChangeArrowheads="1"/>
            </p:cNvSpPr>
            <p:nvPr/>
          </p:nvSpPr>
          <p:spPr bwMode="auto">
            <a:xfrm>
              <a:off x="3491" y="3019"/>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6412" name="AutoShape 28"/>
            <p:cNvCxnSpPr>
              <a:cxnSpLocks noChangeShapeType="1"/>
              <a:stCxn id="3856405" idx="6"/>
              <a:endCxn id="3856409" idx="1"/>
            </p:cNvCxnSpPr>
            <p:nvPr/>
          </p:nvCxnSpPr>
          <p:spPr bwMode="auto">
            <a:xfrm>
              <a:off x="2871" y="1981"/>
              <a:ext cx="612" cy="132"/>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3" name="AutoShape 29"/>
            <p:cNvCxnSpPr>
              <a:cxnSpLocks noChangeShapeType="1"/>
              <a:stCxn id="3856405" idx="6"/>
              <a:endCxn id="3856410" idx="1"/>
            </p:cNvCxnSpPr>
            <p:nvPr/>
          </p:nvCxnSpPr>
          <p:spPr bwMode="auto">
            <a:xfrm>
              <a:off x="2871" y="1981"/>
              <a:ext cx="613" cy="613"/>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4" name="AutoShape 30"/>
            <p:cNvCxnSpPr>
              <a:cxnSpLocks noChangeShapeType="1"/>
              <a:stCxn id="3856406" idx="6"/>
              <a:endCxn id="3856409" idx="1"/>
            </p:cNvCxnSpPr>
            <p:nvPr/>
          </p:nvCxnSpPr>
          <p:spPr bwMode="auto">
            <a:xfrm flipV="1">
              <a:off x="2864" y="2113"/>
              <a:ext cx="619" cy="405"/>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5" name="AutoShape 31"/>
            <p:cNvCxnSpPr>
              <a:cxnSpLocks noChangeShapeType="1"/>
              <a:stCxn id="3856406" idx="6"/>
              <a:endCxn id="3856410" idx="1"/>
            </p:cNvCxnSpPr>
            <p:nvPr/>
          </p:nvCxnSpPr>
          <p:spPr bwMode="auto">
            <a:xfrm>
              <a:off x="2864" y="2518"/>
              <a:ext cx="620" cy="76"/>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6" name="AutoShape 32"/>
            <p:cNvCxnSpPr>
              <a:cxnSpLocks noChangeShapeType="1"/>
              <a:stCxn id="3856406" idx="6"/>
              <a:endCxn id="3856411" idx="1"/>
            </p:cNvCxnSpPr>
            <p:nvPr/>
          </p:nvCxnSpPr>
          <p:spPr bwMode="auto">
            <a:xfrm>
              <a:off x="2864" y="2518"/>
              <a:ext cx="621" cy="581"/>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7" name="AutoShape 33"/>
            <p:cNvCxnSpPr>
              <a:cxnSpLocks noChangeShapeType="1"/>
              <a:stCxn id="3856407" idx="6"/>
              <a:endCxn id="3856411" idx="1"/>
            </p:cNvCxnSpPr>
            <p:nvPr/>
          </p:nvCxnSpPr>
          <p:spPr bwMode="auto">
            <a:xfrm>
              <a:off x="2864" y="3006"/>
              <a:ext cx="621" cy="93"/>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8" name="AutoShape 34"/>
            <p:cNvCxnSpPr>
              <a:cxnSpLocks noChangeShapeType="1"/>
              <a:stCxn id="3856407" idx="6"/>
              <a:endCxn id="3856410" idx="1"/>
            </p:cNvCxnSpPr>
            <p:nvPr/>
          </p:nvCxnSpPr>
          <p:spPr bwMode="auto">
            <a:xfrm flipV="1">
              <a:off x="2864" y="2594"/>
              <a:ext cx="620" cy="412"/>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9" name="AutoShape 35"/>
            <p:cNvCxnSpPr>
              <a:cxnSpLocks noChangeShapeType="1"/>
              <a:stCxn id="3856408" idx="6"/>
              <a:endCxn id="3856411" idx="1"/>
            </p:cNvCxnSpPr>
            <p:nvPr/>
          </p:nvCxnSpPr>
          <p:spPr bwMode="auto">
            <a:xfrm flipV="1">
              <a:off x="2857" y="3099"/>
              <a:ext cx="628" cy="444"/>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20" name="AutoShape 36"/>
            <p:cNvCxnSpPr>
              <a:cxnSpLocks noChangeShapeType="1"/>
              <a:stCxn id="3856408" idx="6"/>
              <a:endCxn id="3856410" idx="1"/>
            </p:cNvCxnSpPr>
            <p:nvPr/>
          </p:nvCxnSpPr>
          <p:spPr bwMode="auto">
            <a:xfrm flipV="1">
              <a:off x="2857" y="2594"/>
              <a:ext cx="627" cy="949"/>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56421" name="Rectangle 37"/>
            <p:cNvSpPr>
              <a:spLocks noChangeArrowheads="1"/>
            </p:cNvSpPr>
            <p:nvPr/>
          </p:nvSpPr>
          <p:spPr bwMode="auto">
            <a:xfrm>
              <a:off x="3492" y="1668"/>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22" name="Oval 38"/>
            <p:cNvSpPr>
              <a:spLocks noChangeArrowheads="1"/>
            </p:cNvSpPr>
            <p:nvPr/>
          </p:nvSpPr>
          <p:spPr bwMode="auto">
            <a:xfrm>
              <a:off x="2699" y="1499"/>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6423" name="AutoShape 39"/>
            <p:cNvCxnSpPr>
              <a:cxnSpLocks noChangeShapeType="1"/>
              <a:stCxn id="3856422" idx="6"/>
              <a:endCxn id="3856421" idx="1"/>
            </p:cNvCxnSpPr>
            <p:nvPr/>
          </p:nvCxnSpPr>
          <p:spPr bwMode="auto">
            <a:xfrm>
              <a:off x="2857" y="1575"/>
              <a:ext cx="629" cy="17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24" name="AutoShape 40"/>
            <p:cNvCxnSpPr>
              <a:cxnSpLocks noChangeShapeType="1"/>
              <a:stCxn id="3856406" idx="6"/>
              <a:endCxn id="3856421" idx="1"/>
            </p:cNvCxnSpPr>
            <p:nvPr/>
          </p:nvCxnSpPr>
          <p:spPr bwMode="auto">
            <a:xfrm flipV="1">
              <a:off x="2864" y="1748"/>
              <a:ext cx="622" cy="770"/>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25" name="AutoShape 41"/>
            <p:cNvCxnSpPr>
              <a:cxnSpLocks noChangeShapeType="1"/>
              <a:stCxn id="3856422" idx="6"/>
              <a:endCxn id="3856411" idx="1"/>
            </p:cNvCxnSpPr>
            <p:nvPr/>
          </p:nvCxnSpPr>
          <p:spPr bwMode="auto">
            <a:xfrm>
              <a:off x="2857" y="1575"/>
              <a:ext cx="628" cy="1524"/>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6426" name="Group 42"/>
          <p:cNvGrpSpPr>
            <a:grpSpLocks/>
          </p:cNvGrpSpPr>
          <p:nvPr/>
        </p:nvGrpSpPr>
        <p:grpSpPr bwMode="auto">
          <a:xfrm>
            <a:off x="6389688" y="2325688"/>
            <a:ext cx="1514475" cy="3178175"/>
            <a:chOff x="4025" y="1465"/>
            <a:chExt cx="954" cy="2002"/>
          </a:xfrm>
        </p:grpSpPr>
        <p:sp>
          <p:nvSpPr>
            <p:cNvPr id="3856427" name="Oval 43"/>
            <p:cNvSpPr>
              <a:spLocks noChangeArrowheads="1"/>
            </p:cNvSpPr>
            <p:nvPr/>
          </p:nvSpPr>
          <p:spPr bwMode="auto">
            <a:xfrm>
              <a:off x="4025" y="1465"/>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28" name="Oval 44"/>
            <p:cNvSpPr>
              <a:spLocks noChangeArrowheads="1"/>
            </p:cNvSpPr>
            <p:nvPr/>
          </p:nvSpPr>
          <p:spPr bwMode="auto">
            <a:xfrm>
              <a:off x="4034" y="2050"/>
              <a:ext cx="152" cy="152"/>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29" name="Oval 45"/>
            <p:cNvSpPr>
              <a:spLocks noChangeArrowheads="1"/>
            </p:cNvSpPr>
            <p:nvPr/>
          </p:nvSpPr>
          <p:spPr bwMode="auto">
            <a:xfrm>
              <a:off x="4026" y="2586"/>
              <a:ext cx="152" cy="152"/>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30" name="Oval 46"/>
            <p:cNvSpPr>
              <a:spLocks noChangeArrowheads="1"/>
            </p:cNvSpPr>
            <p:nvPr/>
          </p:nvSpPr>
          <p:spPr bwMode="auto">
            <a:xfrm>
              <a:off x="4027" y="3315"/>
              <a:ext cx="152" cy="152"/>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31" name="Rectangle 47"/>
            <p:cNvSpPr>
              <a:spLocks noChangeArrowheads="1"/>
            </p:cNvSpPr>
            <p:nvPr/>
          </p:nvSpPr>
          <p:spPr bwMode="auto">
            <a:xfrm>
              <a:off x="4817" y="188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32" name="Rectangle 48"/>
            <p:cNvSpPr>
              <a:spLocks noChangeArrowheads="1"/>
            </p:cNvSpPr>
            <p:nvPr/>
          </p:nvSpPr>
          <p:spPr bwMode="auto">
            <a:xfrm>
              <a:off x="4818" y="2362"/>
              <a:ext cx="160" cy="160"/>
            </a:xfrm>
            <a:prstGeom prst="rect">
              <a:avLst/>
            </a:prstGeom>
            <a:solidFill>
              <a:srgbClr val="FFA7C4"/>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33" name="Rectangle 49"/>
            <p:cNvSpPr>
              <a:spLocks noChangeArrowheads="1"/>
            </p:cNvSpPr>
            <p:nvPr/>
          </p:nvSpPr>
          <p:spPr bwMode="auto">
            <a:xfrm>
              <a:off x="4819" y="2867"/>
              <a:ext cx="160" cy="160"/>
            </a:xfrm>
            <a:prstGeom prst="rect">
              <a:avLst/>
            </a:prstGeom>
            <a:solidFill>
              <a:srgbClr val="FFA7C4"/>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6434" name="AutoShape 50"/>
            <p:cNvCxnSpPr>
              <a:cxnSpLocks noChangeShapeType="1"/>
              <a:stCxn id="3856427" idx="6"/>
              <a:endCxn id="3856431" idx="1"/>
            </p:cNvCxnSpPr>
            <p:nvPr/>
          </p:nvCxnSpPr>
          <p:spPr bwMode="auto">
            <a:xfrm>
              <a:off x="4183" y="1541"/>
              <a:ext cx="628" cy="420"/>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35" name="AutoShape 51"/>
            <p:cNvCxnSpPr>
              <a:cxnSpLocks noChangeShapeType="1"/>
              <a:stCxn id="3856427" idx="6"/>
              <a:endCxn id="3856432" idx="1"/>
            </p:cNvCxnSpPr>
            <p:nvPr/>
          </p:nvCxnSpPr>
          <p:spPr bwMode="auto">
            <a:xfrm>
              <a:off x="4183" y="1541"/>
              <a:ext cx="629" cy="901"/>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36" name="AutoShape 52"/>
            <p:cNvCxnSpPr>
              <a:cxnSpLocks noChangeShapeType="1"/>
              <a:stCxn id="3856428" idx="6"/>
              <a:endCxn id="3856431" idx="1"/>
            </p:cNvCxnSpPr>
            <p:nvPr/>
          </p:nvCxnSpPr>
          <p:spPr bwMode="auto">
            <a:xfrm flipV="1">
              <a:off x="4192" y="1961"/>
              <a:ext cx="619" cy="16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37" name="AutoShape 53"/>
            <p:cNvCxnSpPr>
              <a:cxnSpLocks noChangeShapeType="1"/>
              <a:stCxn id="3856428" idx="6"/>
              <a:endCxn id="3856432" idx="1"/>
            </p:cNvCxnSpPr>
            <p:nvPr/>
          </p:nvCxnSpPr>
          <p:spPr bwMode="auto">
            <a:xfrm>
              <a:off x="4192" y="2126"/>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38" name="AutoShape 54"/>
            <p:cNvCxnSpPr>
              <a:cxnSpLocks noChangeShapeType="1"/>
              <a:stCxn id="3856428" idx="6"/>
              <a:endCxn id="3856433" idx="1"/>
            </p:cNvCxnSpPr>
            <p:nvPr/>
          </p:nvCxnSpPr>
          <p:spPr bwMode="auto">
            <a:xfrm>
              <a:off x="4192" y="2126"/>
              <a:ext cx="621" cy="821"/>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39" name="AutoShape 55"/>
            <p:cNvCxnSpPr>
              <a:cxnSpLocks noChangeShapeType="1"/>
              <a:stCxn id="3856429" idx="6"/>
              <a:endCxn id="3856433" idx="1"/>
            </p:cNvCxnSpPr>
            <p:nvPr/>
          </p:nvCxnSpPr>
          <p:spPr bwMode="auto">
            <a:xfrm>
              <a:off x="4184" y="2662"/>
              <a:ext cx="629" cy="28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0" name="AutoShape 56"/>
            <p:cNvCxnSpPr>
              <a:cxnSpLocks noChangeShapeType="1"/>
              <a:stCxn id="3856429" idx="6"/>
              <a:endCxn id="3856432" idx="1"/>
            </p:cNvCxnSpPr>
            <p:nvPr/>
          </p:nvCxnSpPr>
          <p:spPr bwMode="auto">
            <a:xfrm flipV="1">
              <a:off x="4184" y="2442"/>
              <a:ext cx="628" cy="220"/>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1" name="AutoShape 57"/>
            <p:cNvCxnSpPr>
              <a:cxnSpLocks noChangeShapeType="1"/>
              <a:stCxn id="3856430" idx="6"/>
              <a:endCxn id="3856433" idx="1"/>
            </p:cNvCxnSpPr>
            <p:nvPr/>
          </p:nvCxnSpPr>
          <p:spPr bwMode="auto">
            <a:xfrm flipV="1">
              <a:off x="4185" y="2947"/>
              <a:ext cx="628" cy="444"/>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2" name="AutoShape 58"/>
            <p:cNvCxnSpPr>
              <a:cxnSpLocks noChangeShapeType="1"/>
              <a:stCxn id="3856430" idx="6"/>
              <a:endCxn id="3856432" idx="1"/>
            </p:cNvCxnSpPr>
            <p:nvPr/>
          </p:nvCxnSpPr>
          <p:spPr bwMode="auto">
            <a:xfrm flipV="1">
              <a:off x="4185" y="2442"/>
              <a:ext cx="627" cy="9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6443" name="Group 59"/>
          <p:cNvGrpSpPr>
            <a:grpSpLocks/>
          </p:cNvGrpSpPr>
          <p:nvPr/>
        </p:nvGrpSpPr>
        <p:grpSpPr bwMode="auto">
          <a:xfrm>
            <a:off x="2438400" y="2500313"/>
            <a:ext cx="3095625" cy="3124200"/>
            <a:chOff x="1536" y="1575"/>
            <a:chExt cx="1950" cy="1968"/>
          </a:xfrm>
        </p:grpSpPr>
        <p:cxnSp>
          <p:nvCxnSpPr>
            <p:cNvPr id="3856444" name="AutoShape 60"/>
            <p:cNvCxnSpPr>
              <a:cxnSpLocks noChangeShapeType="1"/>
              <a:stCxn id="3856392" idx="3"/>
              <a:endCxn id="3856421" idx="1"/>
            </p:cNvCxnSpPr>
            <p:nvPr/>
          </p:nvCxnSpPr>
          <p:spPr bwMode="auto">
            <a:xfrm flipV="1">
              <a:off x="2334" y="1748"/>
              <a:ext cx="1152" cy="196"/>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5" name="AutoShape 61"/>
            <p:cNvCxnSpPr>
              <a:cxnSpLocks noChangeShapeType="1"/>
              <a:stCxn id="3856394" idx="3"/>
              <a:endCxn id="3856411" idx="1"/>
            </p:cNvCxnSpPr>
            <p:nvPr/>
          </p:nvCxnSpPr>
          <p:spPr bwMode="auto">
            <a:xfrm flipV="1">
              <a:off x="2336" y="3099"/>
              <a:ext cx="1149" cy="87"/>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6" name="AutoShape 62"/>
            <p:cNvCxnSpPr>
              <a:cxnSpLocks noChangeShapeType="1"/>
              <a:stCxn id="3856388" idx="6"/>
              <a:endCxn id="3856422" idx="2"/>
            </p:cNvCxnSpPr>
            <p:nvPr/>
          </p:nvCxnSpPr>
          <p:spPr bwMode="auto">
            <a:xfrm flipV="1">
              <a:off x="1550" y="1575"/>
              <a:ext cx="1143" cy="237"/>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7" name="AutoShape 63"/>
            <p:cNvCxnSpPr>
              <a:cxnSpLocks noChangeShapeType="1"/>
              <a:stCxn id="3856389" idx="6"/>
              <a:endCxn id="3856406" idx="2"/>
            </p:cNvCxnSpPr>
            <p:nvPr/>
          </p:nvCxnSpPr>
          <p:spPr bwMode="auto">
            <a:xfrm>
              <a:off x="1543" y="2349"/>
              <a:ext cx="1157" cy="169"/>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8" name="AutoShape 64"/>
            <p:cNvCxnSpPr>
              <a:cxnSpLocks noChangeShapeType="1"/>
              <a:stCxn id="3856391" idx="6"/>
              <a:endCxn id="3856408" idx="2"/>
            </p:cNvCxnSpPr>
            <p:nvPr/>
          </p:nvCxnSpPr>
          <p:spPr bwMode="auto">
            <a:xfrm>
              <a:off x="1536" y="3374"/>
              <a:ext cx="1157" cy="169"/>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6449" name="Group 65"/>
          <p:cNvGrpSpPr>
            <a:grpSpLocks/>
          </p:cNvGrpSpPr>
          <p:nvPr/>
        </p:nvGrpSpPr>
        <p:grpSpPr bwMode="auto">
          <a:xfrm>
            <a:off x="4535488" y="2446338"/>
            <a:ext cx="3101975" cy="666750"/>
            <a:chOff x="2857" y="1541"/>
            <a:chExt cx="1954" cy="420"/>
          </a:xfrm>
        </p:grpSpPr>
        <p:cxnSp>
          <p:nvCxnSpPr>
            <p:cNvPr id="3856450" name="AutoShape 66"/>
            <p:cNvCxnSpPr>
              <a:cxnSpLocks noChangeShapeType="1"/>
              <a:stCxn id="3856422" idx="6"/>
              <a:endCxn id="3856427" idx="2"/>
            </p:cNvCxnSpPr>
            <p:nvPr/>
          </p:nvCxnSpPr>
          <p:spPr bwMode="auto">
            <a:xfrm flipV="1">
              <a:off x="2857" y="1541"/>
              <a:ext cx="1162" cy="34"/>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51" name="AutoShape 67"/>
            <p:cNvCxnSpPr>
              <a:cxnSpLocks noChangeShapeType="1"/>
              <a:stCxn id="3856421" idx="3"/>
              <a:endCxn id="3856431" idx="1"/>
            </p:cNvCxnSpPr>
            <p:nvPr/>
          </p:nvCxnSpPr>
          <p:spPr bwMode="auto">
            <a:xfrm>
              <a:off x="3658" y="1748"/>
              <a:ext cx="1153" cy="213"/>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856452" name="Text Box 68"/>
          <p:cNvSpPr txBox="1">
            <a:spLocks noChangeArrowheads="1"/>
          </p:cNvSpPr>
          <p:nvPr/>
        </p:nvSpPr>
        <p:spPr bwMode="auto">
          <a:xfrm>
            <a:off x="2819400" y="1504950"/>
            <a:ext cx="311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a:t>t</a:t>
            </a:r>
          </a:p>
        </p:txBody>
      </p:sp>
      <p:sp>
        <p:nvSpPr>
          <p:cNvPr id="3856453" name="Text Box 69"/>
          <p:cNvSpPr txBox="1">
            <a:spLocks noChangeArrowheads="1"/>
          </p:cNvSpPr>
          <p:nvPr/>
        </p:nvSpPr>
        <p:spPr bwMode="auto">
          <a:xfrm>
            <a:off x="4572000" y="1493838"/>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a:t>t+1</a:t>
            </a:r>
          </a:p>
        </p:txBody>
      </p:sp>
      <p:sp>
        <p:nvSpPr>
          <p:cNvPr id="3856454" name="Text Box 70"/>
          <p:cNvSpPr txBox="1">
            <a:spLocks noChangeArrowheads="1"/>
          </p:cNvSpPr>
          <p:nvPr/>
        </p:nvSpPr>
        <p:spPr bwMode="auto">
          <a:xfrm>
            <a:off x="6846888" y="1495425"/>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a:t>t+2</a:t>
            </a:r>
          </a:p>
        </p:txBody>
      </p:sp>
      <p:sp>
        <p:nvSpPr>
          <p:cNvPr id="2" name="TextBox 1"/>
          <p:cNvSpPr txBox="1"/>
          <p:nvPr/>
        </p:nvSpPr>
        <p:spPr>
          <a:xfrm>
            <a:off x="1030511" y="5965375"/>
            <a:ext cx="7281160" cy="707886"/>
          </a:xfrm>
          <a:prstGeom prst="rect">
            <a:avLst/>
          </a:prstGeom>
          <a:noFill/>
        </p:spPr>
        <p:txBody>
          <a:bodyPr wrap="square" rtlCol="0">
            <a:spAutoFit/>
          </a:bodyPr>
          <a:lstStyle/>
          <a:p>
            <a:pPr algn="l"/>
            <a:r>
              <a:rPr lang="en-US" sz="2000" i="0" dirty="0"/>
              <a:t>The assignment of drivers to loads evolves over time, with new loads being called in, along with updates to the status of a driver.</a:t>
            </a:r>
          </a:p>
        </p:txBody>
      </p:sp>
    </p:spTree>
    <p:extLst>
      <p:ext uri="{BB962C8B-B14F-4D97-AF65-F5344CB8AC3E}">
        <p14:creationId xmlns:p14="http://schemas.microsoft.com/office/powerpoint/2010/main" val="3877401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856443"/>
                                        </p:tgtEl>
                                        <p:attrNameLst>
                                          <p:attrName>style.visibility</p:attrName>
                                        </p:attrNameLst>
                                      </p:cBhvr>
                                      <p:to>
                                        <p:strVal val="visible"/>
                                      </p:to>
                                    </p:set>
                                    <p:animEffect transition="in" filter="wipe(left)">
                                      <p:cBhvr>
                                        <p:cTn id="7" dur="500"/>
                                        <p:tgtEl>
                                          <p:spTgt spid="385644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856453"/>
                                        </p:tgtEl>
                                        <p:attrNameLst>
                                          <p:attrName>style.visibility</p:attrName>
                                        </p:attrNameLst>
                                      </p:cBhvr>
                                      <p:to>
                                        <p:strVal val="visible"/>
                                      </p:to>
                                    </p:set>
                                    <p:animEffect transition="in" filter="dissolve">
                                      <p:cBhvr>
                                        <p:cTn id="10" dur="500"/>
                                        <p:tgtEl>
                                          <p:spTgt spid="3856453"/>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3856404"/>
                                        </p:tgtEl>
                                        <p:attrNameLst>
                                          <p:attrName>style.visibility</p:attrName>
                                        </p:attrNameLst>
                                      </p:cBhvr>
                                      <p:to>
                                        <p:strVal val="visible"/>
                                      </p:to>
                                    </p:set>
                                    <p:animEffect transition="in" filter="dissolve">
                                      <p:cBhvr>
                                        <p:cTn id="14" dur="500"/>
                                        <p:tgtEl>
                                          <p:spTgt spid="38564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3856449"/>
                                        </p:tgtEl>
                                        <p:attrNameLst>
                                          <p:attrName>style.visibility</p:attrName>
                                        </p:attrNameLst>
                                      </p:cBhvr>
                                      <p:to>
                                        <p:strVal val="visible"/>
                                      </p:to>
                                    </p:set>
                                    <p:animEffect transition="in" filter="wipe(left)">
                                      <p:cBhvr>
                                        <p:cTn id="19" dur="500"/>
                                        <p:tgtEl>
                                          <p:spTgt spid="385644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856454"/>
                                        </p:tgtEl>
                                        <p:attrNameLst>
                                          <p:attrName>style.visibility</p:attrName>
                                        </p:attrNameLst>
                                      </p:cBhvr>
                                      <p:to>
                                        <p:strVal val="visible"/>
                                      </p:to>
                                    </p:set>
                                    <p:animEffect transition="in" filter="dissolve">
                                      <p:cBhvr>
                                        <p:cTn id="22" dur="500"/>
                                        <p:tgtEl>
                                          <p:spTgt spid="3856454"/>
                                        </p:tgtEl>
                                      </p:cBhvr>
                                    </p:animEffect>
                                  </p:childTnLst>
                                </p:cTn>
                              </p:par>
                            </p:childTnLst>
                          </p:cTn>
                        </p:par>
                        <p:par>
                          <p:cTn id="23" fill="hold" nodeType="afterGroup">
                            <p:stCondLst>
                              <p:cond delay="500"/>
                            </p:stCondLst>
                            <p:childTnLst>
                              <p:par>
                                <p:cTn id="24" presetID="9" presetClass="entr" presetSubtype="0" fill="hold" nodeType="afterEffect">
                                  <p:stCondLst>
                                    <p:cond delay="0"/>
                                  </p:stCondLst>
                                  <p:childTnLst>
                                    <p:set>
                                      <p:cBhvr>
                                        <p:cTn id="25" dur="1" fill="hold">
                                          <p:stCondLst>
                                            <p:cond delay="0"/>
                                          </p:stCondLst>
                                        </p:cTn>
                                        <p:tgtEl>
                                          <p:spTgt spid="3856426"/>
                                        </p:tgtEl>
                                        <p:attrNameLst>
                                          <p:attrName>style.visibility</p:attrName>
                                        </p:attrNameLst>
                                      </p:cBhvr>
                                      <p:to>
                                        <p:strVal val="visible"/>
                                      </p:to>
                                    </p:set>
                                    <p:animEffect transition="in" filter="dissolve">
                                      <p:cBhvr>
                                        <p:cTn id="26" dur="500"/>
                                        <p:tgtEl>
                                          <p:spTgt spid="3856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6453" grpId="0"/>
      <p:bldP spid="385645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p:txBody>
          <a:bodyPr/>
          <a:lstStyle/>
          <a:p>
            <a:r>
              <a:rPr lang="en-US" dirty="0"/>
              <a:t>A purely myopic policy would solve this problem using</a:t>
            </a:r>
          </a:p>
          <a:p>
            <a:endParaRPr lang="en-US" dirty="0"/>
          </a:p>
          <a:p>
            <a:endParaRPr lang="en-US" dirty="0"/>
          </a:p>
          <a:p>
            <a:pPr marL="457200" lvl="1" indent="0">
              <a:buNone/>
            </a:pPr>
            <a:r>
              <a:rPr lang="en-US" dirty="0"/>
              <a:t>where</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r>
              <a:rPr lang="en-US" dirty="0"/>
              <a:t>What if a load it not assigned to any driver, and has been delayed for a while?  This model ignores the fact that we eventually have to assign someone to the load.</a:t>
            </a:r>
          </a:p>
        </p:txBody>
      </p:sp>
      <p:graphicFrame>
        <p:nvGraphicFramePr>
          <p:cNvPr id="5" name="Object 4"/>
          <p:cNvGraphicFramePr>
            <a:graphicFrameLocks noChangeAspect="1"/>
          </p:cNvGraphicFramePr>
          <p:nvPr>
            <p:extLst/>
          </p:nvPr>
        </p:nvGraphicFramePr>
        <p:xfrm>
          <a:off x="2211204" y="3681412"/>
          <a:ext cx="5706608" cy="1326017"/>
        </p:xfrm>
        <a:graphic>
          <a:graphicData uri="http://schemas.openxmlformats.org/presentationml/2006/ole">
            <mc:AlternateContent xmlns:mc="http://schemas.openxmlformats.org/markup-compatibility/2006">
              <mc:Choice xmlns:v="urn:schemas-microsoft-com:vml" Requires="v">
                <p:oleObj spid="_x0000_s2220268" name="Equation" r:id="rId4" imgW="3060360" imgH="711000" progId="Equation.DSMT4">
                  <p:embed/>
                </p:oleObj>
              </mc:Choice>
              <mc:Fallback>
                <p:oleObj name="Equation" r:id="rId4" imgW="3060360" imgH="711000" progId="Equation.DSMT4">
                  <p:embed/>
                  <p:pic>
                    <p:nvPicPr>
                      <p:cNvPr id="5" name="Object 4"/>
                      <p:cNvPicPr/>
                      <p:nvPr/>
                    </p:nvPicPr>
                    <p:blipFill>
                      <a:blip r:embed="rId5"/>
                      <a:stretch>
                        <a:fillRect/>
                      </a:stretch>
                    </p:blipFill>
                    <p:spPr>
                      <a:xfrm>
                        <a:off x="2211204" y="3681412"/>
                        <a:ext cx="5706608" cy="1326017"/>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3206750" y="2089150"/>
          <a:ext cx="2773363" cy="1095375"/>
        </p:xfrm>
        <a:graphic>
          <a:graphicData uri="http://schemas.openxmlformats.org/presentationml/2006/ole">
            <mc:AlternateContent xmlns:mc="http://schemas.openxmlformats.org/markup-compatibility/2006">
              <mc:Choice xmlns:v="urn:schemas-microsoft-com:vml" Requires="v">
                <p:oleObj spid="_x0000_s2220269" name="Equation" r:id="rId6" imgW="1091726" imgH="431613" progId="Equation.DSMT4">
                  <p:embed/>
                </p:oleObj>
              </mc:Choice>
              <mc:Fallback>
                <p:oleObj name="Equation" r:id="rId6" imgW="1091726" imgH="431613" progId="Equation.DSMT4">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6750" y="2089150"/>
                        <a:ext cx="2773363"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664581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p:txBody>
          <a:bodyPr/>
          <a:lstStyle/>
          <a:p>
            <a:r>
              <a:rPr lang="en-US" dirty="0"/>
              <a:t>We can minimize delayed loads by solving a modified objective function:</a:t>
            </a:r>
          </a:p>
          <a:p>
            <a:endParaRPr lang="en-US" dirty="0"/>
          </a:p>
          <a:p>
            <a:endParaRPr lang="en-US" dirty="0"/>
          </a:p>
          <a:p>
            <a:pPr marL="457200" lvl="1" indent="0">
              <a:buNone/>
            </a:pPr>
            <a:r>
              <a:rPr lang="en-US" dirty="0"/>
              <a:t>where</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r>
              <a:rPr lang="en-US" dirty="0"/>
              <a:t>We refer to our modified objective function as a </a:t>
            </a:r>
            <a:r>
              <a:rPr lang="en-US" i="1" dirty="0"/>
              <a:t>cost function approximation</a:t>
            </a:r>
            <a:r>
              <a:rPr lang="en-US" dirty="0"/>
              <a:t>.</a:t>
            </a:r>
          </a:p>
        </p:txBody>
      </p:sp>
      <p:graphicFrame>
        <p:nvGraphicFramePr>
          <p:cNvPr id="7" name="Object 6"/>
          <p:cNvGraphicFramePr>
            <a:graphicFrameLocks noChangeAspect="1"/>
          </p:cNvGraphicFramePr>
          <p:nvPr>
            <p:extLst/>
          </p:nvPr>
        </p:nvGraphicFramePr>
        <p:xfrm>
          <a:off x="2170177" y="3776510"/>
          <a:ext cx="5564188" cy="850900"/>
        </p:xfrm>
        <a:graphic>
          <a:graphicData uri="http://schemas.openxmlformats.org/presentationml/2006/ole">
            <mc:AlternateContent xmlns:mc="http://schemas.openxmlformats.org/markup-compatibility/2006">
              <mc:Choice xmlns:v="urn:schemas-microsoft-com:vml" Requires="v">
                <p:oleObj spid="_x0000_s2221292" name="Equation" r:id="rId4" imgW="2984400" imgH="457200" progId="Equation.DSMT4">
                  <p:embed/>
                </p:oleObj>
              </mc:Choice>
              <mc:Fallback>
                <p:oleObj name="Equation" r:id="rId4" imgW="2984400" imgH="457200" progId="Equation.DSMT4">
                  <p:embed/>
                  <p:pic>
                    <p:nvPicPr>
                      <p:cNvPr id="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0177" y="3776510"/>
                        <a:ext cx="55641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nvPr>
        </p:nvGraphicFramePr>
        <p:xfrm>
          <a:off x="3205163" y="2089150"/>
          <a:ext cx="4030662" cy="1095375"/>
        </p:xfrm>
        <a:graphic>
          <a:graphicData uri="http://schemas.openxmlformats.org/presentationml/2006/ole">
            <mc:AlternateContent xmlns:mc="http://schemas.openxmlformats.org/markup-compatibility/2006">
              <mc:Choice xmlns:v="urn:schemas-microsoft-com:vml" Requires="v">
                <p:oleObj spid="_x0000_s2221293" name="Equation" r:id="rId6" imgW="1587500" imgH="431800" progId="Equation.DSMT4">
                  <p:embed/>
                </p:oleObj>
              </mc:Choice>
              <mc:Fallback>
                <p:oleObj name="Equation" r:id="rId6" imgW="1587500" imgH="431800" progId="Equation.DSMT4">
                  <p:embed/>
                  <p:pic>
                    <p:nvPicPr>
                      <p:cNvPr id="9"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5163" y="2089150"/>
                        <a:ext cx="403066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404508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p:txBody>
          <a:bodyPr/>
          <a:lstStyle/>
          <a:p>
            <a:r>
              <a:rPr lang="en-US" dirty="0"/>
              <a:t>We now have to tune our policy, which we define as:</a:t>
            </a:r>
          </a:p>
          <a:p>
            <a:endParaRPr lang="en-US" dirty="0"/>
          </a:p>
          <a:p>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r>
              <a:rPr lang="en-US" dirty="0"/>
              <a:t>We can now optimize    , another form of  </a:t>
            </a:r>
            <a:r>
              <a:rPr lang="en-US" i="1" dirty="0"/>
              <a:t>policy search, </a:t>
            </a:r>
            <a:r>
              <a:rPr lang="en-US" dirty="0"/>
              <a:t>by solving</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p:txBody>
      </p:sp>
      <p:graphicFrame>
        <p:nvGraphicFramePr>
          <p:cNvPr id="4" name="Object 3"/>
          <p:cNvGraphicFramePr>
            <a:graphicFrameLocks noChangeAspect="1"/>
          </p:cNvGraphicFramePr>
          <p:nvPr>
            <p:extLst/>
          </p:nvPr>
        </p:nvGraphicFramePr>
        <p:xfrm>
          <a:off x="723900" y="2089150"/>
          <a:ext cx="6513513" cy="1095375"/>
        </p:xfrm>
        <a:graphic>
          <a:graphicData uri="http://schemas.openxmlformats.org/presentationml/2006/ole">
            <mc:AlternateContent xmlns:mc="http://schemas.openxmlformats.org/markup-compatibility/2006">
              <mc:Choice xmlns:v="urn:schemas-microsoft-com:vml" Requires="v">
                <p:oleObj spid="_x0000_s2222667" name="Equation" r:id="rId4" imgW="2565400" imgH="431800" progId="Equation.DSMT4">
                  <p:embed/>
                </p:oleObj>
              </mc:Choice>
              <mc:Fallback>
                <p:oleObj name="Equation" r:id="rId4" imgW="2565400" imgH="431800" progId="Equation.DSMT4">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 y="2089150"/>
                        <a:ext cx="6513513"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nvPr>
        </p:nvGraphicFramePr>
        <p:xfrm>
          <a:off x="1743075" y="5253934"/>
          <a:ext cx="4775200" cy="931862"/>
        </p:xfrm>
        <a:graphic>
          <a:graphicData uri="http://schemas.openxmlformats.org/presentationml/2006/ole">
            <mc:AlternateContent xmlns:mc="http://schemas.openxmlformats.org/markup-compatibility/2006">
              <mc:Choice xmlns:v="urn:schemas-microsoft-com:vml" Requires="v">
                <p:oleObj spid="_x0000_s2222668" name="Equation" r:id="rId6" imgW="2209680" imgH="431640" progId="Equation.DSMT4">
                  <p:embed/>
                </p:oleObj>
              </mc:Choice>
              <mc:Fallback>
                <p:oleObj name="Equation" r:id="rId6" imgW="2209680" imgH="431640" progId="Equation.DSMT4">
                  <p:embed/>
                  <p:pic>
                    <p:nvPicPr>
                      <p:cNvPr id="8" name="Object 7"/>
                      <p:cNvPicPr>
                        <a:picLocks noChangeAspect="1" noChangeArrowheads="1"/>
                      </p:cNvPicPr>
                      <p:nvPr/>
                    </p:nvPicPr>
                    <p:blipFill>
                      <a:blip r:embed="rId7"/>
                      <a:srcRect/>
                      <a:stretch>
                        <a:fillRect/>
                      </a:stretch>
                    </p:blipFill>
                    <p:spPr bwMode="auto">
                      <a:xfrm>
                        <a:off x="1743075" y="5253934"/>
                        <a:ext cx="4775200" cy="931862"/>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nvPr>
        </p:nvGraphicFramePr>
        <p:xfrm>
          <a:off x="3992563" y="4508682"/>
          <a:ext cx="236537" cy="331787"/>
        </p:xfrm>
        <a:graphic>
          <a:graphicData uri="http://schemas.openxmlformats.org/presentationml/2006/ole">
            <mc:AlternateContent xmlns:mc="http://schemas.openxmlformats.org/markup-compatibility/2006">
              <mc:Choice xmlns:v="urn:schemas-microsoft-com:vml" Requires="v">
                <p:oleObj spid="_x0000_s2222669" name="Equation" r:id="rId8" imgW="126725" imgH="177415" progId="Equation.DSMT4">
                  <p:embed/>
                </p:oleObj>
              </mc:Choice>
              <mc:Fallback>
                <p:oleObj name="Equation" r:id="rId8" imgW="126725" imgH="177415" progId="Equation.DSMT4">
                  <p:embed/>
                  <p:pic>
                    <p:nvPicPr>
                      <p:cNvPr id="9"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2563" y="4508682"/>
                        <a:ext cx="236537"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oup 6"/>
          <p:cNvGrpSpPr/>
          <p:nvPr/>
        </p:nvGrpSpPr>
        <p:grpSpPr>
          <a:xfrm>
            <a:off x="3992800" y="2215407"/>
            <a:ext cx="3345573" cy="1717322"/>
            <a:chOff x="3992800" y="2215407"/>
            <a:chExt cx="3345573" cy="1717322"/>
          </a:xfrm>
        </p:grpSpPr>
        <p:graphicFrame>
          <p:nvGraphicFramePr>
            <p:cNvPr id="5" name="Object 4"/>
            <p:cNvGraphicFramePr>
              <a:graphicFrameLocks noChangeAspect="1"/>
            </p:cNvGraphicFramePr>
            <p:nvPr>
              <p:extLst/>
            </p:nvPr>
          </p:nvGraphicFramePr>
          <p:xfrm>
            <a:off x="3992800" y="2215407"/>
            <a:ext cx="3345573" cy="1701138"/>
          </p:xfrm>
          <a:graphic>
            <a:graphicData uri="http://schemas.openxmlformats.org/presentationml/2006/ole">
              <mc:AlternateContent xmlns:mc="http://schemas.openxmlformats.org/markup-compatibility/2006">
                <mc:Choice xmlns:v="urn:schemas-microsoft-com:vml" Requires="v">
                  <p:oleObj spid="_x0000_s2222670" name="Equation" r:id="rId10" imgW="749160" imgH="380880" progId="Equation.DSMT4">
                    <p:embed/>
                  </p:oleObj>
                </mc:Choice>
                <mc:Fallback>
                  <p:oleObj name="Equation" r:id="rId10" imgW="749160" imgH="380880" progId="Equation.DSMT4">
                    <p:embed/>
                    <p:pic>
                      <p:nvPicPr>
                        <p:cNvPr id="5" name="Object 4"/>
                        <p:cNvPicPr/>
                        <p:nvPr/>
                      </p:nvPicPr>
                      <p:blipFill>
                        <a:blip r:embed="rId11"/>
                        <a:stretch>
                          <a:fillRect/>
                        </a:stretch>
                      </p:blipFill>
                      <p:spPr>
                        <a:xfrm>
                          <a:off x="3992800" y="2215407"/>
                          <a:ext cx="3345573" cy="1701138"/>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4802615" y="3442411"/>
            <a:ext cx="1651597" cy="490318"/>
          </p:xfrm>
          <a:graphic>
            <a:graphicData uri="http://schemas.openxmlformats.org/presentationml/2006/ole">
              <mc:AlternateContent xmlns:mc="http://schemas.openxmlformats.org/markup-compatibility/2006">
                <mc:Choice xmlns:v="urn:schemas-microsoft-com:vml" Requires="v">
                  <p:oleObj spid="_x0000_s2222671" name="Equation" r:id="rId12" imgW="812520" imgH="241200" progId="Equation.DSMT4">
                    <p:embed/>
                  </p:oleObj>
                </mc:Choice>
                <mc:Fallback>
                  <p:oleObj name="Equation" r:id="rId12" imgW="812520" imgH="241200" progId="Equation.DSMT4">
                    <p:embed/>
                    <p:pic>
                      <p:nvPicPr>
                        <p:cNvPr id="6" name="Object 5"/>
                        <p:cNvPicPr/>
                        <p:nvPr/>
                      </p:nvPicPr>
                      <p:blipFill>
                        <a:blip r:embed="rId13"/>
                        <a:stretch>
                          <a:fillRect/>
                        </a:stretch>
                      </p:blipFill>
                      <p:spPr>
                        <a:xfrm>
                          <a:off x="4802615" y="3442411"/>
                          <a:ext cx="1651597" cy="490318"/>
                        </a:xfrm>
                        <a:prstGeom prst="rect">
                          <a:avLst/>
                        </a:prstGeom>
                      </p:spPr>
                    </p:pic>
                  </p:oleObj>
                </mc:Fallback>
              </mc:AlternateContent>
            </a:graphicData>
          </a:graphic>
        </p:graphicFrame>
      </p:grpSp>
    </p:spTree>
    <p:extLst>
      <p:ext uri="{BB962C8B-B14F-4D97-AF65-F5344CB8AC3E}">
        <p14:creationId xmlns:p14="http://schemas.microsoft.com/office/powerpoint/2010/main" val="34023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p:txBody>
          <a:bodyPr/>
          <a:lstStyle/>
          <a:p>
            <a:r>
              <a:rPr lang="en-US" dirty="0"/>
              <a:t>Other applications</a:t>
            </a:r>
          </a:p>
          <a:p>
            <a:pPr lvl="2"/>
            <a:endParaRPr lang="en-US" dirty="0"/>
          </a:p>
          <a:p>
            <a:pPr lvl="1"/>
            <a:r>
              <a:rPr lang="en-US" dirty="0"/>
              <a:t>Airlines optimizing schedules with schedule slack to handle weather uncertainty.</a:t>
            </a:r>
          </a:p>
          <a:p>
            <a:pPr lvl="2"/>
            <a:endParaRPr lang="en-US" dirty="0"/>
          </a:p>
          <a:p>
            <a:pPr lvl="1"/>
            <a:r>
              <a:rPr lang="en-US" dirty="0"/>
              <a:t>Manufacturers using buffer stocks to hedge against production delays and quality problems.</a:t>
            </a:r>
          </a:p>
          <a:p>
            <a:pPr lvl="2"/>
            <a:endParaRPr lang="en-US" dirty="0"/>
          </a:p>
          <a:p>
            <a:pPr lvl="1"/>
            <a:r>
              <a:rPr lang="en-US" dirty="0"/>
              <a:t>Grid operators scheduling extra generation capacity in case of outages.</a:t>
            </a:r>
          </a:p>
          <a:p>
            <a:pPr lvl="2"/>
            <a:endParaRPr lang="en-US" dirty="0"/>
          </a:p>
          <a:p>
            <a:pPr lvl="1"/>
            <a:r>
              <a:rPr lang="en-US" dirty="0"/>
              <a:t>Adding time to a trip planned by Google maps to account for uncertain congestion.</a:t>
            </a:r>
          </a:p>
        </p:txBody>
      </p:sp>
    </p:spTree>
    <p:extLst>
      <p:ext uri="{BB962C8B-B14F-4D97-AF65-F5344CB8AC3E}">
        <p14:creationId xmlns:p14="http://schemas.microsoft.com/office/powerpoint/2010/main" val="3713828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Emergency storm response</a:t>
            </a:r>
          </a:p>
        </p:txBody>
      </p:sp>
      <p:sp>
        <p:nvSpPr>
          <p:cNvPr id="3" name="Content Placeholder 2"/>
          <p:cNvSpPr>
            <a:spLocks noGrp="1"/>
          </p:cNvSpPr>
          <p:nvPr>
            <p:ph idx="1"/>
          </p:nvPr>
        </p:nvSpPr>
        <p:spPr>
          <a:xfrm>
            <a:off x="4634128" y="1143000"/>
            <a:ext cx="4509872" cy="2674043"/>
          </a:xfrm>
        </p:spPr>
        <p:txBody>
          <a:bodyPr/>
          <a:lstStyle/>
          <a:p>
            <a:r>
              <a:rPr lang="en-US" dirty="0"/>
              <a:t>Hurricane Sandy</a:t>
            </a:r>
          </a:p>
          <a:p>
            <a:pPr lvl="1"/>
            <a:r>
              <a:rPr lang="en-US" dirty="0"/>
              <a:t>Once in 100 years?</a:t>
            </a:r>
          </a:p>
          <a:p>
            <a:pPr lvl="1"/>
            <a:r>
              <a:rPr lang="en-US" dirty="0"/>
              <a:t>Rare convergence of events</a:t>
            </a:r>
          </a:p>
          <a:p>
            <a:pPr lvl="1"/>
            <a:r>
              <a:rPr lang="en-US" dirty="0"/>
              <a:t>But, meteorologists did an amazing job of forecasting the storm.</a:t>
            </a:r>
          </a:p>
        </p:txBody>
      </p:sp>
      <p:pic>
        <p:nvPicPr>
          <p:cNvPr id="623618" name="Picture 2" descr="http://www.addictinginfo.org/wp-content/uploads/2012/10/hurricane-sandy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7612"/>
            <a:ext cx="4634128" cy="2599431"/>
          </a:xfrm>
          <a:prstGeom prst="rect">
            <a:avLst/>
          </a:prstGeom>
          <a:noFill/>
          <a:extLst>
            <a:ext uri="{909E8E84-426E-40DD-AFC4-6F175D3DCCD1}">
              <a14:hiddenFill xmlns:a14="http://schemas.microsoft.com/office/drawing/2010/main">
                <a:solidFill>
                  <a:srgbClr val="FFFFFF"/>
                </a:solidFill>
              </a14:hiddenFill>
            </a:ext>
          </a:extLst>
        </p:spPr>
      </p:pic>
      <p:pic>
        <p:nvPicPr>
          <p:cNvPr id="6236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514" y="3817043"/>
            <a:ext cx="4557486" cy="3040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0" y="3817043"/>
            <a:ext cx="4509872" cy="267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80000"/>
              <a:buFont typeface="Wingdings" pitchFamily="2" charset="2"/>
              <a:buChar char="q"/>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pPr>
              <a:buBlip>
                <a:blip r:embed="rId4"/>
              </a:buBlip>
            </a:pPr>
            <a:r>
              <a:rPr lang="en-US" i="0" dirty="0"/>
              <a:t>The power grid</a:t>
            </a:r>
          </a:p>
          <a:p>
            <a:pPr lvl="1"/>
            <a:r>
              <a:rPr lang="en-US" i="0" dirty="0"/>
              <a:t>Loss of power creates cascading failures (lack of fuel, inability to pump water)</a:t>
            </a:r>
          </a:p>
          <a:p>
            <a:pPr lvl="1"/>
            <a:r>
              <a:rPr lang="en-US" i="0" dirty="0"/>
              <a:t>How to plan?</a:t>
            </a:r>
          </a:p>
          <a:p>
            <a:pPr lvl="1"/>
            <a:r>
              <a:rPr lang="en-US" i="0" dirty="0"/>
              <a:t>How to react?</a:t>
            </a:r>
          </a:p>
        </p:txBody>
      </p:sp>
    </p:spTree>
    <p:extLst>
      <p:ext uri="{BB962C8B-B14F-4D97-AF65-F5344CB8AC3E}">
        <p14:creationId xmlns:p14="http://schemas.microsoft.com/office/powerpoint/2010/main" val="16694062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solidFill>
              </a:rPr>
              <a:t>The four classes of policies</a:t>
            </a:r>
          </a:p>
          <a:p>
            <a:pPr lvl="1">
              <a:buSzPct val="80000"/>
            </a:pPr>
            <a:r>
              <a:rPr lang="en-US" dirty="0">
                <a:solidFill>
                  <a:schemeClr val="bg1">
                    <a:lumMod val="65000"/>
                  </a:schemeClr>
                </a:solidFill>
              </a:rPr>
              <a:t>Policy function approximations (PFAs)</a:t>
            </a:r>
          </a:p>
          <a:p>
            <a:pPr lvl="1">
              <a:buSzPct val="80000"/>
            </a:pPr>
            <a:r>
              <a:rPr lang="en-US" dirty="0">
                <a:solidFill>
                  <a:schemeClr val="bg1">
                    <a:lumMod val="65000"/>
                  </a:schemeClr>
                </a:solidFill>
              </a:rPr>
              <a:t>Cost function approximations (CFAs)</a:t>
            </a:r>
          </a:p>
          <a:p>
            <a:pPr lvl="1">
              <a:buSzPct val="80000"/>
            </a:pPr>
            <a:r>
              <a:rPr lang="en-US" dirty="0">
                <a:solidFill>
                  <a:schemeClr val="bg1"/>
                </a:solidFill>
              </a:rPr>
              <a:t>Value function approximations (VFAs)</a:t>
            </a:r>
          </a:p>
          <a:p>
            <a:pPr lvl="1">
              <a:buSzPct val="80000"/>
            </a:pPr>
            <a:r>
              <a:rPr lang="en-US" dirty="0">
                <a:solidFill>
                  <a:schemeClr val="bg1">
                    <a:lumMod val="65000"/>
                  </a:schemeClr>
                </a:solidFill>
              </a:rPr>
              <a:t>Direct </a:t>
            </a:r>
            <a:r>
              <a:rPr lang="en-US" dirty="0" err="1">
                <a:solidFill>
                  <a:schemeClr val="bg1">
                    <a:lumMod val="65000"/>
                  </a:schemeClr>
                </a:solidFill>
              </a:rPr>
              <a:t>lookahead</a:t>
            </a:r>
            <a:r>
              <a:rPr lang="en-US" dirty="0">
                <a:solidFill>
                  <a:schemeClr val="bg1">
                    <a:lumMod val="65000"/>
                  </a:schemeClr>
                </a:solidFill>
              </a:rPr>
              <a:t> policies (DLAs)</a:t>
            </a:r>
          </a:p>
          <a:p>
            <a:pPr lvl="1">
              <a:buSzPct val="80000"/>
            </a:pPr>
            <a:r>
              <a:rPr lang="en-US" dirty="0">
                <a:solidFill>
                  <a:schemeClr val="bg1">
                    <a:lumMod val="65000"/>
                  </a:schemeClr>
                </a:solidFill>
              </a:rPr>
              <a:t>Hybrid direct lookahead/CFA </a:t>
            </a:r>
          </a:p>
          <a:p>
            <a:pPr lvl="1">
              <a:buSzPct val="80000"/>
            </a:pPr>
            <a:r>
              <a:rPr lang="en-US" dirty="0">
                <a:solidFill>
                  <a:schemeClr val="bg1">
                    <a:lumMod val="65000"/>
                  </a:schemeClr>
                </a:solidFill>
              </a:rPr>
              <a:t>Any of the four classes may work best!</a:t>
            </a:r>
          </a:p>
          <a:p>
            <a:pPr lvl="1">
              <a:buSzPct val="80000"/>
            </a:pPr>
            <a:endParaRPr lang="en-US" dirty="0">
              <a:solidFill>
                <a:schemeClr val="bg1">
                  <a:lumMod val="65000"/>
                </a:schemeClr>
              </a:solidFill>
            </a:endParaRPr>
          </a:p>
          <a:p>
            <a:pPr lvl="1">
              <a:buSzPct val="80000"/>
            </a:pPr>
            <a:endParaRPr lang="en-US" dirty="0">
              <a:solidFill>
                <a:schemeClr val="bg1">
                  <a:lumMod val="65000"/>
                </a:schemeClr>
              </a:solidFill>
            </a:endParaRP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18212759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Driverless EV optimization</a:t>
            </a:r>
          </a:p>
        </p:txBody>
      </p:sp>
      <p:sp>
        <p:nvSpPr>
          <p:cNvPr id="3" name="Content Placeholder 2"/>
          <p:cNvSpPr>
            <a:spLocks noGrp="1"/>
          </p:cNvSpPr>
          <p:nvPr>
            <p:ph idx="1"/>
          </p:nvPr>
        </p:nvSpPr>
        <p:spPr>
          <a:xfrm>
            <a:off x="685799" y="1143000"/>
            <a:ext cx="4032505" cy="4953000"/>
          </a:xfrm>
        </p:spPr>
        <p:txBody>
          <a:bodyPr/>
          <a:lstStyle/>
          <a:p>
            <a:r>
              <a:rPr lang="en-US" sz="2400" dirty="0"/>
              <a:t>Current Uber logic:</a:t>
            </a:r>
          </a:p>
          <a:p>
            <a:pPr lvl="1"/>
            <a:r>
              <a:rPr lang="en-US" sz="2000" dirty="0"/>
              <a:t>Show nearest 8 drivers.</a:t>
            </a:r>
          </a:p>
          <a:p>
            <a:pPr lvl="1"/>
            <a:r>
              <a:rPr lang="en-US" sz="2000" dirty="0"/>
              <a:t>Contact closest driver to confirm assignment.</a:t>
            </a:r>
          </a:p>
          <a:p>
            <a:pPr lvl="1"/>
            <a:r>
              <a:rPr lang="en-US" sz="2000" dirty="0"/>
              <a:t>If driver does not confirm, contact second closest driver.</a:t>
            </a:r>
          </a:p>
          <a:p>
            <a:pPr lvl="1"/>
            <a:endParaRPr lang="en-US" sz="2000" dirty="0"/>
          </a:p>
          <a:p>
            <a:r>
              <a:rPr lang="en-US" sz="2400" dirty="0"/>
              <a:t>Limitations:</a:t>
            </a:r>
          </a:p>
          <a:p>
            <a:pPr lvl="1"/>
            <a:r>
              <a:rPr lang="en-US" sz="2000" dirty="0"/>
              <a:t>Ignores potential future opportunities for each driver.</a:t>
            </a:r>
          </a:p>
          <a:p>
            <a:pPr lvl="1"/>
            <a:endParaRPr lang="en-US" sz="20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9406" b="18108"/>
          <a:stretch/>
        </p:blipFill>
        <p:spPr>
          <a:xfrm>
            <a:off x="4782312" y="996762"/>
            <a:ext cx="4361688" cy="5623494"/>
          </a:xfrm>
          <a:prstGeom prst="rect">
            <a:avLst/>
          </a:prstGeom>
        </p:spPr>
      </p:pic>
      <p:cxnSp>
        <p:nvCxnSpPr>
          <p:cNvPr id="8" name="Straight Arrow Connector 7"/>
          <p:cNvCxnSpPr/>
          <p:nvPr/>
        </p:nvCxnSpPr>
        <p:spPr bwMode="auto">
          <a:xfrm flipH="1" flipV="1">
            <a:off x="6958584" y="4654296"/>
            <a:ext cx="578866" cy="371729"/>
          </a:xfrm>
          <a:prstGeom prst="straightConnector1">
            <a:avLst/>
          </a:prstGeom>
          <a:solidFill>
            <a:schemeClr val="accent1"/>
          </a:solidFill>
          <a:ln w="381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flipH="1" flipV="1">
            <a:off x="6958584" y="4654296"/>
            <a:ext cx="539496" cy="731520"/>
          </a:xfrm>
          <a:prstGeom prst="straightConnector1">
            <a:avLst/>
          </a:prstGeom>
          <a:solidFill>
            <a:schemeClr val="accent1"/>
          </a:solidFill>
          <a:ln w="381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5642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57" y="1051560"/>
            <a:ext cx="8850732" cy="580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54338" name="Rectangle 2"/>
          <p:cNvSpPr>
            <a:spLocks noGrp="1" noChangeArrowheads="1"/>
          </p:cNvSpPr>
          <p:nvPr>
            <p:ph type="title"/>
          </p:nvPr>
        </p:nvSpPr>
        <p:spPr/>
        <p:txBody>
          <a:bodyPr/>
          <a:lstStyle/>
          <a:p>
            <a:r>
              <a:rPr lang="en-US" dirty="0"/>
              <a:t>Driverless EV optimization</a:t>
            </a:r>
            <a:endParaRPr lang="en-US" b="1" dirty="0"/>
          </a:p>
        </p:txBody>
      </p:sp>
      <p:grpSp>
        <p:nvGrpSpPr>
          <p:cNvPr id="3854339" name="Group 3"/>
          <p:cNvGrpSpPr>
            <a:grpSpLocks/>
          </p:cNvGrpSpPr>
          <p:nvPr/>
        </p:nvGrpSpPr>
        <p:grpSpPr bwMode="auto">
          <a:xfrm>
            <a:off x="2187575" y="2755900"/>
            <a:ext cx="1511300" cy="2720975"/>
            <a:chOff x="1378" y="1736"/>
            <a:chExt cx="952" cy="1714"/>
          </a:xfrm>
        </p:grpSpPr>
        <p:sp>
          <p:nvSpPr>
            <p:cNvPr id="3854340" name="Oval 4"/>
            <p:cNvSpPr>
              <a:spLocks noChangeArrowheads="1"/>
            </p:cNvSpPr>
            <p:nvPr/>
          </p:nvSpPr>
          <p:spPr bwMode="auto">
            <a:xfrm>
              <a:off x="1392" y="1736"/>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1"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2" name="Oval 6"/>
            <p:cNvSpPr>
              <a:spLocks noChangeArrowheads="1"/>
            </p:cNvSpPr>
            <p:nvPr/>
          </p:nvSpPr>
          <p:spPr bwMode="auto">
            <a:xfrm>
              <a:off x="1385" y="2761"/>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3"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4" name="Rectangle 8"/>
            <p:cNvSpPr>
              <a:spLocks noChangeArrowheads="1"/>
            </p:cNvSpPr>
            <p:nvPr/>
          </p:nvSpPr>
          <p:spPr bwMode="auto">
            <a:xfrm>
              <a:off x="2168" y="1864"/>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5"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6" name="Rectangle 10"/>
            <p:cNvSpPr>
              <a:spLocks noChangeArrowheads="1"/>
            </p:cNvSpPr>
            <p:nvPr/>
          </p:nvSpPr>
          <p:spPr bwMode="auto">
            <a:xfrm>
              <a:off x="2170" y="3106"/>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4347" name="AutoShape 11"/>
            <p:cNvCxnSpPr>
              <a:cxnSpLocks noChangeShapeType="1"/>
              <a:stCxn id="3854340" idx="6"/>
              <a:endCxn id="3854344" idx="1"/>
            </p:cNvCxnSpPr>
            <p:nvPr/>
          </p:nvCxnSpPr>
          <p:spPr bwMode="auto">
            <a:xfrm>
              <a:off x="1550" y="1812"/>
              <a:ext cx="612" cy="13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48" name="AutoShape 12"/>
            <p:cNvCxnSpPr>
              <a:cxnSpLocks noChangeShapeType="1"/>
              <a:stCxn id="3854340" idx="6"/>
              <a:endCxn id="3854345" idx="1"/>
            </p:cNvCxnSpPr>
            <p:nvPr/>
          </p:nvCxnSpPr>
          <p:spPr bwMode="auto">
            <a:xfrm>
              <a:off x="1550" y="1812"/>
              <a:ext cx="613" cy="7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49" name="AutoShape 13"/>
            <p:cNvCxnSpPr>
              <a:cxnSpLocks noChangeShapeType="1"/>
              <a:stCxn id="3854341" idx="6"/>
              <a:endCxn id="3854344" idx="1"/>
            </p:cNvCxnSpPr>
            <p:nvPr/>
          </p:nvCxnSpPr>
          <p:spPr bwMode="auto">
            <a:xfrm flipV="1">
              <a:off x="1543" y="1944"/>
              <a:ext cx="619" cy="40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0" name="AutoShape 14"/>
            <p:cNvCxnSpPr>
              <a:cxnSpLocks noChangeShapeType="1"/>
              <a:stCxn id="3854341" idx="6"/>
              <a:endCxn id="3854345" idx="1"/>
            </p:cNvCxnSpPr>
            <p:nvPr/>
          </p:nvCxnSpPr>
          <p:spPr bwMode="auto">
            <a:xfrm>
              <a:off x="1543" y="2349"/>
              <a:ext cx="620" cy="17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1" name="AutoShape 15"/>
            <p:cNvCxnSpPr>
              <a:cxnSpLocks noChangeShapeType="1"/>
              <a:stCxn id="3854341" idx="6"/>
              <a:endCxn id="3854346" idx="1"/>
            </p:cNvCxnSpPr>
            <p:nvPr/>
          </p:nvCxnSpPr>
          <p:spPr bwMode="auto">
            <a:xfrm>
              <a:off x="1543" y="2349"/>
              <a:ext cx="621" cy="8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2" name="AutoShape 16"/>
            <p:cNvCxnSpPr>
              <a:cxnSpLocks noChangeShapeType="1"/>
              <a:stCxn id="3854342" idx="6"/>
              <a:endCxn id="3854346" idx="1"/>
            </p:cNvCxnSpPr>
            <p:nvPr/>
          </p:nvCxnSpPr>
          <p:spPr bwMode="auto">
            <a:xfrm>
              <a:off x="1543" y="2837"/>
              <a:ext cx="621" cy="3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3" name="AutoShape 17"/>
            <p:cNvCxnSpPr>
              <a:cxnSpLocks noChangeShapeType="1"/>
              <a:stCxn id="3854342" idx="6"/>
              <a:endCxn id="3854345" idx="1"/>
            </p:cNvCxnSpPr>
            <p:nvPr/>
          </p:nvCxnSpPr>
          <p:spPr bwMode="auto">
            <a:xfrm flipV="1">
              <a:off x="1543" y="2521"/>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4" name="AutoShape 18"/>
            <p:cNvCxnSpPr>
              <a:cxnSpLocks noChangeShapeType="1"/>
              <a:stCxn id="3854343" idx="6"/>
              <a:endCxn id="3854346" idx="1"/>
            </p:cNvCxnSpPr>
            <p:nvPr/>
          </p:nvCxnSpPr>
          <p:spPr bwMode="auto">
            <a:xfrm flipV="1">
              <a:off x="1536" y="3186"/>
              <a:ext cx="628" cy="18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5" name="AutoShape 19"/>
            <p:cNvCxnSpPr>
              <a:cxnSpLocks noChangeShapeType="1"/>
              <a:stCxn id="3854343" idx="6"/>
              <a:endCxn id="3854345" idx="1"/>
            </p:cNvCxnSpPr>
            <p:nvPr/>
          </p:nvCxnSpPr>
          <p:spPr bwMode="auto">
            <a:xfrm flipV="1">
              <a:off x="1536" y="2521"/>
              <a:ext cx="627" cy="85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4360" name="Group 24"/>
          <p:cNvGrpSpPr>
            <a:grpSpLocks/>
          </p:cNvGrpSpPr>
          <p:nvPr/>
        </p:nvGrpSpPr>
        <p:grpSpPr bwMode="auto">
          <a:xfrm>
            <a:off x="2522538" y="1298575"/>
            <a:ext cx="1404937" cy="5029200"/>
            <a:chOff x="1589" y="818"/>
            <a:chExt cx="885" cy="3168"/>
          </a:xfrm>
        </p:grpSpPr>
        <p:sp>
          <p:nvSpPr>
            <p:cNvPr id="3854361" name="Oval 25"/>
            <p:cNvSpPr>
              <a:spLocks noChangeArrowheads="1"/>
            </p:cNvSpPr>
            <p:nvPr/>
          </p:nvSpPr>
          <p:spPr bwMode="auto">
            <a:xfrm>
              <a:off x="2063" y="1042"/>
              <a:ext cx="411" cy="2944"/>
            </a:xfrm>
            <a:prstGeom prst="ellipse">
              <a:avLst/>
            </a:prstGeom>
            <a:noFill/>
            <a:ln w="38100">
              <a:solidFill>
                <a:srgbClr val="0000FF"/>
              </a:solidFill>
              <a:round/>
              <a:headEnd type="none" w="med"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62" name="Text Box 26"/>
            <p:cNvSpPr txBox="1">
              <a:spLocks noChangeArrowheads="1"/>
            </p:cNvSpPr>
            <p:nvPr/>
          </p:nvSpPr>
          <p:spPr bwMode="auto">
            <a:xfrm>
              <a:off x="1589" y="818"/>
              <a:ext cx="62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0" dirty="0">
                  <a:solidFill>
                    <a:srgbClr val="0000FF"/>
                  </a:solidFill>
                </a:rPr>
                <a:t>Riders</a:t>
              </a:r>
            </a:p>
          </p:txBody>
        </p:sp>
      </p:grpSp>
      <p:grpSp>
        <p:nvGrpSpPr>
          <p:cNvPr id="7" name="Group 6"/>
          <p:cNvGrpSpPr/>
          <p:nvPr/>
        </p:nvGrpSpPr>
        <p:grpSpPr>
          <a:xfrm>
            <a:off x="789598" y="1255713"/>
            <a:ext cx="1866291" cy="5072062"/>
            <a:chOff x="789598" y="1255713"/>
            <a:chExt cx="1866291" cy="5072062"/>
          </a:xfrm>
        </p:grpSpPr>
        <p:sp>
          <p:nvSpPr>
            <p:cNvPr id="3854364" name="Oval 28"/>
            <p:cNvSpPr>
              <a:spLocks noChangeArrowheads="1"/>
            </p:cNvSpPr>
            <p:nvPr/>
          </p:nvSpPr>
          <p:spPr bwMode="auto">
            <a:xfrm>
              <a:off x="2003426" y="1654175"/>
              <a:ext cx="652463" cy="4673600"/>
            </a:xfrm>
            <a:prstGeom prst="ellipse">
              <a:avLst/>
            </a:prstGeom>
            <a:noFill/>
            <a:ln w="38100">
              <a:solidFill>
                <a:srgbClr val="0000FF"/>
              </a:solidFill>
              <a:round/>
              <a:headEnd type="none" w="med"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 name="Group 5"/>
            <p:cNvGrpSpPr/>
            <p:nvPr/>
          </p:nvGrpSpPr>
          <p:grpSpPr>
            <a:xfrm>
              <a:off x="789598" y="1255713"/>
              <a:ext cx="1568598" cy="4481194"/>
              <a:chOff x="789598" y="1255713"/>
              <a:chExt cx="1568598" cy="4481194"/>
            </a:xfrm>
          </p:grpSpPr>
          <p:sp>
            <p:nvSpPr>
              <p:cNvPr id="134" name="Text Box 30"/>
              <p:cNvSpPr txBox="1">
                <a:spLocks noChangeArrowheads="1"/>
              </p:cNvSpPr>
              <p:nvPr/>
            </p:nvSpPr>
            <p:spPr bwMode="auto">
              <a:xfrm>
                <a:off x="1609273" y="1255713"/>
                <a:ext cx="74892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dirty="0">
                    <a:solidFill>
                      <a:srgbClr val="0000FF"/>
                    </a:solidFill>
                  </a:rPr>
                  <a:t>Ca</a:t>
                </a:r>
                <a:r>
                  <a:rPr lang="en-US" sz="2400" i="0" dirty="0">
                    <a:solidFill>
                      <a:srgbClr val="0000FF"/>
                    </a:solidFill>
                  </a:rPr>
                  <a:t>rs</a:t>
                </a:r>
              </a:p>
            </p:txBody>
          </p:sp>
          <p:pic>
            <p:nvPicPr>
              <p:cNvPr id="135" name="Picture 134"/>
              <p:cNvPicPr>
                <a:picLocks noChangeAspect="1"/>
              </p:cNvPicPr>
              <p:nvPr/>
            </p:nvPicPr>
            <p:blipFill>
              <a:blip r:embed="rId4"/>
              <a:stretch>
                <a:fillRect/>
              </a:stretch>
            </p:blipFill>
            <p:spPr>
              <a:xfrm rot="5400000">
                <a:off x="996902" y="2447929"/>
                <a:ext cx="307994" cy="722602"/>
              </a:xfrm>
              <a:prstGeom prst="rect">
                <a:avLst/>
              </a:prstGeom>
            </p:spPr>
          </p:pic>
          <p:pic>
            <p:nvPicPr>
              <p:cNvPr id="136" name="Picture 135"/>
              <p:cNvPicPr>
                <a:picLocks noChangeAspect="1"/>
              </p:cNvPicPr>
              <p:nvPr/>
            </p:nvPicPr>
            <p:blipFill>
              <a:blip r:embed="rId4"/>
              <a:stretch>
                <a:fillRect/>
              </a:stretch>
            </p:blipFill>
            <p:spPr>
              <a:xfrm rot="5400000">
                <a:off x="1002998" y="3377569"/>
                <a:ext cx="307994" cy="722602"/>
              </a:xfrm>
              <a:prstGeom prst="rect">
                <a:avLst/>
              </a:prstGeom>
            </p:spPr>
          </p:pic>
          <p:pic>
            <p:nvPicPr>
              <p:cNvPr id="137" name="Picture 136"/>
              <p:cNvPicPr>
                <a:picLocks noChangeAspect="1"/>
              </p:cNvPicPr>
              <p:nvPr/>
            </p:nvPicPr>
            <p:blipFill>
              <a:blip r:embed="rId4"/>
              <a:stretch>
                <a:fillRect/>
              </a:stretch>
            </p:blipFill>
            <p:spPr>
              <a:xfrm rot="5400000">
                <a:off x="1012142" y="4291969"/>
                <a:ext cx="307994" cy="722602"/>
              </a:xfrm>
              <a:prstGeom prst="rect">
                <a:avLst/>
              </a:prstGeom>
            </p:spPr>
          </p:pic>
          <p:pic>
            <p:nvPicPr>
              <p:cNvPr id="138" name="Picture 137"/>
              <p:cNvPicPr>
                <a:picLocks noChangeAspect="1"/>
              </p:cNvPicPr>
              <p:nvPr/>
            </p:nvPicPr>
            <p:blipFill>
              <a:blip r:embed="rId4"/>
              <a:stretch>
                <a:fillRect/>
              </a:stretch>
            </p:blipFill>
            <p:spPr>
              <a:xfrm rot="5400000">
                <a:off x="999950" y="5221609"/>
                <a:ext cx="307994" cy="722602"/>
              </a:xfrm>
              <a:prstGeom prst="rect">
                <a:avLst/>
              </a:prstGeom>
            </p:spPr>
          </p:pic>
        </p:grpSp>
      </p:grpSp>
    </p:spTree>
    <p:extLst>
      <p:ext uri="{BB962C8B-B14F-4D97-AF65-F5344CB8AC3E}">
        <p14:creationId xmlns:p14="http://schemas.microsoft.com/office/powerpoint/2010/main" val="359885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854360"/>
                                        </p:tgtEl>
                                        <p:attrNameLst>
                                          <p:attrName>style.visibility</p:attrName>
                                        </p:attrNameLst>
                                      </p:cBhvr>
                                      <p:to>
                                        <p:strVal val="visible"/>
                                      </p:to>
                                    </p:set>
                                    <p:animEffect transition="in" filter="wipe(up)">
                                      <p:cBhvr>
                                        <p:cTn id="12" dur="500"/>
                                        <p:tgtEl>
                                          <p:spTgt spid="3854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57" y="1051560"/>
            <a:ext cx="8850732" cy="580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42594" name="Rectangle 2"/>
          <p:cNvSpPr>
            <a:spLocks noGrp="1" noChangeArrowheads="1"/>
          </p:cNvSpPr>
          <p:nvPr>
            <p:ph type="title"/>
          </p:nvPr>
        </p:nvSpPr>
        <p:spPr/>
        <p:txBody>
          <a:bodyPr/>
          <a:lstStyle/>
          <a:p>
            <a:r>
              <a:rPr lang="en-US" dirty="0"/>
              <a:t>Driverless EV optimization</a:t>
            </a:r>
            <a:endParaRPr lang="en-US" altLang="en-US" b="1" dirty="0"/>
          </a:p>
        </p:txBody>
      </p:sp>
      <p:grpSp>
        <p:nvGrpSpPr>
          <p:cNvPr id="2542771" name="Group 179"/>
          <p:cNvGrpSpPr>
            <a:grpSpLocks/>
          </p:cNvGrpSpPr>
          <p:nvPr/>
        </p:nvGrpSpPr>
        <p:grpSpPr bwMode="auto">
          <a:xfrm>
            <a:off x="2187575" y="2755900"/>
            <a:ext cx="1511300" cy="2720975"/>
            <a:chOff x="1378" y="1736"/>
            <a:chExt cx="952" cy="1714"/>
          </a:xfrm>
        </p:grpSpPr>
        <p:sp>
          <p:nvSpPr>
            <p:cNvPr id="2542596" name="Oval 4"/>
            <p:cNvSpPr>
              <a:spLocks noChangeArrowheads="1"/>
            </p:cNvSpPr>
            <p:nvPr/>
          </p:nvSpPr>
          <p:spPr bwMode="auto">
            <a:xfrm>
              <a:off x="1392" y="1736"/>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597"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598" name="Oval 6"/>
            <p:cNvSpPr>
              <a:spLocks noChangeArrowheads="1"/>
            </p:cNvSpPr>
            <p:nvPr/>
          </p:nvSpPr>
          <p:spPr bwMode="auto">
            <a:xfrm>
              <a:off x="1385" y="2761"/>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599"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600" name="Rectangle 8"/>
            <p:cNvSpPr>
              <a:spLocks noChangeArrowheads="1"/>
            </p:cNvSpPr>
            <p:nvPr/>
          </p:nvSpPr>
          <p:spPr bwMode="auto">
            <a:xfrm>
              <a:off x="2168" y="1864"/>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601"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602" name="Rectangle 10"/>
            <p:cNvSpPr>
              <a:spLocks noChangeArrowheads="1"/>
            </p:cNvSpPr>
            <p:nvPr/>
          </p:nvSpPr>
          <p:spPr bwMode="auto">
            <a:xfrm>
              <a:off x="2170" y="3106"/>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542716" name="AutoShape 124"/>
            <p:cNvCxnSpPr>
              <a:cxnSpLocks noChangeShapeType="1"/>
              <a:stCxn id="2542596" idx="6"/>
              <a:endCxn id="2542600" idx="1"/>
            </p:cNvCxnSpPr>
            <p:nvPr/>
          </p:nvCxnSpPr>
          <p:spPr bwMode="auto">
            <a:xfrm>
              <a:off x="1550" y="1812"/>
              <a:ext cx="612" cy="13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17" name="AutoShape 125"/>
            <p:cNvCxnSpPr>
              <a:cxnSpLocks noChangeShapeType="1"/>
              <a:stCxn id="2542596" idx="6"/>
              <a:endCxn id="2542601" idx="1"/>
            </p:cNvCxnSpPr>
            <p:nvPr/>
          </p:nvCxnSpPr>
          <p:spPr bwMode="auto">
            <a:xfrm>
              <a:off x="1550" y="1812"/>
              <a:ext cx="613" cy="7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18" name="AutoShape 126"/>
            <p:cNvCxnSpPr>
              <a:cxnSpLocks noChangeShapeType="1"/>
              <a:stCxn id="2542597" idx="6"/>
              <a:endCxn id="2542600" idx="1"/>
            </p:cNvCxnSpPr>
            <p:nvPr/>
          </p:nvCxnSpPr>
          <p:spPr bwMode="auto">
            <a:xfrm flipV="1">
              <a:off x="1543" y="1944"/>
              <a:ext cx="619" cy="40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19" name="AutoShape 127"/>
            <p:cNvCxnSpPr>
              <a:cxnSpLocks noChangeShapeType="1"/>
              <a:stCxn id="2542597" idx="6"/>
              <a:endCxn id="2542601" idx="1"/>
            </p:cNvCxnSpPr>
            <p:nvPr/>
          </p:nvCxnSpPr>
          <p:spPr bwMode="auto">
            <a:xfrm>
              <a:off x="1543" y="2349"/>
              <a:ext cx="620" cy="17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20" name="AutoShape 128"/>
            <p:cNvCxnSpPr>
              <a:cxnSpLocks noChangeShapeType="1"/>
              <a:stCxn id="2542597" idx="6"/>
              <a:endCxn id="2542602" idx="1"/>
            </p:cNvCxnSpPr>
            <p:nvPr/>
          </p:nvCxnSpPr>
          <p:spPr bwMode="auto">
            <a:xfrm>
              <a:off x="1543" y="2349"/>
              <a:ext cx="621" cy="8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21" name="AutoShape 129"/>
            <p:cNvCxnSpPr>
              <a:cxnSpLocks noChangeShapeType="1"/>
              <a:stCxn id="2542598" idx="6"/>
              <a:endCxn id="2542602" idx="1"/>
            </p:cNvCxnSpPr>
            <p:nvPr/>
          </p:nvCxnSpPr>
          <p:spPr bwMode="auto">
            <a:xfrm>
              <a:off x="1543" y="2837"/>
              <a:ext cx="621" cy="3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22" name="AutoShape 130"/>
            <p:cNvCxnSpPr>
              <a:cxnSpLocks noChangeShapeType="1"/>
              <a:stCxn id="2542598" idx="6"/>
              <a:endCxn id="2542601" idx="1"/>
            </p:cNvCxnSpPr>
            <p:nvPr/>
          </p:nvCxnSpPr>
          <p:spPr bwMode="auto">
            <a:xfrm flipV="1">
              <a:off x="1543" y="2521"/>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23" name="AutoShape 131"/>
            <p:cNvCxnSpPr>
              <a:cxnSpLocks noChangeShapeType="1"/>
              <a:stCxn id="2542599" idx="6"/>
              <a:endCxn id="2542602" idx="1"/>
            </p:cNvCxnSpPr>
            <p:nvPr/>
          </p:nvCxnSpPr>
          <p:spPr bwMode="auto">
            <a:xfrm flipV="1">
              <a:off x="1536" y="3186"/>
              <a:ext cx="628" cy="18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24" name="AutoShape 132"/>
            <p:cNvCxnSpPr>
              <a:cxnSpLocks noChangeShapeType="1"/>
              <a:stCxn id="2542599" idx="6"/>
              <a:endCxn id="2542601" idx="1"/>
            </p:cNvCxnSpPr>
            <p:nvPr/>
          </p:nvCxnSpPr>
          <p:spPr bwMode="auto">
            <a:xfrm flipV="1">
              <a:off x="1536" y="2521"/>
              <a:ext cx="627" cy="85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542774" name="Text Box 182"/>
          <p:cNvSpPr txBox="1">
            <a:spLocks noChangeArrowheads="1"/>
          </p:cNvSpPr>
          <p:nvPr/>
        </p:nvSpPr>
        <p:spPr bwMode="auto">
          <a:xfrm>
            <a:off x="2819400" y="1504950"/>
            <a:ext cx="311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a:t>
            </a:r>
          </a:p>
        </p:txBody>
      </p:sp>
      <p:sp>
        <p:nvSpPr>
          <p:cNvPr id="2542775" name="Text Box 183"/>
          <p:cNvSpPr txBox="1">
            <a:spLocks noChangeArrowheads="1"/>
          </p:cNvSpPr>
          <p:nvPr/>
        </p:nvSpPr>
        <p:spPr bwMode="auto">
          <a:xfrm>
            <a:off x="4572000" y="1493838"/>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t+1</a:t>
            </a:r>
          </a:p>
        </p:txBody>
      </p:sp>
      <p:sp>
        <p:nvSpPr>
          <p:cNvPr id="2542776" name="Text Box 184"/>
          <p:cNvSpPr txBox="1">
            <a:spLocks noChangeArrowheads="1"/>
          </p:cNvSpPr>
          <p:nvPr/>
        </p:nvSpPr>
        <p:spPr bwMode="auto">
          <a:xfrm>
            <a:off x="6846888" y="1495425"/>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t+2</a:t>
            </a:r>
          </a:p>
        </p:txBody>
      </p:sp>
    </p:spTree>
    <p:extLst>
      <p:ext uri="{BB962C8B-B14F-4D97-AF65-F5344CB8AC3E}">
        <p14:creationId xmlns:p14="http://schemas.microsoft.com/office/powerpoint/2010/main" val="1613864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57" y="1051560"/>
            <a:ext cx="8850732" cy="580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70946" name="Rectangle 2"/>
          <p:cNvSpPr>
            <a:spLocks noGrp="1" noChangeArrowheads="1"/>
          </p:cNvSpPr>
          <p:nvPr>
            <p:ph type="title"/>
          </p:nvPr>
        </p:nvSpPr>
        <p:spPr/>
        <p:txBody>
          <a:bodyPr/>
          <a:lstStyle/>
          <a:p>
            <a:r>
              <a:rPr lang="en-US" dirty="0"/>
              <a:t>Driverless EV optimization</a:t>
            </a:r>
            <a:endParaRPr lang="en-US" altLang="en-US" b="1" dirty="0"/>
          </a:p>
        </p:txBody>
      </p:sp>
      <p:grpSp>
        <p:nvGrpSpPr>
          <p:cNvPr id="2770947" name="Group 3"/>
          <p:cNvGrpSpPr>
            <a:grpSpLocks/>
          </p:cNvGrpSpPr>
          <p:nvPr/>
        </p:nvGrpSpPr>
        <p:grpSpPr bwMode="auto">
          <a:xfrm>
            <a:off x="2187575" y="2755900"/>
            <a:ext cx="1511300" cy="2720975"/>
            <a:chOff x="1378" y="1736"/>
            <a:chExt cx="952" cy="1714"/>
          </a:xfrm>
        </p:grpSpPr>
        <p:sp>
          <p:nvSpPr>
            <p:cNvPr id="2770948" name="Oval 4"/>
            <p:cNvSpPr>
              <a:spLocks noChangeArrowheads="1"/>
            </p:cNvSpPr>
            <p:nvPr/>
          </p:nvSpPr>
          <p:spPr bwMode="auto">
            <a:xfrm>
              <a:off x="1392" y="1736"/>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49"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0" name="Oval 6"/>
            <p:cNvSpPr>
              <a:spLocks noChangeArrowheads="1"/>
            </p:cNvSpPr>
            <p:nvPr/>
          </p:nvSpPr>
          <p:spPr bwMode="auto">
            <a:xfrm>
              <a:off x="1385" y="2761"/>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1"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2" name="Rectangle 8"/>
            <p:cNvSpPr>
              <a:spLocks noChangeArrowheads="1"/>
            </p:cNvSpPr>
            <p:nvPr/>
          </p:nvSpPr>
          <p:spPr bwMode="auto">
            <a:xfrm>
              <a:off x="2168" y="1864"/>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3"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4" name="Rectangle 10"/>
            <p:cNvSpPr>
              <a:spLocks noChangeArrowheads="1"/>
            </p:cNvSpPr>
            <p:nvPr/>
          </p:nvSpPr>
          <p:spPr bwMode="auto">
            <a:xfrm>
              <a:off x="2170" y="3106"/>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770955" name="AutoShape 11"/>
            <p:cNvCxnSpPr>
              <a:cxnSpLocks noChangeShapeType="1"/>
              <a:stCxn id="2770948" idx="6"/>
              <a:endCxn id="2770952" idx="1"/>
            </p:cNvCxnSpPr>
            <p:nvPr/>
          </p:nvCxnSpPr>
          <p:spPr bwMode="auto">
            <a:xfrm>
              <a:off x="1550" y="1812"/>
              <a:ext cx="612" cy="13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6" name="AutoShape 12"/>
            <p:cNvCxnSpPr>
              <a:cxnSpLocks noChangeShapeType="1"/>
              <a:stCxn id="2770948" idx="6"/>
              <a:endCxn id="2770953" idx="1"/>
            </p:cNvCxnSpPr>
            <p:nvPr/>
          </p:nvCxnSpPr>
          <p:spPr bwMode="auto">
            <a:xfrm>
              <a:off x="1550" y="1812"/>
              <a:ext cx="613" cy="7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7" name="AutoShape 13"/>
            <p:cNvCxnSpPr>
              <a:cxnSpLocks noChangeShapeType="1"/>
              <a:stCxn id="2770949" idx="6"/>
              <a:endCxn id="2770952" idx="1"/>
            </p:cNvCxnSpPr>
            <p:nvPr/>
          </p:nvCxnSpPr>
          <p:spPr bwMode="auto">
            <a:xfrm flipV="1">
              <a:off x="1543" y="1944"/>
              <a:ext cx="619" cy="40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8" name="AutoShape 14"/>
            <p:cNvCxnSpPr>
              <a:cxnSpLocks noChangeShapeType="1"/>
              <a:stCxn id="2770949" idx="6"/>
              <a:endCxn id="2770953" idx="1"/>
            </p:cNvCxnSpPr>
            <p:nvPr/>
          </p:nvCxnSpPr>
          <p:spPr bwMode="auto">
            <a:xfrm>
              <a:off x="1543" y="2349"/>
              <a:ext cx="620" cy="17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9" name="AutoShape 15"/>
            <p:cNvCxnSpPr>
              <a:cxnSpLocks noChangeShapeType="1"/>
              <a:stCxn id="2770949" idx="6"/>
              <a:endCxn id="2770954" idx="1"/>
            </p:cNvCxnSpPr>
            <p:nvPr/>
          </p:nvCxnSpPr>
          <p:spPr bwMode="auto">
            <a:xfrm>
              <a:off x="1543" y="2349"/>
              <a:ext cx="621" cy="8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0" name="AutoShape 16"/>
            <p:cNvCxnSpPr>
              <a:cxnSpLocks noChangeShapeType="1"/>
              <a:stCxn id="2770950" idx="6"/>
              <a:endCxn id="2770954" idx="1"/>
            </p:cNvCxnSpPr>
            <p:nvPr/>
          </p:nvCxnSpPr>
          <p:spPr bwMode="auto">
            <a:xfrm>
              <a:off x="1543" y="2837"/>
              <a:ext cx="621" cy="3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1" name="AutoShape 17"/>
            <p:cNvCxnSpPr>
              <a:cxnSpLocks noChangeShapeType="1"/>
              <a:stCxn id="2770950" idx="6"/>
              <a:endCxn id="2770953" idx="1"/>
            </p:cNvCxnSpPr>
            <p:nvPr/>
          </p:nvCxnSpPr>
          <p:spPr bwMode="auto">
            <a:xfrm flipV="1">
              <a:off x="1543" y="2521"/>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2" name="AutoShape 18"/>
            <p:cNvCxnSpPr>
              <a:cxnSpLocks noChangeShapeType="1"/>
              <a:stCxn id="2770951" idx="6"/>
              <a:endCxn id="2770954" idx="1"/>
            </p:cNvCxnSpPr>
            <p:nvPr/>
          </p:nvCxnSpPr>
          <p:spPr bwMode="auto">
            <a:xfrm flipV="1">
              <a:off x="1536" y="3186"/>
              <a:ext cx="628" cy="18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3" name="AutoShape 19"/>
            <p:cNvCxnSpPr>
              <a:cxnSpLocks noChangeShapeType="1"/>
              <a:stCxn id="2770951" idx="6"/>
              <a:endCxn id="2770953" idx="1"/>
            </p:cNvCxnSpPr>
            <p:nvPr/>
          </p:nvCxnSpPr>
          <p:spPr bwMode="auto">
            <a:xfrm flipV="1">
              <a:off x="1536" y="2521"/>
              <a:ext cx="627" cy="85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770964" name="Oval 20"/>
          <p:cNvSpPr>
            <a:spLocks noChangeArrowheads="1"/>
          </p:cNvSpPr>
          <p:nvPr/>
        </p:nvSpPr>
        <p:spPr bwMode="auto">
          <a:xfrm>
            <a:off x="4294188" y="2757488"/>
            <a:ext cx="241300" cy="241300"/>
          </a:xfrm>
          <a:prstGeom prst="ellipse">
            <a:avLst/>
          </a:prstGeom>
          <a:solidFill>
            <a:schemeClr val="accent6"/>
          </a:solidFill>
          <a:ln w="19050" algn="ctr">
            <a:solidFill>
              <a:schemeClr val="tx1"/>
            </a:solidFill>
            <a:round/>
            <a:headEnd/>
            <a:tailEnd/>
          </a:ln>
          <a:effectLst/>
          <a:extLst/>
        </p:spPr>
        <p:txBody>
          <a:bodyPr wrap="none" anchor="ctr"/>
          <a:lstStyle/>
          <a:p>
            <a:endParaRPr lang="en-US"/>
          </a:p>
        </p:txBody>
      </p:sp>
      <p:sp>
        <p:nvSpPr>
          <p:cNvPr id="2770965" name="Oval 21"/>
          <p:cNvSpPr>
            <a:spLocks noChangeArrowheads="1"/>
          </p:cNvSpPr>
          <p:nvPr/>
        </p:nvSpPr>
        <p:spPr bwMode="auto">
          <a:xfrm>
            <a:off x="4295775" y="3648075"/>
            <a:ext cx="241300" cy="241300"/>
          </a:xfrm>
          <a:prstGeom prst="ellipse">
            <a:avLst/>
          </a:prstGeom>
          <a:solidFill>
            <a:schemeClr val="accent1">
              <a:lumMod val="60000"/>
              <a:lumOff val="40000"/>
            </a:schemeClr>
          </a:solidFill>
          <a:ln w="19050" algn="ctr">
            <a:solidFill>
              <a:schemeClr val="tx1"/>
            </a:solidFill>
            <a:round/>
            <a:headEnd/>
            <a:tailEnd/>
          </a:ln>
          <a:effectLst/>
          <a:extLst/>
        </p:spPr>
        <p:txBody>
          <a:bodyPr wrap="none" anchor="ctr"/>
          <a:lstStyle/>
          <a:p>
            <a:endParaRPr lang="en-US"/>
          </a:p>
        </p:txBody>
      </p:sp>
      <p:sp>
        <p:nvSpPr>
          <p:cNvPr id="2770966" name="Oval 22"/>
          <p:cNvSpPr>
            <a:spLocks noChangeArrowheads="1"/>
          </p:cNvSpPr>
          <p:nvPr/>
        </p:nvSpPr>
        <p:spPr bwMode="auto">
          <a:xfrm>
            <a:off x="4295775" y="4422775"/>
            <a:ext cx="241300" cy="241300"/>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67" name="Oval 23"/>
          <p:cNvSpPr>
            <a:spLocks noChangeArrowheads="1"/>
          </p:cNvSpPr>
          <p:nvPr/>
        </p:nvSpPr>
        <p:spPr bwMode="auto">
          <a:xfrm>
            <a:off x="4284663" y="5275263"/>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68" name="Rectangle 24"/>
          <p:cNvSpPr>
            <a:spLocks noChangeArrowheads="1"/>
          </p:cNvSpPr>
          <p:nvPr/>
        </p:nvSpPr>
        <p:spPr bwMode="auto">
          <a:xfrm>
            <a:off x="5538788" y="2998788"/>
            <a:ext cx="254000" cy="254000"/>
          </a:xfrm>
          <a:prstGeom prst="rect">
            <a:avLst/>
          </a:prstGeom>
          <a:solidFill>
            <a:srgbClr val="FFA7C4"/>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69" name="Rectangle 25"/>
          <p:cNvSpPr>
            <a:spLocks noChangeArrowheads="1"/>
          </p:cNvSpPr>
          <p:nvPr/>
        </p:nvSpPr>
        <p:spPr bwMode="auto">
          <a:xfrm>
            <a:off x="5540375" y="3762375"/>
            <a:ext cx="254000" cy="254000"/>
          </a:xfrm>
          <a:prstGeom prst="rect">
            <a:avLst/>
          </a:prstGeom>
          <a:solidFill>
            <a:schemeClr val="accent1">
              <a:lumMod val="60000"/>
              <a:lumOff val="40000"/>
            </a:schemeClr>
          </a:solidFill>
          <a:ln w="19050" algn="ctr">
            <a:solidFill>
              <a:schemeClr val="tx1"/>
            </a:solidFill>
            <a:miter lim="800000"/>
            <a:headEnd/>
            <a:tailEnd/>
          </a:ln>
          <a:effectLst/>
          <a:extLst/>
        </p:spPr>
        <p:txBody>
          <a:bodyPr wrap="none" anchor="ctr"/>
          <a:lstStyle/>
          <a:p>
            <a:endParaRPr lang="en-US"/>
          </a:p>
        </p:txBody>
      </p:sp>
      <p:sp>
        <p:nvSpPr>
          <p:cNvPr id="2770970" name="Rectangle 26"/>
          <p:cNvSpPr>
            <a:spLocks noChangeArrowheads="1"/>
          </p:cNvSpPr>
          <p:nvPr/>
        </p:nvSpPr>
        <p:spPr bwMode="auto">
          <a:xfrm>
            <a:off x="5580063" y="4919663"/>
            <a:ext cx="254000" cy="254000"/>
          </a:xfrm>
          <a:prstGeom prst="rect">
            <a:avLst/>
          </a:prstGeom>
          <a:solidFill>
            <a:schemeClr val="accent1">
              <a:lumMod val="60000"/>
              <a:lumOff val="40000"/>
            </a:schemeClr>
          </a:solidFill>
          <a:ln w="19050" algn="ctr">
            <a:solidFill>
              <a:schemeClr val="tx1"/>
            </a:solidFill>
            <a:miter lim="800000"/>
            <a:headEnd/>
            <a:tailEnd/>
          </a:ln>
          <a:effectLst/>
          <a:extLst/>
        </p:spPr>
        <p:txBody>
          <a:bodyPr wrap="none" anchor="ctr"/>
          <a:lstStyle/>
          <a:p>
            <a:endParaRPr lang="en-US"/>
          </a:p>
        </p:txBody>
      </p:sp>
      <p:sp>
        <p:nvSpPr>
          <p:cNvPr id="2770980" name="Rectangle 36"/>
          <p:cNvSpPr>
            <a:spLocks noChangeArrowheads="1"/>
          </p:cNvSpPr>
          <p:nvPr/>
        </p:nvSpPr>
        <p:spPr bwMode="auto">
          <a:xfrm>
            <a:off x="5543550" y="2419350"/>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82" name="Text Box 38"/>
          <p:cNvSpPr txBox="1">
            <a:spLocks noChangeArrowheads="1"/>
          </p:cNvSpPr>
          <p:nvPr/>
        </p:nvSpPr>
        <p:spPr bwMode="auto">
          <a:xfrm>
            <a:off x="2819400" y="1504950"/>
            <a:ext cx="311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a:t>
            </a:r>
          </a:p>
        </p:txBody>
      </p:sp>
      <p:sp>
        <p:nvSpPr>
          <p:cNvPr id="2770983" name="Text Box 39"/>
          <p:cNvSpPr txBox="1">
            <a:spLocks noChangeArrowheads="1"/>
          </p:cNvSpPr>
          <p:nvPr/>
        </p:nvSpPr>
        <p:spPr bwMode="auto">
          <a:xfrm>
            <a:off x="4572000" y="1493838"/>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t+1</a:t>
            </a:r>
          </a:p>
        </p:txBody>
      </p:sp>
      <p:sp>
        <p:nvSpPr>
          <p:cNvPr id="2770984" name="Text Box 40"/>
          <p:cNvSpPr txBox="1">
            <a:spLocks noChangeArrowheads="1"/>
          </p:cNvSpPr>
          <p:nvPr/>
        </p:nvSpPr>
        <p:spPr bwMode="auto">
          <a:xfrm>
            <a:off x="6846888" y="1495425"/>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t+2</a:t>
            </a:r>
          </a:p>
        </p:txBody>
      </p:sp>
      <p:sp>
        <p:nvSpPr>
          <p:cNvPr id="2770987" name="Line 43"/>
          <p:cNvSpPr>
            <a:spLocks noChangeShapeType="1"/>
          </p:cNvSpPr>
          <p:nvPr/>
        </p:nvSpPr>
        <p:spPr bwMode="auto">
          <a:xfrm>
            <a:off x="2438400" y="5372100"/>
            <a:ext cx="1841500" cy="0"/>
          </a:xfrm>
          <a:prstGeom prst="line">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89" name="Line 45"/>
          <p:cNvSpPr>
            <a:spLocks noChangeShapeType="1"/>
          </p:cNvSpPr>
          <p:nvPr/>
        </p:nvSpPr>
        <p:spPr bwMode="auto">
          <a:xfrm>
            <a:off x="2441575" y="2847975"/>
            <a:ext cx="1854200" cy="12700"/>
          </a:xfrm>
          <a:prstGeom prst="line">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 name="Straight Arrow Connector 2"/>
          <p:cNvCxnSpPr/>
          <p:nvPr/>
        </p:nvCxnSpPr>
        <p:spPr bwMode="auto">
          <a:xfrm flipV="1">
            <a:off x="4546374" y="2546350"/>
            <a:ext cx="993775" cy="331788"/>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Arrow Connector 4"/>
          <p:cNvCxnSpPr>
            <a:stCxn id="2770965" idx="6"/>
            <a:endCxn id="2770969" idx="1"/>
          </p:cNvCxnSpPr>
          <p:nvPr/>
        </p:nvCxnSpPr>
        <p:spPr bwMode="auto">
          <a:xfrm>
            <a:off x="4537075" y="3768725"/>
            <a:ext cx="1003300" cy="120650"/>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a:stCxn id="2770966" idx="6"/>
            <a:endCxn id="2770970" idx="1"/>
          </p:cNvCxnSpPr>
          <p:nvPr/>
        </p:nvCxnSpPr>
        <p:spPr bwMode="auto">
          <a:xfrm>
            <a:off x="4537075" y="4543425"/>
            <a:ext cx="1042988" cy="503238"/>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5371536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57" y="1051560"/>
            <a:ext cx="8850732" cy="580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70946" name="Rectangle 2"/>
          <p:cNvSpPr>
            <a:spLocks noGrp="1" noChangeArrowheads="1"/>
          </p:cNvSpPr>
          <p:nvPr>
            <p:ph type="title"/>
          </p:nvPr>
        </p:nvSpPr>
        <p:spPr/>
        <p:txBody>
          <a:bodyPr/>
          <a:lstStyle/>
          <a:p>
            <a:r>
              <a:rPr lang="en-US" dirty="0"/>
              <a:t>Driverless EV optimization</a:t>
            </a:r>
            <a:endParaRPr lang="en-US" altLang="en-US" b="1" dirty="0"/>
          </a:p>
        </p:txBody>
      </p:sp>
      <p:grpSp>
        <p:nvGrpSpPr>
          <p:cNvPr id="2770947" name="Group 3"/>
          <p:cNvGrpSpPr>
            <a:grpSpLocks/>
          </p:cNvGrpSpPr>
          <p:nvPr/>
        </p:nvGrpSpPr>
        <p:grpSpPr bwMode="auto">
          <a:xfrm>
            <a:off x="2187575" y="2755900"/>
            <a:ext cx="1511300" cy="2720975"/>
            <a:chOff x="1378" y="1736"/>
            <a:chExt cx="952" cy="1714"/>
          </a:xfrm>
        </p:grpSpPr>
        <p:sp>
          <p:nvSpPr>
            <p:cNvPr id="2770948" name="Oval 4"/>
            <p:cNvSpPr>
              <a:spLocks noChangeArrowheads="1"/>
            </p:cNvSpPr>
            <p:nvPr/>
          </p:nvSpPr>
          <p:spPr bwMode="auto">
            <a:xfrm>
              <a:off x="1392" y="1736"/>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49"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0" name="Oval 6"/>
            <p:cNvSpPr>
              <a:spLocks noChangeArrowheads="1"/>
            </p:cNvSpPr>
            <p:nvPr/>
          </p:nvSpPr>
          <p:spPr bwMode="auto">
            <a:xfrm>
              <a:off x="1385" y="2761"/>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1"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2" name="Rectangle 8"/>
            <p:cNvSpPr>
              <a:spLocks noChangeArrowheads="1"/>
            </p:cNvSpPr>
            <p:nvPr/>
          </p:nvSpPr>
          <p:spPr bwMode="auto">
            <a:xfrm>
              <a:off x="2168" y="1864"/>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3"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4" name="Rectangle 10"/>
            <p:cNvSpPr>
              <a:spLocks noChangeArrowheads="1"/>
            </p:cNvSpPr>
            <p:nvPr/>
          </p:nvSpPr>
          <p:spPr bwMode="auto">
            <a:xfrm>
              <a:off x="2170" y="3106"/>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770955" name="AutoShape 11"/>
            <p:cNvCxnSpPr>
              <a:cxnSpLocks noChangeShapeType="1"/>
              <a:stCxn id="2770948" idx="6"/>
              <a:endCxn id="2770952" idx="1"/>
            </p:cNvCxnSpPr>
            <p:nvPr/>
          </p:nvCxnSpPr>
          <p:spPr bwMode="auto">
            <a:xfrm>
              <a:off x="1550" y="1812"/>
              <a:ext cx="612" cy="13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6" name="AutoShape 12"/>
            <p:cNvCxnSpPr>
              <a:cxnSpLocks noChangeShapeType="1"/>
              <a:stCxn id="2770948" idx="6"/>
              <a:endCxn id="2770953" idx="1"/>
            </p:cNvCxnSpPr>
            <p:nvPr/>
          </p:nvCxnSpPr>
          <p:spPr bwMode="auto">
            <a:xfrm>
              <a:off x="1550" y="1812"/>
              <a:ext cx="613" cy="7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7" name="AutoShape 13"/>
            <p:cNvCxnSpPr>
              <a:cxnSpLocks noChangeShapeType="1"/>
              <a:stCxn id="2770949" idx="6"/>
              <a:endCxn id="2770952" idx="1"/>
            </p:cNvCxnSpPr>
            <p:nvPr/>
          </p:nvCxnSpPr>
          <p:spPr bwMode="auto">
            <a:xfrm flipV="1">
              <a:off x="1543" y="1944"/>
              <a:ext cx="619" cy="40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8" name="AutoShape 14"/>
            <p:cNvCxnSpPr>
              <a:cxnSpLocks noChangeShapeType="1"/>
              <a:stCxn id="2770949" idx="6"/>
              <a:endCxn id="2770953" idx="1"/>
            </p:cNvCxnSpPr>
            <p:nvPr/>
          </p:nvCxnSpPr>
          <p:spPr bwMode="auto">
            <a:xfrm>
              <a:off x="1543" y="2349"/>
              <a:ext cx="620" cy="17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9" name="AutoShape 15"/>
            <p:cNvCxnSpPr>
              <a:cxnSpLocks noChangeShapeType="1"/>
              <a:stCxn id="2770949" idx="6"/>
              <a:endCxn id="2770954" idx="1"/>
            </p:cNvCxnSpPr>
            <p:nvPr/>
          </p:nvCxnSpPr>
          <p:spPr bwMode="auto">
            <a:xfrm>
              <a:off x="1543" y="2349"/>
              <a:ext cx="621" cy="8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0" name="AutoShape 16"/>
            <p:cNvCxnSpPr>
              <a:cxnSpLocks noChangeShapeType="1"/>
              <a:stCxn id="2770950" idx="6"/>
              <a:endCxn id="2770954" idx="1"/>
            </p:cNvCxnSpPr>
            <p:nvPr/>
          </p:nvCxnSpPr>
          <p:spPr bwMode="auto">
            <a:xfrm>
              <a:off x="1543" y="2837"/>
              <a:ext cx="621" cy="3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1" name="AutoShape 17"/>
            <p:cNvCxnSpPr>
              <a:cxnSpLocks noChangeShapeType="1"/>
              <a:stCxn id="2770950" idx="6"/>
              <a:endCxn id="2770953" idx="1"/>
            </p:cNvCxnSpPr>
            <p:nvPr/>
          </p:nvCxnSpPr>
          <p:spPr bwMode="auto">
            <a:xfrm flipV="1">
              <a:off x="1543" y="2521"/>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2" name="AutoShape 18"/>
            <p:cNvCxnSpPr>
              <a:cxnSpLocks noChangeShapeType="1"/>
              <a:stCxn id="2770951" idx="6"/>
              <a:endCxn id="2770954" idx="1"/>
            </p:cNvCxnSpPr>
            <p:nvPr/>
          </p:nvCxnSpPr>
          <p:spPr bwMode="auto">
            <a:xfrm flipV="1">
              <a:off x="1536" y="3186"/>
              <a:ext cx="628" cy="18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3" name="AutoShape 19"/>
            <p:cNvCxnSpPr>
              <a:cxnSpLocks noChangeShapeType="1"/>
              <a:stCxn id="2770951" idx="6"/>
              <a:endCxn id="2770953" idx="1"/>
            </p:cNvCxnSpPr>
            <p:nvPr/>
          </p:nvCxnSpPr>
          <p:spPr bwMode="auto">
            <a:xfrm flipV="1">
              <a:off x="1536" y="2521"/>
              <a:ext cx="627" cy="85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770964" name="Oval 20"/>
          <p:cNvSpPr>
            <a:spLocks noChangeArrowheads="1"/>
          </p:cNvSpPr>
          <p:nvPr/>
        </p:nvSpPr>
        <p:spPr bwMode="auto">
          <a:xfrm>
            <a:off x="4294188" y="2757488"/>
            <a:ext cx="241300" cy="241300"/>
          </a:xfrm>
          <a:prstGeom prst="ellipse">
            <a:avLst/>
          </a:prstGeom>
          <a:solidFill>
            <a:schemeClr val="accent6"/>
          </a:solidFill>
          <a:ln w="19050" algn="ctr">
            <a:solidFill>
              <a:schemeClr val="tx1"/>
            </a:solidFill>
            <a:round/>
            <a:headEnd/>
            <a:tailEnd/>
          </a:ln>
          <a:effectLst/>
          <a:extLst/>
        </p:spPr>
        <p:txBody>
          <a:bodyPr wrap="none" anchor="ctr"/>
          <a:lstStyle/>
          <a:p>
            <a:endParaRPr lang="en-US"/>
          </a:p>
        </p:txBody>
      </p:sp>
      <p:sp>
        <p:nvSpPr>
          <p:cNvPr id="2770965" name="Oval 21"/>
          <p:cNvSpPr>
            <a:spLocks noChangeArrowheads="1"/>
          </p:cNvSpPr>
          <p:nvPr/>
        </p:nvSpPr>
        <p:spPr bwMode="auto">
          <a:xfrm>
            <a:off x="4295775" y="3648075"/>
            <a:ext cx="241300" cy="241300"/>
          </a:xfrm>
          <a:prstGeom prst="ellipse">
            <a:avLst/>
          </a:prstGeom>
          <a:solidFill>
            <a:schemeClr val="accent1">
              <a:lumMod val="60000"/>
              <a:lumOff val="40000"/>
            </a:schemeClr>
          </a:solidFill>
          <a:ln w="19050" algn="ctr">
            <a:solidFill>
              <a:schemeClr val="tx1"/>
            </a:solidFill>
            <a:round/>
            <a:headEnd/>
            <a:tailEnd/>
          </a:ln>
          <a:effectLst/>
          <a:extLst/>
        </p:spPr>
        <p:txBody>
          <a:bodyPr wrap="none" anchor="ctr"/>
          <a:lstStyle/>
          <a:p>
            <a:endParaRPr lang="en-US"/>
          </a:p>
        </p:txBody>
      </p:sp>
      <p:sp>
        <p:nvSpPr>
          <p:cNvPr id="2770966" name="Oval 22"/>
          <p:cNvSpPr>
            <a:spLocks noChangeArrowheads="1"/>
          </p:cNvSpPr>
          <p:nvPr/>
        </p:nvSpPr>
        <p:spPr bwMode="auto">
          <a:xfrm>
            <a:off x="4295775" y="4422775"/>
            <a:ext cx="241300" cy="241300"/>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67" name="Oval 23"/>
          <p:cNvSpPr>
            <a:spLocks noChangeArrowheads="1"/>
          </p:cNvSpPr>
          <p:nvPr/>
        </p:nvSpPr>
        <p:spPr bwMode="auto">
          <a:xfrm>
            <a:off x="4284663" y="5275263"/>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68" name="Rectangle 24"/>
          <p:cNvSpPr>
            <a:spLocks noChangeArrowheads="1"/>
          </p:cNvSpPr>
          <p:nvPr/>
        </p:nvSpPr>
        <p:spPr bwMode="auto">
          <a:xfrm>
            <a:off x="5538788" y="2998788"/>
            <a:ext cx="254000" cy="254000"/>
          </a:xfrm>
          <a:prstGeom prst="rect">
            <a:avLst/>
          </a:prstGeom>
          <a:solidFill>
            <a:srgbClr val="FFA7C4"/>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69" name="Rectangle 25"/>
          <p:cNvSpPr>
            <a:spLocks noChangeArrowheads="1"/>
          </p:cNvSpPr>
          <p:nvPr/>
        </p:nvSpPr>
        <p:spPr bwMode="auto">
          <a:xfrm>
            <a:off x="5540375" y="3762375"/>
            <a:ext cx="254000" cy="254000"/>
          </a:xfrm>
          <a:prstGeom prst="rect">
            <a:avLst/>
          </a:prstGeom>
          <a:solidFill>
            <a:schemeClr val="accent1">
              <a:lumMod val="60000"/>
              <a:lumOff val="40000"/>
            </a:schemeClr>
          </a:solidFill>
          <a:ln w="19050" algn="ctr">
            <a:solidFill>
              <a:schemeClr val="tx1"/>
            </a:solidFill>
            <a:miter lim="800000"/>
            <a:headEnd/>
            <a:tailEnd/>
          </a:ln>
          <a:effectLst/>
          <a:extLst/>
        </p:spPr>
        <p:txBody>
          <a:bodyPr wrap="none" anchor="ctr"/>
          <a:lstStyle/>
          <a:p>
            <a:endParaRPr lang="en-US"/>
          </a:p>
        </p:txBody>
      </p:sp>
      <p:sp>
        <p:nvSpPr>
          <p:cNvPr id="2770970" name="Rectangle 26"/>
          <p:cNvSpPr>
            <a:spLocks noChangeArrowheads="1"/>
          </p:cNvSpPr>
          <p:nvPr/>
        </p:nvSpPr>
        <p:spPr bwMode="auto">
          <a:xfrm>
            <a:off x="5580063" y="4919663"/>
            <a:ext cx="254000" cy="254000"/>
          </a:xfrm>
          <a:prstGeom prst="rect">
            <a:avLst/>
          </a:prstGeom>
          <a:solidFill>
            <a:schemeClr val="accent1">
              <a:lumMod val="60000"/>
              <a:lumOff val="40000"/>
            </a:schemeClr>
          </a:solidFill>
          <a:ln w="19050" algn="ctr">
            <a:solidFill>
              <a:schemeClr val="tx1"/>
            </a:solidFill>
            <a:miter lim="800000"/>
            <a:headEnd/>
            <a:tailEnd/>
          </a:ln>
          <a:effectLst/>
          <a:extLst/>
        </p:spPr>
        <p:txBody>
          <a:bodyPr wrap="none" anchor="ctr"/>
          <a:lstStyle/>
          <a:p>
            <a:endParaRPr lang="en-US"/>
          </a:p>
        </p:txBody>
      </p:sp>
      <p:sp>
        <p:nvSpPr>
          <p:cNvPr id="2770980" name="Rectangle 36"/>
          <p:cNvSpPr>
            <a:spLocks noChangeArrowheads="1"/>
          </p:cNvSpPr>
          <p:nvPr/>
        </p:nvSpPr>
        <p:spPr bwMode="auto">
          <a:xfrm>
            <a:off x="5543550" y="2419350"/>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82" name="Text Box 38"/>
          <p:cNvSpPr txBox="1">
            <a:spLocks noChangeArrowheads="1"/>
          </p:cNvSpPr>
          <p:nvPr/>
        </p:nvSpPr>
        <p:spPr bwMode="auto">
          <a:xfrm>
            <a:off x="2819400" y="1504950"/>
            <a:ext cx="311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a:t>
            </a:r>
          </a:p>
        </p:txBody>
      </p:sp>
      <p:sp>
        <p:nvSpPr>
          <p:cNvPr id="2770983" name="Text Box 39"/>
          <p:cNvSpPr txBox="1">
            <a:spLocks noChangeArrowheads="1"/>
          </p:cNvSpPr>
          <p:nvPr/>
        </p:nvSpPr>
        <p:spPr bwMode="auto">
          <a:xfrm>
            <a:off x="4572000" y="1493838"/>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t+1</a:t>
            </a:r>
          </a:p>
        </p:txBody>
      </p:sp>
      <p:sp>
        <p:nvSpPr>
          <p:cNvPr id="2770984" name="Text Box 40"/>
          <p:cNvSpPr txBox="1">
            <a:spLocks noChangeArrowheads="1"/>
          </p:cNvSpPr>
          <p:nvPr/>
        </p:nvSpPr>
        <p:spPr bwMode="auto">
          <a:xfrm>
            <a:off x="6846888" y="1495425"/>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t+2</a:t>
            </a:r>
          </a:p>
        </p:txBody>
      </p:sp>
      <p:sp>
        <p:nvSpPr>
          <p:cNvPr id="2770987" name="Line 43"/>
          <p:cNvSpPr>
            <a:spLocks noChangeShapeType="1"/>
          </p:cNvSpPr>
          <p:nvPr/>
        </p:nvSpPr>
        <p:spPr bwMode="auto">
          <a:xfrm>
            <a:off x="2438400" y="5372100"/>
            <a:ext cx="1841500" cy="0"/>
          </a:xfrm>
          <a:prstGeom prst="line">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89" name="Line 45"/>
          <p:cNvSpPr>
            <a:spLocks noChangeShapeType="1"/>
          </p:cNvSpPr>
          <p:nvPr/>
        </p:nvSpPr>
        <p:spPr bwMode="auto">
          <a:xfrm>
            <a:off x="2441575" y="2847975"/>
            <a:ext cx="1854200" cy="12700"/>
          </a:xfrm>
          <a:prstGeom prst="line">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 name="Straight Arrow Connector 2"/>
          <p:cNvCxnSpPr/>
          <p:nvPr/>
        </p:nvCxnSpPr>
        <p:spPr bwMode="auto">
          <a:xfrm flipV="1">
            <a:off x="4546374" y="2546350"/>
            <a:ext cx="993775" cy="331788"/>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Oval 49"/>
          <p:cNvSpPr>
            <a:spLocks noChangeArrowheads="1"/>
          </p:cNvSpPr>
          <p:nvPr/>
        </p:nvSpPr>
        <p:spPr bwMode="auto">
          <a:xfrm>
            <a:off x="6403975" y="2759075"/>
            <a:ext cx="241300" cy="241300"/>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Oval 50"/>
          <p:cNvSpPr>
            <a:spLocks noChangeArrowheads="1"/>
          </p:cNvSpPr>
          <p:nvPr/>
        </p:nvSpPr>
        <p:spPr bwMode="auto">
          <a:xfrm>
            <a:off x="6405563" y="3649663"/>
            <a:ext cx="241300" cy="241300"/>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Oval 51"/>
          <p:cNvSpPr>
            <a:spLocks noChangeArrowheads="1"/>
          </p:cNvSpPr>
          <p:nvPr/>
        </p:nvSpPr>
        <p:spPr bwMode="auto">
          <a:xfrm>
            <a:off x="6405563" y="4424363"/>
            <a:ext cx="241300" cy="241300"/>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Oval 52"/>
          <p:cNvSpPr>
            <a:spLocks noChangeArrowheads="1"/>
          </p:cNvSpPr>
          <p:nvPr/>
        </p:nvSpPr>
        <p:spPr bwMode="auto">
          <a:xfrm>
            <a:off x="6394450" y="5276850"/>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Rectangle 54"/>
          <p:cNvSpPr>
            <a:spLocks noChangeArrowheads="1"/>
          </p:cNvSpPr>
          <p:nvPr/>
        </p:nvSpPr>
        <p:spPr bwMode="auto">
          <a:xfrm>
            <a:off x="7650163" y="3763963"/>
            <a:ext cx="254000" cy="254000"/>
          </a:xfrm>
          <a:prstGeom prst="rect">
            <a:avLst/>
          </a:prstGeom>
          <a:solidFill>
            <a:schemeClr val="accent1">
              <a:lumMod val="60000"/>
              <a:lumOff val="40000"/>
            </a:schemeClr>
          </a:solidFill>
          <a:ln w="19050" algn="ctr">
            <a:solidFill>
              <a:schemeClr val="tx1"/>
            </a:solidFill>
            <a:miter lim="800000"/>
            <a:headEnd/>
            <a:tailEnd/>
          </a:ln>
          <a:effectLst/>
          <a:extLst/>
        </p:spPr>
        <p:txBody>
          <a:bodyPr wrap="none" anchor="ctr"/>
          <a:lstStyle/>
          <a:p>
            <a:endParaRPr lang="en-US"/>
          </a:p>
        </p:txBody>
      </p:sp>
      <p:sp>
        <p:nvSpPr>
          <p:cNvPr id="60" name="Rectangle 55"/>
          <p:cNvSpPr>
            <a:spLocks noChangeArrowheads="1"/>
          </p:cNvSpPr>
          <p:nvPr/>
        </p:nvSpPr>
        <p:spPr bwMode="auto">
          <a:xfrm>
            <a:off x="7689850" y="4921250"/>
            <a:ext cx="254000" cy="254000"/>
          </a:xfrm>
          <a:prstGeom prst="rect">
            <a:avLst/>
          </a:prstGeom>
          <a:solidFill>
            <a:schemeClr val="accent1">
              <a:lumMod val="60000"/>
              <a:lumOff val="40000"/>
            </a:schemeClr>
          </a:solidFill>
          <a:ln w="19050" algn="ctr">
            <a:solidFill>
              <a:schemeClr val="tx1"/>
            </a:solidFill>
            <a:miter lim="800000"/>
            <a:headEnd/>
            <a:tailEnd/>
          </a:ln>
          <a:effectLst/>
          <a:extLst/>
        </p:spPr>
        <p:txBody>
          <a:bodyPr wrap="none" anchor="ctr"/>
          <a:lstStyle/>
          <a:p>
            <a:endParaRPr lang="en-US"/>
          </a:p>
        </p:txBody>
      </p:sp>
      <p:sp>
        <p:nvSpPr>
          <p:cNvPr id="61" name="Rectangle 65"/>
          <p:cNvSpPr>
            <a:spLocks noChangeArrowheads="1"/>
          </p:cNvSpPr>
          <p:nvPr/>
        </p:nvSpPr>
        <p:spPr bwMode="auto">
          <a:xfrm>
            <a:off x="7653338" y="2420938"/>
            <a:ext cx="254000" cy="254000"/>
          </a:xfrm>
          <a:prstGeom prst="rect">
            <a:avLst/>
          </a:prstGeom>
          <a:solidFill>
            <a:schemeClr val="accent1">
              <a:lumMod val="60000"/>
              <a:lumOff val="40000"/>
            </a:schemeClr>
          </a:solidFill>
          <a:ln w="19050" algn="ctr">
            <a:solidFill>
              <a:schemeClr val="tx1"/>
            </a:solidFill>
            <a:miter lim="800000"/>
            <a:headEnd/>
            <a:tailEnd/>
          </a:ln>
          <a:effectLst/>
          <a:extLst/>
        </p:spPr>
        <p:txBody>
          <a:bodyPr wrap="none" anchor="ctr"/>
          <a:lstStyle/>
          <a:p>
            <a:endParaRPr lang="en-US"/>
          </a:p>
        </p:txBody>
      </p:sp>
      <p:sp>
        <p:nvSpPr>
          <p:cNvPr id="62" name="Oval 68"/>
          <p:cNvSpPr>
            <a:spLocks noChangeArrowheads="1"/>
          </p:cNvSpPr>
          <p:nvPr/>
        </p:nvSpPr>
        <p:spPr bwMode="auto">
          <a:xfrm>
            <a:off x="6394450" y="2038350"/>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6" name="Straight Arrow Connector 5"/>
          <p:cNvCxnSpPr>
            <a:stCxn id="55" idx="6"/>
          </p:cNvCxnSpPr>
          <p:nvPr/>
        </p:nvCxnSpPr>
        <p:spPr bwMode="auto">
          <a:xfrm>
            <a:off x="6646863" y="3770313"/>
            <a:ext cx="1001712" cy="119062"/>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p:cNvCxnSpPr>
            <a:stCxn id="56" idx="6"/>
          </p:cNvCxnSpPr>
          <p:nvPr/>
        </p:nvCxnSpPr>
        <p:spPr bwMode="auto">
          <a:xfrm>
            <a:off x="6646863" y="4545013"/>
            <a:ext cx="1001712" cy="501650"/>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a:stCxn id="2770967" idx="6"/>
            <a:endCxn id="57" idx="2"/>
          </p:cNvCxnSpPr>
          <p:nvPr/>
        </p:nvCxnSpPr>
        <p:spPr bwMode="auto">
          <a:xfrm>
            <a:off x="4525963" y="5395913"/>
            <a:ext cx="1868487" cy="1587"/>
          </a:xfrm>
          <a:prstGeom prst="straightConnector1">
            <a:avLst/>
          </a:prstGeom>
          <a:solidFill>
            <a:schemeClr val="accent1"/>
          </a:solidFill>
          <a:ln w="38100" cap="flat" cmpd="sng" algn="ctr">
            <a:solidFill>
              <a:schemeClr val="tx1"/>
            </a:solidFill>
            <a:prstDash val="sysDot"/>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a:stCxn id="54" idx="6"/>
            <a:endCxn id="61" idx="1"/>
          </p:cNvCxnSpPr>
          <p:nvPr/>
        </p:nvCxnSpPr>
        <p:spPr bwMode="auto">
          <a:xfrm flipV="1">
            <a:off x="6645275" y="2547938"/>
            <a:ext cx="1008063" cy="331787"/>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a:endCxn id="2770969" idx="1"/>
          </p:cNvCxnSpPr>
          <p:nvPr/>
        </p:nvCxnSpPr>
        <p:spPr bwMode="auto">
          <a:xfrm>
            <a:off x="4545013" y="3770313"/>
            <a:ext cx="995362" cy="119062"/>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a:stCxn id="2770966" idx="6"/>
            <a:endCxn id="2770970" idx="1"/>
          </p:cNvCxnSpPr>
          <p:nvPr/>
        </p:nvCxnSpPr>
        <p:spPr bwMode="auto">
          <a:xfrm>
            <a:off x="4537075" y="4543425"/>
            <a:ext cx="1042988" cy="503238"/>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Rectangle 36"/>
          <p:cNvSpPr>
            <a:spLocks noChangeArrowheads="1"/>
          </p:cNvSpPr>
          <p:nvPr/>
        </p:nvSpPr>
        <p:spPr bwMode="auto">
          <a:xfrm>
            <a:off x="7610475" y="1897856"/>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Rectangle 36"/>
          <p:cNvSpPr>
            <a:spLocks noChangeArrowheads="1"/>
          </p:cNvSpPr>
          <p:nvPr/>
        </p:nvSpPr>
        <p:spPr bwMode="auto">
          <a:xfrm>
            <a:off x="7689850" y="5635624"/>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Rectangle 36"/>
          <p:cNvSpPr>
            <a:spLocks noChangeArrowheads="1"/>
          </p:cNvSpPr>
          <p:nvPr/>
        </p:nvSpPr>
        <p:spPr bwMode="auto">
          <a:xfrm>
            <a:off x="7689850" y="4422775"/>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2" name="Straight Arrow Connector 21"/>
          <p:cNvCxnSpPr>
            <a:stCxn id="62" idx="6"/>
          </p:cNvCxnSpPr>
          <p:nvPr/>
        </p:nvCxnSpPr>
        <p:spPr bwMode="auto">
          <a:xfrm flipV="1">
            <a:off x="6635750" y="2024856"/>
            <a:ext cx="974725" cy="134144"/>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a:stCxn id="57" idx="6"/>
          </p:cNvCxnSpPr>
          <p:nvPr/>
        </p:nvCxnSpPr>
        <p:spPr bwMode="auto">
          <a:xfrm flipV="1">
            <a:off x="6635750" y="4556125"/>
            <a:ext cx="1012825" cy="841375"/>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a:endCxn id="81" idx="1"/>
          </p:cNvCxnSpPr>
          <p:nvPr/>
        </p:nvCxnSpPr>
        <p:spPr bwMode="auto">
          <a:xfrm>
            <a:off x="6659563" y="5395913"/>
            <a:ext cx="1030287" cy="366711"/>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TextBox 57"/>
          <p:cNvSpPr txBox="1"/>
          <p:nvPr/>
        </p:nvSpPr>
        <p:spPr>
          <a:xfrm>
            <a:off x="1030511" y="5965375"/>
            <a:ext cx="7547432" cy="707886"/>
          </a:xfrm>
          <a:prstGeom prst="rect">
            <a:avLst/>
          </a:prstGeom>
          <a:noFill/>
        </p:spPr>
        <p:txBody>
          <a:bodyPr wrap="square" rtlCol="0">
            <a:spAutoFit/>
          </a:bodyPr>
          <a:lstStyle/>
          <a:p>
            <a:pPr algn="l"/>
            <a:r>
              <a:rPr lang="en-US" sz="2000" b="1" i="0" dirty="0">
                <a:solidFill>
                  <a:srgbClr val="FF0000"/>
                </a:solidFill>
              </a:rPr>
              <a:t>The assignment of </a:t>
            </a:r>
            <a:r>
              <a:rPr lang="en-US" b="1" dirty="0">
                <a:solidFill>
                  <a:srgbClr val="FF0000"/>
                </a:solidFill>
              </a:rPr>
              <a:t>ca</a:t>
            </a:r>
            <a:r>
              <a:rPr lang="en-US" sz="2000" b="1" i="0" dirty="0">
                <a:solidFill>
                  <a:srgbClr val="FF0000"/>
                </a:solidFill>
              </a:rPr>
              <a:t>rs to </a:t>
            </a:r>
            <a:r>
              <a:rPr lang="en-US" b="1" dirty="0">
                <a:solidFill>
                  <a:srgbClr val="FF0000"/>
                </a:solidFill>
              </a:rPr>
              <a:t>riders</a:t>
            </a:r>
            <a:r>
              <a:rPr lang="en-US" sz="2000" b="1" i="0" dirty="0">
                <a:solidFill>
                  <a:srgbClr val="FF0000"/>
                </a:solidFill>
              </a:rPr>
              <a:t> evolves over time, with new riders arriving, along with updates </a:t>
            </a:r>
            <a:r>
              <a:rPr lang="en-US" b="1" dirty="0">
                <a:solidFill>
                  <a:srgbClr val="FF0000"/>
                </a:solidFill>
              </a:rPr>
              <a:t>of cars available.</a:t>
            </a:r>
            <a:endParaRPr lang="en-US" sz="2000" b="1" i="0" dirty="0">
              <a:solidFill>
                <a:srgbClr val="FF0000"/>
              </a:solidFill>
            </a:endParaRPr>
          </a:p>
        </p:txBody>
      </p:sp>
    </p:spTree>
    <p:extLst>
      <p:ext uri="{BB962C8B-B14F-4D97-AF65-F5344CB8AC3E}">
        <p14:creationId xmlns:p14="http://schemas.microsoft.com/office/powerpoint/2010/main" val="28401334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Driverless EV optimization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90727" y="1185352"/>
                <a:ext cx="4567746" cy="4953000"/>
              </a:xfrm>
            </p:spPr>
            <p:txBody>
              <a:bodyPr/>
              <a:lstStyle/>
              <a:p>
                <a:r>
                  <a:rPr lang="en-US" sz="2400" dirty="0"/>
                  <a:t>While we are optimizing the drivers, we also have to learn the response of drivers and riders to price.</a:t>
                </a:r>
              </a:p>
              <a:p>
                <a:pPr lvl="1"/>
                <a:r>
                  <a:rPr lang="en-US" sz="2000" dirty="0"/>
                  <a:t>We assume a parameterized response curve for buyers, and a separate one for sellers</a:t>
                </a:r>
              </a:p>
              <a:p>
                <a:endParaRPr lang="en-US" sz="2400" dirty="0"/>
              </a:p>
              <a:p>
                <a:pPr marL="0" indent="0">
                  <a:buNone/>
                </a:pPr>
                <a:endParaRPr lang="en-US" sz="2400" dirty="0"/>
              </a:p>
              <a:p>
                <a:pPr lvl="1"/>
                <a:r>
                  <a:rPr lang="en-US" sz="2000" dirty="0"/>
                  <a:t>We do not know the right values of the parameters, so we have a </a:t>
                </a:r>
                <a:r>
                  <a:rPr lang="en-US" sz="2000" i="1" dirty="0"/>
                  <a:t>learning problem</a:t>
                </a:r>
                <a:r>
                  <a:rPr lang="en-US" sz="2000" dirty="0"/>
                  <a:t>.  </a:t>
                </a:r>
              </a:p>
              <a:p>
                <a:pPr lvl="1"/>
                <a:r>
                  <a:rPr lang="en-US" sz="2000" dirty="0"/>
                  <a:t>Our </a:t>
                </a:r>
                <a:r>
                  <a:rPr lang="en-US" sz="2000" i="1" dirty="0"/>
                  <a:t>belief state</a:t>
                </a:r>
                <a:r>
                  <a:rPr lang="en-US" sz="2000" dirty="0"/>
                  <a:t> is our distribution of belief on </a:t>
                </a:r>
                <a14:m>
                  <m:oMath xmlns:m="http://schemas.openxmlformats.org/officeDocument/2006/math">
                    <m:r>
                      <a:rPr lang="en-US" sz="2000" b="0" i="1" smtClean="0">
                        <a:latin typeface="Cambria Math" panose="02040503050406030204" pitchFamily="18" charset="0"/>
                      </a:rPr>
                      <m:t>𝜃</m:t>
                    </m:r>
                  </m:oMath>
                </a14:m>
                <a:r>
                  <a:rPr lang="en-US" sz="2000"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90727" y="1185352"/>
                <a:ext cx="4567746" cy="4953000"/>
              </a:xfrm>
              <a:blipFill>
                <a:blip r:embed="rId3"/>
                <a:stretch>
                  <a:fillRect t="-984" r="-3067" b="-4182"/>
                </a:stretch>
              </a:blipFill>
            </p:spPr>
            <p:txBody>
              <a:bodyPr/>
              <a:lstStyle/>
              <a:p>
                <a:r>
                  <a:rPr lang="en-US">
                    <a:noFill/>
                  </a:rPr>
                  <a:t> </a:t>
                </a:r>
              </a:p>
            </p:txBody>
          </p:sp>
        </mc:Fallback>
      </mc:AlternateContent>
      <p:pic>
        <p:nvPicPr>
          <p:cNvPr id="4"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65279" y="2113105"/>
            <a:ext cx="4213756" cy="275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Object 4"/>
          <p:cNvGraphicFramePr>
            <a:graphicFrameLocks noChangeAspect="1"/>
          </p:cNvGraphicFramePr>
          <p:nvPr>
            <p:extLst/>
          </p:nvPr>
        </p:nvGraphicFramePr>
        <p:xfrm>
          <a:off x="1251871" y="3706431"/>
          <a:ext cx="2811463" cy="830263"/>
        </p:xfrm>
        <a:graphic>
          <a:graphicData uri="http://schemas.openxmlformats.org/presentationml/2006/ole">
            <mc:AlternateContent xmlns:mc="http://schemas.openxmlformats.org/markup-compatibility/2006">
              <mc:Choice xmlns:v="urn:schemas-microsoft-com:vml" Requires="v">
                <p:oleObj spid="_x0000_s2447401" name="Equation" r:id="rId6" imgW="1676160" imgH="495000" progId="Equation.DSMT4">
                  <p:embed/>
                </p:oleObj>
              </mc:Choice>
              <mc:Fallback>
                <p:oleObj name="Equation" r:id="rId6" imgW="1676160" imgH="495000" progId="Equation.DSMT4">
                  <p:embed/>
                  <p:pic>
                    <p:nvPicPr>
                      <p:cNvPr id="5" name="Object 4"/>
                      <p:cNvPicPr/>
                      <p:nvPr/>
                    </p:nvPicPr>
                    <p:blipFill>
                      <a:blip r:embed="rId7"/>
                      <a:stretch>
                        <a:fillRect/>
                      </a:stretch>
                    </p:blipFill>
                    <p:spPr>
                      <a:xfrm>
                        <a:off x="1251871" y="3706431"/>
                        <a:ext cx="2811463" cy="830263"/>
                      </a:xfrm>
                      <a:prstGeom prst="rect">
                        <a:avLst/>
                      </a:prstGeom>
                    </p:spPr>
                  </p:pic>
                </p:oleObj>
              </mc:Fallback>
            </mc:AlternateContent>
          </a:graphicData>
        </a:graphic>
      </p:graphicFrame>
      <p:sp>
        <p:nvSpPr>
          <p:cNvPr id="7" name="TextBox 6"/>
          <p:cNvSpPr txBox="1"/>
          <p:nvPr/>
        </p:nvSpPr>
        <p:spPr>
          <a:xfrm>
            <a:off x="5329237" y="1694229"/>
            <a:ext cx="787395" cy="369332"/>
          </a:xfrm>
          <a:prstGeom prst="rect">
            <a:avLst/>
          </a:prstGeom>
          <a:noFill/>
        </p:spPr>
        <p:txBody>
          <a:bodyPr wrap="none" rtlCol="0">
            <a:spAutoFit/>
          </a:bodyPr>
          <a:lstStyle/>
          <a:p>
            <a:r>
              <a:rPr lang="en-US" dirty="0"/>
              <a:t>Riders</a:t>
            </a:r>
          </a:p>
        </p:txBody>
      </p:sp>
      <p:sp>
        <p:nvSpPr>
          <p:cNvPr id="8" name="TextBox 7"/>
          <p:cNvSpPr txBox="1"/>
          <p:nvPr/>
        </p:nvSpPr>
        <p:spPr>
          <a:xfrm>
            <a:off x="8179429" y="1708975"/>
            <a:ext cx="889987" cy="369332"/>
          </a:xfrm>
          <a:prstGeom prst="rect">
            <a:avLst/>
          </a:prstGeom>
          <a:noFill/>
        </p:spPr>
        <p:txBody>
          <a:bodyPr wrap="none" rtlCol="0">
            <a:spAutoFit/>
          </a:bodyPr>
          <a:lstStyle/>
          <a:p>
            <a:r>
              <a:rPr lang="en-US" dirty="0"/>
              <a:t>Drivers</a:t>
            </a:r>
          </a:p>
        </p:txBody>
      </p:sp>
      <p:sp>
        <p:nvSpPr>
          <p:cNvPr id="9" name="TextBox 8"/>
          <p:cNvSpPr txBox="1"/>
          <p:nvPr/>
        </p:nvSpPr>
        <p:spPr>
          <a:xfrm>
            <a:off x="6387253" y="4716617"/>
            <a:ext cx="1363002" cy="400110"/>
          </a:xfrm>
          <a:prstGeom prst="rect">
            <a:avLst/>
          </a:prstGeom>
          <a:solidFill>
            <a:schemeClr val="bg1"/>
          </a:solidFill>
        </p:spPr>
        <p:txBody>
          <a:bodyPr wrap="none" rtlCol="0">
            <a:spAutoFit/>
          </a:bodyPr>
          <a:lstStyle/>
          <a:p>
            <a:r>
              <a:rPr lang="en-US" sz="2000" dirty="0"/>
              <a:t>Surge price</a:t>
            </a:r>
          </a:p>
        </p:txBody>
      </p:sp>
    </p:spTree>
    <p:extLst>
      <p:ext uri="{BB962C8B-B14F-4D97-AF65-F5344CB8AC3E}">
        <p14:creationId xmlns:p14="http://schemas.microsoft.com/office/powerpoint/2010/main" val="864704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557" y="1051560"/>
            <a:ext cx="8850732" cy="580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52514" name="Rectangle 2"/>
          <p:cNvSpPr>
            <a:spLocks noGrp="1" noChangeArrowheads="1"/>
          </p:cNvSpPr>
          <p:nvPr>
            <p:ph type="title"/>
          </p:nvPr>
        </p:nvSpPr>
        <p:spPr/>
        <p:txBody>
          <a:bodyPr/>
          <a:lstStyle/>
          <a:p>
            <a:r>
              <a:rPr lang="en-US" dirty="0"/>
              <a:t>Driverless EV optimization</a:t>
            </a:r>
            <a:endParaRPr lang="en-US" altLang="en-US" b="1" dirty="0"/>
          </a:p>
        </p:txBody>
      </p:sp>
      <p:sp>
        <p:nvSpPr>
          <p:cNvPr id="2752515" name="Oval 3"/>
          <p:cNvSpPr>
            <a:spLocks noChangeArrowheads="1"/>
          </p:cNvSpPr>
          <p:nvPr/>
        </p:nvSpPr>
        <p:spPr bwMode="auto">
          <a:xfrm>
            <a:off x="2768600" y="2755900"/>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752518" name="AutoShape 6"/>
          <p:cNvCxnSpPr>
            <a:cxnSpLocks noChangeShapeType="1"/>
            <a:stCxn id="2752515" idx="6"/>
            <a:endCxn id="2752516" idx="1"/>
          </p:cNvCxnSpPr>
          <p:nvPr/>
        </p:nvCxnSpPr>
        <p:spPr bwMode="auto">
          <a:xfrm>
            <a:off x="3019425" y="2876550"/>
            <a:ext cx="1543050" cy="234950"/>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2519" name="AutoShape 7"/>
          <p:cNvCxnSpPr>
            <a:cxnSpLocks noChangeShapeType="1"/>
            <a:stCxn id="2752515" idx="6"/>
            <a:endCxn id="2752517" idx="1"/>
          </p:cNvCxnSpPr>
          <p:nvPr/>
        </p:nvCxnSpPr>
        <p:spPr bwMode="auto">
          <a:xfrm>
            <a:off x="3019425" y="2876550"/>
            <a:ext cx="1366838" cy="141763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52516" name="Rectangle 4"/>
          <p:cNvSpPr>
            <a:spLocks noChangeArrowheads="1"/>
          </p:cNvSpPr>
          <p:nvPr/>
        </p:nvSpPr>
        <p:spPr bwMode="auto">
          <a:xfrm>
            <a:off x="4572000" y="2984500"/>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2520" name="Line 8"/>
          <p:cNvSpPr>
            <a:spLocks noChangeShapeType="1"/>
          </p:cNvSpPr>
          <p:nvPr/>
        </p:nvSpPr>
        <p:spPr bwMode="auto">
          <a:xfrm flipV="1">
            <a:off x="4838700" y="1739900"/>
            <a:ext cx="2501900" cy="1346200"/>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2517" name="Rectangle 5"/>
          <p:cNvSpPr>
            <a:spLocks noChangeArrowheads="1"/>
          </p:cNvSpPr>
          <p:nvPr/>
        </p:nvSpPr>
        <p:spPr bwMode="auto">
          <a:xfrm>
            <a:off x="4395788" y="4167188"/>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2521" name="Line 9"/>
          <p:cNvSpPr>
            <a:spLocks noChangeShapeType="1"/>
          </p:cNvSpPr>
          <p:nvPr/>
        </p:nvSpPr>
        <p:spPr bwMode="auto">
          <a:xfrm>
            <a:off x="4662488" y="4294188"/>
            <a:ext cx="2755900" cy="419100"/>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752523" name="Object 11"/>
          <p:cNvGraphicFramePr>
            <a:graphicFrameLocks noChangeAspect="1"/>
          </p:cNvGraphicFramePr>
          <p:nvPr>
            <p:extLst/>
          </p:nvPr>
        </p:nvGraphicFramePr>
        <p:xfrm>
          <a:off x="3481388" y="2409825"/>
          <a:ext cx="601662" cy="539750"/>
        </p:xfrm>
        <a:graphic>
          <a:graphicData uri="http://schemas.openxmlformats.org/presentationml/2006/ole">
            <mc:AlternateContent xmlns:mc="http://schemas.openxmlformats.org/markup-compatibility/2006">
              <mc:Choice xmlns:v="urn:schemas-microsoft-com:vml" Requires="v">
                <p:oleObj spid="_x0000_s2448581" name="Equation" r:id="rId5" imgW="266400" imgH="241200" progId="Equation.DSMT4">
                  <p:embed/>
                </p:oleObj>
              </mc:Choice>
              <mc:Fallback>
                <p:oleObj name="Equation" r:id="rId5" imgW="266400" imgH="241200" progId="Equation.DSMT4">
                  <p:embed/>
                  <p:pic>
                    <p:nvPicPr>
                      <p:cNvPr id="2752523" name="Object 11"/>
                      <p:cNvPicPr>
                        <a:picLocks noChangeAspect="1" noChangeArrowheads="1"/>
                      </p:cNvPicPr>
                      <p:nvPr/>
                    </p:nvPicPr>
                    <p:blipFill>
                      <a:blip r:embed="rId6"/>
                      <a:srcRect/>
                      <a:stretch>
                        <a:fillRect/>
                      </a:stretch>
                    </p:blipFill>
                    <p:spPr bwMode="auto">
                      <a:xfrm>
                        <a:off x="3481388" y="2409825"/>
                        <a:ext cx="601662"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52526" name="Object 14"/>
          <p:cNvGraphicFramePr>
            <a:graphicFrameLocks noChangeAspect="1"/>
          </p:cNvGraphicFramePr>
          <p:nvPr/>
        </p:nvGraphicFramePr>
        <p:xfrm>
          <a:off x="7385050" y="1377950"/>
          <a:ext cx="703263" cy="495300"/>
        </p:xfrm>
        <a:graphic>
          <a:graphicData uri="http://schemas.openxmlformats.org/presentationml/2006/ole">
            <mc:AlternateContent xmlns:mc="http://schemas.openxmlformats.org/markup-compatibility/2006">
              <mc:Choice xmlns:v="urn:schemas-microsoft-com:vml" Requires="v">
                <p:oleObj spid="_x0000_s2448582" name="Equation" r:id="rId7" imgW="342720" imgH="241200" progId="Equation.DSMT4">
                  <p:embed/>
                </p:oleObj>
              </mc:Choice>
              <mc:Fallback>
                <p:oleObj name="Equation" r:id="rId7" imgW="342720" imgH="241200" progId="Equation.DSMT4">
                  <p:embed/>
                  <p:pic>
                    <p:nvPicPr>
                      <p:cNvPr id="2752526"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5050" y="1377950"/>
                        <a:ext cx="703263" cy="495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52527" name="Object 15"/>
          <p:cNvGraphicFramePr>
            <a:graphicFrameLocks noChangeAspect="1"/>
          </p:cNvGraphicFramePr>
          <p:nvPr>
            <p:extLst/>
          </p:nvPr>
        </p:nvGraphicFramePr>
        <p:xfrm>
          <a:off x="585788" y="2062163"/>
          <a:ext cx="1776412" cy="1619250"/>
        </p:xfrm>
        <a:graphic>
          <a:graphicData uri="http://schemas.openxmlformats.org/presentationml/2006/ole">
            <mc:AlternateContent xmlns:mc="http://schemas.openxmlformats.org/markup-compatibility/2006">
              <mc:Choice xmlns:v="urn:schemas-microsoft-com:vml" Requires="v">
                <p:oleObj spid="_x0000_s2448583" name="Equation" r:id="rId9" imgW="1002960" imgH="914400" progId="Equation.DSMT4">
                  <p:embed/>
                </p:oleObj>
              </mc:Choice>
              <mc:Fallback>
                <p:oleObj name="Equation" r:id="rId9" imgW="1002960" imgH="914400" progId="Equation.DSMT4">
                  <p:embed/>
                  <p:pic>
                    <p:nvPicPr>
                      <p:cNvPr id="2752527" name="Object 15"/>
                      <p:cNvPicPr>
                        <a:picLocks noChangeAspect="1" noChangeArrowheads="1"/>
                      </p:cNvPicPr>
                      <p:nvPr/>
                    </p:nvPicPr>
                    <p:blipFill>
                      <a:blip r:embed="rId10"/>
                      <a:srcRect/>
                      <a:stretch>
                        <a:fillRect/>
                      </a:stretch>
                    </p:blipFill>
                    <p:spPr bwMode="auto">
                      <a:xfrm>
                        <a:off x="585788" y="2062163"/>
                        <a:ext cx="1776412" cy="161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52528" name="Object 16"/>
          <p:cNvGraphicFramePr>
            <a:graphicFrameLocks noChangeAspect="1"/>
          </p:cNvGraphicFramePr>
          <p:nvPr/>
        </p:nvGraphicFramePr>
        <p:xfrm>
          <a:off x="7424738" y="4440238"/>
          <a:ext cx="728662" cy="495300"/>
        </p:xfrm>
        <a:graphic>
          <a:graphicData uri="http://schemas.openxmlformats.org/presentationml/2006/ole">
            <mc:AlternateContent xmlns:mc="http://schemas.openxmlformats.org/markup-compatibility/2006">
              <mc:Choice xmlns:v="urn:schemas-microsoft-com:vml" Requires="v">
                <p:oleObj spid="_x0000_s2448584" name="Equation" r:id="rId11" imgW="355320" imgH="241200" progId="Equation.DSMT4">
                  <p:embed/>
                </p:oleObj>
              </mc:Choice>
              <mc:Fallback>
                <p:oleObj name="Equation" r:id="rId11" imgW="355320" imgH="241200" progId="Equation.DSMT4">
                  <p:embed/>
                  <p:pic>
                    <p:nvPicPr>
                      <p:cNvPr id="2752528" name="Object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24738" y="4440238"/>
                        <a:ext cx="728662" cy="495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52529" name="Object 17"/>
          <p:cNvGraphicFramePr>
            <a:graphicFrameLocks noChangeAspect="1"/>
          </p:cNvGraphicFramePr>
          <p:nvPr>
            <p:extLst/>
          </p:nvPr>
        </p:nvGraphicFramePr>
        <p:xfrm>
          <a:off x="3138488" y="3529013"/>
          <a:ext cx="630237" cy="539750"/>
        </p:xfrm>
        <a:graphic>
          <a:graphicData uri="http://schemas.openxmlformats.org/presentationml/2006/ole">
            <mc:AlternateContent xmlns:mc="http://schemas.openxmlformats.org/markup-compatibility/2006">
              <mc:Choice xmlns:v="urn:schemas-microsoft-com:vml" Requires="v">
                <p:oleObj spid="_x0000_s2448585" name="Equation" r:id="rId13" imgW="279360" imgH="241200" progId="Equation.DSMT4">
                  <p:embed/>
                </p:oleObj>
              </mc:Choice>
              <mc:Fallback>
                <p:oleObj name="Equation" r:id="rId13" imgW="279360" imgH="241200" progId="Equation.DSMT4">
                  <p:embed/>
                  <p:pic>
                    <p:nvPicPr>
                      <p:cNvPr id="2752529" name="Object 17"/>
                      <p:cNvPicPr>
                        <a:picLocks noChangeAspect="1" noChangeArrowheads="1"/>
                      </p:cNvPicPr>
                      <p:nvPr/>
                    </p:nvPicPr>
                    <p:blipFill>
                      <a:blip r:embed="rId14"/>
                      <a:srcRect/>
                      <a:stretch>
                        <a:fillRect/>
                      </a:stretch>
                    </p:blipFill>
                    <p:spPr bwMode="auto">
                      <a:xfrm>
                        <a:off x="3138488" y="3529013"/>
                        <a:ext cx="630237"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255563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557" y="1051560"/>
            <a:ext cx="8850732" cy="580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77091" name="Oval 3"/>
          <p:cNvSpPr>
            <a:spLocks noChangeArrowheads="1"/>
          </p:cNvSpPr>
          <p:nvPr/>
        </p:nvSpPr>
        <p:spPr bwMode="auto">
          <a:xfrm>
            <a:off x="2768600" y="2755900"/>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777092" name="AutoShape 4"/>
          <p:cNvCxnSpPr>
            <a:cxnSpLocks noChangeShapeType="1"/>
            <a:stCxn id="2777091" idx="6"/>
            <a:endCxn id="2777094" idx="1"/>
          </p:cNvCxnSpPr>
          <p:nvPr/>
        </p:nvCxnSpPr>
        <p:spPr bwMode="auto">
          <a:xfrm>
            <a:off x="3019425" y="2876550"/>
            <a:ext cx="1543050" cy="234950"/>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7093" name="AutoShape 5"/>
          <p:cNvCxnSpPr>
            <a:cxnSpLocks noChangeShapeType="1"/>
            <a:stCxn id="2777091" idx="6"/>
            <a:endCxn id="2777096" idx="1"/>
          </p:cNvCxnSpPr>
          <p:nvPr/>
        </p:nvCxnSpPr>
        <p:spPr bwMode="auto">
          <a:xfrm>
            <a:off x="3019425" y="2876550"/>
            <a:ext cx="1366838" cy="141763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77094" name="Rectangle 6"/>
          <p:cNvSpPr>
            <a:spLocks noChangeArrowheads="1"/>
          </p:cNvSpPr>
          <p:nvPr/>
        </p:nvSpPr>
        <p:spPr bwMode="auto">
          <a:xfrm>
            <a:off x="4572000" y="2984500"/>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7095" name="Line 7"/>
          <p:cNvSpPr>
            <a:spLocks noChangeShapeType="1"/>
          </p:cNvSpPr>
          <p:nvPr/>
        </p:nvSpPr>
        <p:spPr bwMode="auto">
          <a:xfrm flipV="1">
            <a:off x="4838700" y="1739900"/>
            <a:ext cx="2501900" cy="1346200"/>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7096" name="Rectangle 8"/>
          <p:cNvSpPr>
            <a:spLocks noChangeArrowheads="1"/>
          </p:cNvSpPr>
          <p:nvPr/>
        </p:nvSpPr>
        <p:spPr bwMode="auto">
          <a:xfrm>
            <a:off x="4395788" y="4167188"/>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7097" name="Line 9"/>
          <p:cNvSpPr>
            <a:spLocks noChangeShapeType="1"/>
          </p:cNvSpPr>
          <p:nvPr/>
        </p:nvSpPr>
        <p:spPr bwMode="auto">
          <a:xfrm>
            <a:off x="4662488" y="4294188"/>
            <a:ext cx="2755900" cy="419100"/>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777098" name="Object 10"/>
          <p:cNvGraphicFramePr>
            <a:graphicFrameLocks noChangeAspect="1"/>
          </p:cNvGraphicFramePr>
          <p:nvPr>
            <p:extLst/>
          </p:nvPr>
        </p:nvGraphicFramePr>
        <p:xfrm>
          <a:off x="3105150" y="2428875"/>
          <a:ext cx="1328738" cy="471488"/>
        </p:xfrm>
        <a:graphic>
          <a:graphicData uri="http://schemas.openxmlformats.org/presentationml/2006/ole">
            <mc:AlternateContent xmlns:mc="http://schemas.openxmlformats.org/markup-compatibility/2006">
              <mc:Choice xmlns:v="urn:schemas-microsoft-com:vml" Requires="v">
                <p:oleObj spid="_x0000_s2449605" name="Equation" r:id="rId5" imgW="711000" imgH="253800" progId="Equation.DSMT4">
                  <p:embed/>
                </p:oleObj>
              </mc:Choice>
              <mc:Fallback>
                <p:oleObj name="Equation" r:id="rId5" imgW="711000" imgH="253800" progId="Equation.DSMT4">
                  <p:embed/>
                  <p:pic>
                    <p:nvPicPr>
                      <p:cNvPr id="2777098" name="Object 10"/>
                      <p:cNvPicPr>
                        <a:picLocks noChangeAspect="1" noChangeArrowheads="1"/>
                      </p:cNvPicPr>
                      <p:nvPr/>
                    </p:nvPicPr>
                    <p:blipFill>
                      <a:blip r:embed="rId6"/>
                      <a:srcRect/>
                      <a:stretch>
                        <a:fillRect/>
                      </a:stretch>
                    </p:blipFill>
                    <p:spPr bwMode="auto">
                      <a:xfrm>
                        <a:off x="3105150" y="2428875"/>
                        <a:ext cx="1328738" cy="471488"/>
                      </a:xfrm>
                      <a:prstGeom prst="rect">
                        <a:avLst/>
                      </a:prstGeom>
                      <a:noFill/>
                      <a:ln>
                        <a:noFill/>
                      </a:ln>
                      <a:effectLst/>
                    </p:spPr>
                  </p:pic>
                </p:oleObj>
              </mc:Fallback>
            </mc:AlternateContent>
          </a:graphicData>
        </a:graphic>
      </p:graphicFrame>
      <p:graphicFrame>
        <p:nvGraphicFramePr>
          <p:cNvPr id="2777099" name="Object 11"/>
          <p:cNvGraphicFramePr>
            <a:graphicFrameLocks noChangeAspect="1"/>
          </p:cNvGraphicFramePr>
          <p:nvPr/>
        </p:nvGraphicFramePr>
        <p:xfrm>
          <a:off x="7620000" y="1443038"/>
          <a:ext cx="233363" cy="363537"/>
        </p:xfrm>
        <a:graphic>
          <a:graphicData uri="http://schemas.openxmlformats.org/presentationml/2006/ole">
            <mc:AlternateContent xmlns:mc="http://schemas.openxmlformats.org/markup-compatibility/2006">
              <mc:Choice xmlns:v="urn:schemas-microsoft-com:vml" Requires="v">
                <p:oleObj spid="_x0000_s2449606" name="Equation" r:id="rId7" imgW="114120" imgH="177480" progId="Equation.DSMT4">
                  <p:embed/>
                </p:oleObj>
              </mc:Choice>
              <mc:Fallback>
                <p:oleObj name="Equation" r:id="rId7" imgW="114120" imgH="177480" progId="Equation.DSMT4">
                  <p:embed/>
                  <p:pic>
                    <p:nvPicPr>
                      <p:cNvPr id="2777099"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0" y="1443038"/>
                        <a:ext cx="233363" cy="3635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77101" name="Object 13"/>
          <p:cNvGraphicFramePr>
            <a:graphicFrameLocks noChangeAspect="1"/>
          </p:cNvGraphicFramePr>
          <p:nvPr/>
        </p:nvGraphicFramePr>
        <p:xfrm>
          <a:off x="7670800" y="4505325"/>
          <a:ext cx="234950" cy="365125"/>
        </p:xfrm>
        <a:graphic>
          <a:graphicData uri="http://schemas.openxmlformats.org/presentationml/2006/ole">
            <mc:AlternateContent xmlns:mc="http://schemas.openxmlformats.org/markup-compatibility/2006">
              <mc:Choice xmlns:v="urn:schemas-microsoft-com:vml" Requires="v">
                <p:oleObj spid="_x0000_s2449607" name="Equation" r:id="rId9" imgW="114120" imgH="177480" progId="Equation.DSMT4">
                  <p:embed/>
                </p:oleObj>
              </mc:Choice>
              <mc:Fallback>
                <p:oleObj name="Equation" r:id="rId9" imgW="114120" imgH="177480" progId="Equation.DSMT4">
                  <p:embed/>
                  <p:pic>
                    <p:nvPicPr>
                      <p:cNvPr id="2777101"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0800" y="4505325"/>
                        <a:ext cx="234950" cy="365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77102" name="Object 14"/>
          <p:cNvGraphicFramePr>
            <a:graphicFrameLocks noChangeAspect="1"/>
          </p:cNvGraphicFramePr>
          <p:nvPr>
            <p:extLst/>
          </p:nvPr>
        </p:nvGraphicFramePr>
        <p:xfrm>
          <a:off x="3000375" y="3387725"/>
          <a:ext cx="1452563" cy="504825"/>
        </p:xfrm>
        <a:graphic>
          <a:graphicData uri="http://schemas.openxmlformats.org/presentationml/2006/ole">
            <mc:AlternateContent xmlns:mc="http://schemas.openxmlformats.org/markup-compatibility/2006">
              <mc:Choice xmlns:v="urn:schemas-microsoft-com:vml" Requires="v">
                <p:oleObj spid="_x0000_s2449608" name="Equation" r:id="rId10" imgW="723600" imgH="253800" progId="Equation.DSMT4">
                  <p:embed/>
                </p:oleObj>
              </mc:Choice>
              <mc:Fallback>
                <p:oleObj name="Equation" r:id="rId10" imgW="723600" imgH="253800" progId="Equation.DSMT4">
                  <p:embed/>
                  <p:pic>
                    <p:nvPicPr>
                      <p:cNvPr id="2777102" name="Object 14"/>
                      <p:cNvPicPr>
                        <a:picLocks noChangeAspect="1" noChangeArrowheads="1"/>
                      </p:cNvPicPr>
                      <p:nvPr/>
                    </p:nvPicPr>
                    <p:blipFill>
                      <a:blip r:embed="rId11"/>
                      <a:srcRect/>
                      <a:stretch>
                        <a:fillRect/>
                      </a:stretch>
                    </p:blipFill>
                    <p:spPr bwMode="auto">
                      <a:xfrm>
                        <a:off x="3000375" y="3387725"/>
                        <a:ext cx="1452563" cy="504825"/>
                      </a:xfrm>
                      <a:prstGeom prst="rect">
                        <a:avLst/>
                      </a:prstGeom>
                      <a:noFill/>
                      <a:ln>
                        <a:noFill/>
                      </a:ln>
                      <a:effectLst/>
                    </p:spPr>
                  </p:pic>
                </p:oleObj>
              </mc:Fallback>
            </mc:AlternateContent>
          </a:graphicData>
        </a:graphic>
      </p:graphicFrame>
      <p:graphicFrame>
        <p:nvGraphicFramePr>
          <p:cNvPr id="16" name="Object 15"/>
          <p:cNvGraphicFramePr>
            <a:graphicFrameLocks noChangeAspect="1"/>
          </p:cNvGraphicFramePr>
          <p:nvPr>
            <p:extLst/>
          </p:nvPr>
        </p:nvGraphicFramePr>
        <p:xfrm>
          <a:off x="585788" y="2062163"/>
          <a:ext cx="1776412" cy="1619250"/>
        </p:xfrm>
        <a:graphic>
          <a:graphicData uri="http://schemas.openxmlformats.org/presentationml/2006/ole">
            <mc:AlternateContent xmlns:mc="http://schemas.openxmlformats.org/markup-compatibility/2006">
              <mc:Choice xmlns:v="urn:schemas-microsoft-com:vml" Requires="v">
                <p:oleObj spid="_x0000_s2449609" name="Equation" r:id="rId12" imgW="1002960" imgH="914400" progId="Equation.DSMT4">
                  <p:embed/>
                </p:oleObj>
              </mc:Choice>
              <mc:Fallback>
                <p:oleObj name="Equation" r:id="rId12" imgW="1002960" imgH="914400" progId="Equation.DSMT4">
                  <p:embed/>
                  <p:pic>
                    <p:nvPicPr>
                      <p:cNvPr id="16" name="Object 15"/>
                      <p:cNvPicPr>
                        <a:picLocks noChangeAspect="1" noChangeArrowheads="1"/>
                      </p:cNvPicPr>
                      <p:nvPr/>
                    </p:nvPicPr>
                    <p:blipFill>
                      <a:blip r:embed="rId13"/>
                      <a:srcRect/>
                      <a:stretch>
                        <a:fillRect/>
                      </a:stretch>
                    </p:blipFill>
                    <p:spPr bwMode="auto">
                      <a:xfrm>
                        <a:off x="585788" y="2062163"/>
                        <a:ext cx="1776412" cy="161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Rectangle 2"/>
          <p:cNvSpPr>
            <a:spLocks noGrp="1" noChangeArrowheads="1"/>
          </p:cNvSpPr>
          <p:nvPr>
            <p:ph type="title"/>
          </p:nvPr>
        </p:nvSpPr>
        <p:spPr>
          <a:xfrm>
            <a:off x="356801" y="152400"/>
            <a:ext cx="7731512" cy="749300"/>
          </a:xfrm>
        </p:spPr>
        <p:txBody>
          <a:bodyPr/>
          <a:lstStyle/>
          <a:p>
            <a:r>
              <a:rPr lang="en-US" dirty="0"/>
              <a:t>Driverless EV optimization</a:t>
            </a:r>
            <a:endParaRPr lang="en-US" altLang="en-US" b="1" dirty="0"/>
          </a:p>
        </p:txBody>
      </p:sp>
    </p:spTree>
    <p:extLst>
      <p:ext uri="{BB962C8B-B14F-4D97-AF65-F5344CB8AC3E}">
        <p14:creationId xmlns:p14="http://schemas.microsoft.com/office/powerpoint/2010/main" val="5994926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557" y="1051560"/>
            <a:ext cx="8850732" cy="580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56611" name="Group 3"/>
          <p:cNvGrpSpPr>
            <a:grpSpLocks/>
          </p:cNvGrpSpPr>
          <p:nvPr/>
        </p:nvGrpSpPr>
        <p:grpSpPr bwMode="auto">
          <a:xfrm>
            <a:off x="2187575" y="2755900"/>
            <a:ext cx="1511300" cy="2720975"/>
            <a:chOff x="1378" y="1736"/>
            <a:chExt cx="952" cy="1714"/>
          </a:xfrm>
        </p:grpSpPr>
        <p:sp>
          <p:nvSpPr>
            <p:cNvPr id="2756612" name="Oval 4"/>
            <p:cNvSpPr>
              <a:spLocks noChangeArrowheads="1"/>
            </p:cNvSpPr>
            <p:nvPr/>
          </p:nvSpPr>
          <p:spPr bwMode="auto">
            <a:xfrm>
              <a:off x="1392" y="1736"/>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6613"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6614" name="Oval 6"/>
            <p:cNvSpPr>
              <a:spLocks noChangeArrowheads="1"/>
            </p:cNvSpPr>
            <p:nvPr/>
          </p:nvSpPr>
          <p:spPr bwMode="auto">
            <a:xfrm>
              <a:off x="1385" y="2761"/>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6615"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6616" name="Rectangle 8"/>
            <p:cNvSpPr>
              <a:spLocks noChangeArrowheads="1"/>
            </p:cNvSpPr>
            <p:nvPr/>
          </p:nvSpPr>
          <p:spPr bwMode="auto">
            <a:xfrm>
              <a:off x="2168" y="1864"/>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6617"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6618" name="Rectangle 10"/>
            <p:cNvSpPr>
              <a:spLocks noChangeArrowheads="1"/>
            </p:cNvSpPr>
            <p:nvPr/>
          </p:nvSpPr>
          <p:spPr bwMode="auto">
            <a:xfrm>
              <a:off x="2170" y="3106"/>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756619" name="AutoShape 11"/>
            <p:cNvCxnSpPr>
              <a:cxnSpLocks noChangeShapeType="1"/>
              <a:stCxn id="2756612" idx="6"/>
              <a:endCxn id="2756616" idx="1"/>
            </p:cNvCxnSpPr>
            <p:nvPr/>
          </p:nvCxnSpPr>
          <p:spPr bwMode="auto">
            <a:xfrm>
              <a:off x="1550" y="1812"/>
              <a:ext cx="612" cy="13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6620" name="AutoShape 12"/>
            <p:cNvCxnSpPr>
              <a:cxnSpLocks noChangeShapeType="1"/>
              <a:stCxn id="2756612" idx="6"/>
              <a:endCxn id="2756617" idx="1"/>
            </p:cNvCxnSpPr>
            <p:nvPr/>
          </p:nvCxnSpPr>
          <p:spPr bwMode="auto">
            <a:xfrm>
              <a:off x="1550" y="1812"/>
              <a:ext cx="613" cy="7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6621" name="AutoShape 13"/>
            <p:cNvCxnSpPr>
              <a:cxnSpLocks noChangeShapeType="1"/>
              <a:stCxn id="2756613" idx="6"/>
              <a:endCxn id="2756616" idx="1"/>
            </p:cNvCxnSpPr>
            <p:nvPr/>
          </p:nvCxnSpPr>
          <p:spPr bwMode="auto">
            <a:xfrm flipV="1">
              <a:off x="1543" y="1944"/>
              <a:ext cx="619" cy="40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6622" name="AutoShape 14"/>
            <p:cNvCxnSpPr>
              <a:cxnSpLocks noChangeShapeType="1"/>
              <a:stCxn id="2756613" idx="6"/>
              <a:endCxn id="2756617" idx="1"/>
            </p:cNvCxnSpPr>
            <p:nvPr/>
          </p:nvCxnSpPr>
          <p:spPr bwMode="auto">
            <a:xfrm>
              <a:off x="1543" y="2349"/>
              <a:ext cx="620" cy="17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6623" name="AutoShape 15"/>
            <p:cNvCxnSpPr>
              <a:cxnSpLocks noChangeShapeType="1"/>
              <a:stCxn id="2756613" idx="6"/>
              <a:endCxn id="2756618" idx="1"/>
            </p:cNvCxnSpPr>
            <p:nvPr/>
          </p:nvCxnSpPr>
          <p:spPr bwMode="auto">
            <a:xfrm>
              <a:off x="1543" y="2349"/>
              <a:ext cx="621" cy="8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6624" name="AutoShape 16"/>
            <p:cNvCxnSpPr>
              <a:cxnSpLocks noChangeShapeType="1"/>
              <a:stCxn id="2756614" idx="6"/>
              <a:endCxn id="2756618" idx="1"/>
            </p:cNvCxnSpPr>
            <p:nvPr/>
          </p:nvCxnSpPr>
          <p:spPr bwMode="auto">
            <a:xfrm>
              <a:off x="1543" y="2837"/>
              <a:ext cx="621" cy="3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6625" name="AutoShape 17"/>
            <p:cNvCxnSpPr>
              <a:cxnSpLocks noChangeShapeType="1"/>
              <a:stCxn id="2756614" idx="6"/>
              <a:endCxn id="2756617" idx="1"/>
            </p:cNvCxnSpPr>
            <p:nvPr/>
          </p:nvCxnSpPr>
          <p:spPr bwMode="auto">
            <a:xfrm flipV="1">
              <a:off x="1543" y="2521"/>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6626" name="AutoShape 18"/>
            <p:cNvCxnSpPr>
              <a:cxnSpLocks noChangeShapeType="1"/>
              <a:stCxn id="2756615" idx="6"/>
              <a:endCxn id="2756618" idx="1"/>
            </p:cNvCxnSpPr>
            <p:nvPr/>
          </p:nvCxnSpPr>
          <p:spPr bwMode="auto">
            <a:xfrm flipV="1">
              <a:off x="1536" y="3186"/>
              <a:ext cx="628" cy="18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6627" name="AutoShape 19"/>
            <p:cNvCxnSpPr>
              <a:cxnSpLocks noChangeShapeType="1"/>
              <a:stCxn id="2756615" idx="6"/>
              <a:endCxn id="2756617" idx="1"/>
            </p:cNvCxnSpPr>
            <p:nvPr/>
          </p:nvCxnSpPr>
          <p:spPr bwMode="auto">
            <a:xfrm flipV="1">
              <a:off x="1536" y="2521"/>
              <a:ext cx="627" cy="85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756631" name="Line 23"/>
          <p:cNvSpPr>
            <a:spLocks noChangeShapeType="1"/>
          </p:cNvSpPr>
          <p:nvPr/>
        </p:nvSpPr>
        <p:spPr bwMode="auto">
          <a:xfrm>
            <a:off x="2438400" y="5372100"/>
            <a:ext cx="1841500" cy="0"/>
          </a:xfrm>
          <a:prstGeom prst="line">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6632" name="Line 24"/>
          <p:cNvSpPr>
            <a:spLocks noChangeShapeType="1"/>
          </p:cNvSpPr>
          <p:nvPr/>
        </p:nvSpPr>
        <p:spPr bwMode="auto">
          <a:xfrm>
            <a:off x="2490788" y="3722688"/>
            <a:ext cx="1778000" cy="25400"/>
          </a:xfrm>
          <a:prstGeom prst="line">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6633" name="Line 25"/>
          <p:cNvSpPr>
            <a:spLocks noChangeShapeType="1"/>
          </p:cNvSpPr>
          <p:nvPr/>
        </p:nvSpPr>
        <p:spPr bwMode="auto">
          <a:xfrm>
            <a:off x="2441575" y="2847975"/>
            <a:ext cx="1854200" cy="12700"/>
          </a:xfrm>
          <a:prstGeom prst="line">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756635" name="Object 27"/>
          <p:cNvGraphicFramePr>
            <a:graphicFrameLocks noChangeAspect="1"/>
          </p:cNvGraphicFramePr>
          <p:nvPr/>
        </p:nvGraphicFramePr>
        <p:xfrm>
          <a:off x="4337050" y="2595563"/>
          <a:ext cx="749300" cy="527050"/>
        </p:xfrm>
        <a:graphic>
          <a:graphicData uri="http://schemas.openxmlformats.org/presentationml/2006/ole">
            <mc:AlternateContent xmlns:mc="http://schemas.openxmlformats.org/markup-compatibility/2006">
              <mc:Choice xmlns:v="urn:schemas-microsoft-com:vml" Requires="v">
                <p:oleObj spid="_x0000_s2450824" name="Equation" r:id="rId5" imgW="342720" imgH="241200" progId="Equation.DSMT4">
                  <p:embed/>
                </p:oleObj>
              </mc:Choice>
              <mc:Fallback>
                <p:oleObj name="Equation" r:id="rId5" imgW="342720" imgH="241200" progId="Equation.DSMT4">
                  <p:embed/>
                  <p:pic>
                    <p:nvPicPr>
                      <p:cNvPr id="2756635" name="Object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7050" y="2595563"/>
                        <a:ext cx="749300" cy="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56637" name="Object 29"/>
          <p:cNvGraphicFramePr>
            <a:graphicFrameLocks noChangeAspect="1"/>
          </p:cNvGraphicFramePr>
          <p:nvPr/>
        </p:nvGraphicFramePr>
        <p:xfrm>
          <a:off x="4302125" y="3436938"/>
          <a:ext cx="776288" cy="527050"/>
        </p:xfrm>
        <a:graphic>
          <a:graphicData uri="http://schemas.openxmlformats.org/presentationml/2006/ole">
            <mc:AlternateContent xmlns:mc="http://schemas.openxmlformats.org/markup-compatibility/2006">
              <mc:Choice xmlns:v="urn:schemas-microsoft-com:vml" Requires="v">
                <p:oleObj spid="_x0000_s2450825" name="Equation" r:id="rId7" imgW="355320" imgH="241200" progId="Equation.DSMT4">
                  <p:embed/>
                </p:oleObj>
              </mc:Choice>
              <mc:Fallback>
                <p:oleObj name="Equation" r:id="rId7" imgW="355320" imgH="241200" progId="Equation.DSMT4">
                  <p:embed/>
                  <p:pic>
                    <p:nvPicPr>
                      <p:cNvPr id="2756637" name="Object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2125" y="3436938"/>
                        <a:ext cx="776288" cy="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756656" name="Group 48"/>
          <p:cNvGrpSpPr>
            <a:grpSpLocks/>
          </p:cNvGrpSpPr>
          <p:nvPr/>
        </p:nvGrpSpPr>
        <p:grpSpPr bwMode="auto">
          <a:xfrm>
            <a:off x="5649913" y="1644650"/>
            <a:ext cx="900112" cy="4113213"/>
            <a:chOff x="3559" y="1036"/>
            <a:chExt cx="567" cy="2591"/>
          </a:xfrm>
        </p:grpSpPr>
        <p:graphicFrame>
          <p:nvGraphicFramePr>
            <p:cNvPr id="2756636" name="Object 28"/>
            <p:cNvGraphicFramePr>
              <a:graphicFrameLocks noChangeAspect="1"/>
            </p:cNvGraphicFramePr>
            <p:nvPr/>
          </p:nvGraphicFramePr>
          <p:xfrm>
            <a:off x="3636" y="1036"/>
            <a:ext cx="490" cy="332"/>
          </p:xfrm>
          <a:graphic>
            <a:graphicData uri="http://schemas.openxmlformats.org/presentationml/2006/ole">
              <mc:AlternateContent xmlns:mc="http://schemas.openxmlformats.org/markup-compatibility/2006">
                <mc:Choice xmlns:v="urn:schemas-microsoft-com:vml" Requires="v">
                  <p:oleObj spid="_x0000_s2450826" name="Equation" r:id="rId9" imgW="355320" imgH="241200" progId="Equation.DSMT4">
                    <p:embed/>
                  </p:oleObj>
                </mc:Choice>
                <mc:Fallback>
                  <p:oleObj name="Equation" r:id="rId9" imgW="355320" imgH="241200" progId="Equation.DSMT4">
                    <p:embed/>
                    <p:pic>
                      <p:nvPicPr>
                        <p:cNvPr id="2756636" name="Object 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6" y="1036"/>
                          <a:ext cx="490" cy="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56638" name="Object 30"/>
            <p:cNvGraphicFramePr>
              <a:graphicFrameLocks noChangeAspect="1"/>
            </p:cNvGraphicFramePr>
            <p:nvPr/>
          </p:nvGraphicFramePr>
          <p:xfrm>
            <a:off x="3566" y="2526"/>
            <a:ext cx="490" cy="332"/>
          </p:xfrm>
          <a:graphic>
            <a:graphicData uri="http://schemas.openxmlformats.org/presentationml/2006/ole">
              <mc:AlternateContent xmlns:mc="http://schemas.openxmlformats.org/markup-compatibility/2006">
                <mc:Choice xmlns:v="urn:schemas-microsoft-com:vml" Requires="v">
                  <p:oleObj spid="_x0000_s2450827" name="Equation" r:id="rId11" imgW="355320" imgH="241200" progId="Equation.DSMT4">
                    <p:embed/>
                  </p:oleObj>
                </mc:Choice>
                <mc:Fallback>
                  <p:oleObj name="Equation" r:id="rId11" imgW="355320" imgH="241200" progId="Equation.DSMT4">
                    <p:embed/>
                    <p:pic>
                      <p:nvPicPr>
                        <p:cNvPr id="2756638" name="Object 3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6" y="2526"/>
                          <a:ext cx="490" cy="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56639" name="Object 31"/>
            <p:cNvGraphicFramePr>
              <a:graphicFrameLocks noChangeAspect="1"/>
            </p:cNvGraphicFramePr>
            <p:nvPr/>
          </p:nvGraphicFramePr>
          <p:xfrm>
            <a:off x="3559" y="3295"/>
            <a:ext cx="490" cy="332"/>
          </p:xfrm>
          <a:graphic>
            <a:graphicData uri="http://schemas.openxmlformats.org/presentationml/2006/ole">
              <mc:AlternateContent xmlns:mc="http://schemas.openxmlformats.org/markup-compatibility/2006">
                <mc:Choice xmlns:v="urn:schemas-microsoft-com:vml" Requires="v">
                  <p:oleObj spid="_x0000_s2450828" name="Equation" r:id="rId13" imgW="355320" imgH="241200" progId="Equation.DSMT4">
                    <p:embed/>
                  </p:oleObj>
                </mc:Choice>
                <mc:Fallback>
                  <p:oleObj name="Equation" r:id="rId13" imgW="355320" imgH="241200" progId="Equation.DSMT4">
                    <p:embed/>
                    <p:pic>
                      <p:nvPicPr>
                        <p:cNvPr id="2756639" name="Object 3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59" y="3295"/>
                          <a:ext cx="490" cy="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2756640" name="Object 32"/>
          <p:cNvGraphicFramePr>
            <a:graphicFrameLocks noChangeAspect="1"/>
          </p:cNvGraphicFramePr>
          <p:nvPr>
            <p:extLst/>
          </p:nvPr>
        </p:nvGraphicFramePr>
        <p:xfrm>
          <a:off x="4344988" y="5092700"/>
          <a:ext cx="776287" cy="527050"/>
        </p:xfrm>
        <a:graphic>
          <a:graphicData uri="http://schemas.openxmlformats.org/presentationml/2006/ole">
            <mc:AlternateContent xmlns:mc="http://schemas.openxmlformats.org/markup-compatibility/2006">
              <mc:Choice xmlns:v="urn:schemas-microsoft-com:vml" Requires="v">
                <p:oleObj spid="_x0000_s2450829" name="Equation" r:id="rId15" imgW="355320" imgH="241200" progId="Equation.DSMT4">
                  <p:embed/>
                </p:oleObj>
              </mc:Choice>
              <mc:Fallback>
                <p:oleObj name="Equation" r:id="rId15" imgW="355320" imgH="241200" progId="Equation.DSMT4">
                  <p:embed/>
                  <p:pic>
                    <p:nvPicPr>
                      <p:cNvPr id="2756640" name="Object 3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44988" y="5092700"/>
                        <a:ext cx="776287" cy="527050"/>
                      </a:xfrm>
                      <a:prstGeom prst="rect">
                        <a:avLst/>
                      </a:prstGeom>
                      <a:noFill/>
                      <a:ln>
                        <a:noFill/>
                      </a:ln>
                      <a:effectLst/>
                    </p:spPr>
                  </p:pic>
                </p:oleObj>
              </mc:Fallback>
            </mc:AlternateContent>
          </a:graphicData>
        </a:graphic>
      </p:graphicFrame>
      <p:grpSp>
        <p:nvGrpSpPr>
          <p:cNvPr id="2756650" name="Group 42"/>
          <p:cNvGrpSpPr>
            <a:grpSpLocks/>
          </p:cNvGrpSpPr>
          <p:nvPr/>
        </p:nvGrpSpPr>
        <p:grpSpPr bwMode="auto">
          <a:xfrm>
            <a:off x="1760538" y="2601913"/>
            <a:ext cx="377825" cy="3008312"/>
            <a:chOff x="1109" y="1639"/>
            <a:chExt cx="238" cy="1895"/>
          </a:xfrm>
        </p:grpSpPr>
        <p:graphicFrame>
          <p:nvGraphicFramePr>
            <p:cNvPr id="2756645" name="Object 37"/>
            <p:cNvGraphicFramePr>
              <a:graphicFrameLocks noChangeAspect="1"/>
            </p:cNvGraphicFramePr>
            <p:nvPr/>
          </p:nvGraphicFramePr>
          <p:xfrm>
            <a:off x="1120" y="1639"/>
            <a:ext cx="211" cy="316"/>
          </p:xfrm>
          <a:graphic>
            <a:graphicData uri="http://schemas.openxmlformats.org/presentationml/2006/ole">
              <mc:AlternateContent xmlns:mc="http://schemas.openxmlformats.org/markup-compatibility/2006">
                <mc:Choice xmlns:v="urn:schemas-microsoft-com:vml" Requires="v">
                  <p:oleObj spid="_x0000_s2450830" name="Equation" r:id="rId17" imgW="152280" imgH="228600" progId="Equation.DSMT4">
                    <p:embed/>
                  </p:oleObj>
                </mc:Choice>
                <mc:Fallback>
                  <p:oleObj name="Equation" r:id="rId17" imgW="152280" imgH="228600" progId="Equation.DSMT4">
                    <p:embed/>
                    <p:pic>
                      <p:nvPicPr>
                        <p:cNvPr id="2756645" name="Object 3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20" y="1639"/>
                          <a:ext cx="211"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56646" name="Object 38"/>
            <p:cNvGraphicFramePr>
              <a:graphicFrameLocks noChangeAspect="1"/>
            </p:cNvGraphicFramePr>
            <p:nvPr/>
          </p:nvGraphicFramePr>
          <p:xfrm>
            <a:off x="1109" y="2184"/>
            <a:ext cx="228" cy="316"/>
          </p:xfrm>
          <a:graphic>
            <a:graphicData uri="http://schemas.openxmlformats.org/presentationml/2006/ole">
              <mc:AlternateContent xmlns:mc="http://schemas.openxmlformats.org/markup-compatibility/2006">
                <mc:Choice xmlns:v="urn:schemas-microsoft-com:vml" Requires="v">
                  <p:oleObj spid="_x0000_s2450831" name="Equation" r:id="rId19" imgW="164880" imgH="228600" progId="Equation.DSMT4">
                    <p:embed/>
                  </p:oleObj>
                </mc:Choice>
                <mc:Fallback>
                  <p:oleObj name="Equation" r:id="rId19" imgW="164880" imgH="228600" progId="Equation.DSMT4">
                    <p:embed/>
                    <p:pic>
                      <p:nvPicPr>
                        <p:cNvPr id="2756646" name="Object 3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09" y="2184"/>
                          <a:ext cx="228"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56647" name="Object 39"/>
            <p:cNvGraphicFramePr>
              <a:graphicFrameLocks noChangeAspect="1"/>
            </p:cNvGraphicFramePr>
            <p:nvPr/>
          </p:nvGraphicFramePr>
          <p:xfrm>
            <a:off x="1118" y="2673"/>
            <a:ext cx="228" cy="316"/>
          </p:xfrm>
          <a:graphic>
            <a:graphicData uri="http://schemas.openxmlformats.org/presentationml/2006/ole">
              <mc:AlternateContent xmlns:mc="http://schemas.openxmlformats.org/markup-compatibility/2006">
                <mc:Choice xmlns:v="urn:schemas-microsoft-com:vml" Requires="v">
                  <p:oleObj spid="_x0000_s2450832" name="Equation" r:id="rId21" imgW="164880" imgH="228600" progId="Equation.DSMT4">
                    <p:embed/>
                  </p:oleObj>
                </mc:Choice>
                <mc:Fallback>
                  <p:oleObj name="Equation" r:id="rId21" imgW="164880" imgH="228600" progId="Equation.DSMT4">
                    <p:embed/>
                    <p:pic>
                      <p:nvPicPr>
                        <p:cNvPr id="2756647" name="Object 3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18" y="2673"/>
                          <a:ext cx="228"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56648" name="Object 40"/>
            <p:cNvGraphicFramePr>
              <a:graphicFrameLocks noChangeAspect="1"/>
            </p:cNvGraphicFramePr>
            <p:nvPr/>
          </p:nvGraphicFramePr>
          <p:xfrm>
            <a:off x="1119" y="3218"/>
            <a:ext cx="228" cy="316"/>
          </p:xfrm>
          <a:graphic>
            <a:graphicData uri="http://schemas.openxmlformats.org/presentationml/2006/ole">
              <mc:AlternateContent xmlns:mc="http://schemas.openxmlformats.org/markup-compatibility/2006">
                <mc:Choice xmlns:v="urn:schemas-microsoft-com:vml" Requires="v">
                  <p:oleObj spid="_x0000_s2450833" name="Equation" r:id="rId23" imgW="164880" imgH="228600" progId="Equation.DSMT4">
                    <p:embed/>
                  </p:oleObj>
                </mc:Choice>
                <mc:Fallback>
                  <p:oleObj name="Equation" r:id="rId23" imgW="164880" imgH="228600" progId="Equation.DSMT4">
                    <p:embed/>
                    <p:pic>
                      <p:nvPicPr>
                        <p:cNvPr id="2756648" name="Object 4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19" y="3218"/>
                          <a:ext cx="228"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2756651" name="Group 43"/>
          <p:cNvGrpSpPr>
            <a:grpSpLocks/>
          </p:cNvGrpSpPr>
          <p:nvPr/>
        </p:nvGrpSpPr>
        <p:grpSpPr bwMode="auto">
          <a:xfrm>
            <a:off x="3708400" y="1943100"/>
            <a:ext cx="2065338" cy="3540125"/>
            <a:chOff x="2336" y="1224"/>
            <a:chExt cx="1301" cy="2230"/>
          </a:xfrm>
        </p:grpSpPr>
        <p:sp>
          <p:nvSpPr>
            <p:cNvPr id="2756652" name="Line 44"/>
            <p:cNvSpPr>
              <a:spLocks noChangeShapeType="1"/>
            </p:cNvSpPr>
            <p:nvPr/>
          </p:nvSpPr>
          <p:spPr bwMode="auto">
            <a:xfrm flipV="1">
              <a:off x="2336" y="1224"/>
              <a:ext cx="1301" cy="704"/>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6653" name="Line 45"/>
            <p:cNvSpPr>
              <a:spLocks noChangeShapeType="1"/>
            </p:cNvSpPr>
            <p:nvPr/>
          </p:nvSpPr>
          <p:spPr bwMode="auto">
            <a:xfrm>
              <a:off x="2337" y="2521"/>
              <a:ext cx="1248" cy="190"/>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6654" name="Line 46"/>
            <p:cNvSpPr>
              <a:spLocks noChangeShapeType="1"/>
            </p:cNvSpPr>
            <p:nvPr/>
          </p:nvSpPr>
          <p:spPr bwMode="auto">
            <a:xfrm>
              <a:off x="2346" y="3194"/>
              <a:ext cx="1200" cy="260"/>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 name="Rectangle 2"/>
          <p:cNvSpPr>
            <a:spLocks noGrp="1" noChangeArrowheads="1"/>
          </p:cNvSpPr>
          <p:nvPr>
            <p:ph type="title"/>
          </p:nvPr>
        </p:nvSpPr>
        <p:spPr>
          <a:xfrm>
            <a:off x="356801" y="152400"/>
            <a:ext cx="7512876" cy="749300"/>
          </a:xfrm>
        </p:spPr>
        <p:txBody>
          <a:bodyPr/>
          <a:lstStyle/>
          <a:p>
            <a:r>
              <a:rPr lang="en-US" dirty="0"/>
              <a:t>Driverless EV optimization</a:t>
            </a:r>
            <a:endParaRPr lang="en-US" altLang="en-US" b="1" dirty="0"/>
          </a:p>
        </p:txBody>
      </p:sp>
    </p:spTree>
    <p:extLst>
      <p:ext uri="{BB962C8B-B14F-4D97-AF65-F5344CB8AC3E}">
        <p14:creationId xmlns:p14="http://schemas.microsoft.com/office/powerpoint/2010/main" val="3077397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65" y="1233106"/>
            <a:ext cx="8648035" cy="5624894"/>
          </a:xfrm>
          <a:prstGeom prst="rect">
            <a:avLst/>
          </a:prstGeom>
        </p:spPr>
      </p:pic>
      <p:sp>
        <p:nvSpPr>
          <p:cNvPr id="12" name="TextBox 11"/>
          <p:cNvSpPr txBox="1"/>
          <p:nvPr/>
        </p:nvSpPr>
        <p:spPr>
          <a:xfrm>
            <a:off x="6781800" y="5638800"/>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3" name="TextBox 12"/>
          <p:cNvSpPr txBox="1"/>
          <p:nvPr/>
        </p:nvSpPr>
        <p:spPr>
          <a:xfrm>
            <a:off x="4191000" y="5650468"/>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4" name="TextBox 13"/>
          <p:cNvSpPr txBox="1"/>
          <p:nvPr/>
        </p:nvSpPr>
        <p:spPr>
          <a:xfrm>
            <a:off x="7542379" y="4953000"/>
            <a:ext cx="217714" cy="381000"/>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5" name="TextBox 14"/>
          <p:cNvSpPr txBox="1"/>
          <p:nvPr/>
        </p:nvSpPr>
        <p:spPr>
          <a:xfrm>
            <a:off x="7303604" y="1369153"/>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6" name="TextBox 15"/>
          <p:cNvSpPr txBox="1"/>
          <p:nvPr/>
        </p:nvSpPr>
        <p:spPr>
          <a:xfrm>
            <a:off x="7645083" y="2133600"/>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7" name="TextBox 16"/>
          <p:cNvSpPr txBox="1"/>
          <p:nvPr/>
        </p:nvSpPr>
        <p:spPr>
          <a:xfrm>
            <a:off x="7290587" y="3962400"/>
            <a:ext cx="217714" cy="381000"/>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28" name="Rectangle 27"/>
          <p:cNvSpPr/>
          <p:nvPr/>
        </p:nvSpPr>
        <p:spPr>
          <a:xfrm>
            <a:off x="3505199" y="6624591"/>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29" name="Rectangle 28"/>
          <p:cNvSpPr/>
          <p:nvPr/>
        </p:nvSpPr>
        <p:spPr>
          <a:xfrm>
            <a:off x="2590799" y="6586491"/>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0" name="Rectangle 29"/>
          <p:cNvSpPr/>
          <p:nvPr/>
        </p:nvSpPr>
        <p:spPr>
          <a:xfrm>
            <a:off x="5486399" y="378012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3" name="Rectangle 32"/>
          <p:cNvSpPr/>
          <p:nvPr/>
        </p:nvSpPr>
        <p:spPr>
          <a:xfrm>
            <a:off x="4876799" y="12902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4" name="Rectangle 33"/>
          <p:cNvSpPr/>
          <p:nvPr/>
        </p:nvSpPr>
        <p:spPr>
          <a:xfrm>
            <a:off x="8654142" y="25856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18" name="Rectangle 17"/>
          <p:cNvSpPr/>
          <p:nvPr/>
        </p:nvSpPr>
        <p:spPr>
          <a:xfrm>
            <a:off x="8654142" y="52526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19" name="Rectangle 18"/>
          <p:cNvSpPr/>
          <p:nvPr/>
        </p:nvSpPr>
        <p:spPr>
          <a:xfrm>
            <a:off x="8191499" y="6053452"/>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4" name="TextBox 3"/>
          <p:cNvSpPr txBox="1"/>
          <p:nvPr/>
        </p:nvSpPr>
        <p:spPr>
          <a:xfrm>
            <a:off x="1959289" y="5486400"/>
            <a:ext cx="569387" cy="369332"/>
          </a:xfrm>
          <a:prstGeom prst="rect">
            <a:avLst/>
          </a:prstGeom>
          <a:noFill/>
        </p:spPr>
        <p:txBody>
          <a:bodyPr wrap="none" rtlCol="0">
            <a:spAutoFit/>
          </a:bodyPr>
          <a:lstStyle/>
          <a:p>
            <a:r>
              <a:rPr lang="en-US" dirty="0"/>
              <a:t>0.26</a:t>
            </a:r>
          </a:p>
        </p:txBody>
      </p:sp>
      <p:sp>
        <p:nvSpPr>
          <p:cNvPr id="21" name="TextBox 20"/>
          <p:cNvSpPr txBox="1"/>
          <p:nvPr/>
        </p:nvSpPr>
        <p:spPr>
          <a:xfrm>
            <a:off x="2740006" y="5498068"/>
            <a:ext cx="569387" cy="369332"/>
          </a:xfrm>
          <a:prstGeom prst="rect">
            <a:avLst/>
          </a:prstGeom>
          <a:noFill/>
        </p:spPr>
        <p:txBody>
          <a:bodyPr wrap="none" rtlCol="0">
            <a:spAutoFit/>
          </a:bodyPr>
          <a:lstStyle/>
          <a:p>
            <a:r>
              <a:rPr lang="en-US" dirty="0"/>
              <a:t>0.38</a:t>
            </a:r>
          </a:p>
        </p:txBody>
      </p:sp>
      <p:sp>
        <p:nvSpPr>
          <p:cNvPr id="22" name="TextBox 21"/>
          <p:cNvSpPr txBox="1"/>
          <p:nvPr/>
        </p:nvSpPr>
        <p:spPr>
          <a:xfrm>
            <a:off x="3874230" y="5486400"/>
            <a:ext cx="569387" cy="369332"/>
          </a:xfrm>
          <a:prstGeom prst="rect">
            <a:avLst/>
          </a:prstGeom>
          <a:noFill/>
        </p:spPr>
        <p:txBody>
          <a:bodyPr wrap="none" rtlCol="0">
            <a:spAutoFit/>
          </a:bodyPr>
          <a:lstStyle/>
          <a:p>
            <a:r>
              <a:rPr lang="en-US" dirty="0"/>
              <a:t>0.78</a:t>
            </a:r>
          </a:p>
        </p:txBody>
      </p:sp>
      <p:sp>
        <p:nvSpPr>
          <p:cNvPr id="23" name="TextBox 22"/>
          <p:cNvSpPr txBox="1"/>
          <p:nvPr/>
        </p:nvSpPr>
        <p:spPr>
          <a:xfrm>
            <a:off x="5287124" y="5486400"/>
            <a:ext cx="463588" cy="369332"/>
          </a:xfrm>
          <a:prstGeom prst="rect">
            <a:avLst/>
          </a:prstGeom>
          <a:noFill/>
        </p:spPr>
        <p:txBody>
          <a:bodyPr wrap="none" rtlCol="0">
            <a:spAutoFit/>
          </a:bodyPr>
          <a:lstStyle/>
          <a:p>
            <a:r>
              <a:rPr lang="en-US" dirty="0"/>
              <a:t>0.6</a:t>
            </a:r>
          </a:p>
        </p:txBody>
      </p:sp>
      <p:sp>
        <p:nvSpPr>
          <p:cNvPr id="24" name="TextBox 23"/>
          <p:cNvSpPr txBox="1"/>
          <p:nvPr/>
        </p:nvSpPr>
        <p:spPr>
          <a:xfrm>
            <a:off x="6664306" y="5454134"/>
            <a:ext cx="463588" cy="369332"/>
          </a:xfrm>
          <a:prstGeom prst="rect">
            <a:avLst/>
          </a:prstGeom>
          <a:noFill/>
        </p:spPr>
        <p:txBody>
          <a:bodyPr wrap="none" rtlCol="0">
            <a:spAutoFit/>
          </a:bodyPr>
          <a:lstStyle/>
          <a:p>
            <a:r>
              <a:rPr lang="en-US" dirty="0"/>
              <a:t>0.6</a:t>
            </a:r>
          </a:p>
        </p:txBody>
      </p:sp>
      <p:sp>
        <p:nvSpPr>
          <p:cNvPr id="25" name="TextBox 24"/>
          <p:cNvSpPr txBox="1"/>
          <p:nvPr/>
        </p:nvSpPr>
        <p:spPr>
          <a:xfrm>
            <a:off x="990600" y="4583668"/>
            <a:ext cx="290464" cy="369332"/>
          </a:xfrm>
          <a:prstGeom prst="rect">
            <a:avLst/>
          </a:prstGeom>
          <a:noFill/>
        </p:spPr>
        <p:txBody>
          <a:bodyPr wrap="none" rtlCol="0">
            <a:spAutoFit/>
          </a:bodyPr>
          <a:lstStyle/>
          <a:p>
            <a:r>
              <a:rPr lang="en-US" dirty="0"/>
              <a:t>0</a:t>
            </a:r>
          </a:p>
        </p:txBody>
      </p:sp>
      <p:sp>
        <p:nvSpPr>
          <p:cNvPr id="26" name="TextBox 25"/>
          <p:cNvSpPr txBox="1"/>
          <p:nvPr/>
        </p:nvSpPr>
        <p:spPr>
          <a:xfrm>
            <a:off x="1503074" y="4146675"/>
            <a:ext cx="290464" cy="369332"/>
          </a:xfrm>
          <a:prstGeom prst="rect">
            <a:avLst/>
          </a:prstGeom>
          <a:noFill/>
        </p:spPr>
        <p:txBody>
          <a:bodyPr wrap="none" rtlCol="0">
            <a:spAutoFit/>
          </a:bodyPr>
          <a:lstStyle/>
          <a:p>
            <a:r>
              <a:rPr lang="en-US" dirty="0"/>
              <a:t>0</a:t>
            </a:r>
          </a:p>
        </p:txBody>
      </p:sp>
      <p:sp>
        <p:nvSpPr>
          <p:cNvPr id="27" name="TextBox 26"/>
          <p:cNvSpPr txBox="1"/>
          <p:nvPr/>
        </p:nvSpPr>
        <p:spPr>
          <a:xfrm>
            <a:off x="2057400" y="4559549"/>
            <a:ext cx="290464" cy="369332"/>
          </a:xfrm>
          <a:prstGeom prst="rect">
            <a:avLst/>
          </a:prstGeom>
          <a:noFill/>
        </p:spPr>
        <p:txBody>
          <a:bodyPr wrap="none" rtlCol="0">
            <a:spAutoFit/>
          </a:bodyPr>
          <a:lstStyle/>
          <a:p>
            <a:r>
              <a:rPr lang="en-US" dirty="0"/>
              <a:t>0</a:t>
            </a:r>
          </a:p>
        </p:txBody>
      </p:sp>
      <p:sp>
        <p:nvSpPr>
          <p:cNvPr id="31" name="TextBox 30"/>
          <p:cNvSpPr txBox="1"/>
          <p:nvPr/>
        </p:nvSpPr>
        <p:spPr>
          <a:xfrm>
            <a:off x="2466420" y="4190217"/>
            <a:ext cx="569387" cy="369332"/>
          </a:xfrm>
          <a:prstGeom prst="rect">
            <a:avLst/>
          </a:prstGeom>
          <a:noFill/>
        </p:spPr>
        <p:txBody>
          <a:bodyPr wrap="none" rtlCol="0">
            <a:spAutoFit/>
          </a:bodyPr>
          <a:lstStyle/>
          <a:p>
            <a:r>
              <a:rPr lang="en-US" dirty="0"/>
              <a:t>0.02</a:t>
            </a:r>
          </a:p>
        </p:txBody>
      </p:sp>
      <p:sp>
        <p:nvSpPr>
          <p:cNvPr id="32" name="TextBox 31"/>
          <p:cNvSpPr txBox="1"/>
          <p:nvPr/>
        </p:nvSpPr>
        <p:spPr>
          <a:xfrm>
            <a:off x="2839633" y="4622907"/>
            <a:ext cx="569387" cy="369332"/>
          </a:xfrm>
          <a:prstGeom prst="rect">
            <a:avLst/>
          </a:prstGeom>
          <a:noFill/>
        </p:spPr>
        <p:txBody>
          <a:bodyPr wrap="none" rtlCol="0">
            <a:spAutoFit/>
          </a:bodyPr>
          <a:lstStyle/>
          <a:p>
            <a:r>
              <a:rPr lang="en-US" dirty="0"/>
              <a:t>0.03</a:t>
            </a:r>
          </a:p>
        </p:txBody>
      </p:sp>
      <p:sp>
        <p:nvSpPr>
          <p:cNvPr id="35" name="TextBox 34"/>
          <p:cNvSpPr txBox="1"/>
          <p:nvPr/>
        </p:nvSpPr>
        <p:spPr>
          <a:xfrm>
            <a:off x="3429766" y="4156549"/>
            <a:ext cx="569387" cy="369332"/>
          </a:xfrm>
          <a:prstGeom prst="rect">
            <a:avLst/>
          </a:prstGeom>
          <a:noFill/>
        </p:spPr>
        <p:txBody>
          <a:bodyPr wrap="none" rtlCol="0">
            <a:spAutoFit/>
          </a:bodyPr>
          <a:lstStyle/>
          <a:p>
            <a:r>
              <a:rPr lang="en-US" dirty="0"/>
              <a:t>0.04</a:t>
            </a:r>
          </a:p>
        </p:txBody>
      </p:sp>
      <p:sp>
        <p:nvSpPr>
          <p:cNvPr id="36" name="TextBox 35"/>
          <p:cNvSpPr txBox="1"/>
          <p:nvPr/>
        </p:nvSpPr>
        <p:spPr>
          <a:xfrm>
            <a:off x="3695700" y="4591063"/>
            <a:ext cx="569387" cy="369332"/>
          </a:xfrm>
          <a:prstGeom prst="rect">
            <a:avLst/>
          </a:prstGeom>
          <a:noFill/>
        </p:spPr>
        <p:txBody>
          <a:bodyPr wrap="none" rtlCol="0">
            <a:spAutoFit/>
          </a:bodyPr>
          <a:lstStyle/>
          <a:p>
            <a:r>
              <a:rPr lang="en-US" dirty="0"/>
              <a:t>0.04</a:t>
            </a:r>
          </a:p>
        </p:txBody>
      </p:sp>
      <p:sp>
        <p:nvSpPr>
          <p:cNvPr id="37" name="TextBox 36"/>
          <p:cNvSpPr txBox="1"/>
          <p:nvPr/>
        </p:nvSpPr>
        <p:spPr>
          <a:xfrm>
            <a:off x="4161318" y="3900789"/>
            <a:ext cx="569387" cy="369332"/>
          </a:xfrm>
          <a:prstGeom prst="rect">
            <a:avLst/>
          </a:prstGeom>
          <a:noFill/>
        </p:spPr>
        <p:txBody>
          <a:bodyPr wrap="none" rtlCol="0">
            <a:spAutoFit/>
          </a:bodyPr>
          <a:lstStyle/>
          <a:p>
            <a:r>
              <a:rPr lang="en-US" dirty="0"/>
              <a:t>0.05</a:t>
            </a:r>
          </a:p>
        </p:txBody>
      </p:sp>
      <p:sp>
        <p:nvSpPr>
          <p:cNvPr id="38" name="TextBox 37"/>
          <p:cNvSpPr txBox="1"/>
          <p:nvPr/>
        </p:nvSpPr>
        <p:spPr>
          <a:xfrm>
            <a:off x="4645006" y="3335846"/>
            <a:ext cx="675185" cy="369332"/>
          </a:xfrm>
          <a:prstGeom prst="rect">
            <a:avLst/>
          </a:prstGeom>
          <a:noFill/>
        </p:spPr>
        <p:txBody>
          <a:bodyPr wrap="none" rtlCol="0">
            <a:spAutoFit/>
          </a:bodyPr>
          <a:lstStyle/>
          <a:p>
            <a:r>
              <a:rPr lang="en-US" dirty="0"/>
              <a:t>0.064</a:t>
            </a:r>
          </a:p>
        </p:txBody>
      </p:sp>
      <p:sp>
        <p:nvSpPr>
          <p:cNvPr id="39" name="TextBox 38"/>
          <p:cNvSpPr txBox="1"/>
          <p:nvPr/>
        </p:nvSpPr>
        <p:spPr>
          <a:xfrm>
            <a:off x="5518918" y="2667000"/>
            <a:ext cx="675185" cy="369332"/>
          </a:xfrm>
          <a:prstGeom prst="rect">
            <a:avLst/>
          </a:prstGeom>
          <a:noFill/>
        </p:spPr>
        <p:txBody>
          <a:bodyPr wrap="none" rtlCol="0">
            <a:spAutoFit/>
          </a:bodyPr>
          <a:lstStyle/>
          <a:p>
            <a:r>
              <a:rPr lang="en-US" dirty="0"/>
              <a:t>0.064</a:t>
            </a:r>
          </a:p>
        </p:txBody>
      </p:sp>
      <p:sp>
        <p:nvSpPr>
          <p:cNvPr id="40" name="TextBox 39"/>
          <p:cNvSpPr txBox="1"/>
          <p:nvPr/>
        </p:nvSpPr>
        <p:spPr>
          <a:xfrm>
            <a:off x="4823536" y="2669560"/>
            <a:ext cx="675185" cy="369332"/>
          </a:xfrm>
          <a:prstGeom prst="rect">
            <a:avLst/>
          </a:prstGeom>
          <a:noFill/>
        </p:spPr>
        <p:txBody>
          <a:bodyPr wrap="none" rtlCol="0">
            <a:spAutoFit/>
          </a:bodyPr>
          <a:lstStyle/>
          <a:p>
            <a:r>
              <a:rPr lang="en-US" dirty="0"/>
              <a:t>0.064</a:t>
            </a:r>
          </a:p>
        </p:txBody>
      </p:sp>
      <p:sp>
        <p:nvSpPr>
          <p:cNvPr id="41" name="TextBox 40"/>
          <p:cNvSpPr txBox="1"/>
          <p:nvPr/>
        </p:nvSpPr>
        <p:spPr>
          <a:xfrm>
            <a:off x="6430054" y="2667000"/>
            <a:ext cx="675185" cy="369332"/>
          </a:xfrm>
          <a:prstGeom prst="rect">
            <a:avLst/>
          </a:prstGeom>
          <a:noFill/>
        </p:spPr>
        <p:txBody>
          <a:bodyPr wrap="none" rtlCol="0">
            <a:spAutoFit/>
          </a:bodyPr>
          <a:lstStyle/>
          <a:p>
            <a:r>
              <a:rPr lang="en-US" dirty="0"/>
              <a:t>0.064</a:t>
            </a:r>
          </a:p>
        </p:txBody>
      </p:sp>
      <p:sp>
        <p:nvSpPr>
          <p:cNvPr id="42" name="TextBox 41"/>
          <p:cNvSpPr txBox="1"/>
          <p:nvPr/>
        </p:nvSpPr>
        <p:spPr>
          <a:xfrm>
            <a:off x="5305119" y="4199177"/>
            <a:ext cx="675185" cy="369332"/>
          </a:xfrm>
          <a:prstGeom prst="rect">
            <a:avLst/>
          </a:prstGeom>
          <a:noFill/>
        </p:spPr>
        <p:txBody>
          <a:bodyPr wrap="none" rtlCol="0">
            <a:spAutoFit/>
          </a:bodyPr>
          <a:lstStyle/>
          <a:p>
            <a:r>
              <a:rPr lang="en-US" dirty="0"/>
              <a:t>0.502</a:t>
            </a:r>
          </a:p>
        </p:txBody>
      </p:sp>
      <p:sp>
        <p:nvSpPr>
          <p:cNvPr id="43" name="TextBox 42"/>
          <p:cNvSpPr txBox="1"/>
          <p:nvPr/>
        </p:nvSpPr>
        <p:spPr>
          <a:xfrm>
            <a:off x="6241917" y="4234934"/>
            <a:ext cx="675185" cy="369332"/>
          </a:xfrm>
          <a:prstGeom prst="rect">
            <a:avLst/>
          </a:prstGeom>
          <a:noFill/>
        </p:spPr>
        <p:txBody>
          <a:bodyPr wrap="none" rtlCol="0">
            <a:spAutoFit/>
          </a:bodyPr>
          <a:lstStyle/>
          <a:p>
            <a:r>
              <a:rPr lang="en-US" dirty="0"/>
              <a:t>0.502</a:t>
            </a:r>
          </a:p>
        </p:txBody>
      </p:sp>
      <p:sp>
        <p:nvSpPr>
          <p:cNvPr id="44" name="TextBox 43"/>
          <p:cNvSpPr txBox="1"/>
          <p:nvPr/>
        </p:nvSpPr>
        <p:spPr>
          <a:xfrm>
            <a:off x="5803862" y="4622907"/>
            <a:ext cx="675185" cy="369332"/>
          </a:xfrm>
          <a:prstGeom prst="rect">
            <a:avLst/>
          </a:prstGeom>
          <a:noFill/>
        </p:spPr>
        <p:txBody>
          <a:bodyPr wrap="none" rtlCol="0">
            <a:spAutoFit/>
          </a:bodyPr>
          <a:lstStyle/>
          <a:p>
            <a:r>
              <a:rPr lang="en-US" dirty="0"/>
              <a:t>0.502</a:t>
            </a:r>
          </a:p>
        </p:txBody>
      </p:sp>
      <p:sp>
        <p:nvSpPr>
          <p:cNvPr id="45" name="TextBox 44"/>
          <p:cNvSpPr txBox="1"/>
          <p:nvPr/>
        </p:nvSpPr>
        <p:spPr>
          <a:xfrm>
            <a:off x="6553200" y="4622907"/>
            <a:ext cx="675185" cy="369332"/>
          </a:xfrm>
          <a:prstGeom prst="rect">
            <a:avLst/>
          </a:prstGeom>
          <a:noFill/>
        </p:spPr>
        <p:txBody>
          <a:bodyPr wrap="none" rtlCol="0">
            <a:spAutoFit/>
          </a:bodyPr>
          <a:lstStyle/>
          <a:p>
            <a:r>
              <a:rPr lang="en-US" dirty="0"/>
              <a:t>0.502</a:t>
            </a:r>
          </a:p>
        </p:txBody>
      </p:sp>
      <p:sp>
        <p:nvSpPr>
          <p:cNvPr id="46" name="TextBox 45"/>
          <p:cNvSpPr txBox="1"/>
          <p:nvPr/>
        </p:nvSpPr>
        <p:spPr>
          <a:xfrm>
            <a:off x="7502386" y="4604266"/>
            <a:ext cx="675185" cy="369332"/>
          </a:xfrm>
          <a:prstGeom prst="rect">
            <a:avLst/>
          </a:prstGeom>
          <a:noFill/>
        </p:spPr>
        <p:txBody>
          <a:bodyPr wrap="none" rtlCol="0">
            <a:spAutoFit/>
          </a:bodyPr>
          <a:lstStyle/>
          <a:p>
            <a:r>
              <a:rPr lang="en-US" dirty="0"/>
              <a:t>0.502</a:t>
            </a:r>
          </a:p>
        </p:txBody>
      </p:sp>
      <p:sp>
        <p:nvSpPr>
          <p:cNvPr id="47" name="TextBox 46"/>
          <p:cNvSpPr txBox="1"/>
          <p:nvPr/>
        </p:nvSpPr>
        <p:spPr>
          <a:xfrm>
            <a:off x="7282875" y="3676463"/>
            <a:ext cx="675185" cy="369332"/>
          </a:xfrm>
          <a:prstGeom prst="rect">
            <a:avLst/>
          </a:prstGeom>
          <a:noFill/>
        </p:spPr>
        <p:txBody>
          <a:bodyPr wrap="none" rtlCol="0">
            <a:spAutoFit/>
          </a:bodyPr>
          <a:lstStyle/>
          <a:p>
            <a:r>
              <a:rPr lang="en-US" dirty="0"/>
              <a:t>0.603</a:t>
            </a:r>
          </a:p>
        </p:txBody>
      </p:sp>
      <p:sp>
        <p:nvSpPr>
          <p:cNvPr id="48" name="TextBox 47"/>
          <p:cNvSpPr txBox="1"/>
          <p:nvPr/>
        </p:nvSpPr>
        <p:spPr>
          <a:xfrm>
            <a:off x="7873683" y="3691584"/>
            <a:ext cx="675185" cy="369332"/>
          </a:xfrm>
          <a:prstGeom prst="rect">
            <a:avLst/>
          </a:prstGeom>
          <a:noFill/>
        </p:spPr>
        <p:txBody>
          <a:bodyPr wrap="none" rtlCol="0">
            <a:spAutoFit/>
          </a:bodyPr>
          <a:lstStyle/>
          <a:p>
            <a:r>
              <a:rPr lang="en-US" dirty="0"/>
              <a:t>0.603</a:t>
            </a:r>
          </a:p>
        </p:txBody>
      </p:sp>
      <p:sp>
        <p:nvSpPr>
          <p:cNvPr id="49" name="TextBox 48"/>
          <p:cNvSpPr txBox="1"/>
          <p:nvPr/>
        </p:nvSpPr>
        <p:spPr>
          <a:xfrm>
            <a:off x="7669791" y="5049014"/>
            <a:ext cx="569387" cy="369332"/>
          </a:xfrm>
          <a:prstGeom prst="rect">
            <a:avLst/>
          </a:prstGeom>
          <a:noFill/>
        </p:spPr>
        <p:txBody>
          <a:bodyPr wrap="none" rtlCol="0">
            <a:spAutoFit/>
          </a:bodyPr>
          <a:lstStyle/>
          <a:p>
            <a:r>
              <a:rPr lang="en-US" dirty="0"/>
              <a:t>0.67</a:t>
            </a:r>
          </a:p>
        </p:txBody>
      </p:sp>
      <p:sp>
        <p:nvSpPr>
          <p:cNvPr id="50" name="TextBox 49"/>
          <p:cNvSpPr txBox="1"/>
          <p:nvPr/>
        </p:nvSpPr>
        <p:spPr>
          <a:xfrm>
            <a:off x="6473711" y="5060718"/>
            <a:ext cx="569387" cy="369332"/>
          </a:xfrm>
          <a:prstGeom prst="rect">
            <a:avLst/>
          </a:prstGeom>
          <a:noFill/>
        </p:spPr>
        <p:txBody>
          <a:bodyPr wrap="none" rtlCol="0">
            <a:spAutoFit/>
          </a:bodyPr>
          <a:lstStyle/>
          <a:p>
            <a:r>
              <a:rPr lang="en-US" dirty="0"/>
              <a:t>0.67</a:t>
            </a:r>
          </a:p>
        </p:txBody>
      </p:sp>
      <p:sp>
        <p:nvSpPr>
          <p:cNvPr id="51" name="TextBox 50"/>
          <p:cNvSpPr txBox="1"/>
          <p:nvPr/>
        </p:nvSpPr>
        <p:spPr>
          <a:xfrm>
            <a:off x="5604453" y="5069782"/>
            <a:ext cx="569387" cy="369332"/>
          </a:xfrm>
          <a:prstGeom prst="rect">
            <a:avLst/>
          </a:prstGeom>
          <a:noFill/>
        </p:spPr>
        <p:txBody>
          <a:bodyPr wrap="none" rtlCol="0">
            <a:spAutoFit/>
          </a:bodyPr>
          <a:lstStyle/>
          <a:p>
            <a:r>
              <a:rPr lang="en-US" dirty="0"/>
              <a:t>0.05</a:t>
            </a:r>
          </a:p>
        </p:txBody>
      </p:sp>
      <p:sp>
        <p:nvSpPr>
          <p:cNvPr id="52" name="TextBox 51"/>
          <p:cNvSpPr txBox="1"/>
          <p:nvPr/>
        </p:nvSpPr>
        <p:spPr>
          <a:xfrm>
            <a:off x="4679342" y="4663353"/>
            <a:ext cx="569387" cy="369332"/>
          </a:xfrm>
          <a:prstGeom prst="rect">
            <a:avLst/>
          </a:prstGeom>
          <a:noFill/>
        </p:spPr>
        <p:txBody>
          <a:bodyPr wrap="none" rtlCol="0">
            <a:spAutoFit/>
          </a:bodyPr>
          <a:lstStyle/>
          <a:p>
            <a:r>
              <a:rPr lang="en-US" dirty="0"/>
              <a:t>0.05</a:t>
            </a:r>
          </a:p>
        </p:txBody>
      </p:sp>
      <p:sp>
        <p:nvSpPr>
          <p:cNvPr id="53" name="TextBox 52"/>
          <p:cNvSpPr txBox="1"/>
          <p:nvPr/>
        </p:nvSpPr>
        <p:spPr>
          <a:xfrm>
            <a:off x="6890082" y="1233106"/>
            <a:ext cx="675185" cy="369332"/>
          </a:xfrm>
          <a:prstGeom prst="rect">
            <a:avLst/>
          </a:prstGeom>
          <a:noFill/>
        </p:spPr>
        <p:txBody>
          <a:bodyPr wrap="none" rtlCol="0">
            <a:spAutoFit/>
          </a:bodyPr>
          <a:lstStyle/>
          <a:p>
            <a:r>
              <a:rPr lang="en-US" dirty="0"/>
              <a:t>0.503</a:t>
            </a:r>
          </a:p>
        </p:txBody>
      </p:sp>
      <p:sp>
        <p:nvSpPr>
          <p:cNvPr id="54" name="TextBox 53"/>
          <p:cNvSpPr txBox="1"/>
          <p:nvPr/>
        </p:nvSpPr>
        <p:spPr>
          <a:xfrm>
            <a:off x="7693838" y="1027318"/>
            <a:ext cx="463588" cy="369332"/>
          </a:xfrm>
          <a:prstGeom prst="rect">
            <a:avLst/>
          </a:prstGeom>
          <a:noFill/>
        </p:spPr>
        <p:txBody>
          <a:bodyPr wrap="none" rtlCol="0">
            <a:spAutoFit/>
          </a:bodyPr>
          <a:lstStyle/>
          <a:p>
            <a:r>
              <a:rPr lang="en-US" dirty="0"/>
              <a:t>0.5</a:t>
            </a:r>
          </a:p>
        </p:txBody>
      </p:sp>
      <p:sp>
        <p:nvSpPr>
          <p:cNvPr id="55" name="TextBox 54"/>
          <p:cNvSpPr txBox="1"/>
          <p:nvPr/>
        </p:nvSpPr>
        <p:spPr>
          <a:xfrm>
            <a:off x="7572905" y="2362200"/>
            <a:ext cx="569387" cy="369332"/>
          </a:xfrm>
          <a:prstGeom prst="rect">
            <a:avLst/>
          </a:prstGeom>
          <a:noFill/>
        </p:spPr>
        <p:txBody>
          <a:bodyPr wrap="none" rtlCol="0">
            <a:spAutoFit/>
          </a:bodyPr>
          <a:lstStyle/>
          <a:p>
            <a:r>
              <a:rPr lang="en-US" dirty="0"/>
              <a:t>0.76</a:t>
            </a:r>
          </a:p>
        </p:txBody>
      </p:sp>
      <p:sp>
        <p:nvSpPr>
          <p:cNvPr id="56" name="TextBox 55"/>
          <p:cNvSpPr txBox="1"/>
          <p:nvPr/>
        </p:nvSpPr>
        <p:spPr>
          <a:xfrm>
            <a:off x="7587637" y="1745384"/>
            <a:ext cx="675185" cy="369332"/>
          </a:xfrm>
          <a:prstGeom prst="rect">
            <a:avLst/>
          </a:prstGeom>
          <a:noFill/>
        </p:spPr>
        <p:txBody>
          <a:bodyPr wrap="none" rtlCol="0">
            <a:spAutoFit/>
          </a:bodyPr>
          <a:lstStyle/>
          <a:p>
            <a:r>
              <a:rPr lang="en-US" dirty="0"/>
              <a:t>0.503</a:t>
            </a:r>
          </a:p>
        </p:txBody>
      </p:sp>
      <p:sp>
        <p:nvSpPr>
          <p:cNvPr id="57" name="TextBox 56"/>
          <p:cNvSpPr txBox="1"/>
          <p:nvPr/>
        </p:nvSpPr>
        <p:spPr>
          <a:xfrm>
            <a:off x="6628802" y="1764268"/>
            <a:ext cx="675185" cy="369332"/>
          </a:xfrm>
          <a:prstGeom prst="rect">
            <a:avLst/>
          </a:prstGeom>
          <a:noFill/>
        </p:spPr>
        <p:txBody>
          <a:bodyPr wrap="none" rtlCol="0">
            <a:spAutoFit/>
          </a:bodyPr>
          <a:lstStyle/>
          <a:p>
            <a:r>
              <a:rPr lang="en-US" dirty="0"/>
              <a:t>0.503</a:t>
            </a:r>
          </a:p>
        </p:txBody>
      </p:sp>
      <p:sp>
        <p:nvSpPr>
          <p:cNvPr id="58" name="TextBox 57"/>
          <p:cNvSpPr txBox="1"/>
          <p:nvPr/>
        </p:nvSpPr>
        <p:spPr>
          <a:xfrm>
            <a:off x="6473462" y="2259569"/>
            <a:ext cx="569387" cy="369332"/>
          </a:xfrm>
          <a:prstGeom prst="rect">
            <a:avLst/>
          </a:prstGeom>
          <a:noFill/>
        </p:spPr>
        <p:txBody>
          <a:bodyPr wrap="none" rtlCol="0">
            <a:spAutoFit/>
          </a:bodyPr>
          <a:lstStyle/>
          <a:p>
            <a:r>
              <a:rPr lang="en-US" dirty="0"/>
              <a:t>0.54</a:t>
            </a:r>
          </a:p>
        </p:txBody>
      </p:sp>
      <p:sp>
        <p:nvSpPr>
          <p:cNvPr id="59" name="TextBox 58"/>
          <p:cNvSpPr txBox="1"/>
          <p:nvPr/>
        </p:nvSpPr>
        <p:spPr>
          <a:xfrm>
            <a:off x="5572068" y="2267555"/>
            <a:ext cx="569387" cy="369332"/>
          </a:xfrm>
          <a:prstGeom prst="rect">
            <a:avLst/>
          </a:prstGeom>
          <a:noFill/>
        </p:spPr>
        <p:txBody>
          <a:bodyPr wrap="none" rtlCol="0">
            <a:spAutoFit/>
          </a:bodyPr>
          <a:lstStyle/>
          <a:p>
            <a:r>
              <a:rPr lang="en-US" dirty="0"/>
              <a:t>0.54</a:t>
            </a:r>
          </a:p>
        </p:txBody>
      </p:sp>
      <p:sp>
        <p:nvSpPr>
          <p:cNvPr id="60" name="TextBox 59"/>
          <p:cNvSpPr txBox="1"/>
          <p:nvPr/>
        </p:nvSpPr>
        <p:spPr>
          <a:xfrm>
            <a:off x="5750712" y="1760812"/>
            <a:ext cx="675185" cy="369332"/>
          </a:xfrm>
          <a:prstGeom prst="rect">
            <a:avLst/>
          </a:prstGeom>
          <a:noFill/>
        </p:spPr>
        <p:txBody>
          <a:bodyPr wrap="none" rtlCol="0">
            <a:spAutoFit/>
          </a:bodyPr>
          <a:lstStyle/>
          <a:p>
            <a:r>
              <a:rPr lang="en-US" dirty="0"/>
              <a:t>0.503</a:t>
            </a:r>
          </a:p>
        </p:txBody>
      </p:sp>
      <p:sp>
        <p:nvSpPr>
          <p:cNvPr id="61" name="TextBox 60"/>
          <p:cNvSpPr txBox="1"/>
          <p:nvPr/>
        </p:nvSpPr>
        <p:spPr>
          <a:xfrm>
            <a:off x="6096806" y="1396650"/>
            <a:ext cx="675185" cy="369332"/>
          </a:xfrm>
          <a:prstGeom prst="rect">
            <a:avLst/>
          </a:prstGeom>
          <a:noFill/>
        </p:spPr>
        <p:txBody>
          <a:bodyPr wrap="none" rtlCol="0">
            <a:spAutoFit/>
          </a:bodyPr>
          <a:lstStyle/>
          <a:p>
            <a:r>
              <a:rPr lang="en-US" dirty="0"/>
              <a:t>0.503</a:t>
            </a:r>
          </a:p>
        </p:txBody>
      </p:sp>
      <p:sp>
        <p:nvSpPr>
          <p:cNvPr id="62" name="TextBox 61"/>
          <p:cNvSpPr txBox="1"/>
          <p:nvPr/>
        </p:nvSpPr>
        <p:spPr>
          <a:xfrm>
            <a:off x="5121802" y="1518597"/>
            <a:ext cx="675185" cy="369332"/>
          </a:xfrm>
          <a:prstGeom prst="rect">
            <a:avLst/>
          </a:prstGeom>
          <a:noFill/>
        </p:spPr>
        <p:txBody>
          <a:bodyPr wrap="none" rtlCol="0">
            <a:spAutoFit/>
          </a:bodyPr>
          <a:lstStyle/>
          <a:p>
            <a:r>
              <a:rPr lang="en-US" dirty="0"/>
              <a:t>0.503</a:t>
            </a:r>
          </a:p>
        </p:txBody>
      </p:sp>
      <p:pic>
        <p:nvPicPr>
          <p:cNvPr id="63" name="Picture 62"/>
          <p:cNvPicPr>
            <a:picLocks noChangeAspect="1"/>
          </p:cNvPicPr>
          <p:nvPr/>
        </p:nvPicPr>
        <p:blipFill>
          <a:blip r:embed="rId3"/>
          <a:stretch>
            <a:fillRect/>
          </a:stretch>
        </p:blipFill>
        <p:spPr>
          <a:xfrm flipH="1">
            <a:off x="2248018" y="5327526"/>
            <a:ext cx="723782" cy="322942"/>
          </a:xfrm>
          <a:prstGeom prst="rect">
            <a:avLst/>
          </a:prstGeom>
        </p:spPr>
      </p:pic>
      <p:cxnSp>
        <p:nvCxnSpPr>
          <p:cNvPr id="64" name="Straight Arrow Connector 63"/>
          <p:cNvCxnSpPr/>
          <p:nvPr/>
        </p:nvCxnSpPr>
        <p:spPr bwMode="auto">
          <a:xfrm>
            <a:off x="2971800" y="5638800"/>
            <a:ext cx="1447800" cy="0"/>
          </a:xfrm>
          <a:prstGeom prst="straightConnector1">
            <a:avLst/>
          </a:prstGeom>
          <a:noFill/>
          <a:ln w="76200" cap="flat" cmpd="sng" algn="ctr">
            <a:solidFill>
              <a:schemeClr val="tx1"/>
            </a:solidFill>
            <a:prstDash val="solid"/>
            <a:round/>
            <a:headEnd type="none" w="med" len="med"/>
            <a:tailEnd type="arrow" w="med" len="med"/>
          </a:ln>
          <a:effectLst/>
        </p:spPr>
      </p:cxnSp>
      <p:cxnSp>
        <p:nvCxnSpPr>
          <p:cNvPr id="65" name="Straight Arrow Connector 64"/>
          <p:cNvCxnSpPr/>
          <p:nvPr/>
        </p:nvCxnSpPr>
        <p:spPr bwMode="auto">
          <a:xfrm flipV="1">
            <a:off x="2740687" y="4692580"/>
            <a:ext cx="364254" cy="581272"/>
          </a:xfrm>
          <a:prstGeom prst="straightConnector1">
            <a:avLst/>
          </a:prstGeom>
          <a:noFill/>
          <a:ln w="76200" cap="flat" cmpd="sng" algn="ctr">
            <a:solidFill>
              <a:schemeClr val="tx1"/>
            </a:solidFill>
            <a:prstDash val="solid"/>
            <a:round/>
            <a:headEnd type="none" w="med" len="med"/>
            <a:tailEnd type="arrow" w="med" len="med"/>
          </a:ln>
          <a:effectLst/>
        </p:spPr>
      </p:cxnSp>
      <p:cxnSp>
        <p:nvCxnSpPr>
          <p:cNvPr id="66" name="Elbow Connector 65"/>
          <p:cNvCxnSpPr/>
          <p:nvPr/>
        </p:nvCxnSpPr>
        <p:spPr bwMode="auto">
          <a:xfrm>
            <a:off x="2971800" y="5638800"/>
            <a:ext cx="914400" cy="741903"/>
          </a:xfrm>
          <a:prstGeom prst="bentConnector3">
            <a:avLst/>
          </a:prstGeom>
          <a:noFill/>
          <a:ln w="76200" cap="flat" cmpd="sng" algn="ctr">
            <a:solidFill>
              <a:schemeClr val="tx1"/>
            </a:solidFill>
            <a:prstDash val="solid"/>
            <a:round/>
            <a:headEnd type="none" w="med" len="med"/>
            <a:tailEnd type="triangle"/>
          </a:ln>
          <a:effectLst/>
        </p:spPr>
      </p:cxnSp>
      <p:sp>
        <p:nvSpPr>
          <p:cNvPr id="6" name="Title 5"/>
          <p:cNvSpPr>
            <a:spLocks noGrp="1"/>
          </p:cNvSpPr>
          <p:nvPr>
            <p:ph type="title"/>
          </p:nvPr>
        </p:nvSpPr>
        <p:spPr/>
        <p:txBody>
          <a:bodyPr/>
          <a:lstStyle/>
          <a:p>
            <a:r>
              <a:rPr lang="en-US" dirty="0"/>
              <a:t>Emergency storm response</a:t>
            </a:r>
          </a:p>
        </p:txBody>
      </p:sp>
      <p:sp>
        <p:nvSpPr>
          <p:cNvPr id="2" name="Rectangle 1"/>
          <p:cNvSpPr/>
          <p:nvPr/>
        </p:nvSpPr>
        <p:spPr>
          <a:xfrm>
            <a:off x="685800" y="1887929"/>
            <a:ext cx="1562218" cy="1892191"/>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9" name="Group 8"/>
          <p:cNvGrpSpPr/>
          <p:nvPr/>
        </p:nvGrpSpPr>
        <p:grpSpPr>
          <a:xfrm>
            <a:off x="191165" y="3401718"/>
            <a:ext cx="3056414" cy="2465682"/>
            <a:chOff x="191165" y="3401718"/>
            <a:chExt cx="3056414" cy="2465682"/>
          </a:xfrm>
        </p:grpSpPr>
        <p:sp>
          <p:nvSpPr>
            <p:cNvPr id="3" name="Oval 2"/>
            <p:cNvSpPr/>
            <p:nvPr/>
          </p:nvSpPr>
          <p:spPr>
            <a:xfrm>
              <a:off x="1959289" y="5069782"/>
              <a:ext cx="1235015" cy="797618"/>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191165" y="3401718"/>
                  <a:ext cx="3056414" cy="707886"/>
                </a:xfrm>
                <a:prstGeom prst="rect">
                  <a:avLst/>
                </a:prstGeom>
                <a:noFill/>
                <a:ln>
                  <a:solidFill>
                    <a:srgbClr val="0033CC"/>
                  </a:solidFill>
                </a:ln>
              </p:spPr>
              <p:txBody>
                <a:bodyPr wrap="none" rtlCol="0">
                  <a:spAutoFit/>
                </a:bodyPr>
                <a:lstStyle/>
                <a:p>
                  <a:pPr algn="l"/>
                  <a:r>
                    <a:rPr lang="en-US" sz="2000" i="0" dirty="0">
                      <a:solidFill>
                        <a:srgbClr val="0033CC"/>
                      </a:solidFill>
                    </a:rPr>
                    <a:t>Physical state </a:t>
                  </a:r>
                  <a14:m>
                    <m:oMath xmlns:m="http://schemas.openxmlformats.org/officeDocument/2006/math">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𝑅</m:t>
                          </m:r>
                        </m:e>
                        <m:sub>
                          <m:r>
                            <a:rPr lang="en-US" sz="2000" b="0" i="1" smtClean="0">
                              <a:solidFill>
                                <a:srgbClr val="0033CC"/>
                              </a:solidFill>
                              <a:latin typeface="Cambria Math" panose="02040503050406030204" pitchFamily="18" charset="0"/>
                            </a:rPr>
                            <m:t>𝑡</m:t>
                          </m:r>
                        </m:sub>
                      </m:sSub>
                      <m:r>
                        <a:rPr lang="en-US" sz="2000" b="0" i="1" smtClean="0">
                          <a:solidFill>
                            <a:srgbClr val="0033CC"/>
                          </a:solidFill>
                          <a:latin typeface="Cambria Math" panose="02040503050406030204" pitchFamily="18" charset="0"/>
                        </a:rPr>
                        <m:t>=</m:t>
                      </m:r>
                    </m:oMath>
                  </a14:m>
                  <a:r>
                    <a:rPr lang="en-US" sz="2000" i="0" dirty="0">
                      <a:solidFill>
                        <a:srgbClr val="0033CC"/>
                      </a:solidFill>
                    </a:rPr>
                    <a:t> location</a:t>
                  </a:r>
                </a:p>
                <a:p>
                  <a:pPr algn="l"/>
                  <a:r>
                    <a:rPr lang="en-US" sz="2000" i="0" dirty="0">
                      <a:solidFill>
                        <a:srgbClr val="0033CC"/>
                      </a:solidFill>
                    </a:rPr>
                    <a:t>of vehicle</a:t>
                  </a:r>
                </a:p>
              </p:txBody>
            </p:sp>
          </mc:Choice>
          <mc:Fallback xmlns="">
            <p:sp>
              <p:nvSpPr>
                <p:cNvPr id="5" name="TextBox 4"/>
                <p:cNvSpPr txBox="1">
                  <a:spLocks noRot="1" noChangeAspect="1" noMove="1" noResize="1" noEditPoints="1" noAdjustHandles="1" noChangeArrowheads="1" noChangeShapeType="1" noTextEdit="1"/>
                </p:cNvSpPr>
                <p:nvPr/>
              </p:nvSpPr>
              <p:spPr>
                <a:xfrm>
                  <a:off x="191165" y="3401718"/>
                  <a:ext cx="3056414" cy="707886"/>
                </a:xfrm>
                <a:prstGeom prst="rect">
                  <a:avLst/>
                </a:prstGeom>
                <a:blipFill>
                  <a:blip r:embed="rId4"/>
                  <a:stretch>
                    <a:fillRect l="-1786" t="-3390" r="-1389" b="-13559"/>
                  </a:stretch>
                </a:blipFill>
                <a:ln>
                  <a:solidFill>
                    <a:srgbClr val="0033CC"/>
                  </a:solidFill>
                </a:ln>
              </p:spPr>
              <p:txBody>
                <a:bodyPr/>
                <a:lstStyle/>
                <a:p>
                  <a:r>
                    <a:rPr lang="en-US">
                      <a:noFill/>
                    </a:rPr>
                    <a:t> </a:t>
                  </a:r>
                </a:p>
              </p:txBody>
            </p:sp>
          </mc:Fallback>
        </mc:AlternateContent>
        <p:cxnSp>
          <p:nvCxnSpPr>
            <p:cNvPr id="8" name="Straight Arrow Connector 7"/>
            <p:cNvCxnSpPr>
              <a:stCxn id="5" idx="2"/>
              <a:endCxn id="3" idx="1"/>
            </p:cNvCxnSpPr>
            <p:nvPr/>
          </p:nvCxnSpPr>
          <p:spPr bwMode="auto">
            <a:xfrm>
              <a:off x="1719372" y="4109604"/>
              <a:ext cx="420781" cy="1076986"/>
            </a:xfrm>
            <a:prstGeom prst="straightConnector1">
              <a:avLst/>
            </a:prstGeom>
            <a:noFill/>
            <a:ln w="28575" cap="flat" cmpd="sng" algn="ctr">
              <a:solidFill>
                <a:srgbClr val="0033CC"/>
              </a:solidFill>
              <a:prstDash val="solid"/>
              <a:round/>
              <a:headEnd type="none" w="med" len="med"/>
              <a:tailEnd type="triangle"/>
            </a:ln>
            <a:effectLst/>
          </p:spPr>
        </p:cxnSp>
      </p:grpSp>
      <p:sp>
        <p:nvSpPr>
          <p:cNvPr id="67" name="Oval 66"/>
          <p:cNvSpPr/>
          <p:nvPr/>
        </p:nvSpPr>
        <p:spPr>
          <a:xfrm>
            <a:off x="4659818" y="1137862"/>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8" name="Oval 67"/>
          <p:cNvSpPr/>
          <p:nvPr/>
        </p:nvSpPr>
        <p:spPr>
          <a:xfrm>
            <a:off x="8347898" y="2448502"/>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9" name="Oval 68"/>
          <p:cNvSpPr/>
          <p:nvPr/>
        </p:nvSpPr>
        <p:spPr>
          <a:xfrm>
            <a:off x="5293802" y="3637222"/>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0" name="Oval 69"/>
          <p:cNvSpPr/>
          <p:nvPr/>
        </p:nvSpPr>
        <p:spPr>
          <a:xfrm>
            <a:off x="8408858" y="5094166"/>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1" name="Oval 70"/>
          <p:cNvSpPr/>
          <p:nvPr/>
        </p:nvSpPr>
        <p:spPr>
          <a:xfrm>
            <a:off x="8012618" y="5880550"/>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2" name="Oval 71"/>
          <p:cNvSpPr/>
          <p:nvPr/>
        </p:nvSpPr>
        <p:spPr>
          <a:xfrm>
            <a:off x="3312602" y="6435286"/>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3" name="Oval 72"/>
          <p:cNvSpPr/>
          <p:nvPr/>
        </p:nvSpPr>
        <p:spPr>
          <a:xfrm>
            <a:off x="2294570" y="6404806"/>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74" name="TextBox 73"/>
              <p:cNvSpPr txBox="1"/>
              <p:nvPr/>
            </p:nvSpPr>
            <p:spPr>
              <a:xfrm>
                <a:off x="294797" y="1249830"/>
                <a:ext cx="3733458" cy="707886"/>
              </a:xfrm>
              <a:prstGeom prst="rect">
                <a:avLst/>
              </a:prstGeom>
              <a:noFill/>
              <a:ln>
                <a:solidFill>
                  <a:srgbClr val="0033CC"/>
                </a:solidFill>
              </a:ln>
            </p:spPr>
            <p:txBody>
              <a:bodyPr wrap="none" rtlCol="0">
                <a:spAutoFit/>
              </a:bodyPr>
              <a:lstStyle/>
              <a:p>
                <a:pPr algn="l"/>
                <a:r>
                  <a:rPr lang="en-US" sz="2000" i="0" dirty="0">
                    <a:solidFill>
                      <a:srgbClr val="0033CC"/>
                    </a:solidFill>
                  </a:rPr>
                  <a:t>Information state </a:t>
                </a:r>
                <a14:m>
                  <m:oMath xmlns:m="http://schemas.openxmlformats.org/officeDocument/2006/math">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𝐼</m:t>
                        </m:r>
                      </m:e>
                      <m:sub>
                        <m:r>
                          <a:rPr lang="en-US" sz="2000" b="0" i="1" smtClean="0">
                            <a:solidFill>
                              <a:srgbClr val="0033CC"/>
                            </a:solidFill>
                            <a:latin typeface="Cambria Math" panose="02040503050406030204" pitchFamily="18" charset="0"/>
                          </a:rPr>
                          <m:t>𝑡</m:t>
                        </m:r>
                      </m:sub>
                    </m:sSub>
                    <m:r>
                      <a:rPr lang="en-US" sz="2000" b="0" i="1" smtClean="0">
                        <a:solidFill>
                          <a:srgbClr val="0033CC"/>
                        </a:solidFill>
                        <a:latin typeface="Cambria Math" panose="02040503050406030204" pitchFamily="18" charset="0"/>
                      </a:rPr>
                      <m:t>=</m:t>
                    </m:r>
                  </m:oMath>
                </a14:m>
                <a:r>
                  <a:rPr lang="en-US" sz="2000" i="0" dirty="0">
                    <a:solidFill>
                      <a:srgbClr val="0033CC"/>
                    </a:solidFill>
                  </a:rPr>
                  <a:t> phone calls,</a:t>
                </a:r>
              </a:p>
              <a:p>
                <a:pPr algn="l"/>
                <a:r>
                  <a:rPr lang="en-US" sz="2000" i="0" dirty="0">
                    <a:solidFill>
                      <a:srgbClr val="0033CC"/>
                    </a:solidFill>
                  </a:rPr>
                  <a:t>weather information, flooding, …</a:t>
                </a:r>
              </a:p>
            </p:txBody>
          </p:sp>
        </mc:Choice>
        <mc:Fallback xmlns="">
          <p:sp>
            <p:nvSpPr>
              <p:cNvPr id="74" name="TextBox 73"/>
              <p:cNvSpPr txBox="1">
                <a:spLocks noRot="1" noChangeAspect="1" noMove="1" noResize="1" noEditPoints="1" noAdjustHandles="1" noChangeArrowheads="1" noChangeShapeType="1" noTextEdit="1"/>
              </p:cNvSpPr>
              <p:nvPr/>
            </p:nvSpPr>
            <p:spPr>
              <a:xfrm>
                <a:off x="294797" y="1249830"/>
                <a:ext cx="3733458" cy="707886"/>
              </a:xfrm>
              <a:prstGeom prst="rect">
                <a:avLst/>
              </a:prstGeom>
              <a:blipFill>
                <a:blip r:embed="rId5"/>
                <a:stretch>
                  <a:fillRect l="-1463" t="-3390" r="-813" b="-13559"/>
                </a:stretch>
              </a:blipFill>
              <a:ln>
                <a:solidFill>
                  <a:srgbClr val="0033CC"/>
                </a:solidFill>
              </a:ln>
            </p:spPr>
            <p:txBody>
              <a:bodyPr/>
              <a:lstStyle/>
              <a:p>
                <a:r>
                  <a:rPr lang="en-US">
                    <a:noFill/>
                  </a:rPr>
                  <a:t> </a:t>
                </a:r>
              </a:p>
            </p:txBody>
          </p:sp>
        </mc:Fallback>
      </mc:AlternateContent>
    </p:spTree>
    <p:extLst>
      <p:ext uri="{BB962C8B-B14F-4D97-AF65-F5344CB8AC3E}">
        <p14:creationId xmlns:p14="http://schemas.microsoft.com/office/powerpoint/2010/main" val="135317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left)">
                                      <p:cBhvr>
                                        <p:cTn id="12" dur="500"/>
                                        <p:tgtEl>
                                          <p:spTgt spid="7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left)">
                                      <p:cBhvr>
                                        <p:cTn id="15" dur="500"/>
                                        <p:tgtEl>
                                          <p:spTgt spid="7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wipe(left)">
                                      <p:cBhvr>
                                        <p:cTn id="18" dur="500"/>
                                        <p:tgtEl>
                                          <p:spTgt spid="6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wipe(left)">
                                      <p:cBhvr>
                                        <p:cTn id="21" dur="500"/>
                                        <p:tgtEl>
                                          <p:spTgt spid="6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wipe(left)">
                                      <p:cBhvr>
                                        <p:cTn id="24" dur="500"/>
                                        <p:tgtEl>
                                          <p:spTgt spid="72"/>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left)">
                                      <p:cBhvr>
                                        <p:cTn id="27" dur="500"/>
                                        <p:tgtEl>
                                          <p:spTgt spid="7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left)">
                                      <p:cBhvr>
                                        <p:cTn id="30" dur="500"/>
                                        <p:tgtEl>
                                          <p:spTgt spid="7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wipe(left)">
                                      <p:cBhvr>
                                        <p:cTn id="3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P spid="72" grpId="0" animBg="1"/>
      <p:bldP spid="73" grpId="0" animBg="1"/>
      <p:bldP spid="74"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557" y="1051560"/>
            <a:ext cx="8850732" cy="580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79173" name="Rectangle 37"/>
          <p:cNvSpPr>
            <a:spLocks noGrp="1" noChangeArrowheads="1"/>
          </p:cNvSpPr>
          <p:nvPr>
            <p:ph type="body" idx="1"/>
          </p:nvPr>
        </p:nvSpPr>
        <p:spPr/>
        <p:txBody>
          <a:bodyPr/>
          <a:lstStyle/>
          <a:p>
            <a:r>
              <a:rPr lang="en-US" altLang="en-US"/>
              <a:t>Original solution</a:t>
            </a:r>
          </a:p>
        </p:txBody>
      </p:sp>
      <p:sp>
        <p:nvSpPr>
          <p:cNvPr id="2779182" name="Oval 46"/>
          <p:cNvSpPr>
            <a:spLocks noChangeArrowheads="1"/>
          </p:cNvSpPr>
          <p:nvPr/>
        </p:nvSpPr>
        <p:spPr bwMode="auto">
          <a:xfrm>
            <a:off x="2209800" y="2755900"/>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9183" name="Oval 47"/>
          <p:cNvSpPr>
            <a:spLocks noChangeArrowheads="1"/>
          </p:cNvSpPr>
          <p:nvPr/>
        </p:nvSpPr>
        <p:spPr bwMode="auto">
          <a:xfrm>
            <a:off x="2198688" y="3608388"/>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9184" name="Oval 48"/>
          <p:cNvSpPr>
            <a:spLocks noChangeArrowheads="1"/>
          </p:cNvSpPr>
          <p:nvPr/>
        </p:nvSpPr>
        <p:spPr bwMode="auto">
          <a:xfrm>
            <a:off x="2198688" y="4383088"/>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9185" name="Oval 49"/>
          <p:cNvSpPr>
            <a:spLocks noChangeArrowheads="1"/>
          </p:cNvSpPr>
          <p:nvPr/>
        </p:nvSpPr>
        <p:spPr bwMode="auto">
          <a:xfrm>
            <a:off x="2187575" y="5235575"/>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9186" name="Rectangle 50"/>
          <p:cNvSpPr>
            <a:spLocks noChangeArrowheads="1"/>
          </p:cNvSpPr>
          <p:nvPr/>
        </p:nvSpPr>
        <p:spPr bwMode="auto">
          <a:xfrm>
            <a:off x="3441700" y="2959100"/>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9187" name="Rectangle 51"/>
          <p:cNvSpPr>
            <a:spLocks noChangeArrowheads="1"/>
          </p:cNvSpPr>
          <p:nvPr/>
        </p:nvSpPr>
        <p:spPr bwMode="auto">
          <a:xfrm>
            <a:off x="3443288" y="3875088"/>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9188" name="Rectangle 52"/>
          <p:cNvSpPr>
            <a:spLocks noChangeArrowheads="1"/>
          </p:cNvSpPr>
          <p:nvPr/>
        </p:nvSpPr>
        <p:spPr bwMode="auto">
          <a:xfrm>
            <a:off x="3444875" y="4930775"/>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779189" name="AutoShape 53"/>
          <p:cNvCxnSpPr>
            <a:cxnSpLocks noChangeShapeType="1"/>
            <a:stCxn id="2779182" idx="6"/>
            <a:endCxn id="2779186" idx="1"/>
          </p:cNvCxnSpPr>
          <p:nvPr/>
        </p:nvCxnSpPr>
        <p:spPr bwMode="auto">
          <a:xfrm>
            <a:off x="2460625" y="2876550"/>
            <a:ext cx="971550" cy="209550"/>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9190" name="AutoShape 54"/>
          <p:cNvCxnSpPr>
            <a:cxnSpLocks noChangeShapeType="1"/>
            <a:stCxn id="2779182" idx="6"/>
            <a:endCxn id="2779187" idx="1"/>
          </p:cNvCxnSpPr>
          <p:nvPr/>
        </p:nvCxnSpPr>
        <p:spPr bwMode="auto">
          <a:xfrm>
            <a:off x="2460625" y="2876550"/>
            <a:ext cx="973138" cy="1125538"/>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9191" name="AutoShape 55"/>
          <p:cNvCxnSpPr>
            <a:cxnSpLocks noChangeShapeType="1"/>
            <a:stCxn id="2779183" idx="6"/>
            <a:endCxn id="2779186" idx="1"/>
          </p:cNvCxnSpPr>
          <p:nvPr/>
        </p:nvCxnSpPr>
        <p:spPr bwMode="auto">
          <a:xfrm flipV="1">
            <a:off x="2449513" y="3086100"/>
            <a:ext cx="982662" cy="642938"/>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9192" name="AutoShape 56"/>
          <p:cNvCxnSpPr>
            <a:cxnSpLocks noChangeShapeType="1"/>
            <a:stCxn id="2779183" idx="6"/>
            <a:endCxn id="2779187" idx="1"/>
          </p:cNvCxnSpPr>
          <p:nvPr/>
        </p:nvCxnSpPr>
        <p:spPr bwMode="auto">
          <a:xfrm>
            <a:off x="2449513" y="3729038"/>
            <a:ext cx="984250" cy="273050"/>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9193" name="AutoShape 57"/>
          <p:cNvCxnSpPr>
            <a:cxnSpLocks noChangeShapeType="1"/>
            <a:stCxn id="2779183" idx="6"/>
            <a:endCxn id="2779188" idx="1"/>
          </p:cNvCxnSpPr>
          <p:nvPr/>
        </p:nvCxnSpPr>
        <p:spPr bwMode="auto">
          <a:xfrm>
            <a:off x="2449513" y="3729038"/>
            <a:ext cx="985837" cy="1328737"/>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9194" name="AutoShape 58"/>
          <p:cNvCxnSpPr>
            <a:cxnSpLocks noChangeShapeType="1"/>
            <a:stCxn id="2779184" idx="6"/>
            <a:endCxn id="2779188" idx="1"/>
          </p:cNvCxnSpPr>
          <p:nvPr/>
        </p:nvCxnSpPr>
        <p:spPr bwMode="auto">
          <a:xfrm>
            <a:off x="2449513" y="4503738"/>
            <a:ext cx="985837" cy="5540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9195" name="AutoShape 59"/>
          <p:cNvCxnSpPr>
            <a:cxnSpLocks noChangeShapeType="1"/>
            <a:stCxn id="2779184" idx="6"/>
            <a:endCxn id="2779187" idx="1"/>
          </p:cNvCxnSpPr>
          <p:nvPr/>
        </p:nvCxnSpPr>
        <p:spPr bwMode="auto">
          <a:xfrm flipV="1">
            <a:off x="2449513" y="4002088"/>
            <a:ext cx="984250" cy="501650"/>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9196" name="AutoShape 60"/>
          <p:cNvCxnSpPr>
            <a:cxnSpLocks noChangeShapeType="1"/>
            <a:stCxn id="2779185" idx="6"/>
            <a:endCxn id="2779188" idx="1"/>
          </p:cNvCxnSpPr>
          <p:nvPr/>
        </p:nvCxnSpPr>
        <p:spPr bwMode="auto">
          <a:xfrm flipV="1">
            <a:off x="2438400" y="5057775"/>
            <a:ext cx="996950" cy="298450"/>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9197" name="AutoShape 61"/>
          <p:cNvCxnSpPr>
            <a:cxnSpLocks noChangeShapeType="1"/>
            <a:stCxn id="2779185" idx="6"/>
            <a:endCxn id="2779187" idx="1"/>
          </p:cNvCxnSpPr>
          <p:nvPr/>
        </p:nvCxnSpPr>
        <p:spPr bwMode="auto">
          <a:xfrm flipV="1">
            <a:off x="2438400" y="4002088"/>
            <a:ext cx="995363" cy="1354137"/>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79198" name="Line 62"/>
          <p:cNvSpPr>
            <a:spLocks noChangeShapeType="1"/>
          </p:cNvSpPr>
          <p:nvPr/>
        </p:nvSpPr>
        <p:spPr bwMode="auto">
          <a:xfrm>
            <a:off x="2438400" y="5372100"/>
            <a:ext cx="1841500" cy="0"/>
          </a:xfrm>
          <a:prstGeom prst="line">
            <a:avLst/>
          </a:prstGeom>
          <a:noFill/>
          <a:ln w="38100">
            <a:solidFill>
              <a:schemeClr val="tx1"/>
            </a:solidFill>
            <a:prstDash val="dash"/>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9199" name="Line 63"/>
          <p:cNvSpPr>
            <a:spLocks noChangeShapeType="1"/>
          </p:cNvSpPr>
          <p:nvPr/>
        </p:nvSpPr>
        <p:spPr bwMode="auto">
          <a:xfrm>
            <a:off x="2490788" y="3722688"/>
            <a:ext cx="1778000" cy="25400"/>
          </a:xfrm>
          <a:prstGeom prst="line">
            <a:avLst/>
          </a:prstGeom>
          <a:noFill/>
          <a:ln w="12700">
            <a:solidFill>
              <a:schemeClr val="tx1"/>
            </a:solidFill>
            <a:prstDash val="dash"/>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9200" name="Line 64"/>
          <p:cNvSpPr>
            <a:spLocks noChangeShapeType="1"/>
          </p:cNvSpPr>
          <p:nvPr/>
        </p:nvSpPr>
        <p:spPr bwMode="auto">
          <a:xfrm>
            <a:off x="2441575" y="2847975"/>
            <a:ext cx="1854200" cy="12700"/>
          </a:xfrm>
          <a:prstGeom prst="line">
            <a:avLst/>
          </a:prstGeom>
          <a:noFill/>
          <a:ln w="12700">
            <a:solidFill>
              <a:schemeClr val="tx1"/>
            </a:solidFill>
            <a:prstDash val="dash"/>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779201" name="Object 65"/>
          <p:cNvGraphicFramePr>
            <a:graphicFrameLocks noChangeAspect="1"/>
          </p:cNvGraphicFramePr>
          <p:nvPr/>
        </p:nvGraphicFramePr>
        <p:xfrm>
          <a:off x="4337050" y="2595563"/>
          <a:ext cx="749300" cy="527050"/>
        </p:xfrm>
        <a:graphic>
          <a:graphicData uri="http://schemas.openxmlformats.org/presentationml/2006/ole">
            <mc:AlternateContent xmlns:mc="http://schemas.openxmlformats.org/markup-compatibility/2006">
              <mc:Choice xmlns:v="urn:schemas-microsoft-com:vml" Requires="v">
                <p:oleObj spid="_x0000_s2451858" name="Equation" r:id="rId5" imgW="342720" imgH="241200" progId="Equation.DSMT4">
                  <p:embed/>
                </p:oleObj>
              </mc:Choice>
              <mc:Fallback>
                <p:oleObj name="Equation" r:id="rId5" imgW="342720" imgH="241200" progId="Equation.DSMT4">
                  <p:embed/>
                  <p:pic>
                    <p:nvPicPr>
                      <p:cNvPr id="2779201" name="Object 6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7050" y="2595563"/>
                        <a:ext cx="749300" cy="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79202" name="Object 66"/>
          <p:cNvGraphicFramePr>
            <a:graphicFrameLocks noChangeAspect="1"/>
          </p:cNvGraphicFramePr>
          <p:nvPr/>
        </p:nvGraphicFramePr>
        <p:xfrm>
          <a:off x="4302125" y="3436938"/>
          <a:ext cx="776288" cy="527050"/>
        </p:xfrm>
        <a:graphic>
          <a:graphicData uri="http://schemas.openxmlformats.org/presentationml/2006/ole">
            <mc:AlternateContent xmlns:mc="http://schemas.openxmlformats.org/markup-compatibility/2006">
              <mc:Choice xmlns:v="urn:schemas-microsoft-com:vml" Requires="v">
                <p:oleObj spid="_x0000_s2451859" name="Equation" r:id="rId7" imgW="355320" imgH="241200" progId="Equation.DSMT4">
                  <p:embed/>
                </p:oleObj>
              </mc:Choice>
              <mc:Fallback>
                <p:oleObj name="Equation" r:id="rId7" imgW="355320" imgH="241200" progId="Equation.DSMT4">
                  <p:embed/>
                  <p:pic>
                    <p:nvPicPr>
                      <p:cNvPr id="2779202" name="Object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2125" y="3436938"/>
                        <a:ext cx="776288" cy="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79203" name="Object 67"/>
          <p:cNvGraphicFramePr>
            <a:graphicFrameLocks noChangeAspect="1"/>
          </p:cNvGraphicFramePr>
          <p:nvPr>
            <p:extLst/>
          </p:nvPr>
        </p:nvGraphicFramePr>
        <p:xfrm>
          <a:off x="4344988" y="5092700"/>
          <a:ext cx="776287" cy="527050"/>
        </p:xfrm>
        <a:graphic>
          <a:graphicData uri="http://schemas.openxmlformats.org/presentationml/2006/ole">
            <mc:AlternateContent xmlns:mc="http://schemas.openxmlformats.org/markup-compatibility/2006">
              <mc:Choice xmlns:v="urn:schemas-microsoft-com:vml" Requires="v">
                <p:oleObj spid="_x0000_s2451860" name="Equation" r:id="rId9" imgW="355320" imgH="241200" progId="Equation.DSMT4">
                  <p:embed/>
                </p:oleObj>
              </mc:Choice>
              <mc:Fallback>
                <p:oleObj name="Equation" r:id="rId9" imgW="355320" imgH="241200" progId="Equation.DSMT4">
                  <p:embed/>
                  <p:pic>
                    <p:nvPicPr>
                      <p:cNvPr id="2779203" name="Object 6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4988" y="5092700"/>
                        <a:ext cx="776287" cy="527050"/>
                      </a:xfrm>
                      <a:prstGeom prst="rect">
                        <a:avLst/>
                      </a:prstGeom>
                      <a:noFill/>
                      <a:ln>
                        <a:noFill/>
                      </a:ln>
                      <a:effectLst/>
                    </p:spPr>
                  </p:pic>
                </p:oleObj>
              </mc:Fallback>
            </mc:AlternateContent>
          </a:graphicData>
        </a:graphic>
      </p:graphicFrame>
      <p:grpSp>
        <p:nvGrpSpPr>
          <p:cNvPr id="2779204" name="Group 68"/>
          <p:cNvGrpSpPr>
            <a:grpSpLocks/>
          </p:cNvGrpSpPr>
          <p:nvPr/>
        </p:nvGrpSpPr>
        <p:grpSpPr bwMode="auto">
          <a:xfrm>
            <a:off x="1760538" y="2601913"/>
            <a:ext cx="377825" cy="3008312"/>
            <a:chOff x="1109" y="1639"/>
            <a:chExt cx="238" cy="1895"/>
          </a:xfrm>
        </p:grpSpPr>
        <p:graphicFrame>
          <p:nvGraphicFramePr>
            <p:cNvPr id="2779205" name="Object 69"/>
            <p:cNvGraphicFramePr>
              <a:graphicFrameLocks noChangeAspect="1"/>
            </p:cNvGraphicFramePr>
            <p:nvPr/>
          </p:nvGraphicFramePr>
          <p:xfrm>
            <a:off x="1120" y="1639"/>
            <a:ext cx="211" cy="316"/>
          </p:xfrm>
          <a:graphic>
            <a:graphicData uri="http://schemas.openxmlformats.org/presentationml/2006/ole">
              <mc:AlternateContent xmlns:mc="http://schemas.openxmlformats.org/markup-compatibility/2006">
                <mc:Choice xmlns:v="urn:schemas-microsoft-com:vml" Requires="v">
                  <p:oleObj spid="_x0000_s2451861" name="Equation" r:id="rId11" imgW="152280" imgH="228600" progId="Equation.DSMT4">
                    <p:embed/>
                  </p:oleObj>
                </mc:Choice>
                <mc:Fallback>
                  <p:oleObj name="Equation" r:id="rId11" imgW="152280" imgH="228600" progId="Equation.DSMT4">
                    <p:embed/>
                    <p:pic>
                      <p:nvPicPr>
                        <p:cNvPr id="2779205" name="Object 6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20" y="1639"/>
                          <a:ext cx="211"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79206" name="Object 70"/>
            <p:cNvGraphicFramePr>
              <a:graphicFrameLocks noChangeAspect="1"/>
            </p:cNvGraphicFramePr>
            <p:nvPr/>
          </p:nvGraphicFramePr>
          <p:xfrm>
            <a:off x="1109" y="2184"/>
            <a:ext cx="228" cy="316"/>
          </p:xfrm>
          <a:graphic>
            <a:graphicData uri="http://schemas.openxmlformats.org/presentationml/2006/ole">
              <mc:AlternateContent xmlns:mc="http://schemas.openxmlformats.org/markup-compatibility/2006">
                <mc:Choice xmlns:v="urn:schemas-microsoft-com:vml" Requires="v">
                  <p:oleObj spid="_x0000_s2451862" name="Equation" r:id="rId13" imgW="164880" imgH="228600" progId="Equation.DSMT4">
                    <p:embed/>
                  </p:oleObj>
                </mc:Choice>
                <mc:Fallback>
                  <p:oleObj name="Equation" r:id="rId13" imgW="164880" imgH="228600" progId="Equation.DSMT4">
                    <p:embed/>
                    <p:pic>
                      <p:nvPicPr>
                        <p:cNvPr id="2779206" name="Object 7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9" y="2184"/>
                          <a:ext cx="228"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79207" name="Object 71"/>
            <p:cNvGraphicFramePr>
              <a:graphicFrameLocks noChangeAspect="1"/>
            </p:cNvGraphicFramePr>
            <p:nvPr/>
          </p:nvGraphicFramePr>
          <p:xfrm>
            <a:off x="1118" y="2673"/>
            <a:ext cx="228" cy="316"/>
          </p:xfrm>
          <a:graphic>
            <a:graphicData uri="http://schemas.openxmlformats.org/presentationml/2006/ole">
              <mc:AlternateContent xmlns:mc="http://schemas.openxmlformats.org/markup-compatibility/2006">
                <mc:Choice xmlns:v="urn:schemas-microsoft-com:vml" Requires="v">
                  <p:oleObj spid="_x0000_s2451863" name="Equation" r:id="rId15" imgW="164880" imgH="228600" progId="Equation.DSMT4">
                    <p:embed/>
                  </p:oleObj>
                </mc:Choice>
                <mc:Fallback>
                  <p:oleObj name="Equation" r:id="rId15" imgW="164880" imgH="228600" progId="Equation.DSMT4">
                    <p:embed/>
                    <p:pic>
                      <p:nvPicPr>
                        <p:cNvPr id="2779207" name="Object 7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8" y="2673"/>
                          <a:ext cx="228"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79208" name="Object 72"/>
            <p:cNvGraphicFramePr>
              <a:graphicFrameLocks noChangeAspect="1"/>
            </p:cNvGraphicFramePr>
            <p:nvPr/>
          </p:nvGraphicFramePr>
          <p:xfrm>
            <a:off x="1119" y="3218"/>
            <a:ext cx="228" cy="316"/>
          </p:xfrm>
          <a:graphic>
            <a:graphicData uri="http://schemas.openxmlformats.org/presentationml/2006/ole">
              <mc:AlternateContent xmlns:mc="http://schemas.openxmlformats.org/markup-compatibility/2006">
                <mc:Choice xmlns:v="urn:schemas-microsoft-com:vml" Requires="v">
                  <p:oleObj spid="_x0000_s2451864" name="Equation" r:id="rId17" imgW="164880" imgH="228600" progId="Equation.DSMT4">
                    <p:embed/>
                  </p:oleObj>
                </mc:Choice>
                <mc:Fallback>
                  <p:oleObj name="Equation" r:id="rId17" imgW="164880" imgH="228600" progId="Equation.DSMT4">
                    <p:embed/>
                    <p:pic>
                      <p:nvPicPr>
                        <p:cNvPr id="2779208" name="Object 7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19" y="3218"/>
                          <a:ext cx="228"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2779209" name="Group 73"/>
          <p:cNvGrpSpPr>
            <a:grpSpLocks/>
          </p:cNvGrpSpPr>
          <p:nvPr/>
        </p:nvGrpSpPr>
        <p:grpSpPr bwMode="auto">
          <a:xfrm>
            <a:off x="3708400" y="1943100"/>
            <a:ext cx="2065338" cy="3540125"/>
            <a:chOff x="2336" y="1224"/>
            <a:chExt cx="1301" cy="2230"/>
          </a:xfrm>
        </p:grpSpPr>
        <p:sp>
          <p:nvSpPr>
            <p:cNvPr id="2779210" name="Line 74"/>
            <p:cNvSpPr>
              <a:spLocks noChangeShapeType="1"/>
            </p:cNvSpPr>
            <p:nvPr/>
          </p:nvSpPr>
          <p:spPr bwMode="auto">
            <a:xfrm flipV="1">
              <a:off x="2336" y="1224"/>
              <a:ext cx="1301" cy="704"/>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9211" name="Line 75"/>
            <p:cNvSpPr>
              <a:spLocks noChangeShapeType="1"/>
            </p:cNvSpPr>
            <p:nvPr/>
          </p:nvSpPr>
          <p:spPr bwMode="auto">
            <a:xfrm>
              <a:off x="2337" y="2521"/>
              <a:ext cx="1248" cy="190"/>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9212" name="Line 76"/>
            <p:cNvSpPr>
              <a:spLocks noChangeShapeType="1"/>
            </p:cNvSpPr>
            <p:nvPr/>
          </p:nvSpPr>
          <p:spPr bwMode="auto">
            <a:xfrm>
              <a:off x="2346" y="3194"/>
              <a:ext cx="1200" cy="260"/>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79213" name="Group 77"/>
          <p:cNvGrpSpPr>
            <a:grpSpLocks/>
          </p:cNvGrpSpPr>
          <p:nvPr/>
        </p:nvGrpSpPr>
        <p:grpSpPr bwMode="auto">
          <a:xfrm>
            <a:off x="5649913" y="1644650"/>
            <a:ext cx="900112" cy="4113213"/>
            <a:chOff x="3559" y="1036"/>
            <a:chExt cx="567" cy="2591"/>
          </a:xfrm>
        </p:grpSpPr>
        <p:graphicFrame>
          <p:nvGraphicFramePr>
            <p:cNvPr id="2779214" name="Object 78"/>
            <p:cNvGraphicFramePr>
              <a:graphicFrameLocks noChangeAspect="1"/>
            </p:cNvGraphicFramePr>
            <p:nvPr/>
          </p:nvGraphicFramePr>
          <p:xfrm>
            <a:off x="3636" y="1036"/>
            <a:ext cx="490" cy="332"/>
          </p:xfrm>
          <a:graphic>
            <a:graphicData uri="http://schemas.openxmlformats.org/presentationml/2006/ole">
              <mc:AlternateContent xmlns:mc="http://schemas.openxmlformats.org/markup-compatibility/2006">
                <mc:Choice xmlns:v="urn:schemas-microsoft-com:vml" Requires="v">
                  <p:oleObj spid="_x0000_s2451865" name="Equation" r:id="rId19" imgW="355320" imgH="241200" progId="Equation.DSMT4">
                    <p:embed/>
                  </p:oleObj>
                </mc:Choice>
                <mc:Fallback>
                  <p:oleObj name="Equation" r:id="rId19" imgW="355320" imgH="241200" progId="Equation.DSMT4">
                    <p:embed/>
                    <p:pic>
                      <p:nvPicPr>
                        <p:cNvPr id="2779214" name="Object 7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36" y="1036"/>
                          <a:ext cx="490" cy="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79215" name="Object 79"/>
            <p:cNvGraphicFramePr>
              <a:graphicFrameLocks noChangeAspect="1"/>
            </p:cNvGraphicFramePr>
            <p:nvPr/>
          </p:nvGraphicFramePr>
          <p:xfrm>
            <a:off x="3566" y="2526"/>
            <a:ext cx="490" cy="332"/>
          </p:xfrm>
          <a:graphic>
            <a:graphicData uri="http://schemas.openxmlformats.org/presentationml/2006/ole">
              <mc:AlternateContent xmlns:mc="http://schemas.openxmlformats.org/markup-compatibility/2006">
                <mc:Choice xmlns:v="urn:schemas-microsoft-com:vml" Requires="v">
                  <p:oleObj spid="_x0000_s2451866" name="Equation" r:id="rId21" imgW="355320" imgH="241200" progId="Equation.DSMT4">
                    <p:embed/>
                  </p:oleObj>
                </mc:Choice>
                <mc:Fallback>
                  <p:oleObj name="Equation" r:id="rId21" imgW="355320" imgH="241200" progId="Equation.DSMT4">
                    <p:embed/>
                    <p:pic>
                      <p:nvPicPr>
                        <p:cNvPr id="2779215" name="Object 7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566" y="2526"/>
                          <a:ext cx="490" cy="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79216" name="Object 80"/>
            <p:cNvGraphicFramePr>
              <a:graphicFrameLocks noChangeAspect="1"/>
            </p:cNvGraphicFramePr>
            <p:nvPr/>
          </p:nvGraphicFramePr>
          <p:xfrm>
            <a:off x="3559" y="3295"/>
            <a:ext cx="490" cy="332"/>
          </p:xfrm>
          <a:graphic>
            <a:graphicData uri="http://schemas.openxmlformats.org/presentationml/2006/ole">
              <mc:AlternateContent xmlns:mc="http://schemas.openxmlformats.org/markup-compatibility/2006">
                <mc:Choice xmlns:v="urn:schemas-microsoft-com:vml" Requires="v">
                  <p:oleObj spid="_x0000_s2451867" name="Equation" r:id="rId23" imgW="355320" imgH="241200" progId="Equation.DSMT4">
                    <p:embed/>
                  </p:oleObj>
                </mc:Choice>
                <mc:Fallback>
                  <p:oleObj name="Equation" r:id="rId23" imgW="355320" imgH="241200" progId="Equation.DSMT4">
                    <p:embed/>
                    <p:pic>
                      <p:nvPicPr>
                        <p:cNvPr id="2779216" name="Object 8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559" y="3295"/>
                          <a:ext cx="490" cy="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1" name="Rectangle 2"/>
          <p:cNvSpPr>
            <a:spLocks noGrp="1" noChangeArrowheads="1"/>
          </p:cNvSpPr>
          <p:nvPr>
            <p:ph type="title"/>
          </p:nvPr>
        </p:nvSpPr>
        <p:spPr>
          <a:xfrm>
            <a:off x="356801" y="152400"/>
            <a:ext cx="7405871" cy="749300"/>
          </a:xfrm>
        </p:spPr>
        <p:txBody>
          <a:bodyPr/>
          <a:lstStyle/>
          <a:p>
            <a:r>
              <a:rPr lang="en-US" dirty="0"/>
              <a:t>Driverless EV optimization</a:t>
            </a:r>
            <a:endParaRPr lang="en-US" altLang="en-US" b="1" dirty="0"/>
          </a:p>
        </p:txBody>
      </p:sp>
    </p:spTree>
    <p:extLst>
      <p:ext uri="{BB962C8B-B14F-4D97-AF65-F5344CB8AC3E}">
        <p14:creationId xmlns:p14="http://schemas.microsoft.com/office/powerpoint/2010/main" val="5918191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557" y="1051560"/>
            <a:ext cx="8850732" cy="580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81187" name="Oval 3"/>
          <p:cNvSpPr>
            <a:spLocks noChangeArrowheads="1"/>
          </p:cNvSpPr>
          <p:nvPr/>
        </p:nvSpPr>
        <p:spPr bwMode="auto">
          <a:xfrm>
            <a:off x="2209800" y="2755900"/>
            <a:ext cx="241300" cy="241300"/>
          </a:xfrm>
          <a:prstGeom prst="ellipse">
            <a:avLst/>
          </a:prstGeom>
          <a:solidFill>
            <a:schemeClr val="bg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1188" name="Oval 4"/>
          <p:cNvSpPr>
            <a:spLocks noChangeArrowheads="1"/>
          </p:cNvSpPr>
          <p:nvPr/>
        </p:nvSpPr>
        <p:spPr bwMode="auto">
          <a:xfrm>
            <a:off x="2198688" y="3608388"/>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1189" name="Oval 5"/>
          <p:cNvSpPr>
            <a:spLocks noChangeArrowheads="1"/>
          </p:cNvSpPr>
          <p:nvPr/>
        </p:nvSpPr>
        <p:spPr bwMode="auto">
          <a:xfrm>
            <a:off x="2198688" y="4383088"/>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1190" name="Oval 6"/>
          <p:cNvSpPr>
            <a:spLocks noChangeArrowheads="1"/>
          </p:cNvSpPr>
          <p:nvPr/>
        </p:nvSpPr>
        <p:spPr bwMode="auto">
          <a:xfrm>
            <a:off x="2187575" y="5235575"/>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1191" name="Rectangle 7"/>
          <p:cNvSpPr>
            <a:spLocks noChangeArrowheads="1"/>
          </p:cNvSpPr>
          <p:nvPr/>
        </p:nvSpPr>
        <p:spPr bwMode="auto">
          <a:xfrm>
            <a:off x="3441700" y="2959100"/>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1192" name="Rectangle 8"/>
          <p:cNvSpPr>
            <a:spLocks noChangeArrowheads="1"/>
          </p:cNvSpPr>
          <p:nvPr/>
        </p:nvSpPr>
        <p:spPr bwMode="auto">
          <a:xfrm>
            <a:off x="3443288" y="3875088"/>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1193" name="Rectangle 9"/>
          <p:cNvSpPr>
            <a:spLocks noChangeArrowheads="1"/>
          </p:cNvSpPr>
          <p:nvPr/>
        </p:nvSpPr>
        <p:spPr bwMode="auto">
          <a:xfrm>
            <a:off x="3444875" y="4930775"/>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781194" name="AutoShape 10"/>
          <p:cNvCxnSpPr>
            <a:cxnSpLocks noChangeShapeType="1"/>
            <a:stCxn id="2781187" idx="6"/>
            <a:endCxn id="2781191" idx="1"/>
          </p:cNvCxnSpPr>
          <p:nvPr/>
        </p:nvCxnSpPr>
        <p:spPr bwMode="auto">
          <a:xfrm>
            <a:off x="2460625" y="2876550"/>
            <a:ext cx="971550" cy="209550"/>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1195" name="AutoShape 11"/>
          <p:cNvCxnSpPr>
            <a:cxnSpLocks noChangeShapeType="1"/>
            <a:stCxn id="2781187" idx="6"/>
            <a:endCxn id="2781192" idx="1"/>
          </p:cNvCxnSpPr>
          <p:nvPr/>
        </p:nvCxnSpPr>
        <p:spPr bwMode="auto">
          <a:xfrm>
            <a:off x="2460625" y="2876550"/>
            <a:ext cx="973138" cy="1125538"/>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1196" name="AutoShape 12"/>
          <p:cNvCxnSpPr>
            <a:cxnSpLocks noChangeShapeType="1"/>
            <a:stCxn id="2781188" idx="6"/>
            <a:endCxn id="2781191" idx="1"/>
          </p:cNvCxnSpPr>
          <p:nvPr/>
        </p:nvCxnSpPr>
        <p:spPr bwMode="auto">
          <a:xfrm flipV="1">
            <a:off x="2449513" y="3086100"/>
            <a:ext cx="982662" cy="64293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1197" name="AutoShape 13"/>
          <p:cNvCxnSpPr>
            <a:cxnSpLocks noChangeShapeType="1"/>
            <a:stCxn id="2781188" idx="6"/>
            <a:endCxn id="2781192" idx="1"/>
          </p:cNvCxnSpPr>
          <p:nvPr/>
        </p:nvCxnSpPr>
        <p:spPr bwMode="auto">
          <a:xfrm>
            <a:off x="2449513" y="3729038"/>
            <a:ext cx="984250" cy="273050"/>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1198" name="AutoShape 14"/>
          <p:cNvCxnSpPr>
            <a:cxnSpLocks noChangeShapeType="1"/>
            <a:stCxn id="2781188" idx="6"/>
            <a:endCxn id="2781193" idx="1"/>
          </p:cNvCxnSpPr>
          <p:nvPr/>
        </p:nvCxnSpPr>
        <p:spPr bwMode="auto">
          <a:xfrm>
            <a:off x="2449513" y="3729038"/>
            <a:ext cx="985837" cy="1328737"/>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1199" name="AutoShape 15"/>
          <p:cNvCxnSpPr>
            <a:cxnSpLocks noChangeShapeType="1"/>
            <a:stCxn id="2781189" idx="6"/>
            <a:endCxn id="2781193" idx="1"/>
          </p:cNvCxnSpPr>
          <p:nvPr/>
        </p:nvCxnSpPr>
        <p:spPr bwMode="auto">
          <a:xfrm>
            <a:off x="2449513" y="4503738"/>
            <a:ext cx="985837" cy="554037"/>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1200" name="AutoShape 16"/>
          <p:cNvCxnSpPr>
            <a:cxnSpLocks noChangeShapeType="1"/>
            <a:stCxn id="2781189" idx="6"/>
            <a:endCxn id="2781192" idx="1"/>
          </p:cNvCxnSpPr>
          <p:nvPr/>
        </p:nvCxnSpPr>
        <p:spPr bwMode="auto">
          <a:xfrm flipV="1">
            <a:off x="2449513" y="4002088"/>
            <a:ext cx="984250" cy="501650"/>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1201" name="AutoShape 17"/>
          <p:cNvCxnSpPr>
            <a:cxnSpLocks noChangeShapeType="1"/>
            <a:stCxn id="2781190" idx="6"/>
            <a:endCxn id="2781193" idx="1"/>
          </p:cNvCxnSpPr>
          <p:nvPr/>
        </p:nvCxnSpPr>
        <p:spPr bwMode="auto">
          <a:xfrm flipV="1">
            <a:off x="2438400" y="5057775"/>
            <a:ext cx="996950" cy="298450"/>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1202" name="AutoShape 18"/>
          <p:cNvCxnSpPr>
            <a:cxnSpLocks noChangeShapeType="1"/>
            <a:stCxn id="2781190" idx="6"/>
            <a:endCxn id="2781192" idx="1"/>
          </p:cNvCxnSpPr>
          <p:nvPr/>
        </p:nvCxnSpPr>
        <p:spPr bwMode="auto">
          <a:xfrm flipV="1">
            <a:off x="2438400" y="4002088"/>
            <a:ext cx="995363" cy="1354137"/>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81205" name="Line 21"/>
          <p:cNvSpPr>
            <a:spLocks noChangeShapeType="1"/>
          </p:cNvSpPr>
          <p:nvPr/>
        </p:nvSpPr>
        <p:spPr bwMode="auto">
          <a:xfrm>
            <a:off x="2438400" y="5372100"/>
            <a:ext cx="1841500" cy="0"/>
          </a:xfrm>
          <a:prstGeom prst="line">
            <a:avLst/>
          </a:prstGeom>
          <a:noFill/>
          <a:ln w="38100">
            <a:solidFill>
              <a:schemeClr val="tx1"/>
            </a:solidFill>
            <a:prstDash val="dash"/>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1206" name="Line 22"/>
          <p:cNvSpPr>
            <a:spLocks noChangeShapeType="1"/>
          </p:cNvSpPr>
          <p:nvPr/>
        </p:nvSpPr>
        <p:spPr bwMode="auto">
          <a:xfrm>
            <a:off x="2490788" y="3722688"/>
            <a:ext cx="1778000" cy="25400"/>
          </a:xfrm>
          <a:prstGeom prst="line">
            <a:avLst/>
          </a:prstGeom>
          <a:noFill/>
          <a:ln w="12700">
            <a:solidFill>
              <a:schemeClr val="tx1"/>
            </a:solidFill>
            <a:prstDash val="dash"/>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1207" name="Line 23"/>
          <p:cNvSpPr>
            <a:spLocks noChangeShapeType="1"/>
          </p:cNvSpPr>
          <p:nvPr/>
        </p:nvSpPr>
        <p:spPr bwMode="auto">
          <a:xfrm>
            <a:off x="2441575" y="2847975"/>
            <a:ext cx="1854200" cy="12700"/>
          </a:xfrm>
          <a:prstGeom prst="line">
            <a:avLst/>
          </a:prstGeom>
          <a:noFill/>
          <a:ln w="12700">
            <a:solidFill>
              <a:schemeClr val="tx1"/>
            </a:solidFill>
            <a:prstDash val="dash"/>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781209" name="Object 25"/>
          <p:cNvGraphicFramePr>
            <a:graphicFrameLocks noChangeAspect="1"/>
          </p:cNvGraphicFramePr>
          <p:nvPr/>
        </p:nvGraphicFramePr>
        <p:xfrm>
          <a:off x="4337050" y="2595563"/>
          <a:ext cx="749300" cy="527050"/>
        </p:xfrm>
        <a:graphic>
          <a:graphicData uri="http://schemas.openxmlformats.org/presentationml/2006/ole">
            <mc:AlternateContent xmlns:mc="http://schemas.openxmlformats.org/markup-compatibility/2006">
              <mc:Choice xmlns:v="urn:schemas-microsoft-com:vml" Requires="v">
                <p:oleObj spid="_x0000_s2452872" name="Equation" r:id="rId5" imgW="342720" imgH="241200" progId="Equation.DSMT4">
                  <p:embed/>
                </p:oleObj>
              </mc:Choice>
              <mc:Fallback>
                <p:oleObj name="Equation" r:id="rId5" imgW="342720" imgH="241200" progId="Equation.DSMT4">
                  <p:embed/>
                  <p:pic>
                    <p:nvPicPr>
                      <p:cNvPr id="2781209" name="Object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7050" y="2595563"/>
                        <a:ext cx="749300" cy="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81211" name="Object 27"/>
          <p:cNvGraphicFramePr>
            <a:graphicFrameLocks noChangeAspect="1"/>
          </p:cNvGraphicFramePr>
          <p:nvPr/>
        </p:nvGraphicFramePr>
        <p:xfrm>
          <a:off x="4302125" y="3436938"/>
          <a:ext cx="776288" cy="527050"/>
        </p:xfrm>
        <a:graphic>
          <a:graphicData uri="http://schemas.openxmlformats.org/presentationml/2006/ole">
            <mc:AlternateContent xmlns:mc="http://schemas.openxmlformats.org/markup-compatibility/2006">
              <mc:Choice xmlns:v="urn:schemas-microsoft-com:vml" Requires="v">
                <p:oleObj spid="_x0000_s2452873" name="Equation" r:id="rId7" imgW="355320" imgH="241200" progId="Equation.DSMT4">
                  <p:embed/>
                </p:oleObj>
              </mc:Choice>
              <mc:Fallback>
                <p:oleObj name="Equation" r:id="rId7" imgW="355320" imgH="241200" progId="Equation.DSMT4">
                  <p:embed/>
                  <p:pic>
                    <p:nvPicPr>
                      <p:cNvPr id="2781211" name="Object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2125" y="3436938"/>
                        <a:ext cx="776288" cy="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81214" name="Object 30"/>
          <p:cNvGraphicFramePr>
            <a:graphicFrameLocks noChangeAspect="1"/>
          </p:cNvGraphicFramePr>
          <p:nvPr>
            <p:extLst/>
          </p:nvPr>
        </p:nvGraphicFramePr>
        <p:xfrm>
          <a:off x="4344988" y="5092700"/>
          <a:ext cx="776287" cy="527050"/>
        </p:xfrm>
        <a:graphic>
          <a:graphicData uri="http://schemas.openxmlformats.org/presentationml/2006/ole">
            <mc:AlternateContent xmlns:mc="http://schemas.openxmlformats.org/markup-compatibility/2006">
              <mc:Choice xmlns:v="urn:schemas-microsoft-com:vml" Requires="v">
                <p:oleObj spid="_x0000_s2452874" name="Equation" r:id="rId9" imgW="355320" imgH="241200" progId="Equation.DSMT4">
                  <p:embed/>
                </p:oleObj>
              </mc:Choice>
              <mc:Fallback>
                <p:oleObj name="Equation" r:id="rId9" imgW="355320" imgH="241200" progId="Equation.DSMT4">
                  <p:embed/>
                  <p:pic>
                    <p:nvPicPr>
                      <p:cNvPr id="2781214" name="Object 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4988" y="5092700"/>
                        <a:ext cx="776287" cy="527050"/>
                      </a:xfrm>
                      <a:prstGeom prst="rect">
                        <a:avLst/>
                      </a:prstGeom>
                      <a:noFill/>
                      <a:ln>
                        <a:noFill/>
                      </a:ln>
                      <a:effectLst/>
                    </p:spPr>
                  </p:pic>
                </p:oleObj>
              </mc:Fallback>
            </mc:AlternateContent>
          </a:graphicData>
        </a:graphic>
      </p:graphicFrame>
      <p:grpSp>
        <p:nvGrpSpPr>
          <p:cNvPr id="2781215" name="Group 31"/>
          <p:cNvGrpSpPr>
            <a:grpSpLocks/>
          </p:cNvGrpSpPr>
          <p:nvPr/>
        </p:nvGrpSpPr>
        <p:grpSpPr bwMode="auto">
          <a:xfrm>
            <a:off x="1760538" y="2601913"/>
            <a:ext cx="377825" cy="3008312"/>
            <a:chOff x="1109" y="1639"/>
            <a:chExt cx="238" cy="1895"/>
          </a:xfrm>
        </p:grpSpPr>
        <p:graphicFrame>
          <p:nvGraphicFramePr>
            <p:cNvPr id="2781216" name="Object 32"/>
            <p:cNvGraphicFramePr>
              <a:graphicFrameLocks noChangeAspect="1"/>
            </p:cNvGraphicFramePr>
            <p:nvPr/>
          </p:nvGraphicFramePr>
          <p:xfrm>
            <a:off x="1120" y="1639"/>
            <a:ext cx="211" cy="316"/>
          </p:xfrm>
          <a:graphic>
            <a:graphicData uri="http://schemas.openxmlformats.org/presentationml/2006/ole">
              <mc:AlternateContent xmlns:mc="http://schemas.openxmlformats.org/markup-compatibility/2006">
                <mc:Choice xmlns:v="urn:schemas-microsoft-com:vml" Requires="v">
                  <p:oleObj spid="_x0000_s2452875" name="Equation" r:id="rId11" imgW="152280" imgH="228600" progId="Equation.DSMT4">
                    <p:embed/>
                  </p:oleObj>
                </mc:Choice>
                <mc:Fallback>
                  <p:oleObj name="Equation" r:id="rId11" imgW="152280" imgH="228600" progId="Equation.DSMT4">
                    <p:embed/>
                    <p:pic>
                      <p:nvPicPr>
                        <p:cNvPr id="2781216" name="Object 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20" y="1639"/>
                          <a:ext cx="211"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81217" name="Object 33"/>
            <p:cNvGraphicFramePr>
              <a:graphicFrameLocks noChangeAspect="1"/>
            </p:cNvGraphicFramePr>
            <p:nvPr/>
          </p:nvGraphicFramePr>
          <p:xfrm>
            <a:off x="1109" y="2184"/>
            <a:ext cx="228" cy="316"/>
          </p:xfrm>
          <a:graphic>
            <a:graphicData uri="http://schemas.openxmlformats.org/presentationml/2006/ole">
              <mc:AlternateContent xmlns:mc="http://schemas.openxmlformats.org/markup-compatibility/2006">
                <mc:Choice xmlns:v="urn:schemas-microsoft-com:vml" Requires="v">
                  <p:oleObj spid="_x0000_s2452876" name="Equation" r:id="rId13" imgW="164880" imgH="228600" progId="Equation.DSMT4">
                    <p:embed/>
                  </p:oleObj>
                </mc:Choice>
                <mc:Fallback>
                  <p:oleObj name="Equation" r:id="rId13" imgW="164880" imgH="228600" progId="Equation.DSMT4">
                    <p:embed/>
                    <p:pic>
                      <p:nvPicPr>
                        <p:cNvPr id="2781217" name="Object 3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9" y="2184"/>
                          <a:ext cx="228"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81218" name="Object 34"/>
            <p:cNvGraphicFramePr>
              <a:graphicFrameLocks noChangeAspect="1"/>
            </p:cNvGraphicFramePr>
            <p:nvPr/>
          </p:nvGraphicFramePr>
          <p:xfrm>
            <a:off x="1118" y="2673"/>
            <a:ext cx="228" cy="316"/>
          </p:xfrm>
          <a:graphic>
            <a:graphicData uri="http://schemas.openxmlformats.org/presentationml/2006/ole">
              <mc:AlternateContent xmlns:mc="http://schemas.openxmlformats.org/markup-compatibility/2006">
                <mc:Choice xmlns:v="urn:schemas-microsoft-com:vml" Requires="v">
                  <p:oleObj spid="_x0000_s2452877" name="Equation" r:id="rId15" imgW="164880" imgH="228600" progId="Equation.DSMT4">
                    <p:embed/>
                  </p:oleObj>
                </mc:Choice>
                <mc:Fallback>
                  <p:oleObj name="Equation" r:id="rId15" imgW="164880" imgH="228600" progId="Equation.DSMT4">
                    <p:embed/>
                    <p:pic>
                      <p:nvPicPr>
                        <p:cNvPr id="2781218" name="Object 3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8" y="2673"/>
                          <a:ext cx="228"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81219" name="Object 35"/>
            <p:cNvGraphicFramePr>
              <a:graphicFrameLocks noChangeAspect="1"/>
            </p:cNvGraphicFramePr>
            <p:nvPr/>
          </p:nvGraphicFramePr>
          <p:xfrm>
            <a:off x="1119" y="3218"/>
            <a:ext cx="228" cy="316"/>
          </p:xfrm>
          <a:graphic>
            <a:graphicData uri="http://schemas.openxmlformats.org/presentationml/2006/ole">
              <mc:AlternateContent xmlns:mc="http://schemas.openxmlformats.org/markup-compatibility/2006">
                <mc:Choice xmlns:v="urn:schemas-microsoft-com:vml" Requires="v">
                  <p:oleObj spid="_x0000_s2452878" name="Equation" r:id="rId17" imgW="164880" imgH="228600" progId="Equation.DSMT4">
                    <p:embed/>
                  </p:oleObj>
                </mc:Choice>
                <mc:Fallback>
                  <p:oleObj name="Equation" r:id="rId17" imgW="164880" imgH="228600" progId="Equation.DSMT4">
                    <p:embed/>
                    <p:pic>
                      <p:nvPicPr>
                        <p:cNvPr id="2781219" name="Object 3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19" y="3218"/>
                          <a:ext cx="228"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2781220" name="Rectangle 36"/>
          <p:cNvSpPr>
            <a:spLocks noGrp="1" noChangeArrowheads="1"/>
          </p:cNvSpPr>
          <p:nvPr>
            <p:ph type="body" idx="1"/>
          </p:nvPr>
        </p:nvSpPr>
        <p:spPr>
          <a:xfrm>
            <a:off x="581818" y="1219994"/>
            <a:ext cx="8302625" cy="556419"/>
          </a:xfrm>
        </p:spPr>
        <p:txBody>
          <a:bodyPr/>
          <a:lstStyle/>
          <a:p>
            <a:r>
              <a:rPr lang="en-US" altLang="en-US"/>
              <a:t>New solution</a:t>
            </a:r>
          </a:p>
        </p:txBody>
      </p:sp>
      <p:grpSp>
        <p:nvGrpSpPr>
          <p:cNvPr id="2781221" name="Group 37"/>
          <p:cNvGrpSpPr>
            <a:grpSpLocks/>
          </p:cNvGrpSpPr>
          <p:nvPr/>
        </p:nvGrpSpPr>
        <p:grpSpPr bwMode="auto">
          <a:xfrm>
            <a:off x="3708400" y="1943100"/>
            <a:ext cx="2065338" cy="3540125"/>
            <a:chOff x="2336" y="1224"/>
            <a:chExt cx="1301" cy="2230"/>
          </a:xfrm>
        </p:grpSpPr>
        <p:sp>
          <p:nvSpPr>
            <p:cNvPr id="2781222" name="Line 38"/>
            <p:cNvSpPr>
              <a:spLocks noChangeShapeType="1"/>
            </p:cNvSpPr>
            <p:nvPr/>
          </p:nvSpPr>
          <p:spPr bwMode="auto">
            <a:xfrm flipV="1">
              <a:off x="2336" y="1224"/>
              <a:ext cx="1301" cy="704"/>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1223" name="Line 39"/>
            <p:cNvSpPr>
              <a:spLocks noChangeShapeType="1"/>
            </p:cNvSpPr>
            <p:nvPr/>
          </p:nvSpPr>
          <p:spPr bwMode="auto">
            <a:xfrm>
              <a:off x="2337" y="2521"/>
              <a:ext cx="1248" cy="190"/>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1224" name="Line 40"/>
            <p:cNvSpPr>
              <a:spLocks noChangeShapeType="1"/>
            </p:cNvSpPr>
            <p:nvPr/>
          </p:nvSpPr>
          <p:spPr bwMode="auto">
            <a:xfrm>
              <a:off x="2346" y="3194"/>
              <a:ext cx="1200" cy="260"/>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81229" name="Group 45"/>
          <p:cNvGrpSpPr>
            <a:grpSpLocks/>
          </p:cNvGrpSpPr>
          <p:nvPr/>
        </p:nvGrpSpPr>
        <p:grpSpPr bwMode="auto">
          <a:xfrm>
            <a:off x="5649913" y="1644650"/>
            <a:ext cx="900112" cy="4113213"/>
            <a:chOff x="3559" y="1036"/>
            <a:chExt cx="567" cy="2591"/>
          </a:xfrm>
        </p:grpSpPr>
        <p:graphicFrame>
          <p:nvGraphicFramePr>
            <p:cNvPr id="2781230" name="Object 46"/>
            <p:cNvGraphicFramePr>
              <a:graphicFrameLocks noChangeAspect="1"/>
            </p:cNvGraphicFramePr>
            <p:nvPr/>
          </p:nvGraphicFramePr>
          <p:xfrm>
            <a:off x="3636" y="1036"/>
            <a:ext cx="490" cy="332"/>
          </p:xfrm>
          <a:graphic>
            <a:graphicData uri="http://schemas.openxmlformats.org/presentationml/2006/ole">
              <mc:AlternateContent xmlns:mc="http://schemas.openxmlformats.org/markup-compatibility/2006">
                <mc:Choice xmlns:v="urn:schemas-microsoft-com:vml" Requires="v">
                  <p:oleObj spid="_x0000_s2452879" name="Equation" r:id="rId19" imgW="355320" imgH="241200" progId="Equation.DSMT4">
                    <p:embed/>
                  </p:oleObj>
                </mc:Choice>
                <mc:Fallback>
                  <p:oleObj name="Equation" r:id="rId19" imgW="355320" imgH="241200" progId="Equation.DSMT4">
                    <p:embed/>
                    <p:pic>
                      <p:nvPicPr>
                        <p:cNvPr id="2781230" name="Object 4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36" y="1036"/>
                          <a:ext cx="490" cy="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81231" name="Object 47"/>
            <p:cNvGraphicFramePr>
              <a:graphicFrameLocks noChangeAspect="1"/>
            </p:cNvGraphicFramePr>
            <p:nvPr/>
          </p:nvGraphicFramePr>
          <p:xfrm>
            <a:off x="3566" y="2526"/>
            <a:ext cx="490" cy="332"/>
          </p:xfrm>
          <a:graphic>
            <a:graphicData uri="http://schemas.openxmlformats.org/presentationml/2006/ole">
              <mc:AlternateContent xmlns:mc="http://schemas.openxmlformats.org/markup-compatibility/2006">
                <mc:Choice xmlns:v="urn:schemas-microsoft-com:vml" Requires="v">
                  <p:oleObj spid="_x0000_s2452880" name="Equation" r:id="rId21" imgW="355320" imgH="241200" progId="Equation.DSMT4">
                    <p:embed/>
                  </p:oleObj>
                </mc:Choice>
                <mc:Fallback>
                  <p:oleObj name="Equation" r:id="rId21" imgW="355320" imgH="241200" progId="Equation.DSMT4">
                    <p:embed/>
                    <p:pic>
                      <p:nvPicPr>
                        <p:cNvPr id="2781231" name="Object 4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566" y="2526"/>
                          <a:ext cx="490" cy="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81232" name="Object 48"/>
            <p:cNvGraphicFramePr>
              <a:graphicFrameLocks noChangeAspect="1"/>
            </p:cNvGraphicFramePr>
            <p:nvPr/>
          </p:nvGraphicFramePr>
          <p:xfrm>
            <a:off x="3559" y="3295"/>
            <a:ext cx="490" cy="332"/>
          </p:xfrm>
          <a:graphic>
            <a:graphicData uri="http://schemas.openxmlformats.org/presentationml/2006/ole">
              <mc:AlternateContent xmlns:mc="http://schemas.openxmlformats.org/markup-compatibility/2006">
                <mc:Choice xmlns:v="urn:schemas-microsoft-com:vml" Requires="v">
                  <p:oleObj spid="_x0000_s2452881" name="Equation" r:id="rId23" imgW="355320" imgH="241200" progId="Equation.DSMT4">
                    <p:embed/>
                  </p:oleObj>
                </mc:Choice>
                <mc:Fallback>
                  <p:oleObj name="Equation" r:id="rId23" imgW="355320" imgH="241200" progId="Equation.DSMT4">
                    <p:embed/>
                    <p:pic>
                      <p:nvPicPr>
                        <p:cNvPr id="2781232" name="Object 4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559" y="3295"/>
                          <a:ext cx="490" cy="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1" name="Rectangle 2"/>
          <p:cNvSpPr>
            <a:spLocks noGrp="1" noChangeArrowheads="1"/>
          </p:cNvSpPr>
          <p:nvPr>
            <p:ph type="title"/>
          </p:nvPr>
        </p:nvSpPr>
        <p:spPr>
          <a:xfrm>
            <a:off x="356801" y="152400"/>
            <a:ext cx="7454510" cy="749300"/>
          </a:xfrm>
        </p:spPr>
        <p:txBody>
          <a:bodyPr/>
          <a:lstStyle/>
          <a:p>
            <a:r>
              <a:rPr lang="en-US" dirty="0"/>
              <a:t>Driverless EV optimization</a:t>
            </a:r>
            <a:endParaRPr lang="en-US" altLang="en-US" b="1" dirty="0"/>
          </a:p>
        </p:txBody>
      </p:sp>
    </p:spTree>
    <p:extLst>
      <p:ext uri="{BB962C8B-B14F-4D97-AF65-F5344CB8AC3E}">
        <p14:creationId xmlns:p14="http://schemas.microsoft.com/office/powerpoint/2010/main" val="41147093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557" y="1051560"/>
            <a:ext cx="8850732" cy="580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85283" name="Oval 3"/>
          <p:cNvSpPr>
            <a:spLocks noChangeArrowheads="1"/>
          </p:cNvSpPr>
          <p:nvPr/>
        </p:nvSpPr>
        <p:spPr bwMode="auto">
          <a:xfrm>
            <a:off x="2209800" y="2755900"/>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284" name="Oval 4"/>
          <p:cNvSpPr>
            <a:spLocks noChangeArrowheads="1"/>
          </p:cNvSpPr>
          <p:nvPr/>
        </p:nvSpPr>
        <p:spPr bwMode="auto">
          <a:xfrm>
            <a:off x="2198688" y="3608388"/>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285" name="Oval 5"/>
          <p:cNvSpPr>
            <a:spLocks noChangeArrowheads="1"/>
          </p:cNvSpPr>
          <p:nvPr/>
        </p:nvSpPr>
        <p:spPr bwMode="auto">
          <a:xfrm>
            <a:off x="2198688" y="4383088"/>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286" name="Oval 6"/>
          <p:cNvSpPr>
            <a:spLocks noChangeArrowheads="1"/>
          </p:cNvSpPr>
          <p:nvPr/>
        </p:nvSpPr>
        <p:spPr bwMode="auto">
          <a:xfrm>
            <a:off x="2187575" y="5235575"/>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287" name="Rectangle 7"/>
          <p:cNvSpPr>
            <a:spLocks noChangeArrowheads="1"/>
          </p:cNvSpPr>
          <p:nvPr/>
        </p:nvSpPr>
        <p:spPr bwMode="auto">
          <a:xfrm>
            <a:off x="3441700" y="2959100"/>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288" name="Rectangle 8"/>
          <p:cNvSpPr>
            <a:spLocks noChangeArrowheads="1"/>
          </p:cNvSpPr>
          <p:nvPr/>
        </p:nvSpPr>
        <p:spPr bwMode="auto">
          <a:xfrm>
            <a:off x="3443288" y="3875088"/>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289" name="Rectangle 9"/>
          <p:cNvSpPr>
            <a:spLocks noChangeArrowheads="1"/>
          </p:cNvSpPr>
          <p:nvPr/>
        </p:nvSpPr>
        <p:spPr bwMode="auto">
          <a:xfrm>
            <a:off x="3444875" y="4930775"/>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785290" name="AutoShape 10"/>
          <p:cNvCxnSpPr>
            <a:cxnSpLocks noChangeShapeType="1"/>
            <a:stCxn id="2785283" idx="6"/>
            <a:endCxn id="2785287" idx="1"/>
          </p:cNvCxnSpPr>
          <p:nvPr/>
        </p:nvCxnSpPr>
        <p:spPr bwMode="auto">
          <a:xfrm>
            <a:off x="2460625" y="2876550"/>
            <a:ext cx="971550" cy="209550"/>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5291" name="AutoShape 11"/>
          <p:cNvCxnSpPr>
            <a:cxnSpLocks noChangeShapeType="1"/>
            <a:stCxn id="2785283" idx="6"/>
            <a:endCxn id="2785288" idx="1"/>
          </p:cNvCxnSpPr>
          <p:nvPr/>
        </p:nvCxnSpPr>
        <p:spPr bwMode="auto">
          <a:xfrm>
            <a:off x="2460625" y="2876550"/>
            <a:ext cx="973138" cy="1125538"/>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5292" name="AutoShape 12"/>
          <p:cNvCxnSpPr>
            <a:cxnSpLocks noChangeShapeType="1"/>
            <a:stCxn id="2785284" idx="6"/>
            <a:endCxn id="2785287" idx="1"/>
          </p:cNvCxnSpPr>
          <p:nvPr/>
        </p:nvCxnSpPr>
        <p:spPr bwMode="auto">
          <a:xfrm flipV="1">
            <a:off x="2449513" y="3086100"/>
            <a:ext cx="982662" cy="642938"/>
          </a:xfrm>
          <a:prstGeom prst="straightConnector1">
            <a:avLst/>
          </a:prstGeom>
          <a:noFill/>
          <a:ln w="38100">
            <a:solidFill>
              <a:schemeClr val="tx1"/>
            </a:solidFill>
            <a:prstDash val="dash"/>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5293" name="AutoShape 13"/>
          <p:cNvCxnSpPr>
            <a:cxnSpLocks noChangeShapeType="1"/>
            <a:stCxn id="2785284" idx="6"/>
            <a:endCxn id="2785288" idx="1"/>
          </p:cNvCxnSpPr>
          <p:nvPr/>
        </p:nvCxnSpPr>
        <p:spPr bwMode="auto">
          <a:xfrm>
            <a:off x="2449513" y="3729038"/>
            <a:ext cx="984250" cy="273050"/>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5294" name="AutoShape 14"/>
          <p:cNvCxnSpPr>
            <a:cxnSpLocks noChangeShapeType="1"/>
            <a:stCxn id="2785284" idx="6"/>
            <a:endCxn id="2785289" idx="1"/>
          </p:cNvCxnSpPr>
          <p:nvPr/>
        </p:nvCxnSpPr>
        <p:spPr bwMode="auto">
          <a:xfrm>
            <a:off x="2449513" y="3729038"/>
            <a:ext cx="985837" cy="1328737"/>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5295" name="AutoShape 15"/>
          <p:cNvCxnSpPr>
            <a:cxnSpLocks noChangeShapeType="1"/>
            <a:stCxn id="2785285" idx="6"/>
            <a:endCxn id="2785289" idx="1"/>
          </p:cNvCxnSpPr>
          <p:nvPr/>
        </p:nvCxnSpPr>
        <p:spPr bwMode="auto">
          <a:xfrm>
            <a:off x="2449513" y="4503738"/>
            <a:ext cx="985837" cy="5540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5296" name="AutoShape 16"/>
          <p:cNvCxnSpPr>
            <a:cxnSpLocks noChangeShapeType="1"/>
            <a:stCxn id="2785285" idx="6"/>
            <a:endCxn id="2785288" idx="1"/>
          </p:cNvCxnSpPr>
          <p:nvPr/>
        </p:nvCxnSpPr>
        <p:spPr bwMode="auto">
          <a:xfrm flipV="1">
            <a:off x="2449513" y="4002088"/>
            <a:ext cx="984250" cy="501650"/>
          </a:xfrm>
          <a:prstGeom prst="straightConnector1">
            <a:avLst/>
          </a:prstGeom>
          <a:noFill/>
          <a:ln w="38100">
            <a:solidFill>
              <a:schemeClr val="tx1"/>
            </a:solidFill>
            <a:prstDash val="dash"/>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5297" name="AutoShape 17"/>
          <p:cNvCxnSpPr>
            <a:cxnSpLocks noChangeShapeType="1"/>
            <a:stCxn id="2785286" idx="6"/>
            <a:endCxn id="2785289" idx="1"/>
          </p:cNvCxnSpPr>
          <p:nvPr/>
        </p:nvCxnSpPr>
        <p:spPr bwMode="auto">
          <a:xfrm flipV="1">
            <a:off x="2438400" y="5057775"/>
            <a:ext cx="996950" cy="298450"/>
          </a:xfrm>
          <a:prstGeom prst="straightConnector1">
            <a:avLst/>
          </a:prstGeom>
          <a:noFill/>
          <a:ln w="38100">
            <a:solidFill>
              <a:schemeClr val="tx1"/>
            </a:solidFill>
            <a:prstDash val="dash"/>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5298" name="AutoShape 18"/>
          <p:cNvCxnSpPr>
            <a:cxnSpLocks noChangeShapeType="1"/>
            <a:stCxn id="2785286" idx="6"/>
            <a:endCxn id="2785288" idx="1"/>
          </p:cNvCxnSpPr>
          <p:nvPr/>
        </p:nvCxnSpPr>
        <p:spPr bwMode="auto">
          <a:xfrm flipV="1">
            <a:off x="2438400" y="4002088"/>
            <a:ext cx="995363" cy="1354137"/>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85301" name="Line 21"/>
          <p:cNvSpPr>
            <a:spLocks noChangeShapeType="1"/>
          </p:cNvSpPr>
          <p:nvPr/>
        </p:nvSpPr>
        <p:spPr bwMode="auto">
          <a:xfrm>
            <a:off x="2438400" y="5372100"/>
            <a:ext cx="1841500" cy="0"/>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302" name="Line 22"/>
          <p:cNvSpPr>
            <a:spLocks noChangeShapeType="1"/>
          </p:cNvSpPr>
          <p:nvPr/>
        </p:nvSpPr>
        <p:spPr bwMode="auto">
          <a:xfrm>
            <a:off x="2490788" y="3722688"/>
            <a:ext cx="1778000" cy="25400"/>
          </a:xfrm>
          <a:prstGeom prst="line">
            <a:avLst/>
          </a:prstGeom>
          <a:noFill/>
          <a:ln w="12700">
            <a:solidFill>
              <a:schemeClr val="tx1"/>
            </a:solidFill>
            <a:prstDash val="dash"/>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303" name="Line 23"/>
          <p:cNvSpPr>
            <a:spLocks noChangeShapeType="1"/>
          </p:cNvSpPr>
          <p:nvPr/>
        </p:nvSpPr>
        <p:spPr bwMode="auto">
          <a:xfrm>
            <a:off x="2441575" y="2847975"/>
            <a:ext cx="1854200" cy="12700"/>
          </a:xfrm>
          <a:prstGeom prst="line">
            <a:avLst/>
          </a:prstGeom>
          <a:noFill/>
          <a:ln w="12700">
            <a:solidFill>
              <a:schemeClr val="tx1"/>
            </a:solidFill>
            <a:prstDash val="dash"/>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785305" name="Object 25"/>
          <p:cNvGraphicFramePr>
            <a:graphicFrameLocks noChangeAspect="1"/>
          </p:cNvGraphicFramePr>
          <p:nvPr/>
        </p:nvGraphicFramePr>
        <p:xfrm>
          <a:off x="4337050" y="2595563"/>
          <a:ext cx="749300" cy="527050"/>
        </p:xfrm>
        <a:graphic>
          <a:graphicData uri="http://schemas.openxmlformats.org/presentationml/2006/ole">
            <mc:AlternateContent xmlns:mc="http://schemas.openxmlformats.org/markup-compatibility/2006">
              <mc:Choice xmlns:v="urn:schemas-microsoft-com:vml" Requires="v">
                <p:oleObj spid="_x0000_s2453974" name="Equation" r:id="rId5" imgW="342720" imgH="241200" progId="Equation.DSMT4">
                  <p:embed/>
                </p:oleObj>
              </mc:Choice>
              <mc:Fallback>
                <p:oleObj name="Equation" r:id="rId5" imgW="342720" imgH="241200" progId="Equation.DSMT4">
                  <p:embed/>
                  <p:pic>
                    <p:nvPicPr>
                      <p:cNvPr id="2785305" name="Object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7050" y="2595563"/>
                        <a:ext cx="749300" cy="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85307" name="Object 27"/>
          <p:cNvGraphicFramePr>
            <a:graphicFrameLocks noChangeAspect="1"/>
          </p:cNvGraphicFramePr>
          <p:nvPr/>
        </p:nvGraphicFramePr>
        <p:xfrm>
          <a:off x="4302125" y="3436938"/>
          <a:ext cx="776288" cy="527050"/>
        </p:xfrm>
        <a:graphic>
          <a:graphicData uri="http://schemas.openxmlformats.org/presentationml/2006/ole">
            <mc:AlternateContent xmlns:mc="http://schemas.openxmlformats.org/markup-compatibility/2006">
              <mc:Choice xmlns:v="urn:schemas-microsoft-com:vml" Requires="v">
                <p:oleObj spid="_x0000_s2453975" name="Equation" r:id="rId7" imgW="355320" imgH="241200" progId="Equation.DSMT4">
                  <p:embed/>
                </p:oleObj>
              </mc:Choice>
              <mc:Fallback>
                <p:oleObj name="Equation" r:id="rId7" imgW="355320" imgH="241200" progId="Equation.DSMT4">
                  <p:embed/>
                  <p:pic>
                    <p:nvPicPr>
                      <p:cNvPr id="2785307" name="Object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2125" y="3436938"/>
                        <a:ext cx="776288" cy="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85310" name="Object 30"/>
          <p:cNvGraphicFramePr>
            <a:graphicFrameLocks noChangeAspect="1"/>
          </p:cNvGraphicFramePr>
          <p:nvPr>
            <p:extLst/>
          </p:nvPr>
        </p:nvGraphicFramePr>
        <p:xfrm>
          <a:off x="4344988" y="5092700"/>
          <a:ext cx="776287" cy="527050"/>
        </p:xfrm>
        <a:graphic>
          <a:graphicData uri="http://schemas.openxmlformats.org/presentationml/2006/ole">
            <mc:AlternateContent xmlns:mc="http://schemas.openxmlformats.org/markup-compatibility/2006">
              <mc:Choice xmlns:v="urn:schemas-microsoft-com:vml" Requires="v">
                <p:oleObj spid="_x0000_s2453976" name="Equation" r:id="rId9" imgW="355320" imgH="241200" progId="Equation.DSMT4">
                  <p:embed/>
                </p:oleObj>
              </mc:Choice>
              <mc:Fallback>
                <p:oleObj name="Equation" r:id="rId9" imgW="355320" imgH="241200" progId="Equation.DSMT4">
                  <p:embed/>
                  <p:pic>
                    <p:nvPicPr>
                      <p:cNvPr id="2785310" name="Object 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4988" y="5092700"/>
                        <a:ext cx="776287" cy="527050"/>
                      </a:xfrm>
                      <a:prstGeom prst="rect">
                        <a:avLst/>
                      </a:prstGeom>
                      <a:noFill/>
                      <a:ln>
                        <a:noFill/>
                      </a:ln>
                      <a:effectLst/>
                    </p:spPr>
                  </p:pic>
                </p:oleObj>
              </mc:Fallback>
            </mc:AlternateContent>
          </a:graphicData>
        </a:graphic>
      </p:graphicFrame>
      <p:graphicFrame>
        <p:nvGraphicFramePr>
          <p:cNvPr id="2785311" name="Object 31"/>
          <p:cNvGraphicFramePr>
            <a:graphicFrameLocks noChangeAspect="1"/>
          </p:cNvGraphicFramePr>
          <p:nvPr/>
        </p:nvGraphicFramePr>
        <p:xfrm>
          <a:off x="895350" y="2584450"/>
          <a:ext cx="804863" cy="527050"/>
        </p:xfrm>
        <a:graphic>
          <a:graphicData uri="http://schemas.openxmlformats.org/presentationml/2006/ole">
            <mc:AlternateContent xmlns:mc="http://schemas.openxmlformats.org/markup-compatibility/2006">
              <mc:Choice xmlns:v="urn:schemas-microsoft-com:vml" Requires="v">
                <p:oleObj spid="_x0000_s2453977" name="Equation" r:id="rId11" imgW="368280" imgH="241200" progId="Equation.DSMT4">
                  <p:embed/>
                </p:oleObj>
              </mc:Choice>
              <mc:Fallback>
                <p:oleObj name="Equation" r:id="rId11" imgW="368280" imgH="241200" progId="Equation.DSMT4">
                  <p:embed/>
                  <p:pic>
                    <p:nvPicPr>
                      <p:cNvPr id="2785311" name="Object 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5350" y="2584450"/>
                        <a:ext cx="804863" cy="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785312" name="Group 32"/>
          <p:cNvGrpSpPr>
            <a:grpSpLocks/>
          </p:cNvGrpSpPr>
          <p:nvPr/>
        </p:nvGrpSpPr>
        <p:grpSpPr bwMode="auto">
          <a:xfrm>
            <a:off x="1760538" y="2601913"/>
            <a:ext cx="377825" cy="3008312"/>
            <a:chOff x="1109" y="1639"/>
            <a:chExt cx="238" cy="1895"/>
          </a:xfrm>
        </p:grpSpPr>
        <p:graphicFrame>
          <p:nvGraphicFramePr>
            <p:cNvPr id="2785313" name="Object 33"/>
            <p:cNvGraphicFramePr>
              <a:graphicFrameLocks noChangeAspect="1"/>
            </p:cNvGraphicFramePr>
            <p:nvPr/>
          </p:nvGraphicFramePr>
          <p:xfrm>
            <a:off x="1120" y="1639"/>
            <a:ext cx="211" cy="316"/>
          </p:xfrm>
          <a:graphic>
            <a:graphicData uri="http://schemas.openxmlformats.org/presentationml/2006/ole">
              <mc:AlternateContent xmlns:mc="http://schemas.openxmlformats.org/markup-compatibility/2006">
                <mc:Choice xmlns:v="urn:schemas-microsoft-com:vml" Requires="v">
                  <p:oleObj spid="_x0000_s2453978" name="Equation" r:id="rId13" imgW="152280" imgH="228600" progId="Equation.DSMT4">
                    <p:embed/>
                  </p:oleObj>
                </mc:Choice>
                <mc:Fallback>
                  <p:oleObj name="Equation" r:id="rId13" imgW="152280" imgH="228600" progId="Equation.DSMT4">
                    <p:embed/>
                    <p:pic>
                      <p:nvPicPr>
                        <p:cNvPr id="2785313" name="Object 3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20" y="1639"/>
                          <a:ext cx="211"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85314" name="Object 34"/>
            <p:cNvGraphicFramePr>
              <a:graphicFrameLocks noChangeAspect="1"/>
            </p:cNvGraphicFramePr>
            <p:nvPr/>
          </p:nvGraphicFramePr>
          <p:xfrm>
            <a:off x="1109" y="2184"/>
            <a:ext cx="228" cy="316"/>
          </p:xfrm>
          <a:graphic>
            <a:graphicData uri="http://schemas.openxmlformats.org/presentationml/2006/ole">
              <mc:AlternateContent xmlns:mc="http://schemas.openxmlformats.org/markup-compatibility/2006">
                <mc:Choice xmlns:v="urn:schemas-microsoft-com:vml" Requires="v">
                  <p:oleObj spid="_x0000_s2453979" name="Equation" r:id="rId15" imgW="164880" imgH="228600" progId="Equation.DSMT4">
                    <p:embed/>
                  </p:oleObj>
                </mc:Choice>
                <mc:Fallback>
                  <p:oleObj name="Equation" r:id="rId15" imgW="164880" imgH="228600" progId="Equation.DSMT4">
                    <p:embed/>
                    <p:pic>
                      <p:nvPicPr>
                        <p:cNvPr id="2785314" name="Object 3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9" y="2184"/>
                          <a:ext cx="228"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85315" name="Object 35"/>
            <p:cNvGraphicFramePr>
              <a:graphicFrameLocks noChangeAspect="1"/>
            </p:cNvGraphicFramePr>
            <p:nvPr/>
          </p:nvGraphicFramePr>
          <p:xfrm>
            <a:off x="1118" y="2673"/>
            <a:ext cx="228" cy="316"/>
          </p:xfrm>
          <a:graphic>
            <a:graphicData uri="http://schemas.openxmlformats.org/presentationml/2006/ole">
              <mc:AlternateContent xmlns:mc="http://schemas.openxmlformats.org/markup-compatibility/2006">
                <mc:Choice xmlns:v="urn:schemas-microsoft-com:vml" Requires="v">
                  <p:oleObj spid="_x0000_s2453980" name="Equation" r:id="rId17" imgW="164880" imgH="228600" progId="Equation.DSMT4">
                    <p:embed/>
                  </p:oleObj>
                </mc:Choice>
                <mc:Fallback>
                  <p:oleObj name="Equation" r:id="rId17" imgW="164880" imgH="228600" progId="Equation.DSMT4">
                    <p:embed/>
                    <p:pic>
                      <p:nvPicPr>
                        <p:cNvPr id="2785315" name="Object 3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18" y="2673"/>
                          <a:ext cx="228"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85316" name="Object 36"/>
            <p:cNvGraphicFramePr>
              <a:graphicFrameLocks noChangeAspect="1"/>
            </p:cNvGraphicFramePr>
            <p:nvPr/>
          </p:nvGraphicFramePr>
          <p:xfrm>
            <a:off x="1119" y="3218"/>
            <a:ext cx="228" cy="316"/>
          </p:xfrm>
          <a:graphic>
            <a:graphicData uri="http://schemas.openxmlformats.org/presentationml/2006/ole">
              <mc:AlternateContent xmlns:mc="http://schemas.openxmlformats.org/markup-compatibility/2006">
                <mc:Choice xmlns:v="urn:schemas-microsoft-com:vml" Requires="v">
                  <p:oleObj spid="_x0000_s2453981" name="Equation" r:id="rId19" imgW="164880" imgH="228600" progId="Equation.DSMT4">
                    <p:embed/>
                  </p:oleObj>
                </mc:Choice>
                <mc:Fallback>
                  <p:oleObj name="Equation" r:id="rId19" imgW="164880" imgH="228600" progId="Equation.DSMT4">
                    <p:embed/>
                    <p:pic>
                      <p:nvPicPr>
                        <p:cNvPr id="2785316" name="Object 3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19" y="3218"/>
                          <a:ext cx="228"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2785317" name="Rectangle 37"/>
          <p:cNvSpPr>
            <a:spLocks noGrp="1" noChangeArrowheads="1"/>
          </p:cNvSpPr>
          <p:nvPr>
            <p:ph type="body" idx="1"/>
          </p:nvPr>
        </p:nvSpPr>
        <p:spPr>
          <a:xfrm>
            <a:off x="560388" y="1223964"/>
            <a:ext cx="8302625" cy="538162"/>
          </a:xfrm>
        </p:spPr>
        <p:txBody>
          <a:bodyPr/>
          <a:lstStyle/>
          <a:p>
            <a:r>
              <a:rPr lang="en-US" altLang="en-US"/>
              <a:t>Difference = </a:t>
            </a:r>
          </a:p>
        </p:txBody>
      </p:sp>
      <p:graphicFrame>
        <p:nvGraphicFramePr>
          <p:cNvPr id="2785318" name="Object 38"/>
          <p:cNvGraphicFramePr>
            <a:graphicFrameLocks noChangeAspect="1"/>
          </p:cNvGraphicFramePr>
          <p:nvPr>
            <p:extLst/>
          </p:nvPr>
        </p:nvGraphicFramePr>
        <p:xfrm>
          <a:off x="2898902" y="1228090"/>
          <a:ext cx="804863" cy="527050"/>
        </p:xfrm>
        <a:graphic>
          <a:graphicData uri="http://schemas.openxmlformats.org/presentationml/2006/ole">
            <mc:AlternateContent xmlns:mc="http://schemas.openxmlformats.org/markup-compatibility/2006">
              <mc:Choice xmlns:v="urn:schemas-microsoft-com:vml" Requires="v">
                <p:oleObj spid="_x0000_s2453982" name="Equation" r:id="rId21" imgW="368280" imgH="241200" progId="Equation.DSMT4">
                  <p:embed/>
                </p:oleObj>
              </mc:Choice>
              <mc:Fallback>
                <p:oleObj name="Equation" r:id="rId21" imgW="368280" imgH="241200" progId="Equation.DSMT4">
                  <p:embed/>
                  <p:pic>
                    <p:nvPicPr>
                      <p:cNvPr id="2785318" name="Object 3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98902" y="1228090"/>
                        <a:ext cx="804863" cy="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785319" name="Group 39"/>
          <p:cNvGrpSpPr>
            <a:grpSpLocks/>
          </p:cNvGrpSpPr>
          <p:nvPr/>
        </p:nvGrpSpPr>
        <p:grpSpPr bwMode="auto">
          <a:xfrm>
            <a:off x="3708400" y="1943100"/>
            <a:ext cx="2065338" cy="3540125"/>
            <a:chOff x="2336" y="1224"/>
            <a:chExt cx="1301" cy="2230"/>
          </a:xfrm>
        </p:grpSpPr>
        <p:sp>
          <p:nvSpPr>
            <p:cNvPr id="2785320" name="Line 40"/>
            <p:cNvSpPr>
              <a:spLocks noChangeShapeType="1"/>
            </p:cNvSpPr>
            <p:nvPr/>
          </p:nvSpPr>
          <p:spPr bwMode="auto">
            <a:xfrm flipV="1">
              <a:off x="2336" y="1224"/>
              <a:ext cx="1301" cy="704"/>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321" name="Line 41"/>
            <p:cNvSpPr>
              <a:spLocks noChangeShapeType="1"/>
            </p:cNvSpPr>
            <p:nvPr/>
          </p:nvSpPr>
          <p:spPr bwMode="auto">
            <a:xfrm>
              <a:off x="2337" y="2521"/>
              <a:ext cx="1248" cy="190"/>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322" name="Line 42"/>
            <p:cNvSpPr>
              <a:spLocks noChangeShapeType="1"/>
            </p:cNvSpPr>
            <p:nvPr/>
          </p:nvSpPr>
          <p:spPr bwMode="auto">
            <a:xfrm>
              <a:off x="2346" y="3194"/>
              <a:ext cx="1200" cy="260"/>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85323" name="Group 43"/>
          <p:cNvGrpSpPr>
            <a:grpSpLocks/>
          </p:cNvGrpSpPr>
          <p:nvPr/>
        </p:nvGrpSpPr>
        <p:grpSpPr bwMode="auto">
          <a:xfrm>
            <a:off x="5621338" y="1644650"/>
            <a:ext cx="1873250" cy="4113213"/>
            <a:chOff x="3253" y="1036"/>
            <a:chExt cx="1180" cy="2591"/>
          </a:xfrm>
        </p:grpSpPr>
        <p:graphicFrame>
          <p:nvGraphicFramePr>
            <p:cNvPr id="2785324" name="Object 44"/>
            <p:cNvGraphicFramePr>
              <a:graphicFrameLocks noChangeAspect="1"/>
            </p:cNvGraphicFramePr>
            <p:nvPr/>
          </p:nvGraphicFramePr>
          <p:xfrm>
            <a:off x="3330" y="1036"/>
            <a:ext cx="1103" cy="332"/>
          </p:xfrm>
          <a:graphic>
            <a:graphicData uri="http://schemas.openxmlformats.org/presentationml/2006/ole">
              <mc:AlternateContent xmlns:mc="http://schemas.openxmlformats.org/markup-compatibility/2006">
                <mc:Choice xmlns:v="urn:schemas-microsoft-com:vml" Requires="v">
                  <p:oleObj spid="_x0000_s2453983" name="Equation" r:id="rId22" imgW="799920" imgH="241200" progId="Equation.DSMT4">
                    <p:embed/>
                  </p:oleObj>
                </mc:Choice>
                <mc:Fallback>
                  <p:oleObj name="Equation" r:id="rId22" imgW="799920" imgH="241200" progId="Equation.DSMT4">
                    <p:embed/>
                    <p:pic>
                      <p:nvPicPr>
                        <p:cNvPr id="2785324" name="Object 4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30" y="1036"/>
                          <a:ext cx="1103" cy="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85325" name="Object 45"/>
            <p:cNvGraphicFramePr>
              <a:graphicFrameLocks noChangeAspect="1"/>
            </p:cNvGraphicFramePr>
            <p:nvPr/>
          </p:nvGraphicFramePr>
          <p:xfrm>
            <a:off x="3260" y="2526"/>
            <a:ext cx="1102" cy="332"/>
          </p:xfrm>
          <a:graphic>
            <a:graphicData uri="http://schemas.openxmlformats.org/presentationml/2006/ole">
              <mc:AlternateContent xmlns:mc="http://schemas.openxmlformats.org/markup-compatibility/2006">
                <mc:Choice xmlns:v="urn:schemas-microsoft-com:vml" Requires="v">
                  <p:oleObj spid="_x0000_s2453984" name="Equation" r:id="rId24" imgW="799920" imgH="241200" progId="Equation.DSMT4">
                    <p:embed/>
                  </p:oleObj>
                </mc:Choice>
                <mc:Fallback>
                  <p:oleObj name="Equation" r:id="rId24" imgW="799920" imgH="241200" progId="Equation.DSMT4">
                    <p:embed/>
                    <p:pic>
                      <p:nvPicPr>
                        <p:cNvPr id="2785325" name="Object 4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60" y="2526"/>
                          <a:ext cx="1102" cy="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85326" name="Object 46"/>
            <p:cNvGraphicFramePr>
              <a:graphicFrameLocks noChangeAspect="1"/>
            </p:cNvGraphicFramePr>
            <p:nvPr/>
          </p:nvGraphicFramePr>
          <p:xfrm>
            <a:off x="3253" y="3295"/>
            <a:ext cx="1102" cy="332"/>
          </p:xfrm>
          <a:graphic>
            <a:graphicData uri="http://schemas.openxmlformats.org/presentationml/2006/ole">
              <mc:AlternateContent xmlns:mc="http://schemas.openxmlformats.org/markup-compatibility/2006">
                <mc:Choice xmlns:v="urn:schemas-microsoft-com:vml" Requires="v">
                  <p:oleObj spid="_x0000_s2453985" name="Equation" r:id="rId26" imgW="799920" imgH="241200" progId="Equation.DSMT4">
                    <p:embed/>
                  </p:oleObj>
                </mc:Choice>
                <mc:Fallback>
                  <p:oleObj name="Equation" r:id="rId26" imgW="799920" imgH="241200" progId="Equation.DSMT4">
                    <p:embed/>
                    <p:pic>
                      <p:nvPicPr>
                        <p:cNvPr id="2785326" name="Object 4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253" y="3295"/>
                          <a:ext cx="1102" cy="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3" name="Rectangle 2"/>
          <p:cNvSpPr>
            <a:spLocks noGrp="1" noChangeArrowheads="1"/>
          </p:cNvSpPr>
          <p:nvPr>
            <p:ph type="title"/>
          </p:nvPr>
        </p:nvSpPr>
        <p:spPr>
          <a:xfrm>
            <a:off x="356801" y="152400"/>
            <a:ext cx="7386416" cy="749300"/>
          </a:xfrm>
        </p:spPr>
        <p:txBody>
          <a:bodyPr/>
          <a:lstStyle/>
          <a:p>
            <a:r>
              <a:rPr lang="en-US" dirty="0"/>
              <a:t>Driverless EV optimization</a:t>
            </a:r>
            <a:endParaRPr lang="en-US" altLang="en-US" b="1" dirty="0"/>
          </a:p>
        </p:txBody>
      </p:sp>
    </p:spTree>
    <p:extLst>
      <p:ext uri="{BB962C8B-B14F-4D97-AF65-F5344CB8AC3E}">
        <p14:creationId xmlns:p14="http://schemas.microsoft.com/office/powerpoint/2010/main" val="4413142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20117" name="Group 21"/>
          <p:cNvGrpSpPr>
            <a:grpSpLocks/>
          </p:cNvGrpSpPr>
          <p:nvPr/>
        </p:nvGrpSpPr>
        <p:grpSpPr bwMode="auto">
          <a:xfrm>
            <a:off x="966794" y="3086100"/>
            <a:ext cx="3111500" cy="2692400"/>
            <a:chOff x="609" y="1944"/>
            <a:chExt cx="1960" cy="1696"/>
          </a:xfrm>
        </p:grpSpPr>
        <p:sp>
          <p:nvSpPr>
            <p:cNvPr id="2820114" name="Text Box 18"/>
            <p:cNvSpPr txBox="1">
              <a:spLocks noChangeArrowheads="1"/>
            </p:cNvSpPr>
            <p:nvPr/>
          </p:nvSpPr>
          <p:spPr bwMode="auto">
            <a:xfrm>
              <a:off x="609" y="3241"/>
              <a:ext cx="1960" cy="399"/>
            </a:xfrm>
            <a:prstGeom prst="rect">
              <a:avLst/>
            </a:prstGeom>
            <a:noFill/>
            <a:ln w="19050" algn="ctr">
              <a:solidFill>
                <a:srgbClr val="0033CC"/>
              </a:solidFill>
              <a:miter lim="800000"/>
              <a:headEnd/>
              <a:tailEnd type="none" w="med"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altLang="en-US" i="0" dirty="0">
                  <a:solidFill>
                    <a:srgbClr val="0033CC"/>
                  </a:solidFill>
                </a:rPr>
                <a:t>New estimate of the value of a cars with attribute </a:t>
              </a:r>
              <a:r>
                <a:rPr lang="en-US" altLang="en-US" dirty="0">
                  <a:solidFill>
                    <a:srgbClr val="0033CC"/>
                  </a:solidFill>
                </a:rPr>
                <a:t>a</a:t>
              </a:r>
            </a:p>
          </p:txBody>
        </p:sp>
        <p:graphicFrame>
          <p:nvGraphicFramePr>
            <p:cNvPr id="2820115" name="Object 19"/>
            <p:cNvGraphicFramePr>
              <a:graphicFrameLocks noChangeAspect="1"/>
            </p:cNvGraphicFramePr>
            <p:nvPr/>
          </p:nvGraphicFramePr>
          <p:xfrm>
            <a:off x="1001" y="1944"/>
            <a:ext cx="832" cy="594"/>
          </p:xfrm>
          <a:graphic>
            <a:graphicData uri="http://schemas.openxmlformats.org/presentationml/2006/ole">
              <mc:AlternateContent xmlns:mc="http://schemas.openxmlformats.org/markup-compatibility/2006">
                <mc:Choice xmlns:v="urn:schemas-microsoft-com:vml" Requires="v">
                  <p:oleObj spid="_x0000_s2455671" name="Equation" r:id="rId4" imgW="533160" imgH="380880" progId="Equation.DSMT4">
                    <p:embed/>
                  </p:oleObj>
                </mc:Choice>
                <mc:Fallback>
                  <p:oleObj name="Equation" r:id="rId4" imgW="533160" imgH="380880" progId="Equation.DSMT4">
                    <p:embed/>
                    <p:pic>
                      <p:nvPicPr>
                        <p:cNvPr id="2820115" name="Object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 y="1944"/>
                          <a:ext cx="832"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20116" name="Line 20"/>
            <p:cNvSpPr>
              <a:spLocks noChangeShapeType="1"/>
            </p:cNvSpPr>
            <p:nvPr/>
          </p:nvSpPr>
          <p:spPr bwMode="auto">
            <a:xfrm flipH="1" flipV="1">
              <a:off x="1417" y="2345"/>
              <a:ext cx="135" cy="896"/>
            </a:xfrm>
            <a:prstGeom prst="line">
              <a:avLst/>
            </a:prstGeom>
            <a:noFill/>
            <a:ln w="19050">
              <a:solidFill>
                <a:srgbClr val="0033CC"/>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grpSp>
      <p:sp>
        <p:nvSpPr>
          <p:cNvPr id="2820099" name="Rectangle 3"/>
          <p:cNvSpPr>
            <a:spLocks noGrp="1" noChangeArrowheads="1"/>
          </p:cNvSpPr>
          <p:nvPr>
            <p:ph type="body" idx="1"/>
          </p:nvPr>
        </p:nvSpPr>
        <p:spPr/>
        <p:txBody>
          <a:bodyPr/>
          <a:lstStyle/>
          <a:p>
            <a:r>
              <a:rPr lang="en-US" altLang="en-US"/>
              <a:t>Estimating average values:</a:t>
            </a:r>
          </a:p>
        </p:txBody>
      </p:sp>
      <p:graphicFrame>
        <p:nvGraphicFramePr>
          <p:cNvPr id="2820100" name="Object 4"/>
          <p:cNvGraphicFramePr>
            <a:graphicFrameLocks noChangeAspect="1"/>
          </p:cNvGraphicFramePr>
          <p:nvPr/>
        </p:nvGraphicFramePr>
        <p:xfrm>
          <a:off x="1670050" y="3008313"/>
          <a:ext cx="5721350" cy="647700"/>
        </p:xfrm>
        <a:graphic>
          <a:graphicData uri="http://schemas.openxmlformats.org/presentationml/2006/ole">
            <mc:AlternateContent xmlns:mc="http://schemas.openxmlformats.org/markup-compatibility/2006">
              <mc:Choice xmlns:v="urn:schemas-microsoft-com:vml" Requires="v">
                <p:oleObj spid="_x0000_s2455672" name="Equation" r:id="rId6" imgW="2019240" imgH="228600" progId="Equation.DSMT4">
                  <p:embed/>
                </p:oleObj>
              </mc:Choice>
              <mc:Fallback>
                <p:oleObj name="Equation" r:id="rId6" imgW="2019240" imgH="228600" progId="Equation.DSMT4">
                  <p:embed/>
                  <p:pic>
                    <p:nvPicPr>
                      <p:cNvPr id="282010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0050" y="3008313"/>
                        <a:ext cx="5721350"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820108" name="Group 12"/>
          <p:cNvGrpSpPr>
            <a:grpSpLocks/>
          </p:cNvGrpSpPr>
          <p:nvPr/>
        </p:nvGrpSpPr>
        <p:grpSpPr bwMode="auto">
          <a:xfrm>
            <a:off x="2463800" y="1866900"/>
            <a:ext cx="5419726" cy="1322388"/>
            <a:chOff x="1552" y="1176"/>
            <a:chExt cx="3414" cy="833"/>
          </a:xfrm>
        </p:grpSpPr>
        <p:sp>
          <p:nvSpPr>
            <p:cNvPr id="2820101" name="Text Box 5"/>
            <p:cNvSpPr txBox="1">
              <a:spLocks noChangeArrowheads="1"/>
            </p:cNvSpPr>
            <p:nvPr/>
          </p:nvSpPr>
          <p:spPr bwMode="auto">
            <a:xfrm>
              <a:off x="3765" y="1176"/>
              <a:ext cx="1201" cy="25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i="0" dirty="0">
                  <a:solidFill>
                    <a:srgbClr val="0033CC"/>
                  </a:solidFill>
                </a:rPr>
                <a:t>Attribute of car</a:t>
              </a:r>
            </a:p>
          </p:txBody>
        </p:sp>
        <p:grpSp>
          <p:nvGrpSpPr>
            <p:cNvPr id="2820106" name="Group 10"/>
            <p:cNvGrpSpPr>
              <a:grpSpLocks/>
            </p:cNvGrpSpPr>
            <p:nvPr/>
          </p:nvGrpSpPr>
          <p:grpSpPr bwMode="auto">
            <a:xfrm>
              <a:off x="1552" y="1345"/>
              <a:ext cx="2898" cy="664"/>
              <a:chOff x="1552" y="1345"/>
              <a:chExt cx="2898" cy="664"/>
            </a:xfrm>
          </p:grpSpPr>
          <p:sp>
            <p:nvSpPr>
              <p:cNvPr id="2820103" name="Line 7"/>
              <p:cNvSpPr>
                <a:spLocks noChangeShapeType="1"/>
              </p:cNvSpPr>
              <p:nvPr/>
            </p:nvSpPr>
            <p:spPr bwMode="auto">
              <a:xfrm flipH="1">
                <a:off x="1552" y="1352"/>
                <a:ext cx="2216" cy="624"/>
              </a:xfrm>
              <a:prstGeom prst="line">
                <a:avLst/>
              </a:prstGeom>
              <a:noFill/>
              <a:ln w="28575">
                <a:solidFill>
                  <a:srgbClr val="0033CC"/>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820104" name="Line 8"/>
              <p:cNvSpPr>
                <a:spLocks noChangeShapeType="1"/>
              </p:cNvSpPr>
              <p:nvPr/>
            </p:nvSpPr>
            <p:spPr bwMode="auto">
              <a:xfrm flipH="1">
                <a:off x="3265" y="1345"/>
                <a:ext cx="496" cy="664"/>
              </a:xfrm>
              <a:prstGeom prst="line">
                <a:avLst/>
              </a:prstGeom>
              <a:noFill/>
              <a:ln w="28575">
                <a:solidFill>
                  <a:srgbClr val="0033CC"/>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820105" name="Line 9"/>
              <p:cNvSpPr>
                <a:spLocks noChangeShapeType="1"/>
              </p:cNvSpPr>
              <p:nvPr/>
            </p:nvSpPr>
            <p:spPr bwMode="auto">
              <a:xfrm>
                <a:off x="3770" y="1362"/>
                <a:ext cx="680" cy="632"/>
              </a:xfrm>
              <a:prstGeom prst="line">
                <a:avLst/>
              </a:prstGeom>
              <a:noFill/>
              <a:ln w="28575">
                <a:solidFill>
                  <a:srgbClr val="0033CC"/>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grpSp>
        <p:nvGrpSpPr>
          <p:cNvPr id="2820112" name="Group 16"/>
          <p:cNvGrpSpPr>
            <a:grpSpLocks/>
          </p:cNvGrpSpPr>
          <p:nvPr/>
        </p:nvGrpSpPr>
        <p:grpSpPr bwMode="auto">
          <a:xfrm>
            <a:off x="4070354" y="3071813"/>
            <a:ext cx="3111505" cy="1857375"/>
            <a:chOff x="2564" y="1935"/>
            <a:chExt cx="1960" cy="1170"/>
          </a:xfrm>
        </p:grpSpPr>
        <p:sp>
          <p:nvSpPr>
            <p:cNvPr id="2820109" name="Text Box 13"/>
            <p:cNvSpPr txBox="1">
              <a:spLocks noChangeArrowheads="1"/>
            </p:cNvSpPr>
            <p:nvPr/>
          </p:nvSpPr>
          <p:spPr bwMode="auto">
            <a:xfrm>
              <a:off x="2564" y="2706"/>
              <a:ext cx="1960" cy="399"/>
            </a:xfrm>
            <a:prstGeom prst="rect">
              <a:avLst/>
            </a:prstGeom>
            <a:solidFill>
              <a:schemeClr val="bg1"/>
            </a:solidFill>
            <a:ln w="19050" algn="ctr">
              <a:solidFill>
                <a:srgbClr val="0033CC"/>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altLang="en-US" i="0" dirty="0">
                  <a:solidFill>
                    <a:srgbClr val="0033CC"/>
                  </a:solidFill>
                </a:rPr>
                <a:t>Old estimate of the value of a car with attribute </a:t>
              </a:r>
              <a:r>
                <a:rPr lang="en-US" altLang="en-US" dirty="0">
                  <a:solidFill>
                    <a:srgbClr val="0033CC"/>
                  </a:solidFill>
                </a:rPr>
                <a:t>a</a:t>
              </a:r>
            </a:p>
          </p:txBody>
        </p:sp>
        <p:graphicFrame>
          <p:nvGraphicFramePr>
            <p:cNvPr id="2820110" name="Object 14"/>
            <p:cNvGraphicFramePr>
              <a:graphicFrameLocks noChangeAspect="1"/>
            </p:cNvGraphicFramePr>
            <p:nvPr/>
          </p:nvGraphicFramePr>
          <p:xfrm>
            <a:off x="2648" y="1935"/>
            <a:ext cx="832" cy="594"/>
          </p:xfrm>
          <a:graphic>
            <a:graphicData uri="http://schemas.openxmlformats.org/presentationml/2006/ole">
              <mc:AlternateContent xmlns:mc="http://schemas.openxmlformats.org/markup-compatibility/2006">
                <mc:Choice xmlns:v="urn:schemas-microsoft-com:vml" Requires="v">
                  <p:oleObj spid="_x0000_s2455673" name="Equation" r:id="rId8" imgW="533160" imgH="380880" progId="Equation.DSMT4">
                    <p:embed/>
                  </p:oleObj>
                </mc:Choice>
                <mc:Fallback>
                  <p:oleObj name="Equation" r:id="rId8" imgW="533160" imgH="380880" progId="Equation.DSMT4">
                    <p:embed/>
                    <p:pic>
                      <p:nvPicPr>
                        <p:cNvPr id="282011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8" y="1935"/>
                          <a:ext cx="832"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20111" name="Line 15"/>
            <p:cNvSpPr>
              <a:spLocks noChangeShapeType="1"/>
            </p:cNvSpPr>
            <p:nvPr/>
          </p:nvSpPr>
          <p:spPr bwMode="auto">
            <a:xfrm flipH="1" flipV="1">
              <a:off x="3064" y="2336"/>
              <a:ext cx="584" cy="370"/>
            </a:xfrm>
            <a:prstGeom prst="line">
              <a:avLst/>
            </a:prstGeom>
            <a:noFill/>
            <a:ln w="19050">
              <a:solidFill>
                <a:srgbClr val="0033CC"/>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grpSp>
      <p:sp>
        <p:nvSpPr>
          <p:cNvPr id="20" name="Rectangle 2"/>
          <p:cNvSpPr>
            <a:spLocks noGrp="1" noChangeArrowheads="1"/>
          </p:cNvSpPr>
          <p:nvPr>
            <p:ph type="title"/>
          </p:nvPr>
        </p:nvSpPr>
        <p:spPr>
          <a:xfrm>
            <a:off x="356801" y="152400"/>
            <a:ext cx="7658790" cy="749300"/>
          </a:xfrm>
        </p:spPr>
        <p:txBody>
          <a:bodyPr/>
          <a:lstStyle/>
          <a:p>
            <a:r>
              <a:rPr lang="en-US" dirty="0"/>
              <a:t>Driverless EV optimization</a:t>
            </a:r>
            <a:endParaRPr lang="en-US" altLang="en-US" b="1" dirty="0"/>
          </a:p>
        </p:txBody>
      </p:sp>
    </p:spTree>
    <p:extLst>
      <p:ext uri="{BB962C8B-B14F-4D97-AF65-F5344CB8AC3E}">
        <p14:creationId xmlns:p14="http://schemas.microsoft.com/office/powerpoint/2010/main" val="2270620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820108"/>
                                        </p:tgtEl>
                                        <p:attrNameLst>
                                          <p:attrName>style.visibility</p:attrName>
                                        </p:attrNameLst>
                                      </p:cBhvr>
                                      <p:to>
                                        <p:strVal val="visible"/>
                                      </p:to>
                                    </p:set>
                                    <p:animEffect transition="in" filter="wipe(up)">
                                      <p:cBhvr>
                                        <p:cTn id="7" dur="500"/>
                                        <p:tgtEl>
                                          <p:spTgt spid="28201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820112"/>
                                        </p:tgtEl>
                                        <p:attrNameLst>
                                          <p:attrName>style.visibility</p:attrName>
                                        </p:attrNameLst>
                                      </p:cBhvr>
                                      <p:to>
                                        <p:strVal val="visible"/>
                                      </p:to>
                                    </p:set>
                                    <p:animEffect transition="in" filter="wipe(down)">
                                      <p:cBhvr>
                                        <p:cTn id="12" dur="500"/>
                                        <p:tgtEl>
                                          <p:spTgt spid="28201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820117"/>
                                        </p:tgtEl>
                                        <p:attrNameLst>
                                          <p:attrName>style.visibility</p:attrName>
                                        </p:attrNameLst>
                                      </p:cBhvr>
                                      <p:to>
                                        <p:strVal val="visible"/>
                                      </p:to>
                                    </p:set>
                                    <p:animEffect transition="in" filter="wipe(down)">
                                      <p:cBhvr>
                                        <p:cTn id="17" dur="500"/>
                                        <p:tgtEl>
                                          <p:spTgt spid="2820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304804" y="152400"/>
            <a:ext cx="7428685" cy="749300"/>
          </a:xfrm>
        </p:spPr>
        <p:txBody>
          <a:bodyPr/>
          <a:lstStyle/>
          <a:p>
            <a:r>
              <a:rPr lang="en-US" dirty="0"/>
              <a:t>Driverless EV optimization</a:t>
            </a:r>
            <a:endParaRPr lang="en-US" b="1" dirty="0">
              <a:solidFill>
                <a:schemeClr val="tx1"/>
              </a:solidFill>
            </a:endParaRPr>
          </a:p>
        </p:txBody>
      </p:sp>
      <p:sp>
        <p:nvSpPr>
          <p:cNvPr id="57347" name="Rectangle 3"/>
          <p:cNvSpPr>
            <a:spLocks noGrp="1" noChangeArrowheads="1"/>
          </p:cNvSpPr>
          <p:nvPr>
            <p:ph type="body" idx="4294967295"/>
          </p:nvPr>
        </p:nvSpPr>
        <p:spPr>
          <a:xfrm>
            <a:off x="406400" y="1231900"/>
            <a:ext cx="7772400" cy="5321300"/>
          </a:xfrm>
        </p:spPr>
        <p:txBody>
          <a:bodyPr/>
          <a:lstStyle/>
          <a:p>
            <a:pPr lvl="1">
              <a:buFontTx/>
              <a:buNone/>
            </a:pPr>
            <a:r>
              <a:rPr lang="en-US" sz="2400" dirty="0"/>
              <a:t>Step 1: Start with a pre-decision state </a:t>
            </a:r>
          </a:p>
          <a:p>
            <a:pPr lvl="1">
              <a:buFontTx/>
              <a:buNone/>
            </a:pPr>
            <a:r>
              <a:rPr lang="en-US" sz="2400" dirty="0">
                <a:solidFill>
                  <a:srgbClr val="009900"/>
                </a:solidFill>
              </a:rPr>
              <a:t>Step 2: Solve the deterministic optimization using</a:t>
            </a:r>
          </a:p>
          <a:p>
            <a:pPr lvl="1">
              <a:buFontTx/>
              <a:buNone/>
            </a:pPr>
            <a:r>
              <a:rPr lang="en-US" sz="2400" dirty="0">
                <a:solidFill>
                  <a:srgbClr val="009900"/>
                </a:solidFill>
              </a:rPr>
              <a:t>            an approximate value function:</a:t>
            </a:r>
          </a:p>
          <a:p>
            <a:pPr lvl="1">
              <a:buFontTx/>
              <a:buNone/>
            </a:pPr>
            <a:endParaRPr lang="en-US" sz="2400" dirty="0">
              <a:solidFill>
                <a:srgbClr val="009900"/>
              </a:solidFill>
            </a:endParaRPr>
          </a:p>
          <a:p>
            <a:pPr lvl="1">
              <a:buFontTx/>
              <a:buNone/>
            </a:pPr>
            <a:r>
              <a:rPr lang="en-US" sz="2400" dirty="0">
                <a:solidFill>
                  <a:srgbClr val="009900"/>
                </a:solidFill>
              </a:rPr>
              <a:t>            to obtain     . </a:t>
            </a:r>
          </a:p>
          <a:p>
            <a:pPr lvl="1">
              <a:buFontTx/>
              <a:buNone/>
            </a:pPr>
            <a:r>
              <a:rPr lang="en-US" sz="2400" dirty="0">
                <a:solidFill>
                  <a:srgbClr val="0000FF"/>
                </a:solidFill>
              </a:rPr>
              <a:t>Step 3: Update the value function approximation</a:t>
            </a:r>
          </a:p>
          <a:p>
            <a:pPr lvl="1">
              <a:buFontTx/>
              <a:buNone/>
            </a:pPr>
            <a:endParaRPr lang="en-US" sz="2400" dirty="0">
              <a:solidFill>
                <a:schemeClr val="accent2"/>
              </a:solidFill>
            </a:endParaRPr>
          </a:p>
          <a:p>
            <a:pPr lvl="1">
              <a:buFontTx/>
              <a:buNone/>
            </a:pPr>
            <a:r>
              <a:rPr lang="en-US" sz="2400" dirty="0">
                <a:solidFill>
                  <a:srgbClr val="FF0000"/>
                </a:solidFill>
              </a:rPr>
              <a:t>Step 4: Obtain Monte Carlo sample of               and</a:t>
            </a:r>
          </a:p>
          <a:p>
            <a:pPr lvl="1">
              <a:buFontTx/>
              <a:buNone/>
            </a:pPr>
            <a:r>
              <a:rPr lang="en-US" sz="2400" dirty="0">
                <a:solidFill>
                  <a:srgbClr val="FF0000"/>
                </a:solidFill>
              </a:rPr>
              <a:t>            compute the next pre-decision state:</a:t>
            </a:r>
          </a:p>
          <a:p>
            <a:pPr lvl="1">
              <a:buFontTx/>
              <a:buNone/>
            </a:pPr>
            <a:endParaRPr lang="en-US" sz="2400" dirty="0">
              <a:solidFill>
                <a:srgbClr val="FF0000"/>
              </a:solidFill>
            </a:endParaRPr>
          </a:p>
          <a:p>
            <a:pPr lvl="1">
              <a:buFontTx/>
              <a:buNone/>
            </a:pPr>
            <a:r>
              <a:rPr lang="en-US" sz="2400" dirty="0"/>
              <a:t>Step 5: Return to step 1. </a:t>
            </a:r>
          </a:p>
          <a:p>
            <a:pPr lvl="1"/>
            <a:endParaRPr lang="en-US" sz="2400" dirty="0"/>
          </a:p>
        </p:txBody>
      </p:sp>
      <p:graphicFrame>
        <p:nvGraphicFramePr>
          <p:cNvPr id="57348" name="Object 4"/>
          <p:cNvGraphicFramePr>
            <a:graphicFrameLocks noChangeAspect="1"/>
          </p:cNvGraphicFramePr>
          <p:nvPr/>
        </p:nvGraphicFramePr>
        <p:xfrm>
          <a:off x="1992313" y="3887788"/>
          <a:ext cx="4108450" cy="419100"/>
        </p:xfrm>
        <a:graphic>
          <a:graphicData uri="http://schemas.openxmlformats.org/presentationml/2006/ole">
            <mc:AlternateContent xmlns:mc="http://schemas.openxmlformats.org/markup-compatibility/2006">
              <mc:Choice xmlns:v="urn:schemas-microsoft-com:vml" Requires="v">
                <p:oleObj spid="_x0000_s2454770" name="Equation" r:id="rId4" imgW="2362200" imgH="241300" progId="Equation.DSMT4">
                  <p:embed/>
                </p:oleObj>
              </mc:Choice>
              <mc:Fallback>
                <p:oleObj name="Equation" r:id="rId4" imgW="2362200" imgH="241300" progId="Equation.DSMT4">
                  <p:embed/>
                  <p:pic>
                    <p:nvPicPr>
                      <p:cNvPr id="5734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313" y="3887788"/>
                        <a:ext cx="410845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7349" name="Object 5"/>
          <p:cNvGraphicFramePr>
            <a:graphicFrameLocks noChangeAspect="1"/>
          </p:cNvGraphicFramePr>
          <p:nvPr>
            <p:extLst/>
          </p:nvPr>
        </p:nvGraphicFramePr>
        <p:xfrm>
          <a:off x="2178050" y="2568575"/>
          <a:ext cx="5253038" cy="485775"/>
        </p:xfrm>
        <a:graphic>
          <a:graphicData uri="http://schemas.openxmlformats.org/presentationml/2006/ole">
            <mc:AlternateContent xmlns:mc="http://schemas.openxmlformats.org/markup-compatibility/2006">
              <mc:Choice xmlns:v="urn:schemas-microsoft-com:vml" Requires="v">
                <p:oleObj spid="_x0000_s2454771" name="Equation" r:id="rId6" imgW="3022560" imgH="279360" progId="Equation.DSMT4">
                  <p:embed/>
                </p:oleObj>
              </mc:Choice>
              <mc:Fallback>
                <p:oleObj name="Equation" r:id="rId6" imgW="3022560" imgH="279360" progId="Equation.DSMT4">
                  <p:embed/>
                  <p:pic>
                    <p:nvPicPr>
                      <p:cNvPr id="57349" name="Object 5"/>
                      <p:cNvPicPr>
                        <a:picLocks noChangeAspect="1" noChangeArrowheads="1"/>
                      </p:cNvPicPr>
                      <p:nvPr/>
                    </p:nvPicPr>
                    <p:blipFill>
                      <a:blip r:embed="rId7"/>
                      <a:srcRect/>
                      <a:stretch>
                        <a:fillRect/>
                      </a:stretch>
                    </p:blipFill>
                    <p:spPr bwMode="auto">
                      <a:xfrm>
                        <a:off x="2178050" y="2568575"/>
                        <a:ext cx="5253038"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7351" name="Object 8"/>
          <p:cNvGraphicFramePr>
            <a:graphicFrameLocks noChangeAspect="1"/>
          </p:cNvGraphicFramePr>
          <p:nvPr>
            <p:extLst/>
          </p:nvPr>
        </p:nvGraphicFramePr>
        <p:xfrm>
          <a:off x="5868762" y="1250950"/>
          <a:ext cx="373063" cy="476250"/>
        </p:xfrm>
        <a:graphic>
          <a:graphicData uri="http://schemas.openxmlformats.org/presentationml/2006/ole">
            <mc:AlternateContent xmlns:mc="http://schemas.openxmlformats.org/markup-compatibility/2006">
              <mc:Choice xmlns:v="urn:schemas-microsoft-com:vml" Requires="v">
                <p:oleObj spid="_x0000_s2454772" name="Equation" r:id="rId8" imgW="190417" imgH="241195" progId="Equation.DSMT4">
                  <p:embed/>
                </p:oleObj>
              </mc:Choice>
              <mc:Fallback>
                <p:oleObj name="Equation" r:id="rId8" imgW="190417" imgH="241195" progId="Equation.DSMT4">
                  <p:embed/>
                  <p:pic>
                    <p:nvPicPr>
                      <p:cNvPr id="57351"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8762" y="1250950"/>
                        <a:ext cx="373063" cy="476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7352" name="Object 9"/>
          <p:cNvGraphicFramePr>
            <a:graphicFrameLocks noChangeAspect="1"/>
          </p:cNvGraphicFramePr>
          <p:nvPr>
            <p:extLst>
              <p:ext uri="{D42A27DB-BD31-4B8C-83A1-F6EECF244321}">
                <p14:modId xmlns:p14="http://schemas.microsoft.com/office/powerpoint/2010/main" val="1784706308"/>
              </p:ext>
            </p:extLst>
          </p:nvPr>
        </p:nvGraphicFramePr>
        <p:xfrm>
          <a:off x="5667194" y="4296354"/>
          <a:ext cx="1016000" cy="508000"/>
        </p:xfrm>
        <a:graphic>
          <a:graphicData uri="http://schemas.openxmlformats.org/presentationml/2006/ole">
            <mc:AlternateContent xmlns:mc="http://schemas.openxmlformats.org/markup-compatibility/2006">
              <mc:Choice xmlns:v="urn:schemas-microsoft-com:vml" Requires="v">
                <p:oleObj spid="_x0000_s2454773" name="Equation" r:id="rId10" imgW="482391" imgH="241195" progId="Equation.DSMT4">
                  <p:embed/>
                </p:oleObj>
              </mc:Choice>
              <mc:Fallback>
                <p:oleObj name="Equation" r:id="rId10" imgW="482391" imgH="241195" progId="Equation.DSMT4">
                  <p:embed/>
                  <p:pic>
                    <p:nvPicPr>
                      <p:cNvPr id="57352"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67194" y="4296354"/>
                        <a:ext cx="1016000" cy="508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7353" name="Object 16"/>
          <p:cNvGraphicFramePr>
            <a:graphicFrameLocks noChangeAspect="1"/>
          </p:cNvGraphicFramePr>
          <p:nvPr/>
        </p:nvGraphicFramePr>
        <p:xfrm>
          <a:off x="2095500" y="5162550"/>
          <a:ext cx="3298825" cy="482600"/>
        </p:xfrm>
        <a:graphic>
          <a:graphicData uri="http://schemas.openxmlformats.org/presentationml/2006/ole">
            <mc:AlternateContent xmlns:mc="http://schemas.openxmlformats.org/markup-compatibility/2006">
              <mc:Choice xmlns:v="urn:schemas-microsoft-com:vml" Requires="v">
                <p:oleObj spid="_x0000_s2454774" name="Equation" r:id="rId12" imgW="1651000" imgH="241300" progId="Equation.DSMT4">
                  <p:embed/>
                </p:oleObj>
              </mc:Choice>
              <mc:Fallback>
                <p:oleObj name="Equation" r:id="rId12" imgW="1651000" imgH="241300" progId="Equation.DSMT4">
                  <p:embed/>
                  <p:pic>
                    <p:nvPicPr>
                      <p:cNvPr id="57353"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95500" y="5162550"/>
                        <a:ext cx="3298825" cy="482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54" name="Text Box 18"/>
          <p:cNvSpPr txBox="1">
            <a:spLocks noChangeArrowheads="1"/>
          </p:cNvSpPr>
          <p:nvPr/>
        </p:nvSpPr>
        <p:spPr bwMode="auto">
          <a:xfrm>
            <a:off x="7419181" y="4794250"/>
            <a:ext cx="1519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400" i="0" dirty="0">
                <a:solidFill>
                  <a:srgbClr val="FF0000"/>
                </a:solidFill>
              </a:rPr>
              <a:t>Simulation</a:t>
            </a:r>
          </a:p>
        </p:txBody>
      </p:sp>
      <p:sp>
        <p:nvSpPr>
          <p:cNvPr id="57355" name="Text Box 19"/>
          <p:cNvSpPr txBox="1">
            <a:spLocks noChangeArrowheads="1"/>
          </p:cNvSpPr>
          <p:nvPr/>
        </p:nvSpPr>
        <p:spPr bwMode="auto">
          <a:xfrm>
            <a:off x="7156303" y="2133600"/>
            <a:ext cx="18399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400" i="0" dirty="0">
                <a:solidFill>
                  <a:srgbClr val="009900"/>
                </a:solidFill>
              </a:rPr>
              <a:t>Deterministic</a:t>
            </a:r>
          </a:p>
          <a:p>
            <a:r>
              <a:rPr lang="en-US" sz="2400" i="0" dirty="0">
                <a:solidFill>
                  <a:srgbClr val="009900"/>
                </a:solidFill>
              </a:rPr>
              <a:t>optimization</a:t>
            </a:r>
          </a:p>
        </p:txBody>
      </p:sp>
      <p:sp>
        <p:nvSpPr>
          <p:cNvPr id="57356" name="Text Box 20"/>
          <p:cNvSpPr txBox="1">
            <a:spLocks noChangeArrowheads="1"/>
          </p:cNvSpPr>
          <p:nvPr/>
        </p:nvSpPr>
        <p:spPr bwMode="auto">
          <a:xfrm>
            <a:off x="7369175" y="3460750"/>
            <a:ext cx="14141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400" i="0" dirty="0">
                <a:solidFill>
                  <a:srgbClr val="0000FF"/>
                </a:solidFill>
              </a:rPr>
              <a:t>Recursive</a:t>
            </a:r>
          </a:p>
          <a:p>
            <a:r>
              <a:rPr lang="en-US" sz="2400" i="0" dirty="0">
                <a:solidFill>
                  <a:srgbClr val="0000FF"/>
                </a:solidFill>
              </a:rPr>
              <a:t>statistics</a:t>
            </a:r>
          </a:p>
        </p:txBody>
      </p:sp>
      <p:graphicFrame>
        <p:nvGraphicFramePr>
          <p:cNvPr id="2" name="Object 1"/>
          <p:cNvGraphicFramePr>
            <a:graphicFrameLocks noChangeAspect="1"/>
          </p:cNvGraphicFramePr>
          <p:nvPr>
            <p:extLst/>
          </p:nvPr>
        </p:nvGraphicFramePr>
        <p:xfrm>
          <a:off x="3030538" y="2965450"/>
          <a:ext cx="385762" cy="523875"/>
        </p:xfrm>
        <a:graphic>
          <a:graphicData uri="http://schemas.openxmlformats.org/presentationml/2006/ole">
            <mc:AlternateContent xmlns:mc="http://schemas.openxmlformats.org/markup-compatibility/2006">
              <mc:Choice xmlns:v="urn:schemas-microsoft-com:vml" Requires="v">
                <p:oleObj spid="_x0000_s2454775" name="Equation" r:id="rId14" imgW="177480" imgH="241200" progId="Equation.DSMT4">
                  <p:embed/>
                </p:oleObj>
              </mc:Choice>
              <mc:Fallback>
                <p:oleObj name="Equation" r:id="rId14" imgW="177480" imgH="241200" progId="Equation.DSMT4">
                  <p:embed/>
                  <p:pic>
                    <p:nvPicPr>
                      <p:cNvPr id="2" name="Object 1"/>
                      <p:cNvPicPr>
                        <a:picLocks noChangeAspect="1" noChangeArrowheads="1"/>
                      </p:cNvPicPr>
                      <p:nvPr/>
                    </p:nvPicPr>
                    <p:blipFill>
                      <a:blip r:embed="rId15"/>
                      <a:srcRect/>
                      <a:stretch>
                        <a:fillRect/>
                      </a:stretch>
                    </p:blipFill>
                    <p:spPr bwMode="auto">
                      <a:xfrm>
                        <a:off x="3030538" y="2965450"/>
                        <a:ext cx="385762"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292524320"/>
      </p:ext>
    </p:extLst>
  </p:cSld>
  <p:clrMapOvr>
    <a:masterClrMapping/>
  </p:clrMapOvr>
  <p:transition>
    <p:wipe dir="d"/>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0099" name="Rectangle 3"/>
          <p:cNvSpPr>
            <a:spLocks noGrp="1" noChangeArrowheads="1"/>
          </p:cNvSpPr>
          <p:nvPr>
            <p:ph type="body" idx="1"/>
          </p:nvPr>
        </p:nvSpPr>
        <p:spPr/>
        <p:txBody>
          <a:bodyPr/>
          <a:lstStyle/>
          <a:p>
            <a:r>
              <a:rPr lang="en-US" altLang="en-US" dirty="0"/>
              <a:t>Estimating average values:</a:t>
            </a:r>
          </a:p>
          <a:p>
            <a:pPr lvl="1"/>
            <a:r>
              <a:rPr lang="en-US" altLang="en-US" dirty="0"/>
              <a:t>The attributes of a car might include:</a:t>
            </a:r>
          </a:p>
          <a:p>
            <a:pPr lvl="2"/>
            <a:r>
              <a:rPr lang="en-US" altLang="en-US" dirty="0"/>
              <a:t>Location</a:t>
            </a:r>
          </a:p>
          <a:p>
            <a:pPr lvl="2"/>
            <a:r>
              <a:rPr lang="en-US" altLang="en-US" dirty="0"/>
              <a:t>Type of car</a:t>
            </a:r>
          </a:p>
          <a:p>
            <a:pPr lvl="2"/>
            <a:r>
              <a:rPr lang="en-US" altLang="en-US" dirty="0"/>
              <a:t>Charge level</a:t>
            </a:r>
          </a:p>
          <a:p>
            <a:pPr lvl="2"/>
            <a:r>
              <a:rPr lang="en-US" altLang="en-US" dirty="0"/>
              <a:t>Driver attributes?</a:t>
            </a:r>
          </a:p>
          <a:p>
            <a:pPr lvl="1"/>
            <a:r>
              <a:rPr lang="en-US" altLang="en-US" dirty="0"/>
              <a:t>We estimate values at different levels of aggregation, and then combine them:</a:t>
            </a:r>
          </a:p>
          <a:p>
            <a:pPr lvl="1"/>
            <a:endParaRPr lang="en-US" altLang="en-US" dirty="0"/>
          </a:p>
          <a:p>
            <a:pPr lvl="2"/>
            <a:endParaRPr lang="en-US" altLang="en-US" dirty="0"/>
          </a:p>
          <a:p>
            <a:pPr lvl="2"/>
            <a:endParaRPr lang="en-US" altLang="en-US" dirty="0"/>
          </a:p>
          <a:p>
            <a:pPr lvl="1"/>
            <a:r>
              <a:rPr lang="en-US" altLang="en-US" dirty="0"/>
              <a:t>The weights are proportional to the inverse of the estimate of the variance plus square of the bias.</a:t>
            </a:r>
          </a:p>
          <a:p>
            <a:pPr lvl="1"/>
            <a:r>
              <a:rPr lang="en-US" altLang="en-US" dirty="0"/>
              <a:t>This is a form of </a:t>
            </a:r>
            <a:r>
              <a:rPr lang="en-US" altLang="en-US" i="1" dirty="0"/>
              <a:t>variable dimensional learning.</a:t>
            </a:r>
            <a:endParaRPr lang="en-US" altLang="en-US" dirty="0"/>
          </a:p>
        </p:txBody>
      </p:sp>
      <p:graphicFrame>
        <p:nvGraphicFramePr>
          <p:cNvPr id="2820100" name="Object 4"/>
          <p:cNvGraphicFramePr>
            <a:graphicFrameLocks noChangeAspect="1"/>
          </p:cNvGraphicFramePr>
          <p:nvPr>
            <p:extLst/>
          </p:nvPr>
        </p:nvGraphicFramePr>
        <p:xfrm>
          <a:off x="2066341" y="4133681"/>
          <a:ext cx="3119270" cy="984772"/>
        </p:xfrm>
        <a:graphic>
          <a:graphicData uri="http://schemas.openxmlformats.org/presentationml/2006/ole">
            <mc:AlternateContent xmlns:mc="http://schemas.openxmlformats.org/markup-compatibility/2006">
              <mc:Choice xmlns:v="urn:schemas-microsoft-com:vml" Requires="v">
                <p:oleObj spid="_x0000_s2456617" name="Equation" r:id="rId4" imgW="1409400" imgH="444240" progId="Equation.DSMT4">
                  <p:embed/>
                </p:oleObj>
              </mc:Choice>
              <mc:Fallback>
                <p:oleObj name="Equation" r:id="rId4" imgW="1409400" imgH="444240" progId="Equation.DSMT4">
                  <p:embed/>
                  <p:pic>
                    <p:nvPicPr>
                      <p:cNvPr id="2820100" name="Object 4"/>
                      <p:cNvPicPr>
                        <a:picLocks noChangeAspect="1" noChangeArrowheads="1"/>
                      </p:cNvPicPr>
                      <p:nvPr/>
                    </p:nvPicPr>
                    <p:blipFill>
                      <a:blip r:embed="rId5"/>
                      <a:srcRect/>
                      <a:stretch>
                        <a:fillRect/>
                      </a:stretch>
                    </p:blipFill>
                    <p:spPr bwMode="auto">
                      <a:xfrm>
                        <a:off x="2066341" y="4133681"/>
                        <a:ext cx="3119270" cy="984772"/>
                      </a:xfrm>
                      <a:prstGeom prst="rect">
                        <a:avLst/>
                      </a:prstGeom>
                      <a:noFill/>
                      <a:ln>
                        <a:noFill/>
                      </a:ln>
                      <a:effectLst/>
                      <a:extLst/>
                    </p:spPr>
                  </p:pic>
                </p:oleObj>
              </mc:Fallback>
            </mc:AlternateContent>
          </a:graphicData>
        </a:graphic>
      </p:graphicFrame>
      <p:sp>
        <p:nvSpPr>
          <p:cNvPr id="20" name="Rectangle 2"/>
          <p:cNvSpPr>
            <a:spLocks noGrp="1" noChangeArrowheads="1"/>
          </p:cNvSpPr>
          <p:nvPr>
            <p:ph type="title"/>
          </p:nvPr>
        </p:nvSpPr>
        <p:spPr>
          <a:xfrm>
            <a:off x="356801" y="152400"/>
            <a:ext cx="7658790" cy="749300"/>
          </a:xfrm>
        </p:spPr>
        <p:txBody>
          <a:bodyPr/>
          <a:lstStyle/>
          <a:p>
            <a:r>
              <a:rPr lang="en-US" dirty="0"/>
              <a:t>Driverless EV optimization</a:t>
            </a:r>
            <a:endParaRPr lang="en-US" altLang="en-US" b="1" dirty="0"/>
          </a:p>
        </p:txBody>
      </p:sp>
    </p:spTree>
    <p:extLst>
      <p:ext uri="{BB962C8B-B14F-4D97-AF65-F5344CB8AC3E}">
        <p14:creationId xmlns:p14="http://schemas.microsoft.com/office/powerpoint/2010/main" val="7570279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69558" y="1672398"/>
            <a:ext cx="6874241" cy="5130195"/>
          </a:xfrm>
          <a:prstGeom prst="rect">
            <a:avLst/>
          </a:prstGeom>
        </p:spPr>
      </p:pic>
      <p:sp>
        <p:nvSpPr>
          <p:cNvPr id="2" name="Title 1"/>
          <p:cNvSpPr>
            <a:spLocks noGrp="1"/>
          </p:cNvSpPr>
          <p:nvPr>
            <p:ph type="title"/>
          </p:nvPr>
        </p:nvSpPr>
        <p:spPr/>
        <p:txBody>
          <a:bodyPr/>
          <a:lstStyle/>
          <a:p>
            <a:r>
              <a:rPr lang="en-US" dirty="0"/>
              <a:t>Driverless EV optimization</a:t>
            </a:r>
          </a:p>
        </p:txBody>
      </p:sp>
      <p:sp>
        <p:nvSpPr>
          <p:cNvPr id="8" name="TextBox 7"/>
          <p:cNvSpPr txBox="1"/>
          <p:nvPr/>
        </p:nvSpPr>
        <p:spPr>
          <a:xfrm>
            <a:off x="3589020" y="6402483"/>
            <a:ext cx="1612942" cy="400110"/>
          </a:xfrm>
          <a:prstGeom prst="rect">
            <a:avLst/>
          </a:prstGeom>
          <a:solidFill>
            <a:schemeClr val="bg1"/>
          </a:solidFill>
        </p:spPr>
        <p:txBody>
          <a:bodyPr wrap="none" rtlCol="0">
            <a:spAutoFit/>
          </a:bodyPr>
          <a:lstStyle/>
          <a:p>
            <a:pPr algn="l"/>
            <a:r>
              <a:rPr lang="en-US" sz="2000" i="0" dirty="0"/>
              <a:t>Log iterations</a:t>
            </a:r>
          </a:p>
        </p:txBody>
      </p:sp>
      <p:sp>
        <p:nvSpPr>
          <p:cNvPr id="9" name="TextBox 8"/>
          <p:cNvSpPr txBox="1"/>
          <p:nvPr/>
        </p:nvSpPr>
        <p:spPr>
          <a:xfrm rot="16200000">
            <a:off x="-506742" y="4028853"/>
            <a:ext cx="2648995" cy="400110"/>
          </a:xfrm>
          <a:prstGeom prst="rect">
            <a:avLst/>
          </a:prstGeom>
          <a:solidFill>
            <a:schemeClr val="bg1"/>
          </a:solidFill>
        </p:spPr>
        <p:txBody>
          <a:bodyPr wrap="none" rtlCol="0">
            <a:spAutoFit/>
          </a:bodyPr>
          <a:lstStyle/>
          <a:p>
            <a:pPr algn="l"/>
            <a:r>
              <a:rPr lang="en-US" sz="2000" i="0" dirty="0"/>
              <a:t>     Weight on each level</a:t>
            </a:r>
          </a:p>
        </p:txBody>
      </p:sp>
      <p:sp>
        <p:nvSpPr>
          <p:cNvPr id="7" name="Content Placeholder 2"/>
          <p:cNvSpPr txBox="1">
            <a:spLocks/>
          </p:cNvSpPr>
          <p:nvPr/>
        </p:nvSpPr>
        <p:spPr bwMode="auto">
          <a:xfrm>
            <a:off x="685800" y="1143000"/>
            <a:ext cx="7772400" cy="50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0000"/>
              <a:buFontTx/>
              <a:buBlip>
                <a:blip r:embed="rId4"/>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r>
              <a:rPr lang="en-US" i="0" kern="0" dirty="0"/>
              <a:t>Variable-dimensional learning</a:t>
            </a:r>
          </a:p>
        </p:txBody>
      </p:sp>
      <p:sp>
        <p:nvSpPr>
          <p:cNvPr id="11" name="Text Box 5"/>
          <p:cNvSpPr txBox="1">
            <a:spLocks noChangeArrowheads="1"/>
          </p:cNvSpPr>
          <p:nvPr/>
        </p:nvSpPr>
        <p:spPr bwMode="auto">
          <a:xfrm>
            <a:off x="7383413" y="2719453"/>
            <a:ext cx="308977"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2000" dirty="0"/>
              <a:t>1</a:t>
            </a:r>
          </a:p>
          <a:p>
            <a:pPr eaLnBrk="1" hangingPunct="1"/>
            <a:endParaRPr lang="en-US" altLang="en-US" sz="2800" dirty="0"/>
          </a:p>
          <a:p>
            <a:pPr eaLnBrk="1" hangingPunct="1"/>
            <a:r>
              <a:rPr lang="en-US" altLang="en-US" sz="2000" dirty="0"/>
              <a:t>3</a:t>
            </a:r>
          </a:p>
          <a:p>
            <a:pPr eaLnBrk="1" hangingPunct="1"/>
            <a:r>
              <a:rPr lang="en-US" altLang="en-US" sz="2000" dirty="0"/>
              <a:t>2</a:t>
            </a:r>
          </a:p>
          <a:p>
            <a:pPr eaLnBrk="1" hangingPunct="1"/>
            <a:endParaRPr lang="en-US" altLang="en-US" sz="2800" dirty="0"/>
          </a:p>
          <a:p>
            <a:pPr eaLnBrk="1" hangingPunct="1"/>
            <a:r>
              <a:rPr lang="en-US" altLang="en-US" sz="2000" dirty="0"/>
              <a:t>4</a:t>
            </a:r>
          </a:p>
          <a:p>
            <a:pPr eaLnBrk="1" hangingPunct="1"/>
            <a:endParaRPr lang="en-US" altLang="en-US" sz="1400" dirty="0"/>
          </a:p>
          <a:p>
            <a:pPr eaLnBrk="1" hangingPunct="1"/>
            <a:r>
              <a:rPr lang="en-US" altLang="en-US" sz="2000" dirty="0"/>
              <a:t>5</a:t>
            </a:r>
          </a:p>
        </p:txBody>
      </p:sp>
      <p:sp>
        <p:nvSpPr>
          <p:cNvPr id="14" name="Rectangle 8"/>
          <p:cNvSpPr>
            <a:spLocks noChangeArrowheads="1"/>
          </p:cNvSpPr>
          <p:nvPr/>
        </p:nvSpPr>
        <p:spPr bwMode="auto">
          <a:xfrm>
            <a:off x="7387590" y="5660875"/>
            <a:ext cx="304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000" dirty="0"/>
              <a:t>67</a:t>
            </a:r>
          </a:p>
        </p:txBody>
      </p:sp>
      <p:sp>
        <p:nvSpPr>
          <p:cNvPr id="4" name="TextBox 3"/>
          <p:cNvSpPr txBox="1"/>
          <p:nvPr/>
        </p:nvSpPr>
        <p:spPr>
          <a:xfrm>
            <a:off x="7868653" y="2707421"/>
            <a:ext cx="697627" cy="400110"/>
          </a:xfrm>
          <a:prstGeom prst="rect">
            <a:avLst/>
          </a:prstGeom>
          <a:noFill/>
        </p:spPr>
        <p:txBody>
          <a:bodyPr wrap="none" rtlCol="0">
            <a:spAutoFit/>
          </a:bodyPr>
          <a:lstStyle/>
          <a:p>
            <a:pPr algn="l"/>
            <a:r>
              <a:rPr lang="en-US" sz="2000" i="0" dirty="0"/>
              <a:t>High</a:t>
            </a:r>
          </a:p>
        </p:txBody>
      </p:sp>
      <p:sp>
        <p:nvSpPr>
          <p:cNvPr id="15" name="TextBox 14"/>
          <p:cNvSpPr txBox="1"/>
          <p:nvPr/>
        </p:nvSpPr>
        <p:spPr>
          <a:xfrm>
            <a:off x="7359313" y="2174021"/>
            <a:ext cx="1762021" cy="400110"/>
          </a:xfrm>
          <a:prstGeom prst="rect">
            <a:avLst/>
          </a:prstGeom>
          <a:noFill/>
        </p:spPr>
        <p:txBody>
          <a:bodyPr wrap="none" rtlCol="0">
            <a:spAutoFit/>
          </a:bodyPr>
          <a:lstStyle/>
          <a:p>
            <a:pPr algn="l"/>
            <a:r>
              <a:rPr lang="en-US" sz="2000" i="0" dirty="0"/>
              <a:t>Dimensionality</a:t>
            </a:r>
          </a:p>
        </p:txBody>
      </p:sp>
      <p:sp>
        <p:nvSpPr>
          <p:cNvPr id="16" name="TextBox 15"/>
          <p:cNvSpPr txBox="1"/>
          <p:nvPr/>
        </p:nvSpPr>
        <p:spPr>
          <a:xfrm>
            <a:off x="7888704" y="5976004"/>
            <a:ext cx="655949" cy="400110"/>
          </a:xfrm>
          <a:prstGeom prst="rect">
            <a:avLst/>
          </a:prstGeom>
          <a:noFill/>
        </p:spPr>
        <p:txBody>
          <a:bodyPr wrap="none" rtlCol="0">
            <a:spAutoFit/>
          </a:bodyPr>
          <a:lstStyle/>
          <a:p>
            <a:pPr algn="l"/>
            <a:r>
              <a:rPr lang="en-US" sz="2000" i="0" dirty="0"/>
              <a:t>Low</a:t>
            </a:r>
          </a:p>
        </p:txBody>
      </p:sp>
    </p:spTree>
    <p:extLst>
      <p:ext uri="{BB962C8B-B14F-4D97-AF65-F5344CB8AC3E}">
        <p14:creationId xmlns:p14="http://schemas.microsoft.com/office/powerpoint/2010/main" val="25386492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1912" y="2686070"/>
            <a:ext cx="5280263" cy="3748452"/>
          </a:xfrm>
          <a:prstGeom prst="rect">
            <a:avLst/>
          </a:prstGeom>
        </p:spPr>
      </p:pic>
      <p:sp>
        <p:nvSpPr>
          <p:cNvPr id="6" name="TextBox 5"/>
          <p:cNvSpPr txBox="1"/>
          <p:nvPr/>
        </p:nvSpPr>
        <p:spPr>
          <a:xfrm rot="1445653">
            <a:off x="2333476" y="5820816"/>
            <a:ext cx="1358064" cy="646331"/>
          </a:xfrm>
          <a:prstGeom prst="rect">
            <a:avLst/>
          </a:prstGeom>
          <a:solidFill>
            <a:schemeClr val="bg1"/>
          </a:solidFill>
        </p:spPr>
        <p:txBody>
          <a:bodyPr wrap="none" rtlCol="0">
            <a:spAutoFit/>
          </a:bodyPr>
          <a:lstStyle/>
          <a:p>
            <a:r>
              <a:rPr lang="en-US" dirty="0"/>
              <a:t>Battery level</a:t>
            </a:r>
          </a:p>
          <a:p>
            <a:endParaRPr lang="en-US" dirty="0"/>
          </a:p>
        </p:txBody>
      </p:sp>
      <p:sp>
        <p:nvSpPr>
          <p:cNvPr id="7" name="TextBox 6"/>
          <p:cNvSpPr txBox="1"/>
          <p:nvPr/>
        </p:nvSpPr>
        <p:spPr>
          <a:xfrm rot="16200000">
            <a:off x="1178512" y="4351366"/>
            <a:ext cx="1571136" cy="369332"/>
          </a:xfrm>
          <a:prstGeom prst="rect">
            <a:avLst/>
          </a:prstGeom>
          <a:solidFill>
            <a:schemeClr val="bg1"/>
          </a:solidFill>
        </p:spPr>
        <p:txBody>
          <a:bodyPr wrap="none" rtlCol="0">
            <a:spAutoFit/>
          </a:bodyPr>
          <a:lstStyle/>
          <a:p>
            <a:r>
              <a:rPr lang="en-US" dirty="0"/>
              <a:t>Marginal value</a:t>
            </a:r>
          </a:p>
        </p:txBody>
      </p:sp>
      <p:sp>
        <p:nvSpPr>
          <p:cNvPr id="8" name="TextBox 7"/>
          <p:cNvSpPr txBox="1"/>
          <p:nvPr/>
        </p:nvSpPr>
        <p:spPr>
          <a:xfrm rot="20852161">
            <a:off x="5441384" y="6071455"/>
            <a:ext cx="1005907" cy="646331"/>
          </a:xfrm>
          <a:prstGeom prst="rect">
            <a:avLst/>
          </a:prstGeom>
          <a:solidFill>
            <a:schemeClr val="bg1"/>
          </a:solidFill>
        </p:spPr>
        <p:txBody>
          <a:bodyPr wrap="square" rtlCol="0">
            <a:spAutoFit/>
          </a:bodyPr>
          <a:lstStyle/>
          <a:p>
            <a:r>
              <a:rPr lang="en-US" dirty="0"/>
              <a:t>Time     </a:t>
            </a:r>
          </a:p>
          <a:p>
            <a:endParaRPr lang="en-US" dirty="0"/>
          </a:p>
        </p:txBody>
      </p:sp>
      <p:sp>
        <p:nvSpPr>
          <p:cNvPr id="2" name="Title 1"/>
          <p:cNvSpPr>
            <a:spLocks noGrp="1"/>
          </p:cNvSpPr>
          <p:nvPr>
            <p:ph type="title"/>
          </p:nvPr>
        </p:nvSpPr>
        <p:spPr/>
        <p:txBody>
          <a:bodyPr/>
          <a:lstStyle/>
          <a:p>
            <a:r>
              <a:rPr lang="en-US" dirty="0"/>
              <a:t>Driverless EV optimization</a:t>
            </a:r>
          </a:p>
        </p:txBody>
      </p:sp>
      <p:sp>
        <p:nvSpPr>
          <p:cNvPr id="3" name="Content Placeholder 2"/>
          <p:cNvSpPr>
            <a:spLocks noGrp="1"/>
          </p:cNvSpPr>
          <p:nvPr>
            <p:ph idx="1"/>
          </p:nvPr>
        </p:nvSpPr>
        <p:spPr>
          <a:xfrm>
            <a:off x="685799" y="1143000"/>
            <a:ext cx="8195441" cy="4953000"/>
          </a:xfrm>
        </p:spPr>
        <p:txBody>
          <a:bodyPr/>
          <a:lstStyle/>
          <a:p>
            <a:r>
              <a:rPr lang="en-US" dirty="0"/>
              <a:t>The value of a vehicle in the future</a:t>
            </a:r>
          </a:p>
          <a:p>
            <a:pPr lvl="1"/>
            <a:r>
              <a:rPr lang="en-US" dirty="0"/>
              <a:t>Value function approximation captures charge level, as well as time and location.</a:t>
            </a:r>
          </a:p>
          <a:p>
            <a:pPr lvl="1"/>
            <a:r>
              <a:rPr lang="en-US" dirty="0"/>
              <a:t>Hierarchical aggregation accelerated the learning process</a:t>
            </a:r>
          </a:p>
        </p:txBody>
      </p:sp>
    </p:spTree>
    <p:extLst>
      <p:ext uri="{BB962C8B-B14F-4D97-AF65-F5344CB8AC3E}">
        <p14:creationId xmlns:p14="http://schemas.microsoft.com/office/powerpoint/2010/main" val="9671982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409F-E3CD-40FD-8716-80B54106A597}"/>
              </a:ext>
            </a:extLst>
          </p:cNvPr>
          <p:cNvSpPr>
            <a:spLocks noGrp="1"/>
          </p:cNvSpPr>
          <p:nvPr>
            <p:ph type="title"/>
          </p:nvPr>
        </p:nvSpPr>
        <p:spPr/>
        <p:txBody>
          <a:bodyPr/>
          <a:lstStyle/>
          <a:p>
            <a:r>
              <a:rPr lang="en-US" dirty="0"/>
              <a:t>Driverless EV optimization</a:t>
            </a:r>
          </a:p>
        </p:txBody>
      </p:sp>
      <p:sp>
        <p:nvSpPr>
          <p:cNvPr id="3" name="Content Placeholder 2">
            <a:extLst>
              <a:ext uri="{FF2B5EF4-FFF2-40B4-BE49-F238E27FC236}">
                <a16:creationId xmlns:a16="http://schemas.microsoft.com/office/drawing/2014/main" id="{B779A806-FBA6-4E63-90C8-20F24127C1C5}"/>
              </a:ext>
            </a:extLst>
          </p:cNvPr>
          <p:cNvSpPr>
            <a:spLocks noGrp="1"/>
          </p:cNvSpPr>
          <p:nvPr>
            <p:ph idx="1"/>
          </p:nvPr>
        </p:nvSpPr>
        <p:spPr/>
        <p:txBody>
          <a:bodyPr/>
          <a:lstStyle/>
          <a:p>
            <a:r>
              <a:rPr lang="en-US" dirty="0"/>
              <a:t>Value functions exhibited a variety of shapes</a:t>
            </a:r>
          </a:p>
          <a:p>
            <a:pPr lvl="1"/>
            <a:r>
              <a:rPr lang="en-US" dirty="0"/>
              <a:t>Depends on the patterns of trips out of a zone</a:t>
            </a:r>
          </a:p>
          <a:p>
            <a:pPr lvl="1"/>
            <a:r>
              <a:rPr lang="en-US" dirty="0"/>
              <a:t>This discouraged the use of simple parametric approximations</a:t>
            </a:r>
          </a:p>
        </p:txBody>
      </p:sp>
      <p:pic>
        <p:nvPicPr>
          <p:cNvPr id="4" name="Picture 3">
            <a:extLst>
              <a:ext uri="{FF2B5EF4-FFF2-40B4-BE49-F238E27FC236}">
                <a16:creationId xmlns:a16="http://schemas.microsoft.com/office/drawing/2014/main" id="{A074C90F-4E56-4F58-9801-68260E71A47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593775" y="3253440"/>
            <a:ext cx="3802423" cy="2851818"/>
          </a:xfrm>
          <a:prstGeom prst="rect">
            <a:avLst/>
          </a:prstGeom>
        </p:spPr>
      </p:pic>
      <p:pic>
        <p:nvPicPr>
          <p:cNvPr id="5" name="Picture 4">
            <a:extLst>
              <a:ext uri="{FF2B5EF4-FFF2-40B4-BE49-F238E27FC236}">
                <a16:creationId xmlns:a16="http://schemas.microsoft.com/office/drawing/2014/main" id="{4F6B4579-28DE-47CC-8E04-250CCB551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1" y="3304908"/>
            <a:ext cx="3733800" cy="2800350"/>
          </a:xfrm>
          <a:prstGeom prst="rect">
            <a:avLst/>
          </a:prstGeom>
        </p:spPr>
      </p:pic>
      <p:sp>
        <p:nvSpPr>
          <p:cNvPr id="6" name="TextBox 5">
            <a:extLst>
              <a:ext uri="{FF2B5EF4-FFF2-40B4-BE49-F238E27FC236}">
                <a16:creationId xmlns:a16="http://schemas.microsoft.com/office/drawing/2014/main" id="{5DDD7F39-7B72-4FA2-AA81-F070186F595A}"/>
              </a:ext>
            </a:extLst>
          </p:cNvPr>
          <p:cNvSpPr txBox="1"/>
          <p:nvPr/>
        </p:nvSpPr>
        <p:spPr>
          <a:xfrm>
            <a:off x="1066800" y="3108967"/>
            <a:ext cx="2476832" cy="338554"/>
          </a:xfrm>
          <a:prstGeom prst="rect">
            <a:avLst/>
          </a:prstGeom>
          <a:noFill/>
        </p:spPr>
        <p:txBody>
          <a:bodyPr wrap="none" rtlCol="0">
            <a:spAutoFit/>
          </a:bodyPr>
          <a:lstStyle/>
          <a:p>
            <a:r>
              <a:rPr lang="en-US" sz="1600" b="1" dirty="0"/>
              <a:t>Value Function for Zone 1</a:t>
            </a:r>
          </a:p>
        </p:txBody>
      </p:sp>
      <p:sp>
        <p:nvSpPr>
          <p:cNvPr id="7" name="TextBox 6">
            <a:extLst>
              <a:ext uri="{FF2B5EF4-FFF2-40B4-BE49-F238E27FC236}">
                <a16:creationId xmlns:a16="http://schemas.microsoft.com/office/drawing/2014/main" id="{877BAE00-A3CB-41B3-AC04-1F00D4C69FD8}"/>
              </a:ext>
            </a:extLst>
          </p:cNvPr>
          <p:cNvSpPr txBox="1"/>
          <p:nvPr/>
        </p:nvSpPr>
        <p:spPr>
          <a:xfrm>
            <a:off x="5004851" y="3101888"/>
            <a:ext cx="2476832" cy="338554"/>
          </a:xfrm>
          <a:prstGeom prst="rect">
            <a:avLst/>
          </a:prstGeom>
          <a:noFill/>
        </p:spPr>
        <p:txBody>
          <a:bodyPr wrap="none" rtlCol="0">
            <a:spAutoFit/>
          </a:bodyPr>
          <a:lstStyle/>
          <a:p>
            <a:r>
              <a:rPr lang="en-US" sz="1600" b="1" dirty="0"/>
              <a:t>Value Function for Zone 2</a:t>
            </a:r>
          </a:p>
        </p:txBody>
      </p:sp>
      <p:sp>
        <p:nvSpPr>
          <p:cNvPr id="8" name="TextBox 7">
            <a:extLst>
              <a:ext uri="{FF2B5EF4-FFF2-40B4-BE49-F238E27FC236}">
                <a16:creationId xmlns:a16="http://schemas.microsoft.com/office/drawing/2014/main" id="{9FC9ED45-F5F4-4167-8962-4816C49B9153}"/>
              </a:ext>
            </a:extLst>
          </p:cNvPr>
          <p:cNvSpPr txBox="1"/>
          <p:nvPr/>
        </p:nvSpPr>
        <p:spPr>
          <a:xfrm rot="19521350">
            <a:off x="3591650" y="5567444"/>
            <a:ext cx="954107" cy="261610"/>
          </a:xfrm>
          <a:prstGeom prst="rect">
            <a:avLst/>
          </a:prstGeom>
          <a:noFill/>
        </p:spPr>
        <p:txBody>
          <a:bodyPr wrap="none" rtlCol="0">
            <a:spAutoFit/>
          </a:bodyPr>
          <a:lstStyle/>
          <a:p>
            <a:r>
              <a:rPr lang="en-US" sz="1100" dirty="0"/>
              <a:t>Battery Level</a:t>
            </a:r>
          </a:p>
        </p:txBody>
      </p:sp>
      <p:sp>
        <p:nvSpPr>
          <p:cNvPr id="9" name="TextBox 8">
            <a:extLst>
              <a:ext uri="{FF2B5EF4-FFF2-40B4-BE49-F238E27FC236}">
                <a16:creationId xmlns:a16="http://schemas.microsoft.com/office/drawing/2014/main" id="{618B77E3-42B9-4F4F-B9B6-A56F2E8CC1B4}"/>
              </a:ext>
            </a:extLst>
          </p:cNvPr>
          <p:cNvSpPr txBox="1"/>
          <p:nvPr/>
        </p:nvSpPr>
        <p:spPr>
          <a:xfrm>
            <a:off x="1662615" y="5843648"/>
            <a:ext cx="481222" cy="261610"/>
          </a:xfrm>
          <a:prstGeom prst="rect">
            <a:avLst/>
          </a:prstGeom>
          <a:noFill/>
        </p:spPr>
        <p:txBody>
          <a:bodyPr wrap="none" rtlCol="0">
            <a:spAutoFit/>
          </a:bodyPr>
          <a:lstStyle/>
          <a:p>
            <a:r>
              <a:rPr lang="en-US" sz="1100" dirty="0"/>
              <a:t>Time</a:t>
            </a:r>
          </a:p>
        </p:txBody>
      </p:sp>
    </p:spTree>
    <p:extLst>
      <p:ext uri="{BB962C8B-B14F-4D97-AF65-F5344CB8AC3E}">
        <p14:creationId xmlns:p14="http://schemas.microsoft.com/office/powerpoint/2010/main" val="358432168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315690" y="152400"/>
            <a:ext cx="888274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3600" kern="12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Times New Roman" panose="02020603050405020304" pitchFamily="18" charset="0"/>
              </a:defRPr>
            </a:lvl2pPr>
            <a:lvl3pPr algn="ctr" rtl="0" eaLnBrk="0" fontAlgn="base" hangingPunct="0">
              <a:spcBef>
                <a:spcPct val="0"/>
              </a:spcBef>
              <a:spcAft>
                <a:spcPct val="0"/>
              </a:spcAft>
              <a:defRPr sz="3600">
                <a:solidFill>
                  <a:schemeClr val="bg1"/>
                </a:solidFill>
                <a:latin typeface="Times New Roman" panose="02020603050405020304" pitchFamily="18" charset="0"/>
              </a:defRPr>
            </a:lvl3pPr>
            <a:lvl4pPr algn="ctr" rtl="0" eaLnBrk="0" fontAlgn="base" hangingPunct="0">
              <a:spcBef>
                <a:spcPct val="0"/>
              </a:spcBef>
              <a:spcAft>
                <a:spcPct val="0"/>
              </a:spcAft>
              <a:defRPr sz="3600">
                <a:solidFill>
                  <a:schemeClr val="bg1"/>
                </a:solidFill>
                <a:latin typeface="Times New Roman" panose="02020603050405020304" pitchFamily="18" charset="0"/>
              </a:defRPr>
            </a:lvl4pPr>
            <a:lvl5pPr algn="ctr" rtl="0" eaLnBrk="0" fontAlgn="base" hangingPunct="0">
              <a:spcBef>
                <a:spcPct val="0"/>
              </a:spcBef>
              <a:spcAft>
                <a:spcPct val="0"/>
              </a:spcAft>
              <a:defRPr sz="3600">
                <a:solidFill>
                  <a:schemeClr val="bg1"/>
                </a:solidFill>
                <a:latin typeface="Times New Roman" panose="02020603050405020304" pitchFamily="18" charset="0"/>
              </a:defRPr>
            </a:lvl5pPr>
            <a:lvl6pPr marL="457200" algn="ctr" rtl="0" eaLnBrk="0" fontAlgn="base" hangingPunct="0">
              <a:spcBef>
                <a:spcPct val="0"/>
              </a:spcBef>
              <a:spcAft>
                <a:spcPct val="0"/>
              </a:spcAft>
              <a:defRPr sz="3600">
                <a:solidFill>
                  <a:schemeClr val="bg1"/>
                </a:solidFill>
                <a:latin typeface="Times New Roman" panose="02020603050405020304" pitchFamily="18" charset="0"/>
              </a:defRPr>
            </a:lvl6pPr>
            <a:lvl7pPr marL="914400" algn="ctr" rtl="0" eaLnBrk="0" fontAlgn="base" hangingPunct="0">
              <a:spcBef>
                <a:spcPct val="0"/>
              </a:spcBef>
              <a:spcAft>
                <a:spcPct val="0"/>
              </a:spcAft>
              <a:defRPr sz="3600">
                <a:solidFill>
                  <a:schemeClr val="bg1"/>
                </a:solidFill>
                <a:latin typeface="Times New Roman" panose="02020603050405020304" pitchFamily="18" charset="0"/>
              </a:defRPr>
            </a:lvl7pPr>
            <a:lvl8pPr marL="1371600" algn="ctr" rtl="0" eaLnBrk="0" fontAlgn="base" hangingPunct="0">
              <a:spcBef>
                <a:spcPct val="0"/>
              </a:spcBef>
              <a:spcAft>
                <a:spcPct val="0"/>
              </a:spcAft>
              <a:defRPr sz="3600">
                <a:solidFill>
                  <a:schemeClr val="bg1"/>
                </a:solidFill>
                <a:latin typeface="Times New Roman" panose="02020603050405020304" pitchFamily="18" charset="0"/>
              </a:defRPr>
            </a:lvl8pPr>
            <a:lvl9pPr marL="1828800" algn="ctr" rtl="0" eaLnBrk="0" fontAlgn="base" hangingPunct="0">
              <a:spcBef>
                <a:spcPct val="0"/>
              </a:spcBef>
              <a:spcAft>
                <a:spcPct val="0"/>
              </a:spcAft>
              <a:defRPr sz="3600">
                <a:solidFill>
                  <a:schemeClr val="bg1"/>
                </a:solidFill>
                <a:latin typeface="Times New Roman" panose="02020603050405020304" pitchFamily="18" charset="0"/>
              </a:defRPr>
            </a:lvl9pPr>
          </a:lstStyle>
          <a:p>
            <a:pPr algn="l"/>
            <a:r>
              <a:rPr lang="en-US" i="0">
                <a:solidFill>
                  <a:schemeClr val="tx1"/>
                </a:solidFill>
              </a:rPr>
              <a:t>Driverless EV optimization</a:t>
            </a:r>
            <a:endParaRPr lang="en-US" b="1" i="0" dirty="0">
              <a:solidFill>
                <a:schemeClr val="tx1"/>
              </a:solidFill>
            </a:endParaRPr>
          </a:p>
        </p:txBody>
      </p:sp>
      <p:pic>
        <p:nvPicPr>
          <p:cNvPr id="3" name="Content Placeholder 3" descr="1.PNG"/>
          <p:cNvPicPr>
            <a:picLocks noChangeAspect="1"/>
          </p:cNvPicPr>
          <p:nvPr/>
        </p:nvPicPr>
        <p:blipFill>
          <a:blip r:embed="rId3" cstate="print"/>
          <a:stretch>
            <a:fillRect/>
          </a:stretch>
        </p:blipFill>
        <p:spPr>
          <a:xfrm>
            <a:off x="5671457" y="1186543"/>
            <a:ext cx="3048000" cy="5334000"/>
          </a:xfrm>
          <a:prstGeom prst="rect">
            <a:avLst/>
          </a:prstGeom>
        </p:spPr>
      </p:pic>
      <p:sp>
        <p:nvSpPr>
          <p:cNvPr id="4" name="Content Placeholder 2"/>
          <p:cNvSpPr txBox="1">
            <a:spLocks/>
          </p:cNvSpPr>
          <p:nvPr/>
        </p:nvSpPr>
        <p:spPr>
          <a:xfrm>
            <a:off x="560389" y="1223963"/>
            <a:ext cx="4468812" cy="2074407"/>
          </a:xfrm>
          <a:prstGeom prst="rect">
            <a:avLst/>
          </a:prstGeom>
        </p:spPr>
        <p:txBody>
          <a:bodyPr/>
          <a:lstStyle>
            <a:lvl1pPr marL="342900" indent="-342900" algn="l" rtl="0" eaLnBrk="0" fontAlgn="base" hangingPunct="0">
              <a:spcBef>
                <a:spcPct val="20000"/>
              </a:spcBef>
              <a:spcAft>
                <a:spcPct val="0"/>
              </a:spcAft>
              <a:buSzPct val="75000"/>
              <a:buFont typeface="Wingdings" panose="05000000000000000000" pitchFamily="2" charset="2"/>
              <a:buChar char="q"/>
              <a:defRPr sz="24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50000"/>
              <a:buFont typeface="Wingdings" panose="05000000000000000000" pitchFamily="2" charset="2"/>
              <a:buChar char="l"/>
              <a:defRPr b="1" kern="1200">
                <a:solidFill>
                  <a:schemeClr val="tx1"/>
                </a:solidFill>
                <a:latin typeface="+mn-lt"/>
                <a:ea typeface="+mn-ea"/>
                <a:cs typeface="+mn-cs"/>
              </a:defRPr>
            </a:lvl2pPr>
            <a:lvl3pPr marL="1143000" indent="-228600" algn="l" rtl="0" eaLnBrk="0" fontAlgn="base" hangingPunct="0">
              <a:spcBef>
                <a:spcPct val="20000"/>
              </a:spcBef>
              <a:spcAft>
                <a:spcPct val="0"/>
              </a:spcAft>
              <a:buSzPct val="90000"/>
              <a:buFont typeface="Monotype Corsiva" panose="03010101010201010101" pitchFamily="66"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SzPct val="10000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SzPct val="10000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0" i="0" dirty="0"/>
              <a:t>22000 zones</a:t>
            </a:r>
          </a:p>
          <a:p>
            <a:r>
              <a:rPr lang="en-US" sz="2000" b="0" i="0" dirty="0"/>
              <a:t>31560 Trips</a:t>
            </a:r>
          </a:p>
          <a:p>
            <a:r>
              <a:rPr lang="en-US" sz="2000" b="0" i="0" dirty="0"/>
              <a:t>1000-2000 cars</a:t>
            </a:r>
          </a:p>
          <a:p>
            <a:r>
              <a:rPr lang="en-US" sz="2000" b="0" i="0" dirty="0"/>
              <a:t>Battery capacity: 50-100 </a:t>
            </a:r>
            <a:r>
              <a:rPr lang="en-US" sz="2000" b="0" i="0" dirty="0" err="1"/>
              <a:t>KWh</a:t>
            </a:r>
            <a:endParaRPr lang="en-US" sz="2000" b="0" i="0" dirty="0"/>
          </a:p>
          <a:p>
            <a:endParaRPr lang="en-US" sz="2000" b="0" i="0" dirty="0"/>
          </a:p>
        </p:txBody>
      </p:sp>
      <p:pic>
        <p:nvPicPr>
          <p:cNvPr id="6" name="Picture 5">
            <a:extLst>
              <a:ext uri="{FF2B5EF4-FFF2-40B4-BE49-F238E27FC236}">
                <a16:creationId xmlns:a16="http://schemas.microsoft.com/office/drawing/2014/main" id="{0A4E34B1-6B99-442E-8A55-5B1ECAE60E77}"/>
              </a:ext>
            </a:extLst>
          </p:cNvPr>
          <p:cNvPicPr>
            <a:picLocks noChangeAspect="1"/>
          </p:cNvPicPr>
          <p:nvPr/>
        </p:nvPicPr>
        <p:blipFill rotWithShape="1">
          <a:blip r:embed="rId4">
            <a:extLst>
              <a:ext uri="{28A0092B-C50C-407E-A947-70E740481C1C}">
                <a14:useLocalDpi xmlns:a14="http://schemas.microsoft.com/office/drawing/2010/main" val="0"/>
              </a:ext>
            </a:extLst>
          </a:blip>
          <a:srcRect t="5626" r="7055"/>
          <a:stretch/>
        </p:blipFill>
        <p:spPr>
          <a:xfrm>
            <a:off x="0" y="2910468"/>
            <a:ext cx="5497607" cy="3730083"/>
          </a:xfrm>
          <a:prstGeom prst="rect">
            <a:avLst/>
          </a:prstGeom>
        </p:spPr>
      </p:pic>
    </p:spTree>
    <p:extLst>
      <p:ext uri="{BB962C8B-B14F-4D97-AF65-F5344CB8AC3E}">
        <p14:creationId xmlns:p14="http://schemas.microsoft.com/office/powerpoint/2010/main" val="1939960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65" y="1233106"/>
            <a:ext cx="8648035" cy="5624894"/>
          </a:xfrm>
          <a:prstGeom prst="rect">
            <a:avLst/>
          </a:prstGeom>
        </p:spPr>
      </p:pic>
      <p:sp>
        <p:nvSpPr>
          <p:cNvPr id="12" name="TextBox 11"/>
          <p:cNvSpPr txBox="1"/>
          <p:nvPr/>
        </p:nvSpPr>
        <p:spPr>
          <a:xfrm>
            <a:off x="6781800" y="5638800"/>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3" name="TextBox 12"/>
          <p:cNvSpPr txBox="1"/>
          <p:nvPr/>
        </p:nvSpPr>
        <p:spPr>
          <a:xfrm>
            <a:off x="4191000" y="5650468"/>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4" name="TextBox 13"/>
          <p:cNvSpPr txBox="1"/>
          <p:nvPr/>
        </p:nvSpPr>
        <p:spPr>
          <a:xfrm>
            <a:off x="7542379" y="4953000"/>
            <a:ext cx="217714" cy="381000"/>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5" name="TextBox 14"/>
          <p:cNvSpPr txBox="1"/>
          <p:nvPr/>
        </p:nvSpPr>
        <p:spPr>
          <a:xfrm>
            <a:off x="7303604" y="1369153"/>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6" name="TextBox 15"/>
          <p:cNvSpPr txBox="1"/>
          <p:nvPr/>
        </p:nvSpPr>
        <p:spPr>
          <a:xfrm>
            <a:off x="7645083" y="2133600"/>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7" name="TextBox 16"/>
          <p:cNvSpPr txBox="1"/>
          <p:nvPr/>
        </p:nvSpPr>
        <p:spPr>
          <a:xfrm>
            <a:off x="7290587" y="3962400"/>
            <a:ext cx="217714" cy="381000"/>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28" name="Rectangle 27"/>
          <p:cNvSpPr/>
          <p:nvPr/>
        </p:nvSpPr>
        <p:spPr>
          <a:xfrm>
            <a:off x="3505199" y="6624591"/>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29" name="Rectangle 28"/>
          <p:cNvSpPr/>
          <p:nvPr/>
        </p:nvSpPr>
        <p:spPr>
          <a:xfrm>
            <a:off x="2590799" y="6586491"/>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0" name="Rectangle 29"/>
          <p:cNvSpPr/>
          <p:nvPr/>
        </p:nvSpPr>
        <p:spPr>
          <a:xfrm>
            <a:off x="5486399" y="378012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3" name="Rectangle 32"/>
          <p:cNvSpPr/>
          <p:nvPr/>
        </p:nvSpPr>
        <p:spPr>
          <a:xfrm>
            <a:off x="4876799" y="12902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4" name="Rectangle 33"/>
          <p:cNvSpPr/>
          <p:nvPr/>
        </p:nvSpPr>
        <p:spPr>
          <a:xfrm>
            <a:off x="8654142" y="25856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18" name="Rectangle 17"/>
          <p:cNvSpPr/>
          <p:nvPr/>
        </p:nvSpPr>
        <p:spPr>
          <a:xfrm>
            <a:off x="8654142" y="52526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19" name="Rectangle 18"/>
          <p:cNvSpPr/>
          <p:nvPr/>
        </p:nvSpPr>
        <p:spPr>
          <a:xfrm>
            <a:off x="8191499" y="6053452"/>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4" name="TextBox 3"/>
          <p:cNvSpPr txBox="1"/>
          <p:nvPr/>
        </p:nvSpPr>
        <p:spPr>
          <a:xfrm>
            <a:off x="1959289" y="5486400"/>
            <a:ext cx="569387" cy="369332"/>
          </a:xfrm>
          <a:prstGeom prst="rect">
            <a:avLst/>
          </a:prstGeom>
          <a:noFill/>
        </p:spPr>
        <p:txBody>
          <a:bodyPr wrap="none" rtlCol="0">
            <a:spAutoFit/>
          </a:bodyPr>
          <a:lstStyle/>
          <a:p>
            <a:r>
              <a:rPr lang="en-US" dirty="0"/>
              <a:t>0.26</a:t>
            </a:r>
          </a:p>
        </p:txBody>
      </p:sp>
      <p:sp>
        <p:nvSpPr>
          <p:cNvPr id="21" name="TextBox 20"/>
          <p:cNvSpPr txBox="1"/>
          <p:nvPr/>
        </p:nvSpPr>
        <p:spPr>
          <a:xfrm>
            <a:off x="2740006" y="5498068"/>
            <a:ext cx="569387" cy="369332"/>
          </a:xfrm>
          <a:prstGeom prst="rect">
            <a:avLst/>
          </a:prstGeom>
          <a:noFill/>
        </p:spPr>
        <p:txBody>
          <a:bodyPr wrap="none" rtlCol="0">
            <a:spAutoFit/>
          </a:bodyPr>
          <a:lstStyle/>
          <a:p>
            <a:r>
              <a:rPr lang="en-US" dirty="0"/>
              <a:t>0.38</a:t>
            </a:r>
          </a:p>
        </p:txBody>
      </p:sp>
      <p:sp>
        <p:nvSpPr>
          <p:cNvPr id="22" name="TextBox 21"/>
          <p:cNvSpPr txBox="1"/>
          <p:nvPr/>
        </p:nvSpPr>
        <p:spPr>
          <a:xfrm>
            <a:off x="3874230" y="5486400"/>
            <a:ext cx="569387" cy="369332"/>
          </a:xfrm>
          <a:prstGeom prst="rect">
            <a:avLst/>
          </a:prstGeom>
          <a:noFill/>
        </p:spPr>
        <p:txBody>
          <a:bodyPr wrap="none" rtlCol="0">
            <a:spAutoFit/>
          </a:bodyPr>
          <a:lstStyle/>
          <a:p>
            <a:r>
              <a:rPr lang="en-US" dirty="0"/>
              <a:t>0.78</a:t>
            </a:r>
          </a:p>
        </p:txBody>
      </p:sp>
      <p:sp>
        <p:nvSpPr>
          <p:cNvPr id="23" name="TextBox 22"/>
          <p:cNvSpPr txBox="1"/>
          <p:nvPr/>
        </p:nvSpPr>
        <p:spPr>
          <a:xfrm>
            <a:off x="5282315" y="5486400"/>
            <a:ext cx="473206" cy="369332"/>
          </a:xfrm>
          <a:prstGeom prst="rect">
            <a:avLst/>
          </a:prstGeom>
          <a:noFill/>
        </p:spPr>
        <p:txBody>
          <a:bodyPr wrap="none" rtlCol="0">
            <a:spAutoFit/>
          </a:bodyPr>
          <a:lstStyle/>
          <a:p>
            <a:r>
              <a:rPr lang="en-US" b="1" dirty="0">
                <a:solidFill>
                  <a:srgbClr val="0033CC"/>
                </a:solidFill>
              </a:rPr>
              <a:t>0.6</a:t>
            </a:r>
          </a:p>
        </p:txBody>
      </p:sp>
      <p:sp>
        <p:nvSpPr>
          <p:cNvPr id="24" name="TextBox 23"/>
          <p:cNvSpPr txBox="1"/>
          <p:nvPr/>
        </p:nvSpPr>
        <p:spPr>
          <a:xfrm>
            <a:off x="6659497" y="5454134"/>
            <a:ext cx="473206" cy="369332"/>
          </a:xfrm>
          <a:prstGeom prst="rect">
            <a:avLst/>
          </a:prstGeom>
          <a:noFill/>
        </p:spPr>
        <p:txBody>
          <a:bodyPr wrap="none" rtlCol="0">
            <a:spAutoFit/>
          </a:bodyPr>
          <a:lstStyle/>
          <a:p>
            <a:r>
              <a:rPr lang="en-US" b="1" dirty="0">
                <a:solidFill>
                  <a:srgbClr val="0033CC"/>
                </a:solidFill>
              </a:rPr>
              <a:t>0.6</a:t>
            </a:r>
          </a:p>
        </p:txBody>
      </p:sp>
      <p:sp>
        <p:nvSpPr>
          <p:cNvPr id="25" name="TextBox 24"/>
          <p:cNvSpPr txBox="1"/>
          <p:nvPr/>
        </p:nvSpPr>
        <p:spPr>
          <a:xfrm>
            <a:off x="985791" y="4583668"/>
            <a:ext cx="300082" cy="369332"/>
          </a:xfrm>
          <a:prstGeom prst="rect">
            <a:avLst/>
          </a:prstGeom>
          <a:noFill/>
        </p:spPr>
        <p:txBody>
          <a:bodyPr wrap="none" rtlCol="0">
            <a:spAutoFit/>
          </a:bodyPr>
          <a:lstStyle/>
          <a:p>
            <a:r>
              <a:rPr lang="en-US" b="1" dirty="0">
                <a:solidFill>
                  <a:srgbClr val="0033CC"/>
                </a:solidFill>
              </a:rPr>
              <a:t>0</a:t>
            </a:r>
          </a:p>
        </p:txBody>
      </p:sp>
      <p:sp>
        <p:nvSpPr>
          <p:cNvPr id="26" name="TextBox 25"/>
          <p:cNvSpPr txBox="1"/>
          <p:nvPr/>
        </p:nvSpPr>
        <p:spPr>
          <a:xfrm>
            <a:off x="1498265" y="4146675"/>
            <a:ext cx="300082" cy="369332"/>
          </a:xfrm>
          <a:prstGeom prst="rect">
            <a:avLst/>
          </a:prstGeom>
          <a:noFill/>
        </p:spPr>
        <p:txBody>
          <a:bodyPr wrap="none" rtlCol="0">
            <a:spAutoFit/>
          </a:bodyPr>
          <a:lstStyle/>
          <a:p>
            <a:r>
              <a:rPr lang="en-US" b="1" dirty="0">
                <a:solidFill>
                  <a:srgbClr val="0033CC"/>
                </a:solidFill>
              </a:rPr>
              <a:t>0</a:t>
            </a:r>
          </a:p>
        </p:txBody>
      </p:sp>
      <p:sp>
        <p:nvSpPr>
          <p:cNvPr id="27" name="TextBox 26"/>
          <p:cNvSpPr txBox="1"/>
          <p:nvPr/>
        </p:nvSpPr>
        <p:spPr>
          <a:xfrm>
            <a:off x="2052591" y="4559549"/>
            <a:ext cx="300082" cy="369332"/>
          </a:xfrm>
          <a:prstGeom prst="rect">
            <a:avLst/>
          </a:prstGeom>
          <a:noFill/>
        </p:spPr>
        <p:txBody>
          <a:bodyPr wrap="none" rtlCol="0">
            <a:spAutoFit/>
          </a:bodyPr>
          <a:lstStyle/>
          <a:p>
            <a:r>
              <a:rPr lang="en-US" b="1" dirty="0">
                <a:solidFill>
                  <a:srgbClr val="0033CC"/>
                </a:solidFill>
              </a:rPr>
              <a:t>0</a:t>
            </a:r>
          </a:p>
        </p:txBody>
      </p:sp>
      <p:sp>
        <p:nvSpPr>
          <p:cNvPr id="31" name="TextBox 30"/>
          <p:cNvSpPr txBox="1"/>
          <p:nvPr/>
        </p:nvSpPr>
        <p:spPr>
          <a:xfrm>
            <a:off x="2456802" y="4190217"/>
            <a:ext cx="588623" cy="369332"/>
          </a:xfrm>
          <a:prstGeom prst="rect">
            <a:avLst/>
          </a:prstGeom>
          <a:noFill/>
        </p:spPr>
        <p:txBody>
          <a:bodyPr wrap="none" rtlCol="0">
            <a:spAutoFit/>
          </a:bodyPr>
          <a:lstStyle/>
          <a:p>
            <a:r>
              <a:rPr lang="en-US" b="1" dirty="0">
                <a:solidFill>
                  <a:srgbClr val="0033CC"/>
                </a:solidFill>
              </a:rPr>
              <a:t>0.02</a:t>
            </a:r>
          </a:p>
        </p:txBody>
      </p:sp>
      <p:sp>
        <p:nvSpPr>
          <p:cNvPr id="32" name="TextBox 31"/>
          <p:cNvSpPr txBox="1"/>
          <p:nvPr/>
        </p:nvSpPr>
        <p:spPr>
          <a:xfrm>
            <a:off x="2830015" y="4622907"/>
            <a:ext cx="588623" cy="369332"/>
          </a:xfrm>
          <a:prstGeom prst="rect">
            <a:avLst/>
          </a:prstGeom>
          <a:noFill/>
        </p:spPr>
        <p:txBody>
          <a:bodyPr wrap="none" rtlCol="0">
            <a:spAutoFit/>
          </a:bodyPr>
          <a:lstStyle/>
          <a:p>
            <a:r>
              <a:rPr lang="en-US" b="1" dirty="0">
                <a:solidFill>
                  <a:srgbClr val="0033CC"/>
                </a:solidFill>
              </a:rPr>
              <a:t>0.03</a:t>
            </a:r>
          </a:p>
        </p:txBody>
      </p:sp>
      <p:sp>
        <p:nvSpPr>
          <p:cNvPr id="35" name="TextBox 34"/>
          <p:cNvSpPr txBox="1"/>
          <p:nvPr/>
        </p:nvSpPr>
        <p:spPr>
          <a:xfrm>
            <a:off x="3420148" y="4156549"/>
            <a:ext cx="588623" cy="369332"/>
          </a:xfrm>
          <a:prstGeom prst="rect">
            <a:avLst/>
          </a:prstGeom>
          <a:noFill/>
        </p:spPr>
        <p:txBody>
          <a:bodyPr wrap="none" rtlCol="0">
            <a:spAutoFit/>
          </a:bodyPr>
          <a:lstStyle/>
          <a:p>
            <a:r>
              <a:rPr lang="en-US" b="1" dirty="0">
                <a:solidFill>
                  <a:srgbClr val="0033CC"/>
                </a:solidFill>
              </a:rPr>
              <a:t>0.04</a:t>
            </a:r>
          </a:p>
        </p:txBody>
      </p:sp>
      <p:sp>
        <p:nvSpPr>
          <p:cNvPr id="36" name="TextBox 35"/>
          <p:cNvSpPr txBox="1"/>
          <p:nvPr/>
        </p:nvSpPr>
        <p:spPr>
          <a:xfrm>
            <a:off x="3686082" y="4591063"/>
            <a:ext cx="588623" cy="369332"/>
          </a:xfrm>
          <a:prstGeom prst="rect">
            <a:avLst/>
          </a:prstGeom>
          <a:noFill/>
        </p:spPr>
        <p:txBody>
          <a:bodyPr wrap="none" rtlCol="0">
            <a:spAutoFit/>
          </a:bodyPr>
          <a:lstStyle/>
          <a:p>
            <a:r>
              <a:rPr lang="en-US" b="1" dirty="0">
                <a:solidFill>
                  <a:srgbClr val="0033CC"/>
                </a:solidFill>
              </a:rPr>
              <a:t>0.04</a:t>
            </a:r>
          </a:p>
        </p:txBody>
      </p:sp>
      <p:sp>
        <p:nvSpPr>
          <p:cNvPr id="37" name="TextBox 36"/>
          <p:cNvSpPr txBox="1"/>
          <p:nvPr/>
        </p:nvSpPr>
        <p:spPr>
          <a:xfrm>
            <a:off x="4151700" y="3900789"/>
            <a:ext cx="588623" cy="369332"/>
          </a:xfrm>
          <a:prstGeom prst="rect">
            <a:avLst/>
          </a:prstGeom>
          <a:noFill/>
        </p:spPr>
        <p:txBody>
          <a:bodyPr wrap="none" rtlCol="0">
            <a:spAutoFit/>
          </a:bodyPr>
          <a:lstStyle/>
          <a:p>
            <a:r>
              <a:rPr lang="en-US" b="1" dirty="0">
                <a:solidFill>
                  <a:srgbClr val="0033CC"/>
                </a:solidFill>
              </a:rPr>
              <a:t>0.05</a:t>
            </a:r>
          </a:p>
        </p:txBody>
      </p:sp>
      <p:sp>
        <p:nvSpPr>
          <p:cNvPr id="38" name="TextBox 37"/>
          <p:cNvSpPr txBox="1"/>
          <p:nvPr/>
        </p:nvSpPr>
        <p:spPr>
          <a:xfrm>
            <a:off x="4630579" y="3335846"/>
            <a:ext cx="704040" cy="369332"/>
          </a:xfrm>
          <a:prstGeom prst="rect">
            <a:avLst/>
          </a:prstGeom>
          <a:noFill/>
        </p:spPr>
        <p:txBody>
          <a:bodyPr wrap="none" rtlCol="0">
            <a:spAutoFit/>
          </a:bodyPr>
          <a:lstStyle/>
          <a:p>
            <a:r>
              <a:rPr lang="en-US" b="1" dirty="0">
                <a:solidFill>
                  <a:srgbClr val="0033CC"/>
                </a:solidFill>
              </a:rPr>
              <a:t>0.064</a:t>
            </a:r>
          </a:p>
        </p:txBody>
      </p:sp>
      <p:sp>
        <p:nvSpPr>
          <p:cNvPr id="39" name="TextBox 38"/>
          <p:cNvSpPr txBox="1"/>
          <p:nvPr/>
        </p:nvSpPr>
        <p:spPr>
          <a:xfrm>
            <a:off x="5504491" y="2667000"/>
            <a:ext cx="704040" cy="369332"/>
          </a:xfrm>
          <a:prstGeom prst="rect">
            <a:avLst/>
          </a:prstGeom>
          <a:noFill/>
        </p:spPr>
        <p:txBody>
          <a:bodyPr wrap="none" rtlCol="0">
            <a:spAutoFit/>
          </a:bodyPr>
          <a:lstStyle/>
          <a:p>
            <a:r>
              <a:rPr lang="en-US" b="1" dirty="0">
                <a:solidFill>
                  <a:srgbClr val="0033CC"/>
                </a:solidFill>
              </a:rPr>
              <a:t>0.064</a:t>
            </a:r>
          </a:p>
        </p:txBody>
      </p:sp>
      <p:sp>
        <p:nvSpPr>
          <p:cNvPr id="40" name="TextBox 39"/>
          <p:cNvSpPr txBox="1"/>
          <p:nvPr/>
        </p:nvSpPr>
        <p:spPr>
          <a:xfrm>
            <a:off x="4809109" y="2669560"/>
            <a:ext cx="704040" cy="369332"/>
          </a:xfrm>
          <a:prstGeom prst="rect">
            <a:avLst/>
          </a:prstGeom>
          <a:noFill/>
        </p:spPr>
        <p:txBody>
          <a:bodyPr wrap="none" rtlCol="0">
            <a:spAutoFit/>
          </a:bodyPr>
          <a:lstStyle/>
          <a:p>
            <a:r>
              <a:rPr lang="en-US" b="1" dirty="0">
                <a:solidFill>
                  <a:srgbClr val="0033CC"/>
                </a:solidFill>
              </a:rPr>
              <a:t>0.064</a:t>
            </a:r>
          </a:p>
        </p:txBody>
      </p:sp>
      <p:sp>
        <p:nvSpPr>
          <p:cNvPr id="41" name="TextBox 40"/>
          <p:cNvSpPr txBox="1"/>
          <p:nvPr/>
        </p:nvSpPr>
        <p:spPr>
          <a:xfrm>
            <a:off x="6415627" y="2667000"/>
            <a:ext cx="704040" cy="369332"/>
          </a:xfrm>
          <a:prstGeom prst="rect">
            <a:avLst/>
          </a:prstGeom>
          <a:noFill/>
        </p:spPr>
        <p:txBody>
          <a:bodyPr wrap="none" rtlCol="0">
            <a:spAutoFit/>
          </a:bodyPr>
          <a:lstStyle/>
          <a:p>
            <a:r>
              <a:rPr lang="en-US" b="1" dirty="0">
                <a:solidFill>
                  <a:srgbClr val="0033CC"/>
                </a:solidFill>
              </a:rPr>
              <a:t>0.064</a:t>
            </a:r>
          </a:p>
        </p:txBody>
      </p:sp>
      <p:sp>
        <p:nvSpPr>
          <p:cNvPr id="42" name="TextBox 41"/>
          <p:cNvSpPr txBox="1"/>
          <p:nvPr/>
        </p:nvSpPr>
        <p:spPr>
          <a:xfrm>
            <a:off x="5290692" y="4199177"/>
            <a:ext cx="704040" cy="369332"/>
          </a:xfrm>
          <a:prstGeom prst="rect">
            <a:avLst/>
          </a:prstGeom>
          <a:noFill/>
        </p:spPr>
        <p:txBody>
          <a:bodyPr wrap="none" rtlCol="0">
            <a:spAutoFit/>
          </a:bodyPr>
          <a:lstStyle/>
          <a:p>
            <a:r>
              <a:rPr lang="en-US" b="1" dirty="0">
                <a:solidFill>
                  <a:srgbClr val="0033CC"/>
                </a:solidFill>
              </a:rPr>
              <a:t>0.502</a:t>
            </a:r>
          </a:p>
        </p:txBody>
      </p:sp>
      <p:sp>
        <p:nvSpPr>
          <p:cNvPr id="43" name="TextBox 42"/>
          <p:cNvSpPr txBox="1"/>
          <p:nvPr/>
        </p:nvSpPr>
        <p:spPr>
          <a:xfrm>
            <a:off x="6227490" y="4234934"/>
            <a:ext cx="704040" cy="369332"/>
          </a:xfrm>
          <a:prstGeom prst="rect">
            <a:avLst/>
          </a:prstGeom>
          <a:noFill/>
        </p:spPr>
        <p:txBody>
          <a:bodyPr wrap="none" rtlCol="0">
            <a:spAutoFit/>
          </a:bodyPr>
          <a:lstStyle/>
          <a:p>
            <a:r>
              <a:rPr lang="en-US" b="1" dirty="0">
                <a:solidFill>
                  <a:srgbClr val="0033CC"/>
                </a:solidFill>
              </a:rPr>
              <a:t>0.502</a:t>
            </a:r>
          </a:p>
        </p:txBody>
      </p:sp>
      <p:sp>
        <p:nvSpPr>
          <p:cNvPr id="44" name="TextBox 43"/>
          <p:cNvSpPr txBox="1"/>
          <p:nvPr/>
        </p:nvSpPr>
        <p:spPr>
          <a:xfrm>
            <a:off x="5789435" y="4622907"/>
            <a:ext cx="704040" cy="369332"/>
          </a:xfrm>
          <a:prstGeom prst="rect">
            <a:avLst/>
          </a:prstGeom>
          <a:noFill/>
        </p:spPr>
        <p:txBody>
          <a:bodyPr wrap="none" rtlCol="0">
            <a:spAutoFit/>
          </a:bodyPr>
          <a:lstStyle/>
          <a:p>
            <a:r>
              <a:rPr lang="en-US" b="1" dirty="0">
                <a:solidFill>
                  <a:srgbClr val="0033CC"/>
                </a:solidFill>
              </a:rPr>
              <a:t>0.502</a:t>
            </a:r>
          </a:p>
        </p:txBody>
      </p:sp>
      <p:sp>
        <p:nvSpPr>
          <p:cNvPr id="45" name="TextBox 44"/>
          <p:cNvSpPr txBox="1"/>
          <p:nvPr/>
        </p:nvSpPr>
        <p:spPr>
          <a:xfrm>
            <a:off x="6538773" y="4622907"/>
            <a:ext cx="704040" cy="369332"/>
          </a:xfrm>
          <a:prstGeom prst="rect">
            <a:avLst/>
          </a:prstGeom>
          <a:noFill/>
        </p:spPr>
        <p:txBody>
          <a:bodyPr wrap="none" rtlCol="0">
            <a:spAutoFit/>
          </a:bodyPr>
          <a:lstStyle/>
          <a:p>
            <a:r>
              <a:rPr lang="en-US" b="1" dirty="0">
                <a:solidFill>
                  <a:srgbClr val="0033CC"/>
                </a:solidFill>
              </a:rPr>
              <a:t>0.502</a:t>
            </a:r>
          </a:p>
        </p:txBody>
      </p:sp>
      <p:sp>
        <p:nvSpPr>
          <p:cNvPr id="46" name="TextBox 45"/>
          <p:cNvSpPr txBox="1"/>
          <p:nvPr/>
        </p:nvSpPr>
        <p:spPr>
          <a:xfrm>
            <a:off x="7487959" y="4604266"/>
            <a:ext cx="704040" cy="369332"/>
          </a:xfrm>
          <a:prstGeom prst="rect">
            <a:avLst/>
          </a:prstGeom>
          <a:noFill/>
        </p:spPr>
        <p:txBody>
          <a:bodyPr wrap="none" rtlCol="0">
            <a:spAutoFit/>
          </a:bodyPr>
          <a:lstStyle/>
          <a:p>
            <a:r>
              <a:rPr lang="en-US" b="1" dirty="0">
                <a:solidFill>
                  <a:srgbClr val="0033CC"/>
                </a:solidFill>
              </a:rPr>
              <a:t>0.502</a:t>
            </a:r>
          </a:p>
        </p:txBody>
      </p:sp>
      <p:sp>
        <p:nvSpPr>
          <p:cNvPr id="47" name="TextBox 46"/>
          <p:cNvSpPr txBox="1"/>
          <p:nvPr/>
        </p:nvSpPr>
        <p:spPr>
          <a:xfrm>
            <a:off x="7268448" y="3676463"/>
            <a:ext cx="704040" cy="369332"/>
          </a:xfrm>
          <a:prstGeom prst="rect">
            <a:avLst/>
          </a:prstGeom>
          <a:noFill/>
        </p:spPr>
        <p:txBody>
          <a:bodyPr wrap="none" rtlCol="0">
            <a:spAutoFit/>
          </a:bodyPr>
          <a:lstStyle/>
          <a:p>
            <a:r>
              <a:rPr lang="en-US" b="1" dirty="0">
                <a:solidFill>
                  <a:srgbClr val="0033CC"/>
                </a:solidFill>
              </a:rPr>
              <a:t>0.603</a:t>
            </a:r>
          </a:p>
        </p:txBody>
      </p:sp>
      <p:sp>
        <p:nvSpPr>
          <p:cNvPr id="48" name="TextBox 47"/>
          <p:cNvSpPr txBox="1"/>
          <p:nvPr/>
        </p:nvSpPr>
        <p:spPr>
          <a:xfrm>
            <a:off x="7859256" y="3691584"/>
            <a:ext cx="704040" cy="369332"/>
          </a:xfrm>
          <a:prstGeom prst="rect">
            <a:avLst/>
          </a:prstGeom>
          <a:noFill/>
        </p:spPr>
        <p:txBody>
          <a:bodyPr wrap="none" rtlCol="0">
            <a:spAutoFit/>
          </a:bodyPr>
          <a:lstStyle/>
          <a:p>
            <a:r>
              <a:rPr lang="en-US" b="1" dirty="0">
                <a:solidFill>
                  <a:srgbClr val="0033CC"/>
                </a:solidFill>
              </a:rPr>
              <a:t>0.603</a:t>
            </a:r>
          </a:p>
        </p:txBody>
      </p:sp>
      <p:sp>
        <p:nvSpPr>
          <p:cNvPr id="49" name="TextBox 48"/>
          <p:cNvSpPr txBox="1"/>
          <p:nvPr/>
        </p:nvSpPr>
        <p:spPr>
          <a:xfrm>
            <a:off x="7660173" y="5049014"/>
            <a:ext cx="588623" cy="369332"/>
          </a:xfrm>
          <a:prstGeom prst="rect">
            <a:avLst/>
          </a:prstGeom>
          <a:noFill/>
        </p:spPr>
        <p:txBody>
          <a:bodyPr wrap="none" rtlCol="0">
            <a:spAutoFit/>
          </a:bodyPr>
          <a:lstStyle/>
          <a:p>
            <a:r>
              <a:rPr lang="en-US" b="1" dirty="0">
                <a:solidFill>
                  <a:srgbClr val="0033CC"/>
                </a:solidFill>
              </a:rPr>
              <a:t>0.67</a:t>
            </a:r>
          </a:p>
        </p:txBody>
      </p:sp>
      <p:sp>
        <p:nvSpPr>
          <p:cNvPr id="50" name="TextBox 49"/>
          <p:cNvSpPr txBox="1"/>
          <p:nvPr/>
        </p:nvSpPr>
        <p:spPr>
          <a:xfrm>
            <a:off x="6464093" y="5060718"/>
            <a:ext cx="588623" cy="369332"/>
          </a:xfrm>
          <a:prstGeom prst="rect">
            <a:avLst/>
          </a:prstGeom>
          <a:noFill/>
        </p:spPr>
        <p:txBody>
          <a:bodyPr wrap="none" rtlCol="0">
            <a:spAutoFit/>
          </a:bodyPr>
          <a:lstStyle/>
          <a:p>
            <a:r>
              <a:rPr lang="en-US" b="1" dirty="0">
                <a:solidFill>
                  <a:srgbClr val="0033CC"/>
                </a:solidFill>
              </a:rPr>
              <a:t>0.67</a:t>
            </a:r>
          </a:p>
        </p:txBody>
      </p:sp>
      <p:sp>
        <p:nvSpPr>
          <p:cNvPr id="51" name="TextBox 50"/>
          <p:cNvSpPr txBox="1"/>
          <p:nvPr/>
        </p:nvSpPr>
        <p:spPr>
          <a:xfrm>
            <a:off x="5594835" y="5069782"/>
            <a:ext cx="588623" cy="369332"/>
          </a:xfrm>
          <a:prstGeom prst="rect">
            <a:avLst/>
          </a:prstGeom>
          <a:noFill/>
        </p:spPr>
        <p:txBody>
          <a:bodyPr wrap="none" rtlCol="0">
            <a:spAutoFit/>
          </a:bodyPr>
          <a:lstStyle/>
          <a:p>
            <a:r>
              <a:rPr lang="en-US" b="1" dirty="0">
                <a:solidFill>
                  <a:srgbClr val="0033CC"/>
                </a:solidFill>
              </a:rPr>
              <a:t>0.05</a:t>
            </a:r>
          </a:p>
        </p:txBody>
      </p:sp>
      <p:sp>
        <p:nvSpPr>
          <p:cNvPr id="52" name="TextBox 51"/>
          <p:cNvSpPr txBox="1"/>
          <p:nvPr/>
        </p:nvSpPr>
        <p:spPr>
          <a:xfrm>
            <a:off x="4669724" y="4663353"/>
            <a:ext cx="588623" cy="369332"/>
          </a:xfrm>
          <a:prstGeom prst="rect">
            <a:avLst/>
          </a:prstGeom>
          <a:noFill/>
        </p:spPr>
        <p:txBody>
          <a:bodyPr wrap="none" rtlCol="0">
            <a:spAutoFit/>
          </a:bodyPr>
          <a:lstStyle/>
          <a:p>
            <a:r>
              <a:rPr lang="en-US" b="1" dirty="0">
                <a:solidFill>
                  <a:srgbClr val="0033CC"/>
                </a:solidFill>
              </a:rPr>
              <a:t>0.05</a:t>
            </a:r>
          </a:p>
        </p:txBody>
      </p:sp>
      <p:sp>
        <p:nvSpPr>
          <p:cNvPr id="53" name="TextBox 52"/>
          <p:cNvSpPr txBox="1"/>
          <p:nvPr/>
        </p:nvSpPr>
        <p:spPr>
          <a:xfrm>
            <a:off x="6875655" y="1233106"/>
            <a:ext cx="704040" cy="369332"/>
          </a:xfrm>
          <a:prstGeom prst="rect">
            <a:avLst/>
          </a:prstGeom>
          <a:noFill/>
        </p:spPr>
        <p:txBody>
          <a:bodyPr wrap="none" rtlCol="0">
            <a:spAutoFit/>
          </a:bodyPr>
          <a:lstStyle/>
          <a:p>
            <a:r>
              <a:rPr lang="en-US" b="1" dirty="0">
                <a:solidFill>
                  <a:srgbClr val="0033CC"/>
                </a:solidFill>
              </a:rPr>
              <a:t>0.503</a:t>
            </a:r>
          </a:p>
        </p:txBody>
      </p:sp>
      <p:sp>
        <p:nvSpPr>
          <p:cNvPr id="54" name="TextBox 53"/>
          <p:cNvSpPr txBox="1"/>
          <p:nvPr/>
        </p:nvSpPr>
        <p:spPr>
          <a:xfrm>
            <a:off x="7689029" y="1027318"/>
            <a:ext cx="473206" cy="369332"/>
          </a:xfrm>
          <a:prstGeom prst="rect">
            <a:avLst/>
          </a:prstGeom>
          <a:noFill/>
        </p:spPr>
        <p:txBody>
          <a:bodyPr wrap="none" rtlCol="0">
            <a:spAutoFit/>
          </a:bodyPr>
          <a:lstStyle/>
          <a:p>
            <a:r>
              <a:rPr lang="en-US" b="1" dirty="0">
                <a:solidFill>
                  <a:srgbClr val="0033CC"/>
                </a:solidFill>
              </a:rPr>
              <a:t>0.5</a:t>
            </a:r>
          </a:p>
        </p:txBody>
      </p:sp>
      <p:sp>
        <p:nvSpPr>
          <p:cNvPr id="55" name="TextBox 54"/>
          <p:cNvSpPr txBox="1"/>
          <p:nvPr/>
        </p:nvSpPr>
        <p:spPr>
          <a:xfrm>
            <a:off x="7572905" y="2362200"/>
            <a:ext cx="569387" cy="369332"/>
          </a:xfrm>
          <a:prstGeom prst="rect">
            <a:avLst/>
          </a:prstGeom>
          <a:noFill/>
        </p:spPr>
        <p:txBody>
          <a:bodyPr wrap="none" rtlCol="0">
            <a:spAutoFit/>
          </a:bodyPr>
          <a:lstStyle/>
          <a:p>
            <a:r>
              <a:rPr lang="en-US" dirty="0"/>
              <a:t>0.76</a:t>
            </a:r>
          </a:p>
        </p:txBody>
      </p:sp>
      <p:sp>
        <p:nvSpPr>
          <p:cNvPr id="56" name="TextBox 55"/>
          <p:cNvSpPr txBox="1"/>
          <p:nvPr/>
        </p:nvSpPr>
        <p:spPr>
          <a:xfrm>
            <a:off x="7573210" y="1745384"/>
            <a:ext cx="704040" cy="369332"/>
          </a:xfrm>
          <a:prstGeom prst="rect">
            <a:avLst/>
          </a:prstGeom>
          <a:noFill/>
        </p:spPr>
        <p:txBody>
          <a:bodyPr wrap="none" rtlCol="0">
            <a:spAutoFit/>
          </a:bodyPr>
          <a:lstStyle/>
          <a:p>
            <a:r>
              <a:rPr lang="en-US" b="1" dirty="0">
                <a:solidFill>
                  <a:srgbClr val="0033CC"/>
                </a:solidFill>
              </a:rPr>
              <a:t>0.503</a:t>
            </a:r>
          </a:p>
        </p:txBody>
      </p:sp>
      <p:sp>
        <p:nvSpPr>
          <p:cNvPr id="57" name="TextBox 56"/>
          <p:cNvSpPr txBox="1"/>
          <p:nvPr/>
        </p:nvSpPr>
        <p:spPr>
          <a:xfrm>
            <a:off x="6614375" y="1764268"/>
            <a:ext cx="704040" cy="369332"/>
          </a:xfrm>
          <a:prstGeom prst="rect">
            <a:avLst/>
          </a:prstGeom>
          <a:noFill/>
        </p:spPr>
        <p:txBody>
          <a:bodyPr wrap="none" rtlCol="0">
            <a:spAutoFit/>
          </a:bodyPr>
          <a:lstStyle/>
          <a:p>
            <a:r>
              <a:rPr lang="en-US" b="1" dirty="0">
                <a:solidFill>
                  <a:srgbClr val="0033CC"/>
                </a:solidFill>
              </a:rPr>
              <a:t>0.503</a:t>
            </a:r>
          </a:p>
        </p:txBody>
      </p:sp>
      <p:sp>
        <p:nvSpPr>
          <p:cNvPr id="58" name="TextBox 57"/>
          <p:cNvSpPr txBox="1"/>
          <p:nvPr/>
        </p:nvSpPr>
        <p:spPr>
          <a:xfrm>
            <a:off x="6463844" y="2259569"/>
            <a:ext cx="588623" cy="369332"/>
          </a:xfrm>
          <a:prstGeom prst="rect">
            <a:avLst/>
          </a:prstGeom>
          <a:noFill/>
        </p:spPr>
        <p:txBody>
          <a:bodyPr wrap="none" rtlCol="0">
            <a:spAutoFit/>
          </a:bodyPr>
          <a:lstStyle/>
          <a:p>
            <a:r>
              <a:rPr lang="en-US" b="1" dirty="0">
                <a:solidFill>
                  <a:srgbClr val="0033CC"/>
                </a:solidFill>
              </a:rPr>
              <a:t>0.54</a:t>
            </a:r>
          </a:p>
        </p:txBody>
      </p:sp>
      <p:sp>
        <p:nvSpPr>
          <p:cNvPr id="59" name="TextBox 58"/>
          <p:cNvSpPr txBox="1"/>
          <p:nvPr/>
        </p:nvSpPr>
        <p:spPr>
          <a:xfrm>
            <a:off x="5562450" y="2267555"/>
            <a:ext cx="588623" cy="369332"/>
          </a:xfrm>
          <a:prstGeom prst="rect">
            <a:avLst/>
          </a:prstGeom>
          <a:noFill/>
        </p:spPr>
        <p:txBody>
          <a:bodyPr wrap="none" rtlCol="0">
            <a:spAutoFit/>
          </a:bodyPr>
          <a:lstStyle/>
          <a:p>
            <a:r>
              <a:rPr lang="en-US" b="1" dirty="0">
                <a:solidFill>
                  <a:srgbClr val="0033CC"/>
                </a:solidFill>
              </a:rPr>
              <a:t>0.54</a:t>
            </a:r>
          </a:p>
        </p:txBody>
      </p:sp>
      <p:sp>
        <p:nvSpPr>
          <p:cNvPr id="60" name="TextBox 59"/>
          <p:cNvSpPr txBox="1"/>
          <p:nvPr/>
        </p:nvSpPr>
        <p:spPr>
          <a:xfrm>
            <a:off x="5736285" y="1760812"/>
            <a:ext cx="704040" cy="369332"/>
          </a:xfrm>
          <a:prstGeom prst="rect">
            <a:avLst/>
          </a:prstGeom>
          <a:noFill/>
        </p:spPr>
        <p:txBody>
          <a:bodyPr wrap="none" rtlCol="0">
            <a:spAutoFit/>
          </a:bodyPr>
          <a:lstStyle/>
          <a:p>
            <a:r>
              <a:rPr lang="en-US" b="1" dirty="0">
                <a:solidFill>
                  <a:srgbClr val="0033CC"/>
                </a:solidFill>
              </a:rPr>
              <a:t>0.503</a:t>
            </a:r>
          </a:p>
        </p:txBody>
      </p:sp>
      <p:sp>
        <p:nvSpPr>
          <p:cNvPr id="61" name="TextBox 60"/>
          <p:cNvSpPr txBox="1"/>
          <p:nvPr/>
        </p:nvSpPr>
        <p:spPr>
          <a:xfrm>
            <a:off x="6082379" y="1396650"/>
            <a:ext cx="704040" cy="369332"/>
          </a:xfrm>
          <a:prstGeom prst="rect">
            <a:avLst/>
          </a:prstGeom>
          <a:noFill/>
        </p:spPr>
        <p:txBody>
          <a:bodyPr wrap="none" rtlCol="0">
            <a:spAutoFit/>
          </a:bodyPr>
          <a:lstStyle/>
          <a:p>
            <a:r>
              <a:rPr lang="en-US" b="1" dirty="0">
                <a:solidFill>
                  <a:srgbClr val="0033CC"/>
                </a:solidFill>
              </a:rPr>
              <a:t>0.503</a:t>
            </a:r>
          </a:p>
        </p:txBody>
      </p:sp>
      <p:sp>
        <p:nvSpPr>
          <p:cNvPr id="62" name="TextBox 61"/>
          <p:cNvSpPr txBox="1"/>
          <p:nvPr/>
        </p:nvSpPr>
        <p:spPr>
          <a:xfrm>
            <a:off x="5107375" y="1518597"/>
            <a:ext cx="704040" cy="369332"/>
          </a:xfrm>
          <a:prstGeom prst="rect">
            <a:avLst/>
          </a:prstGeom>
          <a:noFill/>
        </p:spPr>
        <p:txBody>
          <a:bodyPr wrap="none" rtlCol="0">
            <a:spAutoFit/>
          </a:bodyPr>
          <a:lstStyle/>
          <a:p>
            <a:r>
              <a:rPr lang="en-US" b="1" dirty="0">
                <a:solidFill>
                  <a:srgbClr val="0033CC"/>
                </a:solidFill>
              </a:rPr>
              <a:t>0.503</a:t>
            </a:r>
          </a:p>
        </p:txBody>
      </p:sp>
      <p:pic>
        <p:nvPicPr>
          <p:cNvPr id="63" name="Picture 62"/>
          <p:cNvPicPr>
            <a:picLocks noChangeAspect="1"/>
          </p:cNvPicPr>
          <p:nvPr/>
        </p:nvPicPr>
        <p:blipFill>
          <a:blip r:embed="rId3"/>
          <a:stretch>
            <a:fillRect/>
          </a:stretch>
        </p:blipFill>
        <p:spPr>
          <a:xfrm flipH="1">
            <a:off x="2248018" y="5327526"/>
            <a:ext cx="723782" cy="322942"/>
          </a:xfrm>
          <a:prstGeom prst="rect">
            <a:avLst/>
          </a:prstGeom>
        </p:spPr>
      </p:pic>
      <p:cxnSp>
        <p:nvCxnSpPr>
          <p:cNvPr id="64" name="Straight Arrow Connector 63"/>
          <p:cNvCxnSpPr/>
          <p:nvPr/>
        </p:nvCxnSpPr>
        <p:spPr bwMode="auto">
          <a:xfrm>
            <a:off x="2971800" y="5638800"/>
            <a:ext cx="1447800" cy="0"/>
          </a:xfrm>
          <a:prstGeom prst="straightConnector1">
            <a:avLst/>
          </a:prstGeom>
          <a:noFill/>
          <a:ln w="76200" cap="flat" cmpd="sng" algn="ctr">
            <a:solidFill>
              <a:schemeClr val="tx1"/>
            </a:solidFill>
            <a:prstDash val="solid"/>
            <a:round/>
            <a:headEnd type="none" w="med" len="med"/>
            <a:tailEnd type="arrow" w="med" len="med"/>
          </a:ln>
          <a:effectLst/>
        </p:spPr>
      </p:cxnSp>
      <p:cxnSp>
        <p:nvCxnSpPr>
          <p:cNvPr id="65" name="Straight Arrow Connector 64"/>
          <p:cNvCxnSpPr/>
          <p:nvPr/>
        </p:nvCxnSpPr>
        <p:spPr bwMode="auto">
          <a:xfrm flipV="1">
            <a:off x="2740687" y="4692580"/>
            <a:ext cx="364254" cy="581272"/>
          </a:xfrm>
          <a:prstGeom prst="straightConnector1">
            <a:avLst/>
          </a:prstGeom>
          <a:noFill/>
          <a:ln w="76200" cap="flat" cmpd="sng" algn="ctr">
            <a:solidFill>
              <a:schemeClr val="tx1"/>
            </a:solidFill>
            <a:prstDash val="solid"/>
            <a:round/>
            <a:headEnd type="none" w="med" len="med"/>
            <a:tailEnd type="arrow" w="med" len="med"/>
          </a:ln>
          <a:effectLst/>
        </p:spPr>
      </p:cxnSp>
      <p:cxnSp>
        <p:nvCxnSpPr>
          <p:cNvPr id="66" name="Elbow Connector 65"/>
          <p:cNvCxnSpPr/>
          <p:nvPr/>
        </p:nvCxnSpPr>
        <p:spPr bwMode="auto">
          <a:xfrm>
            <a:off x="2971800" y="5638800"/>
            <a:ext cx="914400" cy="741903"/>
          </a:xfrm>
          <a:prstGeom prst="bentConnector3">
            <a:avLst/>
          </a:prstGeom>
          <a:noFill/>
          <a:ln w="76200" cap="flat" cmpd="sng" algn="ctr">
            <a:solidFill>
              <a:schemeClr val="tx1"/>
            </a:solidFill>
            <a:prstDash val="solid"/>
            <a:round/>
            <a:headEnd type="none" w="med" len="med"/>
            <a:tailEnd type="triangle"/>
          </a:ln>
          <a:effectLst/>
        </p:spPr>
      </p:cxnSp>
      <p:sp>
        <p:nvSpPr>
          <p:cNvPr id="6" name="Title 5"/>
          <p:cNvSpPr>
            <a:spLocks noGrp="1"/>
          </p:cNvSpPr>
          <p:nvPr>
            <p:ph type="title"/>
          </p:nvPr>
        </p:nvSpPr>
        <p:spPr/>
        <p:txBody>
          <a:bodyPr/>
          <a:lstStyle/>
          <a:p>
            <a:r>
              <a:rPr lang="en-US" dirty="0"/>
              <a:t>Emergency storm response</a:t>
            </a:r>
          </a:p>
        </p:txBody>
      </p:sp>
      <p:sp>
        <p:nvSpPr>
          <p:cNvPr id="2" name="Rectangle 1"/>
          <p:cNvSpPr/>
          <p:nvPr/>
        </p:nvSpPr>
        <p:spPr>
          <a:xfrm>
            <a:off x="685800" y="1887929"/>
            <a:ext cx="1562218" cy="1892191"/>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9" name="Group 8"/>
          <p:cNvGrpSpPr/>
          <p:nvPr/>
        </p:nvGrpSpPr>
        <p:grpSpPr>
          <a:xfrm>
            <a:off x="191165" y="3401718"/>
            <a:ext cx="3056414" cy="2465682"/>
            <a:chOff x="191165" y="3401718"/>
            <a:chExt cx="3056414" cy="2465682"/>
          </a:xfrm>
        </p:grpSpPr>
        <p:sp>
          <p:nvSpPr>
            <p:cNvPr id="3" name="Oval 2"/>
            <p:cNvSpPr/>
            <p:nvPr/>
          </p:nvSpPr>
          <p:spPr>
            <a:xfrm>
              <a:off x="1959289" y="5069782"/>
              <a:ext cx="1235015" cy="797618"/>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191165" y="3401718"/>
                  <a:ext cx="3056414" cy="707886"/>
                </a:xfrm>
                <a:prstGeom prst="rect">
                  <a:avLst/>
                </a:prstGeom>
                <a:noFill/>
                <a:ln>
                  <a:solidFill>
                    <a:srgbClr val="0033CC"/>
                  </a:solidFill>
                </a:ln>
              </p:spPr>
              <p:txBody>
                <a:bodyPr wrap="none" rtlCol="0">
                  <a:spAutoFit/>
                </a:bodyPr>
                <a:lstStyle/>
                <a:p>
                  <a:pPr algn="l"/>
                  <a:r>
                    <a:rPr lang="en-US" sz="2000" i="0" dirty="0">
                      <a:solidFill>
                        <a:srgbClr val="0033CC"/>
                      </a:solidFill>
                    </a:rPr>
                    <a:t>Physical state </a:t>
                  </a:r>
                  <a14:m>
                    <m:oMath xmlns:m="http://schemas.openxmlformats.org/officeDocument/2006/math">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𝑅</m:t>
                          </m:r>
                        </m:e>
                        <m:sub>
                          <m:r>
                            <a:rPr lang="en-US" sz="2000" b="0" i="1" smtClean="0">
                              <a:solidFill>
                                <a:srgbClr val="0033CC"/>
                              </a:solidFill>
                              <a:latin typeface="Cambria Math" panose="02040503050406030204" pitchFamily="18" charset="0"/>
                            </a:rPr>
                            <m:t>𝑡</m:t>
                          </m:r>
                        </m:sub>
                      </m:sSub>
                      <m:r>
                        <a:rPr lang="en-US" sz="2000" b="0" i="1" smtClean="0">
                          <a:solidFill>
                            <a:srgbClr val="0033CC"/>
                          </a:solidFill>
                          <a:latin typeface="Cambria Math" panose="02040503050406030204" pitchFamily="18" charset="0"/>
                        </a:rPr>
                        <m:t>=</m:t>
                      </m:r>
                    </m:oMath>
                  </a14:m>
                  <a:r>
                    <a:rPr lang="en-US" sz="2000" i="0" dirty="0">
                      <a:solidFill>
                        <a:srgbClr val="0033CC"/>
                      </a:solidFill>
                    </a:rPr>
                    <a:t> location</a:t>
                  </a:r>
                </a:p>
                <a:p>
                  <a:pPr algn="l"/>
                  <a:r>
                    <a:rPr lang="en-US" sz="2000" i="0" dirty="0">
                      <a:solidFill>
                        <a:srgbClr val="0033CC"/>
                      </a:solidFill>
                    </a:rPr>
                    <a:t>of vehicle</a:t>
                  </a:r>
                </a:p>
              </p:txBody>
            </p:sp>
          </mc:Choice>
          <mc:Fallback xmlns="">
            <p:sp>
              <p:nvSpPr>
                <p:cNvPr id="5" name="TextBox 4"/>
                <p:cNvSpPr txBox="1">
                  <a:spLocks noRot="1" noChangeAspect="1" noMove="1" noResize="1" noEditPoints="1" noAdjustHandles="1" noChangeArrowheads="1" noChangeShapeType="1" noTextEdit="1"/>
                </p:cNvSpPr>
                <p:nvPr/>
              </p:nvSpPr>
              <p:spPr>
                <a:xfrm>
                  <a:off x="191165" y="3401718"/>
                  <a:ext cx="3056414" cy="707886"/>
                </a:xfrm>
                <a:prstGeom prst="rect">
                  <a:avLst/>
                </a:prstGeom>
                <a:blipFill>
                  <a:blip r:embed="rId4"/>
                  <a:stretch>
                    <a:fillRect l="-1786" t="-3390" r="-1389" b="-13559"/>
                  </a:stretch>
                </a:blipFill>
                <a:ln>
                  <a:solidFill>
                    <a:srgbClr val="0033CC"/>
                  </a:solidFill>
                </a:ln>
              </p:spPr>
              <p:txBody>
                <a:bodyPr/>
                <a:lstStyle/>
                <a:p>
                  <a:r>
                    <a:rPr lang="en-US">
                      <a:noFill/>
                    </a:rPr>
                    <a:t> </a:t>
                  </a:r>
                </a:p>
              </p:txBody>
            </p:sp>
          </mc:Fallback>
        </mc:AlternateContent>
        <p:cxnSp>
          <p:nvCxnSpPr>
            <p:cNvPr id="8" name="Straight Arrow Connector 7"/>
            <p:cNvCxnSpPr>
              <a:stCxn id="5" idx="2"/>
              <a:endCxn id="3" idx="1"/>
            </p:cNvCxnSpPr>
            <p:nvPr/>
          </p:nvCxnSpPr>
          <p:spPr bwMode="auto">
            <a:xfrm>
              <a:off x="1719372" y="4109604"/>
              <a:ext cx="420781" cy="1076986"/>
            </a:xfrm>
            <a:prstGeom prst="straightConnector1">
              <a:avLst/>
            </a:prstGeom>
            <a:noFill/>
            <a:ln w="28575" cap="flat" cmpd="sng" algn="ctr">
              <a:solidFill>
                <a:srgbClr val="0033CC"/>
              </a:solidFill>
              <a:prstDash val="solid"/>
              <a:round/>
              <a:headEnd type="none" w="med" len="med"/>
              <a:tailEnd type="triangle"/>
            </a:ln>
            <a:effectLst/>
          </p:spPr>
        </p:cxnSp>
      </p:grpSp>
      <p:sp>
        <p:nvSpPr>
          <p:cNvPr id="67" name="Oval 66"/>
          <p:cNvSpPr/>
          <p:nvPr/>
        </p:nvSpPr>
        <p:spPr>
          <a:xfrm>
            <a:off x="4659818" y="1137862"/>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8" name="Oval 67"/>
          <p:cNvSpPr/>
          <p:nvPr/>
        </p:nvSpPr>
        <p:spPr>
          <a:xfrm>
            <a:off x="8347898" y="2448502"/>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9" name="Oval 68"/>
          <p:cNvSpPr/>
          <p:nvPr/>
        </p:nvSpPr>
        <p:spPr>
          <a:xfrm>
            <a:off x="5293802" y="3637222"/>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0" name="Oval 69"/>
          <p:cNvSpPr/>
          <p:nvPr/>
        </p:nvSpPr>
        <p:spPr>
          <a:xfrm>
            <a:off x="8408858" y="5094166"/>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1" name="Oval 70"/>
          <p:cNvSpPr/>
          <p:nvPr/>
        </p:nvSpPr>
        <p:spPr>
          <a:xfrm>
            <a:off x="8012618" y="5880550"/>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2" name="Oval 71"/>
          <p:cNvSpPr/>
          <p:nvPr/>
        </p:nvSpPr>
        <p:spPr>
          <a:xfrm>
            <a:off x="3312602" y="6435286"/>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3" name="Oval 72"/>
          <p:cNvSpPr/>
          <p:nvPr/>
        </p:nvSpPr>
        <p:spPr>
          <a:xfrm>
            <a:off x="2294570" y="6404806"/>
            <a:ext cx="936310" cy="465530"/>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75" name="TextBox 74"/>
              <p:cNvSpPr txBox="1"/>
              <p:nvPr/>
            </p:nvSpPr>
            <p:spPr>
              <a:xfrm>
                <a:off x="313085" y="2097174"/>
                <a:ext cx="4134722" cy="400110"/>
              </a:xfrm>
              <a:prstGeom prst="rect">
                <a:avLst/>
              </a:prstGeom>
              <a:noFill/>
              <a:ln>
                <a:solidFill>
                  <a:srgbClr val="0033CC"/>
                </a:solidFill>
              </a:ln>
            </p:spPr>
            <p:txBody>
              <a:bodyPr wrap="none" rtlCol="0">
                <a:spAutoFit/>
              </a:bodyPr>
              <a:lstStyle/>
              <a:p>
                <a:pPr algn="l"/>
                <a:r>
                  <a:rPr lang="en-US" sz="2000" i="0" dirty="0">
                    <a:solidFill>
                      <a:srgbClr val="0033CC"/>
                    </a:solidFill>
                  </a:rPr>
                  <a:t>Belief state </a:t>
                </a:r>
                <a14:m>
                  <m:oMath xmlns:m="http://schemas.openxmlformats.org/officeDocument/2006/math">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𝐵</m:t>
                        </m:r>
                      </m:e>
                      <m:sub>
                        <m:r>
                          <a:rPr lang="en-US" sz="2000" b="0" i="1" smtClean="0">
                            <a:solidFill>
                              <a:srgbClr val="0033CC"/>
                            </a:solidFill>
                            <a:latin typeface="Cambria Math" panose="02040503050406030204" pitchFamily="18" charset="0"/>
                          </a:rPr>
                          <m:t>𝑡</m:t>
                        </m:r>
                      </m:sub>
                    </m:sSub>
                    <m:r>
                      <a:rPr lang="en-US" sz="2000" b="0" i="1" smtClean="0">
                        <a:solidFill>
                          <a:srgbClr val="0033CC"/>
                        </a:solidFill>
                        <a:latin typeface="Cambria Math" panose="02040503050406030204" pitchFamily="18" charset="0"/>
                      </a:rPr>
                      <m:t>=</m:t>
                    </m:r>
                  </m:oMath>
                </a14:m>
                <a:r>
                  <a:rPr lang="en-US" sz="2000" i="0" dirty="0">
                    <a:solidFill>
                      <a:srgbClr val="0033CC"/>
                    </a:solidFill>
                  </a:rPr>
                  <a:t> probability of outage</a:t>
                </a:r>
              </a:p>
            </p:txBody>
          </p:sp>
        </mc:Choice>
        <mc:Fallback xmlns="">
          <p:sp>
            <p:nvSpPr>
              <p:cNvPr id="75" name="TextBox 74"/>
              <p:cNvSpPr txBox="1">
                <a:spLocks noRot="1" noChangeAspect="1" noMove="1" noResize="1" noEditPoints="1" noAdjustHandles="1" noChangeArrowheads="1" noChangeShapeType="1" noTextEdit="1"/>
              </p:cNvSpPr>
              <p:nvPr/>
            </p:nvSpPr>
            <p:spPr>
              <a:xfrm>
                <a:off x="313085" y="2097174"/>
                <a:ext cx="4134722" cy="400110"/>
              </a:xfrm>
              <a:prstGeom prst="rect">
                <a:avLst/>
              </a:prstGeom>
              <a:blipFill>
                <a:blip r:embed="rId5"/>
                <a:stretch>
                  <a:fillRect l="-1322" t="-5882" r="-441" b="-23529"/>
                </a:stretch>
              </a:blipFill>
              <a:ln>
                <a:solidFill>
                  <a:srgbClr val="0033CC"/>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294797" y="1249830"/>
                <a:ext cx="3733458" cy="707886"/>
              </a:xfrm>
              <a:prstGeom prst="rect">
                <a:avLst/>
              </a:prstGeom>
              <a:noFill/>
              <a:ln>
                <a:solidFill>
                  <a:srgbClr val="0033CC"/>
                </a:solidFill>
              </a:ln>
            </p:spPr>
            <p:txBody>
              <a:bodyPr wrap="none" rtlCol="0">
                <a:spAutoFit/>
              </a:bodyPr>
              <a:lstStyle/>
              <a:p>
                <a:pPr algn="l"/>
                <a:r>
                  <a:rPr lang="en-US" sz="2000" i="0" dirty="0">
                    <a:solidFill>
                      <a:srgbClr val="0033CC"/>
                    </a:solidFill>
                  </a:rPr>
                  <a:t>Information state </a:t>
                </a:r>
                <a14:m>
                  <m:oMath xmlns:m="http://schemas.openxmlformats.org/officeDocument/2006/math">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𝐼</m:t>
                        </m:r>
                      </m:e>
                      <m:sub>
                        <m:r>
                          <a:rPr lang="en-US" sz="2000" b="0" i="1" smtClean="0">
                            <a:solidFill>
                              <a:srgbClr val="0033CC"/>
                            </a:solidFill>
                            <a:latin typeface="Cambria Math" panose="02040503050406030204" pitchFamily="18" charset="0"/>
                          </a:rPr>
                          <m:t>𝑡</m:t>
                        </m:r>
                      </m:sub>
                    </m:sSub>
                    <m:r>
                      <a:rPr lang="en-US" sz="2000" b="0" i="1" smtClean="0">
                        <a:solidFill>
                          <a:srgbClr val="0033CC"/>
                        </a:solidFill>
                        <a:latin typeface="Cambria Math" panose="02040503050406030204" pitchFamily="18" charset="0"/>
                      </a:rPr>
                      <m:t>=</m:t>
                    </m:r>
                  </m:oMath>
                </a14:m>
                <a:r>
                  <a:rPr lang="en-US" sz="2000" i="0" dirty="0">
                    <a:solidFill>
                      <a:srgbClr val="0033CC"/>
                    </a:solidFill>
                  </a:rPr>
                  <a:t> phone calls,</a:t>
                </a:r>
              </a:p>
              <a:p>
                <a:pPr algn="l"/>
                <a:r>
                  <a:rPr lang="en-US" sz="2000" i="0" dirty="0">
                    <a:solidFill>
                      <a:srgbClr val="0033CC"/>
                    </a:solidFill>
                  </a:rPr>
                  <a:t>weather information, flooding, …</a:t>
                </a:r>
              </a:p>
            </p:txBody>
          </p:sp>
        </mc:Choice>
        <mc:Fallback xmlns="">
          <p:sp>
            <p:nvSpPr>
              <p:cNvPr id="76" name="TextBox 75"/>
              <p:cNvSpPr txBox="1">
                <a:spLocks noRot="1" noChangeAspect="1" noMove="1" noResize="1" noEditPoints="1" noAdjustHandles="1" noChangeArrowheads="1" noChangeShapeType="1" noTextEdit="1"/>
              </p:cNvSpPr>
              <p:nvPr/>
            </p:nvSpPr>
            <p:spPr>
              <a:xfrm>
                <a:off x="294797" y="1249830"/>
                <a:ext cx="3733458" cy="707886"/>
              </a:xfrm>
              <a:prstGeom prst="rect">
                <a:avLst/>
              </a:prstGeom>
              <a:blipFill>
                <a:blip r:embed="rId6"/>
                <a:stretch>
                  <a:fillRect l="-1463" t="-3390" r="-813" b="-13559"/>
                </a:stretch>
              </a:blipFill>
              <a:ln>
                <a:solidFill>
                  <a:srgbClr val="0033CC"/>
                </a:solidFill>
              </a:ln>
            </p:spPr>
            <p:txBody>
              <a:bodyPr/>
              <a:lstStyle/>
              <a:p>
                <a:r>
                  <a:rPr lang="en-US">
                    <a:noFill/>
                  </a:rPr>
                  <a:t> </a:t>
                </a:r>
              </a:p>
            </p:txBody>
          </p:sp>
        </mc:Fallback>
      </mc:AlternateContent>
    </p:spTree>
    <p:extLst>
      <p:ext uri="{BB962C8B-B14F-4D97-AF65-F5344CB8AC3E}">
        <p14:creationId xmlns:p14="http://schemas.microsoft.com/office/powerpoint/2010/main" val="33679584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552412" y="1708324"/>
            <a:ext cx="5750380" cy="4667408"/>
          </a:xfrm>
          <a:prstGeom prst="rect">
            <a:avLst/>
          </a:prstGeom>
        </p:spPr>
      </p:pic>
      <p:sp>
        <p:nvSpPr>
          <p:cNvPr id="2" name="Title 1"/>
          <p:cNvSpPr>
            <a:spLocks noGrp="1"/>
          </p:cNvSpPr>
          <p:nvPr>
            <p:ph type="title"/>
          </p:nvPr>
        </p:nvSpPr>
        <p:spPr/>
        <p:txBody>
          <a:bodyPr/>
          <a:lstStyle/>
          <a:p>
            <a:r>
              <a:rPr lang="en-US" dirty="0"/>
              <a:t>Driverless EV optimization</a:t>
            </a:r>
          </a:p>
        </p:txBody>
      </p:sp>
      <p:sp>
        <p:nvSpPr>
          <p:cNvPr id="3" name="Content Placeholder 2"/>
          <p:cNvSpPr>
            <a:spLocks noGrp="1"/>
          </p:cNvSpPr>
          <p:nvPr>
            <p:ph idx="1"/>
          </p:nvPr>
        </p:nvSpPr>
        <p:spPr/>
        <p:txBody>
          <a:bodyPr/>
          <a:lstStyle/>
          <a:p>
            <a:r>
              <a:rPr lang="en-US" dirty="0"/>
              <a:t>No aggregation – (!!) Solution gets worse! </a:t>
            </a:r>
          </a:p>
        </p:txBody>
      </p:sp>
      <p:sp>
        <p:nvSpPr>
          <p:cNvPr id="8" name="Rectangle 7"/>
          <p:cNvSpPr/>
          <p:nvPr/>
        </p:nvSpPr>
        <p:spPr>
          <a:xfrm>
            <a:off x="1408786" y="6091666"/>
            <a:ext cx="6096000" cy="388696"/>
          </a:xfrm>
          <a:prstGeom prst="rect">
            <a:avLst/>
          </a:prstGeom>
          <a:solidFill>
            <a:schemeClr val="bg1"/>
          </a:solidFill>
        </p:spPr>
        <p:txBody>
          <a:bodyPr>
            <a:spAutoFit/>
          </a:bodyPr>
          <a:lstStyle/>
          <a:p>
            <a:pPr algn="ctr">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Profit versus number of iterations</a:t>
            </a:r>
          </a:p>
        </p:txBody>
      </p:sp>
      <p:sp>
        <p:nvSpPr>
          <p:cNvPr id="5" name="Oval 4"/>
          <p:cNvSpPr/>
          <p:nvPr/>
        </p:nvSpPr>
        <p:spPr>
          <a:xfrm>
            <a:off x="2237875" y="4872781"/>
            <a:ext cx="144379" cy="144379"/>
          </a:xfrm>
          <a:prstGeom prst="ellipse">
            <a:avLst/>
          </a:prstGeom>
          <a:solidFill>
            <a:srgbClr val="0000FF"/>
          </a:solidFill>
          <a:ln w="28575">
            <a:solidFill>
              <a:srgbClr val="0000FF"/>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8294726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1586982" y="1765504"/>
            <a:ext cx="5654849" cy="4559096"/>
          </a:xfrm>
          <a:prstGeom prst="rect">
            <a:avLst/>
          </a:prstGeom>
        </p:spPr>
      </p:pic>
      <p:sp>
        <p:nvSpPr>
          <p:cNvPr id="2" name="Title 1"/>
          <p:cNvSpPr>
            <a:spLocks noGrp="1"/>
          </p:cNvSpPr>
          <p:nvPr>
            <p:ph type="title"/>
          </p:nvPr>
        </p:nvSpPr>
        <p:spPr/>
        <p:txBody>
          <a:bodyPr/>
          <a:lstStyle/>
          <a:p>
            <a:r>
              <a:rPr lang="en-US" dirty="0"/>
              <a:t>Driverless EV optimization</a:t>
            </a:r>
          </a:p>
        </p:txBody>
      </p:sp>
      <p:sp>
        <p:nvSpPr>
          <p:cNvPr id="3" name="Content Placeholder 2"/>
          <p:cNvSpPr>
            <a:spLocks noGrp="1"/>
          </p:cNvSpPr>
          <p:nvPr>
            <p:ph idx="1"/>
          </p:nvPr>
        </p:nvSpPr>
        <p:spPr/>
        <p:txBody>
          <a:bodyPr/>
          <a:lstStyle/>
          <a:p>
            <a:r>
              <a:rPr lang="en-US" dirty="0"/>
              <a:t>Three levels of aggregation - Better</a:t>
            </a:r>
          </a:p>
        </p:txBody>
      </p:sp>
      <p:sp>
        <p:nvSpPr>
          <p:cNvPr id="8" name="Rectangle 7"/>
          <p:cNvSpPr/>
          <p:nvPr/>
        </p:nvSpPr>
        <p:spPr>
          <a:xfrm>
            <a:off x="1408786" y="6091666"/>
            <a:ext cx="6096000" cy="388696"/>
          </a:xfrm>
          <a:prstGeom prst="rect">
            <a:avLst/>
          </a:prstGeom>
          <a:solidFill>
            <a:schemeClr val="bg1"/>
          </a:solidFill>
        </p:spPr>
        <p:txBody>
          <a:bodyPr>
            <a:spAutoFit/>
          </a:bodyPr>
          <a:lstStyle/>
          <a:p>
            <a:pPr algn="ctr">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Profit versus number of iterations</a:t>
            </a:r>
          </a:p>
        </p:txBody>
      </p:sp>
      <p:sp>
        <p:nvSpPr>
          <p:cNvPr id="6" name="Oval 5"/>
          <p:cNvSpPr/>
          <p:nvPr/>
        </p:nvSpPr>
        <p:spPr>
          <a:xfrm>
            <a:off x="2237875" y="5372653"/>
            <a:ext cx="144379" cy="144379"/>
          </a:xfrm>
          <a:prstGeom prst="ellipse">
            <a:avLst/>
          </a:prstGeom>
          <a:solidFill>
            <a:srgbClr val="0000FF"/>
          </a:solidFill>
          <a:ln w="28575">
            <a:solidFill>
              <a:srgbClr val="0000FF"/>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5" name="Straight Connector 4">
            <a:extLst>
              <a:ext uri="{FF2B5EF4-FFF2-40B4-BE49-F238E27FC236}">
                <a16:creationId xmlns:a16="http://schemas.microsoft.com/office/drawing/2014/main" id="{5171F6AA-AB61-41B3-8D50-5D52F7B72C9B}"/>
              </a:ext>
            </a:extLst>
          </p:cNvPr>
          <p:cNvCxnSpPr/>
          <p:nvPr/>
        </p:nvCxnSpPr>
        <p:spPr bwMode="auto">
          <a:xfrm>
            <a:off x="2293578" y="3955664"/>
            <a:ext cx="4440650" cy="0"/>
          </a:xfrm>
          <a:prstGeom prst="line">
            <a:avLst/>
          </a:prstGeom>
          <a:noFill/>
          <a:ln w="28575" cap="flat" cmpd="sng" algn="ctr">
            <a:solidFill>
              <a:srgbClr val="0033CC"/>
            </a:solidFill>
            <a:prstDash val="solid"/>
            <a:round/>
            <a:headEnd type="none" w="med" len="med"/>
            <a:tailEnd type="none" w="med" len="med"/>
          </a:ln>
          <a:effectLst/>
        </p:spPr>
      </p:cxn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E845D3FF-9F41-4C19-957F-637D0C873C7E}"/>
                  </a:ext>
                </a:extLst>
              </p:cNvPr>
              <p:cNvSpPr txBox="1"/>
              <p:nvPr/>
            </p:nvSpPr>
            <p:spPr>
              <a:xfrm>
                <a:off x="5344940" y="3555554"/>
                <a:ext cx="1312347" cy="400110"/>
              </a:xfrm>
              <a:prstGeom prst="rect">
                <a:avLst/>
              </a:prstGeom>
              <a:solidFill>
                <a:schemeClr val="bg1"/>
              </a:solidFill>
            </p:spPr>
            <p:txBody>
              <a:bodyPr wrap="none" rtlCol="0">
                <a:spAutoFit/>
              </a:bodyPr>
              <a:lstStyle/>
              <a:p>
                <a:pPr algn="l"/>
                <a:r>
                  <a:rPr lang="en-US" sz="2000" i="0" dirty="0">
                    <a:solidFill>
                      <a:srgbClr val="0033CC"/>
                    </a:solidFill>
                  </a:rPr>
                  <a:t>$</a:t>
                </a:r>
                <a14:m>
                  <m:oMath xmlns:m="http://schemas.openxmlformats.org/officeDocument/2006/math">
                    <m:r>
                      <a:rPr lang="en-US" sz="2000" b="0" i="1" smtClean="0">
                        <a:solidFill>
                          <a:srgbClr val="0033CC"/>
                        </a:solidFill>
                        <a:latin typeface="Cambria Math" panose="02040503050406030204" pitchFamily="18" charset="0"/>
                      </a:rPr>
                      <m:t>1.6 </m:t>
                    </m:r>
                    <m:r>
                      <a:rPr lang="en-US" sz="2000" b="0" i="1" smtClean="0">
                        <a:solidFill>
                          <a:srgbClr val="0033CC"/>
                        </a:solidFill>
                        <a:latin typeface="Cambria Math" panose="02040503050406030204" pitchFamily="18" charset="0"/>
                      </a:rPr>
                      <m:t>𝑥</m:t>
                    </m:r>
                    <m:r>
                      <a:rPr lang="en-US" sz="2000" b="0" i="1" smtClean="0">
                        <a:solidFill>
                          <a:srgbClr val="0033CC"/>
                        </a:solidFill>
                        <a:latin typeface="Cambria Math" panose="02040503050406030204" pitchFamily="18" charset="0"/>
                      </a:rPr>
                      <m:t> </m:t>
                    </m:r>
                    <m:sSup>
                      <m:sSupPr>
                        <m:ctrlPr>
                          <a:rPr lang="en-US" sz="2000" b="0" i="1" smtClean="0">
                            <a:solidFill>
                              <a:srgbClr val="0033CC"/>
                            </a:solidFill>
                            <a:latin typeface="Cambria Math" panose="02040503050406030204" pitchFamily="18" charset="0"/>
                          </a:rPr>
                        </m:ctrlPr>
                      </m:sSupPr>
                      <m:e>
                        <m:r>
                          <a:rPr lang="en-US" sz="2000" b="0" i="1" smtClean="0">
                            <a:solidFill>
                              <a:srgbClr val="0033CC"/>
                            </a:solidFill>
                            <a:latin typeface="Cambria Math" panose="02040503050406030204" pitchFamily="18" charset="0"/>
                          </a:rPr>
                          <m:t>10</m:t>
                        </m:r>
                      </m:e>
                      <m:sup>
                        <m:r>
                          <a:rPr lang="en-US" sz="2000" b="0" i="1" smtClean="0">
                            <a:solidFill>
                              <a:srgbClr val="0033CC"/>
                            </a:solidFill>
                            <a:latin typeface="Cambria Math" panose="02040503050406030204" pitchFamily="18" charset="0"/>
                          </a:rPr>
                          <m:t>6</m:t>
                        </m:r>
                      </m:sup>
                    </m:sSup>
                  </m:oMath>
                </a14:m>
                <a:endParaRPr lang="en-US" sz="2000" i="0" dirty="0">
                  <a:solidFill>
                    <a:srgbClr val="0033CC"/>
                  </a:solidFill>
                </a:endParaRPr>
              </a:p>
            </p:txBody>
          </p:sp>
        </mc:Choice>
        <mc:Fallback>
          <p:sp>
            <p:nvSpPr>
              <p:cNvPr id="7" name="TextBox 6">
                <a:extLst>
                  <a:ext uri="{FF2B5EF4-FFF2-40B4-BE49-F238E27FC236}">
                    <a16:creationId xmlns:a16="http://schemas.microsoft.com/office/drawing/2014/main" id="{E845D3FF-9F41-4C19-957F-637D0C873C7E}"/>
                  </a:ext>
                </a:extLst>
              </p:cNvPr>
              <p:cNvSpPr txBox="1">
                <a:spLocks noRot="1" noChangeAspect="1" noMove="1" noResize="1" noEditPoints="1" noAdjustHandles="1" noChangeArrowheads="1" noChangeShapeType="1" noTextEdit="1"/>
              </p:cNvSpPr>
              <p:nvPr/>
            </p:nvSpPr>
            <p:spPr>
              <a:xfrm>
                <a:off x="5344940" y="3555554"/>
                <a:ext cx="1312347" cy="400110"/>
              </a:xfrm>
              <a:prstGeom prst="rect">
                <a:avLst/>
              </a:prstGeom>
              <a:blipFill>
                <a:blip r:embed="rId4"/>
                <a:stretch>
                  <a:fillRect l="-5116" t="-7576" b="-25758"/>
                </a:stretch>
              </a:blipFill>
            </p:spPr>
            <p:txBody>
              <a:bodyPr/>
              <a:lstStyle/>
              <a:p>
                <a:r>
                  <a:rPr lang="en-US">
                    <a:noFill/>
                  </a:rPr>
                  <a:t> </a:t>
                </a:r>
              </a:p>
            </p:txBody>
          </p:sp>
        </mc:Fallback>
      </mc:AlternateContent>
    </p:spTree>
    <p:extLst>
      <p:ext uri="{BB962C8B-B14F-4D97-AF65-F5344CB8AC3E}">
        <p14:creationId xmlns:p14="http://schemas.microsoft.com/office/powerpoint/2010/main" val="19920283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3352" y="1838528"/>
            <a:ext cx="5589437" cy="4486072"/>
          </a:xfrm>
          <a:prstGeom prst="rect">
            <a:avLst/>
          </a:prstGeom>
        </p:spPr>
      </p:pic>
      <p:sp>
        <p:nvSpPr>
          <p:cNvPr id="2" name="Title 1"/>
          <p:cNvSpPr>
            <a:spLocks noGrp="1"/>
          </p:cNvSpPr>
          <p:nvPr>
            <p:ph type="title"/>
          </p:nvPr>
        </p:nvSpPr>
        <p:spPr/>
        <p:txBody>
          <a:bodyPr/>
          <a:lstStyle/>
          <a:p>
            <a:r>
              <a:rPr lang="en-US" dirty="0"/>
              <a:t>Driverless EV optimization</a:t>
            </a:r>
          </a:p>
        </p:txBody>
      </p:sp>
      <p:sp>
        <p:nvSpPr>
          <p:cNvPr id="3" name="Content Placeholder 2"/>
          <p:cNvSpPr>
            <a:spLocks noGrp="1"/>
          </p:cNvSpPr>
          <p:nvPr>
            <p:ph idx="1"/>
          </p:nvPr>
        </p:nvSpPr>
        <p:spPr/>
        <p:txBody>
          <a:bodyPr/>
          <a:lstStyle/>
          <a:p>
            <a:r>
              <a:rPr lang="en-US" dirty="0"/>
              <a:t>Five levels of aggregation</a:t>
            </a:r>
          </a:p>
        </p:txBody>
      </p:sp>
      <p:sp>
        <p:nvSpPr>
          <p:cNvPr id="8" name="Rectangle 7"/>
          <p:cNvSpPr/>
          <p:nvPr/>
        </p:nvSpPr>
        <p:spPr>
          <a:xfrm>
            <a:off x="1408786" y="6091666"/>
            <a:ext cx="6096000" cy="388696"/>
          </a:xfrm>
          <a:prstGeom prst="rect">
            <a:avLst/>
          </a:prstGeom>
          <a:solidFill>
            <a:schemeClr val="bg1"/>
          </a:solidFill>
        </p:spPr>
        <p:txBody>
          <a:bodyPr>
            <a:spAutoFit/>
          </a:bodyPr>
          <a:lstStyle/>
          <a:p>
            <a:pPr algn="ctr">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Profit versus number of iterations</a:t>
            </a:r>
          </a:p>
        </p:txBody>
      </p:sp>
      <p:sp>
        <p:nvSpPr>
          <p:cNvPr id="6" name="Oval 5"/>
          <p:cNvSpPr/>
          <p:nvPr/>
        </p:nvSpPr>
        <p:spPr>
          <a:xfrm>
            <a:off x="2359795" y="3397549"/>
            <a:ext cx="144379" cy="144379"/>
          </a:xfrm>
          <a:prstGeom prst="ellipse">
            <a:avLst/>
          </a:prstGeom>
          <a:solidFill>
            <a:srgbClr val="0000FF"/>
          </a:solidFill>
          <a:ln w="28575">
            <a:solidFill>
              <a:srgbClr val="0000FF"/>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7" name="Straight Connector 6">
            <a:extLst>
              <a:ext uri="{FF2B5EF4-FFF2-40B4-BE49-F238E27FC236}">
                <a16:creationId xmlns:a16="http://schemas.microsoft.com/office/drawing/2014/main" id="{98DFF2E9-D4F2-48E2-8B97-FB00382534D9}"/>
              </a:ext>
            </a:extLst>
          </p:cNvPr>
          <p:cNvCxnSpPr>
            <a:cxnSpLocks/>
          </p:cNvCxnSpPr>
          <p:nvPr/>
        </p:nvCxnSpPr>
        <p:spPr bwMode="auto">
          <a:xfrm>
            <a:off x="2450188" y="3228182"/>
            <a:ext cx="4319403" cy="0"/>
          </a:xfrm>
          <a:prstGeom prst="line">
            <a:avLst/>
          </a:prstGeom>
          <a:noFill/>
          <a:ln w="28575" cap="flat" cmpd="sng" algn="ctr">
            <a:solidFill>
              <a:srgbClr val="0033CC"/>
            </a:solidFill>
            <a:prstDash val="solid"/>
            <a:round/>
            <a:headEnd type="none" w="med" len="med"/>
            <a:tailEnd type="none" w="med" len="med"/>
          </a:ln>
          <a:effectLst/>
        </p:spPr>
      </p:cxn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B9FD0EEE-7AB9-4EAA-B6E8-3ECC94EECDFC}"/>
                  </a:ext>
                </a:extLst>
              </p:cNvPr>
              <p:cNvSpPr txBox="1"/>
              <p:nvPr/>
            </p:nvSpPr>
            <p:spPr>
              <a:xfrm>
                <a:off x="5344940" y="2772498"/>
                <a:ext cx="1312347" cy="400110"/>
              </a:xfrm>
              <a:prstGeom prst="rect">
                <a:avLst/>
              </a:prstGeom>
              <a:solidFill>
                <a:schemeClr val="bg1"/>
              </a:solidFill>
            </p:spPr>
            <p:txBody>
              <a:bodyPr wrap="none" rtlCol="0">
                <a:spAutoFit/>
              </a:bodyPr>
              <a:lstStyle/>
              <a:p>
                <a:pPr algn="l"/>
                <a:r>
                  <a:rPr lang="en-US" sz="2000" i="0" dirty="0">
                    <a:solidFill>
                      <a:srgbClr val="0033CC"/>
                    </a:solidFill>
                  </a:rPr>
                  <a:t>$</a:t>
                </a:r>
                <a14:m>
                  <m:oMath xmlns:m="http://schemas.openxmlformats.org/officeDocument/2006/math">
                    <m:r>
                      <a:rPr lang="en-US" sz="2000" b="0" i="1" smtClean="0">
                        <a:solidFill>
                          <a:srgbClr val="0033CC"/>
                        </a:solidFill>
                        <a:latin typeface="Cambria Math" panose="02040503050406030204" pitchFamily="18" charset="0"/>
                      </a:rPr>
                      <m:t>1.6 </m:t>
                    </m:r>
                    <m:r>
                      <a:rPr lang="en-US" sz="2000" b="0" i="1" smtClean="0">
                        <a:solidFill>
                          <a:srgbClr val="0033CC"/>
                        </a:solidFill>
                        <a:latin typeface="Cambria Math" panose="02040503050406030204" pitchFamily="18" charset="0"/>
                      </a:rPr>
                      <m:t>𝑥</m:t>
                    </m:r>
                    <m:r>
                      <a:rPr lang="en-US" sz="2000" b="0" i="1" smtClean="0">
                        <a:solidFill>
                          <a:srgbClr val="0033CC"/>
                        </a:solidFill>
                        <a:latin typeface="Cambria Math" panose="02040503050406030204" pitchFamily="18" charset="0"/>
                      </a:rPr>
                      <m:t> </m:t>
                    </m:r>
                    <m:sSup>
                      <m:sSupPr>
                        <m:ctrlPr>
                          <a:rPr lang="en-US" sz="2000" b="0" i="1" smtClean="0">
                            <a:solidFill>
                              <a:srgbClr val="0033CC"/>
                            </a:solidFill>
                            <a:latin typeface="Cambria Math" panose="02040503050406030204" pitchFamily="18" charset="0"/>
                          </a:rPr>
                        </m:ctrlPr>
                      </m:sSupPr>
                      <m:e>
                        <m:r>
                          <a:rPr lang="en-US" sz="2000" b="0" i="1" smtClean="0">
                            <a:solidFill>
                              <a:srgbClr val="0033CC"/>
                            </a:solidFill>
                            <a:latin typeface="Cambria Math" panose="02040503050406030204" pitchFamily="18" charset="0"/>
                          </a:rPr>
                          <m:t>10</m:t>
                        </m:r>
                      </m:e>
                      <m:sup>
                        <m:r>
                          <a:rPr lang="en-US" sz="2000" b="0" i="1" smtClean="0">
                            <a:solidFill>
                              <a:srgbClr val="0033CC"/>
                            </a:solidFill>
                            <a:latin typeface="Cambria Math" panose="02040503050406030204" pitchFamily="18" charset="0"/>
                          </a:rPr>
                          <m:t>6</m:t>
                        </m:r>
                      </m:sup>
                    </m:sSup>
                  </m:oMath>
                </a14:m>
                <a:endParaRPr lang="en-US" sz="2000" i="0" dirty="0">
                  <a:solidFill>
                    <a:srgbClr val="0033CC"/>
                  </a:solidFill>
                </a:endParaRPr>
              </a:p>
            </p:txBody>
          </p:sp>
        </mc:Choice>
        <mc:Fallback>
          <p:sp>
            <p:nvSpPr>
              <p:cNvPr id="11" name="TextBox 10">
                <a:extLst>
                  <a:ext uri="{FF2B5EF4-FFF2-40B4-BE49-F238E27FC236}">
                    <a16:creationId xmlns:a16="http://schemas.microsoft.com/office/drawing/2014/main" id="{B9FD0EEE-7AB9-4EAA-B6E8-3ECC94EECDFC}"/>
                  </a:ext>
                </a:extLst>
              </p:cNvPr>
              <p:cNvSpPr txBox="1">
                <a:spLocks noRot="1" noChangeAspect="1" noMove="1" noResize="1" noEditPoints="1" noAdjustHandles="1" noChangeArrowheads="1" noChangeShapeType="1" noTextEdit="1"/>
              </p:cNvSpPr>
              <p:nvPr/>
            </p:nvSpPr>
            <p:spPr>
              <a:xfrm>
                <a:off x="5344940" y="2772498"/>
                <a:ext cx="1312347" cy="400110"/>
              </a:xfrm>
              <a:prstGeom prst="rect">
                <a:avLst/>
              </a:prstGeom>
              <a:blipFill>
                <a:blip r:embed="rId4"/>
                <a:stretch>
                  <a:fillRect l="-5116" t="-9231" b="-27692"/>
                </a:stretch>
              </a:blipFill>
            </p:spPr>
            <p:txBody>
              <a:bodyPr/>
              <a:lstStyle/>
              <a:p>
                <a:r>
                  <a:rPr lang="en-US">
                    <a:noFill/>
                  </a:rPr>
                  <a:t> </a:t>
                </a:r>
              </a:p>
            </p:txBody>
          </p:sp>
        </mc:Fallback>
      </mc:AlternateContent>
    </p:spTree>
    <p:extLst>
      <p:ext uri="{BB962C8B-B14F-4D97-AF65-F5344CB8AC3E}">
        <p14:creationId xmlns:p14="http://schemas.microsoft.com/office/powerpoint/2010/main" val="39967053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020" y="1978860"/>
            <a:ext cx="6630826" cy="4430837"/>
          </a:xfrm>
          <a:prstGeom prst="rect">
            <a:avLst/>
          </a:prstGeom>
        </p:spPr>
      </p:pic>
      <p:sp>
        <p:nvSpPr>
          <p:cNvPr id="2" name="Title 1"/>
          <p:cNvSpPr>
            <a:spLocks noGrp="1"/>
          </p:cNvSpPr>
          <p:nvPr>
            <p:ph type="title"/>
          </p:nvPr>
        </p:nvSpPr>
        <p:spPr/>
        <p:txBody>
          <a:bodyPr/>
          <a:lstStyle/>
          <a:p>
            <a:r>
              <a:rPr lang="en-US" dirty="0"/>
              <a:t>Driverless EV optimization</a:t>
            </a:r>
          </a:p>
        </p:txBody>
      </p:sp>
      <p:sp>
        <p:nvSpPr>
          <p:cNvPr id="3" name="Content Placeholder 2"/>
          <p:cNvSpPr>
            <a:spLocks noGrp="1"/>
          </p:cNvSpPr>
          <p:nvPr>
            <p:ph idx="1"/>
          </p:nvPr>
        </p:nvSpPr>
        <p:spPr/>
        <p:txBody>
          <a:bodyPr/>
          <a:lstStyle/>
          <a:p>
            <a:r>
              <a:rPr lang="en-US" dirty="0"/>
              <a:t>Trip requests over time</a:t>
            </a:r>
          </a:p>
          <a:p>
            <a:pPr lvl="1"/>
            <a:r>
              <a:rPr lang="en-US" dirty="0"/>
              <a:t>Challenge is to recharge during off-peak periods</a:t>
            </a:r>
          </a:p>
        </p:txBody>
      </p:sp>
      <p:sp>
        <p:nvSpPr>
          <p:cNvPr id="6" name="Rectangle 5"/>
          <p:cNvSpPr/>
          <p:nvPr/>
        </p:nvSpPr>
        <p:spPr>
          <a:xfrm>
            <a:off x="3275344" y="6114423"/>
            <a:ext cx="2177776" cy="375552"/>
          </a:xfrm>
          <a:prstGeom prst="rect">
            <a:avLst/>
          </a:prstGeom>
          <a:solidFill>
            <a:schemeClr val="bg1"/>
          </a:solidFill>
        </p:spPr>
        <p:txBody>
          <a:bodyPr wrap="none">
            <a:spAutoFit/>
          </a:bodyPr>
          <a:lstStyle/>
          <a:p>
            <a:pPr algn="ct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Trip Requests vs Time</a:t>
            </a:r>
          </a:p>
        </p:txBody>
      </p:sp>
    </p:spTree>
    <p:extLst>
      <p:ext uri="{BB962C8B-B14F-4D97-AF65-F5344CB8AC3E}">
        <p14:creationId xmlns:p14="http://schemas.microsoft.com/office/powerpoint/2010/main" val="11425037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3458" y="2606563"/>
            <a:ext cx="4454758" cy="334106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5" y="2629779"/>
            <a:ext cx="4484864" cy="3363648"/>
          </a:xfrm>
          <a:prstGeom prst="rect">
            <a:avLst/>
          </a:prstGeom>
        </p:spPr>
      </p:pic>
      <p:sp>
        <p:nvSpPr>
          <p:cNvPr id="2" name="Title 1"/>
          <p:cNvSpPr>
            <a:spLocks noGrp="1"/>
          </p:cNvSpPr>
          <p:nvPr>
            <p:ph type="title"/>
          </p:nvPr>
        </p:nvSpPr>
        <p:spPr/>
        <p:txBody>
          <a:bodyPr/>
          <a:lstStyle/>
          <a:p>
            <a:r>
              <a:rPr lang="en-US" dirty="0"/>
              <a:t>Driverless EV optimization</a:t>
            </a:r>
          </a:p>
        </p:txBody>
      </p:sp>
      <p:sp>
        <p:nvSpPr>
          <p:cNvPr id="3" name="Content Placeholder 2"/>
          <p:cNvSpPr>
            <a:spLocks noGrp="1"/>
          </p:cNvSpPr>
          <p:nvPr>
            <p:ph idx="1"/>
          </p:nvPr>
        </p:nvSpPr>
        <p:spPr/>
        <p:txBody>
          <a:bodyPr/>
          <a:lstStyle/>
          <a:p>
            <a:r>
              <a:rPr lang="en-US" dirty="0"/>
              <a:t>Heuristic dispatch vs. ADP-based policies</a:t>
            </a:r>
          </a:p>
          <a:p>
            <a:pPr lvl="1"/>
            <a:r>
              <a:rPr lang="en-US" dirty="0"/>
              <a:t>Effect of value function approximations on recharging</a:t>
            </a:r>
          </a:p>
        </p:txBody>
      </p:sp>
      <p:sp>
        <p:nvSpPr>
          <p:cNvPr id="13" name="TextBox 12"/>
          <p:cNvSpPr txBox="1"/>
          <p:nvPr/>
        </p:nvSpPr>
        <p:spPr>
          <a:xfrm>
            <a:off x="1602686" y="5275987"/>
            <a:ext cx="2023887" cy="369332"/>
          </a:xfrm>
          <a:prstGeom prst="rect">
            <a:avLst/>
          </a:prstGeom>
          <a:noFill/>
        </p:spPr>
        <p:txBody>
          <a:bodyPr wrap="none" rtlCol="0">
            <a:spAutoFit/>
          </a:bodyPr>
          <a:lstStyle/>
          <a:p>
            <a:pPr algn="l"/>
            <a:r>
              <a:rPr lang="en-US" i="0" dirty="0">
                <a:solidFill>
                  <a:srgbClr val="FF0000"/>
                </a:solidFill>
              </a:rPr>
              <a:t>Total battery charge</a:t>
            </a:r>
          </a:p>
        </p:txBody>
      </p:sp>
      <p:sp>
        <p:nvSpPr>
          <p:cNvPr id="14" name="TextBox 13"/>
          <p:cNvSpPr txBox="1"/>
          <p:nvPr/>
        </p:nvSpPr>
        <p:spPr>
          <a:xfrm>
            <a:off x="5840961" y="2932498"/>
            <a:ext cx="1257845" cy="338554"/>
          </a:xfrm>
          <a:prstGeom prst="rect">
            <a:avLst/>
          </a:prstGeom>
          <a:noFill/>
        </p:spPr>
        <p:txBody>
          <a:bodyPr wrap="none" rtlCol="0">
            <a:spAutoFit/>
          </a:bodyPr>
          <a:lstStyle/>
          <a:p>
            <a:pPr algn="l"/>
            <a:r>
              <a:rPr lang="en-US" sz="1600" i="0" dirty="0">
                <a:solidFill>
                  <a:srgbClr val="0033CC"/>
                </a:solidFill>
              </a:rPr>
              <a:t>Trip requests</a:t>
            </a:r>
          </a:p>
        </p:txBody>
      </p:sp>
      <p:sp>
        <p:nvSpPr>
          <p:cNvPr id="15" name="Rectangle 14"/>
          <p:cNvSpPr/>
          <p:nvPr/>
        </p:nvSpPr>
        <p:spPr bwMode="auto">
          <a:xfrm>
            <a:off x="3178454" y="4745652"/>
            <a:ext cx="62694" cy="515437"/>
          </a:xfrm>
          <a:prstGeom prst="rect">
            <a:avLst/>
          </a:prstGeom>
          <a:solidFill>
            <a:schemeClr val="bg1"/>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6" name="TextBox 15"/>
          <p:cNvSpPr txBox="1"/>
          <p:nvPr/>
        </p:nvSpPr>
        <p:spPr>
          <a:xfrm>
            <a:off x="5947529" y="5003370"/>
            <a:ext cx="1151277" cy="338554"/>
          </a:xfrm>
          <a:prstGeom prst="rect">
            <a:avLst/>
          </a:prstGeom>
          <a:solidFill>
            <a:schemeClr val="bg1"/>
          </a:solidFill>
        </p:spPr>
        <p:txBody>
          <a:bodyPr wrap="none" rtlCol="0">
            <a:spAutoFit/>
          </a:bodyPr>
          <a:lstStyle/>
          <a:p>
            <a:pPr algn="l"/>
            <a:r>
              <a:rPr lang="en-US" sz="1600" i="0" dirty="0">
                <a:solidFill>
                  <a:srgbClr val="00B050"/>
                </a:solidFill>
              </a:rPr>
              <a:t>Actual trips</a:t>
            </a:r>
          </a:p>
        </p:txBody>
      </p:sp>
      <p:sp>
        <p:nvSpPr>
          <p:cNvPr id="6" name="TextBox 5"/>
          <p:cNvSpPr txBox="1"/>
          <p:nvPr/>
        </p:nvSpPr>
        <p:spPr>
          <a:xfrm>
            <a:off x="903889" y="2396354"/>
            <a:ext cx="2591415" cy="369332"/>
          </a:xfrm>
          <a:prstGeom prst="rect">
            <a:avLst/>
          </a:prstGeom>
          <a:noFill/>
        </p:spPr>
        <p:txBody>
          <a:bodyPr wrap="none" rtlCol="0">
            <a:spAutoFit/>
          </a:bodyPr>
          <a:lstStyle/>
          <a:p>
            <a:pPr algn="l"/>
            <a:r>
              <a:rPr lang="en-US" i="0" dirty="0"/>
              <a:t>Heuristic recharging logic</a:t>
            </a:r>
          </a:p>
        </p:txBody>
      </p:sp>
      <p:grpSp>
        <p:nvGrpSpPr>
          <p:cNvPr id="18" name="Group 17"/>
          <p:cNvGrpSpPr/>
          <p:nvPr/>
        </p:nvGrpSpPr>
        <p:grpSpPr>
          <a:xfrm>
            <a:off x="425707" y="4645152"/>
            <a:ext cx="3046668" cy="1996227"/>
            <a:chOff x="425707" y="4392907"/>
            <a:chExt cx="3046668" cy="1996227"/>
          </a:xfrm>
        </p:grpSpPr>
        <p:sp>
          <p:nvSpPr>
            <p:cNvPr id="5" name="Oval 4"/>
            <p:cNvSpPr/>
            <p:nvPr/>
          </p:nvSpPr>
          <p:spPr bwMode="auto">
            <a:xfrm>
              <a:off x="2447045" y="4392907"/>
              <a:ext cx="571933" cy="745540"/>
            </a:xfrm>
            <a:prstGeom prst="ellipse">
              <a:avLst/>
            </a:prstGeom>
            <a:noFill/>
            <a:ln w="19050" cap="flat" cmpd="sng" algn="ctr">
              <a:solidFill>
                <a:srgbClr val="0033CC"/>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8" name="Straight Arrow Connector 7"/>
            <p:cNvCxnSpPr>
              <a:stCxn id="9" idx="0"/>
              <a:endCxn id="5" idx="4"/>
            </p:cNvCxnSpPr>
            <p:nvPr/>
          </p:nvCxnSpPr>
          <p:spPr bwMode="auto">
            <a:xfrm flipV="1">
              <a:off x="1949041" y="5138447"/>
              <a:ext cx="783971" cy="881355"/>
            </a:xfrm>
            <a:prstGeom prst="straightConnector1">
              <a:avLst/>
            </a:prstGeom>
            <a:noFill/>
            <a:ln w="19050" cap="flat" cmpd="sng" algn="ctr">
              <a:solidFill>
                <a:srgbClr val="0033CC"/>
              </a:solidFill>
              <a:prstDash val="solid"/>
              <a:round/>
              <a:headEnd type="none" w="med" len="med"/>
              <a:tailEnd type="arrow" w="med" len="med"/>
            </a:ln>
            <a:effectLst/>
          </p:spPr>
        </p:cxnSp>
        <p:sp>
          <p:nvSpPr>
            <p:cNvPr id="9" name="TextBox 8"/>
            <p:cNvSpPr txBox="1"/>
            <p:nvPr/>
          </p:nvSpPr>
          <p:spPr>
            <a:xfrm>
              <a:off x="425707" y="6019802"/>
              <a:ext cx="3046668" cy="369332"/>
            </a:xfrm>
            <a:prstGeom prst="rect">
              <a:avLst/>
            </a:prstGeom>
            <a:noFill/>
            <a:ln>
              <a:solidFill>
                <a:srgbClr val="0033CC"/>
              </a:solidFill>
            </a:ln>
          </p:spPr>
          <p:txBody>
            <a:bodyPr wrap="none" rtlCol="0">
              <a:spAutoFit/>
            </a:bodyPr>
            <a:lstStyle/>
            <a:p>
              <a:pPr algn="l"/>
              <a:r>
                <a:rPr lang="en-US" i="0" dirty="0">
                  <a:solidFill>
                    <a:srgbClr val="0033CC"/>
                  </a:solidFill>
                </a:rPr>
                <a:t>Recharging during peak period</a:t>
              </a:r>
            </a:p>
          </p:txBody>
        </p:sp>
      </p:grpSp>
      <p:grpSp>
        <p:nvGrpSpPr>
          <p:cNvPr id="19" name="Group 18"/>
          <p:cNvGrpSpPr/>
          <p:nvPr/>
        </p:nvGrpSpPr>
        <p:grpSpPr>
          <a:xfrm>
            <a:off x="5948877" y="3176457"/>
            <a:ext cx="2225930" cy="3610542"/>
            <a:chOff x="1308574" y="2908447"/>
            <a:chExt cx="2225930" cy="3610542"/>
          </a:xfrm>
        </p:grpSpPr>
        <p:sp>
          <p:nvSpPr>
            <p:cNvPr id="20" name="Oval 19"/>
            <p:cNvSpPr/>
            <p:nvPr/>
          </p:nvSpPr>
          <p:spPr bwMode="auto">
            <a:xfrm>
              <a:off x="2370110" y="2908447"/>
              <a:ext cx="763618" cy="2065617"/>
            </a:xfrm>
            <a:prstGeom prst="ellipse">
              <a:avLst/>
            </a:prstGeom>
            <a:noFill/>
            <a:ln w="19050" cap="flat" cmpd="sng" algn="ctr">
              <a:solidFill>
                <a:srgbClr val="0033CC"/>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1" name="Straight Arrow Connector 20"/>
            <p:cNvCxnSpPr>
              <a:stCxn id="22" idx="0"/>
              <a:endCxn id="20" idx="4"/>
            </p:cNvCxnSpPr>
            <p:nvPr/>
          </p:nvCxnSpPr>
          <p:spPr bwMode="auto">
            <a:xfrm flipV="1">
              <a:off x="2421539" y="4974064"/>
              <a:ext cx="330380" cy="898594"/>
            </a:xfrm>
            <a:prstGeom prst="straightConnector1">
              <a:avLst/>
            </a:prstGeom>
            <a:noFill/>
            <a:ln w="19050" cap="flat" cmpd="sng" algn="ctr">
              <a:solidFill>
                <a:srgbClr val="0033CC"/>
              </a:solidFill>
              <a:prstDash val="solid"/>
              <a:round/>
              <a:headEnd type="none" w="med" len="med"/>
              <a:tailEnd type="arrow" w="med" len="med"/>
            </a:ln>
            <a:effectLst/>
          </p:spPr>
        </p:cxnSp>
        <p:sp>
          <p:nvSpPr>
            <p:cNvPr id="22" name="TextBox 21"/>
            <p:cNvSpPr txBox="1"/>
            <p:nvPr/>
          </p:nvSpPr>
          <p:spPr>
            <a:xfrm>
              <a:off x="1308574" y="5872658"/>
              <a:ext cx="2225930" cy="646331"/>
            </a:xfrm>
            <a:prstGeom prst="rect">
              <a:avLst/>
            </a:prstGeom>
            <a:noFill/>
            <a:ln>
              <a:solidFill>
                <a:srgbClr val="0033CC"/>
              </a:solidFill>
            </a:ln>
          </p:spPr>
          <p:txBody>
            <a:bodyPr wrap="none" rtlCol="0">
              <a:spAutoFit/>
            </a:bodyPr>
            <a:lstStyle/>
            <a:p>
              <a:pPr algn="l"/>
              <a:r>
                <a:rPr lang="en-US" i="0" dirty="0">
                  <a:solidFill>
                    <a:srgbClr val="0033CC"/>
                  </a:solidFill>
                </a:rPr>
                <a:t>No recharging during </a:t>
              </a:r>
            </a:p>
            <a:p>
              <a:pPr algn="l"/>
              <a:r>
                <a:rPr lang="en-US" i="0" dirty="0">
                  <a:solidFill>
                    <a:srgbClr val="0033CC"/>
                  </a:solidFill>
                </a:rPr>
                <a:t>peak period</a:t>
              </a:r>
            </a:p>
          </p:txBody>
        </p:sp>
      </p:grpSp>
      <p:sp>
        <p:nvSpPr>
          <p:cNvPr id="25" name="TextBox 24"/>
          <p:cNvSpPr txBox="1"/>
          <p:nvPr/>
        </p:nvSpPr>
        <p:spPr>
          <a:xfrm>
            <a:off x="5123780" y="2117832"/>
            <a:ext cx="3506088" cy="646331"/>
          </a:xfrm>
          <a:prstGeom prst="rect">
            <a:avLst/>
          </a:prstGeom>
          <a:noFill/>
        </p:spPr>
        <p:txBody>
          <a:bodyPr wrap="none" rtlCol="0">
            <a:spAutoFit/>
          </a:bodyPr>
          <a:lstStyle/>
          <a:p>
            <a:pPr algn="l"/>
            <a:r>
              <a:rPr lang="en-US" i="0" dirty="0"/>
              <a:t>Recharging controlled by </a:t>
            </a:r>
          </a:p>
          <a:p>
            <a:pPr algn="l"/>
            <a:r>
              <a:rPr lang="en-US" i="0" dirty="0"/>
              <a:t>approximate dynamic programming</a:t>
            </a:r>
          </a:p>
        </p:txBody>
      </p:sp>
      <p:grpSp>
        <p:nvGrpSpPr>
          <p:cNvPr id="36" name="Group 35"/>
          <p:cNvGrpSpPr/>
          <p:nvPr/>
        </p:nvGrpSpPr>
        <p:grpSpPr>
          <a:xfrm>
            <a:off x="2434853" y="2932498"/>
            <a:ext cx="743601" cy="2712821"/>
            <a:chOff x="2434853" y="2932498"/>
            <a:chExt cx="743601" cy="2712821"/>
          </a:xfrm>
        </p:grpSpPr>
        <p:sp>
          <p:nvSpPr>
            <p:cNvPr id="29" name="Rectangle 28"/>
            <p:cNvSpPr/>
            <p:nvPr/>
          </p:nvSpPr>
          <p:spPr bwMode="auto">
            <a:xfrm>
              <a:off x="2434853" y="2932498"/>
              <a:ext cx="743601" cy="2712821"/>
            </a:xfrm>
            <a:prstGeom prst="rect">
              <a:avLst/>
            </a:prstGeom>
            <a:solidFill>
              <a:srgbClr val="8585E0">
                <a:alpha val="14118"/>
              </a:srgbClr>
            </a:solidFill>
            <a:ln w="635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32" name="TextBox 31"/>
            <p:cNvSpPr txBox="1"/>
            <p:nvPr/>
          </p:nvSpPr>
          <p:spPr>
            <a:xfrm>
              <a:off x="2488018" y="3424701"/>
              <a:ext cx="683200" cy="400110"/>
            </a:xfrm>
            <a:prstGeom prst="rect">
              <a:avLst/>
            </a:prstGeom>
            <a:noFill/>
          </p:spPr>
          <p:txBody>
            <a:bodyPr wrap="none" rtlCol="0">
              <a:spAutoFit/>
            </a:bodyPr>
            <a:lstStyle/>
            <a:p>
              <a:pPr algn="l"/>
              <a:r>
                <a:rPr lang="en-US" sz="2000" i="0" dirty="0">
                  <a:solidFill>
                    <a:srgbClr val="0033CC"/>
                  </a:solidFill>
                </a:rPr>
                <a:t>Peak</a:t>
              </a:r>
            </a:p>
          </p:txBody>
        </p:sp>
      </p:grpSp>
      <p:grpSp>
        <p:nvGrpSpPr>
          <p:cNvPr id="37" name="Group 36"/>
          <p:cNvGrpSpPr/>
          <p:nvPr/>
        </p:nvGrpSpPr>
        <p:grpSpPr>
          <a:xfrm>
            <a:off x="7010413" y="2946677"/>
            <a:ext cx="743601" cy="2712821"/>
            <a:chOff x="7010413" y="2946677"/>
            <a:chExt cx="743601" cy="2712821"/>
          </a:xfrm>
        </p:grpSpPr>
        <p:sp>
          <p:nvSpPr>
            <p:cNvPr id="33" name="Rectangle 32"/>
            <p:cNvSpPr/>
            <p:nvPr/>
          </p:nvSpPr>
          <p:spPr bwMode="auto">
            <a:xfrm>
              <a:off x="7010413" y="2946677"/>
              <a:ext cx="743601" cy="2712821"/>
            </a:xfrm>
            <a:prstGeom prst="rect">
              <a:avLst/>
            </a:prstGeom>
            <a:solidFill>
              <a:srgbClr val="8585E0">
                <a:alpha val="14118"/>
              </a:srgbClr>
            </a:solidFill>
            <a:ln w="635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34" name="TextBox 33"/>
            <p:cNvSpPr txBox="1"/>
            <p:nvPr/>
          </p:nvSpPr>
          <p:spPr>
            <a:xfrm>
              <a:off x="7063578" y="3385714"/>
              <a:ext cx="683200" cy="400110"/>
            </a:xfrm>
            <a:prstGeom prst="rect">
              <a:avLst/>
            </a:prstGeom>
            <a:noFill/>
          </p:spPr>
          <p:txBody>
            <a:bodyPr wrap="none" rtlCol="0">
              <a:spAutoFit/>
            </a:bodyPr>
            <a:lstStyle/>
            <a:p>
              <a:pPr algn="l"/>
              <a:r>
                <a:rPr lang="en-US" sz="2000" i="0" dirty="0">
                  <a:solidFill>
                    <a:srgbClr val="0033CC"/>
                  </a:solidFill>
                </a:rPr>
                <a:t>Peak</a:t>
              </a:r>
            </a:p>
          </p:txBody>
        </p:sp>
      </p:grpSp>
    </p:spTree>
    <p:extLst>
      <p:ext uri="{BB962C8B-B14F-4D97-AF65-F5344CB8AC3E}">
        <p14:creationId xmlns:p14="http://schemas.microsoft.com/office/powerpoint/2010/main" val="270967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up)">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solidFill>
              </a:rPr>
              <a:t>The four classes of policies</a:t>
            </a:r>
          </a:p>
          <a:p>
            <a:pPr lvl="1">
              <a:buSzPct val="80000"/>
            </a:pPr>
            <a:r>
              <a:rPr lang="en-US" dirty="0">
                <a:solidFill>
                  <a:schemeClr val="bg1">
                    <a:lumMod val="65000"/>
                  </a:schemeClr>
                </a:solidFill>
              </a:rPr>
              <a:t>Policy function approximations (PFAs)</a:t>
            </a:r>
          </a:p>
          <a:p>
            <a:pPr lvl="1">
              <a:buSzPct val="80000"/>
            </a:pPr>
            <a:r>
              <a:rPr lang="en-US" dirty="0">
                <a:solidFill>
                  <a:schemeClr val="bg1">
                    <a:lumMod val="65000"/>
                  </a:schemeClr>
                </a:solidFill>
              </a:rPr>
              <a:t>Cost function approximations (CFAs)</a:t>
            </a:r>
          </a:p>
          <a:p>
            <a:pPr lvl="1">
              <a:buSzPct val="80000"/>
            </a:pPr>
            <a:r>
              <a:rPr lang="en-US" dirty="0">
                <a:solidFill>
                  <a:schemeClr val="bg1">
                    <a:lumMod val="65000"/>
                  </a:schemeClr>
                </a:solidFill>
              </a:rPr>
              <a:t>Value function approximations (VFAs)</a:t>
            </a:r>
          </a:p>
          <a:p>
            <a:pPr lvl="1">
              <a:buSzPct val="80000"/>
            </a:pPr>
            <a:r>
              <a:rPr lang="en-US" dirty="0">
                <a:solidFill>
                  <a:schemeClr val="bg1"/>
                </a:solidFill>
              </a:rPr>
              <a:t>Direct </a:t>
            </a:r>
            <a:r>
              <a:rPr lang="en-US" dirty="0" err="1">
                <a:solidFill>
                  <a:schemeClr val="bg1"/>
                </a:solidFill>
              </a:rPr>
              <a:t>lookahead</a:t>
            </a:r>
            <a:r>
              <a:rPr lang="en-US" dirty="0">
                <a:solidFill>
                  <a:schemeClr val="bg1"/>
                </a:solidFill>
              </a:rPr>
              <a:t> policies (DLAs)</a:t>
            </a:r>
          </a:p>
          <a:p>
            <a:pPr lvl="1">
              <a:buSzPct val="80000"/>
            </a:pPr>
            <a:r>
              <a:rPr lang="en-US" dirty="0">
                <a:solidFill>
                  <a:schemeClr val="bg1">
                    <a:lumMod val="65000"/>
                  </a:schemeClr>
                </a:solidFill>
              </a:rPr>
              <a:t>Hybrid direct lookahead/CFA</a:t>
            </a:r>
          </a:p>
          <a:p>
            <a:pPr lvl="1">
              <a:buSzPct val="80000"/>
            </a:pPr>
            <a:r>
              <a:rPr lang="en-US" dirty="0">
                <a:solidFill>
                  <a:schemeClr val="bg1">
                    <a:lumMod val="65000"/>
                  </a:schemeClr>
                </a:solidFill>
              </a:rPr>
              <a:t>Any of the four classes may work best!</a:t>
            </a:r>
          </a:p>
          <a:p>
            <a:pPr lvl="1">
              <a:buSzPct val="80000"/>
            </a:pPr>
            <a:endParaRPr lang="en-US" dirty="0">
              <a:solidFill>
                <a:schemeClr val="bg1">
                  <a:lumMod val="65000"/>
                </a:schemeClr>
              </a:solidFill>
            </a:endParaRPr>
          </a:p>
          <a:p>
            <a:pPr lvl="1">
              <a:buSzPct val="80000"/>
            </a:pPr>
            <a:endParaRPr lang="en-US" dirty="0">
              <a:solidFill>
                <a:schemeClr val="bg1"/>
              </a:solidFill>
            </a:endParaRP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252543284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Lookahead policies</a:t>
            </a:r>
          </a:p>
        </p:txBody>
      </p:sp>
      <p:sp>
        <p:nvSpPr>
          <p:cNvPr id="3" name="Content Placeholder 2"/>
          <p:cNvSpPr>
            <a:spLocks noGrp="1"/>
          </p:cNvSpPr>
          <p:nvPr>
            <p:ph idx="1"/>
          </p:nvPr>
        </p:nvSpPr>
        <p:spPr/>
        <p:txBody>
          <a:bodyPr/>
          <a:lstStyle/>
          <a:p>
            <a:r>
              <a:rPr lang="en-US" dirty="0"/>
              <a:t>Planning your next chess move:</a:t>
            </a:r>
          </a:p>
          <a:p>
            <a:endParaRPr lang="en-US" dirty="0"/>
          </a:p>
          <a:p>
            <a:endParaRPr lang="en-US" dirty="0"/>
          </a:p>
          <a:p>
            <a:endParaRPr lang="en-US" dirty="0"/>
          </a:p>
          <a:p>
            <a:endParaRPr lang="en-US" dirty="0"/>
          </a:p>
          <a:p>
            <a:pPr lvl="1"/>
            <a:endParaRPr lang="en-US" dirty="0"/>
          </a:p>
          <a:p>
            <a:pPr lvl="1"/>
            <a:endParaRPr lang="en-US" dirty="0"/>
          </a:p>
          <a:p>
            <a:pPr lvl="1"/>
            <a:endParaRPr lang="en-US" dirty="0"/>
          </a:p>
          <a:p>
            <a:pPr lvl="1"/>
            <a:endParaRPr lang="en-US" dirty="0"/>
          </a:p>
          <a:p>
            <a:pPr lvl="1"/>
            <a:r>
              <a:rPr lang="en-US" dirty="0"/>
              <a:t>You put your finger on the piece while you think about moves into the future.  This is a </a:t>
            </a:r>
            <a:r>
              <a:rPr lang="en-US" dirty="0" err="1"/>
              <a:t>lookahead</a:t>
            </a:r>
            <a:r>
              <a:rPr lang="en-US" dirty="0"/>
              <a:t> policy, illustrated for a problem with discrete actions.</a:t>
            </a:r>
          </a:p>
        </p:txBody>
      </p:sp>
      <p:pic>
        <p:nvPicPr>
          <p:cNvPr id="4382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740" t="7853" r="8572" b="8008"/>
          <a:stretch/>
        </p:blipFill>
        <p:spPr bwMode="auto">
          <a:xfrm>
            <a:off x="2062480" y="1645919"/>
            <a:ext cx="3711484" cy="373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82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6576" y="3532379"/>
            <a:ext cx="435293" cy="421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82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6576" y="3525119"/>
            <a:ext cx="435293" cy="42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8"/>
          <p:cNvGrpSpPr>
            <a:grpSpLocks noChangeAspect="1"/>
          </p:cNvGrpSpPr>
          <p:nvPr/>
        </p:nvGrpSpPr>
        <p:grpSpPr bwMode="auto">
          <a:xfrm rot="14294927">
            <a:off x="4427707" y="1416515"/>
            <a:ext cx="1346200" cy="1798638"/>
            <a:chOff x="4032" y="2132"/>
            <a:chExt cx="848" cy="1133"/>
          </a:xfrm>
        </p:grpSpPr>
        <p:sp>
          <p:nvSpPr>
            <p:cNvPr id="5" name="AutoShape 7"/>
            <p:cNvSpPr>
              <a:spLocks noChangeAspect="1" noChangeArrowheads="1" noTextEdit="1"/>
            </p:cNvSpPr>
            <p:nvPr/>
          </p:nvSpPr>
          <p:spPr bwMode="auto">
            <a:xfrm>
              <a:off x="4032" y="2132"/>
              <a:ext cx="848" cy="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0"/>
            <p:cNvSpPr>
              <a:spLocks/>
            </p:cNvSpPr>
            <p:nvPr/>
          </p:nvSpPr>
          <p:spPr bwMode="auto">
            <a:xfrm>
              <a:off x="4109" y="2144"/>
              <a:ext cx="542" cy="1120"/>
            </a:xfrm>
            <a:custGeom>
              <a:avLst/>
              <a:gdLst>
                <a:gd name="T0" fmla="*/ 708 w 1085"/>
                <a:gd name="T1" fmla="*/ 2241 h 2241"/>
                <a:gd name="T2" fmla="*/ 774 w 1085"/>
                <a:gd name="T3" fmla="*/ 1969 h 2241"/>
                <a:gd name="T4" fmla="*/ 800 w 1085"/>
                <a:gd name="T5" fmla="*/ 1947 h 2241"/>
                <a:gd name="T6" fmla="*/ 837 w 1085"/>
                <a:gd name="T7" fmla="*/ 1916 h 2241"/>
                <a:gd name="T8" fmla="*/ 868 w 1085"/>
                <a:gd name="T9" fmla="*/ 1891 h 2241"/>
                <a:gd name="T10" fmla="*/ 883 w 1085"/>
                <a:gd name="T11" fmla="*/ 1876 h 2241"/>
                <a:gd name="T12" fmla="*/ 903 w 1085"/>
                <a:gd name="T13" fmla="*/ 1830 h 2241"/>
                <a:gd name="T14" fmla="*/ 927 w 1085"/>
                <a:gd name="T15" fmla="*/ 1770 h 2241"/>
                <a:gd name="T16" fmla="*/ 946 w 1085"/>
                <a:gd name="T17" fmla="*/ 1727 h 2241"/>
                <a:gd name="T18" fmla="*/ 959 w 1085"/>
                <a:gd name="T19" fmla="*/ 1717 h 2241"/>
                <a:gd name="T20" fmla="*/ 984 w 1085"/>
                <a:gd name="T21" fmla="*/ 1695 h 2241"/>
                <a:gd name="T22" fmla="*/ 1013 w 1085"/>
                <a:gd name="T23" fmla="*/ 1666 h 2241"/>
                <a:gd name="T24" fmla="*/ 1033 w 1085"/>
                <a:gd name="T25" fmla="*/ 1644 h 2241"/>
                <a:gd name="T26" fmla="*/ 1072 w 1085"/>
                <a:gd name="T27" fmla="*/ 1176 h 2241"/>
                <a:gd name="T28" fmla="*/ 996 w 1085"/>
                <a:gd name="T29" fmla="*/ 825 h 2241"/>
                <a:gd name="T30" fmla="*/ 924 w 1085"/>
                <a:gd name="T31" fmla="*/ 304 h 2241"/>
                <a:gd name="T32" fmla="*/ 837 w 1085"/>
                <a:gd name="T33" fmla="*/ 0 h 2241"/>
                <a:gd name="T34" fmla="*/ 827 w 1085"/>
                <a:gd name="T35" fmla="*/ 0 h 2241"/>
                <a:gd name="T36" fmla="*/ 803 w 1085"/>
                <a:gd name="T37" fmla="*/ 2 h 2241"/>
                <a:gd name="T38" fmla="*/ 778 w 1085"/>
                <a:gd name="T39" fmla="*/ 6 h 2241"/>
                <a:gd name="T40" fmla="*/ 764 w 1085"/>
                <a:gd name="T41" fmla="*/ 13 h 2241"/>
                <a:gd name="T42" fmla="*/ 748 w 1085"/>
                <a:gd name="T43" fmla="*/ 51 h 2241"/>
                <a:gd name="T44" fmla="*/ 737 w 1085"/>
                <a:gd name="T45" fmla="*/ 94 h 2241"/>
                <a:gd name="T46" fmla="*/ 731 w 1085"/>
                <a:gd name="T47" fmla="*/ 129 h 2241"/>
                <a:gd name="T48" fmla="*/ 729 w 1085"/>
                <a:gd name="T49" fmla="*/ 144 h 2241"/>
                <a:gd name="T50" fmla="*/ 740 w 1085"/>
                <a:gd name="T51" fmla="*/ 437 h 2241"/>
                <a:gd name="T52" fmla="*/ 664 w 1085"/>
                <a:gd name="T53" fmla="*/ 777 h 2241"/>
                <a:gd name="T54" fmla="*/ 500 w 1085"/>
                <a:gd name="T55" fmla="*/ 877 h 2241"/>
                <a:gd name="T56" fmla="*/ 261 w 1085"/>
                <a:gd name="T57" fmla="*/ 961 h 2241"/>
                <a:gd name="T58" fmla="*/ 49 w 1085"/>
                <a:gd name="T59" fmla="*/ 1165 h 2241"/>
                <a:gd name="T60" fmla="*/ 0 w 1085"/>
                <a:gd name="T61" fmla="*/ 1301 h 2241"/>
                <a:gd name="T62" fmla="*/ 12 w 1085"/>
                <a:gd name="T63" fmla="*/ 1489 h 2241"/>
                <a:gd name="T64" fmla="*/ 44 w 1085"/>
                <a:gd name="T65" fmla="*/ 1788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5" h="2241">
                  <a:moveTo>
                    <a:pt x="109" y="2241"/>
                  </a:moveTo>
                  <a:lnTo>
                    <a:pt x="708" y="2241"/>
                  </a:lnTo>
                  <a:lnTo>
                    <a:pt x="769" y="1972"/>
                  </a:lnTo>
                  <a:lnTo>
                    <a:pt x="774" y="1969"/>
                  </a:lnTo>
                  <a:lnTo>
                    <a:pt x="784" y="1960"/>
                  </a:lnTo>
                  <a:lnTo>
                    <a:pt x="800" y="1947"/>
                  </a:lnTo>
                  <a:lnTo>
                    <a:pt x="818" y="1932"/>
                  </a:lnTo>
                  <a:lnTo>
                    <a:pt x="837" y="1916"/>
                  </a:lnTo>
                  <a:lnTo>
                    <a:pt x="854" y="1902"/>
                  </a:lnTo>
                  <a:lnTo>
                    <a:pt x="868" y="1891"/>
                  </a:lnTo>
                  <a:lnTo>
                    <a:pt x="876" y="1885"/>
                  </a:lnTo>
                  <a:lnTo>
                    <a:pt x="883" y="1876"/>
                  </a:lnTo>
                  <a:lnTo>
                    <a:pt x="892" y="1856"/>
                  </a:lnTo>
                  <a:lnTo>
                    <a:pt x="903" y="1830"/>
                  </a:lnTo>
                  <a:lnTo>
                    <a:pt x="914" y="1800"/>
                  </a:lnTo>
                  <a:lnTo>
                    <a:pt x="927" y="1770"/>
                  </a:lnTo>
                  <a:lnTo>
                    <a:pt x="937" y="1744"/>
                  </a:lnTo>
                  <a:lnTo>
                    <a:pt x="946" y="1727"/>
                  </a:lnTo>
                  <a:lnTo>
                    <a:pt x="952" y="1720"/>
                  </a:lnTo>
                  <a:lnTo>
                    <a:pt x="959" y="1717"/>
                  </a:lnTo>
                  <a:lnTo>
                    <a:pt x="971" y="1707"/>
                  </a:lnTo>
                  <a:lnTo>
                    <a:pt x="984" y="1695"/>
                  </a:lnTo>
                  <a:lnTo>
                    <a:pt x="999" y="1680"/>
                  </a:lnTo>
                  <a:lnTo>
                    <a:pt x="1013" y="1666"/>
                  </a:lnTo>
                  <a:lnTo>
                    <a:pt x="1025" y="1653"/>
                  </a:lnTo>
                  <a:lnTo>
                    <a:pt x="1033" y="1644"/>
                  </a:lnTo>
                  <a:lnTo>
                    <a:pt x="1036" y="1641"/>
                  </a:lnTo>
                  <a:lnTo>
                    <a:pt x="1072" y="1176"/>
                  </a:lnTo>
                  <a:lnTo>
                    <a:pt x="1085" y="1040"/>
                  </a:lnTo>
                  <a:lnTo>
                    <a:pt x="996" y="825"/>
                  </a:lnTo>
                  <a:lnTo>
                    <a:pt x="973" y="544"/>
                  </a:lnTo>
                  <a:lnTo>
                    <a:pt x="924" y="304"/>
                  </a:lnTo>
                  <a:lnTo>
                    <a:pt x="889" y="57"/>
                  </a:lnTo>
                  <a:lnTo>
                    <a:pt x="837" y="0"/>
                  </a:lnTo>
                  <a:lnTo>
                    <a:pt x="835" y="0"/>
                  </a:lnTo>
                  <a:lnTo>
                    <a:pt x="827" y="0"/>
                  </a:lnTo>
                  <a:lnTo>
                    <a:pt x="816" y="1"/>
                  </a:lnTo>
                  <a:lnTo>
                    <a:pt x="803" y="2"/>
                  </a:lnTo>
                  <a:lnTo>
                    <a:pt x="791" y="5"/>
                  </a:lnTo>
                  <a:lnTo>
                    <a:pt x="778" y="6"/>
                  </a:lnTo>
                  <a:lnTo>
                    <a:pt x="769" y="9"/>
                  </a:lnTo>
                  <a:lnTo>
                    <a:pt x="764" y="13"/>
                  </a:lnTo>
                  <a:lnTo>
                    <a:pt x="755" y="30"/>
                  </a:lnTo>
                  <a:lnTo>
                    <a:pt x="748" y="51"/>
                  </a:lnTo>
                  <a:lnTo>
                    <a:pt x="742" y="73"/>
                  </a:lnTo>
                  <a:lnTo>
                    <a:pt x="737" y="94"/>
                  </a:lnTo>
                  <a:lnTo>
                    <a:pt x="733" y="113"/>
                  </a:lnTo>
                  <a:lnTo>
                    <a:pt x="731" y="129"/>
                  </a:lnTo>
                  <a:lnTo>
                    <a:pt x="729" y="141"/>
                  </a:lnTo>
                  <a:lnTo>
                    <a:pt x="729" y="144"/>
                  </a:lnTo>
                  <a:lnTo>
                    <a:pt x="769" y="317"/>
                  </a:lnTo>
                  <a:lnTo>
                    <a:pt x="740" y="437"/>
                  </a:lnTo>
                  <a:lnTo>
                    <a:pt x="761" y="817"/>
                  </a:lnTo>
                  <a:lnTo>
                    <a:pt x="664" y="777"/>
                  </a:lnTo>
                  <a:lnTo>
                    <a:pt x="576" y="793"/>
                  </a:lnTo>
                  <a:lnTo>
                    <a:pt x="500" y="877"/>
                  </a:lnTo>
                  <a:lnTo>
                    <a:pt x="364" y="853"/>
                  </a:lnTo>
                  <a:lnTo>
                    <a:pt x="261" y="961"/>
                  </a:lnTo>
                  <a:lnTo>
                    <a:pt x="152" y="976"/>
                  </a:lnTo>
                  <a:lnTo>
                    <a:pt x="49" y="1165"/>
                  </a:lnTo>
                  <a:lnTo>
                    <a:pt x="4" y="1204"/>
                  </a:lnTo>
                  <a:lnTo>
                    <a:pt x="0" y="1301"/>
                  </a:lnTo>
                  <a:lnTo>
                    <a:pt x="44" y="1413"/>
                  </a:lnTo>
                  <a:lnTo>
                    <a:pt x="12" y="1489"/>
                  </a:lnTo>
                  <a:lnTo>
                    <a:pt x="68" y="1689"/>
                  </a:lnTo>
                  <a:lnTo>
                    <a:pt x="44" y="1788"/>
                  </a:lnTo>
                  <a:lnTo>
                    <a:pt x="109" y="2241"/>
                  </a:lnTo>
                  <a:close/>
                </a:path>
              </a:pathLst>
            </a:custGeom>
            <a:solidFill>
              <a:srgbClr val="E2BF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p:cNvSpPr>
            <p:nvPr/>
          </p:nvSpPr>
          <p:spPr bwMode="auto">
            <a:xfrm>
              <a:off x="4099" y="2133"/>
              <a:ext cx="566" cy="1132"/>
            </a:xfrm>
            <a:custGeom>
              <a:avLst/>
              <a:gdLst>
                <a:gd name="T0" fmla="*/ 740 w 1130"/>
                <a:gd name="T1" fmla="*/ 1991 h 2265"/>
                <a:gd name="T2" fmla="*/ 802 w 1130"/>
                <a:gd name="T3" fmla="*/ 1960 h 2265"/>
                <a:gd name="T4" fmla="*/ 933 w 1130"/>
                <a:gd name="T5" fmla="*/ 1774 h 2265"/>
                <a:gd name="T6" fmla="*/ 1021 w 1130"/>
                <a:gd name="T7" fmla="*/ 1671 h 2265"/>
                <a:gd name="T8" fmla="*/ 1040 w 1130"/>
                <a:gd name="T9" fmla="*/ 1398 h 2265"/>
                <a:gd name="T10" fmla="*/ 1013 w 1130"/>
                <a:gd name="T11" fmla="*/ 1151 h 2265"/>
                <a:gd name="T12" fmla="*/ 887 w 1130"/>
                <a:gd name="T13" fmla="*/ 1100 h 2265"/>
                <a:gd name="T14" fmla="*/ 849 w 1130"/>
                <a:gd name="T15" fmla="*/ 1217 h 2265"/>
                <a:gd name="T16" fmla="*/ 765 w 1130"/>
                <a:gd name="T17" fmla="*/ 1226 h 2265"/>
                <a:gd name="T18" fmla="*/ 699 w 1130"/>
                <a:gd name="T19" fmla="*/ 1029 h 2265"/>
                <a:gd name="T20" fmla="*/ 692 w 1130"/>
                <a:gd name="T21" fmla="*/ 1233 h 2265"/>
                <a:gd name="T22" fmla="*/ 912 w 1130"/>
                <a:gd name="T23" fmla="*/ 1364 h 2265"/>
                <a:gd name="T24" fmla="*/ 837 w 1130"/>
                <a:gd name="T25" fmla="*/ 1438 h 2265"/>
                <a:gd name="T26" fmla="*/ 885 w 1130"/>
                <a:gd name="T27" fmla="*/ 1553 h 2265"/>
                <a:gd name="T28" fmla="*/ 794 w 1130"/>
                <a:gd name="T29" fmla="*/ 1466 h 2265"/>
                <a:gd name="T30" fmla="*/ 925 w 1130"/>
                <a:gd name="T31" fmla="*/ 1643 h 2265"/>
                <a:gd name="T32" fmla="*/ 920 w 1130"/>
                <a:gd name="T33" fmla="*/ 1667 h 2265"/>
                <a:gd name="T34" fmla="*/ 751 w 1130"/>
                <a:gd name="T35" fmla="*/ 1447 h 2265"/>
                <a:gd name="T36" fmla="*/ 697 w 1130"/>
                <a:gd name="T37" fmla="*/ 1351 h 2265"/>
                <a:gd name="T38" fmla="*/ 619 w 1130"/>
                <a:gd name="T39" fmla="*/ 1393 h 2265"/>
                <a:gd name="T40" fmla="*/ 514 w 1130"/>
                <a:gd name="T41" fmla="*/ 1447 h 2265"/>
                <a:gd name="T42" fmla="*/ 463 w 1130"/>
                <a:gd name="T43" fmla="*/ 1638 h 2265"/>
                <a:gd name="T44" fmla="*/ 619 w 1130"/>
                <a:gd name="T45" fmla="*/ 1929 h 2265"/>
                <a:gd name="T46" fmla="*/ 654 w 1130"/>
                <a:gd name="T47" fmla="*/ 1979 h 2265"/>
                <a:gd name="T48" fmla="*/ 507 w 1130"/>
                <a:gd name="T49" fmla="*/ 1885 h 2265"/>
                <a:gd name="T50" fmla="*/ 428 w 1130"/>
                <a:gd name="T51" fmla="*/ 1650 h 2265"/>
                <a:gd name="T52" fmla="*/ 390 w 1130"/>
                <a:gd name="T53" fmla="*/ 1737 h 2265"/>
                <a:gd name="T54" fmla="*/ 286 w 1130"/>
                <a:gd name="T55" fmla="*/ 1524 h 2265"/>
                <a:gd name="T56" fmla="*/ 128 w 1130"/>
                <a:gd name="T57" fmla="*/ 1360 h 2265"/>
                <a:gd name="T58" fmla="*/ 127 w 1130"/>
                <a:gd name="T59" fmla="*/ 1301 h 2265"/>
                <a:gd name="T60" fmla="*/ 235 w 1130"/>
                <a:gd name="T61" fmla="*/ 1414 h 2265"/>
                <a:gd name="T62" fmla="*/ 372 w 1130"/>
                <a:gd name="T63" fmla="*/ 1513 h 2265"/>
                <a:gd name="T64" fmla="*/ 427 w 1130"/>
                <a:gd name="T65" fmla="*/ 1387 h 2265"/>
                <a:gd name="T66" fmla="*/ 316 w 1130"/>
                <a:gd name="T67" fmla="*/ 1158 h 2265"/>
                <a:gd name="T68" fmla="*/ 216 w 1130"/>
                <a:gd name="T69" fmla="*/ 1014 h 2265"/>
                <a:gd name="T70" fmla="*/ 80 w 1130"/>
                <a:gd name="T71" fmla="*/ 1204 h 2265"/>
                <a:gd name="T72" fmla="*/ 115 w 1130"/>
                <a:gd name="T73" fmla="*/ 1416 h 2265"/>
                <a:gd name="T74" fmla="*/ 201 w 1130"/>
                <a:gd name="T75" fmla="*/ 1711 h 2265"/>
                <a:gd name="T76" fmla="*/ 155 w 1130"/>
                <a:gd name="T77" fmla="*/ 1703 h 2265"/>
                <a:gd name="T78" fmla="*/ 99 w 1130"/>
                <a:gd name="T79" fmla="*/ 1467 h 2265"/>
                <a:gd name="T80" fmla="*/ 64 w 1130"/>
                <a:gd name="T81" fmla="*/ 1574 h 2265"/>
                <a:gd name="T82" fmla="*/ 131 w 1130"/>
                <a:gd name="T83" fmla="*/ 1820 h 2265"/>
                <a:gd name="T84" fmla="*/ 139 w 1130"/>
                <a:gd name="T85" fmla="*/ 2017 h 2265"/>
                <a:gd name="T86" fmla="*/ 83 w 1130"/>
                <a:gd name="T87" fmla="*/ 2210 h 2265"/>
                <a:gd name="T88" fmla="*/ 52 w 1130"/>
                <a:gd name="T89" fmla="*/ 1705 h 2265"/>
                <a:gd name="T90" fmla="*/ 15 w 1130"/>
                <a:gd name="T91" fmla="*/ 1374 h 2265"/>
                <a:gd name="T92" fmla="*/ 82 w 1130"/>
                <a:gd name="T93" fmla="*/ 1098 h 2265"/>
                <a:gd name="T94" fmla="*/ 259 w 1130"/>
                <a:gd name="T95" fmla="*/ 955 h 2265"/>
                <a:gd name="T96" fmla="*/ 390 w 1130"/>
                <a:gd name="T97" fmla="*/ 860 h 2265"/>
                <a:gd name="T98" fmla="*/ 555 w 1130"/>
                <a:gd name="T99" fmla="*/ 817 h 2265"/>
                <a:gd name="T100" fmla="*/ 728 w 1130"/>
                <a:gd name="T101" fmla="*/ 788 h 2265"/>
                <a:gd name="T102" fmla="*/ 744 w 1130"/>
                <a:gd name="T103" fmla="*/ 266 h 2265"/>
                <a:gd name="T104" fmla="*/ 789 w 1130"/>
                <a:gd name="T105" fmla="*/ 7 h 2265"/>
                <a:gd name="T106" fmla="*/ 874 w 1130"/>
                <a:gd name="T107" fmla="*/ 11 h 2265"/>
                <a:gd name="T108" fmla="*/ 971 w 1130"/>
                <a:gd name="T109" fmla="*/ 355 h 2265"/>
                <a:gd name="T110" fmla="*/ 1046 w 1130"/>
                <a:gd name="T111" fmla="*/ 849 h 2265"/>
                <a:gd name="T112" fmla="*/ 1123 w 1130"/>
                <a:gd name="T113" fmla="*/ 1256 h 2265"/>
                <a:gd name="T114" fmla="*/ 1092 w 1130"/>
                <a:gd name="T115" fmla="*/ 1659 h 2265"/>
                <a:gd name="T116" fmla="*/ 955 w 1130"/>
                <a:gd name="T117" fmla="*/ 1841 h 2265"/>
                <a:gd name="T118" fmla="*/ 781 w 1130"/>
                <a:gd name="T119" fmla="*/ 2133 h 2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0" h="2265">
                  <a:moveTo>
                    <a:pt x="696" y="2264"/>
                  </a:moveTo>
                  <a:lnTo>
                    <a:pt x="699" y="2225"/>
                  </a:lnTo>
                  <a:lnTo>
                    <a:pt x="703" y="2189"/>
                  </a:lnTo>
                  <a:lnTo>
                    <a:pt x="707" y="2156"/>
                  </a:lnTo>
                  <a:lnTo>
                    <a:pt x="713" y="2123"/>
                  </a:lnTo>
                  <a:lnTo>
                    <a:pt x="720" y="2093"/>
                  </a:lnTo>
                  <a:lnTo>
                    <a:pt x="729" y="2063"/>
                  </a:lnTo>
                  <a:lnTo>
                    <a:pt x="741" y="2033"/>
                  </a:lnTo>
                  <a:lnTo>
                    <a:pt x="756" y="2003"/>
                  </a:lnTo>
                  <a:lnTo>
                    <a:pt x="749" y="1998"/>
                  </a:lnTo>
                  <a:lnTo>
                    <a:pt x="740" y="1991"/>
                  </a:lnTo>
                  <a:lnTo>
                    <a:pt x="735" y="1984"/>
                  </a:lnTo>
                  <a:lnTo>
                    <a:pt x="737" y="1980"/>
                  </a:lnTo>
                  <a:lnTo>
                    <a:pt x="745" y="1978"/>
                  </a:lnTo>
                  <a:lnTo>
                    <a:pt x="752" y="1977"/>
                  </a:lnTo>
                  <a:lnTo>
                    <a:pt x="758" y="1976"/>
                  </a:lnTo>
                  <a:lnTo>
                    <a:pt x="763" y="1975"/>
                  </a:lnTo>
                  <a:lnTo>
                    <a:pt x="768" y="1974"/>
                  </a:lnTo>
                  <a:lnTo>
                    <a:pt x="773" y="1972"/>
                  </a:lnTo>
                  <a:lnTo>
                    <a:pt x="776" y="1971"/>
                  </a:lnTo>
                  <a:lnTo>
                    <a:pt x="781" y="1969"/>
                  </a:lnTo>
                  <a:lnTo>
                    <a:pt x="802" y="1960"/>
                  </a:lnTo>
                  <a:lnTo>
                    <a:pt x="820" y="1948"/>
                  </a:lnTo>
                  <a:lnTo>
                    <a:pt x="836" y="1934"/>
                  </a:lnTo>
                  <a:lnTo>
                    <a:pt x="851" y="1921"/>
                  </a:lnTo>
                  <a:lnTo>
                    <a:pt x="864" y="1904"/>
                  </a:lnTo>
                  <a:lnTo>
                    <a:pt x="877" y="1888"/>
                  </a:lnTo>
                  <a:lnTo>
                    <a:pt x="887" y="1870"/>
                  </a:lnTo>
                  <a:lnTo>
                    <a:pt x="897" y="1851"/>
                  </a:lnTo>
                  <a:lnTo>
                    <a:pt x="907" y="1833"/>
                  </a:lnTo>
                  <a:lnTo>
                    <a:pt x="916" y="1813"/>
                  </a:lnTo>
                  <a:lnTo>
                    <a:pt x="925" y="1794"/>
                  </a:lnTo>
                  <a:lnTo>
                    <a:pt x="933" y="1774"/>
                  </a:lnTo>
                  <a:lnTo>
                    <a:pt x="942" y="1755"/>
                  </a:lnTo>
                  <a:lnTo>
                    <a:pt x="952" y="1736"/>
                  </a:lnTo>
                  <a:lnTo>
                    <a:pt x="962" y="1718"/>
                  </a:lnTo>
                  <a:lnTo>
                    <a:pt x="972" y="1699"/>
                  </a:lnTo>
                  <a:lnTo>
                    <a:pt x="979" y="1701"/>
                  </a:lnTo>
                  <a:lnTo>
                    <a:pt x="987" y="1698"/>
                  </a:lnTo>
                  <a:lnTo>
                    <a:pt x="994" y="1695"/>
                  </a:lnTo>
                  <a:lnTo>
                    <a:pt x="1001" y="1689"/>
                  </a:lnTo>
                  <a:lnTo>
                    <a:pt x="1008" y="1683"/>
                  </a:lnTo>
                  <a:lnTo>
                    <a:pt x="1015" y="1676"/>
                  </a:lnTo>
                  <a:lnTo>
                    <a:pt x="1021" y="1671"/>
                  </a:lnTo>
                  <a:lnTo>
                    <a:pt x="1026" y="1665"/>
                  </a:lnTo>
                  <a:lnTo>
                    <a:pt x="1040" y="1615"/>
                  </a:lnTo>
                  <a:lnTo>
                    <a:pt x="1044" y="1561"/>
                  </a:lnTo>
                  <a:lnTo>
                    <a:pt x="1043" y="1507"/>
                  </a:lnTo>
                  <a:lnTo>
                    <a:pt x="1041" y="1454"/>
                  </a:lnTo>
                  <a:lnTo>
                    <a:pt x="1032" y="1447"/>
                  </a:lnTo>
                  <a:lnTo>
                    <a:pt x="1029" y="1438"/>
                  </a:lnTo>
                  <a:lnTo>
                    <a:pt x="1028" y="1429"/>
                  </a:lnTo>
                  <a:lnTo>
                    <a:pt x="1031" y="1419"/>
                  </a:lnTo>
                  <a:lnTo>
                    <a:pt x="1036" y="1409"/>
                  </a:lnTo>
                  <a:lnTo>
                    <a:pt x="1040" y="1398"/>
                  </a:lnTo>
                  <a:lnTo>
                    <a:pt x="1045" y="1388"/>
                  </a:lnTo>
                  <a:lnTo>
                    <a:pt x="1047" y="1378"/>
                  </a:lnTo>
                  <a:lnTo>
                    <a:pt x="1053" y="1349"/>
                  </a:lnTo>
                  <a:lnTo>
                    <a:pt x="1059" y="1319"/>
                  </a:lnTo>
                  <a:lnTo>
                    <a:pt x="1063" y="1288"/>
                  </a:lnTo>
                  <a:lnTo>
                    <a:pt x="1066" y="1258"/>
                  </a:lnTo>
                  <a:lnTo>
                    <a:pt x="1064" y="1229"/>
                  </a:lnTo>
                  <a:lnTo>
                    <a:pt x="1059" y="1203"/>
                  </a:lnTo>
                  <a:lnTo>
                    <a:pt x="1047" y="1178"/>
                  </a:lnTo>
                  <a:lnTo>
                    <a:pt x="1028" y="1156"/>
                  </a:lnTo>
                  <a:lnTo>
                    <a:pt x="1013" y="1151"/>
                  </a:lnTo>
                  <a:lnTo>
                    <a:pt x="1000" y="1144"/>
                  </a:lnTo>
                  <a:lnTo>
                    <a:pt x="988" y="1135"/>
                  </a:lnTo>
                  <a:lnTo>
                    <a:pt x="977" y="1125"/>
                  </a:lnTo>
                  <a:lnTo>
                    <a:pt x="964" y="1116"/>
                  </a:lnTo>
                  <a:lnTo>
                    <a:pt x="950" y="1110"/>
                  </a:lnTo>
                  <a:lnTo>
                    <a:pt x="934" y="1107"/>
                  </a:lnTo>
                  <a:lnTo>
                    <a:pt x="916" y="1110"/>
                  </a:lnTo>
                  <a:lnTo>
                    <a:pt x="909" y="1108"/>
                  </a:lnTo>
                  <a:lnTo>
                    <a:pt x="902" y="1106"/>
                  </a:lnTo>
                  <a:lnTo>
                    <a:pt x="894" y="1104"/>
                  </a:lnTo>
                  <a:lnTo>
                    <a:pt x="887" y="1100"/>
                  </a:lnTo>
                  <a:lnTo>
                    <a:pt x="879" y="1097"/>
                  </a:lnTo>
                  <a:lnTo>
                    <a:pt x="871" y="1093"/>
                  </a:lnTo>
                  <a:lnTo>
                    <a:pt x="864" y="1090"/>
                  </a:lnTo>
                  <a:lnTo>
                    <a:pt x="857" y="1086"/>
                  </a:lnTo>
                  <a:lnTo>
                    <a:pt x="859" y="1105"/>
                  </a:lnTo>
                  <a:lnTo>
                    <a:pt x="862" y="1123"/>
                  </a:lnTo>
                  <a:lnTo>
                    <a:pt x="864" y="1143"/>
                  </a:lnTo>
                  <a:lnTo>
                    <a:pt x="864" y="1161"/>
                  </a:lnTo>
                  <a:lnTo>
                    <a:pt x="862" y="1181"/>
                  </a:lnTo>
                  <a:lnTo>
                    <a:pt x="857" y="1199"/>
                  </a:lnTo>
                  <a:lnTo>
                    <a:pt x="849" y="1217"/>
                  </a:lnTo>
                  <a:lnTo>
                    <a:pt x="837" y="1233"/>
                  </a:lnTo>
                  <a:lnTo>
                    <a:pt x="832" y="1239"/>
                  </a:lnTo>
                  <a:lnTo>
                    <a:pt x="827" y="1243"/>
                  </a:lnTo>
                  <a:lnTo>
                    <a:pt x="821" y="1247"/>
                  </a:lnTo>
                  <a:lnTo>
                    <a:pt x="816" y="1249"/>
                  </a:lnTo>
                  <a:lnTo>
                    <a:pt x="810" y="1250"/>
                  </a:lnTo>
                  <a:lnTo>
                    <a:pt x="804" y="1250"/>
                  </a:lnTo>
                  <a:lnTo>
                    <a:pt x="797" y="1248"/>
                  </a:lnTo>
                  <a:lnTo>
                    <a:pt x="790" y="1243"/>
                  </a:lnTo>
                  <a:lnTo>
                    <a:pt x="778" y="1235"/>
                  </a:lnTo>
                  <a:lnTo>
                    <a:pt x="765" y="1226"/>
                  </a:lnTo>
                  <a:lnTo>
                    <a:pt x="753" y="1216"/>
                  </a:lnTo>
                  <a:lnTo>
                    <a:pt x="741" y="1205"/>
                  </a:lnTo>
                  <a:lnTo>
                    <a:pt x="729" y="1196"/>
                  </a:lnTo>
                  <a:lnTo>
                    <a:pt x="716" y="1186"/>
                  </a:lnTo>
                  <a:lnTo>
                    <a:pt x="705" y="1176"/>
                  </a:lnTo>
                  <a:lnTo>
                    <a:pt x="692" y="1168"/>
                  </a:lnTo>
                  <a:lnTo>
                    <a:pt x="698" y="1133"/>
                  </a:lnTo>
                  <a:lnTo>
                    <a:pt x="705" y="1096"/>
                  </a:lnTo>
                  <a:lnTo>
                    <a:pt x="708" y="1059"/>
                  </a:lnTo>
                  <a:lnTo>
                    <a:pt x="707" y="1023"/>
                  </a:lnTo>
                  <a:lnTo>
                    <a:pt x="699" y="1029"/>
                  </a:lnTo>
                  <a:lnTo>
                    <a:pt x="692" y="1036"/>
                  </a:lnTo>
                  <a:lnTo>
                    <a:pt x="688" y="1044"/>
                  </a:lnTo>
                  <a:lnTo>
                    <a:pt x="684" y="1053"/>
                  </a:lnTo>
                  <a:lnTo>
                    <a:pt x="681" y="1062"/>
                  </a:lnTo>
                  <a:lnTo>
                    <a:pt x="677" y="1072"/>
                  </a:lnTo>
                  <a:lnTo>
                    <a:pt x="674" y="1081"/>
                  </a:lnTo>
                  <a:lnTo>
                    <a:pt x="670" y="1090"/>
                  </a:lnTo>
                  <a:lnTo>
                    <a:pt x="666" y="1127"/>
                  </a:lnTo>
                  <a:lnTo>
                    <a:pt x="669" y="1164"/>
                  </a:lnTo>
                  <a:lnTo>
                    <a:pt x="678" y="1198"/>
                  </a:lnTo>
                  <a:lnTo>
                    <a:pt x="692" y="1233"/>
                  </a:lnTo>
                  <a:lnTo>
                    <a:pt x="711" y="1264"/>
                  </a:lnTo>
                  <a:lnTo>
                    <a:pt x="733" y="1295"/>
                  </a:lnTo>
                  <a:lnTo>
                    <a:pt x="758" y="1323"/>
                  </a:lnTo>
                  <a:lnTo>
                    <a:pt x="784" y="1348"/>
                  </a:lnTo>
                  <a:lnTo>
                    <a:pt x="802" y="1356"/>
                  </a:lnTo>
                  <a:lnTo>
                    <a:pt x="819" y="1361"/>
                  </a:lnTo>
                  <a:lnTo>
                    <a:pt x="837" y="1364"/>
                  </a:lnTo>
                  <a:lnTo>
                    <a:pt x="857" y="1365"/>
                  </a:lnTo>
                  <a:lnTo>
                    <a:pt x="875" y="1365"/>
                  </a:lnTo>
                  <a:lnTo>
                    <a:pt x="894" y="1365"/>
                  </a:lnTo>
                  <a:lnTo>
                    <a:pt x="912" y="1364"/>
                  </a:lnTo>
                  <a:lnTo>
                    <a:pt x="930" y="1364"/>
                  </a:lnTo>
                  <a:lnTo>
                    <a:pt x="930" y="1366"/>
                  </a:lnTo>
                  <a:lnTo>
                    <a:pt x="925" y="1370"/>
                  </a:lnTo>
                  <a:lnTo>
                    <a:pt x="917" y="1376"/>
                  </a:lnTo>
                  <a:lnTo>
                    <a:pt x="907" y="1380"/>
                  </a:lnTo>
                  <a:lnTo>
                    <a:pt x="892" y="1386"/>
                  </a:lnTo>
                  <a:lnTo>
                    <a:pt x="873" y="1391"/>
                  </a:lnTo>
                  <a:lnTo>
                    <a:pt x="851" y="1393"/>
                  </a:lnTo>
                  <a:lnTo>
                    <a:pt x="826" y="1394"/>
                  </a:lnTo>
                  <a:lnTo>
                    <a:pt x="831" y="1416"/>
                  </a:lnTo>
                  <a:lnTo>
                    <a:pt x="837" y="1438"/>
                  </a:lnTo>
                  <a:lnTo>
                    <a:pt x="847" y="1459"/>
                  </a:lnTo>
                  <a:lnTo>
                    <a:pt x="857" y="1479"/>
                  </a:lnTo>
                  <a:lnTo>
                    <a:pt x="869" y="1500"/>
                  </a:lnTo>
                  <a:lnTo>
                    <a:pt x="882" y="1518"/>
                  </a:lnTo>
                  <a:lnTo>
                    <a:pt x="899" y="1536"/>
                  </a:lnTo>
                  <a:lnTo>
                    <a:pt x="916" y="1552"/>
                  </a:lnTo>
                  <a:lnTo>
                    <a:pt x="918" y="1557"/>
                  </a:lnTo>
                  <a:lnTo>
                    <a:pt x="916" y="1561"/>
                  </a:lnTo>
                  <a:lnTo>
                    <a:pt x="912" y="1565"/>
                  </a:lnTo>
                  <a:lnTo>
                    <a:pt x="908" y="1567"/>
                  </a:lnTo>
                  <a:lnTo>
                    <a:pt x="885" y="1553"/>
                  </a:lnTo>
                  <a:lnTo>
                    <a:pt x="864" y="1535"/>
                  </a:lnTo>
                  <a:lnTo>
                    <a:pt x="846" y="1514"/>
                  </a:lnTo>
                  <a:lnTo>
                    <a:pt x="829" y="1491"/>
                  </a:lnTo>
                  <a:lnTo>
                    <a:pt x="814" y="1466"/>
                  </a:lnTo>
                  <a:lnTo>
                    <a:pt x="803" y="1440"/>
                  </a:lnTo>
                  <a:lnTo>
                    <a:pt x="795" y="1414"/>
                  </a:lnTo>
                  <a:lnTo>
                    <a:pt x="789" y="1388"/>
                  </a:lnTo>
                  <a:lnTo>
                    <a:pt x="779" y="1386"/>
                  </a:lnTo>
                  <a:lnTo>
                    <a:pt x="783" y="1413"/>
                  </a:lnTo>
                  <a:lnTo>
                    <a:pt x="788" y="1439"/>
                  </a:lnTo>
                  <a:lnTo>
                    <a:pt x="794" y="1466"/>
                  </a:lnTo>
                  <a:lnTo>
                    <a:pt x="801" y="1492"/>
                  </a:lnTo>
                  <a:lnTo>
                    <a:pt x="809" y="1518"/>
                  </a:lnTo>
                  <a:lnTo>
                    <a:pt x="818" y="1544"/>
                  </a:lnTo>
                  <a:lnTo>
                    <a:pt x="829" y="1569"/>
                  </a:lnTo>
                  <a:lnTo>
                    <a:pt x="842" y="1595"/>
                  </a:lnTo>
                  <a:lnTo>
                    <a:pt x="855" y="1604"/>
                  </a:lnTo>
                  <a:lnTo>
                    <a:pt x="869" y="1613"/>
                  </a:lnTo>
                  <a:lnTo>
                    <a:pt x="881" y="1622"/>
                  </a:lnTo>
                  <a:lnTo>
                    <a:pt x="896" y="1629"/>
                  </a:lnTo>
                  <a:lnTo>
                    <a:pt x="910" y="1637"/>
                  </a:lnTo>
                  <a:lnTo>
                    <a:pt x="925" y="1643"/>
                  </a:lnTo>
                  <a:lnTo>
                    <a:pt x="940" y="1650"/>
                  </a:lnTo>
                  <a:lnTo>
                    <a:pt x="956" y="1654"/>
                  </a:lnTo>
                  <a:lnTo>
                    <a:pt x="957" y="1658"/>
                  </a:lnTo>
                  <a:lnTo>
                    <a:pt x="958" y="1662"/>
                  </a:lnTo>
                  <a:lnTo>
                    <a:pt x="957" y="1666"/>
                  </a:lnTo>
                  <a:lnTo>
                    <a:pt x="956" y="1671"/>
                  </a:lnTo>
                  <a:lnTo>
                    <a:pt x="948" y="1673"/>
                  </a:lnTo>
                  <a:lnTo>
                    <a:pt x="941" y="1674"/>
                  </a:lnTo>
                  <a:lnTo>
                    <a:pt x="934" y="1673"/>
                  </a:lnTo>
                  <a:lnTo>
                    <a:pt x="927" y="1669"/>
                  </a:lnTo>
                  <a:lnTo>
                    <a:pt x="920" y="1667"/>
                  </a:lnTo>
                  <a:lnTo>
                    <a:pt x="913" y="1664"/>
                  </a:lnTo>
                  <a:lnTo>
                    <a:pt x="907" y="1660"/>
                  </a:lnTo>
                  <a:lnTo>
                    <a:pt x="900" y="1658"/>
                  </a:lnTo>
                  <a:lnTo>
                    <a:pt x="865" y="1648"/>
                  </a:lnTo>
                  <a:lnTo>
                    <a:pt x="836" y="1629"/>
                  </a:lnTo>
                  <a:lnTo>
                    <a:pt x="812" y="1605"/>
                  </a:lnTo>
                  <a:lnTo>
                    <a:pt x="794" y="1576"/>
                  </a:lnTo>
                  <a:lnTo>
                    <a:pt x="779" y="1545"/>
                  </a:lnTo>
                  <a:lnTo>
                    <a:pt x="767" y="1512"/>
                  </a:lnTo>
                  <a:lnTo>
                    <a:pt x="758" y="1478"/>
                  </a:lnTo>
                  <a:lnTo>
                    <a:pt x="751" y="1447"/>
                  </a:lnTo>
                  <a:lnTo>
                    <a:pt x="749" y="1432"/>
                  </a:lnTo>
                  <a:lnTo>
                    <a:pt x="749" y="1417"/>
                  </a:lnTo>
                  <a:lnTo>
                    <a:pt x="749" y="1401"/>
                  </a:lnTo>
                  <a:lnTo>
                    <a:pt x="750" y="1385"/>
                  </a:lnTo>
                  <a:lnTo>
                    <a:pt x="749" y="1371"/>
                  </a:lnTo>
                  <a:lnTo>
                    <a:pt x="744" y="1357"/>
                  </a:lnTo>
                  <a:lnTo>
                    <a:pt x="735" y="1346"/>
                  </a:lnTo>
                  <a:lnTo>
                    <a:pt x="720" y="1338"/>
                  </a:lnTo>
                  <a:lnTo>
                    <a:pt x="713" y="1345"/>
                  </a:lnTo>
                  <a:lnTo>
                    <a:pt x="705" y="1349"/>
                  </a:lnTo>
                  <a:lnTo>
                    <a:pt x="697" y="1351"/>
                  </a:lnTo>
                  <a:lnTo>
                    <a:pt x="688" y="1351"/>
                  </a:lnTo>
                  <a:lnTo>
                    <a:pt x="677" y="1349"/>
                  </a:lnTo>
                  <a:lnTo>
                    <a:pt x="667" y="1347"/>
                  </a:lnTo>
                  <a:lnTo>
                    <a:pt x="655" y="1345"/>
                  </a:lnTo>
                  <a:lnTo>
                    <a:pt x="643" y="1342"/>
                  </a:lnTo>
                  <a:lnTo>
                    <a:pt x="639" y="1346"/>
                  </a:lnTo>
                  <a:lnTo>
                    <a:pt x="636" y="1351"/>
                  </a:lnTo>
                  <a:lnTo>
                    <a:pt x="635" y="1360"/>
                  </a:lnTo>
                  <a:lnTo>
                    <a:pt x="635" y="1370"/>
                  </a:lnTo>
                  <a:lnTo>
                    <a:pt x="627" y="1381"/>
                  </a:lnTo>
                  <a:lnTo>
                    <a:pt x="619" y="1393"/>
                  </a:lnTo>
                  <a:lnTo>
                    <a:pt x="612" y="1406"/>
                  </a:lnTo>
                  <a:lnTo>
                    <a:pt x="604" y="1417"/>
                  </a:lnTo>
                  <a:lnTo>
                    <a:pt x="594" y="1429"/>
                  </a:lnTo>
                  <a:lnTo>
                    <a:pt x="584" y="1438"/>
                  </a:lnTo>
                  <a:lnTo>
                    <a:pt x="571" y="1445"/>
                  </a:lnTo>
                  <a:lnTo>
                    <a:pt x="556" y="1448"/>
                  </a:lnTo>
                  <a:lnTo>
                    <a:pt x="548" y="1449"/>
                  </a:lnTo>
                  <a:lnTo>
                    <a:pt x="540" y="1451"/>
                  </a:lnTo>
                  <a:lnTo>
                    <a:pt x="531" y="1451"/>
                  </a:lnTo>
                  <a:lnTo>
                    <a:pt x="522" y="1449"/>
                  </a:lnTo>
                  <a:lnTo>
                    <a:pt x="514" y="1447"/>
                  </a:lnTo>
                  <a:lnTo>
                    <a:pt x="504" y="1445"/>
                  </a:lnTo>
                  <a:lnTo>
                    <a:pt x="495" y="1442"/>
                  </a:lnTo>
                  <a:lnTo>
                    <a:pt x="487" y="1440"/>
                  </a:lnTo>
                  <a:lnTo>
                    <a:pt x="483" y="1461"/>
                  </a:lnTo>
                  <a:lnTo>
                    <a:pt x="476" y="1479"/>
                  </a:lnTo>
                  <a:lnTo>
                    <a:pt x="466" y="1498"/>
                  </a:lnTo>
                  <a:lnTo>
                    <a:pt x="458" y="1516"/>
                  </a:lnTo>
                  <a:lnTo>
                    <a:pt x="457" y="1546"/>
                  </a:lnTo>
                  <a:lnTo>
                    <a:pt x="457" y="1577"/>
                  </a:lnTo>
                  <a:lnTo>
                    <a:pt x="460" y="1607"/>
                  </a:lnTo>
                  <a:lnTo>
                    <a:pt x="463" y="1638"/>
                  </a:lnTo>
                  <a:lnTo>
                    <a:pt x="468" y="1668"/>
                  </a:lnTo>
                  <a:lnTo>
                    <a:pt x="475" y="1698"/>
                  </a:lnTo>
                  <a:lnTo>
                    <a:pt x="483" y="1728"/>
                  </a:lnTo>
                  <a:lnTo>
                    <a:pt x="493" y="1757"/>
                  </a:lnTo>
                  <a:lnTo>
                    <a:pt x="504" y="1786"/>
                  </a:lnTo>
                  <a:lnTo>
                    <a:pt x="518" y="1812"/>
                  </a:lnTo>
                  <a:lnTo>
                    <a:pt x="534" y="1839"/>
                  </a:lnTo>
                  <a:lnTo>
                    <a:pt x="552" y="1863"/>
                  </a:lnTo>
                  <a:lnTo>
                    <a:pt x="571" y="1887"/>
                  </a:lnTo>
                  <a:lnTo>
                    <a:pt x="594" y="1909"/>
                  </a:lnTo>
                  <a:lnTo>
                    <a:pt x="619" y="1929"/>
                  </a:lnTo>
                  <a:lnTo>
                    <a:pt x="645" y="1947"/>
                  </a:lnTo>
                  <a:lnTo>
                    <a:pt x="651" y="1953"/>
                  </a:lnTo>
                  <a:lnTo>
                    <a:pt x="658" y="1959"/>
                  </a:lnTo>
                  <a:lnTo>
                    <a:pt x="665" y="1965"/>
                  </a:lnTo>
                  <a:lnTo>
                    <a:pt x="672" y="1971"/>
                  </a:lnTo>
                  <a:lnTo>
                    <a:pt x="677" y="1977"/>
                  </a:lnTo>
                  <a:lnTo>
                    <a:pt x="682" y="1982"/>
                  </a:lnTo>
                  <a:lnTo>
                    <a:pt x="685" y="1984"/>
                  </a:lnTo>
                  <a:lnTo>
                    <a:pt x="687" y="1985"/>
                  </a:lnTo>
                  <a:lnTo>
                    <a:pt x="670" y="1983"/>
                  </a:lnTo>
                  <a:lnTo>
                    <a:pt x="654" y="1979"/>
                  </a:lnTo>
                  <a:lnTo>
                    <a:pt x="638" y="1975"/>
                  </a:lnTo>
                  <a:lnTo>
                    <a:pt x="623" y="1970"/>
                  </a:lnTo>
                  <a:lnTo>
                    <a:pt x="608" y="1963"/>
                  </a:lnTo>
                  <a:lnTo>
                    <a:pt x="593" y="1956"/>
                  </a:lnTo>
                  <a:lnTo>
                    <a:pt x="579" y="1948"/>
                  </a:lnTo>
                  <a:lnTo>
                    <a:pt x="567" y="1940"/>
                  </a:lnTo>
                  <a:lnTo>
                    <a:pt x="553" y="1931"/>
                  </a:lnTo>
                  <a:lnTo>
                    <a:pt x="541" y="1921"/>
                  </a:lnTo>
                  <a:lnTo>
                    <a:pt x="529" y="1909"/>
                  </a:lnTo>
                  <a:lnTo>
                    <a:pt x="517" y="1898"/>
                  </a:lnTo>
                  <a:lnTo>
                    <a:pt x="507" y="1885"/>
                  </a:lnTo>
                  <a:lnTo>
                    <a:pt x="496" y="1872"/>
                  </a:lnTo>
                  <a:lnTo>
                    <a:pt x="487" y="1858"/>
                  </a:lnTo>
                  <a:lnTo>
                    <a:pt x="478" y="1845"/>
                  </a:lnTo>
                  <a:lnTo>
                    <a:pt x="471" y="1820"/>
                  </a:lnTo>
                  <a:lnTo>
                    <a:pt x="464" y="1796"/>
                  </a:lnTo>
                  <a:lnTo>
                    <a:pt x="457" y="1772"/>
                  </a:lnTo>
                  <a:lnTo>
                    <a:pt x="450" y="1748"/>
                  </a:lnTo>
                  <a:lnTo>
                    <a:pt x="445" y="1724"/>
                  </a:lnTo>
                  <a:lnTo>
                    <a:pt x="439" y="1699"/>
                  </a:lnTo>
                  <a:lnTo>
                    <a:pt x="433" y="1674"/>
                  </a:lnTo>
                  <a:lnTo>
                    <a:pt x="428" y="1650"/>
                  </a:lnTo>
                  <a:lnTo>
                    <a:pt x="427" y="1654"/>
                  </a:lnTo>
                  <a:lnTo>
                    <a:pt x="426" y="1668"/>
                  </a:lnTo>
                  <a:lnTo>
                    <a:pt x="423" y="1688"/>
                  </a:lnTo>
                  <a:lnTo>
                    <a:pt x="419" y="1710"/>
                  </a:lnTo>
                  <a:lnTo>
                    <a:pt x="413" y="1734"/>
                  </a:lnTo>
                  <a:lnTo>
                    <a:pt x="407" y="1756"/>
                  </a:lnTo>
                  <a:lnTo>
                    <a:pt x="400" y="1773"/>
                  </a:lnTo>
                  <a:lnTo>
                    <a:pt x="392" y="1783"/>
                  </a:lnTo>
                  <a:lnTo>
                    <a:pt x="386" y="1768"/>
                  </a:lnTo>
                  <a:lnTo>
                    <a:pt x="387" y="1755"/>
                  </a:lnTo>
                  <a:lnTo>
                    <a:pt x="390" y="1737"/>
                  </a:lnTo>
                  <a:lnTo>
                    <a:pt x="394" y="1719"/>
                  </a:lnTo>
                  <a:lnTo>
                    <a:pt x="394" y="1681"/>
                  </a:lnTo>
                  <a:lnTo>
                    <a:pt x="396" y="1642"/>
                  </a:lnTo>
                  <a:lnTo>
                    <a:pt x="398" y="1601"/>
                  </a:lnTo>
                  <a:lnTo>
                    <a:pt x="400" y="1562"/>
                  </a:lnTo>
                  <a:lnTo>
                    <a:pt x="377" y="1563"/>
                  </a:lnTo>
                  <a:lnTo>
                    <a:pt x="356" y="1562"/>
                  </a:lnTo>
                  <a:lnTo>
                    <a:pt x="336" y="1557"/>
                  </a:lnTo>
                  <a:lnTo>
                    <a:pt x="318" y="1548"/>
                  </a:lnTo>
                  <a:lnTo>
                    <a:pt x="302" y="1537"/>
                  </a:lnTo>
                  <a:lnTo>
                    <a:pt x="286" y="1524"/>
                  </a:lnTo>
                  <a:lnTo>
                    <a:pt x="271" y="1510"/>
                  </a:lnTo>
                  <a:lnTo>
                    <a:pt x="256" y="1494"/>
                  </a:lnTo>
                  <a:lnTo>
                    <a:pt x="242" y="1478"/>
                  </a:lnTo>
                  <a:lnTo>
                    <a:pt x="228" y="1461"/>
                  </a:lnTo>
                  <a:lnTo>
                    <a:pt x="214" y="1444"/>
                  </a:lnTo>
                  <a:lnTo>
                    <a:pt x="200" y="1426"/>
                  </a:lnTo>
                  <a:lnTo>
                    <a:pt x="185" y="1410"/>
                  </a:lnTo>
                  <a:lnTo>
                    <a:pt x="170" y="1395"/>
                  </a:lnTo>
                  <a:lnTo>
                    <a:pt x="155" y="1383"/>
                  </a:lnTo>
                  <a:lnTo>
                    <a:pt x="138" y="1371"/>
                  </a:lnTo>
                  <a:lnTo>
                    <a:pt x="128" y="1360"/>
                  </a:lnTo>
                  <a:lnTo>
                    <a:pt x="118" y="1347"/>
                  </a:lnTo>
                  <a:lnTo>
                    <a:pt x="109" y="1335"/>
                  </a:lnTo>
                  <a:lnTo>
                    <a:pt x="102" y="1323"/>
                  </a:lnTo>
                  <a:lnTo>
                    <a:pt x="98" y="1311"/>
                  </a:lnTo>
                  <a:lnTo>
                    <a:pt x="95" y="1298"/>
                  </a:lnTo>
                  <a:lnTo>
                    <a:pt x="95" y="1287"/>
                  </a:lnTo>
                  <a:lnTo>
                    <a:pt x="100" y="1274"/>
                  </a:lnTo>
                  <a:lnTo>
                    <a:pt x="108" y="1279"/>
                  </a:lnTo>
                  <a:lnTo>
                    <a:pt x="115" y="1286"/>
                  </a:lnTo>
                  <a:lnTo>
                    <a:pt x="121" y="1293"/>
                  </a:lnTo>
                  <a:lnTo>
                    <a:pt x="127" y="1301"/>
                  </a:lnTo>
                  <a:lnTo>
                    <a:pt x="131" y="1309"/>
                  </a:lnTo>
                  <a:lnTo>
                    <a:pt x="137" y="1317"/>
                  </a:lnTo>
                  <a:lnTo>
                    <a:pt x="143" y="1325"/>
                  </a:lnTo>
                  <a:lnTo>
                    <a:pt x="150" y="1332"/>
                  </a:lnTo>
                  <a:lnTo>
                    <a:pt x="166" y="1340"/>
                  </a:lnTo>
                  <a:lnTo>
                    <a:pt x="180" y="1349"/>
                  </a:lnTo>
                  <a:lnTo>
                    <a:pt x="193" y="1361"/>
                  </a:lnTo>
                  <a:lnTo>
                    <a:pt x="205" y="1372"/>
                  </a:lnTo>
                  <a:lnTo>
                    <a:pt x="215" y="1386"/>
                  </a:lnTo>
                  <a:lnTo>
                    <a:pt x="226" y="1399"/>
                  </a:lnTo>
                  <a:lnTo>
                    <a:pt x="235" y="1414"/>
                  </a:lnTo>
                  <a:lnTo>
                    <a:pt x="245" y="1427"/>
                  </a:lnTo>
                  <a:lnTo>
                    <a:pt x="254" y="1441"/>
                  </a:lnTo>
                  <a:lnTo>
                    <a:pt x="265" y="1455"/>
                  </a:lnTo>
                  <a:lnTo>
                    <a:pt x="275" y="1469"/>
                  </a:lnTo>
                  <a:lnTo>
                    <a:pt x="286" y="1482"/>
                  </a:lnTo>
                  <a:lnTo>
                    <a:pt x="298" y="1492"/>
                  </a:lnTo>
                  <a:lnTo>
                    <a:pt x="311" y="1502"/>
                  </a:lnTo>
                  <a:lnTo>
                    <a:pt x="326" y="1512"/>
                  </a:lnTo>
                  <a:lnTo>
                    <a:pt x="342" y="1518"/>
                  </a:lnTo>
                  <a:lnTo>
                    <a:pt x="358" y="1517"/>
                  </a:lnTo>
                  <a:lnTo>
                    <a:pt x="372" y="1513"/>
                  </a:lnTo>
                  <a:lnTo>
                    <a:pt x="387" y="1506"/>
                  </a:lnTo>
                  <a:lnTo>
                    <a:pt x="400" y="1495"/>
                  </a:lnTo>
                  <a:lnTo>
                    <a:pt x="411" y="1484"/>
                  </a:lnTo>
                  <a:lnTo>
                    <a:pt x="422" y="1471"/>
                  </a:lnTo>
                  <a:lnTo>
                    <a:pt x="431" y="1459"/>
                  </a:lnTo>
                  <a:lnTo>
                    <a:pt x="439" y="1446"/>
                  </a:lnTo>
                  <a:lnTo>
                    <a:pt x="443" y="1432"/>
                  </a:lnTo>
                  <a:lnTo>
                    <a:pt x="443" y="1421"/>
                  </a:lnTo>
                  <a:lnTo>
                    <a:pt x="440" y="1409"/>
                  </a:lnTo>
                  <a:lnTo>
                    <a:pt x="434" y="1398"/>
                  </a:lnTo>
                  <a:lnTo>
                    <a:pt x="427" y="1387"/>
                  </a:lnTo>
                  <a:lnTo>
                    <a:pt x="420" y="1377"/>
                  </a:lnTo>
                  <a:lnTo>
                    <a:pt x="415" y="1365"/>
                  </a:lnTo>
                  <a:lnTo>
                    <a:pt x="411" y="1354"/>
                  </a:lnTo>
                  <a:lnTo>
                    <a:pt x="400" y="1328"/>
                  </a:lnTo>
                  <a:lnTo>
                    <a:pt x="389" y="1303"/>
                  </a:lnTo>
                  <a:lnTo>
                    <a:pt x="379" y="1278"/>
                  </a:lnTo>
                  <a:lnTo>
                    <a:pt x="369" y="1252"/>
                  </a:lnTo>
                  <a:lnTo>
                    <a:pt x="357" y="1228"/>
                  </a:lnTo>
                  <a:lnTo>
                    <a:pt x="345" y="1204"/>
                  </a:lnTo>
                  <a:lnTo>
                    <a:pt x="332" y="1180"/>
                  </a:lnTo>
                  <a:lnTo>
                    <a:pt x="316" y="1158"/>
                  </a:lnTo>
                  <a:lnTo>
                    <a:pt x="307" y="1141"/>
                  </a:lnTo>
                  <a:lnTo>
                    <a:pt x="298" y="1123"/>
                  </a:lnTo>
                  <a:lnTo>
                    <a:pt x="290" y="1106"/>
                  </a:lnTo>
                  <a:lnTo>
                    <a:pt x="283" y="1089"/>
                  </a:lnTo>
                  <a:lnTo>
                    <a:pt x="276" y="1070"/>
                  </a:lnTo>
                  <a:lnTo>
                    <a:pt x="269" y="1053"/>
                  </a:lnTo>
                  <a:lnTo>
                    <a:pt x="264" y="1035"/>
                  </a:lnTo>
                  <a:lnTo>
                    <a:pt x="259" y="1016"/>
                  </a:lnTo>
                  <a:lnTo>
                    <a:pt x="244" y="1014"/>
                  </a:lnTo>
                  <a:lnTo>
                    <a:pt x="230" y="1013"/>
                  </a:lnTo>
                  <a:lnTo>
                    <a:pt x="216" y="1014"/>
                  </a:lnTo>
                  <a:lnTo>
                    <a:pt x="203" y="1017"/>
                  </a:lnTo>
                  <a:lnTo>
                    <a:pt x="190" y="1022"/>
                  </a:lnTo>
                  <a:lnTo>
                    <a:pt x="177" y="1029"/>
                  </a:lnTo>
                  <a:lnTo>
                    <a:pt x="166" y="1036"/>
                  </a:lnTo>
                  <a:lnTo>
                    <a:pt x="154" y="1045"/>
                  </a:lnTo>
                  <a:lnTo>
                    <a:pt x="140" y="1070"/>
                  </a:lnTo>
                  <a:lnTo>
                    <a:pt x="129" y="1098"/>
                  </a:lnTo>
                  <a:lnTo>
                    <a:pt x="117" y="1125"/>
                  </a:lnTo>
                  <a:lnTo>
                    <a:pt x="107" y="1152"/>
                  </a:lnTo>
                  <a:lnTo>
                    <a:pt x="94" y="1179"/>
                  </a:lnTo>
                  <a:lnTo>
                    <a:pt x="80" y="1204"/>
                  </a:lnTo>
                  <a:lnTo>
                    <a:pt x="63" y="1228"/>
                  </a:lnTo>
                  <a:lnTo>
                    <a:pt x="42" y="1249"/>
                  </a:lnTo>
                  <a:lnTo>
                    <a:pt x="34" y="1282"/>
                  </a:lnTo>
                  <a:lnTo>
                    <a:pt x="36" y="1319"/>
                  </a:lnTo>
                  <a:lnTo>
                    <a:pt x="42" y="1356"/>
                  </a:lnTo>
                  <a:lnTo>
                    <a:pt x="59" y="1389"/>
                  </a:lnTo>
                  <a:lnTo>
                    <a:pt x="71" y="1393"/>
                  </a:lnTo>
                  <a:lnTo>
                    <a:pt x="83" y="1398"/>
                  </a:lnTo>
                  <a:lnTo>
                    <a:pt x="94" y="1402"/>
                  </a:lnTo>
                  <a:lnTo>
                    <a:pt x="106" y="1408"/>
                  </a:lnTo>
                  <a:lnTo>
                    <a:pt x="115" y="1416"/>
                  </a:lnTo>
                  <a:lnTo>
                    <a:pt x="124" y="1425"/>
                  </a:lnTo>
                  <a:lnTo>
                    <a:pt x="131" y="1436"/>
                  </a:lnTo>
                  <a:lnTo>
                    <a:pt x="137" y="1447"/>
                  </a:lnTo>
                  <a:lnTo>
                    <a:pt x="146" y="1482"/>
                  </a:lnTo>
                  <a:lnTo>
                    <a:pt x="148" y="1517"/>
                  </a:lnTo>
                  <a:lnTo>
                    <a:pt x="146" y="1553"/>
                  </a:lnTo>
                  <a:lnTo>
                    <a:pt x="144" y="1590"/>
                  </a:lnTo>
                  <a:lnTo>
                    <a:pt x="144" y="1624"/>
                  </a:lnTo>
                  <a:lnTo>
                    <a:pt x="152" y="1657"/>
                  </a:lnTo>
                  <a:lnTo>
                    <a:pt x="169" y="1687"/>
                  </a:lnTo>
                  <a:lnTo>
                    <a:pt x="201" y="1711"/>
                  </a:lnTo>
                  <a:lnTo>
                    <a:pt x="203" y="1717"/>
                  </a:lnTo>
                  <a:lnTo>
                    <a:pt x="206" y="1728"/>
                  </a:lnTo>
                  <a:lnTo>
                    <a:pt x="208" y="1742"/>
                  </a:lnTo>
                  <a:lnTo>
                    <a:pt x="210" y="1755"/>
                  </a:lnTo>
                  <a:lnTo>
                    <a:pt x="199" y="1751"/>
                  </a:lnTo>
                  <a:lnTo>
                    <a:pt x="190" y="1745"/>
                  </a:lnTo>
                  <a:lnTo>
                    <a:pt x="183" y="1737"/>
                  </a:lnTo>
                  <a:lnTo>
                    <a:pt x="176" y="1729"/>
                  </a:lnTo>
                  <a:lnTo>
                    <a:pt x="170" y="1720"/>
                  </a:lnTo>
                  <a:lnTo>
                    <a:pt x="163" y="1711"/>
                  </a:lnTo>
                  <a:lnTo>
                    <a:pt x="155" y="1703"/>
                  </a:lnTo>
                  <a:lnTo>
                    <a:pt x="146" y="1697"/>
                  </a:lnTo>
                  <a:lnTo>
                    <a:pt x="130" y="1674"/>
                  </a:lnTo>
                  <a:lnTo>
                    <a:pt x="120" y="1650"/>
                  </a:lnTo>
                  <a:lnTo>
                    <a:pt x="114" y="1623"/>
                  </a:lnTo>
                  <a:lnTo>
                    <a:pt x="110" y="1598"/>
                  </a:lnTo>
                  <a:lnTo>
                    <a:pt x="109" y="1570"/>
                  </a:lnTo>
                  <a:lnTo>
                    <a:pt x="109" y="1544"/>
                  </a:lnTo>
                  <a:lnTo>
                    <a:pt x="110" y="1516"/>
                  </a:lnTo>
                  <a:lnTo>
                    <a:pt x="110" y="1489"/>
                  </a:lnTo>
                  <a:lnTo>
                    <a:pt x="104" y="1478"/>
                  </a:lnTo>
                  <a:lnTo>
                    <a:pt x="99" y="1467"/>
                  </a:lnTo>
                  <a:lnTo>
                    <a:pt x="93" y="1455"/>
                  </a:lnTo>
                  <a:lnTo>
                    <a:pt x="84" y="1445"/>
                  </a:lnTo>
                  <a:lnTo>
                    <a:pt x="79" y="1456"/>
                  </a:lnTo>
                  <a:lnTo>
                    <a:pt x="74" y="1467"/>
                  </a:lnTo>
                  <a:lnTo>
                    <a:pt x="68" y="1477"/>
                  </a:lnTo>
                  <a:lnTo>
                    <a:pt x="61" y="1489"/>
                  </a:lnTo>
                  <a:lnTo>
                    <a:pt x="56" y="1500"/>
                  </a:lnTo>
                  <a:lnTo>
                    <a:pt x="52" y="1512"/>
                  </a:lnTo>
                  <a:lnTo>
                    <a:pt x="49" y="1524"/>
                  </a:lnTo>
                  <a:lnTo>
                    <a:pt x="51" y="1538"/>
                  </a:lnTo>
                  <a:lnTo>
                    <a:pt x="64" y="1574"/>
                  </a:lnTo>
                  <a:lnTo>
                    <a:pt x="78" y="1608"/>
                  </a:lnTo>
                  <a:lnTo>
                    <a:pt x="93" y="1644"/>
                  </a:lnTo>
                  <a:lnTo>
                    <a:pt x="106" y="1680"/>
                  </a:lnTo>
                  <a:lnTo>
                    <a:pt x="118" y="1715"/>
                  </a:lnTo>
                  <a:lnTo>
                    <a:pt x="130" y="1752"/>
                  </a:lnTo>
                  <a:lnTo>
                    <a:pt x="140" y="1789"/>
                  </a:lnTo>
                  <a:lnTo>
                    <a:pt x="147" y="1826"/>
                  </a:lnTo>
                  <a:lnTo>
                    <a:pt x="146" y="1830"/>
                  </a:lnTo>
                  <a:lnTo>
                    <a:pt x="143" y="1830"/>
                  </a:lnTo>
                  <a:lnTo>
                    <a:pt x="138" y="1826"/>
                  </a:lnTo>
                  <a:lnTo>
                    <a:pt x="131" y="1820"/>
                  </a:lnTo>
                  <a:lnTo>
                    <a:pt x="124" y="1811"/>
                  </a:lnTo>
                  <a:lnTo>
                    <a:pt x="116" y="1797"/>
                  </a:lnTo>
                  <a:lnTo>
                    <a:pt x="108" y="1780"/>
                  </a:lnTo>
                  <a:lnTo>
                    <a:pt x="100" y="1759"/>
                  </a:lnTo>
                  <a:lnTo>
                    <a:pt x="98" y="1797"/>
                  </a:lnTo>
                  <a:lnTo>
                    <a:pt x="100" y="1834"/>
                  </a:lnTo>
                  <a:lnTo>
                    <a:pt x="106" y="1871"/>
                  </a:lnTo>
                  <a:lnTo>
                    <a:pt x="114" y="1908"/>
                  </a:lnTo>
                  <a:lnTo>
                    <a:pt x="123" y="1945"/>
                  </a:lnTo>
                  <a:lnTo>
                    <a:pt x="131" y="1980"/>
                  </a:lnTo>
                  <a:lnTo>
                    <a:pt x="139" y="2017"/>
                  </a:lnTo>
                  <a:lnTo>
                    <a:pt x="145" y="2054"/>
                  </a:lnTo>
                  <a:lnTo>
                    <a:pt x="147" y="2077"/>
                  </a:lnTo>
                  <a:lnTo>
                    <a:pt x="152" y="2103"/>
                  </a:lnTo>
                  <a:lnTo>
                    <a:pt x="157" y="2130"/>
                  </a:lnTo>
                  <a:lnTo>
                    <a:pt x="162" y="2159"/>
                  </a:lnTo>
                  <a:lnTo>
                    <a:pt x="169" y="2188"/>
                  </a:lnTo>
                  <a:lnTo>
                    <a:pt x="175" y="2215"/>
                  </a:lnTo>
                  <a:lnTo>
                    <a:pt x="182" y="2242"/>
                  </a:lnTo>
                  <a:lnTo>
                    <a:pt x="189" y="2265"/>
                  </a:lnTo>
                  <a:lnTo>
                    <a:pt x="92" y="2265"/>
                  </a:lnTo>
                  <a:lnTo>
                    <a:pt x="83" y="2210"/>
                  </a:lnTo>
                  <a:lnTo>
                    <a:pt x="76" y="2152"/>
                  </a:lnTo>
                  <a:lnTo>
                    <a:pt x="70" y="2093"/>
                  </a:lnTo>
                  <a:lnTo>
                    <a:pt x="65" y="2033"/>
                  </a:lnTo>
                  <a:lnTo>
                    <a:pt x="61" y="1975"/>
                  </a:lnTo>
                  <a:lnTo>
                    <a:pt x="55" y="1917"/>
                  </a:lnTo>
                  <a:lnTo>
                    <a:pt x="48" y="1862"/>
                  </a:lnTo>
                  <a:lnTo>
                    <a:pt x="39" y="1811"/>
                  </a:lnTo>
                  <a:lnTo>
                    <a:pt x="38" y="1786"/>
                  </a:lnTo>
                  <a:lnTo>
                    <a:pt x="40" y="1759"/>
                  </a:lnTo>
                  <a:lnTo>
                    <a:pt x="46" y="1733"/>
                  </a:lnTo>
                  <a:lnTo>
                    <a:pt x="52" y="1705"/>
                  </a:lnTo>
                  <a:lnTo>
                    <a:pt x="54" y="1680"/>
                  </a:lnTo>
                  <a:lnTo>
                    <a:pt x="53" y="1654"/>
                  </a:lnTo>
                  <a:lnTo>
                    <a:pt x="45" y="1630"/>
                  </a:lnTo>
                  <a:lnTo>
                    <a:pt x="26" y="1610"/>
                  </a:lnTo>
                  <a:lnTo>
                    <a:pt x="17" y="1563"/>
                  </a:lnTo>
                  <a:lnTo>
                    <a:pt x="15" y="1516"/>
                  </a:lnTo>
                  <a:lnTo>
                    <a:pt x="21" y="1468"/>
                  </a:lnTo>
                  <a:lnTo>
                    <a:pt x="37" y="1424"/>
                  </a:lnTo>
                  <a:lnTo>
                    <a:pt x="34" y="1406"/>
                  </a:lnTo>
                  <a:lnTo>
                    <a:pt x="25" y="1389"/>
                  </a:lnTo>
                  <a:lnTo>
                    <a:pt x="15" y="1374"/>
                  </a:lnTo>
                  <a:lnTo>
                    <a:pt x="7" y="1358"/>
                  </a:lnTo>
                  <a:lnTo>
                    <a:pt x="2" y="1332"/>
                  </a:lnTo>
                  <a:lnTo>
                    <a:pt x="0" y="1303"/>
                  </a:lnTo>
                  <a:lnTo>
                    <a:pt x="1" y="1273"/>
                  </a:lnTo>
                  <a:lnTo>
                    <a:pt x="4" y="1244"/>
                  </a:lnTo>
                  <a:lnTo>
                    <a:pt x="11" y="1217"/>
                  </a:lnTo>
                  <a:lnTo>
                    <a:pt x="23" y="1190"/>
                  </a:lnTo>
                  <a:lnTo>
                    <a:pt x="39" y="1167"/>
                  </a:lnTo>
                  <a:lnTo>
                    <a:pt x="61" y="1148"/>
                  </a:lnTo>
                  <a:lnTo>
                    <a:pt x="72" y="1125"/>
                  </a:lnTo>
                  <a:lnTo>
                    <a:pt x="82" y="1098"/>
                  </a:lnTo>
                  <a:lnTo>
                    <a:pt x="90" y="1072"/>
                  </a:lnTo>
                  <a:lnTo>
                    <a:pt x="99" y="1046"/>
                  </a:lnTo>
                  <a:lnTo>
                    <a:pt x="109" y="1022"/>
                  </a:lnTo>
                  <a:lnTo>
                    <a:pt x="124" y="1000"/>
                  </a:lnTo>
                  <a:lnTo>
                    <a:pt x="144" y="984"/>
                  </a:lnTo>
                  <a:lnTo>
                    <a:pt x="170" y="972"/>
                  </a:lnTo>
                  <a:lnTo>
                    <a:pt x="188" y="969"/>
                  </a:lnTo>
                  <a:lnTo>
                    <a:pt x="206" y="966"/>
                  </a:lnTo>
                  <a:lnTo>
                    <a:pt x="224" y="963"/>
                  </a:lnTo>
                  <a:lnTo>
                    <a:pt x="243" y="960"/>
                  </a:lnTo>
                  <a:lnTo>
                    <a:pt x="259" y="955"/>
                  </a:lnTo>
                  <a:lnTo>
                    <a:pt x="275" y="947"/>
                  </a:lnTo>
                  <a:lnTo>
                    <a:pt x="288" y="934"/>
                  </a:lnTo>
                  <a:lnTo>
                    <a:pt x="297" y="917"/>
                  </a:lnTo>
                  <a:lnTo>
                    <a:pt x="305" y="902"/>
                  </a:lnTo>
                  <a:lnTo>
                    <a:pt x="316" y="891"/>
                  </a:lnTo>
                  <a:lnTo>
                    <a:pt x="326" y="881"/>
                  </a:lnTo>
                  <a:lnTo>
                    <a:pt x="337" y="873"/>
                  </a:lnTo>
                  <a:lnTo>
                    <a:pt x="350" y="868"/>
                  </a:lnTo>
                  <a:lnTo>
                    <a:pt x="363" y="863"/>
                  </a:lnTo>
                  <a:lnTo>
                    <a:pt x="377" y="861"/>
                  </a:lnTo>
                  <a:lnTo>
                    <a:pt x="390" y="860"/>
                  </a:lnTo>
                  <a:lnTo>
                    <a:pt x="405" y="860"/>
                  </a:lnTo>
                  <a:lnTo>
                    <a:pt x="420" y="860"/>
                  </a:lnTo>
                  <a:lnTo>
                    <a:pt x="435" y="861"/>
                  </a:lnTo>
                  <a:lnTo>
                    <a:pt x="450" y="863"/>
                  </a:lnTo>
                  <a:lnTo>
                    <a:pt x="465" y="864"/>
                  </a:lnTo>
                  <a:lnTo>
                    <a:pt x="480" y="866"/>
                  </a:lnTo>
                  <a:lnTo>
                    <a:pt x="494" y="869"/>
                  </a:lnTo>
                  <a:lnTo>
                    <a:pt x="509" y="870"/>
                  </a:lnTo>
                  <a:lnTo>
                    <a:pt x="522" y="853"/>
                  </a:lnTo>
                  <a:lnTo>
                    <a:pt x="538" y="834"/>
                  </a:lnTo>
                  <a:lnTo>
                    <a:pt x="555" y="817"/>
                  </a:lnTo>
                  <a:lnTo>
                    <a:pt x="574" y="801"/>
                  </a:lnTo>
                  <a:lnTo>
                    <a:pt x="594" y="787"/>
                  </a:lnTo>
                  <a:lnTo>
                    <a:pt x="616" y="778"/>
                  </a:lnTo>
                  <a:lnTo>
                    <a:pt x="639" y="773"/>
                  </a:lnTo>
                  <a:lnTo>
                    <a:pt x="662" y="774"/>
                  </a:lnTo>
                  <a:lnTo>
                    <a:pt x="674" y="775"/>
                  </a:lnTo>
                  <a:lnTo>
                    <a:pt x="685" y="778"/>
                  </a:lnTo>
                  <a:lnTo>
                    <a:pt x="696" y="780"/>
                  </a:lnTo>
                  <a:lnTo>
                    <a:pt x="707" y="782"/>
                  </a:lnTo>
                  <a:lnTo>
                    <a:pt x="718" y="785"/>
                  </a:lnTo>
                  <a:lnTo>
                    <a:pt x="728" y="788"/>
                  </a:lnTo>
                  <a:lnTo>
                    <a:pt x="737" y="792"/>
                  </a:lnTo>
                  <a:lnTo>
                    <a:pt x="748" y="795"/>
                  </a:lnTo>
                  <a:lnTo>
                    <a:pt x="756" y="737"/>
                  </a:lnTo>
                  <a:lnTo>
                    <a:pt x="758" y="679"/>
                  </a:lnTo>
                  <a:lnTo>
                    <a:pt x="758" y="620"/>
                  </a:lnTo>
                  <a:lnTo>
                    <a:pt x="757" y="562"/>
                  </a:lnTo>
                  <a:lnTo>
                    <a:pt x="745" y="504"/>
                  </a:lnTo>
                  <a:lnTo>
                    <a:pt x="741" y="443"/>
                  </a:lnTo>
                  <a:lnTo>
                    <a:pt x="743" y="380"/>
                  </a:lnTo>
                  <a:lnTo>
                    <a:pt x="752" y="316"/>
                  </a:lnTo>
                  <a:lnTo>
                    <a:pt x="744" y="266"/>
                  </a:lnTo>
                  <a:lnTo>
                    <a:pt x="737" y="214"/>
                  </a:lnTo>
                  <a:lnTo>
                    <a:pt x="735" y="161"/>
                  </a:lnTo>
                  <a:lnTo>
                    <a:pt x="740" y="110"/>
                  </a:lnTo>
                  <a:lnTo>
                    <a:pt x="742" y="96"/>
                  </a:lnTo>
                  <a:lnTo>
                    <a:pt x="745" y="82"/>
                  </a:lnTo>
                  <a:lnTo>
                    <a:pt x="749" y="68"/>
                  </a:lnTo>
                  <a:lnTo>
                    <a:pt x="754" y="55"/>
                  </a:lnTo>
                  <a:lnTo>
                    <a:pt x="760" y="43"/>
                  </a:lnTo>
                  <a:lnTo>
                    <a:pt x="767" y="31"/>
                  </a:lnTo>
                  <a:lnTo>
                    <a:pt x="778" y="19"/>
                  </a:lnTo>
                  <a:lnTo>
                    <a:pt x="789" y="7"/>
                  </a:lnTo>
                  <a:lnTo>
                    <a:pt x="799" y="5"/>
                  </a:lnTo>
                  <a:lnTo>
                    <a:pt x="810" y="2"/>
                  </a:lnTo>
                  <a:lnTo>
                    <a:pt x="819" y="1"/>
                  </a:lnTo>
                  <a:lnTo>
                    <a:pt x="827" y="1"/>
                  </a:lnTo>
                  <a:lnTo>
                    <a:pt x="834" y="0"/>
                  </a:lnTo>
                  <a:lnTo>
                    <a:pt x="841" y="1"/>
                  </a:lnTo>
                  <a:lnTo>
                    <a:pt x="848" y="1"/>
                  </a:lnTo>
                  <a:lnTo>
                    <a:pt x="854" y="2"/>
                  </a:lnTo>
                  <a:lnTo>
                    <a:pt x="862" y="5"/>
                  </a:lnTo>
                  <a:lnTo>
                    <a:pt x="869" y="7"/>
                  </a:lnTo>
                  <a:lnTo>
                    <a:pt x="874" y="11"/>
                  </a:lnTo>
                  <a:lnTo>
                    <a:pt x="880" y="15"/>
                  </a:lnTo>
                  <a:lnTo>
                    <a:pt x="885" y="20"/>
                  </a:lnTo>
                  <a:lnTo>
                    <a:pt x="889" y="24"/>
                  </a:lnTo>
                  <a:lnTo>
                    <a:pt x="895" y="30"/>
                  </a:lnTo>
                  <a:lnTo>
                    <a:pt x="900" y="36"/>
                  </a:lnTo>
                  <a:lnTo>
                    <a:pt x="927" y="80"/>
                  </a:lnTo>
                  <a:lnTo>
                    <a:pt x="943" y="134"/>
                  </a:lnTo>
                  <a:lnTo>
                    <a:pt x="954" y="189"/>
                  </a:lnTo>
                  <a:lnTo>
                    <a:pt x="961" y="244"/>
                  </a:lnTo>
                  <a:lnTo>
                    <a:pt x="965" y="300"/>
                  </a:lnTo>
                  <a:lnTo>
                    <a:pt x="971" y="355"/>
                  </a:lnTo>
                  <a:lnTo>
                    <a:pt x="980" y="409"/>
                  </a:lnTo>
                  <a:lnTo>
                    <a:pt x="994" y="463"/>
                  </a:lnTo>
                  <a:lnTo>
                    <a:pt x="1015" y="516"/>
                  </a:lnTo>
                  <a:lnTo>
                    <a:pt x="1021" y="554"/>
                  </a:lnTo>
                  <a:lnTo>
                    <a:pt x="1018" y="593"/>
                  </a:lnTo>
                  <a:lnTo>
                    <a:pt x="1017" y="633"/>
                  </a:lnTo>
                  <a:lnTo>
                    <a:pt x="1025" y="671"/>
                  </a:lnTo>
                  <a:lnTo>
                    <a:pt x="1025" y="717"/>
                  </a:lnTo>
                  <a:lnTo>
                    <a:pt x="1030" y="762"/>
                  </a:lnTo>
                  <a:lnTo>
                    <a:pt x="1038" y="805"/>
                  </a:lnTo>
                  <a:lnTo>
                    <a:pt x="1046" y="849"/>
                  </a:lnTo>
                  <a:lnTo>
                    <a:pt x="1061" y="888"/>
                  </a:lnTo>
                  <a:lnTo>
                    <a:pt x="1079" y="926"/>
                  </a:lnTo>
                  <a:lnTo>
                    <a:pt x="1098" y="966"/>
                  </a:lnTo>
                  <a:lnTo>
                    <a:pt x="1114" y="1005"/>
                  </a:lnTo>
                  <a:lnTo>
                    <a:pt x="1125" y="1045"/>
                  </a:lnTo>
                  <a:lnTo>
                    <a:pt x="1130" y="1085"/>
                  </a:lnTo>
                  <a:lnTo>
                    <a:pt x="1125" y="1126"/>
                  </a:lnTo>
                  <a:lnTo>
                    <a:pt x="1108" y="1168"/>
                  </a:lnTo>
                  <a:lnTo>
                    <a:pt x="1119" y="1196"/>
                  </a:lnTo>
                  <a:lnTo>
                    <a:pt x="1123" y="1226"/>
                  </a:lnTo>
                  <a:lnTo>
                    <a:pt x="1123" y="1256"/>
                  </a:lnTo>
                  <a:lnTo>
                    <a:pt x="1120" y="1287"/>
                  </a:lnTo>
                  <a:lnTo>
                    <a:pt x="1115" y="1319"/>
                  </a:lnTo>
                  <a:lnTo>
                    <a:pt x="1109" y="1350"/>
                  </a:lnTo>
                  <a:lnTo>
                    <a:pt x="1105" y="1383"/>
                  </a:lnTo>
                  <a:lnTo>
                    <a:pt x="1102" y="1414"/>
                  </a:lnTo>
                  <a:lnTo>
                    <a:pt x="1102" y="1453"/>
                  </a:lnTo>
                  <a:lnTo>
                    <a:pt x="1104" y="1494"/>
                  </a:lnTo>
                  <a:lnTo>
                    <a:pt x="1105" y="1537"/>
                  </a:lnTo>
                  <a:lnTo>
                    <a:pt x="1104" y="1578"/>
                  </a:lnTo>
                  <a:lnTo>
                    <a:pt x="1100" y="1620"/>
                  </a:lnTo>
                  <a:lnTo>
                    <a:pt x="1092" y="1659"/>
                  </a:lnTo>
                  <a:lnTo>
                    <a:pt x="1077" y="1697"/>
                  </a:lnTo>
                  <a:lnTo>
                    <a:pt x="1054" y="1730"/>
                  </a:lnTo>
                  <a:lnTo>
                    <a:pt x="1044" y="1742"/>
                  </a:lnTo>
                  <a:lnTo>
                    <a:pt x="1034" y="1752"/>
                  </a:lnTo>
                  <a:lnTo>
                    <a:pt x="1023" y="1763"/>
                  </a:lnTo>
                  <a:lnTo>
                    <a:pt x="1013" y="1772"/>
                  </a:lnTo>
                  <a:lnTo>
                    <a:pt x="1002" y="1781"/>
                  </a:lnTo>
                  <a:lnTo>
                    <a:pt x="991" y="1790"/>
                  </a:lnTo>
                  <a:lnTo>
                    <a:pt x="979" y="1801"/>
                  </a:lnTo>
                  <a:lnTo>
                    <a:pt x="966" y="1810"/>
                  </a:lnTo>
                  <a:lnTo>
                    <a:pt x="955" y="1841"/>
                  </a:lnTo>
                  <a:lnTo>
                    <a:pt x="943" y="1873"/>
                  </a:lnTo>
                  <a:lnTo>
                    <a:pt x="928" y="1903"/>
                  </a:lnTo>
                  <a:lnTo>
                    <a:pt x="911" y="1932"/>
                  </a:lnTo>
                  <a:lnTo>
                    <a:pt x="892" y="1959"/>
                  </a:lnTo>
                  <a:lnTo>
                    <a:pt x="869" y="1982"/>
                  </a:lnTo>
                  <a:lnTo>
                    <a:pt x="841" y="2001"/>
                  </a:lnTo>
                  <a:lnTo>
                    <a:pt x="810" y="2016"/>
                  </a:lnTo>
                  <a:lnTo>
                    <a:pt x="799" y="2048"/>
                  </a:lnTo>
                  <a:lnTo>
                    <a:pt x="793" y="2077"/>
                  </a:lnTo>
                  <a:lnTo>
                    <a:pt x="786" y="2105"/>
                  </a:lnTo>
                  <a:lnTo>
                    <a:pt x="781" y="2133"/>
                  </a:lnTo>
                  <a:lnTo>
                    <a:pt x="778" y="2160"/>
                  </a:lnTo>
                  <a:lnTo>
                    <a:pt x="774" y="2191"/>
                  </a:lnTo>
                  <a:lnTo>
                    <a:pt x="771" y="2225"/>
                  </a:lnTo>
                  <a:lnTo>
                    <a:pt x="766" y="2264"/>
                  </a:lnTo>
                  <a:lnTo>
                    <a:pt x="696" y="22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2"/>
            <p:cNvSpPr>
              <a:spLocks/>
            </p:cNvSpPr>
            <p:nvPr/>
          </p:nvSpPr>
          <p:spPr bwMode="auto">
            <a:xfrm>
              <a:off x="4492" y="2156"/>
              <a:ext cx="139" cy="538"/>
            </a:xfrm>
            <a:custGeom>
              <a:avLst/>
              <a:gdLst>
                <a:gd name="T0" fmla="*/ 95 w 278"/>
                <a:gd name="T1" fmla="*/ 29 h 1076"/>
                <a:gd name="T2" fmla="*/ 113 w 278"/>
                <a:gd name="T3" fmla="*/ 81 h 1076"/>
                <a:gd name="T4" fmla="*/ 131 w 278"/>
                <a:gd name="T5" fmla="*/ 204 h 1076"/>
                <a:gd name="T6" fmla="*/ 140 w 278"/>
                <a:gd name="T7" fmla="*/ 331 h 1076"/>
                <a:gd name="T8" fmla="*/ 157 w 278"/>
                <a:gd name="T9" fmla="*/ 423 h 1076"/>
                <a:gd name="T10" fmla="*/ 174 w 278"/>
                <a:gd name="T11" fmla="*/ 499 h 1076"/>
                <a:gd name="T12" fmla="*/ 179 w 278"/>
                <a:gd name="T13" fmla="*/ 579 h 1076"/>
                <a:gd name="T14" fmla="*/ 188 w 278"/>
                <a:gd name="T15" fmla="*/ 633 h 1076"/>
                <a:gd name="T16" fmla="*/ 202 w 278"/>
                <a:gd name="T17" fmla="*/ 738 h 1076"/>
                <a:gd name="T18" fmla="*/ 235 w 278"/>
                <a:gd name="T19" fmla="*/ 863 h 1076"/>
                <a:gd name="T20" fmla="*/ 278 w 278"/>
                <a:gd name="T21" fmla="*/ 987 h 1076"/>
                <a:gd name="T22" fmla="*/ 275 w 278"/>
                <a:gd name="T23" fmla="*/ 1054 h 1076"/>
                <a:gd name="T24" fmla="*/ 239 w 278"/>
                <a:gd name="T25" fmla="*/ 1061 h 1076"/>
                <a:gd name="T26" fmla="*/ 185 w 278"/>
                <a:gd name="T27" fmla="*/ 1036 h 1076"/>
                <a:gd name="T28" fmla="*/ 131 w 278"/>
                <a:gd name="T29" fmla="*/ 1014 h 1076"/>
                <a:gd name="T30" fmla="*/ 149 w 278"/>
                <a:gd name="T31" fmla="*/ 992 h 1076"/>
                <a:gd name="T32" fmla="*/ 172 w 278"/>
                <a:gd name="T33" fmla="*/ 974 h 1076"/>
                <a:gd name="T34" fmla="*/ 196 w 278"/>
                <a:gd name="T35" fmla="*/ 962 h 1076"/>
                <a:gd name="T36" fmla="*/ 218 w 278"/>
                <a:gd name="T37" fmla="*/ 969 h 1076"/>
                <a:gd name="T38" fmla="*/ 234 w 278"/>
                <a:gd name="T39" fmla="*/ 967 h 1076"/>
                <a:gd name="T40" fmla="*/ 225 w 278"/>
                <a:gd name="T41" fmla="*/ 948 h 1076"/>
                <a:gd name="T42" fmla="*/ 206 w 278"/>
                <a:gd name="T43" fmla="*/ 938 h 1076"/>
                <a:gd name="T44" fmla="*/ 182 w 278"/>
                <a:gd name="T45" fmla="*/ 937 h 1076"/>
                <a:gd name="T46" fmla="*/ 136 w 278"/>
                <a:gd name="T47" fmla="*/ 959 h 1076"/>
                <a:gd name="T48" fmla="*/ 93 w 278"/>
                <a:gd name="T49" fmla="*/ 987 h 1076"/>
                <a:gd name="T50" fmla="*/ 60 w 278"/>
                <a:gd name="T51" fmla="*/ 965 h 1076"/>
                <a:gd name="T52" fmla="*/ 59 w 278"/>
                <a:gd name="T53" fmla="*/ 892 h 1076"/>
                <a:gd name="T54" fmla="*/ 40 w 278"/>
                <a:gd name="T55" fmla="*/ 824 h 1076"/>
                <a:gd name="T56" fmla="*/ 29 w 278"/>
                <a:gd name="T57" fmla="*/ 732 h 1076"/>
                <a:gd name="T58" fmla="*/ 45 w 278"/>
                <a:gd name="T59" fmla="*/ 657 h 1076"/>
                <a:gd name="T60" fmla="*/ 75 w 278"/>
                <a:gd name="T61" fmla="*/ 657 h 1076"/>
                <a:gd name="T62" fmla="*/ 98 w 278"/>
                <a:gd name="T63" fmla="*/ 651 h 1076"/>
                <a:gd name="T64" fmla="*/ 106 w 278"/>
                <a:gd name="T65" fmla="*/ 635 h 1076"/>
                <a:gd name="T66" fmla="*/ 93 w 278"/>
                <a:gd name="T67" fmla="*/ 622 h 1076"/>
                <a:gd name="T68" fmla="*/ 67 w 278"/>
                <a:gd name="T69" fmla="*/ 626 h 1076"/>
                <a:gd name="T70" fmla="*/ 42 w 278"/>
                <a:gd name="T71" fmla="*/ 625 h 1076"/>
                <a:gd name="T72" fmla="*/ 33 w 278"/>
                <a:gd name="T73" fmla="*/ 607 h 1076"/>
                <a:gd name="T74" fmla="*/ 34 w 278"/>
                <a:gd name="T75" fmla="*/ 588 h 1076"/>
                <a:gd name="T76" fmla="*/ 70 w 278"/>
                <a:gd name="T77" fmla="*/ 591 h 1076"/>
                <a:gd name="T78" fmla="*/ 104 w 278"/>
                <a:gd name="T79" fmla="*/ 584 h 1076"/>
                <a:gd name="T80" fmla="*/ 97 w 278"/>
                <a:gd name="T81" fmla="*/ 567 h 1076"/>
                <a:gd name="T82" fmla="*/ 71 w 278"/>
                <a:gd name="T83" fmla="*/ 565 h 1076"/>
                <a:gd name="T84" fmla="*/ 45 w 278"/>
                <a:gd name="T85" fmla="*/ 559 h 1076"/>
                <a:gd name="T86" fmla="*/ 22 w 278"/>
                <a:gd name="T87" fmla="*/ 450 h 1076"/>
                <a:gd name="T88" fmla="*/ 32 w 278"/>
                <a:gd name="T89" fmla="*/ 307 h 1076"/>
                <a:gd name="T90" fmla="*/ 56 w 278"/>
                <a:gd name="T91" fmla="*/ 301 h 1076"/>
                <a:gd name="T92" fmla="*/ 79 w 278"/>
                <a:gd name="T93" fmla="*/ 295 h 1076"/>
                <a:gd name="T94" fmla="*/ 79 w 278"/>
                <a:gd name="T95" fmla="*/ 287 h 1076"/>
                <a:gd name="T96" fmla="*/ 50 w 278"/>
                <a:gd name="T97" fmla="*/ 281 h 1076"/>
                <a:gd name="T98" fmla="*/ 25 w 278"/>
                <a:gd name="T99" fmla="*/ 262 h 1076"/>
                <a:gd name="T100" fmla="*/ 0 w 278"/>
                <a:gd name="T101" fmla="*/ 121 h 1076"/>
                <a:gd name="T102" fmla="*/ 11 w 278"/>
                <a:gd name="T103" fmla="*/ 34 h 1076"/>
                <a:gd name="T104" fmla="*/ 38 w 278"/>
                <a:gd name="T105" fmla="*/ 2 h 1076"/>
                <a:gd name="T106" fmla="*/ 58 w 278"/>
                <a:gd name="T107" fmla="*/ 0 h 1076"/>
                <a:gd name="T108" fmla="*/ 73 w 278"/>
                <a:gd name="T109" fmla="*/ 5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8" h="1076">
                  <a:moveTo>
                    <a:pt x="78" y="7"/>
                  </a:moveTo>
                  <a:lnTo>
                    <a:pt x="88" y="18"/>
                  </a:lnTo>
                  <a:lnTo>
                    <a:pt x="95" y="29"/>
                  </a:lnTo>
                  <a:lnTo>
                    <a:pt x="98" y="38"/>
                  </a:lnTo>
                  <a:lnTo>
                    <a:pt x="100" y="42"/>
                  </a:lnTo>
                  <a:lnTo>
                    <a:pt x="113" y="81"/>
                  </a:lnTo>
                  <a:lnTo>
                    <a:pt x="121" y="121"/>
                  </a:lnTo>
                  <a:lnTo>
                    <a:pt x="127" y="163"/>
                  </a:lnTo>
                  <a:lnTo>
                    <a:pt x="131" y="204"/>
                  </a:lnTo>
                  <a:lnTo>
                    <a:pt x="133" y="247"/>
                  </a:lnTo>
                  <a:lnTo>
                    <a:pt x="135" y="290"/>
                  </a:lnTo>
                  <a:lnTo>
                    <a:pt x="140" y="331"/>
                  </a:lnTo>
                  <a:lnTo>
                    <a:pt x="147" y="371"/>
                  </a:lnTo>
                  <a:lnTo>
                    <a:pt x="151" y="397"/>
                  </a:lnTo>
                  <a:lnTo>
                    <a:pt x="157" y="423"/>
                  </a:lnTo>
                  <a:lnTo>
                    <a:pt x="164" y="449"/>
                  </a:lnTo>
                  <a:lnTo>
                    <a:pt x="170" y="474"/>
                  </a:lnTo>
                  <a:lnTo>
                    <a:pt x="174" y="499"/>
                  </a:lnTo>
                  <a:lnTo>
                    <a:pt x="179" y="526"/>
                  </a:lnTo>
                  <a:lnTo>
                    <a:pt x="180" y="552"/>
                  </a:lnTo>
                  <a:lnTo>
                    <a:pt x="179" y="579"/>
                  </a:lnTo>
                  <a:lnTo>
                    <a:pt x="184" y="597"/>
                  </a:lnTo>
                  <a:lnTo>
                    <a:pt x="187" y="614"/>
                  </a:lnTo>
                  <a:lnTo>
                    <a:pt x="188" y="633"/>
                  </a:lnTo>
                  <a:lnTo>
                    <a:pt x="187" y="652"/>
                  </a:lnTo>
                  <a:lnTo>
                    <a:pt x="194" y="695"/>
                  </a:lnTo>
                  <a:lnTo>
                    <a:pt x="202" y="738"/>
                  </a:lnTo>
                  <a:lnTo>
                    <a:pt x="212" y="779"/>
                  </a:lnTo>
                  <a:lnTo>
                    <a:pt x="223" y="822"/>
                  </a:lnTo>
                  <a:lnTo>
                    <a:pt x="235" y="863"/>
                  </a:lnTo>
                  <a:lnTo>
                    <a:pt x="248" y="905"/>
                  </a:lnTo>
                  <a:lnTo>
                    <a:pt x="263" y="946"/>
                  </a:lnTo>
                  <a:lnTo>
                    <a:pt x="278" y="987"/>
                  </a:lnTo>
                  <a:lnTo>
                    <a:pt x="277" y="1010"/>
                  </a:lnTo>
                  <a:lnTo>
                    <a:pt x="276" y="1031"/>
                  </a:lnTo>
                  <a:lnTo>
                    <a:pt x="275" y="1054"/>
                  </a:lnTo>
                  <a:lnTo>
                    <a:pt x="276" y="1076"/>
                  </a:lnTo>
                  <a:lnTo>
                    <a:pt x="257" y="1069"/>
                  </a:lnTo>
                  <a:lnTo>
                    <a:pt x="239" y="1061"/>
                  </a:lnTo>
                  <a:lnTo>
                    <a:pt x="222" y="1053"/>
                  </a:lnTo>
                  <a:lnTo>
                    <a:pt x="203" y="1045"/>
                  </a:lnTo>
                  <a:lnTo>
                    <a:pt x="185" y="1036"/>
                  </a:lnTo>
                  <a:lnTo>
                    <a:pt x="168" y="1029"/>
                  </a:lnTo>
                  <a:lnTo>
                    <a:pt x="149" y="1021"/>
                  </a:lnTo>
                  <a:lnTo>
                    <a:pt x="131" y="1014"/>
                  </a:lnTo>
                  <a:lnTo>
                    <a:pt x="136" y="1007"/>
                  </a:lnTo>
                  <a:lnTo>
                    <a:pt x="142" y="999"/>
                  </a:lnTo>
                  <a:lnTo>
                    <a:pt x="149" y="992"/>
                  </a:lnTo>
                  <a:lnTo>
                    <a:pt x="157" y="985"/>
                  </a:lnTo>
                  <a:lnTo>
                    <a:pt x="164" y="980"/>
                  </a:lnTo>
                  <a:lnTo>
                    <a:pt x="172" y="974"/>
                  </a:lnTo>
                  <a:lnTo>
                    <a:pt x="180" y="968"/>
                  </a:lnTo>
                  <a:lnTo>
                    <a:pt x="188" y="963"/>
                  </a:lnTo>
                  <a:lnTo>
                    <a:pt x="196" y="962"/>
                  </a:lnTo>
                  <a:lnTo>
                    <a:pt x="204" y="963"/>
                  </a:lnTo>
                  <a:lnTo>
                    <a:pt x="211" y="966"/>
                  </a:lnTo>
                  <a:lnTo>
                    <a:pt x="218" y="969"/>
                  </a:lnTo>
                  <a:lnTo>
                    <a:pt x="225" y="972"/>
                  </a:lnTo>
                  <a:lnTo>
                    <a:pt x="231" y="970"/>
                  </a:lnTo>
                  <a:lnTo>
                    <a:pt x="234" y="967"/>
                  </a:lnTo>
                  <a:lnTo>
                    <a:pt x="238" y="957"/>
                  </a:lnTo>
                  <a:lnTo>
                    <a:pt x="232" y="953"/>
                  </a:lnTo>
                  <a:lnTo>
                    <a:pt x="225" y="948"/>
                  </a:lnTo>
                  <a:lnTo>
                    <a:pt x="219" y="945"/>
                  </a:lnTo>
                  <a:lnTo>
                    <a:pt x="212" y="942"/>
                  </a:lnTo>
                  <a:lnTo>
                    <a:pt x="206" y="938"/>
                  </a:lnTo>
                  <a:lnTo>
                    <a:pt x="199" y="937"/>
                  </a:lnTo>
                  <a:lnTo>
                    <a:pt x="191" y="936"/>
                  </a:lnTo>
                  <a:lnTo>
                    <a:pt x="182" y="937"/>
                  </a:lnTo>
                  <a:lnTo>
                    <a:pt x="165" y="940"/>
                  </a:lnTo>
                  <a:lnTo>
                    <a:pt x="150" y="948"/>
                  </a:lnTo>
                  <a:lnTo>
                    <a:pt x="136" y="959"/>
                  </a:lnTo>
                  <a:lnTo>
                    <a:pt x="123" y="969"/>
                  </a:lnTo>
                  <a:lnTo>
                    <a:pt x="109" y="980"/>
                  </a:lnTo>
                  <a:lnTo>
                    <a:pt x="93" y="987"/>
                  </a:lnTo>
                  <a:lnTo>
                    <a:pt x="76" y="991"/>
                  </a:lnTo>
                  <a:lnTo>
                    <a:pt x="57" y="989"/>
                  </a:lnTo>
                  <a:lnTo>
                    <a:pt x="60" y="965"/>
                  </a:lnTo>
                  <a:lnTo>
                    <a:pt x="62" y="940"/>
                  </a:lnTo>
                  <a:lnTo>
                    <a:pt x="62" y="916"/>
                  </a:lnTo>
                  <a:lnTo>
                    <a:pt x="59" y="892"/>
                  </a:lnTo>
                  <a:lnTo>
                    <a:pt x="56" y="869"/>
                  </a:lnTo>
                  <a:lnTo>
                    <a:pt x="49" y="846"/>
                  </a:lnTo>
                  <a:lnTo>
                    <a:pt x="40" y="824"/>
                  </a:lnTo>
                  <a:lnTo>
                    <a:pt x="27" y="803"/>
                  </a:lnTo>
                  <a:lnTo>
                    <a:pt x="27" y="769"/>
                  </a:lnTo>
                  <a:lnTo>
                    <a:pt x="29" y="732"/>
                  </a:lnTo>
                  <a:lnTo>
                    <a:pt x="33" y="695"/>
                  </a:lnTo>
                  <a:lnTo>
                    <a:pt x="34" y="658"/>
                  </a:lnTo>
                  <a:lnTo>
                    <a:pt x="45" y="657"/>
                  </a:lnTo>
                  <a:lnTo>
                    <a:pt x="56" y="657"/>
                  </a:lnTo>
                  <a:lnTo>
                    <a:pt x="66" y="657"/>
                  </a:lnTo>
                  <a:lnTo>
                    <a:pt x="75" y="657"/>
                  </a:lnTo>
                  <a:lnTo>
                    <a:pt x="83" y="656"/>
                  </a:lnTo>
                  <a:lnTo>
                    <a:pt x="91" y="655"/>
                  </a:lnTo>
                  <a:lnTo>
                    <a:pt x="98" y="651"/>
                  </a:lnTo>
                  <a:lnTo>
                    <a:pt x="104" y="648"/>
                  </a:lnTo>
                  <a:lnTo>
                    <a:pt x="105" y="642"/>
                  </a:lnTo>
                  <a:lnTo>
                    <a:pt x="106" y="635"/>
                  </a:lnTo>
                  <a:lnTo>
                    <a:pt x="105" y="628"/>
                  </a:lnTo>
                  <a:lnTo>
                    <a:pt x="101" y="622"/>
                  </a:lnTo>
                  <a:lnTo>
                    <a:pt x="93" y="622"/>
                  </a:lnTo>
                  <a:lnTo>
                    <a:pt x="85" y="624"/>
                  </a:lnTo>
                  <a:lnTo>
                    <a:pt x="76" y="625"/>
                  </a:lnTo>
                  <a:lnTo>
                    <a:pt x="67" y="626"/>
                  </a:lnTo>
                  <a:lnTo>
                    <a:pt x="58" y="627"/>
                  </a:lnTo>
                  <a:lnTo>
                    <a:pt x="50" y="627"/>
                  </a:lnTo>
                  <a:lnTo>
                    <a:pt x="42" y="625"/>
                  </a:lnTo>
                  <a:lnTo>
                    <a:pt x="34" y="621"/>
                  </a:lnTo>
                  <a:lnTo>
                    <a:pt x="34" y="617"/>
                  </a:lnTo>
                  <a:lnTo>
                    <a:pt x="33" y="607"/>
                  </a:lnTo>
                  <a:lnTo>
                    <a:pt x="30" y="597"/>
                  </a:lnTo>
                  <a:lnTo>
                    <a:pt x="27" y="590"/>
                  </a:lnTo>
                  <a:lnTo>
                    <a:pt x="34" y="588"/>
                  </a:lnTo>
                  <a:lnTo>
                    <a:pt x="44" y="588"/>
                  </a:lnTo>
                  <a:lnTo>
                    <a:pt x="57" y="589"/>
                  </a:lnTo>
                  <a:lnTo>
                    <a:pt x="70" y="591"/>
                  </a:lnTo>
                  <a:lnTo>
                    <a:pt x="82" y="591"/>
                  </a:lnTo>
                  <a:lnTo>
                    <a:pt x="94" y="590"/>
                  </a:lnTo>
                  <a:lnTo>
                    <a:pt x="104" y="584"/>
                  </a:lnTo>
                  <a:lnTo>
                    <a:pt x="110" y="574"/>
                  </a:lnTo>
                  <a:lnTo>
                    <a:pt x="104" y="569"/>
                  </a:lnTo>
                  <a:lnTo>
                    <a:pt x="97" y="567"/>
                  </a:lnTo>
                  <a:lnTo>
                    <a:pt x="89" y="566"/>
                  </a:lnTo>
                  <a:lnTo>
                    <a:pt x="80" y="565"/>
                  </a:lnTo>
                  <a:lnTo>
                    <a:pt x="71" y="565"/>
                  </a:lnTo>
                  <a:lnTo>
                    <a:pt x="63" y="565"/>
                  </a:lnTo>
                  <a:lnTo>
                    <a:pt x="53" y="563"/>
                  </a:lnTo>
                  <a:lnTo>
                    <a:pt x="45" y="559"/>
                  </a:lnTo>
                  <a:lnTo>
                    <a:pt x="32" y="525"/>
                  </a:lnTo>
                  <a:lnTo>
                    <a:pt x="26" y="488"/>
                  </a:lnTo>
                  <a:lnTo>
                    <a:pt x="22" y="450"/>
                  </a:lnTo>
                  <a:lnTo>
                    <a:pt x="18" y="413"/>
                  </a:lnTo>
                  <a:lnTo>
                    <a:pt x="23" y="309"/>
                  </a:lnTo>
                  <a:lnTo>
                    <a:pt x="32" y="307"/>
                  </a:lnTo>
                  <a:lnTo>
                    <a:pt x="40" y="305"/>
                  </a:lnTo>
                  <a:lnTo>
                    <a:pt x="48" y="303"/>
                  </a:lnTo>
                  <a:lnTo>
                    <a:pt x="56" y="301"/>
                  </a:lnTo>
                  <a:lnTo>
                    <a:pt x="64" y="300"/>
                  </a:lnTo>
                  <a:lnTo>
                    <a:pt x="72" y="298"/>
                  </a:lnTo>
                  <a:lnTo>
                    <a:pt x="79" y="295"/>
                  </a:lnTo>
                  <a:lnTo>
                    <a:pt x="87" y="291"/>
                  </a:lnTo>
                  <a:lnTo>
                    <a:pt x="85" y="288"/>
                  </a:lnTo>
                  <a:lnTo>
                    <a:pt x="79" y="287"/>
                  </a:lnTo>
                  <a:lnTo>
                    <a:pt x="71" y="286"/>
                  </a:lnTo>
                  <a:lnTo>
                    <a:pt x="60" y="285"/>
                  </a:lnTo>
                  <a:lnTo>
                    <a:pt x="50" y="281"/>
                  </a:lnTo>
                  <a:lnTo>
                    <a:pt x="40" y="278"/>
                  </a:lnTo>
                  <a:lnTo>
                    <a:pt x="30" y="271"/>
                  </a:lnTo>
                  <a:lnTo>
                    <a:pt x="25" y="262"/>
                  </a:lnTo>
                  <a:lnTo>
                    <a:pt x="11" y="216"/>
                  </a:lnTo>
                  <a:lnTo>
                    <a:pt x="3" y="170"/>
                  </a:lnTo>
                  <a:lnTo>
                    <a:pt x="0" y="121"/>
                  </a:lnTo>
                  <a:lnTo>
                    <a:pt x="3" y="71"/>
                  </a:lnTo>
                  <a:lnTo>
                    <a:pt x="5" y="52"/>
                  </a:lnTo>
                  <a:lnTo>
                    <a:pt x="11" y="34"/>
                  </a:lnTo>
                  <a:lnTo>
                    <a:pt x="19" y="18"/>
                  </a:lnTo>
                  <a:lnTo>
                    <a:pt x="30" y="4"/>
                  </a:lnTo>
                  <a:lnTo>
                    <a:pt x="38" y="2"/>
                  </a:lnTo>
                  <a:lnTo>
                    <a:pt x="45" y="0"/>
                  </a:lnTo>
                  <a:lnTo>
                    <a:pt x="52" y="0"/>
                  </a:lnTo>
                  <a:lnTo>
                    <a:pt x="58" y="0"/>
                  </a:lnTo>
                  <a:lnTo>
                    <a:pt x="64" y="2"/>
                  </a:lnTo>
                  <a:lnTo>
                    <a:pt x="68" y="3"/>
                  </a:lnTo>
                  <a:lnTo>
                    <a:pt x="73" y="5"/>
                  </a:lnTo>
                  <a:lnTo>
                    <a:pt x="78" y="7"/>
                  </a:lnTo>
                  <a:close/>
                </a:path>
              </a:pathLst>
            </a:custGeom>
            <a:solidFill>
              <a:srgbClr val="E2BF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3"/>
            <p:cNvSpPr>
              <a:spLocks/>
            </p:cNvSpPr>
            <p:nvPr/>
          </p:nvSpPr>
          <p:spPr bwMode="auto">
            <a:xfrm>
              <a:off x="4377" y="2546"/>
              <a:ext cx="124" cy="237"/>
            </a:xfrm>
            <a:custGeom>
              <a:avLst/>
              <a:gdLst>
                <a:gd name="T0" fmla="*/ 245 w 249"/>
                <a:gd name="T1" fmla="*/ 116 h 475"/>
                <a:gd name="T2" fmla="*/ 247 w 249"/>
                <a:gd name="T3" fmla="*/ 135 h 475"/>
                <a:gd name="T4" fmla="*/ 249 w 249"/>
                <a:gd name="T5" fmla="*/ 152 h 475"/>
                <a:gd name="T6" fmla="*/ 249 w 249"/>
                <a:gd name="T7" fmla="*/ 171 h 475"/>
                <a:gd name="T8" fmla="*/ 244 w 249"/>
                <a:gd name="T9" fmla="*/ 190 h 475"/>
                <a:gd name="T10" fmla="*/ 234 w 249"/>
                <a:gd name="T11" fmla="*/ 186 h 475"/>
                <a:gd name="T12" fmla="*/ 224 w 249"/>
                <a:gd name="T13" fmla="*/ 180 h 475"/>
                <a:gd name="T14" fmla="*/ 214 w 249"/>
                <a:gd name="T15" fmla="*/ 174 h 475"/>
                <a:gd name="T16" fmla="*/ 204 w 249"/>
                <a:gd name="T17" fmla="*/ 167 h 475"/>
                <a:gd name="T18" fmla="*/ 194 w 249"/>
                <a:gd name="T19" fmla="*/ 163 h 475"/>
                <a:gd name="T20" fmla="*/ 183 w 249"/>
                <a:gd name="T21" fmla="*/ 157 h 475"/>
                <a:gd name="T22" fmla="*/ 173 w 249"/>
                <a:gd name="T23" fmla="*/ 152 h 475"/>
                <a:gd name="T24" fmla="*/ 161 w 249"/>
                <a:gd name="T25" fmla="*/ 149 h 475"/>
                <a:gd name="T26" fmla="*/ 149 w 249"/>
                <a:gd name="T27" fmla="*/ 156 h 475"/>
                <a:gd name="T28" fmla="*/ 135 w 249"/>
                <a:gd name="T29" fmla="*/ 164 h 475"/>
                <a:gd name="T30" fmla="*/ 122 w 249"/>
                <a:gd name="T31" fmla="*/ 172 h 475"/>
                <a:gd name="T32" fmla="*/ 109 w 249"/>
                <a:gd name="T33" fmla="*/ 181 h 475"/>
                <a:gd name="T34" fmla="*/ 98 w 249"/>
                <a:gd name="T35" fmla="*/ 191 h 475"/>
                <a:gd name="T36" fmla="*/ 88 w 249"/>
                <a:gd name="T37" fmla="*/ 203 h 475"/>
                <a:gd name="T38" fmla="*/ 80 w 249"/>
                <a:gd name="T39" fmla="*/ 214 h 475"/>
                <a:gd name="T40" fmla="*/ 73 w 249"/>
                <a:gd name="T41" fmla="*/ 228 h 475"/>
                <a:gd name="T42" fmla="*/ 65 w 249"/>
                <a:gd name="T43" fmla="*/ 262 h 475"/>
                <a:gd name="T44" fmla="*/ 63 w 249"/>
                <a:gd name="T45" fmla="*/ 295 h 475"/>
                <a:gd name="T46" fmla="*/ 67 w 249"/>
                <a:gd name="T47" fmla="*/ 327 h 475"/>
                <a:gd name="T48" fmla="*/ 75 w 249"/>
                <a:gd name="T49" fmla="*/ 358 h 475"/>
                <a:gd name="T50" fmla="*/ 85 w 249"/>
                <a:gd name="T51" fmla="*/ 390 h 475"/>
                <a:gd name="T52" fmla="*/ 99 w 249"/>
                <a:gd name="T53" fmla="*/ 418 h 475"/>
                <a:gd name="T54" fmla="*/ 115 w 249"/>
                <a:gd name="T55" fmla="*/ 447 h 475"/>
                <a:gd name="T56" fmla="*/ 131 w 249"/>
                <a:gd name="T57" fmla="*/ 474 h 475"/>
                <a:gd name="T58" fmla="*/ 126 w 249"/>
                <a:gd name="T59" fmla="*/ 475 h 475"/>
                <a:gd name="T60" fmla="*/ 119 w 249"/>
                <a:gd name="T61" fmla="*/ 475 h 475"/>
                <a:gd name="T62" fmla="*/ 113 w 249"/>
                <a:gd name="T63" fmla="*/ 475 h 475"/>
                <a:gd name="T64" fmla="*/ 107 w 249"/>
                <a:gd name="T65" fmla="*/ 474 h 475"/>
                <a:gd name="T66" fmla="*/ 101 w 249"/>
                <a:gd name="T67" fmla="*/ 472 h 475"/>
                <a:gd name="T68" fmla="*/ 97 w 249"/>
                <a:gd name="T69" fmla="*/ 471 h 475"/>
                <a:gd name="T70" fmla="*/ 91 w 249"/>
                <a:gd name="T71" fmla="*/ 469 h 475"/>
                <a:gd name="T72" fmla="*/ 85 w 249"/>
                <a:gd name="T73" fmla="*/ 467 h 475"/>
                <a:gd name="T74" fmla="*/ 69 w 249"/>
                <a:gd name="T75" fmla="*/ 422 h 475"/>
                <a:gd name="T76" fmla="*/ 20 w 249"/>
                <a:gd name="T77" fmla="*/ 129 h 475"/>
                <a:gd name="T78" fmla="*/ 16 w 249"/>
                <a:gd name="T79" fmla="*/ 116 h 475"/>
                <a:gd name="T80" fmla="*/ 12 w 249"/>
                <a:gd name="T81" fmla="*/ 105 h 475"/>
                <a:gd name="T82" fmla="*/ 7 w 249"/>
                <a:gd name="T83" fmla="*/ 92 h 475"/>
                <a:gd name="T84" fmla="*/ 0 w 249"/>
                <a:gd name="T85" fmla="*/ 81 h 475"/>
                <a:gd name="T86" fmla="*/ 8 w 249"/>
                <a:gd name="T87" fmla="*/ 67 h 475"/>
                <a:gd name="T88" fmla="*/ 17 w 249"/>
                <a:gd name="T89" fmla="*/ 53 h 475"/>
                <a:gd name="T90" fmla="*/ 28 w 249"/>
                <a:gd name="T91" fmla="*/ 39 h 475"/>
                <a:gd name="T92" fmla="*/ 39 w 249"/>
                <a:gd name="T93" fmla="*/ 28 h 475"/>
                <a:gd name="T94" fmla="*/ 52 w 249"/>
                <a:gd name="T95" fmla="*/ 16 h 475"/>
                <a:gd name="T96" fmla="*/ 67 w 249"/>
                <a:gd name="T97" fmla="*/ 8 h 475"/>
                <a:gd name="T98" fmla="*/ 82 w 249"/>
                <a:gd name="T99" fmla="*/ 2 h 475"/>
                <a:gd name="T100" fmla="*/ 98 w 249"/>
                <a:gd name="T101" fmla="*/ 0 h 475"/>
                <a:gd name="T102" fmla="*/ 122 w 249"/>
                <a:gd name="T103" fmla="*/ 2 h 475"/>
                <a:gd name="T104" fmla="*/ 146 w 249"/>
                <a:gd name="T105" fmla="*/ 9 h 475"/>
                <a:gd name="T106" fmla="*/ 169 w 249"/>
                <a:gd name="T107" fmla="*/ 20 h 475"/>
                <a:gd name="T108" fmla="*/ 191 w 249"/>
                <a:gd name="T109" fmla="*/ 34 h 475"/>
                <a:gd name="T110" fmla="*/ 210 w 249"/>
                <a:gd name="T111" fmla="*/ 51 h 475"/>
                <a:gd name="T112" fmla="*/ 226 w 249"/>
                <a:gd name="T113" fmla="*/ 70 h 475"/>
                <a:gd name="T114" fmla="*/ 237 w 249"/>
                <a:gd name="T115" fmla="*/ 92 h 475"/>
                <a:gd name="T116" fmla="*/ 245 w 249"/>
                <a:gd name="T117" fmla="*/ 116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9" h="475">
                  <a:moveTo>
                    <a:pt x="245" y="116"/>
                  </a:moveTo>
                  <a:lnTo>
                    <a:pt x="247" y="135"/>
                  </a:lnTo>
                  <a:lnTo>
                    <a:pt x="249" y="152"/>
                  </a:lnTo>
                  <a:lnTo>
                    <a:pt x="249" y="171"/>
                  </a:lnTo>
                  <a:lnTo>
                    <a:pt x="244" y="190"/>
                  </a:lnTo>
                  <a:lnTo>
                    <a:pt x="234" y="186"/>
                  </a:lnTo>
                  <a:lnTo>
                    <a:pt x="224" y="180"/>
                  </a:lnTo>
                  <a:lnTo>
                    <a:pt x="214" y="174"/>
                  </a:lnTo>
                  <a:lnTo>
                    <a:pt x="204" y="167"/>
                  </a:lnTo>
                  <a:lnTo>
                    <a:pt x="194" y="163"/>
                  </a:lnTo>
                  <a:lnTo>
                    <a:pt x="183" y="157"/>
                  </a:lnTo>
                  <a:lnTo>
                    <a:pt x="173" y="152"/>
                  </a:lnTo>
                  <a:lnTo>
                    <a:pt x="161" y="149"/>
                  </a:lnTo>
                  <a:lnTo>
                    <a:pt x="149" y="156"/>
                  </a:lnTo>
                  <a:lnTo>
                    <a:pt x="135" y="164"/>
                  </a:lnTo>
                  <a:lnTo>
                    <a:pt x="122" y="172"/>
                  </a:lnTo>
                  <a:lnTo>
                    <a:pt x="109" y="181"/>
                  </a:lnTo>
                  <a:lnTo>
                    <a:pt x="98" y="191"/>
                  </a:lnTo>
                  <a:lnTo>
                    <a:pt x="88" y="203"/>
                  </a:lnTo>
                  <a:lnTo>
                    <a:pt x="80" y="214"/>
                  </a:lnTo>
                  <a:lnTo>
                    <a:pt x="73" y="228"/>
                  </a:lnTo>
                  <a:lnTo>
                    <a:pt x="65" y="262"/>
                  </a:lnTo>
                  <a:lnTo>
                    <a:pt x="63" y="295"/>
                  </a:lnTo>
                  <a:lnTo>
                    <a:pt x="67" y="327"/>
                  </a:lnTo>
                  <a:lnTo>
                    <a:pt x="75" y="358"/>
                  </a:lnTo>
                  <a:lnTo>
                    <a:pt x="85" y="390"/>
                  </a:lnTo>
                  <a:lnTo>
                    <a:pt x="99" y="418"/>
                  </a:lnTo>
                  <a:lnTo>
                    <a:pt x="115" y="447"/>
                  </a:lnTo>
                  <a:lnTo>
                    <a:pt x="131" y="474"/>
                  </a:lnTo>
                  <a:lnTo>
                    <a:pt x="126" y="475"/>
                  </a:lnTo>
                  <a:lnTo>
                    <a:pt x="119" y="475"/>
                  </a:lnTo>
                  <a:lnTo>
                    <a:pt x="113" y="475"/>
                  </a:lnTo>
                  <a:lnTo>
                    <a:pt x="107" y="474"/>
                  </a:lnTo>
                  <a:lnTo>
                    <a:pt x="101" y="472"/>
                  </a:lnTo>
                  <a:lnTo>
                    <a:pt x="97" y="471"/>
                  </a:lnTo>
                  <a:lnTo>
                    <a:pt x="91" y="469"/>
                  </a:lnTo>
                  <a:lnTo>
                    <a:pt x="85" y="467"/>
                  </a:lnTo>
                  <a:lnTo>
                    <a:pt x="69" y="422"/>
                  </a:lnTo>
                  <a:lnTo>
                    <a:pt x="20" y="129"/>
                  </a:lnTo>
                  <a:lnTo>
                    <a:pt x="16" y="116"/>
                  </a:lnTo>
                  <a:lnTo>
                    <a:pt x="12" y="105"/>
                  </a:lnTo>
                  <a:lnTo>
                    <a:pt x="7" y="92"/>
                  </a:lnTo>
                  <a:lnTo>
                    <a:pt x="0" y="81"/>
                  </a:lnTo>
                  <a:lnTo>
                    <a:pt x="8" y="67"/>
                  </a:lnTo>
                  <a:lnTo>
                    <a:pt x="17" y="53"/>
                  </a:lnTo>
                  <a:lnTo>
                    <a:pt x="28" y="39"/>
                  </a:lnTo>
                  <a:lnTo>
                    <a:pt x="39" y="28"/>
                  </a:lnTo>
                  <a:lnTo>
                    <a:pt x="52" y="16"/>
                  </a:lnTo>
                  <a:lnTo>
                    <a:pt x="67" y="8"/>
                  </a:lnTo>
                  <a:lnTo>
                    <a:pt x="82" y="2"/>
                  </a:lnTo>
                  <a:lnTo>
                    <a:pt x="98" y="0"/>
                  </a:lnTo>
                  <a:lnTo>
                    <a:pt x="122" y="2"/>
                  </a:lnTo>
                  <a:lnTo>
                    <a:pt x="146" y="9"/>
                  </a:lnTo>
                  <a:lnTo>
                    <a:pt x="169" y="20"/>
                  </a:lnTo>
                  <a:lnTo>
                    <a:pt x="191" y="34"/>
                  </a:lnTo>
                  <a:lnTo>
                    <a:pt x="210" y="51"/>
                  </a:lnTo>
                  <a:lnTo>
                    <a:pt x="226" y="70"/>
                  </a:lnTo>
                  <a:lnTo>
                    <a:pt x="237" y="92"/>
                  </a:lnTo>
                  <a:lnTo>
                    <a:pt x="245" y="116"/>
                  </a:lnTo>
                  <a:close/>
                </a:path>
              </a:pathLst>
            </a:custGeom>
            <a:solidFill>
              <a:srgbClr val="E2BF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4"/>
            <p:cNvSpPr>
              <a:spLocks/>
            </p:cNvSpPr>
            <p:nvPr/>
          </p:nvSpPr>
          <p:spPr bwMode="auto">
            <a:xfrm>
              <a:off x="4250" y="2586"/>
              <a:ext cx="154" cy="254"/>
            </a:xfrm>
            <a:custGeom>
              <a:avLst/>
              <a:gdLst>
                <a:gd name="T0" fmla="*/ 230 w 307"/>
                <a:gd name="T1" fmla="*/ 59 h 508"/>
                <a:gd name="T2" fmla="*/ 247 w 307"/>
                <a:gd name="T3" fmla="*/ 105 h 508"/>
                <a:gd name="T4" fmla="*/ 283 w 307"/>
                <a:gd name="T5" fmla="*/ 335 h 508"/>
                <a:gd name="T6" fmla="*/ 287 w 307"/>
                <a:gd name="T7" fmla="*/ 357 h 508"/>
                <a:gd name="T8" fmla="*/ 291 w 307"/>
                <a:gd name="T9" fmla="*/ 378 h 508"/>
                <a:gd name="T10" fmla="*/ 298 w 307"/>
                <a:gd name="T11" fmla="*/ 398 h 508"/>
                <a:gd name="T12" fmla="*/ 307 w 307"/>
                <a:gd name="T13" fmla="*/ 417 h 508"/>
                <a:gd name="T14" fmla="*/ 303 w 307"/>
                <a:gd name="T15" fmla="*/ 432 h 508"/>
                <a:gd name="T16" fmla="*/ 296 w 307"/>
                <a:gd name="T17" fmla="*/ 446 h 508"/>
                <a:gd name="T18" fmla="*/ 289 w 307"/>
                <a:gd name="T19" fmla="*/ 459 h 508"/>
                <a:gd name="T20" fmla="*/ 280 w 307"/>
                <a:gd name="T21" fmla="*/ 473 h 508"/>
                <a:gd name="T22" fmla="*/ 269 w 307"/>
                <a:gd name="T23" fmla="*/ 485 h 508"/>
                <a:gd name="T24" fmla="*/ 258 w 307"/>
                <a:gd name="T25" fmla="*/ 494 h 508"/>
                <a:gd name="T26" fmla="*/ 244 w 307"/>
                <a:gd name="T27" fmla="*/ 501 h 508"/>
                <a:gd name="T28" fmla="*/ 228 w 307"/>
                <a:gd name="T29" fmla="*/ 506 h 508"/>
                <a:gd name="T30" fmla="*/ 222 w 307"/>
                <a:gd name="T31" fmla="*/ 508 h 508"/>
                <a:gd name="T32" fmla="*/ 215 w 307"/>
                <a:gd name="T33" fmla="*/ 508 h 508"/>
                <a:gd name="T34" fmla="*/ 209 w 307"/>
                <a:gd name="T35" fmla="*/ 508 h 508"/>
                <a:gd name="T36" fmla="*/ 204 w 307"/>
                <a:gd name="T37" fmla="*/ 506 h 508"/>
                <a:gd name="T38" fmla="*/ 198 w 307"/>
                <a:gd name="T39" fmla="*/ 503 h 508"/>
                <a:gd name="T40" fmla="*/ 192 w 307"/>
                <a:gd name="T41" fmla="*/ 501 h 508"/>
                <a:gd name="T42" fmla="*/ 186 w 307"/>
                <a:gd name="T43" fmla="*/ 497 h 508"/>
                <a:gd name="T44" fmla="*/ 182 w 307"/>
                <a:gd name="T45" fmla="*/ 495 h 508"/>
                <a:gd name="T46" fmla="*/ 171 w 307"/>
                <a:gd name="T47" fmla="*/ 480 h 508"/>
                <a:gd name="T48" fmla="*/ 162 w 307"/>
                <a:gd name="T49" fmla="*/ 465 h 508"/>
                <a:gd name="T50" fmla="*/ 156 w 307"/>
                <a:gd name="T51" fmla="*/ 449 h 508"/>
                <a:gd name="T52" fmla="*/ 151 w 307"/>
                <a:gd name="T53" fmla="*/ 432 h 508"/>
                <a:gd name="T54" fmla="*/ 145 w 307"/>
                <a:gd name="T55" fmla="*/ 416 h 508"/>
                <a:gd name="T56" fmla="*/ 139 w 307"/>
                <a:gd name="T57" fmla="*/ 398 h 508"/>
                <a:gd name="T58" fmla="*/ 132 w 307"/>
                <a:gd name="T59" fmla="*/ 382 h 508"/>
                <a:gd name="T60" fmla="*/ 123 w 307"/>
                <a:gd name="T61" fmla="*/ 366 h 508"/>
                <a:gd name="T62" fmla="*/ 111 w 307"/>
                <a:gd name="T63" fmla="*/ 334 h 508"/>
                <a:gd name="T64" fmla="*/ 95 w 307"/>
                <a:gd name="T65" fmla="*/ 302 h 508"/>
                <a:gd name="T66" fmla="*/ 76 w 307"/>
                <a:gd name="T67" fmla="*/ 272 h 508"/>
                <a:gd name="T68" fmla="*/ 56 w 307"/>
                <a:gd name="T69" fmla="*/ 242 h 508"/>
                <a:gd name="T70" fmla="*/ 37 w 307"/>
                <a:gd name="T71" fmla="*/ 212 h 508"/>
                <a:gd name="T72" fmla="*/ 20 w 307"/>
                <a:gd name="T73" fmla="*/ 182 h 508"/>
                <a:gd name="T74" fmla="*/ 7 w 307"/>
                <a:gd name="T75" fmla="*/ 150 h 508"/>
                <a:gd name="T76" fmla="*/ 0 w 307"/>
                <a:gd name="T77" fmla="*/ 116 h 508"/>
                <a:gd name="T78" fmla="*/ 5 w 307"/>
                <a:gd name="T79" fmla="*/ 100 h 508"/>
                <a:gd name="T80" fmla="*/ 11 w 307"/>
                <a:gd name="T81" fmla="*/ 86 h 508"/>
                <a:gd name="T82" fmla="*/ 17 w 307"/>
                <a:gd name="T83" fmla="*/ 74 h 508"/>
                <a:gd name="T84" fmla="*/ 24 w 307"/>
                <a:gd name="T85" fmla="*/ 60 h 508"/>
                <a:gd name="T86" fmla="*/ 33 w 307"/>
                <a:gd name="T87" fmla="*/ 47 h 508"/>
                <a:gd name="T88" fmla="*/ 45 w 307"/>
                <a:gd name="T89" fmla="*/ 34 h 508"/>
                <a:gd name="T90" fmla="*/ 58 w 307"/>
                <a:gd name="T91" fmla="*/ 21 h 508"/>
                <a:gd name="T92" fmla="*/ 76 w 307"/>
                <a:gd name="T93" fmla="*/ 4 h 508"/>
                <a:gd name="T94" fmla="*/ 92 w 307"/>
                <a:gd name="T95" fmla="*/ 0 h 508"/>
                <a:gd name="T96" fmla="*/ 109 w 307"/>
                <a:gd name="T97" fmla="*/ 0 h 508"/>
                <a:gd name="T98" fmla="*/ 126 w 307"/>
                <a:gd name="T99" fmla="*/ 1 h 508"/>
                <a:gd name="T100" fmla="*/ 144 w 307"/>
                <a:gd name="T101" fmla="*/ 6 h 508"/>
                <a:gd name="T102" fmla="*/ 161 w 307"/>
                <a:gd name="T103" fmla="*/ 11 h 508"/>
                <a:gd name="T104" fmla="*/ 178 w 307"/>
                <a:gd name="T105" fmla="*/ 18 h 508"/>
                <a:gd name="T106" fmla="*/ 194 w 307"/>
                <a:gd name="T107" fmla="*/ 24 h 508"/>
                <a:gd name="T108" fmla="*/ 209 w 307"/>
                <a:gd name="T109" fmla="*/ 31 h 508"/>
                <a:gd name="T110" fmla="*/ 230 w 307"/>
                <a:gd name="T111" fmla="*/ 59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7" h="508">
                  <a:moveTo>
                    <a:pt x="230" y="59"/>
                  </a:moveTo>
                  <a:lnTo>
                    <a:pt x="247" y="105"/>
                  </a:lnTo>
                  <a:lnTo>
                    <a:pt x="283" y="335"/>
                  </a:lnTo>
                  <a:lnTo>
                    <a:pt x="287" y="357"/>
                  </a:lnTo>
                  <a:lnTo>
                    <a:pt x="291" y="378"/>
                  </a:lnTo>
                  <a:lnTo>
                    <a:pt x="298" y="398"/>
                  </a:lnTo>
                  <a:lnTo>
                    <a:pt x="307" y="417"/>
                  </a:lnTo>
                  <a:lnTo>
                    <a:pt x="303" y="432"/>
                  </a:lnTo>
                  <a:lnTo>
                    <a:pt x="296" y="446"/>
                  </a:lnTo>
                  <a:lnTo>
                    <a:pt x="289" y="459"/>
                  </a:lnTo>
                  <a:lnTo>
                    <a:pt x="280" y="473"/>
                  </a:lnTo>
                  <a:lnTo>
                    <a:pt x="269" y="485"/>
                  </a:lnTo>
                  <a:lnTo>
                    <a:pt x="258" y="494"/>
                  </a:lnTo>
                  <a:lnTo>
                    <a:pt x="244" y="501"/>
                  </a:lnTo>
                  <a:lnTo>
                    <a:pt x="228" y="506"/>
                  </a:lnTo>
                  <a:lnTo>
                    <a:pt x="222" y="508"/>
                  </a:lnTo>
                  <a:lnTo>
                    <a:pt x="215" y="508"/>
                  </a:lnTo>
                  <a:lnTo>
                    <a:pt x="209" y="508"/>
                  </a:lnTo>
                  <a:lnTo>
                    <a:pt x="204" y="506"/>
                  </a:lnTo>
                  <a:lnTo>
                    <a:pt x="198" y="503"/>
                  </a:lnTo>
                  <a:lnTo>
                    <a:pt x="192" y="501"/>
                  </a:lnTo>
                  <a:lnTo>
                    <a:pt x="186" y="497"/>
                  </a:lnTo>
                  <a:lnTo>
                    <a:pt x="182" y="495"/>
                  </a:lnTo>
                  <a:lnTo>
                    <a:pt x="171" y="480"/>
                  </a:lnTo>
                  <a:lnTo>
                    <a:pt x="162" y="465"/>
                  </a:lnTo>
                  <a:lnTo>
                    <a:pt x="156" y="449"/>
                  </a:lnTo>
                  <a:lnTo>
                    <a:pt x="151" y="432"/>
                  </a:lnTo>
                  <a:lnTo>
                    <a:pt x="145" y="416"/>
                  </a:lnTo>
                  <a:lnTo>
                    <a:pt x="139" y="398"/>
                  </a:lnTo>
                  <a:lnTo>
                    <a:pt x="132" y="382"/>
                  </a:lnTo>
                  <a:lnTo>
                    <a:pt x="123" y="366"/>
                  </a:lnTo>
                  <a:lnTo>
                    <a:pt x="111" y="334"/>
                  </a:lnTo>
                  <a:lnTo>
                    <a:pt x="95" y="302"/>
                  </a:lnTo>
                  <a:lnTo>
                    <a:pt x="76" y="272"/>
                  </a:lnTo>
                  <a:lnTo>
                    <a:pt x="56" y="242"/>
                  </a:lnTo>
                  <a:lnTo>
                    <a:pt x="37" y="212"/>
                  </a:lnTo>
                  <a:lnTo>
                    <a:pt x="20" y="182"/>
                  </a:lnTo>
                  <a:lnTo>
                    <a:pt x="7" y="150"/>
                  </a:lnTo>
                  <a:lnTo>
                    <a:pt x="0" y="116"/>
                  </a:lnTo>
                  <a:lnTo>
                    <a:pt x="5" y="100"/>
                  </a:lnTo>
                  <a:lnTo>
                    <a:pt x="11" y="86"/>
                  </a:lnTo>
                  <a:lnTo>
                    <a:pt x="17" y="74"/>
                  </a:lnTo>
                  <a:lnTo>
                    <a:pt x="24" y="60"/>
                  </a:lnTo>
                  <a:lnTo>
                    <a:pt x="33" y="47"/>
                  </a:lnTo>
                  <a:lnTo>
                    <a:pt x="45" y="34"/>
                  </a:lnTo>
                  <a:lnTo>
                    <a:pt x="58" y="21"/>
                  </a:lnTo>
                  <a:lnTo>
                    <a:pt x="76" y="4"/>
                  </a:lnTo>
                  <a:lnTo>
                    <a:pt x="92" y="0"/>
                  </a:lnTo>
                  <a:lnTo>
                    <a:pt x="109" y="0"/>
                  </a:lnTo>
                  <a:lnTo>
                    <a:pt x="126" y="1"/>
                  </a:lnTo>
                  <a:lnTo>
                    <a:pt x="144" y="6"/>
                  </a:lnTo>
                  <a:lnTo>
                    <a:pt x="161" y="11"/>
                  </a:lnTo>
                  <a:lnTo>
                    <a:pt x="178" y="18"/>
                  </a:lnTo>
                  <a:lnTo>
                    <a:pt x="194" y="24"/>
                  </a:lnTo>
                  <a:lnTo>
                    <a:pt x="209" y="31"/>
                  </a:lnTo>
                  <a:lnTo>
                    <a:pt x="230" y="59"/>
                  </a:lnTo>
                  <a:close/>
                </a:path>
              </a:pathLst>
            </a:custGeom>
            <a:solidFill>
              <a:srgbClr val="E2BF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5"/>
            <p:cNvSpPr>
              <a:spLocks/>
            </p:cNvSpPr>
            <p:nvPr/>
          </p:nvSpPr>
          <p:spPr bwMode="auto">
            <a:xfrm>
              <a:off x="4259" y="2608"/>
              <a:ext cx="65" cy="41"/>
            </a:xfrm>
            <a:custGeom>
              <a:avLst/>
              <a:gdLst>
                <a:gd name="T0" fmla="*/ 129 w 129"/>
                <a:gd name="T1" fmla="*/ 3 h 83"/>
                <a:gd name="T2" fmla="*/ 121 w 129"/>
                <a:gd name="T3" fmla="*/ 10 h 83"/>
                <a:gd name="T4" fmla="*/ 112 w 129"/>
                <a:gd name="T5" fmla="*/ 16 h 83"/>
                <a:gd name="T6" fmla="*/ 103 w 129"/>
                <a:gd name="T7" fmla="*/ 20 h 83"/>
                <a:gd name="T8" fmla="*/ 92 w 129"/>
                <a:gd name="T9" fmla="*/ 24 h 83"/>
                <a:gd name="T10" fmla="*/ 82 w 129"/>
                <a:gd name="T11" fmla="*/ 28 h 83"/>
                <a:gd name="T12" fmla="*/ 71 w 129"/>
                <a:gd name="T13" fmla="*/ 33 h 83"/>
                <a:gd name="T14" fmla="*/ 61 w 129"/>
                <a:gd name="T15" fmla="*/ 38 h 83"/>
                <a:gd name="T16" fmla="*/ 51 w 129"/>
                <a:gd name="T17" fmla="*/ 44 h 83"/>
                <a:gd name="T18" fmla="*/ 44 w 129"/>
                <a:gd name="T19" fmla="*/ 49 h 83"/>
                <a:gd name="T20" fmla="*/ 37 w 129"/>
                <a:gd name="T21" fmla="*/ 55 h 83"/>
                <a:gd name="T22" fmla="*/ 31 w 129"/>
                <a:gd name="T23" fmla="*/ 59 h 83"/>
                <a:gd name="T24" fmla="*/ 25 w 129"/>
                <a:gd name="T25" fmla="*/ 65 h 83"/>
                <a:gd name="T26" fmla="*/ 20 w 129"/>
                <a:gd name="T27" fmla="*/ 70 h 83"/>
                <a:gd name="T28" fmla="*/ 15 w 129"/>
                <a:gd name="T29" fmla="*/ 74 h 83"/>
                <a:gd name="T30" fmla="*/ 8 w 129"/>
                <a:gd name="T31" fmla="*/ 79 h 83"/>
                <a:gd name="T32" fmla="*/ 2 w 129"/>
                <a:gd name="T33" fmla="*/ 83 h 83"/>
                <a:gd name="T34" fmla="*/ 0 w 129"/>
                <a:gd name="T35" fmla="*/ 74 h 83"/>
                <a:gd name="T36" fmla="*/ 0 w 129"/>
                <a:gd name="T37" fmla="*/ 68 h 83"/>
                <a:gd name="T38" fmla="*/ 3 w 129"/>
                <a:gd name="T39" fmla="*/ 61 h 83"/>
                <a:gd name="T40" fmla="*/ 9 w 129"/>
                <a:gd name="T41" fmla="*/ 54 h 83"/>
                <a:gd name="T42" fmla="*/ 15 w 129"/>
                <a:gd name="T43" fmla="*/ 47 h 83"/>
                <a:gd name="T44" fmla="*/ 21 w 129"/>
                <a:gd name="T45" fmla="*/ 40 h 83"/>
                <a:gd name="T46" fmla="*/ 26 w 129"/>
                <a:gd name="T47" fmla="*/ 33 h 83"/>
                <a:gd name="T48" fmla="*/ 30 w 129"/>
                <a:gd name="T49" fmla="*/ 26 h 83"/>
                <a:gd name="T50" fmla="*/ 47 w 129"/>
                <a:gd name="T51" fmla="*/ 13 h 83"/>
                <a:gd name="T52" fmla="*/ 66 w 129"/>
                <a:gd name="T53" fmla="*/ 6 h 83"/>
                <a:gd name="T54" fmla="*/ 82 w 129"/>
                <a:gd name="T55" fmla="*/ 2 h 83"/>
                <a:gd name="T56" fmla="*/ 97 w 129"/>
                <a:gd name="T57" fmla="*/ 0 h 83"/>
                <a:gd name="T58" fmla="*/ 111 w 129"/>
                <a:gd name="T59" fmla="*/ 0 h 83"/>
                <a:gd name="T60" fmla="*/ 120 w 129"/>
                <a:gd name="T61" fmla="*/ 1 h 83"/>
                <a:gd name="T62" fmla="*/ 127 w 129"/>
                <a:gd name="T63" fmla="*/ 2 h 83"/>
                <a:gd name="T64" fmla="*/ 129 w 129"/>
                <a:gd name="T65"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9" h="83">
                  <a:moveTo>
                    <a:pt x="129" y="3"/>
                  </a:moveTo>
                  <a:lnTo>
                    <a:pt x="121" y="10"/>
                  </a:lnTo>
                  <a:lnTo>
                    <a:pt x="112" y="16"/>
                  </a:lnTo>
                  <a:lnTo>
                    <a:pt x="103" y="20"/>
                  </a:lnTo>
                  <a:lnTo>
                    <a:pt x="92" y="24"/>
                  </a:lnTo>
                  <a:lnTo>
                    <a:pt x="82" y="28"/>
                  </a:lnTo>
                  <a:lnTo>
                    <a:pt x="71" y="33"/>
                  </a:lnTo>
                  <a:lnTo>
                    <a:pt x="61" y="38"/>
                  </a:lnTo>
                  <a:lnTo>
                    <a:pt x="51" y="44"/>
                  </a:lnTo>
                  <a:lnTo>
                    <a:pt x="44" y="49"/>
                  </a:lnTo>
                  <a:lnTo>
                    <a:pt x="37" y="55"/>
                  </a:lnTo>
                  <a:lnTo>
                    <a:pt x="31" y="59"/>
                  </a:lnTo>
                  <a:lnTo>
                    <a:pt x="25" y="65"/>
                  </a:lnTo>
                  <a:lnTo>
                    <a:pt x="20" y="70"/>
                  </a:lnTo>
                  <a:lnTo>
                    <a:pt x="15" y="74"/>
                  </a:lnTo>
                  <a:lnTo>
                    <a:pt x="8" y="79"/>
                  </a:lnTo>
                  <a:lnTo>
                    <a:pt x="2" y="83"/>
                  </a:lnTo>
                  <a:lnTo>
                    <a:pt x="0" y="74"/>
                  </a:lnTo>
                  <a:lnTo>
                    <a:pt x="0" y="68"/>
                  </a:lnTo>
                  <a:lnTo>
                    <a:pt x="3" y="61"/>
                  </a:lnTo>
                  <a:lnTo>
                    <a:pt x="9" y="54"/>
                  </a:lnTo>
                  <a:lnTo>
                    <a:pt x="15" y="47"/>
                  </a:lnTo>
                  <a:lnTo>
                    <a:pt x="21" y="40"/>
                  </a:lnTo>
                  <a:lnTo>
                    <a:pt x="26" y="33"/>
                  </a:lnTo>
                  <a:lnTo>
                    <a:pt x="30" y="26"/>
                  </a:lnTo>
                  <a:lnTo>
                    <a:pt x="47" y="13"/>
                  </a:lnTo>
                  <a:lnTo>
                    <a:pt x="66" y="6"/>
                  </a:lnTo>
                  <a:lnTo>
                    <a:pt x="82" y="2"/>
                  </a:lnTo>
                  <a:lnTo>
                    <a:pt x="97" y="0"/>
                  </a:lnTo>
                  <a:lnTo>
                    <a:pt x="111" y="0"/>
                  </a:lnTo>
                  <a:lnTo>
                    <a:pt x="120" y="1"/>
                  </a:lnTo>
                  <a:lnTo>
                    <a:pt x="127" y="2"/>
                  </a:lnTo>
                  <a:lnTo>
                    <a:pt x="12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6"/>
            <p:cNvSpPr>
              <a:spLocks/>
            </p:cNvSpPr>
            <p:nvPr/>
          </p:nvSpPr>
          <p:spPr bwMode="auto">
            <a:xfrm>
              <a:off x="4461" y="2649"/>
              <a:ext cx="53" cy="95"/>
            </a:xfrm>
            <a:custGeom>
              <a:avLst/>
              <a:gdLst>
                <a:gd name="T0" fmla="*/ 106 w 106"/>
                <a:gd name="T1" fmla="*/ 117 h 190"/>
                <a:gd name="T2" fmla="*/ 103 w 106"/>
                <a:gd name="T3" fmla="*/ 137 h 190"/>
                <a:gd name="T4" fmla="*/ 99 w 106"/>
                <a:gd name="T5" fmla="*/ 157 h 190"/>
                <a:gd name="T6" fmla="*/ 93 w 106"/>
                <a:gd name="T7" fmla="*/ 175 h 190"/>
                <a:gd name="T8" fmla="*/ 81 w 106"/>
                <a:gd name="T9" fmla="*/ 190 h 190"/>
                <a:gd name="T10" fmla="*/ 71 w 106"/>
                <a:gd name="T11" fmla="*/ 185 h 190"/>
                <a:gd name="T12" fmla="*/ 60 w 106"/>
                <a:gd name="T13" fmla="*/ 178 h 190"/>
                <a:gd name="T14" fmla="*/ 50 w 106"/>
                <a:gd name="T15" fmla="*/ 170 h 190"/>
                <a:gd name="T16" fmla="*/ 41 w 106"/>
                <a:gd name="T17" fmla="*/ 160 h 190"/>
                <a:gd name="T18" fmla="*/ 30 w 106"/>
                <a:gd name="T19" fmla="*/ 151 h 190"/>
                <a:gd name="T20" fmla="*/ 20 w 106"/>
                <a:gd name="T21" fmla="*/ 142 h 190"/>
                <a:gd name="T22" fmla="*/ 11 w 106"/>
                <a:gd name="T23" fmla="*/ 134 h 190"/>
                <a:gd name="T24" fmla="*/ 0 w 106"/>
                <a:gd name="T25" fmla="*/ 127 h 190"/>
                <a:gd name="T26" fmla="*/ 10 w 106"/>
                <a:gd name="T27" fmla="*/ 97 h 190"/>
                <a:gd name="T28" fmla="*/ 14 w 106"/>
                <a:gd name="T29" fmla="*/ 64 h 190"/>
                <a:gd name="T30" fmla="*/ 17 w 106"/>
                <a:gd name="T31" fmla="*/ 31 h 190"/>
                <a:gd name="T32" fmla="*/ 20 w 106"/>
                <a:gd name="T33" fmla="*/ 0 h 190"/>
                <a:gd name="T34" fmla="*/ 35 w 106"/>
                <a:gd name="T35" fmla="*/ 13 h 190"/>
                <a:gd name="T36" fmla="*/ 50 w 106"/>
                <a:gd name="T37" fmla="*/ 25 h 190"/>
                <a:gd name="T38" fmla="*/ 65 w 106"/>
                <a:gd name="T39" fmla="*/ 36 h 190"/>
                <a:gd name="T40" fmla="*/ 80 w 106"/>
                <a:gd name="T41" fmla="*/ 49 h 190"/>
                <a:gd name="T42" fmla="*/ 91 w 106"/>
                <a:gd name="T43" fmla="*/ 63 h 190"/>
                <a:gd name="T44" fmla="*/ 101 w 106"/>
                <a:gd name="T45" fmla="*/ 78 h 190"/>
                <a:gd name="T46" fmla="*/ 106 w 106"/>
                <a:gd name="T47" fmla="*/ 96 h 190"/>
                <a:gd name="T48" fmla="*/ 106 w 106"/>
                <a:gd name="T49" fmla="*/ 11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190">
                  <a:moveTo>
                    <a:pt x="106" y="117"/>
                  </a:moveTo>
                  <a:lnTo>
                    <a:pt x="103" y="137"/>
                  </a:lnTo>
                  <a:lnTo>
                    <a:pt x="99" y="157"/>
                  </a:lnTo>
                  <a:lnTo>
                    <a:pt x="93" y="175"/>
                  </a:lnTo>
                  <a:lnTo>
                    <a:pt x="81" y="190"/>
                  </a:lnTo>
                  <a:lnTo>
                    <a:pt x="71" y="185"/>
                  </a:lnTo>
                  <a:lnTo>
                    <a:pt x="60" y="178"/>
                  </a:lnTo>
                  <a:lnTo>
                    <a:pt x="50" y="170"/>
                  </a:lnTo>
                  <a:lnTo>
                    <a:pt x="41" y="160"/>
                  </a:lnTo>
                  <a:lnTo>
                    <a:pt x="30" y="151"/>
                  </a:lnTo>
                  <a:lnTo>
                    <a:pt x="20" y="142"/>
                  </a:lnTo>
                  <a:lnTo>
                    <a:pt x="11" y="134"/>
                  </a:lnTo>
                  <a:lnTo>
                    <a:pt x="0" y="127"/>
                  </a:lnTo>
                  <a:lnTo>
                    <a:pt x="10" y="97"/>
                  </a:lnTo>
                  <a:lnTo>
                    <a:pt x="14" y="64"/>
                  </a:lnTo>
                  <a:lnTo>
                    <a:pt x="17" y="31"/>
                  </a:lnTo>
                  <a:lnTo>
                    <a:pt x="20" y="0"/>
                  </a:lnTo>
                  <a:lnTo>
                    <a:pt x="35" y="13"/>
                  </a:lnTo>
                  <a:lnTo>
                    <a:pt x="50" y="25"/>
                  </a:lnTo>
                  <a:lnTo>
                    <a:pt x="65" y="36"/>
                  </a:lnTo>
                  <a:lnTo>
                    <a:pt x="80" y="49"/>
                  </a:lnTo>
                  <a:lnTo>
                    <a:pt x="91" y="63"/>
                  </a:lnTo>
                  <a:lnTo>
                    <a:pt x="101" y="78"/>
                  </a:lnTo>
                  <a:lnTo>
                    <a:pt x="106" y="96"/>
                  </a:lnTo>
                  <a:lnTo>
                    <a:pt x="106" y="117"/>
                  </a:lnTo>
                  <a:close/>
                </a:path>
              </a:pathLst>
            </a:custGeom>
            <a:solidFill>
              <a:srgbClr val="F2E0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7"/>
            <p:cNvSpPr>
              <a:spLocks/>
            </p:cNvSpPr>
            <p:nvPr/>
          </p:nvSpPr>
          <p:spPr bwMode="auto">
            <a:xfrm>
              <a:off x="4180" y="2721"/>
              <a:ext cx="59" cy="61"/>
            </a:xfrm>
            <a:custGeom>
              <a:avLst/>
              <a:gdLst>
                <a:gd name="T0" fmla="*/ 118 w 118"/>
                <a:gd name="T1" fmla="*/ 9 h 122"/>
                <a:gd name="T2" fmla="*/ 114 w 118"/>
                <a:gd name="T3" fmla="*/ 14 h 122"/>
                <a:gd name="T4" fmla="*/ 110 w 118"/>
                <a:gd name="T5" fmla="*/ 18 h 122"/>
                <a:gd name="T6" fmla="*/ 104 w 118"/>
                <a:gd name="T7" fmla="*/ 21 h 122"/>
                <a:gd name="T8" fmla="*/ 98 w 118"/>
                <a:gd name="T9" fmla="*/ 24 h 122"/>
                <a:gd name="T10" fmla="*/ 91 w 118"/>
                <a:gd name="T11" fmla="*/ 26 h 122"/>
                <a:gd name="T12" fmla="*/ 85 w 118"/>
                <a:gd name="T13" fmla="*/ 27 h 122"/>
                <a:gd name="T14" fmla="*/ 80 w 118"/>
                <a:gd name="T15" fmla="*/ 31 h 122"/>
                <a:gd name="T16" fmla="*/ 74 w 118"/>
                <a:gd name="T17" fmla="*/ 34 h 122"/>
                <a:gd name="T18" fmla="*/ 62 w 118"/>
                <a:gd name="T19" fmla="*/ 42 h 122"/>
                <a:gd name="T20" fmla="*/ 52 w 118"/>
                <a:gd name="T21" fmla="*/ 50 h 122"/>
                <a:gd name="T22" fmla="*/ 43 w 118"/>
                <a:gd name="T23" fmla="*/ 61 h 122"/>
                <a:gd name="T24" fmla="*/ 35 w 118"/>
                <a:gd name="T25" fmla="*/ 70 h 122"/>
                <a:gd name="T26" fmla="*/ 28 w 118"/>
                <a:gd name="T27" fmla="*/ 81 h 122"/>
                <a:gd name="T28" fmla="*/ 22 w 118"/>
                <a:gd name="T29" fmla="*/ 93 h 122"/>
                <a:gd name="T30" fmla="*/ 17 w 118"/>
                <a:gd name="T31" fmla="*/ 104 h 122"/>
                <a:gd name="T32" fmla="*/ 15 w 118"/>
                <a:gd name="T33" fmla="*/ 118 h 122"/>
                <a:gd name="T34" fmla="*/ 12 w 118"/>
                <a:gd name="T35" fmla="*/ 122 h 122"/>
                <a:gd name="T36" fmla="*/ 8 w 118"/>
                <a:gd name="T37" fmla="*/ 120 h 122"/>
                <a:gd name="T38" fmla="*/ 4 w 118"/>
                <a:gd name="T39" fmla="*/ 118 h 122"/>
                <a:gd name="T40" fmla="*/ 0 w 118"/>
                <a:gd name="T41" fmla="*/ 116 h 122"/>
                <a:gd name="T42" fmla="*/ 0 w 118"/>
                <a:gd name="T43" fmla="*/ 103 h 122"/>
                <a:gd name="T44" fmla="*/ 1 w 118"/>
                <a:gd name="T45" fmla="*/ 92 h 122"/>
                <a:gd name="T46" fmla="*/ 2 w 118"/>
                <a:gd name="T47" fmla="*/ 80 h 122"/>
                <a:gd name="T48" fmla="*/ 7 w 118"/>
                <a:gd name="T49" fmla="*/ 69 h 122"/>
                <a:gd name="T50" fmla="*/ 12 w 118"/>
                <a:gd name="T51" fmla="*/ 58 h 122"/>
                <a:gd name="T52" fmla="*/ 17 w 118"/>
                <a:gd name="T53" fmla="*/ 47 h 122"/>
                <a:gd name="T54" fmla="*/ 24 w 118"/>
                <a:gd name="T55" fmla="*/ 36 h 122"/>
                <a:gd name="T56" fmla="*/ 34 w 118"/>
                <a:gd name="T57" fmla="*/ 25 h 122"/>
                <a:gd name="T58" fmla="*/ 43 w 118"/>
                <a:gd name="T59" fmla="*/ 18 h 122"/>
                <a:gd name="T60" fmla="*/ 53 w 118"/>
                <a:gd name="T61" fmla="*/ 11 h 122"/>
                <a:gd name="T62" fmla="*/ 65 w 118"/>
                <a:gd name="T63" fmla="*/ 5 h 122"/>
                <a:gd name="T64" fmla="*/ 75 w 118"/>
                <a:gd name="T65" fmla="*/ 1 h 122"/>
                <a:gd name="T66" fmla="*/ 87 w 118"/>
                <a:gd name="T67" fmla="*/ 0 h 122"/>
                <a:gd name="T68" fmla="*/ 97 w 118"/>
                <a:gd name="T69" fmla="*/ 0 h 122"/>
                <a:gd name="T70" fmla="*/ 107 w 118"/>
                <a:gd name="T71" fmla="*/ 2 h 122"/>
                <a:gd name="T72" fmla="*/ 118 w 118"/>
                <a:gd name="T73" fmla="*/ 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122">
                  <a:moveTo>
                    <a:pt x="118" y="9"/>
                  </a:moveTo>
                  <a:lnTo>
                    <a:pt x="114" y="14"/>
                  </a:lnTo>
                  <a:lnTo>
                    <a:pt x="110" y="18"/>
                  </a:lnTo>
                  <a:lnTo>
                    <a:pt x="104" y="21"/>
                  </a:lnTo>
                  <a:lnTo>
                    <a:pt x="98" y="24"/>
                  </a:lnTo>
                  <a:lnTo>
                    <a:pt x="91" y="26"/>
                  </a:lnTo>
                  <a:lnTo>
                    <a:pt x="85" y="27"/>
                  </a:lnTo>
                  <a:lnTo>
                    <a:pt x="80" y="31"/>
                  </a:lnTo>
                  <a:lnTo>
                    <a:pt x="74" y="34"/>
                  </a:lnTo>
                  <a:lnTo>
                    <a:pt x="62" y="42"/>
                  </a:lnTo>
                  <a:lnTo>
                    <a:pt x="52" y="50"/>
                  </a:lnTo>
                  <a:lnTo>
                    <a:pt x="43" y="61"/>
                  </a:lnTo>
                  <a:lnTo>
                    <a:pt x="35" y="70"/>
                  </a:lnTo>
                  <a:lnTo>
                    <a:pt x="28" y="81"/>
                  </a:lnTo>
                  <a:lnTo>
                    <a:pt x="22" y="93"/>
                  </a:lnTo>
                  <a:lnTo>
                    <a:pt x="17" y="104"/>
                  </a:lnTo>
                  <a:lnTo>
                    <a:pt x="15" y="118"/>
                  </a:lnTo>
                  <a:lnTo>
                    <a:pt x="12" y="122"/>
                  </a:lnTo>
                  <a:lnTo>
                    <a:pt x="8" y="120"/>
                  </a:lnTo>
                  <a:lnTo>
                    <a:pt x="4" y="118"/>
                  </a:lnTo>
                  <a:lnTo>
                    <a:pt x="0" y="116"/>
                  </a:lnTo>
                  <a:lnTo>
                    <a:pt x="0" y="103"/>
                  </a:lnTo>
                  <a:lnTo>
                    <a:pt x="1" y="92"/>
                  </a:lnTo>
                  <a:lnTo>
                    <a:pt x="2" y="80"/>
                  </a:lnTo>
                  <a:lnTo>
                    <a:pt x="7" y="69"/>
                  </a:lnTo>
                  <a:lnTo>
                    <a:pt x="12" y="58"/>
                  </a:lnTo>
                  <a:lnTo>
                    <a:pt x="17" y="47"/>
                  </a:lnTo>
                  <a:lnTo>
                    <a:pt x="24" y="36"/>
                  </a:lnTo>
                  <a:lnTo>
                    <a:pt x="34" y="25"/>
                  </a:lnTo>
                  <a:lnTo>
                    <a:pt x="43" y="18"/>
                  </a:lnTo>
                  <a:lnTo>
                    <a:pt x="53" y="11"/>
                  </a:lnTo>
                  <a:lnTo>
                    <a:pt x="65" y="5"/>
                  </a:lnTo>
                  <a:lnTo>
                    <a:pt x="75" y="1"/>
                  </a:lnTo>
                  <a:lnTo>
                    <a:pt x="87" y="0"/>
                  </a:lnTo>
                  <a:lnTo>
                    <a:pt x="97" y="0"/>
                  </a:lnTo>
                  <a:lnTo>
                    <a:pt x="107" y="2"/>
                  </a:lnTo>
                  <a:lnTo>
                    <a:pt x="11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8"/>
            <p:cNvSpPr>
              <a:spLocks/>
            </p:cNvSpPr>
            <p:nvPr/>
          </p:nvSpPr>
          <p:spPr bwMode="auto">
            <a:xfrm>
              <a:off x="4196" y="3083"/>
              <a:ext cx="150" cy="50"/>
            </a:xfrm>
            <a:custGeom>
              <a:avLst/>
              <a:gdLst>
                <a:gd name="T0" fmla="*/ 170 w 300"/>
                <a:gd name="T1" fmla="*/ 75 h 100"/>
                <a:gd name="T2" fmla="*/ 186 w 300"/>
                <a:gd name="T3" fmla="*/ 71 h 100"/>
                <a:gd name="T4" fmla="*/ 203 w 300"/>
                <a:gd name="T5" fmla="*/ 68 h 100"/>
                <a:gd name="T6" fmla="*/ 220 w 300"/>
                <a:gd name="T7" fmla="*/ 63 h 100"/>
                <a:gd name="T8" fmla="*/ 239 w 300"/>
                <a:gd name="T9" fmla="*/ 60 h 100"/>
                <a:gd name="T10" fmla="*/ 255 w 300"/>
                <a:gd name="T11" fmla="*/ 59 h 100"/>
                <a:gd name="T12" fmla="*/ 272 w 300"/>
                <a:gd name="T13" fmla="*/ 61 h 100"/>
                <a:gd name="T14" fmla="*/ 287 w 300"/>
                <a:gd name="T15" fmla="*/ 68 h 100"/>
                <a:gd name="T16" fmla="*/ 300 w 300"/>
                <a:gd name="T17" fmla="*/ 79 h 100"/>
                <a:gd name="T18" fmla="*/ 299 w 300"/>
                <a:gd name="T19" fmla="*/ 84 h 100"/>
                <a:gd name="T20" fmla="*/ 296 w 300"/>
                <a:gd name="T21" fmla="*/ 86 h 100"/>
                <a:gd name="T22" fmla="*/ 293 w 300"/>
                <a:gd name="T23" fmla="*/ 89 h 100"/>
                <a:gd name="T24" fmla="*/ 290 w 300"/>
                <a:gd name="T25" fmla="*/ 91 h 100"/>
                <a:gd name="T26" fmla="*/ 271 w 300"/>
                <a:gd name="T27" fmla="*/ 89 h 100"/>
                <a:gd name="T28" fmla="*/ 252 w 300"/>
                <a:gd name="T29" fmla="*/ 89 h 100"/>
                <a:gd name="T30" fmla="*/ 232 w 300"/>
                <a:gd name="T31" fmla="*/ 90 h 100"/>
                <a:gd name="T32" fmla="*/ 210 w 300"/>
                <a:gd name="T33" fmla="*/ 92 h 100"/>
                <a:gd name="T34" fmla="*/ 188 w 300"/>
                <a:gd name="T35" fmla="*/ 94 h 100"/>
                <a:gd name="T36" fmla="*/ 167 w 300"/>
                <a:gd name="T37" fmla="*/ 97 h 100"/>
                <a:gd name="T38" fmla="*/ 146 w 300"/>
                <a:gd name="T39" fmla="*/ 99 h 100"/>
                <a:gd name="T40" fmla="*/ 124 w 300"/>
                <a:gd name="T41" fmla="*/ 100 h 100"/>
                <a:gd name="T42" fmla="*/ 104 w 300"/>
                <a:gd name="T43" fmla="*/ 99 h 100"/>
                <a:gd name="T44" fmla="*/ 84 w 300"/>
                <a:gd name="T45" fmla="*/ 97 h 100"/>
                <a:gd name="T46" fmla="*/ 66 w 300"/>
                <a:gd name="T47" fmla="*/ 92 h 100"/>
                <a:gd name="T48" fmla="*/ 49 w 300"/>
                <a:gd name="T49" fmla="*/ 85 h 100"/>
                <a:gd name="T50" fmla="*/ 34 w 300"/>
                <a:gd name="T51" fmla="*/ 74 h 100"/>
                <a:gd name="T52" fmla="*/ 21 w 300"/>
                <a:gd name="T53" fmla="*/ 59 h 100"/>
                <a:gd name="T54" fmla="*/ 11 w 300"/>
                <a:gd name="T55" fmla="*/ 40 h 100"/>
                <a:gd name="T56" fmla="*/ 3 w 300"/>
                <a:gd name="T57" fmla="*/ 16 h 100"/>
                <a:gd name="T58" fmla="*/ 0 w 300"/>
                <a:gd name="T59" fmla="*/ 10 h 100"/>
                <a:gd name="T60" fmla="*/ 3 w 300"/>
                <a:gd name="T61" fmla="*/ 5 h 100"/>
                <a:gd name="T62" fmla="*/ 6 w 300"/>
                <a:gd name="T63" fmla="*/ 0 h 100"/>
                <a:gd name="T64" fmla="*/ 13 w 300"/>
                <a:gd name="T65" fmla="*/ 0 h 100"/>
                <a:gd name="T66" fmla="*/ 28 w 300"/>
                <a:gd name="T67" fmla="*/ 22 h 100"/>
                <a:gd name="T68" fmla="*/ 44 w 300"/>
                <a:gd name="T69" fmla="*/ 39 h 100"/>
                <a:gd name="T70" fmla="*/ 63 w 300"/>
                <a:gd name="T71" fmla="*/ 52 h 100"/>
                <a:gd name="T72" fmla="*/ 82 w 300"/>
                <a:gd name="T73" fmla="*/ 61 h 100"/>
                <a:gd name="T74" fmla="*/ 103 w 300"/>
                <a:gd name="T75" fmla="*/ 68 h 100"/>
                <a:gd name="T76" fmla="*/ 124 w 300"/>
                <a:gd name="T77" fmla="*/ 71 h 100"/>
                <a:gd name="T78" fmla="*/ 147 w 300"/>
                <a:gd name="T79" fmla="*/ 74 h 100"/>
                <a:gd name="T80" fmla="*/ 170 w 300"/>
                <a:gd name="T81" fmla="*/ 7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0" h="100">
                  <a:moveTo>
                    <a:pt x="170" y="75"/>
                  </a:moveTo>
                  <a:lnTo>
                    <a:pt x="186" y="71"/>
                  </a:lnTo>
                  <a:lnTo>
                    <a:pt x="203" y="68"/>
                  </a:lnTo>
                  <a:lnTo>
                    <a:pt x="220" y="63"/>
                  </a:lnTo>
                  <a:lnTo>
                    <a:pt x="239" y="60"/>
                  </a:lnTo>
                  <a:lnTo>
                    <a:pt x="255" y="59"/>
                  </a:lnTo>
                  <a:lnTo>
                    <a:pt x="272" y="61"/>
                  </a:lnTo>
                  <a:lnTo>
                    <a:pt x="287" y="68"/>
                  </a:lnTo>
                  <a:lnTo>
                    <a:pt x="300" y="79"/>
                  </a:lnTo>
                  <a:lnTo>
                    <a:pt x="299" y="84"/>
                  </a:lnTo>
                  <a:lnTo>
                    <a:pt x="296" y="86"/>
                  </a:lnTo>
                  <a:lnTo>
                    <a:pt x="293" y="89"/>
                  </a:lnTo>
                  <a:lnTo>
                    <a:pt x="290" y="91"/>
                  </a:lnTo>
                  <a:lnTo>
                    <a:pt x="271" y="89"/>
                  </a:lnTo>
                  <a:lnTo>
                    <a:pt x="252" y="89"/>
                  </a:lnTo>
                  <a:lnTo>
                    <a:pt x="232" y="90"/>
                  </a:lnTo>
                  <a:lnTo>
                    <a:pt x="210" y="92"/>
                  </a:lnTo>
                  <a:lnTo>
                    <a:pt x="188" y="94"/>
                  </a:lnTo>
                  <a:lnTo>
                    <a:pt x="167" y="97"/>
                  </a:lnTo>
                  <a:lnTo>
                    <a:pt x="146" y="99"/>
                  </a:lnTo>
                  <a:lnTo>
                    <a:pt x="124" y="100"/>
                  </a:lnTo>
                  <a:lnTo>
                    <a:pt x="104" y="99"/>
                  </a:lnTo>
                  <a:lnTo>
                    <a:pt x="84" y="97"/>
                  </a:lnTo>
                  <a:lnTo>
                    <a:pt x="66" y="92"/>
                  </a:lnTo>
                  <a:lnTo>
                    <a:pt x="49" y="85"/>
                  </a:lnTo>
                  <a:lnTo>
                    <a:pt x="34" y="74"/>
                  </a:lnTo>
                  <a:lnTo>
                    <a:pt x="21" y="59"/>
                  </a:lnTo>
                  <a:lnTo>
                    <a:pt x="11" y="40"/>
                  </a:lnTo>
                  <a:lnTo>
                    <a:pt x="3" y="16"/>
                  </a:lnTo>
                  <a:lnTo>
                    <a:pt x="0" y="10"/>
                  </a:lnTo>
                  <a:lnTo>
                    <a:pt x="3" y="5"/>
                  </a:lnTo>
                  <a:lnTo>
                    <a:pt x="6" y="0"/>
                  </a:lnTo>
                  <a:lnTo>
                    <a:pt x="13" y="0"/>
                  </a:lnTo>
                  <a:lnTo>
                    <a:pt x="28" y="22"/>
                  </a:lnTo>
                  <a:lnTo>
                    <a:pt x="44" y="39"/>
                  </a:lnTo>
                  <a:lnTo>
                    <a:pt x="63" y="52"/>
                  </a:lnTo>
                  <a:lnTo>
                    <a:pt x="82" y="61"/>
                  </a:lnTo>
                  <a:lnTo>
                    <a:pt x="103" y="68"/>
                  </a:lnTo>
                  <a:lnTo>
                    <a:pt x="124" y="71"/>
                  </a:lnTo>
                  <a:lnTo>
                    <a:pt x="147" y="74"/>
                  </a:lnTo>
                  <a:lnTo>
                    <a:pt x="170"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9"/>
            <p:cNvSpPr>
              <a:spLocks/>
            </p:cNvSpPr>
            <p:nvPr/>
          </p:nvSpPr>
          <p:spPr bwMode="auto">
            <a:xfrm>
              <a:off x="4351" y="2848"/>
              <a:ext cx="200" cy="251"/>
            </a:xfrm>
            <a:custGeom>
              <a:avLst/>
              <a:gdLst>
                <a:gd name="T0" fmla="*/ 0 w 400"/>
                <a:gd name="T1" fmla="*/ 129 h 502"/>
                <a:gd name="T2" fmla="*/ 3 w 400"/>
                <a:gd name="T3" fmla="*/ 137 h 502"/>
                <a:gd name="T4" fmla="*/ 8 w 400"/>
                <a:gd name="T5" fmla="*/ 158 h 502"/>
                <a:gd name="T6" fmla="*/ 16 w 400"/>
                <a:gd name="T7" fmla="*/ 189 h 502"/>
                <a:gd name="T8" fmla="*/ 27 w 400"/>
                <a:gd name="T9" fmla="*/ 226 h 502"/>
                <a:gd name="T10" fmla="*/ 38 w 400"/>
                <a:gd name="T11" fmla="*/ 265 h 502"/>
                <a:gd name="T12" fmla="*/ 50 w 400"/>
                <a:gd name="T13" fmla="*/ 303 h 502"/>
                <a:gd name="T14" fmla="*/ 60 w 400"/>
                <a:gd name="T15" fmla="*/ 334 h 502"/>
                <a:gd name="T16" fmla="*/ 68 w 400"/>
                <a:gd name="T17" fmla="*/ 357 h 502"/>
                <a:gd name="T18" fmla="*/ 79 w 400"/>
                <a:gd name="T19" fmla="*/ 376 h 502"/>
                <a:gd name="T20" fmla="*/ 90 w 400"/>
                <a:gd name="T21" fmla="*/ 394 h 502"/>
                <a:gd name="T22" fmla="*/ 103 w 400"/>
                <a:gd name="T23" fmla="*/ 410 h 502"/>
                <a:gd name="T24" fmla="*/ 117 w 400"/>
                <a:gd name="T25" fmla="*/ 425 h 502"/>
                <a:gd name="T26" fmla="*/ 132 w 400"/>
                <a:gd name="T27" fmla="*/ 439 h 502"/>
                <a:gd name="T28" fmla="*/ 148 w 400"/>
                <a:gd name="T29" fmla="*/ 452 h 502"/>
                <a:gd name="T30" fmla="*/ 163 w 400"/>
                <a:gd name="T31" fmla="*/ 462 h 502"/>
                <a:gd name="T32" fmla="*/ 179 w 400"/>
                <a:gd name="T33" fmla="*/ 472 h 502"/>
                <a:gd name="T34" fmla="*/ 194 w 400"/>
                <a:gd name="T35" fmla="*/ 480 h 502"/>
                <a:gd name="T36" fmla="*/ 209 w 400"/>
                <a:gd name="T37" fmla="*/ 488 h 502"/>
                <a:gd name="T38" fmla="*/ 223 w 400"/>
                <a:gd name="T39" fmla="*/ 494 h 502"/>
                <a:gd name="T40" fmla="*/ 235 w 400"/>
                <a:gd name="T41" fmla="*/ 498 h 502"/>
                <a:gd name="T42" fmla="*/ 247 w 400"/>
                <a:gd name="T43" fmla="*/ 501 h 502"/>
                <a:gd name="T44" fmla="*/ 256 w 400"/>
                <a:gd name="T45" fmla="*/ 502 h 502"/>
                <a:gd name="T46" fmla="*/ 264 w 400"/>
                <a:gd name="T47" fmla="*/ 502 h 502"/>
                <a:gd name="T48" fmla="*/ 269 w 400"/>
                <a:gd name="T49" fmla="*/ 501 h 502"/>
                <a:gd name="T50" fmla="*/ 277 w 400"/>
                <a:gd name="T51" fmla="*/ 494 h 502"/>
                <a:gd name="T52" fmla="*/ 287 w 400"/>
                <a:gd name="T53" fmla="*/ 483 h 502"/>
                <a:gd name="T54" fmla="*/ 299 w 400"/>
                <a:gd name="T55" fmla="*/ 469 h 502"/>
                <a:gd name="T56" fmla="*/ 311 w 400"/>
                <a:gd name="T57" fmla="*/ 454 h 502"/>
                <a:gd name="T58" fmla="*/ 324 w 400"/>
                <a:gd name="T59" fmla="*/ 438 h 502"/>
                <a:gd name="T60" fmla="*/ 337 w 400"/>
                <a:gd name="T61" fmla="*/ 423 h 502"/>
                <a:gd name="T62" fmla="*/ 349 w 400"/>
                <a:gd name="T63" fmla="*/ 410 h 502"/>
                <a:gd name="T64" fmla="*/ 361 w 400"/>
                <a:gd name="T65" fmla="*/ 401 h 502"/>
                <a:gd name="T66" fmla="*/ 370 w 400"/>
                <a:gd name="T67" fmla="*/ 390 h 502"/>
                <a:gd name="T68" fmla="*/ 378 w 400"/>
                <a:gd name="T69" fmla="*/ 376 h 502"/>
                <a:gd name="T70" fmla="*/ 385 w 400"/>
                <a:gd name="T71" fmla="*/ 357 h 502"/>
                <a:gd name="T72" fmla="*/ 391 w 400"/>
                <a:gd name="T73" fmla="*/ 339 h 502"/>
                <a:gd name="T74" fmla="*/ 396 w 400"/>
                <a:gd name="T75" fmla="*/ 321 h 502"/>
                <a:gd name="T76" fmla="*/ 398 w 400"/>
                <a:gd name="T77" fmla="*/ 306 h 502"/>
                <a:gd name="T78" fmla="*/ 400 w 400"/>
                <a:gd name="T79" fmla="*/ 296 h 502"/>
                <a:gd name="T80" fmla="*/ 400 w 400"/>
                <a:gd name="T81" fmla="*/ 293 h 502"/>
                <a:gd name="T82" fmla="*/ 245 w 400"/>
                <a:gd name="T83" fmla="*/ 152 h 502"/>
                <a:gd name="T84" fmla="*/ 217 w 400"/>
                <a:gd name="T85" fmla="*/ 0 h 502"/>
                <a:gd name="T86" fmla="*/ 84 w 400"/>
                <a:gd name="T87" fmla="*/ 56 h 502"/>
                <a:gd name="T88" fmla="*/ 0 w 400"/>
                <a:gd name="T89" fmla="*/ 129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0" h="502">
                  <a:moveTo>
                    <a:pt x="0" y="129"/>
                  </a:moveTo>
                  <a:lnTo>
                    <a:pt x="3" y="137"/>
                  </a:lnTo>
                  <a:lnTo>
                    <a:pt x="8" y="158"/>
                  </a:lnTo>
                  <a:lnTo>
                    <a:pt x="16" y="189"/>
                  </a:lnTo>
                  <a:lnTo>
                    <a:pt x="27" y="226"/>
                  </a:lnTo>
                  <a:lnTo>
                    <a:pt x="38" y="265"/>
                  </a:lnTo>
                  <a:lnTo>
                    <a:pt x="50" y="303"/>
                  </a:lnTo>
                  <a:lnTo>
                    <a:pt x="60" y="334"/>
                  </a:lnTo>
                  <a:lnTo>
                    <a:pt x="68" y="357"/>
                  </a:lnTo>
                  <a:lnTo>
                    <a:pt x="79" y="376"/>
                  </a:lnTo>
                  <a:lnTo>
                    <a:pt x="90" y="394"/>
                  </a:lnTo>
                  <a:lnTo>
                    <a:pt x="103" y="410"/>
                  </a:lnTo>
                  <a:lnTo>
                    <a:pt x="117" y="425"/>
                  </a:lnTo>
                  <a:lnTo>
                    <a:pt x="132" y="439"/>
                  </a:lnTo>
                  <a:lnTo>
                    <a:pt x="148" y="452"/>
                  </a:lnTo>
                  <a:lnTo>
                    <a:pt x="163" y="462"/>
                  </a:lnTo>
                  <a:lnTo>
                    <a:pt x="179" y="472"/>
                  </a:lnTo>
                  <a:lnTo>
                    <a:pt x="194" y="480"/>
                  </a:lnTo>
                  <a:lnTo>
                    <a:pt x="209" y="488"/>
                  </a:lnTo>
                  <a:lnTo>
                    <a:pt x="223" y="494"/>
                  </a:lnTo>
                  <a:lnTo>
                    <a:pt x="235" y="498"/>
                  </a:lnTo>
                  <a:lnTo>
                    <a:pt x="247" y="501"/>
                  </a:lnTo>
                  <a:lnTo>
                    <a:pt x="256" y="502"/>
                  </a:lnTo>
                  <a:lnTo>
                    <a:pt x="264" y="502"/>
                  </a:lnTo>
                  <a:lnTo>
                    <a:pt x="269" y="501"/>
                  </a:lnTo>
                  <a:lnTo>
                    <a:pt x="277" y="494"/>
                  </a:lnTo>
                  <a:lnTo>
                    <a:pt x="287" y="483"/>
                  </a:lnTo>
                  <a:lnTo>
                    <a:pt x="299" y="469"/>
                  </a:lnTo>
                  <a:lnTo>
                    <a:pt x="311" y="454"/>
                  </a:lnTo>
                  <a:lnTo>
                    <a:pt x="324" y="438"/>
                  </a:lnTo>
                  <a:lnTo>
                    <a:pt x="337" y="423"/>
                  </a:lnTo>
                  <a:lnTo>
                    <a:pt x="349" y="410"/>
                  </a:lnTo>
                  <a:lnTo>
                    <a:pt x="361" y="401"/>
                  </a:lnTo>
                  <a:lnTo>
                    <a:pt x="370" y="390"/>
                  </a:lnTo>
                  <a:lnTo>
                    <a:pt x="378" y="376"/>
                  </a:lnTo>
                  <a:lnTo>
                    <a:pt x="385" y="357"/>
                  </a:lnTo>
                  <a:lnTo>
                    <a:pt x="391" y="339"/>
                  </a:lnTo>
                  <a:lnTo>
                    <a:pt x="396" y="321"/>
                  </a:lnTo>
                  <a:lnTo>
                    <a:pt x="398" y="306"/>
                  </a:lnTo>
                  <a:lnTo>
                    <a:pt x="400" y="296"/>
                  </a:lnTo>
                  <a:lnTo>
                    <a:pt x="400" y="293"/>
                  </a:lnTo>
                  <a:lnTo>
                    <a:pt x="245" y="152"/>
                  </a:lnTo>
                  <a:lnTo>
                    <a:pt x="217" y="0"/>
                  </a:lnTo>
                  <a:lnTo>
                    <a:pt x="84" y="56"/>
                  </a:lnTo>
                  <a:lnTo>
                    <a:pt x="0" y="129"/>
                  </a:lnTo>
                  <a:close/>
                </a:path>
              </a:pathLst>
            </a:custGeom>
            <a:solidFill>
              <a:srgbClr val="ED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0"/>
            <p:cNvSpPr>
              <a:spLocks/>
            </p:cNvSpPr>
            <p:nvPr/>
          </p:nvSpPr>
          <p:spPr bwMode="auto">
            <a:xfrm>
              <a:off x="4177" y="2870"/>
              <a:ext cx="176" cy="239"/>
            </a:xfrm>
            <a:custGeom>
              <a:avLst/>
              <a:gdLst>
                <a:gd name="T0" fmla="*/ 42 w 354"/>
                <a:gd name="T1" fmla="*/ 335 h 478"/>
                <a:gd name="T2" fmla="*/ 43 w 354"/>
                <a:gd name="T3" fmla="*/ 339 h 478"/>
                <a:gd name="T4" fmla="*/ 45 w 354"/>
                <a:gd name="T5" fmla="*/ 349 h 478"/>
                <a:gd name="T6" fmla="*/ 49 w 354"/>
                <a:gd name="T7" fmla="*/ 364 h 478"/>
                <a:gd name="T8" fmla="*/ 56 w 354"/>
                <a:gd name="T9" fmla="*/ 381 h 478"/>
                <a:gd name="T10" fmla="*/ 64 w 354"/>
                <a:gd name="T11" fmla="*/ 401 h 478"/>
                <a:gd name="T12" fmla="*/ 74 w 354"/>
                <a:gd name="T13" fmla="*/ 419 h 478"/>
                <a:gd name="T14" fmla="*/ 87 w 354"/>
                <a:gd name="T15" fmla="*/ 438 h 478"/>
                <a:gd name="T16" fmla="*/ 102 w 354"/>
                <a:gd name="T17" fmla="*/ 451 h 478"/>
                <a:gd name="T18" fmla="*/ 118 w 354"/>
                <a:gd name="T19" fmla="*/ 462 h 478"/>
                <a:gd name="T20" fmla="*/ 133 w 354"/>
                <a:gd name="T21" fmla="*/ 470 h 478"/>
                <a:gd name="T22" fmla="*/ 148 w 354"/>
                <a:gd name="T23" fmla="*/ 475 h 478"/>
                <a:gd name="T24" fmla="*/ 162 w 354"/>
                <a:gd name="T25" fmla="*/ 477 h 478"/>
                <a:gd name="T26" fmla="*/ 175 w 354"/>
                <a:gd name="T27" fmla="*/ 478 h 478"/>
                <a:gd name="T28" fmla="*/ 190 w 354"/>
                <a:gd name="T29" fmla="*/ 478 h 478"/>
                <a:gd name="T30" fmla="*/ 205 w 354"/>
                <a:gd name="T31" fmla="*/ 477 h 478"/>
                <a:gd name="T32" fmla="*/ 221 w 354"/>
                <a:gd name="T33" fmla="*/ 476 h 478"/>
                <a:gd name="T34" fmla="*/ 240 w 354"/>
                <a:gd name="T35" fmla="*/ 473 h 478"/>
                <a:gd name="T36" fmla="*/ 261 w 354"/>
                <a:gd name="T37" fmla="*/ 472 h 478"/>
                <a:gd name="T38" fmla="*/ 282 w 354"/>
                <a:gd name="T39" fmla="*/ 470 h 478"/>
                <a:gd name="T40" fmla="*/ 304 w 354"/>
                <a:gd name="T41" fmla="*/ 468 h 478"/>
                <a:gd name="T42" fmla="*/ 324 w 354"/>
                <a:gd name="T43" fmla="*/ 465 h 478"/>
                <a:gd name="T44" fmla="*/ 339 w 354"/>
                <a:gd name="T45" fmla="*/ 464 h 478"/>
                <a:gd name="T46" fmla="*/ 350 w 354"/>
                <a:gd name="T47" fmla="*/ 463 h 478"/>
                <a:gd name="T48" fmla="*/ 354 w 354"/>
                <a:gd name="T49" fmla="*/ 463 h 478"/>
                <a:gd name="T50" fmla="*/ 285 w 354"/>
                <a:gd name="T51" fmla="*/ 356 h 478"/>
                <a:gd name="T52" fmla="*/ 202 w 354"/>
                <a:gd name="T53" fmla="*/ 304 h 478"/>
                <a:gd name="T54" fmla="*/ 213 w 354"/>
                <a:gd name="T55" fmla="*/ 139 h 478"/>
                <a:gd name="T56" fmla="*/ 81 w 354"/>
                <a:gd name="T57" fmla="*/ 52 h 478"/>
                <a:gd name="T58" fmla="*/ 29 w 354"/>
                <a:gd name="T59" fmla="*/ 0 h 478"/>
                <a:gd name="T60" fmla="*/ 28 w 354"/>
                <a:gd name="T61" fmla="*/ 4 h 478"/>
                <a:gd name="T62" fmla="*/ 23 w 354"/>
                <a:gd name="T63" fmla="*/ 17 h 478"/>
                <a:gd name="T64" fmla="*/ 19 w 354"/>
                <a:gd name="T65" fmla="*/ 36 h 478"/>
                <a:gd name="T66" fmla="*/ 12 w 354"/>
                <a:gd name="T67" fmla="*/ 57 h 478"/>
                <a:gd name="T68" fmla="*/ 7 w 354"/>
                <a:gd name="T69" fmla="*/ 81 h 478"/>
                <a:gd name="T70" fmla="*/ 3 w 354"/>
                <a:gd name="T71" fmla="*/ 102 h 478"/>
                <a:gd name="T72" fmla="*/ 0 w 354"/>
                <a:gd name="T73" fmla="*/ 122 h 478"/>
                <a:gd name="T74" fmla="*/ 1 w 354"/>
                <a:gd name="T75" fmla="*/ 136 h 478"/>
                <a:gd name="T76" fmla="*/ 8 w 354"/>
                <a:gd name="T77" fmla="*/ 154 h 478"/>
                <a:gd name="T78" fmla="*/ 15 w 354"/>
                <a:gd name="T79" fmla="*/ 169 h 478"/>
                <a:gd name="T80" fmla="*/ 23 w 354"/>
                <a:gd name="T81" fmla="*/ 183 h 478"/>
                <a:gd name="T82" fmla="*/ 32 w 354"/>
                <a:gd name="T83" fmla="*/ 195 h 478"/>
                <a:gd name="T84" fmla="*/ 41 w 354"/>
                <a:gd name="T85" fmla="*/ 204 h 478"/>
                <a:gd name="T86" fmla="*/ 50 w 354"/>
                <a:gd name="T87" fmla="*/ 212 h 478"/>
                <a:gd name="T88" fmla="*/ 58 w 354"/>
                <a:gd name="T89" fmla="*/ 219 h 478"/>
                <a:gd name="T90" fmla="*/ 66 w 354"/>
                <a:gd name="T91" fmla="*/ 223 h 478"/>
                <a:gd name="T92" fmla="*/ 77 w 354"/>
                <a:gd name="T93" fmla="*/ 242 h 478"/>
                <a:gd name="T94" fmla="*/ 83 w 354"/>
                <a:gd name="T95" fmla="*/ 268 h 478"/>
                <a:gd name="T96" fmla="*/ 85 w 354"/>
                <a:gd name="T97" fmla="*/ 294 h 478"/>
                <a:gd name="T98" fmla="*/ 85 w 354"/>
                <a:gd name="T99" fmla="*/ 304 h 478"/>
                <a:gd name="T100" fmla="*/ 42 w 354"/>
                <a:gd name="T101" fmla="*/ 335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4" h="478">
                  <a:moveTo>
                    <a:pt x="42" y="335"/>
                  </a:moveTo>
                  <a:lnTo>
                    <a:pt x="43" y="339"/>
                  </a:lnTo>
                  <a:lnTo>
                    <a:pt x="45" y="349"/>
                  </a:lnTo>
                  <a:lnTo>
                    <a:pt x="49" y="364"/>
                  </a:lnTo>
                  <a:lnTo>
                    <a:pt x="56" y="381"/>
                  </a:lnTo>
                  <a:lnTo>
                    <a:pt x="64" y="401"/>
                  </a:lnTo>
                  <a:lnTo>
                    <a:pt x="74" y="419"/>
                  </a:lnTo>
                  <a:lnTo>
                    <a:pt x="87" y="438"/>
                  </a:lnTo>
                  <a:lnTo>
                    <a:pt x="102" y="451"/>
                  </a:lnTo>
                  <a:lnTo>
                    <a:pt x="118" y="462"/>
                  </a:lnTo>
                  <a:lnTo>
                    <a:pt x="133" y="470"/>
                  </a:lnTo>
                  <a:lnTo>
                    <a:pt x="148" y="475"/>
                  </a:lnTo>
                  <a:lnTo>
                    <a:pt x="162" y="477"/>
                  </a:lnTo>
                  <a:lnTo>
                    <a:pt x="175" y="478"/>
                  </a:lnTo>
                  <a:lnTo>
                    <a:pt x="190" y="478"/>
                  </a:lnTo>
                  <a:lnTo>
                    <a:pt x="205" y="477"/>
                  </a:lnTo>
                  <a:lnTo>
                    <a:pt x="221" y="476"/>
                  </a:lnTo>
                  <a:lnTo>
                    <a:pt x="240" y="473"/>
                  </a:lnTo>
                  <a:lnTo>
                    <a:pt x="261" y="472"/>
                  </a:lnTo>
                  <a:lnTo>
                    <a:pt x="282" y="470"/>
                  </a:lnTo>
                  <a:lnTo>
                    <a:pt x="304" y="468"/>
                  </a:lnTo>
                  <a:lnTo>
                    <a:pt x="324" y="465"/>
                  </a:lnTo>
                  <a:lnTo>
                    <a:pt x="339" y="464"/>
                  </a:lnTo>
                  <a:lnTo>
                    <a:pt x="350" y="463"/>
                  </a:lnTo>
                  <a:lnTo>
                    <a:pt x="354" y="463"/>
                  </a:lnTo>
                  <a:lnTo>
                    <a:pt x="285" y="356"/>
                  </a:lnTo>
                  <a:lnTo>
                    <a:pt x="202" y="304"/>
                  </a:lnTo>
                  <a:lnTo>
                    <a:pt x="213" y="139"/>
                  </a:lnTo>
                  <a:lnTo>
                    <a:pt x="81" y="52"/>
                  </a:lnTo>
                  <a:lnTo>
                    <a:pt x="29" y="0"/>
                  </a:lnTo>
                  <a:lnTo>
                    <a:pt x="28" y="4"/>
                  </a:lnTo>
                  <a:lnTo>
                    <a:pt x="23" y="17"/>
                  </a:lnTo>
                  <a:lnTo>
                    <a:pt x="19" y="36"/>
                  </a:lnTo>
                  <a:lnTo>
                    <a:pt x="12" y="57"/>
                  </a:lnTo>
                  <a:lnTo>
                    <a:pt x="7" y="81"/>
                  </a:lnTo>
                  <a:lnTo>
                    <a:pt x="3" y="102"/>
                  </a:lnTo>
                  <a:lnTo>
                    <a:pt x="0" y="122"/>
                  </a:lnTo>
                  <a:lnTo>
                    <a:pt x="1" y="136"/>
                  </a:lnTo>
                  <a:lnTo>
                    <a:pt x="8" y="154"/>
                  </a:lnTo>
                  <a:lnTo>
                    <a:pt x="15" y="169"/>
                  </a:lnTo>
                  <a:lnTo>
                    <a:pt x="23" y="183"/>
                  </a:lnTo>
                  <a:lnTo>
                    <a:pt x="32" y="195"/>
                  </a:lnTo>
                  <a:lnTo>
                    <a:pt x="41" y="204"/>
                  </a:lnTo>
                  <a:lnTo>
                    <a:pt x="50" y="212"/>
                  </a:lnTo>
                  <a:lnTo>
                    <a:pt x="58" y="219"/>
                  </a:lnTo>
                  <a:lnTo>
                    <a:pt x="66" y="223"/>
                  </a:lnTo>
                  <a:lnTo>
                    <a:pt x="77" y="242"/>
                  </a:lnTo>
                  <a:lnTo>
                    <a:pt x="83" y="268"/>
                  </a:lnTo>
                  <a:lnTo>
                    <a:pt x="85" y="294"/>
                  </a:lnTo>
                  <a:lnTo>
                    <a:pt x="85" y="304"/>
                  </a:lnTo>
                  <a:lnTo>
                    <a:pt x="42" y="335"/>
                  </a:lnTo>
                  <a:close/>
                </a:path>
              </a:pathLst>
            </a:custGeom>
            <a:solidFill>
              <a:srgbClr val="ED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1"/>
            <p:cNvSpPr>
              <a:spLocks/>
            </p:cNvSpPr>
            <p:nvPr/>
          </p:nvSpPr>
          <p:spPr bwMode="auto">
            <a:xfrm>
              <a:off x="4505" y="2170"/>
              <a:ext cx="53" cy="126"/>
            </a:xfrm>
            <a:custGeom>
              <a:avLst/>
              <a:gdLst>
                <a:gd name="T0" fmla="*/ 16 w 106"/>
                <a:gd name="T1" fmla="*/ 8 h 252"/>
                <a:gd name="T2" fmla="*/ 8 w 106"/>
                <a:gd name="T3" fmla="*/ 32 h 252"/>
                <a:gd name="T4" fmla="*/ 2 w 106"/>
                <a:gd name="T5" fmla="*/ 78 h 252"/>
                <a:gd name="T6" fmla="*/ 0 w 106"/>
                <a:gd name="T7" fmla="*/ 128 h 252"/>
                <a:gd name="T8" fmla="*/ 1 w 106"/>
                <a:gd name="T9" fmla="*/ 161 h 252"/>
                <a:gd name="T10" fmla="*/ 8 w 106"/>
                <a:gd name="T11" fmla="*/ 188 h 252"/>
                <a:gd name="T12" fmla="*/ 15 w 106"/>
                <a:gd name="T13" fmla="*/ 211 h 252"/>
                <a:gd name="T14" fmla="*/ 21 w 106"/>
                <a:gd name="T15" fmla="*/ 228 h 252"/>
                <a:gd name="T16" fmla="*/ 23 w 106"/>
                <a:gd name="T17" fmla="*/ 234 h 252"/>
                <a:gd name="T18" fmla="*/ 106 w 106"/>
                <a:gd name="T19" fmla="*/ 252 h 252"/>
                <a:gd name="T20" fmla="*/ 92 w 106"/>
                <a:gd name="T21" fmla="*/ 78 h 252"/>
                <a:gd name="T22" fmla="*/ 90 w 106"/>
                <a:gd name="T23" fmla="*/ 70 h 252"/>
                <a:gd name="T24" fmla="*/ 85 w 106"/>
                <a:gd name="T25" fmla="*/ 51 h 252"/>
                <a:gd name="T26" fmla="*/ 77 w 106"/>
                <a:gd name="T27" fmla="*/ 30 h 252"/>
                <a:gd name="T28" fmla="*/ 68 w 106"/>
                <a:gd name="T29" fmla="*/ 14 h 252"/>
                <a:gd name="T30" fmla="*/ 61 w 106"/>
                <a:gd name="T31" fmla="*/ 8 h 252"/>
                <a:gd name="T32" fmla="*/ 55 w 106"/>
                <a:gd name="T33" fmla="*/ 5 h 252"/>
                <a:gd name="T34" fmla="*/ 48 w 106"/>
                <a:gd name="T35" fmla="*/ 1 h 252"/>
                <a:gd name="T36" fmla="*/ 40 w 106"/>
                <a:gd name="T37" fmla="*/ 0 h 252"/>
                <a:gd name="T38" fmla="*/ 33 w 106"/>
                <a:gd name="T39" fmla="*/ 1 h 252"/>
                <a:gd name="T40" fmla="*/ 28 w 106"/>
                <a:gd name="T41" fmla="*/ 2 h 252"/>
                <a:gd name="T42" fmla="*/ 22 w 106"/>
                <a:gd name="T43" fmla="*/ 5 h 252"/>
                <a:gd name="T44" fmla="*/ 16 w 106"/>
                <a:gd name="T45" fmla="*/ 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52">
                  <a:moveTo>
                    <a:pt x="16" y="8"/>
                  </a:moveTo>
                  <a:lnTo>
                    <a:pt x="8" y="32"/>
                  </a:lnTo>
                  <a:lnTo>
                    <a:pt x="2" y="78"/>
                  </a:lnTo>
                  <a:lnTo>
                    <a:pt x="0" y="128"/>
                  </a:lnTo>
                  <a:lnTo>
                    <a:pt x="1" y="161"/>
                  </a:lnTo>
                  <a:lnTo>
                    <a:pt x="8" y="188"/>
                  </a:lnTo>
                  <a:lnTo>
                    <a:pt x="15" y="211"/>
                  </a:lnTo>
                  <a:lnTo>
                    <a:pt x="21" y="228"/>
                  </a:lnTo>
                  <a:lnTo>
                    <a:pt x="23" y="234"/>
                  </a:lnTo>
                  <a:lnTo>
                    <a:pt x="106" y="252"/>
                  </a:lnTo>
                  <a:lnTo>
                    <a:pt x="92" y="78"/>
                  </a:lnTo>
                  <a:lnTo>
                    <a:pt x="90" y="70"/>
                  </a:lnTo>
                  <a:lnTo>
                    <a:pt x="85" y="51"/>
                  </a:lnTo>
                  <a:lnTo>
                    <a:pt x="77" y="30"/>
                  </a:lnTo>
                  <a:lnTo>
                    <a:pt x="68" y="14"/>
                  </a:lnTo>
                  <a:lnTo>
                    <a:pt x="61" y="8"/>
                  </a:lnTo>
                  <a:lnTo>
                    <a:pt x="55" y="5"/>
                  </a:lnTo>
                  <a:lnTo>
                    <a:pt x="48" y="1"/>
                  </a:lnTo>
                  <a:lnTo>
                    <a:pt x="40" y="0"/>
                  </a:lnTo>
                  <a:lnTo>
                    <a:pt x="33" y="1"/>
                  </a:lnTo>
                  <a:lnTo>
                    <a:pt x="28" y="2"/>
                  </a:lnTo>
                  <a:lnTo>
                    <a:pt x="22" y="5"/>
                  </a:lnTo>
                  <a:lnTo>
                    <a:pt x="16" y="8"/>
                  </a:lnTo>
                  <a:close/>
                </a:path>
              </a:pathLst>
            </a:custGeom>
            <a:solidFill>
              <a:srgbClr val="ED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417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112E-17 -3.7037E-7 L 0.09063 -0.12986 " pathEditMode="relative" rAng="0" ptsTypes="AA">
                                      <p:cBhvr>
                                        <p:cTn id="6" dur="2000" fill="hold"/>
                                        <p:tgtEl>
                                          <p:spTgt spid="438276"/>
                                        </p:tgtEl>
                                        <p:attrNameLst>
                                          <p:attrName>ppt_x</p:attrName>
                                          <p:attrName>ppt_y</p:attrName>
                                        </p:attrNameLst>
                                      </p:cBhvr>
                                      <p:rCtr x="4531" y="-6505"/>
                                    </p:animMotion>
                                  </p:childTnLst>
                                </p:cTn>
                              </p:par>
                            </p:childTnLst>
                          </p:cTn>
                        </p:par>
                        <p:par>
                          <p:cTn id="7" fill="hold">
                            <p:stCondLst>
                              <p:cond delay="2000"/>
                            </p:stCondLst>
                            <p:childTnLst>
                              <p:par>
                                <p:cTn id="8" presetID="22" presetClass="entr" presetSubtype="2"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2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64"/>
          <a:stretch/>
        </p:blipFill>
        <p:spPr bwMode="auto">
          <a:xfrm>
            <a:off x="-1" y="0"/>
            <a:ext cx="914400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3193143" y="29029"/>
            <a:ext cx="1683657" cy="3744685"/>
          </a:xfrm>
          <a:custGeom>
            <a:avLst/>
            <a:gdLst>
              <a:gd name="connsiteX0" fmla="*/ 1538514 w 1683657"/>
              <a:gd name="connsiteY0" fmla="*/ 3744685 h 3744685"/>
              <a:gd name="connsiteX1" fmla="*/ 798286 w 1683657"/>
              <a:gd name="connsiteY1" fmla="*/ 3468914 h 3744685"/>
              <a:gd name="connsiteX2" fmla="*/ 1683657 w 1683657"/>
              <a:gd name="connsiteY2" fmla="*/ 1277257 h 3744685"/>
              <a:gd name="connsiteX3" fmla="*/ 0 w 1683657"/>
              <a:gd name="connsiteY3" fmla="*/ 682171 h 3744685"/>
              <a:gd name="connsiteX4" fmla="*/ 449943 w 1683657"/>
              <a:gd name="connsiteY4" fmla="*/ 0 h 3744685"/>
              <a:gd name="connsiteX5" fmla="*/ 449943 w 1683657"/>
              <a:gd name="connsiteY5" fmla="*/ 0 h 3744685"/>
              <a:gd name="connsiteX6" fmla="*/ 449943 w 1683657"/>
              <a:gd name="connsiteY6" fmla="*/ 0 h 374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657" h="3744685">
                <a:moveTo>
                  <a:pt x="1538514" y="3744685"/>
                </a:moveTo>
                <a:lnTo>
                  <a:pt x="798286" y="3468914"/>
                </a:lnTo>
                <a:lnTo>
                  <a:pt x="1683657" y="1277257"/>
                </a:lnTo>
                <a:lnTo>
                  <a:pt x="0" y="682171"/>
                </a:lnTo>
                <a:lnTo>
                  <a:pt x="449943" y="0"/>
                </a:lnTo>
                <a:lnTo>
                  <a:pt x="449943" y="0"/>
                </a:lnTo>
                <a:lnTo>
                  <a:pt x="449943" y="0"/>
                </a:lnTo>
              </a:path>
            </a:pathLst>
          </a:custGeom>
          <a:noFill/>
          <a:ln w="101600">
            <a:solidFill>
              <a:srgbClr val="3399FF"/>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3" name="Oval 2"/>
          <p:cNvSpPr/>
          <p:nvPr/>
        </p:nvSpPr>
        <p:spPr>
          <a:xfrm>
            <a:off x="4572000" y="3643086"/>
            <a:ext cx="304800" cy="304800"/>
          </a:xfrm>
          <a:prstGeom prst="ellipse">
            <a:avLst/>
          </a:prstGeom>
          <a:solidFill>
            <a:srgbClr val="3399FF"/>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4629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Lookahead</a:t>
            </a:r>
            <a:r>
              <a:rPr lang="en-US" dirty="0"/>
              <a:t> policies</a:t>
            </a:r>
          </a:p>
        </p:txBody>
      </p:sp>
      <p:sp>
        <p:nvSpPr>
          <p:cNvPr id="3" name="Content Placeholder 2"/>
          <p:cNvSpPr>
            <a:spLocks noGrp="1"/>
          </p:cNvSpPr>
          <p:nvPr>
            <p:ph idx="1"/>
          </p:nvPr>
        </p:nvSpPr>
        <p:spPr/>
        <p:txBody>
          <a:bodyPr/>
          <a:lstStyle/>
          <a:p>
            <a:r>
              <a:rPr lang="en-US" dirty="0"/>
              <a:t>Decision trees:</a:t>
            </a:r>
          </a:p>
        </p:txBody>
      </p:sp>
      <p:pic>
        <p:nvPicPr>
          <p:cNvPr id="1027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537" y="1641813"/>
            <a:ext cx="6222567" cy="5133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23279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Lookahead policies</a:t>
            </a:r>
          </a:p>
        </p:txBody>
      </p:sp>
      <p:sp>
        <p:nvSpPr>
          <p:cNvPr id="3" name="Content Placeholder 2"/>
          <p:cNvSpPr>
            <a:spLocks noGrp="1"/>
          </p:cNvSpPr>
          <p:nvPr>
            <p:ph idx="1"/>
          </p:nvPr>
        </p:nvSpPr>
        <p:spPr>
          <a:xfrm>
            <a:off x="685800" y="1143000"/>
            <a:ext cx="7960490" cy="3266954"/>
          </a:xfrm>
        </p:spPr>
        <p:txBody>
          <a:bodyPr/>
          <a:lstStyle/>
          <a:p>
            <a:r>
              <a:rPr lang="en-US" dirty="0"/>
              <a:t>Modeling </a:t>
            </a:r>
            <a:r>
              <a:rPr lang="en-US" dirty="0" err="1"/>
              <a:t>lookahead</a:t>
            </a:r>
            <a:r>
              <a:rPr lang="en-US" dirty="0"/>
              <a:t> policies</a:t>
            </a:r>
          </a:p>
          <a:p>
            <a:pPr lvl="1"/>
            <a:r>
              <a:rPr lang="en-US" dirty="0" err="1"/>
              <a:t>Lookahead</a:t>
            </a:r>
            <a:r>
              <a:rPr lang="en-US" dirty="0"/>
              <a:t> policies solve a </a:t>
            </a:r>
            <a:r>
              <a:rPr lang="en-US" i="1" dirty="0" err="1"/>
              <a:t>lookahead</a:t>
            </a:r>
            <a:r>
              <a:rPr lang="en-US" i="1" dirty="0"/>
              <a:t> model</a:t>
            </a:r>
            <a:r>
              <a:rPr lang="en-US" dirty="0"/>
              <a:t>, which is an approximation of the future.</a:t>
            </a:r>
          </a:p>
          <a:p>
            <a:pPr lvl="1"/>
            <a:r>
              <a:rPr lang="en-US" dirty="0"/>
              <a:t>It is important to understand the difference between the:</a:t>
            </a:r>
          </a:p>
          <a:p>
            <a:pPr lvl="1"/>
            <a:endParaRPr lang="en-US" dirty="0"/>
          </a:p>
          <a:p>
            <a:pPr lvl="2"/>
            <a:r>
              <a:rPr lang="en-US" dirty="0"/>
              <a:t>Base model – this is the model we are trying to solve by finding the best policy.  This is usually some form of simulator.</a:t>
            </a:r>
          </a:p>
          <a:p>
            <a:pPr lvl="2"/>
            <a:endParaRPr lang="en-US" dirty="0"/>
          </a:p>
          <a:p>
            <a:pPr lvl="2"/>
            <a:r>
              <a:rPr lang="en-US" dirty="0"/>
              <a:t>The </a:t>
            </a:r>
            <a:r>
              <a:rPr lang="en-US" dirty="0" err="1"/>
              <a:t>lookahead</a:t>
            </a:r>
            <a:r>
              <a:rPr lang="en-US" dirty="0"/>
              <a:t> model, which is our approximation of the future to help us make better decisions now.</a:t>
            </a:r>
          </a:p>
          <a:p>
            <a:pPr lvl="2"/>
            <a:endParaRPr lang="en-US" dirty="0"/>
          </a:p>
          <a:p>
            <a:pPr lvl="1"/>
            <a:r>
              <a:rPr lang="en-US" dirty="0"/>
              <a:t>The base model is typically a simulator, or it might be the real world.</a:t>
            </a:r>
          </a:p>
          <a:p>
            <a:pPr lvl="2"/>
            <a:endParaRPr lang="en-US" dirty="0"/>
          </a:p>
          <a:p>
            <a:endParaRPr lang="en-US" dirty="0"/>
          </a:p>
          <a:p>
            <a:endParaRPr lang="en-US" dirty="0"/>
          </a:p>
          <a:p>
            <a:endParaRPr lang="en-US" dirty="0"/>
          </a:p>
          <a:p>
            <a:endParaRPr lang="en-US" dirty="0"/>
          </a:p>
          <a:p>
            <a:pPr lvl="1"/>
            <a:endParaRPr lang="en-US" dirty="0"/>
          </a:p>
          <a:p>
            <a:pPr lvl="1"/>
            <a:endParaRPr lang="en-US" dirty="0"/>
          </a:p>
          <a:p>
            <a:pPr lvl="2"/>
            <a:endParaRPr lang="en-US" dirty="0"/>
          </a:p>
        </p:txBody>
      </p:sp>
    </p:spTree>
    <p:extLst>
      <p:ext uri="{BB962C8B-B14F-4D97-AF65-F5344CB8AC3E}">
        <p14:creationId xmlns:p14="http://schemas.microsoft.com/office/powerpoint/2010/main" val="3830379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Slide Number Placeholder 3"/>
          <p:cNvSpPr>
            <a:spLocks noGrp="1"/>
          </p:cNvSpPr>
          <p:nvPr>
            <p:ph type="sldNum" sz="quarter" idx="12"/>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82A8141-3A56-48C0-9C1A-F82609439C4A}" type="slidenum">
              <a:rPr lang="en-US" sz="1400" smtClean="0"/>
              <a:pPr/>
              <a:t>14</a:t>
            </a:fld>
            <a:endParaRPr lang="en-US" sz="1400"/>
          </a:p>
        </p:txBody>
      </p:sp>
      <p:sp>
        <p:nvSpPr>
          <p:cNvPr id="164868" name="Slide Number Placeholder 5"/>
          <p:cNvSpPr txBox="1">
            <a:spLocks noGrp="1"/>
          </p:cNvSpPr>
          <p:nvPr/>
        </p:nvSpPr>
        <p:spPr bwMode="auto">
          <a:xfrm>
            <a:off x="6553200" y="6553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fld id="{4E7FF2C9-EE41-4613-A0BF-46FDA52E6EFC}" type="slidenum">
              <a:rPr lang="en-US" sz="1400"/>
              <a:pPr algn="r"/>
              <a:t>14</a:t>
            </a:fld>
            <a:endParaRPr lang="en-US" sz="1400"/>
          </a:p>
        </p:txBody>
      </p:sp>
      <p:sp>
        <p:nvSpPr>
          <p:cNvPr id="164869" name="Rectangle 2"/>
          <p:cNvSpPr>
            <a:spLocks noGrp="1" noChangeArrowheads="1"/>
          </p:cNvSpPr>
          <p:nvPr>
            <p:ph type="title" idx="4294967295"/>
          </p:nvPr>
        </p:nvSpPr>
        <p:spPr/>
        <p:txBody>
          <a:bodyPr/>
          <a:lstStyle/>
          <a:p>
            <a:r>
              <a:rPr lang="en-US" sz="3200" dirty="0"/>
              <a:t>Derivative-based stochastic optimization</a:t>
            </a:r>
          </a:p>
        </p:txBody>
      </p:sp>
      <mc:AlternateContent xmlns:mc="http://schemas.openxmlformats.org/markup-compatibility/2006">
        <mc:Choice xmlns:a14="http://schemas.microsoft.com/office/drawing/2010/main" Requires="a14">
          <p:sp>
            <p:nvSpPr>
              <p:cNvPr id="164870" name="Rectangle 3"/>
              <p:cNvSpPr>
                <a:spLocks noGrp="1" noChangeArrowheads="1"/>
              </p:cNvSpPr>
              <p:nvPr>
                <p:ph type="body" idx="4294967295"/>
              </p:nvPr>
            </p:nvSpPr>
            <p:spPr/>
            <p:txBody>
              <a:bodyPr/>
              <a:lstStyle/>
              <a:p>
                <a:r>
                  <a:rPr lang="en-US" dirty="0"/>
                  <a:t>Stochastic gradient algorithms:</a:t>
                </a:r>
              </a:p>
              <a:p>
                <a:pPr lvl="2"/>
                <a:endParaRPr lang="en-US" sz="1200" dirty="0"/>
              </a:p>
              <a:p>
                <a:pPr marL="457200" lvl="1"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𝑛</m:t>
                          </m:r>
                          <m:r>
                            <a:rPr lang="en-US" i="1">
                              <a:latin typeface="Cambria Math" panose="02040503050406030204" pitchFamily="18" charset="0"/>
                            </a:rPr>
                            <m:t>+1</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𝑛</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𝑛</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𝑥</m:t>
                          </m:r>
                        </m:e>
                        <m:sup>
                          <m:r>
                            <a:rPr lang="en-US" i="1">
                              <a:latin typeface="Cambria Math" panose="02040503050406030204" pitchFamily="18" charset="0"/>
                              <a:ea typeface="Cambria Math" panose="02040503050406030204" pitchFamily="18" charset="0"/>
                            </a:rPr>
                            <m:t>𝑛</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+1</m:t>
                          </m:r>
                        </m:sup>
                      </m:sSup>
                      <m:r>
                        <a:rPr lang="en-US" i="1">
                          <a:latin typeface="Cambria Math" panose="02040503050406030204" pitchFamily="18" charset="0"/>
                          <a:ea typeface="Cambria Math" panose="02040503050406030204" pitchFamily="18" charset="0"/>
                        </a:rPr>
                        <m:t>)</m:t>
                      </m:r>
                    </m:oMath>
                  </m:oMathPara>
                </a14:m>
                <a:endParaRPr lang="en-US" dirty="0"/>
              </a:p>
              <a:p>
                <a:pPr marL="457200" lvl="1" indent="0">
                  <a:buNone/>
                </a:pPr>
                <a:r>
                  <a:rPr lang="en-US" dirty="0"/>
                  <a:t>are a form of sequential decision problem.</a:t>
                </a:r>
              </a:p>
            </p:txBody>
          </p:sp>
        </mc:Choice>
        <mc:Fallback>
          <p:sp>
            <p:nvSpPr>
              <p:cNvPr id="164870" name="Rectangle 3"/>
              <p:cNvSpPr>
                <a:spLocks noGrp="1" noRot="1" noChangeAspect="1" noMove="1" noResize="1" noEditPoints="1" noAdjustHandles="1" noChangeArrowheads="1" noChangeShapeType="1" noTextEdit="1"/>
              </p:cNvSpPr>
              <p:nvPr>
                <p:ph type="body" idx="4294967295"/>
              </p:nvPr>
            </p:nvSpPr>
            <p:spPr>
              <a:blipFill>
                <a:blip r:embed="rId4"/>
                <a:stretch>
                  <a:fillRect t="-1355"/>
                </a:stretch>
              </a:blipFill>
            </p:spPr>
            <p:txBody>
              <a:bodyPr/>
              <a:lstStyle/>
              <a:p>
                <a:r>
                  <a:rPr lang="en-US">
                    <a:noFill/>
                  </a:rPr>
                  <a:t> </a:t>
                </a:r>
              </a:p>
            </p:txBody>
          </p:sp>
        </mc:Fallback>
      </mc:AlternateContent>
      <p:sp>
        <p:nvSpPr>
          <p:cNvPr id="164871" name="Line 4"/>
          <p:cNvSpPr>
            <a:spLocks noChangeShapeType="1"/>
          </p:cNvSpPr>
          <p:nvPr/>
        </p:nvSpPr>
        <p:spPr bwMode="auto">
          <a:xfrm flipV="1">
            <a:off x="1687860" y="3087018"/>
            <a:ext cx="0" cy="287020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64872" name="Line 5"/>
          <p:cNvSpPr>
            <a:spLocks noChangeShapeType="1"/>
          </p:cNvSpPr>
          <p:nvPr/>
        </p:nvSpPr>
        <p:spPr bwMode="auto">
          <a:xfrm>
            <a:off x="1675160" y="5957218"/>
            <a:ext cx="5283200" cy="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graphicFrame>
        <p:nvGraphicFramePr>
          <p:cNvPr id="164873" name="Object 17"/>
          <p:cNvGraphicFramePr>
            <a:graphicFrameLocks noChangeAspect="1"/>
          </p:cNvGraphicFramePr>
          <p:nvPr>
            <p:extLst>
              <p:ext uri="{D42A27DB-BD31-4B8C-83A1-F6EECF244321}">
                <p14:modId xmlns:p14="http://schemas.microsoft.com/office/powerpoint/2010/main" val="3402380131"/>
              </p:ext>
            </p:extLst>
          </p:nvPr>
        </p:nvGraphicFramePr>
        <p:xfrm>
          <a:off x="6945660" y="5688931"/>
          <a:ext cx="330200" cy="495300"/>
        </p:xfrm>
        <a:graphic>
          <a:graphicData uri="http://schemas.openxmlformats.org/presentationml/2006/ole">
            <mc:AlternateContent xmlns:mc="http://schemas.openxmlformats.org/markup-compatibility/2006">
              <mc:Choice xmlns:v="urn:schemas-microsoft-com:vml" Requires="v">
                <p:oleObj spid="_x0000_s2467924" name="Equation" r:id="rId5" imgW="152334" imgH="228501" progId="Equation.DSMT4">
                  <p:embed/>
                </p:oleObj>
              </mc:Choice>
              <mc:Fallback>
                <p:oleObj name="Equation" r:id="rId5" imgW="152334" imgH="228501" progId="Equation.DSMT4">
                  <p:embed/>
                  <p:pic>
                    <p:nvPicPr>
                      <p:cNvPr id="164873"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5660" y="5688931"/>
                        <a:ext cx="3302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4874" name="Object 18"/>
          <p:cNvGraphicFramePr>
            <a:graphicFrameLocks noChangeAspect="1"/>
          </p:cNvGraphicFramePr>
          <p:nvPr>
            <p:extLst>
              <p:ext uri="{D42A27DB-BD31-4B8C-83A1-F6EECF244321}">
                <p14:modId xmlns:p14="http://schemas.microsoft.com/office/powerpoint/2010/main" val="1445629876"/>
              </p:ext>
            </p:extLst>
          </p:nvPr>
        </p:nvGraphicFramePr>
        <p:xfrm>
          <a:off x="1549748" y="2693318"/>
          <a:ext cx="357187" cy="495300"/>
        </p:xfrm>
        <a:graphic>
          <a:graphicData uri="http://schemas.openxmlformats.org/presentationml/2006/ole">
            <mc:AlternateContent xmlns:mc="http://schemas.openxmlformats.org/markup-compatibility/2006">
              <mc:Choice xmlns:v="urn:schemas-microsoft-com:vml" Requires="v">
                <p:oleObj spid="_x0000_s2467925" name="Equation" r:id="rId7" imgW="165028" imgH="228501" progId="Equation.DSMT4">
                  <p:embed/>
                </p:oleObj>
              </mc:Choice>
              <mc:Fallback>
                <p:oleObj name="Equation" r:id="rId7" imgW="165028" imgH="228501" progId="Equation.DSMT4">
                  <p:embed/>
                  <p:pic>
                    <p:nvPicPr>
                      <p:cNvPr id="164874" name="Object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9748" y="2693318"/>
                        <a:ext cx="35718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64875" name="Group 53"/>
          <p:cNvGrpSpPr>
            <a:grpSpLocks/>
          </p:cNvGrpSpPr>
          <p:nvPr/>
        </p:nvGrpSpPr>
        <p:grpSpPr bwMode="auto">
          <a:xfrm rot="20426173">
            <a:off x="1811685" y="3617243"/>
            <a:ext cx="5105400" cy="2035175"/>
            <a:chOff x="1358" y="1926"/>
            <a:chExt cx="3216" cy="1282"/>
          </a:xfrm>
        </p:grpSpPr>
        <p:sp>
          <p:nvSpPr>
            <p:cNvPr id="164886" name="Oval 54"/>
            <p:cNvSpPr>
              <a:spLocks noChangeArrowheads="1"/>
            </p:cNvSpPr>
            <p:nvPr/>
          </p:nvSpPr>
          <p:spPr bwMode="auto">
            <a:xfrm rot="686452">
              <a:off x="3384" y="2640"/>
              <a:ext cx="744" cy="176"/>
            </a:xfrm>
            <a:prstGeom prst="ellipse">
              <a:avLst/>
            </a:prstGeom>
            <a:noFill/>
            <a:ln w="2857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887" name="Oval 55"/>
            <p:cNvSpPr>
              <a:spLocks noChangeArrowheads="1"/>
            </p:cNvSpPr>
            <p:nvPr/>
          </p:nvSpPr>
          <p:spPr bwMode="auto">
            <a:xfrm rot="686452">
              <a:off x="3074" y="2554"/>
              <a:ext cx="1168" cy="316"/>
            </a:xfrm>
            <a:prstGeom prst="ellipse">
              <a:avLst/>
            </a:prstGeom>
            <a:noFill/>
            <a:ln w="2857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888" name="Oval 56"/>
            <p:cNvSpPr>
              <a:spLocks noChangeArrowheads="1"/>
            </p:cNvSpPr>
            <p:nvPr/>
          </p:nvSpPr>
          <p:spPr bwMode="auto">
            <a:xfrm rot="686452">
              <a:off x="2752" y="2415"/>
              <a:ext cx="1591" cy="535"/>
            </a:xfrm>
            <a:prstGeom prst="ellipse">
              <a:avLst/>
            </a:prstGeom>
            <a:noFill/>
            <a:ln w="2857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889" name="Oval 57"/>
            <p:cNvSpPr>
              <a:spLocks noChangeArrowheads="1"/>
            </p:cNvSpPr>
            <p:nvPr/>
          </p:nvSpPr>
          <p:spPr bwMode="auto">
            <a:xfrm rot="686452">
              <a:off x="2419" y="2295"/>
              <a:ext cx="1986" cy="721"/>
            </a:xfrm>
            <a:prstGeom prst="ellipse">
              <a:avLst/>
            </a:prstGeom>
            <a:noFill/>
            <a:ln w="2857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890" name="Oval 58"/>
            <p:cNvSpPr>
              <a:spLocks noChangeArrowheads="1"/>
            </p:cNvSpPr>
            <p:nvPr/>
          </p:nvSpPr>
          <p:spPr bwMode="auto">
            <a:xfrm rot="686452">
              <a:off x="2026" y="2177"/>
              <a:ext cx="2440" cy="891"/>
            </a:xfrm>
            <a:prstGeom prst="ellipse">
              <a:avLst/>
            </a:prstGeom>
            <a:noFill/>
            <a:ln w="2857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891" name="Oval 59"/>
            <p:cNvSpPr>
              <a:spLocks noChangeArrowheads="1"/>
            </p:cNvSpPr>
            <p:nvPr/>
          </p:nvSpPr>
          <p:spPr bwMode="auto">
            <a:xfrm rot="686452">
              <a:off x="1704" y="2067"/>
              <a:ext cx="2819" cy="1064"/>
            </a:xfrm>
            <a:prstGeom prst="ellipse">
              <a:avLst/>
            </a:prstGeom>
            <a:noFill/>
            <a:ln w="2857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892" name="Oval 60"/>
            <p:cNvSpPr>
              <a:spLocks noChangeArrowheads="1"/>
            </p:cNvSpPr>
            <p:nvPr/>
          </p:nvSpPr>
          <p:spPr bwMode="auto">
            <a:xfrm rot="686452">
              <a:off x="1358" y="1926"/>
              <a:ext cx="3216" cy="1282"/>
            </a:xfrm>
            <a:prstGeom prst="ellipse">
              <a:avLst/>
            </a:prstGeom>
            <a:noFill/>
            <a:ln w="2857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9" name="Line 14"/>
          <p:cNvSpPr>
            <a:spLocks noChangeShapeType="1"/>
          </p:cNvSpPr>
          <p:nvPr/>
        </p:nvSpPr>
        <p:spPr bwMode="auto">
          <a:xfrm flipH="1" flipV="1">
            <a:off x="2646787" y="4813253"/>
            <a:ext cx="1374776" cy="877211"/>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grpSp>
        <p:nvGrpSpPr>
          <p:cNvPr id="25" name="Group 64">
            <a:extLst>
              <a:ext uri="{FF2B5EF4-FFF2-40B4-BE49-F238E27FC236}">
                <a16:creationId xmlns:a16="http://schemas.microsoft.com/office/drawing/2014/main" id="{934B8770-85C7-4D1B-877B-6C8F98EBF8D7}"/>
              </a:ext>
            </a:extLst>
          </p:cNvPr>
          <p:cNvGrpSpPr>
            <a:grpSpLocks/>
          </p:cNvGrpSpPr>
          <p:nvPr/>
        </p:nvGrpSpPr>
        <p:grpSpPr bwMode="auto">
          <a:xfrm>
            <a:off x="5081243" y="3986561"/>
            <a:ext cx="115319" cy="1330195"/>
            <a:chOff x="2688" y="2672"/>
            <a:chExt cx="73" cy="568"/>
          </a:xfrm>
        </p:grpSpPr>
        <p:sp>
          <p:nvSpPr>
            <p:cNvPr id="26" name="Line 14">
              <a:extLst>
                <a:ext uri="{FF2B5EF4-FFF2-40B4-BE49-F238E27FC236}">
                  <a16:creationId xmlns:a16="http://schemas.microsoft.com/office/drawing/2014/main" id="{482B5FB8-D475-4CA5-B0AA-B6886868A037}"/>
                </a:ext>
              </a:extLst>
            </p:cNvPr>
            <p:cNvSpPr>
              <a:spLocks noChangeShapeType="1"/>
            </p:cNvSpPr>
            <p:nvPr/>
          </p:nvSpPr>
          <p:spPr bwMode="auto">
            <a:xfrm flipH="1" flipV="1">
              <a:off x="2688" y="2672"/>
              <a:ext cx="56" cy="536"/>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27" name="Oval 61">
              <a:extLst>
                <a:ext uri="{FF2B5EF4-FFF2-40B4-BE49-F238E27FC236}">
                  <a16:creationId xmlns:a16="http://schemas.microsoft.com/office/drawing/2014/main" id="{3C618982-718C-4CCD-8F86-E9BADEE07C27}"/>
                </a:ext>
              </a:extLst>
            </p:cNvPr>
            <p:cNvSpPr>
              <a:spLocks noChangeArrowheads="1"/>
            </p:cNvSpPr>
            <p:nvPr/>
          </p:nvSpPr>
          <p:spPr bwMode="auto">
            <a:xfrm>
              <a:off x="2712" y="3198"/>
              <a:ext cx="49" cy="42"/>
            </a:xfrm>
            <a:prstGeom prst="ellipse">
              <a:avLst/>
            </a:prstGeom>
            <a:solidFill>
              <a:schemeClr val="tx1"/>
            </a:solidFill>
            <a:ln w="38100">
              <a:solidFill>
                <a:schemeClr val="tx1"/>
              </a:solidFill>
              <a:round/>
              <a:headEnd/>
              <a:tailEnd type="none" w="med" len="lg"/>
            </a:ln>
          </p:spPr>
          <p:txBody>
            <a:bodyPr wrap="none" anchor="ctr"/>
            <a:lstStyle/>
            <a:p>
              <a:endParaRPr lang="en-US"/>
            </a:p>
          </p:txBody>
        </p:sp>
      </p:grpSp>
      <p:grpSp>
        <p:nvGrpSpPr>
          <p:cNvPr id="28" name="Group 64">
            <a:extLst>
              <a:ext uri="{FF2B5EF4-FFF2-40B4-BE49-F238E27FC236}">
                <a16:creationId xmlns:a16="http://schemas.microsoft.com/office/drawing/2014/main" id="{2410D1AF-278A-402C-9F40-46992A6470D4}"/>
              </a:ext>
            </a:extLst>
          </p:cNvPr>
          <p:cNvGrpSpPr>
            <a:grpSpLocks/>
          </p:cNvGrpSpPr>
          <p:nvPr/>
        </p:nvGrpSpPr>
        <p:grpSpPr bwMode="auto">
          <a:xfrm rot="15833781">
            <a:off x="5482235" y="3753079"/>
            <a:ext cx="126377" cy="1770471"/>
            <a:chOff x="2688" y="2484"/>
            <a:chExt cx="80" cy="756"/>
          </a:xfrm>
        </p:grpSpPr>
        <p:sp>
          <p:nvSpPr>
            <p:cNvPr id="30" name="Line 14">
              <a:extLst>
                <a:ext uri="{FF2B5EF4-FFF2-40B4-BE49-F238E27FC236}">
                  <a16:creationId xmlns:a16="http://schemas.microsoft.com/office/drawing/2014/main" id="{C89ADC44-3AF0-44D0-9D51-ECB4F3D0D7F1}"/>
                </a:ext>
              </a:extLst>
            </p:cNvPr>
            <p:cNvSpPr>
              <a:spLocks noChangeShapeType="1"/>
            </p:cNvSpPr>
            <p:nvPr/>
          </p:nvSpPr>
          <p:spPr bwMode="auto">
            <a:xfrm flipH="1" flipV="1">
              <a:off x="2688" y="2484"/>
              <a:ext cx="56" cy="724"/>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33" name="Oval 61">
              <a:extLst>
                <a:ext uri="{FF2B5EF4-FFF2-40B4-BE49-F238E27FC236}">
                  <a16:creationId xmlns:a16="http://schemas.microsoft.com/office/drawing/2014/main" id="{4C1D8817-4FE6-4150-91D4-48396B98EAD4}"/>
                </a:ext>
              </a:extLst>
            </p:cNvPr>
            <p:cNvSpPr>
              <a:spLocks noChangeArrowheads="1"/>
            </p:cNvSpPr>
            <p:nvPr/>
          </p:nvSpPr>
          <p:spPr bwMode="auto">
            <a:xfrm>
              <a:off x="2712" y="3184"/>
              <a:ext cx="56" cy="56"/>
            </a:xfrm>
            <a:prstGeom prst="ellipse">
              <a:avLst/>
            </a:prstGeom>
            <a:solidFill>
              <a:schemeClr val="tx1"/>
            </a:solidFill>
            <a:ln w="38100">
              <a:solidFill>
                <a:schemeClr val="tx1"/>
              </a:solidFill>
              <a:round/>
              <a:headEnd/>
              <a:tailEnd type="none" w="med" len="lg"/>
            </a:ln>
          </p:spPr>
          <p:txBody>
            <a:bodyPr wrap="none" anchor="ctr"/>
            <a:lstStyle/>
            <a:p>
              <a:endParaRPr lang="en-US"/>
            </a:p>
          </p:txBody>
        </p:sp>
      </p:grpSp>
      <p:grpSp>
        <p:nvGrpSpPr>
          <p:cNvPr id="34" name="Group 64">
            <a:extLst>
              <a:ext uri="{FF2B5EF4-FFF2-40B4-BE49-F238E27FC236}">
                <a16:creationId xmlns:a16="http://schemas.microsoft.com/office/drawing/2014/main" id="{94862F48-846E-484A-B665-F2B9DFE7D2AF}"/>
              </a:ext>
            </a:extLst>
          </p:cNvPr>
          <p:cNvGrpSpPr>
            <a:grpSpLocks/>
          </p:cNvGrpSpPr>
          <p:nvPr/>
        </p:nvGrpSpPr>
        <p:grpSpPr bwMode="auto">
          <a:xfrm rot="5678501" flipH="1">
            <a:off x="3686268" y="3713491"/>
            <a:ext cx="304474" cy="2546276"/>
            <a:chOff x="2604" y="2662"/>
            <a:chExt cx="165" cy="573"/>
          </a:xfrm>
        </p:grpSpPr>
        <p:sp>
          <p:nvSpPr>
            <p:cNvPr id="35" name="Line 14">
              <a:extLst>
                <a:ext uri="{FF2B5EF4-FFF2-40B4-BE49-F238E27FC236}">
                  <a16:creationId xmlns:a16="http://schemas.microsoft.com/office/drawing/2014/main" id="{3FA6513E-7758-48ED-8B10-0F750968F14D}"/>
                </a:ext>
              </a:extLst>
            </p:cNvPr>
            <p:cNvSpPr>
              <a:spLocks noChangeShapeType="1"/>
            </p:cNvSpPr>
            <p:nvPr/>
          </p:nvSpPr>
          <p:spPr bwMode="auto">
            <a:xfrm flipH="1" flipV="1">
              <a:off x="2604" y="2662"/>
              <a:ext cx="140" cy="546"/>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36" name="Oval 61">
              <a:extLst>
                <a:ext uri="{FF2B5EF4-FFF2-40B4-BE49-F238E27FC236}">
                  <a16:creationId xmlns:a16="http://schemas.microsoft.com/office/drawing/2014/main" id="{83297306-8502-4628-A165-2514BBE6475D}"/>
                </a:ext>
              </a:extLst>
            </p:cNvPr>
            <p:cNvSpPr>
              <a:spLocks noChangeArrowheads="1"/>
            </p:cNvSpPr>
            <p:nvPr/>
          </p:nvSpPr>
          <p:spPr bwMode="auto">
            <a:xfrm>
              <a:off x="2704" y="3204"/>
              <a:ext cx="65" cy="31"/>
            </a:xfrm>
            <a:prstGeom prst="ellipse">
              <a:avLst/>
            </a:prstGeom>
            <a:solidFill>
              <a:schemeClr val="tx1"/>
            </a:solidFill>
            <a:ln w="38100">
              <a:solidFill>
                <a:schemeClr val="tx1"/>
              </a:solidFill>
              <a:round/>
              <a:headEnd/>
              <a:tailEnd type="none" w="med" len="lg"/>
            </a:ln>
          </p:spPr>
          <p:txBody>
            <a:bodyPr wrap="none" anchor="ctr"/>
            <a:lstStyle/>
            <a:p>
              <a:endParaRPr lang="en-US" dirty="0"/>
            </a:p>
          </p:txBody>
        </p:sp>
      </p:grpSp>
      <p:grpSp>
        <p:nvGrpSpPr>
          <p:cNvPr id="37" name="Group 64">
            <a:extLst>
              <a:ext uri="{FF2B5EF4-FFF2-40B4-BE49-F238E27FC236}">
                <a16:creationId xmlns:a16="http://schemas.microsoft.com/office/drawing/2014/main" id="{5C8034E1-6174-418F-8996-D3741920962A}"/>
              </a:ext>
            </a:extLst>
          </p:cNvPr>
          <p:cNvGrpSpPr>
            <a:grpSpLocks/>
          </p:cNvGrpSpPr>
          <p:nvPr/>
        </p:nvGrpSpPr>
        <p:grpSpPr bwMode="auto">
          <a:xfrm rot="7253310">
            <a:off x="5557740" y="3541657"/>
            <a:ext cx="261206" cy="1446817"/>
            <a:chOff x="2688" y="2484"/>
            <a:chExt cx="80" cy="756"/>
          </a:xfrm>
        </p:grpSpPr>
        <p:sp>
          <p:nvSpPr>
            <p:cNvPr id="38" name="Line 14">
              <a:extLst>
                <a:ext uri="{FF2B5EF4-FFF2-40B4-BE49-F238E27FC236}">
                  <a16:creationId xmlns:a16="http://schemas.microsoft.com/office/drawing/2014/main" id="{7A1BB228-5110-4B53-B4DE-EBA093A336B8}"/>
                </a:ext>
              </a:extLst>
            </p:cNvPr>
            <p:cNvSpPr>
              <a:spLocks noChangeShapeType="1"/>
            </p:cNvSpPr>
            <p:nvPr/>
          </p:nvSpPr>
          <p:spPr bwMode="auto">
            <a:xfrm flipH="1" flipV="1">
              <a:off x="2688" y="2484"/>
              <a:ext cx="56" cy="724"/>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39" name="Oval 61">
              <a:extLst>
                <a:ext uri="{FF2B5EF4-FFF2-40B4-BE49-F238E27FC236}">
                  <a16:creationId xmlns:a16="http://schemas.microsoft.com/office/drawing/2014/main" id="{A761CD9F-3F70-4DEB-9414-5FF842A73206}"/>
                </a:ext>
              </a:extLst>
            </p:cNvPr>
            <p:cNvSpPr>
              <a:spLocks noChangeArrowheads="1"/>
            </p:cNvSpPr>
            <p:nvPr/>
          </p:nvSpPr>
          <p:spPr bwMode="auto">
            <a:xfrm>
              <a:off x="2732" y="3187"/>
              <a:ext cx="36" cy="53"/>
            </a:xfrm>
            <a:prstGeom prst="ellipse">
              <a:avLst/>
            </a:prstGeom>
            <a:solidFill>
              <a:schemeClr val="tx1"/>
            </a:solidFill>
            <a:ln w="38100">
              <a:solidFill>
                <a:schemeClr val="tx1"/>
              </a:solidFill>
              <a:round/>
              <a:headEnd/>
              <a:tailEnd type="none" w="med" len="lg"/>
            </a:ln>
          </p:spPr>
          <p:txBody>
            <a:bodyPr wrap="none" anchor="ctr"/>
            <a:lstStyle/>
            <a:p>
              <a:endParaRPr lang="en-US"/>
            </a:p>
          </p:txBody>
        </p:sp>
      </p:grpSp>
      <p:grpSp>
        <p:nvGrpSpPr>
          <p:cNvPr id="40" name="Group 64">
            <a:extLst>
              <a:ext uri="{FF2B5EF4-FFF2-40B4-BE49-F238E27FC236}">
                <a16:creationId xmlns:a16="http://schemas.microsoft.com/office/drawing/2014/main" id="{C9AD3FB7-6055-4CBC-B4F2-8DFEDFCE1750}"/>
              </a:ext>
            </a:extLst>
          </p:cNvPr>
          <p:cNvGrpSpPr>
            <a:grpSpLocks/>
          </p:cNvGrpSpPr>
          <p:nvPr/>
        </p:nvGrpSpPr>
        <p:grpSpPr bwMode="auto">
          <a:xfrm rot="3224279">
            <a:off x="5221173" y="3400610"/>
            <a:ext cx="156393" cy="1728318"/>
            <a:chOff x="2676" y="2502"/>
            <a:chExt cx="99" cy="738"/>
          </a:xfrm>
        </p:grpSpPr>
        <p:sp>
          <p:nvSpPr>
            <p:cNvPr id="41" name="Line 14">
              <a:extLst>
                <a:ext uri="{FF2B5EF4-FFF2-40B4-BE49-F238E27FC236}">
                  <a16:creationId xmlns:a16="http://schemas.microsoft.com/office/drawing/2014/main" id="{DAB564E2-0CCB-40F7-B691-3E7E3EB0B5E5}"/>
                </a:ext>
              </a:extLst>
            </p:cNvPr>
            <p:cNvSpPr>
              <a:spLocks noChangeShapeType="1"/>
            </p:cNvSpPr>
            <p:nvPr/>
          </p:nvSpPr>
          <p:spPr bwMode="auto">
            <a:xfrm flipH="1" flipV="1">
              <a:off x="2676" y="2502"/>
              <a:ext cx="56" cy="724"/>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42" name="Oval 61">
              <a:extLst>
                <a:ext uri="{FF2B5EF4-FFF2-40B4-BE49-F238E27FC236}">
                  <a16:creationId xmlns:a16="http://schemas.microsoft.com/office/drawing/2014/main" id="{C21BE356-B987-4E41-86D5-2663F430A331}"/>
                </a:ext>
              </a:extLst>
            </p:cNvPr>
            <p:cNvSpPr>
              <a:spLocks noChangeArrowheads="1"/>
            </p:cNvSpPr>
            <p:nvPr/>
          </p:nvSpPr>
          <p:spPr bwMode="auto">
            <a:xfrm>
              <a:off x="2712" y="3209"/>
              <a:ext cx="63" cy="31"/>
            </a:xfrm>
            <a:prstGeom prst="ellipse">
              <a:avLst/>
            </a:prstGeom>
            <a:solidFill>
              <a:schemeClr val="tx1"/>
            </a:solidFill>
            <a:ln w="38100">
              <a:solidFill>
                <a:schemeClr val="tx1"/>
              </a:solidFill>
              <a:round/>
              <a:headEnd/>
              <a:tailEnd type="none" w="med" len="lg"/>
            </a:ln>
          </p:spPr>
          <p:txBody>
            <a:bodyPr wrap="none" anchor="ctr"/>
            <a:lstStyle/>
            <a:p>
              <a:endParaRPr lang="en-US" dirty="0"/>
            </a:p>
          </p:txBody>
        </p:sp>
      </p:grpSp>
    </p:spTree>
    <p:extLst>
      <p:ext uri="{BB962C8B-B14F-4D97-AF65-F5344CB8AC3E}">
        <p14:creationId xmlns:p14="http://schemas.microsoft.com/office/powerpoint/2010/main" val="34536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up)">
                                      <p:cBhvr>
                                        <p:cTn id="19" dur="500"/>
                                        <p:tgtEl>
                                          <p:spTgt spid="37"/>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right)">
                                      <p:cBhvr>
                                        <p:cTn id="23" dur="500"/>
                                        <p:tgtEl>
                                          <p:spTgt spid="28"/>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Lookahead</a:t>
            </a:r>
            <a:r>
              <a:rPr lang="en-US" dirty="0"/>
              <a:t> policies</a:t>
            </a:r>
          </a:p>
        </p:txBody>
      </p:sp>
      <p:sp>
        <p:nvSpPr>
          <p:cNvPr id="3" name="Content Placeholder 2"/>
          <p:cNvSpPr>
            <a:spLocks noGrp="1"/>
          </p:cNvSpPr>
          <p:nvPr>
            <p:ph idx="1"/>
          </p:nvPr>
        </p:nvSpPr>
        <p:spPr>
          <a:xfrm>
            <a:off x="685800" y="1143000"/>
            <a:ext cx="7772400" cy="2659743"/>
          </a:xfrm>
        </p:spPr>
        <p:txBody>
          <a:bodyPr/>
          <a:lstStyle/>
          <a:p>
            <a:r>
              <a:rPr lang="en-US" dirty="0" err="1"/>
              <a:t>Lookahead</a:t>
            </a:r>
            <a:r>
              <a:rPr lang="en-US" dirty="0"/>
              <a:t> models</a:t>
            </a:r>
          </a:p>
          <a:p>
            <a:pPr lvl="1"/>
            <a:r>
              <a:rPr lang="en-US" dirty="0"/>
              <a:t>Use tilde variables with double time indices.</a:t>
            </a:r>
          </a:p>
        </p:txBody>
      </p:sp>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sp>
        <p:nvSpPr>
          <p:cNvPr id="43" name="TextBox 42"/>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cxnSp>
        <p:nvCxnSpPr>
          <p:cNvPr id="45" name="Straight Arrow Connector 44"/>
          <p:cNvCxnSpPr>
            <a:endCxn id="3" idx="1"/>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arrow" w="med" len="med"/>
            <a:tailEnd type="arrow" w="med" len="med"/>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2213496" name="Equation" r:id="rId4" imgW="88560" imgH="152280" progId="Equation.DSMT4">
                  <p:embed/>
                </p:oleObj>
              </mc:Choice>
              <mc:Fallback>
                <p:oleObj name="Equation" r:id="rId4" imgW="88560" imgH="152280" progId="Equation.DSMT4">
                  <p:embed/>
                  <p:pic>
                    <p:nvPicPr>
                      <p:cNvPr id="47" name="Object 46"/>
                      <p:cNvPicPr/>
                      <p:nvPr/>
                    </p:nvPicPr>
                    <p:blipFill>
                      <a:blip r:embed="rId5"/>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2213497" name="Equation" r:id="rId6" imgW="279360" imgH="177480" progId="Equation.DSMT4">
                  <p:embed/>
                </p:oleObj>
              </mc:Choice>
              <mc:Fallback>
                <p:oleObj name="Equation" r:id="rId6" imgW="279360" imgH="177480" progId="Equation.DSMT4">
                  <p:embed/>
                  <p:pic>
                    <p:nvPicPr>
                      <p:cNvPr id="48" name="Object 47"/>
                      <p:cNvPicPr>
                        <a:picLocks noChangeAspect="1" noChangeArrowheads="1"/>
                      </p:cNvPicPr>
                      <p:nvPr/>
                    </p:nvPicPr>
                    <p:blipFill>
                      <a:blip r:embed="rId7"/>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2213498" name="Equation" r:id="rId8" imgW="304560" imgH="177480" progId="Equation.DSMT4">
                  <p:embed/>
                </p:oleObj>
              </mc:Choice>
              <mc:Fallback>
                <p:oleObj name="Equation" r:id="rId8" imgW="304560" imgH="177480" progId="Equation.DSMT4">
                  <p:embed/>
                  <p:pic>
                    <p:nvPicPr>
                      <p:cNvPr id="49" name="Object 48"/>
                      <p:cNvPicPr>
                        <a:picLocks noChangeAspect="1" noChangeArrowheads="1"/>
                      </p:cNvPicPr>
                      <p:nvPr/>
                    </p:nvPicPr>
                    <p:blipFill>
                      <a:blip r:embed="rId9"/>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2213499" name="Equation" r:id="rId10" imgW="291960" imgH="177480" progId="Equation.DSMT4">
                  <p:embed/>
                </p:oleObj>
              </mc:Choice>
              <mc:Fallback>
                <p:oleObj name="Equation" r:id="rId10" imgW="291960" imgH="177480" progId="Equation.DSMT4">
                  <p:embed/>
                  <p:pic>
                    <p:nvPicPr>
                      <p:cNvPr id="50" name="Object 49"/>
                      <p:cNvPicPr>
                        <a:picLocks noChangeAspect="1" noChangeArrowheads="1"/>
                      </p:cNvPicPr>
                      <p:nvPr/>
                    </p:nvPicPr>
                    <p:blipFill>
                      <a:blip r:embed="rId11"/>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graphicFrame>
        <p:nvGraphicFramePr>
          <p:cNvPr id="4" name="Object 3"/>
          <p:cNvGraphicFramePr>
            <a:graphicFrameLocks noChangeAspect="1"/>
          </p:cNvGraphicFramePr>
          <p:nvPr>
            <p:extLst>
              <p:ext uri="{D42A27DB-BD31-4B8C-83A1-F6EECF244321}">
                <p14:modId xmlns:p14="http://schemas.microsoft.com/office/powerpoint/2010/main" val="2948943072"/>
              </p:ext>
            </p:extLst>
          </p:nvPr>
        </p:nvGraphicFramePr>
        <p:xfrm>
          <a:off x="2216150" y="5976710"/>
          <a:ext cx="3808413" cy="552450"/>
        </p:xfrm>
        <a:graphic>
          <a:graphicData uri="http://schemas.openxmlformats.org/presentationml/2006/ole">
            <mc:AlternateContent xmlns:mc="http://schemas.openxmlformats.org/markup-compatibility/2006">
              <mc:Choice xmlns:v="urn:schemas-microsoft-com:vml" Requires="v">
                <p:oleObj spid="_x0000_s2213500" name="Equation" r:id="rId12" imgW="1574640" imgH="228600" progId="Equation.DSMT4">
                  <p:embed/>
                </p:oleObj>
              </mc:Choice>
              <mc:Fallback>
                <p:oleObj name="Equation" r:id="rId12" imgW="1574640" imgH="228600" progId="Equation.DSMT4">
                  <p:embed/>
                  <p:pic>
                    <p:nvPicPr>
                      <p:cNvPr id="0" name=""/>
                      <p:cNvPicPr/>
                      <p:nvPr/>
                    </p:nvPicPr>
                    <p:blipFill>
                      <a:blip r:embed="rId13"/>
                      <a:stretch>
                        <a:fillRect/>
                      </a:stretch>
                    </p:blipFill>
                    <p:spPr>
                      <a:xfrm>
                        <a:off x="2216150" y="5976710"/>
                        <a:ext cx="3808413" cy="552450"/>
                      </a:xfrm>
                      <a:prstGeom prst="rect">
                        <a:avLst/>
                      </a:prstGeom>
                    </p:spPr>
                  </p:pic>
                </p:oleObj>
              </mc:Fallback>
            </mc:AlternateContent>
          </a:graphicData>
        </a:graphic>
      </p:graphicFrame>
      <p:pic>
        <p:nvPicPr>
          <p:cNvPr id="7" name="Picture 6"/>
          <p:cNvPicPr>
            <a:picLocks noChangeAspect="1"/>
          </p:cNvPicPr>
          <p:nvPr/>
        </p:nvPicPr>
        <p:blipFill>
          <a:blip r:embed="rId14"/>
          <a:stretch>
            <a:fillRect/>
          </a:stretch>
        </p:blipFill>
        <p:spPr>
          <a:xfrm rot="19803842">
            <a:off x="885406" y="3829905"/>
            <a:ext cx="3177815" cy="419136"/>
          </a:xfrm>
          <a:prstGeom prst="rect">
            <a:avLst/>
          </a:prstGeom>
        </p:spPr>
      </p:pic>
      <p:pic>
        <p:nvPicPr>
          <p:cNvPr id="8" name="Picture 7"/>
          <p:cNvPicPr>
            <a:picLocks noChangeAspect="1"/>
          </p:cNvPicPr>
          <p:nvPr/>
        </p:nvPicPr>
        <p:blipFill>
          <a:blip r:embed="rId15"/>
          <a:stretch>
            <a:fillRect/>
          </a:stretch>
        </p:blipFill>
        <p:spPr>
          <a:xfrm rot="19754796">
            <a:off x="1959761" y="3516615"/>
            <a:ext cx="4854361" cy="434378"/>
          </a:xfrm>
          <a:prstGeom prst="rect">
            <a:avLst/>
          </a:prstGeom>
        </p:spPr>
      </p:pic>
      <p:pic>
        <p:nvPicPr>
          <p:cNvPr id="11" name="Picture 10"/>
          <p:cNvPicPr>
            <a:picLocks noChangeAspect="1"/>
          </p:cNvPicPr>
          <p:nvPr/>
        </p:nvPicPr>
        <p:blipFill>
          <a:blip r:embed="rId16"/>
          <a:stretch>
            <a:fillRect/>
          </a:stretch>
        </p:blipFill>
        <p:spPr>
          <a:xfrm rot="19796261">
            <a:off x="3521587" y="3410392"/>
            <a:ext cx="5090601" cy="403895"/>
          </a:xfrm>
          <a:prstGeom prst="rect">
            <a:avLst/>
          </a:prstGeom>
        </p:spPr>
      </p:pic>
    </p:spTree>
    <p:extLst>
      <p:ext uri="{BB962C8B-B14F-4D97-AF65-F5344CB8AC3E}">
        <p14:creationId xmlns:p14="http://schemas.microsoft.com/office/powerpoint/2010/main" val="291131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Lookahead</a:t>
            </a:r>
            <a:r>
              <a:rPr lang="en-US" dirty="0"/>
              <a:t> policies</a:t>
            </a:r>
          </a:p>
        </p:txBody>
      </p:sp>
      <p:sp>
        <p:nvSpPr>
          <p:cNvPr id="3" name="Content Placeholder 2"/>
          <p:cNvSpPr>
            <a:spLocks noGrp="1"/>
          </p:cNvSpPr>
          <p:nvPr>
            <p:ph idx="1"/>
          </p:nvPr>
        </p:nvSpPr>
        <p:spPr>
          <a:xfrm>
            <a:off x="685800" y="1143000"/>
            <a:ext cx="8208818" cy="4953000"/>
          </a:xfrm>
        </p:spPr>
        <p:txBody>
          <a:bodyPr/>
          <a:lstStyle/>
          <a:p>
            <a:r>
              <a:rPr lang="en-US" dirty="0" err="1"/>
              <a:t>Lookahead</a:t>
            </a:r>
            <a:r>
              <a:rPr lang="en-US" dirty="0"/>
              <a:t> models use five classes of approximations:</a:t>
            </a:r>
          </a:p>
          <a:p>
            <a:pPr lvl="1"/>
            <a:r>
              <a:rPr lang="en-US" dirty="0"/>
              <a:t>Horizon truncation – Replacing a longer horizon problem with a shorter horizon</a:t>
            </a:r>
          </a:p>
          <a:p>
            <a:pPr lvl="1"/>
            <a:r>
              <a:rPr lang="en-US" dirty="0"/>
              <a:t>Stage aggregation – Replacing multistage problems with two-stage approximation.</a:t>
            </a:r>
          </a:p>
          <a:p>
            <a:pPr lvl="1"/>
            <a:r>
              <a:rPr lang="en-US" dirty="0"/>
              <a:t>Outcome aggregation/sampling – Simplifying the exogenous information process</a:t>
            </a:r>
          </a:p>
          <a:p>
            <a:pPr lvl="1"/>
            <a:r>
              <a:rPr lang="en-US" dirty="0"/>
              <a:t>Discretization – Of time, states and decisions</a:t>
            </a:r>
          </a:p>
          <a:p>
            <a:pPr lvl="1"/>
            <a:r>
              <a:rPr lang="en-US" dirty="0"/>
              <a:t>Dimensionality reduction – We may ignore some variables (such as forecasts) in the </a:t>
            </a:r>
            <a:r>
              <a:rPr lang="en-US" dirty="0" err="1"/>
              <a:t>lookahead</a:t>
            </a:r>
            <a:r>
              <a:rPr lang="en-US" dirty="0"/>
              <a:t> model that we capture in the base model (these become </a:t>
            </a:r>
            <a:r>
              <a:rPr lang="en-US" i="1" dirty="0"/>
              <a:t>latent</a:t>
            </a:r>
            <a:r>
              <a:rPr lang="en-US" dirty="0"/>
              <a:t> variables in the </a:t>
            </a:r>
            <a:r>
              <a:rPr lang="en-US" dirty="0" err="1"/>
              <a:t>lookahead</a:t>
            </a:r>
            <a:r>
              <a:rPr lang="en-US" dirty="0"/>
              <a:t> model).</a:t>
            </a:r>
          </a:p>
        </p:txBody>
      </p:sp>
    </p:spTree>
    <p:extLst>
      <p:ext uri="{BB962C8B-B14F-4D97-AF65-F5344CB8AC3E}">
        <p14:creationId xmlns:p14="http://schemas.microsoft.com/office/powerpoint/2010/main" val="15568361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Lookahead</a:t>
            </a:r>
            <a:r>
              <a:rPr lang="en-US" dirty="0"/>
              <a:t> policies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85800" y="1143000"/>
                <a:ext cx="7946136" cy="4953000"/>
              </a:xfrm>
            </p:spPr>
            <p:txBody>
              <a:bodyPr/>
              <a:lstStyle/>
              <a:p>
                <a:r>
                  <a:rPr lang="en-US" dirty="0"/>
                  <a:t>The </a:t>
                </a:r>
                <a:r>
                  <a:rPr lang="en-US" dirty="0" err="1"/>
                  <a:t>lookahead</a:t>
                </a:r>
                <a:r>
                  <a:rPr lang="en-US" dirty="0"/>
                  <a:t> state variable</a:t>
                </a:r>
              </a:p>
              <a:p>
                <a:endParaRPr lang="en-US" dirty="0"/>
              </a:p>
              <a:p>
                <a:endParaRPr lang="en-US" dirty="0"/>
              </a:p>
              <a:p>
                <a:endParaRPr lang="en-US" dirty="0"/>
              </a:p>
              <a:p>
                <a:r>
                  <a:rPr lang="en-US" dirty="0"/>
                  <a:t>Common simplifications in </a:t>
                </a:r>
                <a:r>
                  <a:rPr lang="en-US" dirty="0" err="1"/>
                  <a:t>lookahead</a:t>
                </a:r>
                <a:r>
                  <a:rPr lang="en-US" dirty="0"/>
                  <a:t> models:</a:t>
                </a:r>
              </a:p>
              <a:p>
                <a:pPr lvl="1"/>
                <a:endParaRPr lang="en-US" dirty="0"/>
              </a:p>
              <a:p>
                <a:pPr lvl="1"/>
                <a:r>
                  <a:rPr lang="en-US" dirty="0"/>
                  <a:t>Ignore the updating of estimates of parameters </a:t>
                </a:r>
                <a14:m>
                  <m:oMath xmlns:m="http://schemas.openxmlformats.org/officeDocument/2006/math">
                    <m:sSub>
                      <m:sSubPr>
                        <m:ctrlPr>
                          <a:rPr lang="en-US" b="0"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𝑡𝑡</m:t>
                        </m:r>
                        <m:r>
                          <a:rPr lang="en-US" b="0" i="1" smtClean="0">
                            <a:latin typeface="Cambria Math" panose="02040503050406030204" pitchFamily="18" charset="0"/>
                          </a:rPr>
                          <m:t>′</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𝜃</m:t>
                            </m:r>
                          </m:e>
                        </m:acc>
                      </m:e>
                      <m:sub>
                        <m:r>
                          <a:rPr lang="en-US" i="1">
                            <a:latin typeface="Cambria Math" panose="02040503050406030204" pitchFamily="18" charset="0"/>
                          </a:rPr>
                          <m:t>𝑡</m:t>
                        </m:r>
                      </m:sub>
                    </m:sSub>
                  </m:oMath>
                </a14:m>
                <a:endParaRPr lang="en-US" dirty="0"/>
              </a:p>
              <a:p>
                <a:pPr lvl="1"/>
                <a:endParaRPr lang="en-US" dirty="0"/>
              </a:p>
              <a:p>
                <a:pPr lvl="1"/>
                <a:r>
                  <a:rPr lang="en-US" dirty="0"/>
                  <a:t>Ignore the adaptive updating of forecasts </a:t>
                </a:r>
                <a14:m>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smtClean="0">
                            <a:latin typeface="Cambria Math" panose="02040503050406030204" pitchFamily="18" charset="0"/>
                          </a:rPr>
                          <m:t>𝑡𝑡</m:t>
                        </m:r>
                        <m:r>
                          <a:rPr lang="en-US" b="0" i="1" smtClean="0">
                            <a:latin typeface="Cambria Math" panose="02040503050406030204" pitchFamily="18" charset="0"/>
                          </a:rPr>
                          <m:t>′</m:t>
                        </m:r>
                      </m:sub>
                      <m:sup>
                        <m:r>
                          <a:rPr lang="en-US" b="0" i="1" smtClean="0">
                            <a:latin typeface="Cambria Math" panose="02040503050406030204" pitchFamily="18" charset="0"/>
                          </a:rPr>
                          <m:t>𝐷</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𝑡</m:t>
                        </m:r>
                      </m:sub>
                      <m:sup>
                        <m:r>
                          <a:rPr lang="en-US" b="0" i="1" smtClean="0">
                            <a:latin typeface="Cambria Math" panose="02040503050406030204" pitchFamily="18" charset="0"/>
                          </a:rPr>
                          <m:t>𝐷</m:t>
                        </m:r>
                      </m:sup>
                    </m:sSubSup>
                  </m:oMath>
                </a14:m>
                <a:endParaRPr lang="en-US" dirty="0"/>
              </a:p>
              <a:p>
                <a:pPr marL="457200" lvl="1" indent="0">
                  <a:buNone/>
                </a:pP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85800" y="1143000"/>
                <a:ext cx="7946136" cy="4953000"/>
              </a:xfrm>
              <a:blipFill>
                <a:blip r:embed="rId3"/>
                <a:stretch>
                  <a:fillRect t="-1355" r="-1458"/>
                </a:stretch>
              </a:blipFill>
            </p:spPr>
            <p:txBody>
              <a:bodyPr/>
              <a:lstStyle/>
              <a:p>
                <a:r>
                  <a:rPr lang="en-US">
                    <a:noFill/>
                  </a:rPr>
                  <a:t> </a:t>
                </a:r>
              </a:p>
            </p:txBody>
          </p:sp>
        </mc:Fallback>
      </mc:AlternateContent>
      <p:graphicFrame>
        <p:nvGraphicFramePr>
          <p:cNvPr id="14" name="Object 13"/>
          <p:cNvGraphicFramePr>
            <a:graphicFrameLocks noChangeAspect="1"/>
          </p:cNvGraphicFramePr>
          <p:nvPr>
            <p:extLst>
              <p:ext uri="{D42A27DB-BD31-4B8C-83A1-F6EECF244321}">
                <p14:modId xmlns:p14="http://schemas.microsoft.com/office/powerpoint/2010/main" val="2284662470"/>
              </p:ext>
            </p:extLst>
          </p:nvPr>
        </p:nvGraphicFramePr>
        <p:xfrm>
          <a:off x="1450975" y="1930400"/>
          <a:ext cx="6343650" cy="619125"/>
        </p:xfrm>
        <a:graphic>
          <a:graphicData uri="http://schemas.openxmlformats.org/presentationml/2006/ole">
            <mc:AlternateContent xmlns:mc="http://schemas.openxmlformats.org/markup-compatibility/2006">
              <mc:Choice xmlns:v="urn:schemas-microsoft-com:vml" Requires="v">
                <p:oleObj spid="_x0000_s2424920" name="Equation" r:id="rId4" imgW="3111480" imgH="304560" progId="Equation.DSMT4">
                  <p:embed/>
                </p:oleObj>
              </mc:Choice>
              <mc:Fallback>
                <p:oleObj name="Equation" r:id="rId4" imgW="3111480" imgH="304560" progId="Equation.DSMT4">
                  <p:embed/>
                  <p:pic>
                    <p:nvPicPr>
                      <p:cNvPr id="14" name="Object 13"/>
                      <p:cNvPicPr/>
                      <p:nvPr/>
                    </p:nvPicPr>
                    <p:blipFill>
                      <a:blip r:embed="rId5"/>
                      <a:stretch>
                        <a:fillRect/>
                      </a:stretch>
                    </p:blipFill>
                    <p:spPr>
                      <a:xfrm>
                        <a:off x="1450975" y="1930400"/>
                        <a:ext cx="6343650" cy="619125"/>
                      </a:xfrm>
                      <a:prstGeom prst="rect">
                        <a:avLst/>
                      </a:prstGeom>
                    </p:spPr>
                  </p:pic>
                </p:oleObj>
              </mc:Fallback>
            </mc:AlternateContent>
          </a:graphicData>
        </a:graphic>
      </p:graphicFrame>
      <p:sp>
        <p:nvSpPr>
          <p:cNvPr id="5" name="Rectangle 4"/>
          <p:cNvSpPr/>
          <p:nvPr/>
        </p:nvSpPr>
        <p:spPr>
          <a:xfrm>
            <a:off x="7204316" y="1828800"/>
            <a:ext cx="487680" cy="719963"/>
          </a:xfrm>
          <a:prstGeom prst="rect">
            <a:avLst/>
          </a:prstGeom>
          <a:solidFill>
            <a:srgbClr val="0000FF">
              <a:alpha val="14118"/>
            </a:srgbClr>
          </a:solidFill>
          <a:ln w="63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Rectangle 14"/>
          <p:cNvSpPr/>
          <p:nvPr/>
        </p:nvSpPr>
        <p:spPr>
          <a:xfrm>
            <a:off x="5958480" y="1834896"/>
            <a:ext cx="1164336" cy="719963"/>
          </a:xfrm>
          <a:prstGeom prst="rect">
            <a:avLst/>
          </a:prstGeom>
          <a:solidFill>
            <a:srgbClr val="0000FF">
              <a:alpha val="14118"/>
            </a:srgbClr>
          </a:solidFill>
          <a:ln w="63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17" name="Group 16"/>
          <p:cNvGrpSpPr/>
          <p:nvPr/>
        </p:nvGrpSpPr>
        <p:grpSpPr>
          <a:xfrm>
            <a:off x="5827776" y="2122029"/>
            <a:ext cx="1941322" cy="1019235"/>
            <a:chOff x="5827776" y="2304909"/>
            <a:chExt cx="1941322" cy="1019235"/>
          </a:xfrm>
        </p:grpSpPr>
        <p:graphicFrame>
          <p:nvGraphicFramePr>
            <p:cNvPr id="7" name="Object 6"/>
            <p:cNvGraphicFramePr>
              <a:graphicFrameLocks noChangeAspect="1"/>
            </p:cNvGraphicFramePr>
            <p:nvPr>
              <p:extLst/>
            </p:nvPr>
          </p:nvGraphicFramePr>
          <p:xfrm>
            <a:off x="5827776" y="2304909"/>
            <a:ext cx="1868170" cy="886589"/>
          </p:xfrm>
          <a:graphic>
            <a:graphicData uri="http://schemas.openxmlformats.org/presentationml/2006/ole">
              <mc:AlternateContent xmlns:mc="http://schemas.openxmlformats.org/markup-compatibility/2006">
                <mc:Choice xmlns:v="urn:schemas-microsoft-com:vml" Requires="v">
                  <p:oleObj spid="_x0000_s2424921" name="Equation" r:id="rId6" imgW="749160" imgH="355320" progId="Equation.DSMT4">
                    <p:embed/>
                  </p:oleObj>
                </mc:Choice>
                <mc:Fallback>
                  <p:oleObj name="Equation" r:id="rId6" imgW="749160" imgH="355320" progId="Equation.DSMT4">
                    <p:embed/>
                    <p:pic>
                      <p:nvPicPr>
                        <p:cNvPr id="7" name="Object 6"/>
                        <p:cNvPicPr/>
                        <p:nvPr/>
                      </p:nvPicPr>
                      <p:blipFill>
                        <a:blip r:embed="rId7"/>
                        <a:stretch>
                          <a:fillRect/>
                        </a:stretch>
                      </p:blipFill>
                      <p:spPr>
                        <a:xfrm>
                          <a:off x="5827776" y="2304909"/>
                          <a:ext cx="1868170" cy="886589"/>
                        </a:xfrm>
                        <a:prstGeom prst="rect">
                          <a:avLst/>
                        </a:prstGeom>
                      </p:spPr>
                    </p:pic>
                  </p:oleObj>
                </mc:Fallback>
              </mc:AlternateContent>
            </a:graphicData>
          </a:graphic>
        </p:graphicFrame>
        <p:sp>
          <p:nvSpPr>
            <p:cNvPr id="16" name="TextBox 15"/>
            <p:cNvSpPr txBox="1"/>
            <p:nvPr/>
          </p:nvSpPr>
          <p:spPr>
            <a:xfrm>
              <a:off x="5942957" y="2924034"/>
              <a:ext cx="1826141" cy="400110"/>
            </a:xfrm>
            <a:prstGeom prst="rect">
              <a:avLst/>
            </a:prstGeom>
            <a:noFill/>
          </p:spPr>
          <p:txBody>
            <a:bodyPr wrap="none" rtlCol="0">
              <a:spAutoFit/>
            </a:bodyPr>
            <a:lstStyle/>
            <a:p>
              <a:pPr algn="l"/>
              <a:r>
                <a:rPr lang="en-US" sz="2000" i="0" dirty="0">
                  <a:solidFill>
                    <a:srgbClr val="0033CC"/>
                  </a:solidFill>
                </a:rPr>
                <a:t>Latent variables</a:t>
              </a:r>
            </a:p>
          </p:txBody>
        </p:sp>
      </p:grpSp>
    </p:spTree>
    <p:extLst>
      <p:ext uri="{BB962C8B-B14F-4D97-AF65-F5344CB8AC3E}">
        <p14:creationId xmlns:p14="http://schemas.microsoft.com/office/powerpoint/2010/main" val="192929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Lookahead</a:t>
            </a:r>
            <a:r>
              <a:rPr lang="en-US" dirty="0"/>
              <a:t> policies</a:t>
            </a:r>
          </a:p>
        </p:txBody>
      </p:sp>
      <p:sp>
        <p:nvSpPr>
          <p:cNvPr id="3" name="Content Placeholder 2"/>
          <p:cNvSpPr>
            <a:spLocks noGrp="1"/>
          </p:cNvSpPr>
          <p:nvPr>
            <p:ph idx="1"/>
          </p:nvPr>
        </p:nvSpPr>
        <p:spPr/>
        <p:txBody>
          <a:bodyPr/>
          <a:lstStyle/>
          <a:p>
            <a:r>
              <a:rPr lang="en-US" dirty="0"/>
              <a:t>We can use this notation to create a policy based on our </a:t>
            </a:r>
            <a:r>
              <a:rPr lang="en-US" i="1" dirty="0" err="1"/>
              <a:t>lookahead</a:t>
            </a:r>
            <a:r>
              <a:rPr lang="en-US" i="1" dirty="0"/>
              <a:t> model</a:t>
            </a:r>
            <a:r>
              <a:rPr lang="en-US" dirty="0"/>
              <a:t>:</a:t>
            </a:r>
          </a:p>
          <a:p>
            <a:endParaRPr lang="en-US" i="1" dirty="0"/>
          </a:p>
          <a:p>
            <a:endParaRPr lang="en-US" i="1" dirty="0"/>
          </a:p>
          <a:p>
            <a:endParaRPr lang="en-US" i="1" dirty="0"/>
          </a:p>
          <a:p>
            <a:endParaRPr lang="en-US" i="1" dirty="0"/>
          </a:p>
          <a:p>
            <a:endParaRPr lang="en-US" i="1" dirty="0"/>
          </a:p>
          <a:p>
            <a:endParaRPr lang="en-US" i="1" dirty="0"/>
          </a:p>
          <a:p>
            <a:endParaRPr lang="en-US" i="1" dirty="0"/>
          </a:p>
          <a:p>
            <a:pPr lvl="1"/>
            <a:r>
              <a:rPr lang="en-US" dirty="0"/>
              <a:t>Simplest </a:t>
            </a:r>
            <a:r>
              <a:rPr lang="en-US" dirty="0" err="1"/>
              <a:t>lookahead</a:t>
            </a:r>
            <a:r>
              <a:rPr lang="en-US" dirty="0"/>
              <a:t> is deterministic.</a:t>
            </a:r>
          </a:p>
          <a:p>
            <a:endParaRPr lang="en-US" i="1" dirty="0"/>
          </a:p>
          <a:p>
            <a:endParaRPr lang="en-US" i="1" dirty="0"/>
          </a:p>
          <a:p>
            <a:endParaRPr lang="en-US" i="1" dirty="0"/>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graphicFrame>
        <p:nvGraphicFramePr>
          <p:cNvPr id="8" name="Object 7"/>
          <p:cNvGraphicFramePr>
            <a:graphicFrameLocks noChangeAspect="1"/>
          </p:cNvGraphicFramePr>
          <p:nvPr>
            <p:extLst/>
          </p:nvPr>
        </p:nvGraphicFramePr>
        <p:xfrm>
          <a:off x="757101" y="2320925"/>
          <a:ext cx="8142287" cy="828675"/>
        </p:xfrm>
        <a:graphic>
          <a:graphicData uri="http://schemas.openxmlformats.org/presentationml/2006/ole">
            <mc:AlternateContent xmlns:mc="http://schemas.openxmlformats.org/markup-compatibility/2006">
              <mc:Choice xmlns:v="urn:schemas-microsoft-com:vml" Requires="v">
                <p:oleObj spid="_x0000_s2425900" name="Equation" r:id="rId3" imgW="4736880" imgH="482400" progId="Equation.DSMT4">
                  <p:embed/>
                </p:oleObj>
              </mc:Choice>
              <mc:Fallback>
                <p:oleObj name="Equation" r:id="rId3" imgW="4736880" imgH="482400" progId="Equation.DSMT4">
                  <p:embed/>
                  <p:pic>
                    <p:nvPicPr>
                      <p:cNvPr id="8" name="Object 7"/>
                      <p:cNvPicPr>
                        <a:picLocks noChangeAspect="1" noChangeArrowheads="1"/>
                      </p:cNvPicPr>
                      <p:nvPr/>
                    </p:nvPicPr>
                    <p:blipFill>
                      <a:blip r:embed="rId4"/>
                      <a:srcRect/>
                      <a:stretch>
                        <a:fillRect/>
                      </a:stretch>
                    </p:blipFill>
                    <p:spPr bwMode="auto">
                      <a:xfrm>
                        <a:off x="757101" y="2320925"/>
                        <a:ext cx="8142287" cy="828675"/>
                      </a:xfrm>
                      <a:prstGeom prst="rect">
                        <a:avLst/>
                      </a:prstGeom>
                      <a:noFill/>
                      <a:ln>
                        <a:noFill/>
                      </a:ln>
                      <a:effectLst/>
                      <a:extLst/>
                    </p:spPr>
                  </p:pic>
                </p:oleObj>
              </mc:Fallback>
            </mc:AlternateContent>
          </a:graphicData>
        </a:graphic>
      </p:graphicFrame>
      <p:grpSp>
        <p:nvGrpSpPr>
          <p:cNvPr id="13" name="Group 12"/>
          <p:cNvGrpSpPr/>
          <p:nvPr/>
        </p:nvGrpSpPr>
        <p:grpSpPr>
          <a:xfrm>
            <a:off x="1223148" y="2493818"/>
            <a:ext cx="3811990" cy="1259992"/>
            <a:chOff x="1223148" y="2493818"/>
            <a:chExt cx="3811990" cy="1259992"/>
          </a:xfrm>
        </p:grpSpPr>
        <p:sp>
          <p:nvSpPr>
            <p:cNvPr id="7" name="Oval 6"/>
            <p:cNvSpPr/>
            <p:nvPr/>
          </p:nvSpPr>
          <p:spPr bwMode="auto">
            <a:xfrm>
              <a:off x="4013860" y="2493818"/>
              <a:ext cx="1021278" cy="498764"/>
            </a:xfrm>
            <a:prstGeom prst="ellipse">
              <a:avLst/>
            </a:prstGeom>
            <a:noFill/>
            <a:ln w="19050" cap="flat" cmpd="sng" algn="ctr">
              <a:solidFill>
                <a:schemeClr val="accent2">
                  <a:lumMod val="75000"/>
                </a:schemeClr>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TextBox 8"/>
            <p:cNvSpPr txBox="1"/>
            <p:nvPr/>
          </p:nvSpPr>
          <p:spPr>
            <a:xfrm>
              <a:off x="1223148" y="3384478"/>
              <a:ext cx="3461204" cy="369332"/>
            </a:xfrm>
            <a:prstGeom prst="rect">
              <a:avLst/>
            </a:prstGeom>
            <a:noFill/>
            <a:ln>
              <a:solidFill>
                <a:schemeClr val="accent2">
                  <a:lumMod val="75000"/>
                </a:schemeClr>
              </a:solidFill>
            </a:ln>
          </p:spPr>
          <p:txBody>
            <a:bodyPr wrap="none" rtlCol="0">
              <a:spAutoFit/>
            </a:bodyPr>
            <a:lstStyle/>
            <a:p>
              <a:pPr algn="l"/>
              <a:r>
                <a:rPr lang="en-US" i="0" dirty="0">
                  <a:solidFill>
                    <a:schemeClr val="accent2">
                      <a:lumMod val="75000"/>
                    </a:schemeClr>
                  </a:solidFill>
                </a:rPr>
                <a:t>Restricted/simplified set of policies</a:t>
              </a:r>
            </a:p>
          </p:txBody>
        </p:sp>
        <p:cxnSp>
          <p:nvCxnSpPr>
            <p:cNvPr id="11" name="Straight Arrow Connector 10"/>
            <p:cNvCxnSpPr>
              <a:stCxn id="7" idx="4"/>
            </p:cNvCxnSpPr>
            <p:nvPr/>
          </p:nvCxnSpPr>
          <p:spPr bwMode="auto">
            <a:xfrm>
              <a:off x="4524499" y="2992582"/>
              <a:ext cx="0" cy="391896"/>
            </a:xfrm>
            <a:prstGeom prst="straightConnector1">
              <a:avLst/>
            </a:prstGeom>
            <a:noFill/>
            <a:ln w="19050" cap="flat" cmpd="sng" algn="ctr">
              <a:solidFill>
                <a:schemeClr val="accent2">
                  <a:lumMod val="75000"/>
                </a:schemeClr>
              </a:solidFill>
              <a:prstDash val="solid"/>
              <a:round/>
              <a:headEnd type="none" w="med" len="med"/>
              <a:tailEnd type="arrow"/>
            </a:ln>
            <a:effectLst/>
          </p:spPr>
        </p:cxnSp>
      </p:grpSp>
      <p:grpSp>
        <p:nvGrpSpPr>
          <p:cNvPr id="15" name="Group 14"/>
          <p:cNvGrpSpPr/>
          <p:nvPr/>
        </p:nvGrpSpPr>
        <p:grpSpPr>
          <a:xfrm>
            <a:off x="2283258" y="2503718"/>
            <a:ext cx="4160113" cy="2554382"/>
            <a:chOff x="967108" y="2493818"/>
            <a:chExt cx="4160113" cy="2554382"/>
          </a:xfrm>
        </p:grpSpPr>
        <p:sp>
          <p:nvSpPr>
            <p:cNvPr id="16" name="Oval 15"/>
            <p:cNvSpPr/>
            <p:nvPr/>
          </p:nvSpPr>
          <p:spPr bwMode="auto">
            <a:xfrm>
              <a:off x="4524498" y="2493818"/>
              <a:ext cx="510639" cy="498764"/>
            </a:xfrm>
            <a:prstGeom prst="ellipse">
              <a:avLst/>
            </a:prstGeom>
            <a:noFill/>
            <a:ln w="19050" cap="flat" cmpd="sng" algn="ctr">
              <a:solidFill>
                <a:schemeClr val="accent2">
                  <a:lumMod val="75000"/>
                </a:schemeClr>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8" name="TextBox 17"/>
            <p:cNvSpPr txBox="1"/>
            <p:nvPr/>
          </p:nvSpPr>
          <p:spPr>
            <a:xfrm>
              <a:off x="967108" y="4678868"/>
              <a:ext cx="4160113" cy="369332"/>
            </a:xfrm>
            <a:prstGeom prst="rect">
              <a:avLst/>
            </a:prstGeom>
            <a:noFill/>
            <a:ln>
              <a:solidFill>
                <a:schemeClr val="accent2">
                  <a:lumMod val="75000"/>
                </a:schemeClr>
              </a:solidFill>
            </a:ln>
          </p:spPr>
          <p:txBody>
            <a:bodyPr wrap="none" rtlCol="0">
              <a:spAutoFit/>
            </a:bodyPr>
            <a:lstStyle/>
            <a:p>
              <a:pPr algn="l"/>
              <a:r>
                <a:rPr lang="en-US" i="0" dirty="0">
                  <a:solidFill>
                    <a:schemeClr val="accent2">
                      <a:lumMod val="75000"/>
                    </a:schemeClr>
                  </a:solidFill>
                </a:rPr>
                <a:t>Simplified/discretized set of state variables</a:t>
              </a:r>
            </a:p>
          </p:txBody>
        </p:sp>
        <p:cxnSp>
          <p:nvCxnSpPr>
            <p:cNvPr id="19" name="Straight Arrow Connector 18"/>
            <p:cNvCxnSpPr>
              <a:stCxn id="16" idx="4"/>
            </p:cNvCxnSpPr>
            <p:nvPr/>
          </p:nvCxnSpPr>
          <p:spPr bwMode="auto">
            <a:xfrm>
              <a:off x="4779818" y="2992582"/>
              <a:ext cx="0" cy="1686286"/>
            </a:xfrm>
            <a:prstGeom prst="straightConnector1">
              <a:avLst/>
            </a:prstGeom>
            <a:noFill/>
            <a:ln w="19050" cap="flat" cmpd="sng" algn="ctr">
              <a:solidFill>
                <a:schemeClr val="accent2">
                  <a:lumMod val="75000"/>
                </a:schemeClr>
              </a:solidFill>
              <a:prstDash val="solid"/>
              <a:round/>
              <a:headEnd type="none" w="med" len="med"/>
              <a:tailEnd type="arrow"/>
            </a:ln>
            <a:effectLst/>
          </p:spPr>
        </p:cxnSp>
      </p:grpSp>
      <p:grpSp>
        <p:nvGrpSpPr>
          <p:cNvPr id="21" name="Group 20"/>
          <p:cNvGrpSpPr/>
          <p:nvPr/>
        </p:nvGrpSpPr>
        <p:grpSpPr>
          <a:xfrm>
            <a:off x="2970033" y="2477993"/>
            <a:ext cx="4506362" cy="3076882"/>
            <a:chOff x="967108" y="2493818"/>
            <a:chExt cx="4506362" cy="3076882"/>
          </a:xfrm>
        </p:grpSpPr>
        <p:sp>
          <p:nvSpPr>
            <p:cNvPr id="22" name="Oval 21"/>
            <p:cNvSpPr/>
            <p:nvPr/>
          </p:nvSpPr>
          <p:spPr bwMode="auto">
            <a:xfrm>
              <a:off x="4348362" y="2493818"/>
              <a:ext cx="892661" cy="498764"/>
            </a:xfrm>
            <a:prstGeom prst="ellipse">
              <a:avLst/>
            </a:prstGeom>
            <a:noFill/>
            <a:ln w="19050" cap="flat" cmpd="sng" algn="ctr">
              <a:solidFill>
                <a:schemeClr val="accent2">
                  <a:lumMod val="75000"/>
                </a:schemeClr>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3" name="TextBox 22"/>
            <p:cNvSpPr txBox="1"/>
            <p:nvPr/>
          </p:nvSpPr>
          <p:spPr>
            <a:xfrm>
              <a:off x="967108" y="5201368"/>
              <a:ext cx="4506362" cy="369332"/>
            </a:xfrm>
            <a:prstGeom prst="rect">
              <a:avLst/>
            </a:prstGeom>
            <a:noFill/>
            <a:ln>
              <a:solidFill>
                <a:schemeClr val="accent2">
                  <a:lumMod val="75000"/>
                </a:schemeClr>
              </a:solidFill>
            </a:ln>
          </p:spPr>
          <p:txBody>
            <a:bodyPr wrap="none" rtlCol="0">
              <a:spAutoFit/>
            </a:bodyPr>
            <a:lstStyle/>
            <a:p>
              <a:pPr algn="l"/>
              <a:r>
                <a:rPr lang="en-US" i="0" dirty="0">
                  <a:solidFill>
                    <a:schemeClr val="accent2">
                      <a:lumMod val="75000"/>
                    </a:schemeClr>
                  </a:solidFill>
                </a:rPr>
                <a:t>Simplified/discretized set of decision variables</a:t>
              </a:r>
            </a:p>
          </p:txBody>
        </p:sp>
        <p:cxnSp>
          <p:nvCxnSpPr>
            <p:cNvPr id="24" name="Straight Arrow Connector 23"/>
            <p:cNvCxnSpPr>
              <a:stCxn id="22" idx="4"/>
            </p:cNvCxnSpPr>
            <p:nvPr/>
          </p:nvCxnSpPr>
          <p:spPr bwMode="auto">
            <a:xfrm>
              <a:off x="4794693" y="2992582"/>
              <a:ext cx="0" cy="2208786"/>
            </a:xfrm>
            <a:prstGeom prst="straightConnector1">
              <a:avLst/>
            </a:prstGeom>
            <a:noFill/>
            <a:ln w="19050" cap="flat" cmpd="sng" algn="ctr">
              <a:solidFill>
                <a:schemeClr val="accent2">
                  <a:lumMod val="75000"/>
                </a:schemeClr>
              </a:solidFill>
              <a:prstDash val="solid"/>
              <a:round/>
              <a:headEnd type="none" w="med" len="med"/>
              <a:tailEnd type="arrow"/>
            </a:ln>
            <a:effectLst/>
          </p:spPr>
        </p:cxnSp>
      </p:grpSp>
      <p:grpSp>
        <p:nvGrpSpPr>
          <p:cNvPr id="28" name="Group 27"/>
          <p:cNvGrpSpPr/>
          <p:nvPr/>
        </p:nvGrpSpPr>
        <p:grpSpPr>
          <a:xfrm>
            <a:off x="1043570" y="2501743"/>
            <a:ext cx="4692310" cy="2047631"/>
            <a:chOff x="788983" y="2493818"/>
            <a:chExt cx="4692310" cy="2047631"/>
          </a:xfrm>
        </p:grpSpPr>
        <p:sp>
          <p:nvSpPr>
            <p:cNvPr id="29" name="Oval 28"/>
            <p:cNvSpPr/>
            <p:nvPr/>
          </p:nvSpPr>
          <p:spPr bwMode="auto">
            <a:xfrm>
              <a:off x="4524498" y="2493818"/>
              <a:ext cx="510639" cy="498764"/>
            </a:xfrm>
            <a:prstGeom prst="ellipse">
              <a:avLst/>
            </a:prstGeom>
            <a:noFill/>
            <a:ln w="19050" cap="flat" cmpd="sng" algn="ctr">
              <a:solidFill>
                <a:schemeClr val="accent2">
                  <a:lumMod val="75000"/>
                </a:schemeClr>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30" name="TextBox 29"/>
            <p:cNvSpPr txBox="1"/>
            <p:nvPr/>
          </p:nvSpPr>
          <p:spPr>
            <a:xfrm>
              <a:off x="788983" y="3895118"/>
              <a:ext cx="4692310" cy="646331"/>
            </a:xfrm>
            <a:prstGeom prst="rect">
              <a:avLst/>
            </a:prstGeom>
            <a:noFill/>
            <a:ln>
              <a:solidFill>
                <a:schemeClr val="accent2">
                  <a:lumMod val="75000"/>
                </a:schemeClr>
              </a:solidFill>
            </a:ln>
          </p:spPr>
          <p:txBody>
            <a:bodyPr wrap="none" rtlCol="0">
              <a:spAutoFit/>
            </a:bodyPr>
            <a:lstStyle/>
            <a:p>
              <a:pPr algn="l"/>
              <a:r>
                <a:rPr lang="en-US" i="0" dirty="0">
                  <a:solidFill>
                    <a:schemeClr val="accent2">
                      <a:lumMod val="75000"/>
                    </a:schemeClr>
                  </a:solidFill>
                </a:rPr>
                <a:t>Sampled set of realizations (or deterministic);</a:t>
              </a:r>
            </a:p>
            <a:p>
              <a:pPr algn="l"/>
              <a:r>
                <a:rPr lang="en-US" i="0" dirty="0">
                  <a:solidFill>
                    <a:schemeClr val="accent2">
                      <a:lumMod val="75000"/>
                    </a:schemeClr>
                  </a:solidFill>
                </a:rPr>
                <a:t>Aggregated staging of decisions and information</a:t>
              </a:r>
            </a:p>
          </p:txBody>
        </p:sp>
        <p:cxnSp>
          <p:nvCxnSpPr>
            <p:cNvPr id="31" name="Straight Arrow Connector 30"/>
            <p:cNvCxnSpPr>
              <a:stCxn id="29" idx="4"/>
            </p:cNvCxnSpPr>
            <p:nvPr/>
          </p:nvCxnSpPr>
          <p:spPr bwMode="auto">
            <a:xfrm>
              <a:off x="4779818" y="2992582"/>
              <a:ext cx="0" cy="902536"/>
            </a:xfrm>
            <a:prstGeom prst="straightConnector1">
              <a:avLst/>
            </a:prstGeom>
            <a:noFill/>
            <a:ln w="19050" cap="flat" cmpd="sng" algn="ctr">
              <a:solidFill>
                <a:schemeClr val="accent2">
                  <a:lumMod val="75000"/>
                </a:schemeClr>
              </a:solidFill>
              <a:prstDash val="solid"/>
              <a:round/>
              <a:headEnd type="none" w="med" len="med"/>
              <a:tailEnd type="arrow"/>
            </a:ln>
            <a:effectLst/>
          </p:spPr>
        </p:cxnSp>
      </p:grpSp>
      <p:grpSp>
        <p:nvGrpSpPr>
          <p:cNvPr id="4" name="Group 3"/>
          <p:cNvGrpSpPr/>
          <p:nvPr/>
        </p:nvGrpSpPr>
        <p:grpSpPr>
          <a:xfrm>
            <a:off x="5207323" y="1800538"/>
            <a:ext cx="1809290" cy="782362"/>
            <a:chOff x="5207323" y="1800538"/>
            <a:chExt cx="1809290" cy="782362"/>
          </a:xfrm>
        </p:grpSpPr>
        <p:grpSp>
          <p:nvGrpSpPr>
            <p:cNvPr id="49" name="Group 48"/>
            <p:cNvGrpSpPr/>
            <p:nvPr/>
          </p:nvGrpSpPr>
          <p:grpSpPr>
            <a:xfrm>
              <a:off x="5207323" y="1800538"/>
              <a:ext cx="1809290" cy="782362"/>
              <a:chOff x="5207323" y="1800538"/>
              <a:chExt cx="1809290" cy="782362"/>
            </a:xfrm>
          </p:grpSpPr>
          <p:sp>
            <p:nvSpPr>
              <p:cNvPr id="44" name="Oval 43"/>
              <p:cNvSpPr/>
              <p:nvPr/>
            </p:nvSpPr>
            <p:spPr bwMode="auto">
              <a:xfrm>
                <a:off x="5207323" y="2333518"/>
                <a:ext cx="510639" cy="249382"/>
              </a:xfrm>
              <a:prstGeom prst="ellipse">
                <a:avLst/>
              </a:prstGeom>
              <a:noFill/>
              <a:ln w="19050" cap="flat" cmpd="sng" algn="ctr">
                <a:solidFill>
                  <a:schemeClr val="accent2">
                    <a:lumMod val="75000"/>
                  </a:schemeClr>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45" name="TextBox 44"/>
              <p:cNvSpPr txBox="1"/>
              <p:nvPr/>
            </p:nvSpPr>
            <p:spPr>
              <a:xfrm>
                <a:off x="5337948" y="1800538"/>
                <a:ext cx="1678665" cy="369332"/>
              </a:xfrm>
              <a:prstGeom prst="rect">
                <a:avLst/>
              </a:prstGeom>
              <a:noFill/>
              <a:ln>
                <a:solidFill>
                  <a:schemeClr val="accent2">
                    <a:lumMod val="75000"/>
                  </a:schemeClr>
                </a:solidFill>
              </a:ln>
            </p:spPr>
            <p:txBody>
              <a:bodyPr wrap="none" rtlCol="0">
                <a:spAutoFit/>
              </a:bodyPr>
              <a:lstStyle/>
              <a:p>
                <a:pPr algn="l"/>
                <a:r>
                  <a:rPr lang="en-US" i="0" dirty="0">
                    <a:solidFill>
                      <a:schemeClr val="accent2">
                        <a:lumMod val="75000"/>
                      </a:schemeClr>
                    </a:solidFill>
                  </a:rPr>
                  <a:t>Limited horizon</a:t>
                </a:r>
              </a:p>
            </p:txBody>
          </p:sp>
        </p:grpSp>
        <p:cxnSp>
          <p:nvCxnSpPr>
            <p:cNvPr id="47" name="Straight Arrow Connector 46"/>
            <p:cNvCxnSpPr>
              <a:stCxn id="44" idx="0"/>
            </p:cNvCxnSpPr>
            <p:nvPr/>
          </p:nvCxnSpPr>
          <p:spPr bwMode="auto">
            <a:xfrm flipV="1">
              <a:off x="5462643" y="2169870"/>
              <a:ext cx="0" cy="163648"/>
            </a:xfrm>
            <a:prstGeom prst="straightConnector1">
              <a:avLst/>
            </a:prstGeom>
            <a:noFill/>
            <a:ln w="9525" cap="flat" cmpd="sng" algn="ctr">
              <a:solidFill>
                <a:schemeClr val="accent2">
                  <a:lumMod val="75000"/>
                </a:schemeClr>
              </a:solidFill>
              <a:prstDash val="solid"/>
              <a:round/>
              <a:headEnd type="none" w="med" len="med"/>
              <a:tailEnd type="arrow" w="med" len="med"/>
            </a:ln>
            <a:effectLst/>
          </p:spPr>
        </p:cxnSp>
      </p:grpSp>
    </p:spTree>
    <p:extLst>
      <p:ext uri="{BB962C8B-B14F-4D97-AF65-F5344CB8AC3E}">
        <p14:creationId xmlns:p14="http://schemas.microsoft.com/office/powerpoint/2010/main" val="225841156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shortest paths</a:t>
            </a:r>
          </a:p>
        </p:txBody>
      </p:sp>
      <p:pic>
        <p:nvPicPr>
          <p:cNvPr id="6" name="Picture 5"/>
          <p:cNvPicPr>
            <a:picLocks noChangeAspect="1"/>
          </p:cNvPicPr>
          <p:nvPr/>
        </p:nvPicPr>
        <p:blipFill>
          <a:blip r:embed="rId2"/>
          <a:stretch>
            <a:fillRect/>
          </a:stretch>
        </p:blipFill>
        <p:spPr>
          <a:xfrm>
            <a:off x="1225685" y="1095380"/>
            <a:ext cx="6449437" cy="5763782"/>
          </a:xfrm>
          <a:prstGeom prst="rect">
            <a:avLst/>
          </a:prstGeom>
        </p:spPr>
      </p:pic>
    </p:spTree>
    <p:extLst>
      <p:ext uri="{BB962C8B-B14F-4D97-AF65-F5344CB8AC3E}">
        <p14:creationId xmlns:p14="http://schemas.microsoft.com/office/powerpoint/2010/main" val="101682792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shortest paths</a:t>
            </a:r>
          </a:p>
        </p:txBody>
      </p:sp>
      <p:pic>
        <p:nvPicPr>
          <p:cNvPr id="4" name="Picture 3">
            <a:extLst>
              <a:ext uri="{FF2B5EF4-FFF2-40B4-BE49-F238E27FC236}">
                <a16:creationId xmlns:a16="http://schemas.microsoft.com/office/drawing/2014/main" id="{5A9CE352-1153-4B66-B040-7D7FBC060D54}"/>
              </a:ext>
            </a:extLst>
          </p:cNvPr>
          <p:cNvPicPr>
            <a:picLocks noChangeAspect="1"/>
          </p:cNvPicPr>
          <p:nvPr/>
        </p:nvPicPr>
        <p:blipFill>
          <a:blip r:embed="rId2"/>
          <a:stretch>
            <a:fillRect/>
          </a:stretch>
        </p:blipFill>
        <p:spPr>
          <a:xfrm>
            <a:off x="1257595" y="1095381"/>
            <a:ext cx="6417527" cy="5762620"/>
          </a:xfrm>
          <a:prstGeom prst="rect">
            <a:avLst/>
          </a:prstGeom>
        </p:spPr>
      </p:pic>
    </p:spTree>
    <p:extLst>
      <p:ext uri="{BB962C8B-B14F-4D97-AF65-F5344CB8AC3E}">
        <p14:creationId xmlns:p14="http://schemas.microsoft.com/office/powerpoint/2010/main" val="121156407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shortest paths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The problem</a:t>
                </a:r>
              </a:p>
              <a:p>
                <a:pPr lvl="1"/>
                <a:r>
                  <a:rPr lang="en-US" dirty="0"/>
                  <a:t>Finding the best path through a stochastic dynamic network.  </a:t>
                </a:r>
              </a:p>
              <a:p>
                <a:r>
                  <a:rPr lang="en-US" dirty="0"/>
                  <a:t>The policy</a:t>
                </a:r>
              </a:p>
              <a:p>
                <a:pPr lvl="1"/>
                <a:r>
                  <a:rPr lang="en-US" dirty="0"/>
                  <a:t>We can try to solve a stochastic </a:t>
                </a:r>
                <a:r>
                  <a:rPr lang="en-US" dirty="0" err="1"/>
                  <a:t>lookahead</a:t>
                </a:r>
                <a:r>
                  <a:rPr lang="en-US" dirty="0"/>
                  <a:t> model (perhaps using approximate dynamic programming).</a:t>
                </a:r>
              </a:p>
              <a:p>
                <a:pPr lvl="1"/>
                <a:r>
                  <a:rPr lang="en-US" dirty="0"/>
                  <a:t>We can solve a deterministic </a:t>
                </a:r>
                <a:r>
                  <a:rPr lang="en-US" dirty="0" err="1"/>
                  <a:t>lookahead</a:t>
                </a:r>
                <a:r>
                  <a:rPr lang="en-US" dirty="0"/>
                  <a:t> model using point estimates of travel times that are updated from time to time.</a:t>
                </a:r>
              </a:p>
              <a:p>
                <a:pPr lvl="1"/>
                <a:r>
                  <a:rPr lang="en-US" dirty="0"/>
                  <a:t>We can solve a parameterized </a:t>
                </a:r>
                <a:r>
                  <a:rPr lang="en-US" dirty="0" err="1"/>
                  <a:t>lookahead</a:t>
                </a:r>
                <a:r>
                  <a:rPr lang="en-US" dirty="0"/>
                  <a:t> model, where we use the </a:t>
                </a:r>
                <a14:m>
                  <m:oMath xmlns:m="http://schemas.openxmlformats.org/officeDocument/2006/math">
                    <m:r>
                      <a:rPr lang="en-US" b="0" i="1" smtClean="0">
                        <a:latin typeface="Cambria Math" panose="02040503050406030204" pitchFamily="18" charset="0"/>
                      </a:rPr>
                      <m:t>𝜃</m:t>
                    </m:r>
                  </m:oMath>
                </a14:m>
                <a:r>
                  <a:rPr lang="en-US" dirty="0"/>
                  <a:t>-percentile of the travel time on each link.</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r="-392"/>
                </a:stretch>
              </a:blipFill>
            </p:spPr>
            <p:txBody>
              <a:bodyPr/>
              <a:lstStyle/>
              <a:p>
                <a:r>
                  <a:rPr lang="en-US">
                    <a:noFill/>
                  </a:rPr>
                  <a:t> </a:t>
                </a:r>
              </a:p>
            </p:txBody>
          </p:sp>
        </mc:Fallback>
      </mc:AlternateContent>
    </p:spTree>
    <p:extLst>
      <p:ext uri="{BB962C8B-B14F-4D97-AF65-F5344CB8AC3E}">
        <p14:creationId xmlns:p14="http://schemas.microsoft.com/office/powerpoint/2010/main" val="344070823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shortest paths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85800" y="1143000"/>
                <a:ext cx="8458200" cy="4953000"/>
              </a:xfrm>
            </p:spPr>
            <p:txBody>
              <a:bodyPr/>
              <a:lstStyle/>
              <a:p>
                <a:r>
                  <a:rPr lang="en-US" dirty="0"/>
                  <a:t>Modeling:</a:t>
                </a:r>
              </a:p>
              <a:p>
                <a:pPr lvl="1"/>
                <a:r>
                  <a:rPr lang="en-US" dirty="0"/>
                  <a:t>Objective function</a:t>
                </a:r>
              </a:p>
              <a:p>
                <a:pPr lvl="2"/>
                <a:r>
                  <a:rPr lang="en-US" sz="2200" dirty="0"/>
                  <a:t>Cost per period</a:t>
                </a:r>
              </a:p>
              <a:p>
                <a:pPr marL="457200" lvl="1" indent="0">
                  <a:buNone/>
                </a:pPr>
                <a:r>
                  <a:rPr lang="en-US" sz="2000" dirty="0"/>
                  <a:t> </a:t>
                </a:r>
                <a14:m>
                  <m:oMath xmlns:m="http://schemas.openxmlformats.org/officeDocument/2006/math">
                    <m:r>
                      <a:rPr lang="en-US" sz="2000" b="0" i="0" smtClean="0">
                        <a:latin typeface="Cambria Math" panose="02040503050406030204" pitchFamily="18" charset="0"/>
                      </a:rPr>
                      <m:t>                   </m:t>
                    </m:r>
                    <m:r>
                      <m:rPr>
                        <m:sty m:val="p"/>
                      </m:rPr>
                      <a:rPr lang="en-US" sz="2000">
                        <a:latin typeface="Cambria Math" panose="02040503050406030204" pitchFamily="18" charset="0"/>
                      </a:rPr>
                      <m:t>C</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S</m:t>
                            </m:r>
                          </m:e>
                          <m:sub>
                            <m:r>
                              <m:rPr>
                                <m:sty m:val="p"/>
                              </m:rPr>
                              <a:rPr lang="en-US" sz="2000">
                                <a:latin typeface="Cambria Math" panose="02040503050406030204" pitchFamily="18" charset="0"/>
                              </a:rPr>
                              <m:t>t</m:t>
                            </m:r>
                          </m:sub>
                        </m:sSub>
                        <m:r>
                          <a:rPr lang="en-US" sz="2000">
                            <a:latin typeface="Cambria Math" panose="02040503050406030204" pitchFamily="18" charset="0"/>
                          </a:rPr>
                          <m:t>,</m:t>
                        </m:r>
                        <m:sSubSup>
                          <m:sSubSupPr>
                            <m:ctrlPr>
                              <a:rPr lang="en-US" sz="2000" i="1">
                                <a:latin typeface="Cambria Math" panose="02040503050406030204" pitchFamily="18" charset="0"/>
                              </a:rPr>
                            </m:ctrlPr>
                          </m:sSubSupPr>
                          <m:e>
                            <m:r>
                              <m:rPr>
                                <m:sty m:val="p"/>
                              </m:rPr>
                              <a:rPr lang="en-US" sz="2000">
                                <a:latin typeface="Cambria Math" panose="02040503050406030204" pitchFamily="18" charset="0"/>
                              </a:rPr>
                              <m:t>X</m:t>
                            </m:r>
                          </m:e>
                          <m:sub>
                            <m:r>
                              <m:rPr>
                                <m:sty m:val="p"/>
                              </m:rPr>
                              <a:rPr lang="en-US" sz="2000">
                                <a:latin typeface="Cambria Math" panose="02040503050406030204" pitchFamily="18" charset="0"/>
                              </a:rPr>
                              <m:t>t</m:t>
                            </m:r>
                          </m:sub>
                          <m:sup>
                            <m:r>
                              <a:rPr lang="en-US" sz="2000" i="1">
                                <a:latin typeface="Cambria Math" panose="02040503050406030204" pitchFamily="18" charset="0"/>
                              </a:rPr>
                              <m:t>𝜋</m:t>
                            </m:r>
                          </m:sup>
                        </m:sSubSup>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𝑡</m:t>
                                </m:r>
                              </m:sub>
                            </m:sSub>
                          </m:e>
                        </m:d>
                      </m:e>
                    </m:d>
                    <m:sSubSup>
                      <m:sSubSupPr>
                        <m:ctrlPr>
                          <a:rPr lang="en-US" sz="2000" i="1">
                            <a:latin typeface="Cambria Math" panose="02040503050406030204" pitchFamily="18" charset="0"/>
                          </a:rPr>
                        </m:ctrlPr>
                      </m:sSubSupPr>
                      <m:e>
                        <m:r>
                          <a:rPr lang="en-US" sz="2000" i="1">
                            <a:latin typeface="Cambria Math" panose="02040503050406030204" pitchFamily="18" charset="0"/>
                          </a:rPr>
                          <m:t>=(</m:t>
                        </m:r>
                        <m:r>
                          <a:rPr lang="en-US" sz="2000" i="1">
                            <a:latin typeface="Cambria Math" panose="02040503050406030204" pitchFamily="18" charset="0"/>
                          </a:rPr>
                          <m:t>𝑋</m:t>
                        </m:r>
                      </m:e>
                      <m:sub>
                        <m:r>
                          <a:rPr lang="en-US" sz="2000" i="1">
                            <a:latin typeface="Cambria Math" panose="02040503050406030204" pitchFamily="18" charset="0"/>
                          </a:rPr>
                          <m:t>𝑡</m:t>
                        </m:r>
                      </m:sub>
                      <m:sup>
                        <m:r>
                          <a:rPr lang="en-US" sz="2000" i="1">
                            <a:latin typeface="Cambria Math" panose="02040503050406030204" pitchFamily="18" charset="0"/>
                          </a:rPr>
                          <m:t>𝜋</m:t>
                        </m:r>
                      </m:sup>
                    </m:sSubSup>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𝑡</m:t>
                                </m:r>
                              </m:sub>
                            </m:sSub>
                          </m:e>
                        </m:d>
                        <m:r>
                          <a:rPr lang="en-US" sz="2000" i="1">
                            <a:latin typeface="Cambria Math" panose="02040503050406030204" pitchFamily="18" charset="0"/>
                          </a:rPr>
                          <m:t>)</m:t>
                        </m:r>
                      </m:e>
                      <m:sup>
                        <m:r>
                          <a:rPr lang="en-US" sz="2000" i="1">
                            <a:latin typeface="Cambria Math" panose="02040503050406030204" pitchFamily="18" charset="0"/>
                          </a:rPr>
                          <m:t>𝑇</m:t>
                        </m:r>
                      </m:sup>
                    </m:sSup>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𝑐</m:t>
                            </m:r>
                          </m:e>
                        </m:acc>
                      </m:e>
                      <m:sub>
                        <m:r>
                          <a:rPr lang="en-US" sz="2000" i="1">
                            <a:latin typeface="Cambria Math" panose="02040503050406030204" pitchFamily="18" charset="0"/>
                          </a:rPr>
                          <m:t>𝑡</m:t>
                        </m:r>
                      </m:sub>
                    </m:sSub>
                  </m:oMath>
                </a14:m>
                <a:endParaRPr lang="en-US" sz="2000"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m:t>
                      </m:r>
                      <m:nary>
                        <m:naryPr>
                          <m:chr m:val="∑"/>
                          <m:supHide m:val="on"/>
                          <m:ctrlPr>
                            <a:rPr lang="en-US" sz="2000" i="1">
                              <a:latin typeface="Cambria Math" panose="02040503050406030204" pitchFamily="18" charset="0"/>
                            </a:rPr>
                          </m:ctrlPr>
                        </m:naryPr>
                        <m:sub>
                          <m:r>
                            <a:rPr lang="en-US" sz="2000" i="1">
                              <a:latin typeface="Cambria Math" panose="02040503050406030204" pitchFamily="18" charset="0"/>
                            </a:rPr>
                            <m:t>𝑗</m:t>
                          </m:r>
                        </m:sub>
                        <m:sup/>
                        <m:e>
                          <m:sSubSup>
                            <m:sSubSupPr>
                              <m:ctrlPr>
                                <a:rPr lang="en-US" sz="2000" i="1">
                                  <a:latin typeface="Cambria Math" panose="02040503050406030204" pitchFamily="18" charset="0"/>
                                </a:rPr>
                              </m:ctrlPr>
                            </m:sSubSupPr>
                            <m:e>
                              <m:r>
                                <a:rPr lang="en-US" sz="2000" i="1">
                                  <a:latin typeface="Cambria Math" panose="02040503050406030204" pitchFamily="18" charset="0"/>
                                </a:rPr>
                                <m:t>𝑥</m:t>
                              </m:r>
                            </m:e>
                            <m:sub>
                              <m:r>
                                <a:rPr lang="en-US" sz="2000" i="1">
                                  <a:latin typeface="Cambria Math" panose="02040503050406030204" pitchFamily="18" charset="0"/>
                                </a:rPr>
                                <m:t>𝑡</m:t>
                              </m:r>
                              <m:r>
                                <a:rPr lang="en-US" sz="2000" i="1">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𝑖</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m:t>
                              </m:r>
                              <m:r>
                                <a:rPr lang="en-US" sz="2000" i="1">
                                  <a:latin typeface="Cambria Math" panose="02040503050406030204" pitchFamily="18" charset="0"/>
                                </a:rPr>
                                <m:t>𝑗</m:t>
                              </m:r>
                            </m:sub>
                            <m:sup>
                              <m:r>
                                <a:rPr lang="en-US" sz="2000" i="1">
                                  <a:latin typeface="Cambria Math" panose="02040503050406030204" pitchFamily="18" charset="0"/>
                                </a:rPr>
                                <m:t>𝜋</m:t>
                              </m:r>
                            </m:sup>
                          </m:sSubSup>
                        </m:e>
                      </m:nary>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𝑐</m:t>
                              </m:r>
                            </m:e>
                          </m:acc>
                        </m:e>
                        <m:sub>
                          <m:r>
                            <a:rPr lang="en-US" sz="2000" i="1">
                              <a:latin typeface="Cambria Math" panose="02040503050406030204" pitchFamily="18" charset="0"/>
                            </a:rPr>
                            <m:t>𝑡</m:t>
                          </m:r>
                          <m:r>
                            <a:rPr lang="en-US" sz="2000" i="1">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𝑖</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m:t>
                          </m:r>
                          <m:r>
                            <a:rPr lang="en-US" sz="2000" i="1">
                              <a:latin typeface="Cambria Math" panose="02040503050406030204" pitchFamily="18" charset="0"/>
                            </a:rPr>
                            <m:t>𝑗</m:t>
                          </m:r>
                        </m:sub>
                      </m:sSub>
                    </m:oMath>
                  </m:oMathPara>
                </a14:m>
                <a:endParaRPr lang="en-US" sz="2000" i="1" dirty="0">
                  <a:latin typeface="Cambria Math" panose="02040503050406030204" pitchFamily="18" charset="0"/>
                </a:endParaRPr>
              </a:p>
              <a:p>
                <a:pPr marL="457200" lvl="1" indent="0">
                  <a:buNone/>
                </a:pPr>
                <a:r>
                  <a:rPr lang="en-US" sz="2000" dirty="0"/>
                  <a:t>                                         </a:t>
                </a:r>
                <a14:m>
                  <m:oMath xmlns:m="http://schemas.openxmlformats.org/officeDocument/2006/math">
                    <m:r>
                      <a:rPr lang="en-US" sz="2000" i="1">
                        <a:latin typeface="Cambria Math" panose="02040503050406030204" pitchFamily="18" charset="0"/>
                      </a:rPr>
                      <m:t>=</m:t>
                    </m:r>
                  </m:oMath>
                </a14:m>
                <a:r>
                  <a:rPr lang="en-US" sz="2000" dirty="0"/>
                  <a:t> Costs incurred at time t.</a:t>
                </a:r>
              </a:p>
              <a:p>
                <a:pPr lvl="2"/>
                <a:r>
                  <a:rPr lang="en-US" sz="2200" dirty="0"/>
                  <a:t>Total costs:</a:t>
                </a:r>
                <a:endParaRPr lang="en-US" dirty="0"/>
              </a:p>
              <a:p>
                <a:pPr marL="914400" lvl="2" indent="0">
                  <a:buNone/>
                </a:pPr>
                <a:r>
                  <a:rPr lang="en-US" dirty="0"/>
                  <a:t>	</a:t>
                </a:r>
              </a:p>
              <a:p>
                <a:pPr marL="914400" lvl="2" indent="0">
                  <a:buNone/>
                </a:pPr>
                <a:r>
                  <a:rPr lang="en-US" dirty="0"/>
                  <a:t>            </a:t>
                </a:r>
                <a14:m>
                  <m:oMath xmlns:m="http://schemas.openxmlformats.org/officeDocument/2006/math">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US" i="1">
                            <a:latin typeface="Cambria Math" panose="02040503050406030204" pitchFamily="18" charset="0"/>
                          </a:rPr>
                          <m:t>𝜋</m:t>
                        </m:r>
                      </m:lim>
                    </m:limLow>
                    <m:r>
                      <a:rPr lang="en-US" i="1">
                        <a:latin typeface="Cambria Math" panose="02040503050406030204" pitchFamily="18" charset="0"/>
                        <a:ea typeface="Cambria Math" panose="02040503050406030204" pitchFamily="18" charset="0"/>
                      </a:rPr>
                      <m:t>𝔼</m:t>
                    </m:r>
                    <m:nary>
                      <m:naryPr>
                        <m:chr m:val="∑"/>
                        <m:ctrlPr>
                          <a:rPr lang="en-US" i="1">
                            <a:latin typeface="Cambria Math" panose="02040503050406030204" pitchFamily="18" charset="0"/>
                            <a:ea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=0</m:t>
                        </m:r>
                      </m:sub>
                      <m:sup>
                        <m:r>
                          <a:rPr lang="en-US" i="1">
                            <a:latin typeface="Cambria Math" panose="02040503050406030204" pitchFamily="18" charset="0"/>
                            <a:ea typeface="Cambria Math" panose="02040503050406030204" pitchFamily="18" charset="0"/>
                          </a:rPr>
                          <m:t>𝑇</m:t>
                        </m:r>
                      </m:sup>
                      <m:e>
                        <m:r>
                          <m:rPr>
                            <m:sty m:val="p"/>
                          </m:rPr>
                          <a:rPr lang="en-US">
                            <a:latin typeface="Cambria Math" panose="02040503050406030204" pitchFamily="18" charset="0"/>
                          </a:rPr>
                          <m:t>C</m:t>
                        </m:r>
                        <m:r>
                          <a:rPr lang="en-US">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S</m:t>
                            </m:r>
                          </m:e>
                          <m:sub>
                            <m:r>
                              <m:rPr>
                                <m:sty m:val="p"/>
                              </m:rPr>
                              <a:rPr lang="en-US">
                                <a:latin typeface="Cambria Math" panose="02040503050406030204" pitchFamily="18" charset="0"/>
                              </a:rPr>
                              <m:t>t</m:t>
                            </m:r>
                          </m:sub>
                        </m:sSub>
                        <m:r>
                          <a:rPr lang="en-US">
                            <a:latin typeface="Cambria Math" panose="02040503050406030204" pitchFamily="18" charset="0"/>
                          </a:rPr>
                          <m:t>,</m:t>
                        </m:r>
                        <m:sSubSup>
                          <m:sSubSupPr>
                            <m:ctrlPr>
                              <a:rPr lang="en-US" i="1">
                                <a:latin typeface="Cambria Math" panose="02040503050406030204" pitchFamily="18" charset="0"/>
                              </a:rPr>
                            </m:ctrlPr>
                          </m:sSubSupPr>
                          <m:e>
                            <m:r>
                              <m:rPr>
                                <m:sty m:val="p"/>
                              </m:rPr>
                              <a:rPr lang="en-US">
                                <a:latin typeface="Cambria Math" panose="02040503050406030204" pitchFamily="18" charset="0"/>
                              </a:rPr>
                              <m:t>X</m:t>
                            </m:r>
                          </m:e>
                          <m:sub>
                            <m:r>
                              <m:rPr>
                                <m:sty m:val="p"/>
                              </m:rPr>
                              <a:rPr lang="en-US">
                                <a:latin typeface="Cambria Math" panose="02040503050406030204" pitchFamily="18" charset="0"/>
                              </a:rPr>
                              <m:t>t</m:t>
                            </m:r>
                          </m:sub>
                          <m:sup>
                            <m:r>
                              <a:rPr lang="en-US" i="1">
                                <a:latin typeface="Cambria Math" panose="02040503050406030204" pitchFamily="18" charset="0"/>
                              </a:rPr>
                              <m:t>𝜋</m:t>
                            </m:r>
                          </m:sup>
                        </m:sSub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𝑡</m:t>
                                </m:r>
                              </m:sub>
                            </m:sSub>
                          </m:e>
                        </m:d>
                        <m:r>
                          <a:rPr lang="en-US" i="1">
                            <a:latin typeface="Cambria Math" panose="02040503050406030204" pitchFamily="18" charset="0"/>
                          </a:rPr>
                          <m:t>)</m:t>
                        </m:r>
                      </m:e>
                    </m:nary>
                  </m:oMath>
                </a14:m>
                <a:r>
                  <a:rPr lang="en-US" dirty="0"/>
                  <a:t>   </a:t>
                </a:r>
              </a:p>
              <a:p>
                <a:pPr lvl="3"/>
                <a:endParaRPr lang="en-US" sz="1600" dirty="0"/>
              </a:p>
              <a:p>
                <a:pPr lvl="1"/>
                <a:r>
                  <a:rPr lang="en-US" sz="2600" dirty="0"/>
                  <a:t>This is the base model.</a:t>
                </a:r>
              </a:p>
              <a:p>
                <a:pPr lvl="1"/>
                <a:r>
                  <a:rPr lang="en-US" sz="2600" dirty="0"/>
                  <a:t>We are going to build a policy based on a lookahead model.</a:t>
                </a:r>
              </a:p>
              <a:p>
                <a:pPr marL="914400" lvl="2" indent="0">
                  <a:buNone/>
                </a:pPr>
                <a:endParaRPr lang="en-US" dirty="0"/>
              </a:p>
              <a:p>
                <a:pPr marL="457200" lvl="1" indent="0">
                  <a:buNone/>
                </a:pPr>
                <a:r>
                  <a:rPr lang="en-US" dirty="0"/>
                  <a:t>         </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85800" y="1143000"/>
                <a:ext cx="8458200" cy="4953000"/>
              </a:xfrm>
              <a:blipFill>
                <a:blip r:embed="rId2"/>
                <a:stretch>
                  <a:fillRect t="-1355" b="-13916"/>
                </a:stretch>
              </a:blipFill>
            </p:spPr>
            <p:txBody>
              <a:bodyPr/>
              <a:lstStyle/>
              <a:p>
                <a:r>
                  <a:rPr lang="en-US">
                    <a:noFill/>
                  </a:rPr>
                  <a:t> </a:t>
                </a:r>
              </a:p>
            </p:txBody>
          </p:sp>
        </mc:Fallback>
      </mc:AlternateContent>
    </p:spTree>
    <p:extLst>
      <p:ext uri="{BB962C8B-B14F-4D97-AF65-F5344CB8AC3E}">
        <p14:creationId xmlns:p14="http://schemas.microsoft.com/office/powerpoint/2010/main" val="244705348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shortest paths</a:t>
            </a:r>
          </a:p>
        </p:txBody>
      </p:sp>
      <p:sp>
        <p:nvSpPr>
          <p:cNvPr id="3" name="Content Placeholder 2"/>
          <p:cNvSpPr>
            <a:spLocks noGrp="1"/>
          </p:cNvSpPr>
          <p:nvPr>
            <p:ph idx="1"/>
          </p:nvPr>
        </p:nvSpPr>
        <p:spPr/>
        <p:txBody>
          <a:bodyPr/>
          <a:lstStyle/>
          <a:p>
            <a:r>
              <a:rPr lang="en-US" sz="2400" dirty="0"/>
              <a:t>Estimates of travel times over the network as of time </a:t>
            </a:r>
            <a:r>
              <a:rPr lang="en-US" sz="2400" i="1" dirty="0"/>
              <a:t>t</a:t>
            </a:r>
            <a:r>
              <a:rPr lang="en-US" sz="2400" dirty="0"/>
              <a:t>.  These estimates are updated over time.</a:t>
            </a:r>
          </a:p>
        </p:txBody>
      </p:sp>
      <p:sp>
        <p:nvSpPr>
          <p:cNvPr id="5" name="Oval 4"/>
          <p:cNvSpPr/>
          <p:nvPr/>
        </p:nvSpPr>
        <p:spPr>
          <a:xfrm>
            <a:off x="2798334" y="265650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 name="Oval 5"/>
          <p:cNvSpPr/>
          <p:nvPr/>
        </p:nvSpPr>
        <p:spPr>
          <a:xfrm>
            <a:off x="2802144" y="370044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 name="Oval 6"/>
          <p:cNvSpPr/>
          <p:nvPr/>
        </p:nvSpPr>
        <p:spPr>
          <a:xfrm>
            <a:off x="2794524" y="475581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8" name="Straight Arrow Connector 7"/>
          <p:cNvCxnSpPr/>
          <p:nvPr/>
        </p:nvCxnSpPr>
        <p:spPr bwMode="auto">
          <a:xfrm>
            <a:off x="3068844" y="3833578"/>
            <a:ext cx="1369831" cy="0"/>
          </a:xfrm>
          <a:prstGeom prst="straightConnector1">
            <a:avLst/>
          </a:prstGeom>
          <a:noFill/>
          <a:ln w="28575" cap="flat" cmpd="sng" algn="ctr">
            <a:solidFill>
              <a:schemeClr val="tx1"/>
            </a:solidFill>
            <a:prstDash val="solid"/>
            <a:round/>
            <a:headEnd type="none" w="med" len="med"/>
            <a:tailEnd type="arrow" w="med" len="med"/>
          </a:ln>
          <a:effectLst/>
        </p:spPr>
      </p:cxnSp>
      <p:cxnSp>
        <p:nvCxnSpPr>
          <p:cNvPr id="9" name="Straight Arrow Connector 8"/>
          <p:cNvCxnSpPr/>
          <p:nvPr/>
        </p:nvCxnSpPr>
        <p:spPr bwMode="auto">
          <a:xfrm>
            <a:off x="3068844" y="279181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0" name="Straight Arrow Connector 9"/>
          <p:cNvCxnSpPr/>
          <p:nvPr/>
        </p:nvCxnSpPr>
        <p:spPr bwMode="auto">
          <a:xfrm>
            <a:off x="3049409" y="488916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1" name="Straight Arrow Connector 10"/>
          <p:cNvCxnSpPr>
            <a:stCxn id="5" idx="4"/>
          </p:cNvCxnSpPr>
          <p:nvPr/>
        </p:nvCxnSpPr>
        <p:spPr bwMode="auto">
          <a:xfrm flipH="1">
            <a:off x="2924626" y="292320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2" name="Straight Arrow Connector 11"/>
          <p:cNvCxnSpPr/>
          <p:nvPr/>
        </p:nvCxnSpPr>
        <p:spPr bwMode="auto">
          <a:xfrm flipH="1">
            <a:off x="2917568" y="3978570"/>
            <a:ext cx="7058" cy="777240"/>
          </a:xfrm>
          <a:prstGeom prst="straightConnector1">
            <a:avLst/>
          </a:prstGeom>
          <a:noFill/>
          <a:ln w="28575" cap="flat" cmpd="sng" algn="ctr">
            <a:solidFill>
              <a:schemeClr val="tx1"/>
            </a:solidFill>
            <a:prstDash val="solid"/>
            <a:round/>
            <a:headEnd type="arrow" w="med" len="med"/>
            <a:tailEnd type="arrow" w="med" len="med"/>
          </a:ln>
          <a:effectLst/>
        </p:spPr>
      </p:cxnSp>
      <p:sp>
        <p:nvSpPr>
          <p:cNvPr id="13" name="Oval 12"/>
          <p:cNvSpPr/>
          <p:nvPr/>
        </p:nvSpPr>
        <p:spPr>
          <a:xfrm>
            <a:off x="4425204" y="264888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4" name="Oval 13"/>
          <p:cNvSpPr/>
          <p:nvPr/>
        </p:nvSpPr>
        <p:spPr>
          <a:xfrm>
            <a:off x="4429014" y="369282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Oval 14"/>
          <p:cNvSpPr/>
          <p:nvPr/>
        </p:nvSpPr>
        <p:spPr>
          <a:xfrm>
            <a:off x="4421394" y="474819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6" name="Straight Arrow Connector 15"/>
          <p:cNvCxnSpPr/>
          <p:nvPr/>
        </p:nvCxnSpPr>
        <p:spPr bwMode="auto">
          <a:xfrm>
            <a:off x="4695714" y="3825958"/>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7" name="Straight Arrow Connector 16"/>
          <p:cNvCxnSpPr/>
          <p:nvPr/>
        </p:nvCxnSpPr>
        <p:spPr bwMode="auto">
          <a:xfrm>
            <a:off x="4684284" y="278419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8" name="Straight Arrow Connector 17"/>
          <p:cNvCxnSpPr/>
          <p:nvPr/>
        </p:nvCxnSpPr>
        <p:spPr bwMode="auto">
          <a:xfrm>
            <a:off x="4676279" y="488154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9" name="Straight Arrow Connector 18"/>
          <p:cNvCxnSpPr>
            <a:stCxn id="13" idx="4"/>
          </p:cNvCxnSpPr>
          <p:nvPr/>
        </p:nvCxnSpPr>
        <p:spPr bwMode="auto">
          <a:xfrm flipH="1">
            <a:off x="4551496" y="291558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20" name="Straight Arrow Connector 19"/>
          <p:cNvCxnSpPr/>
          <p:nvPr/>
        </p:nvCxnSpPr>
        <p:spPr bwMode="auto">
          <a:xfrm flipH="1">
            <a:off x="4544438" y="3970950"/>
            <a:ext cx="7058" cy="777240"/>
          </a:xfrm>
          <a:prstGeom prst="straightConnector1">
            <a:avLst/>
          </a:prstGeom>
          <a:noFill/>
          <a:ln w="28575" cap="flat" cmpd="sng" algn="ctr">
            <a:solidFill>
              <a:schemeClr val="tx1"/>
            </a:solidFill>
            <a:prstDash val="solid"/>
            <a:round/>
            <a:headEnd type="arrow" w="med" len="med"/>
            <a:tailEnd type="arrow" w="med" len="med"/>
          </a:ln>
          <a:effectLst/>
        </p:spPr>
      </p:cxnSp>
      <p:sp>
        <p:nvSpPr>
          <p:cNvPr id="21" name="Oval 20"/>
          <p:cNvSpPr/>
          <p:nvPr/>
        </p:nvSpPr>
        <p:spPr>
          <a:xfrm>
            <a:off x="6040644" y="265269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2" name="Oval 21"/>
          <p:cNvSpPr/>
          <p:nvPr/>
        </p:nvSpPr>
        <p:spPr>
          <a:xfrm>
            <a:off x="6044454" y="369663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3" name="Oval 22"/>
          <p:cNvSpPr/>
          <p:nvPr/>
        </p:nvSpPr>
        <p:spPr>
          <a:xfrm>
            <a:off x="6036834" y="475200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4" name="Straight Arrow Connector 23"/>
          <p:cNvCxnSpPr>
            <a:stCxn id="21" idx="4"/>
          </p:cNvCxnSpPr>
          <p:nvPr/>
        </p:nvCxnSpPr>
        <p:spPr bwMode="auto">
          <a:xfrm flipH="1">
            <a:off x="6166936" y="291939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25" name="Straight Arrow Connector 24"/>
          <p:cNvCxnSpPr/>
          <p:nvPr/>
        </p:nvCxnSpPr>
        <p:spPr bwMode="auto">
          <a:xfrm flipH="1">
            <a:off x="6159878" y="3974760"/>
            <a:ext cx="7058" cy="777240"/>
          </a:xfrm>
          <a:prstGeom prst="straightConnector1">
            <a:avLst/>
          </a:prstGeom>
          <a:noFill/>
          <a:ln w="28575" cap="flat" cmpd="sng" algn="ctr">
            <a:solidFill>
              <a:schemeClr val="tx1"/>
            </a:solidFill>
            <a:prstDash val="solid"/>
            <a:round/>
            <a:headEnd type="arrow" w="med" len="med"/>
            <a:tailEnd type="arrow" w="med" len="med"/>
          </a:ln>
          <a:effectLst/>
        </p:spPr>
      </p:cxnSp>
      <p:sp>
        <p:nvSpPr>
          <p:cNvPr id="45" name="Oval 44"/>
          <p:cNvSpPr/>
          <p:nvPr/>
        </p:nvSpPr>
        <p:spPr>
          <a:xfrm>
            <a:off x="1160034" y="369282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46" name="Straight Arrow Connector 45"/>
          <p:cNvCxnSpPr/>
          <p:nvPr/>
        </p:nvCxnSpPr>
        <p:spPr bwMode="auto">
          <a:xfrm>
            <a:off x="1420770" y="3833790"/>
            <a:ext cx="1369831" cy="0"/>
          </a:xfrm>
          <a:prstGeom prst="straightConnector1">
            <a:avLst/>
          </a:prstGeom>
          <a:noFill/>
          <a:ln w="28575" cap="flat" cmpd="sng" algn="ctr">
            <a:solidFill>
              <a:schemeClr val="tx1"/>
            </a:solidFill>
            <a:prstDash val="solid"/>
            <a:round/>
            <a:headEnd type="none" w="med" len="med"/>
            <a:tailEnd type="arrow" w="med" len="med"/>
          </a:ln>
          <a:effectLst/>
        </p:spPr>
      </p:cxnSp>
      <p:cxnSp>
        <p:nvCxnSpPr>
          <p:cNvPr id="47" name="Straight Arrow Connector 46"/>
          <p:cNvCxnSpPr>
            <a:stCxn id="45" idx="7"/>
            <a:endCxn id="5" idx="3"/>
          </p:cNvCxnSpPr>
          <p:nvPr/>
        </p:nvCxnSpPr>
        <p:spPr bwMode="auto">
          <a:xfrm flipV="1">
            <a:off x="1387677" y="2884143"/>
            <a:ext cx="1449714" cy="847734"/>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48" name="Straight Arrow Connector 47"/>
          <p:cNvCxnSpPr>
            <a:stCxn id="45" idx="5"/>
            <a:endCxn id="7" idx="2"/>
          </p:cNvCxnSpPr>
          <p:nvPr/>
        </p:nvCxnSpPr>
        <p:spPr bwMode="auto">
          <a:xfrm>
            <a:off x="1387677" y="3920463"/>
            <a:ext cx="1406847" cy="968697"/>
          </a:xfrm>
          <a:prstGeom prst="straightConnector1">
            <a:avLst/>
          </a:prstGeom>
          <a:noFill/>
          <a:ln w="28575" cap="flat" cmpd="sng" algn="ctr">
            <a:solidFill>
              <a:schemeClr val="tx1"/>
            </a:solidFill>
            <a:prstDash val="solid"/>
            <a:round/>
            <a:headEnd type="arrow" w="med" len="med"/>
            <a:tailEnd type="arrow" w="med" len="med"/>
          </a:ln>
          <a:effectLst/>
        </p:spPr>
      </p:cxnSp>
      <p:grpSp>
        <p:nvGrpSpPr>
          <p:cNvPr id="27" name="Group 26"/>
          <p:cNvGrpSpPr/>
          <p:nvPr/>
        </p:nvGrpSpPr>
        <p:grpSpPr>
          <a:xfrm flipH="1">
            <a:off x="6270973" y="2876523"/>
            <a:ext cx="1677357" cy="2005017"/>
            <a:chOff x="851076" y="4306515"/>
            <a:chExt cx="1677357" cy="2005017"/>
          </a:xfrm>
        </p:grpSpPr>
        <p:sp>
          <p:nvSpPr>
            <p:cNvPr id="41" name="Oval 40"/>
            <p:cNvSpPr/>
            <p:nvPr/>
          </p:nvSpPr>
          <p:spPr>
            <a:xfrm>
              <a:off x="851076" y="5115192"/>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42" name="Straight Arrow Connector 41"/>
            <p:cNvCxnSpPr/>
            <p:nvPr/>
          </p:nvCxnSpPr>
          <p:spPr bwMode="auto">
            <a:xfrm>
              <a:off x="1111812" y="5256162"/>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43" name="Straight Arrow Connector 42"/>
            <p:cNvCxnSpPr>
              <a:stCxn id="41" idx="7"/>
            </p:cNvCxnSpPr>
            <p:nvPr/>
          </p:nvCxnSpPr>
          <p:spPr bwMode="auto">
            <a:xfrm flipV="1">
              <a:off x="1078719" y="4306515"/>
              <a:ext cx="1449714" cy="847734"/>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44" name="Straight Arrow Connector 43"/>
            <p:cNvCxnSpPr>
              <a:stCxn id="41" idx="5"/>
            </p:cNvCxnSpPr>
            <p:nvPr/>
          </p:nvCxnSpPr>
          <p:spPr bwMode="auto">
            <a:xfrm>
              <a:off x="1078719" y="5342835"/>
              <a:ext cx="1406847" cy="968697"/>
            </a:xfrm>
            <a:prstGeom prst="straightConnector1">
              <a:avLst/>
            </a:prstGeom>
            <a:noFill/>
            <a:ln w="28575" cap="flat" cmpd="sng" algn="ctr">
              <a:solidFill>
                <a:schemeClr val="tx1"/>
              </a:solidFill>
              <a:prstDash val="solid"/>
              <a:round/>
              <a:headEnd type="arrow" w="med" len="med"/>
              <a:tailEnd type="arrow" w="med" len="med"/>
            </a:ln>
            <a:effectLst/>
          </p:spPr>
        </p:cxnSp>
      </p:grpSp>
      <p:graphicFrame>
        <p:nvGraphicFramePr>
          <p:cNvPr id="28" name="Object 27"/>
          <p:cNvGraphicFramePr>
            <a:graphicFrameLocks noChangeAspect="1"/>
          </p:cNvGraphicFramePr>
          <p:nvPr>
            <p:extLst/>
          </p:nvPr>
        </p:nvGraphicFramePr>
        <p:xfrm>
          <a:off x="1226709" y="3692820"/>
          <a:ext cx="133350" cy="247650"/>
        </p:xfrm>
        <a:graphic>
          <a:graphicData uri="http://schemas.openxmlformats.org/presentationml/2006/ole">
            <mc:AlternateContent xmlns:mc="http://schemas.openxmlformats.org/markup-compatibility/2006">
              <mc:Choice xmlns:v="urn:schemas-microsoft-com:vml" Requires="v">
                <p:oleObj spid="_x0000_s2487521" name="Equation" r:id="rId3" imgW="88560" imgH="164880" progId="Equation.DSMT4">
                  <p:embed/>
                </p:oleObj>
              </mc:Choice>
              <mc:Fallback>
                <p:oleObj name="Equation" r:id="rId3" imgW="88560" imgH="164880" progId="Equation.DSMT4">
                  <p:embed/>
                  <p:pic>
                    <p:nvPicPr>
                      <p:cNvPr id="28" name="Object 27"/>
                      <p:cNvPicPr>
                        <a:picLocks noChangeAspect="1" noChangeArrowheads="1"/>
                      </p:cNvPicPr>
                      <p:nvPr/>
                    </p:nvPicPr>
                    <p:blipFill>
                      <a:blip r:embed="rId4"/>
                      <a:srcRect/>
                      <a:stretch>
                        <a:fillRect/>
                      </a:stretch>
                    </p:blipFill>
                    <p:spPr bwMode="auto">
                      <a:xfrm>
                        <a:off x="1226709" y="3692820"/>
                        <a:ext cx="1333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9" name="Group 28"/>
          <p:cNvGrpSpPr/>
          <p:nvPr/>
        </p:nvGrpSpPr>
        <p:grpSpPr>
          <a:xfrm>
            <a:off x="2824828" y="2644803"/>
            <a:ext cx="209550" cy="2359025"/>
            <a:chOff x="2070100" y="4067175"/>
            <a:chExt cx="209550" cy="2359025"/>
          </a:xfrm>
        </p:grpSpPr>
        <p:graphicFrame>
          <p:nvGraphicFramePr>
            <p:cNvPr id="38" name="Object 37"/>
            <p:cNvGraphicFramePr>
              <a:graphicFrameLocks noChangeAspect="1"/>
            </p:cNvGraphicFramePr>
            <p:nvPr>
              <p:extLst/>
            </p:nvPr>
          </p:nvGraphicFramePr>
          <p:xfrm>
            <a:off x="2070100" y="4067175"/>
            <a:ext cx="190500" cy="247650"/>
          </p:xfrm>
          <a:graphic>
            <a:graphicData uri="http://schemas.openxmlformats.org/presentationml/2006/ole">
              <mc:AlternateContent xmlns:mc="http://schemas.openxmlformats.org/markup-compatibility/2006">
                <mc:Choice xmlns:v="urn:schemas-microsoft-com:vml" Requires="v">
                  <p:oleObj spid="_x0000_s2487522" name="Equation" r:id="rId5" imgW="126720" imgH="164880" progId="Equation.DSMT4">
                    <p:embed/>
                  </p:oleObj>
                </mc:Choice>
                <mc:Fallback>
                  <p:oleObj name="Equation" r:id="rId5" imgW="126720" imgH="164880" progId="Equation.DSMT4">
                    <p:embed/>
                    <p:pic>
                      <p:nvPicPr>
                        <p:cNvPr id="38" name="Object 37"/>
                        <p:cNvPicPr>
                          <a:picLocks noChangeAspect="1" noChangeArrowheads="1"/>
                        </p:cNvPicPr>
                        <p:nvPr/>
                      </p:nvPicPr>
                      <p:blipFill>
                        <a:blip r:embed="rId6"/>
                        <a:srcRect/>
                        <a:stretch>
                          <a:fillRect/>
                        </a:stretch>
                      </p:blipFill>
                      <p:spPr bwMode="auto">
                        <a:xfrm>
                          <a:off x="2070100" y="4067175"/>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2095500" y="5124450"/>
            <a:ext cx="171450" cy="266700"/>
          </p:xfrm>
          <a:graphic>
            <a:graphicData uri="http://schemas.openxmlformats.org/presentationml/2006/ole">
              <mc:AlternateContent xmlns:mc="http://schemas.openxmlformats.org/markup-compatibility/2006">
                <mc:Choice xmlns:v="urn:schemas-microsoft-com:vml" Requires="v">
                  <p:oleObj spid="_x0000_s2487523" name="Equation" r:id="rId7" imgW="114120" imgH="177480" progId="Equation.DSMT4">
                    <p:embed/>
                  </p:oleObj>
                </mc:Choice>
                <mc:Fallback>
                  <p:oleObj name="Equation" r:id="rId7" imgW="114120" imgH="177480" progId="Equation.DSMT4">
                    <p:embed/>
                    <p:pic>
                      <p:nvPicPr>
                        <p:cNvPr id="39" name="Object 38"/>
                        <p:cNvPicPr>
                          <a:picLocks noChangeAspect="1" noChangeArrowheads="1"/>
                        </p:cNvPicPr>
                        <p:nvPr/>
                      </p:nvPicPr>
                      <p:blipFill>
                        <a:blip r:embed="rId8"/>
                        <a:srcRect/>
                        <a:stretch>
                          <a:fillRect/>
                        </a:stretch>
                      </p:blipFill>
                      <p:spPr bwMode="auto">
                        <a:xfrm>
                          <a:off x="2095500" y="5124450"/>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Object 39"/>
            <p:cNvGraphicFramePr>
              <a:graphicFrameLocks noChangeAspect="1"/>
            </p:cNvGraphicFramePr>
            <p:nvPr>
              <p:extLst/>
            </p:nvPr>
          </p:nvGraphicFramePr>
          <p:xfrm>
            <a:off x="2089150" y="6178550"/>
            <a:ext cx="190500" cy="247650"/>
          </p:xfrm>
          <a:graphic>
            <a:graphicData uri="http://schemas.openxmlformats.org/presentationml/2006/ole">
              <mc:AlternateContent xmlns:mc="http://schemas.openxmlformats.org/markup-compatibility/2006">
                <mc:Choice xmlns:v="urn:schemas-microsoft-com:vml" Requires="v">
                  <p:oleObj spid="_x0000_s2487524" name="Equation" r:id="rId9" imgW="126720" imgH="164880" progId="Equation.DSMT4">
                    <p:embed/>
                  </p:oleObj>
                </mc:Choice>
                <mc:Fallback>
                  <p:oleObj name="Equation" r:id="rId9" imgW="126720" imgH="164880" progId="Equation.DSMT4">
                    <p:embed/>
                    <p:pic>
                      <p:nvPicPr>
                        <p:cNvPr id="40" name="Object 39"/>
                        <p:cNvPicPr>
                          <a:picLocks noChangeAspect="1" noChangeArrowheads="1"/>
                        </p:cNvPicPr>
                        <p:nvPr/>
                      </p:nvPicPr>
                      <p:blipFill>
                        <a:blip r:embed="rId10"/>
                        <a:srcRect/>
                        <a:stretch>
                          <a:fillRect/>
                        </a:stretch>
                      </p:blipFill>
                      <p:spPr bwMode="auto">
                        <a:xfrm>
                          <a:off x="2089150" y="6178550"/>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30" name="Group 29"/>
          <p:cNvGrpSpPr/>
          <p:nvPr/>
        </p:nvGrpSpPr>
        <p:grpSpPr>
          <a:xfrm>
            <a:off x="4467573" y="2651153"/>
            <a:ext cx="205105" cy="2378075"/>
            <a:chOff x="3712845" y="4073525"/>
            <a:chExt cx="205105" cy="2378075"/>
          </a:xfrm>
        </p:grpSpPr>
        <p:graphicFrame>
          <p:nvGraphicFramePr>
            <p:cNvPr id="35" name="Object 34"/>
            <p:cNvGraphicFramePr>
              <a:graphicFrameLocks noChangeAspect="1"/>
            </p:cNvGraphicFramePr>
            <p:nvPr>
              <p:extLst/>
            </p:nvPr>
          </p:nvGraphicFramePr>
          <p:xfrm>
            <a:off x="3717925" y="4073525"/>
            <a:ext cx="171450" cy="266700"/>
          </p:xfrm>
          <a:graphic>
            <a:graphicData uri="http://schemas.openxmlformats.org/presentationml/2006/ole">
              <mc:AlternateContent xmlns:mc="http://schemas.openxmlformats.org/markup-compatibility/2006">
                <mc:Choice xmlns:v="urn:schemas-microsoft-com:vml" Requires="v">
                  <p:oleObj spid="_x0000_s2487525" name="Equation" r:id="rId11" imgW="114120" imgH="177480" progId="Equation.DSMT4">
                    <p:embed/>
                  </p:oleObj>
                </mc:Choice>
                <mc:Fallback>
                  <p:oleObj name="Equation" r:id="rId11" imgW="114120" imgH="177480" progId="Equation.DSMT4">
                    <p:embed/>
                    <p:pic>
                      <p:nvPicPr>
                        <p:cNvPr id="35" name="Object 34"/>
                        <p:cNvPicPr>
                          <a:picLocks noChangeAspect="1" noChangeArrowheads="1"/>
                        </p:cNvPicPr>
                        <p:nvPr/>
                      </p:nvPicPr>
                      <p:blipFill>
                        <a:blip r:embed="rId12"/>
                        <a:srcRect/>
                        <a:stretch>
                          <a:fillRect/>
                        </a:stretch>
                      </p:blipFill>
                      <p:spPr bwMode="auto">
                        <a:xfrm>
                          <a:off x="3717925" y="4073525"/>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nvPr>
          </p:nvGraphicFramePr>
          <p:xfrm>
            <a:off x="3712845" y="5128895"/>
            <a:ext cx="190500" cy="266700"/>
          </p:xfrm>
          <a:graphic>
            <a:graphicData uri="http://schemas.openxmlformats.org/presentationml/2006/ole">
              <mc:AlternateContent xmlns:mc="http://schemas.openxmlformats.org/markup-compatibility/2006">
                <mc:Choice xmlns:v="urn:schemas-microsoft-com:vml" Requires="v">
                  <p:oleObj spid="_x0000_s2487526" name="Equation" r:id="rId13" imgW="126720" imgH="177480" progId="Equation.DSMT4">
                    <p:embed/>
                  </p:oleObj>
                </mc:Choice>
                <mc:Fallback>
                  <p:oleObj name="Equation" r:id="rId13" imgW="126720" imgH="177480" progId="Equation.DSMT4">
                    <p:embed/>
                    <p:pic>
                      <p:nvPicPr>
                        <p:cNvPr id="36" name="Object 35"/>
                        <p:cNvPicPr>
                          <a:picLocks noChangeAspect="1" noChangeArrowheads="1"/>
                        </p:cNvPicPr>
                        <p:nvPr/>
                      </p:nvPicPr>
                      <p:blipFill>
                        <a:blip r:embed="rId14"/>
                        <a:srcRect/>
                        <a:stretch>
                          <a:fillRect/>
                        </a:stretch>
                      </p:blipFill>
                      <p:spPr bwMode="auto">
                        <a:xfrm>
                          <a:off x="3712845" y="5128895"/>
                          <a:ext cx="190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nvPr>
          </p:nvGraphicFramePr>
          <p:xfrm>
            <a:off x="3727450" y="6184900"/>
            <a:ext cx="190500" cy="266700"/>
          </p:xfrm>
          <a:graphic>
            <a:graphicData uri="http://schemas.openxmlformats.org/presentationml/2006/ole">
              <mc:AlternateContent xmlns:mc="http://schemas.openxmlformats.org/markup-compatibility/2006">
                <mc:Choice xmlns:v="urn:schemas-microsoft-com:vml" Requires="v">
                  <p:oleObj spid="_x0000_s2487527" name="Equation" r:id="rId15" imgW="126720" imgH="177480" progId="Equation.DSMT4">
                    <p:embed/>
                  </p:oleObj>
                </mc:Choice>
                <mc:Fallback>
                  <p:oleObj name="Equation" r:id="rId15" imgW="126720" imgH="177480" progId="Equation.DSMT4">
                    <p:embed/>
                    <p:pic>
                      <p:nvPicPr>
                        <p:cNvPr id="37" name="Object 36"/>
                        <p:cNvPicPr>
                          <a:picLocks noChangeAspect="1" noChangeArrowheads="1"/>
                        </p:cNvPicPr>
                        <p:nvPr/>
                      </p:nvPicPr>
                      <p:blipFill>
                        <a:blip r:embed="rId16"/>
                        <a:srcRect/>
                        <a:stretch>
                          <a:fillRect/>
                        </a:stretch>
                      </p:blipFill>
                      <p:spPr bwMode="auto">
                        <a:xfrm>
                          <a:off x="3727450" y="6184900"/>
                          <a:ext cx="190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31" name="Object 30"/>
          <p:cNvGraphicFramePr>
            <a:graphicFrameLocks noChangeAspect="1"/>
          </p:cNvGraphicFramePr>
          <p:nvPr>
            <p:extLst/>
          </p:nvPr>
        </p:nvGraphicFramePr>
        <p:xfrm>
          <a:off x="6088093" y="2643533"/>
          <a:ext cx="171450" cy="266700"/>
        </p:xfrm>
        <a:graphic>
          <a:graphicData uri="http://schemas.openxmlformats.org/presentationml/2006/ole">
            <mc:AlternateContent xmlns:mc="http://schemas.openxmlformats.org/markup-compatibility/2006">
              <mc:Choice xmlns:v="urn:schemas-microsoft-com:vml" Requires="v">
                <p:oleObj spid="_x0000_s2487528" name="Equation" r:id="rId17" imgW="114120" imgH="177480" progId="Equation.DSMT4">
                  <p:embed/>
                </p:oleObj>
              </mc:Choice>
              <mc:Fallback>
                <p:oleObj name="Equation" r:id="rId17" imgW="114120" imgH="177480" progId="Equation.DSMT4">
                  <p:embed/>
                  <p:pic>
                    <p:nvPicPr>
                      <p:cNvPr id="31" name="Object 30"/>
                      <p:cNvPicPr>
                        <a:picLocks noChangeAspect="1" noChangeArrowheads="1"/>
                      </p:cNvPicPr>
                      <p:nvPr/>
                    </p:nvPicPr>
                    <p:blipFill>
                      <a:blip r:embed="rId18"/>
                      <a:srcRect/>
                      <a:stretch>
                        <a:fillRect/>
                      </a:stretch>
                    </p:blipFill>
                    <p:spPr bwMode="auto">
                      <a:xfrm>
                        <a:off x="6088093" y="2643533"/>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nvPr>
        </p:nvGraphicFramePr>
        <p:xfrm>
          <a:off x="6104603" y="3710016"/>
          <a:ext cx="171450" cy="266700"/>
        </p:xfrm>
        <a:graphic>
          <a:graphicData uri="http://schemas.openxmlformats.org/presentationml/2006/ole">
            <mc:AlternateContent xmlns:mc="http://schemas.openxmlformats.org/markup-compatibility/2006">
              <mc:Choice xmlns:v="urn:schemas-microsoft-com:vml" Requires="v">
                <p:oleObj spid="_x0000_s2487529" name="Equation" r:id="rId19" imgW="114120" imgH="177480" progId="Equation.DSMT4">
                  <p:embed/>
                </p:oleObj>
              </mc:Choice>
              <mc:Fallback>
                <p:oleObj name="Equation" r:id="rId19" imgW="114120" imgH="177480" progId="Equation.DSMT4">
                  <p:embed/>
                  <p:pic>
                    <p:nvPicPr>
                      <p:cNvPr id="32" name="Object 31"/>
                      <p:cNvPicPr>
                        <a:picLocks noChangeAspect="1" noChangeArrowheads="1"/>
                      </p:cNvPicPr>
                      <p:nvPr/>
                    </p:nvPicPr>
                    <p:blipFill>
                      <a:blip r:embed="rId20"/>
                      <a:srcRect/>
                      <a:stretch>
                        <a:fillRect/>
                      </a:stretch>
                    </p:blipFill>
                    <p:spPr bwMode="auto">
                      <a:xfrm>
                        <a:off x="6104603" y="3710016"/>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nvPr>
        </p:nvGraphicFramePr>
        <p:xfrm>
          <a:off x="6025863" y="4754591"/>
          <a:ext cx="266700" cy="266700"/>
        </p:xfrm>
        <a:graphic>
          <a:graphicData uri="http://schemas.openxmlformats.org/presentationml/2006/ole">
            <mc:AlternateContent xmlns:mc="http://schemas.openxmlformats.org/markup-compatibility/2006">
              <mc:Choice xmlns:v="urn:schemas-microsoft-com:vml" Requires="v">
                <p:oleObj spid="_x0000_s2487530" name="Equation" r:id="rId21" imgW="177480" imgH="177480" progId="Equation.DSMT4">
                  <p:embed/>
                </p:oleObj>
              </mc:Choice>
              <mc:Fallback>
                <p:oleObj name="Equation" r:id="rId21" imgW="177480" imgH="177480" progId="Equation.DSMT4">
                  <p:embed/>
                  <p:pic>
                    <p:nvPicPr>
                      <p:cNvPr id="33" name="Object 32"/>
                      <p:cNvPicPr>
                        <a:picLocks noChangeAspect="1" noChangeArrowheads="1"/>
                      </p:cNvPicPr>
                      <p:nvPr/>
                    </p:nvPicPr>
                    <p:blipFill>
                      <a:blip r:embed="rId22"/>
                      <a:srcRect/>
                      <a:stretch>
                        <a:fillRect/>
                      </a:stretch>
                    </p:blipFill>
                    <p:spPr bwMode="auto">
                      <a:xfrm>
                        <a:off x="6025863" y="4754591"/>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nvPr>
        </p:nvGraphicFramePr>
        <p:xfrm>
          <a:off x="7700041" y="3685251"/>
          <a:ext cx="247650" cy="247650"/>
        </p:xfrm>
        <a:graphic>
          <a:graphicData uri="http://schemas.openxmlformats.org/presentationml/2006/ole">
            <mc:AlternateContent xmlns:mc="http://schemas.openxmlformats.org/markup-compatibility/2006">
              <mc:Choice xmlns:v="urn:schemas-microsoft-com:vml" Requires="v">
                <p:oleObj spid="_x0000_s2487531" name="Equation" r:id="rId23" imgW="164880" imgH="164880" progId="Equation.DSMT4">
                  <p:embed/>
                </p:oleObj>
              </mc:Choice>
              <mc:Fallback>
                <p:oleObj name="Equation" r:id="rId23" imgW="164880" imgH="164880" progId="Equation.DSMT4">
                  <p:embed/>
                  <p:pic>
                    <p:nvPicPr>
                      <p:cNvPr id="34" name="Object 33"/>
                      <p:cNvPicPr>
                        <a:picLocks noChangeAspect="1" noChangeArrowheads="1"/>
                      </p:cNvPicPr>
                      <p:nvPr/>
                    </p:nvPicPr>
                    <p:blipFill>
                      <a:blip r:embed="rId24"/>
                      <a:srcRect/>
                      <a:stretch>
                        <a:fillRect/>
                      </a:stretch>
                    </p:blipFill>
                    <p:spPr bwMode="auto">
                      <a:xfrm>
                        <a:off x="7700041" y="3685251"/>
                        <a:ext cx="2476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9" name="Object 48"/>
          <p:cNvGraphicFramePr>
            <a:graphicFrameLocks noChangeAspect="1"/>
          </p:cNvGraphicFramePr>
          <p:nvPr>
            <p:extLst/>
          </p:nvPr>
        </p:nvGraphicFramePr>
        <p:xfrm>
          <a:off x="1843976" y="2900621"/>
          <a:ext cx="438150" cy="266700"/>
        </p:xfrm>
        <a:graphic>
          <a:graphicData uri="http://schemas.openxmlformats.org/presentationml/2006/ole">
            <mc:AlternateContent xmlns:mc="http://schemas.openxmlformats.org/markup-compatibility/2006">
              <mc:Choice xmlns:v="urn:schemas-microsoft-com:vml" Requires="v">
                <p:oleObj spid="_x0000_s2487532" name="Equation" r:id="rId25" imgW="291960" imgH="177480" progId="Equation.DSMT4">
                  <p:embed/>
                </p:oleObj>
              </mc:Choice>
              <mc:Fallback>
                <p:oleObj name="Equation" r:id="rId25" imgW="291960" imgH="177480" progId="Equation.DSMT4">
                  <p:embed/>
                  <p:pic>
                    <p:nvPicPr>
                      <p:cNvPr id="49" name="Object 48"/>
                      <p:cNvPicPr>
                        <a:picLocks noChangeAspect="1" noChangeArrowheads="1"/>
                      </p:cNvPicPr>
                      <p:nvPr/>
                    </p:nvPicPr>
                    <p:blipFill>
                      <a:blip r:embed="rId26"/>
                      <a:srcRect/>
                      <a:stretch>
                        <a:fillRect/>
                      </a:stretch>
                    </p:blipFill>
                    <p:spPr bwMode="auto">
                      <a:xfrm>
                        <a:off x="1843976" y="2900621"/>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1926983" y="3526547"/>
          <a:ext cx="342900" cy="266700"/>
        </p:xfrm>
        <a:graphic>
          <a:graphicData uri="http://schemas.openxmlformats.org/presentationml/2006/ole">
            <mc:AlternateContent xmlns:mc="http://schemas.openxmlformats.org/markup-compatibility/2006">
              <mc:Choice xmlns:v="urn:schemas-microsoft-com:vml" Requires="v">
                <p:oleObj spid="_x0000_s2487533" name="Equation" r:id="rId27" imgW="228600" imgH="177480" progId="Equation.DSMT4">
                  <p:embed/>
                </p:oleObj>
              </mc:Choice>
              <mc:Fallback>
                <p:oleObj name="Equation" r:id="rId27" imgW="228600" imgH="177480" progId="Equation.DSMT4">
                  <p:embed/>
                  <p:pic>
                    <p:nvPicPr>
                      <p:cNvPr id="50" name="Object 49"/>
                      <p:cNvPicPr>
                        <a:picLocks noChangeAspect="1" noChangeArrowheads="1"/>
                      </p:cNvPicPr>
                      <p:nvPr/>
                    </p:nvPicPr>
                    <p:blipFill>
                      <a:blip r:embed="rId28"/>
                      <a:srcRect/>
                      <a:stretch>
                        <a:fillRect/>
                      </a:stretch>
                    </p:blipFill>
                    <p:spPr bwMode="auto">
                      <a:xfrm>
                        <a:off x="1926983" y="3526547"/>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1" name="Object 50"/>
          <p:cNvGraphicFramePr>
            <a:graphicFrameLocks noChangeAspect="1"/>
          </p:cNvGraphicFramePr>
          <p:nvPr>
            <p:extLst/>
          </p:nvPr>
        </p:nvGraphicFramePr>
        <p:xfrm>
          <a:off x="2067587" y="4083893"/>
          <a:ext cx="342900" cy="266700"/>
        </p:xfrm>
        <a:graphic>
          <a:graphicData uri="http://schemas.openxmlformats.org/presentationml/2006/ole">
            <mc:AlternateContent xmlns:mc="http://schemas.openxmlformats.org/markup-compatibility/2006">
              <mc:Choice xmlns:v="urn:schemas-microsoft-com:vml" Requires="v">
                <p:oleObj spid="_x0000_s2487534" name="Equation" r:id="rId29" imgW="228600" imgH="177480" progId="Equation.DSMT4">
                  <p:embed/>
                </p:oleObj>
              </mc:Choice>
              <mc:Fallback>
                <p:oleObj name="Equation" r:id="rId29" imgW="228600" imgH="177480" progId="Equation.DSMT4">
                  <p:embed/>
                  <p:pic>
                    <p:nvPicPr>
                      <p:cNvPr id="51" name="Object 50"/>
                      <p:cNvPicPr>
                        <a:picLocks noChangeAspect="1" noChangeArrowheads="1"/>
                      </p:cNvPicPr>
                      <p:nvPr/>
                    </p:nvPicPr>
                    <p:blipFill>
                      <a:blip r:embed="rId30"/>
                      <a:srcRect/>
                      <a:stretch>
                        <a:fillRect/>
                      </a:stretch>
                    </p:blipFill>
                    <p:spPr bwMode="auto">
                      <a:xfrm>
                        <a:off x="2067587" y="4083893"/>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 name="Object 51"/>
          <p:cNvGraphicFramePr>
            <a:graphicFrameLocks noChangeAspect="1"/>
          </p:cNvGraphicFramePr>
          <p:nvPr>
            <p:extLst/>
          </p:nvPr>
        </p:nvGraphicFramePr>
        <p:xfrm>
          <a:off x="2985024" y="4226220"/>
          <a:ext cx="342900" cy="266700"/>
        </p:xfrm>
        <a:graphic>
          <a:graphicData uri="http://schemas.openxmlformats.org/presentationml/2006/ole">
            <mc:AlternateContent xmlns:mc="http://schemas.openxmlformats.org/markup-compatibility/2006">
              <mc:Choice xmlns:v="urn:schemas-microsoft-com:vml" Requires="v">
                <p:oleObj spid="_x0000_s2487535" name="Equation" r:id="rId31" imgW="228600" imgH="177480" progId="Equation.DSMT4">
                  <p:embed/>
                </p:oleObj>
              </mc:Choice>
              <mc:Fallback>
                <p:oleObj name="Equation" r:id="rId31" imgW="228600" imgH="177480" progId="Equation.DSMT4">
                  <p:embed/>
                  <p:pic>
                    <p:nvPicPr>
                      <p:cNvPr id="52" name="Object 51"/>
                      <p:cNvPicPr>
                        <a:picLocks noChangeAspect="1" noChangeArrowheads="1"/>
                      </p:cNvPicPr>
                      <p:nvPr/>
                    </p:nvPicPr>
                    <p:blipFill>
                      <a:blip r:embed="rId32"/>
                      <a:srcRect/>
                      <a:stretch>
                        <a:fillRect/>
                      </a:stretch>
                    </p:blipFill>
                    <p:spPr bwMode="auto">
                      <a:xfrm>
                        <a:off x="2985024" y="4226220"/>
                        <a:ext cx="342900" cy="266700"/>
                      </a:xfrm>
                      <a:prstGeom prst="rect">
                        <a:avLst/>
                      </a:prstGeom>
                      <a:noFill/>
                      <a:ln>
                        <a:noFill/>
                      </a:ln>
                    </p:spPr>
                  </p:pic>
                </p:oleObj>
              </mc:Fallback>
            </mc:AlternateContent>
          </a:graphicData>
        </a:graphic>
      </p:graphicFrame>
      <p:graphicFrame>
        <p:nvGraphicFramePr>
          <p:cNvPr id="53" name="Object 52"/>
          <p:cNvGraphicFramePr>
            <a:graphicFrameLocks noChangeAspect="1"/>
          </p:cNvGraphicFramePr>
          <p:nvPr>
            <p:extLst/>
          </p:nvPr>
        </p:nvGraphicFramePr>
        <p:xfrm>
          <a:off x="2997866" y="3143278"/>
          <a:ext cx="323850" cy="266700"/>
        </p:xfrm>
        <a:graphic>
          <a:graphicData uri="http://schemas.openxmlformats.org/presentationml/2006/ole">
            <mc:AlternateContent xmlns:mc="http://schemas.openxmlformats.org/markup-compatibility/2006">
              <mc:Choice xmlns:v="urn:schemas-microsoft-com:vml" Requires="v">
                <p:oleObj spid="_x0000_s2487536" name="Equation" r:id="rId33" imgW="215640" imgH="177480" progId="Equation.DSMT4">
                  <p:embed/>
                </p:oleObj>
              </mc:Choice>
              <mc:Fallback>
                <p:oleObj name="Equation" r:id="rId33" imgW="215640" imgH="177480" progId="Equation.DSMT4">
                  <p:embed/>
                  <p:pic>
                    <p:nvPicPr>
                      <p:cNvPr id="53" name="Object 52"/>
                      <p:cNvPicPr>
                        <a:picLocks noChangeAspect="1" noChangeArrowheads="1"/>
                      </p:cNvPicPr>
                      <p:nvPr/>
                    </p:nvPicPr>
                    <p:blipFill>
                      <a:blip r:embed="rId34"/>
                      <a:srcRect/>
                      <a:stretch>
                        <a:fillRect/>
                      </a:stretch>
                    </p:blipFill>
                    <p:spPr bwMode="auto">
                      <a:xfrm>
                        <a:off x="2997866" y="3143278"/>
                        <a:ext cx="3238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4" name="Object 53"/>
          <p:cNvGraphicFramePr>
            <a:graphicFrameLocks noChangeAspect="1"/>
          </p:cNvGraphicFramePr>
          <p:nvPr>
            <p:extLst/>
          </p:nvPr>
        </p:nvGraphicFramePr>
        <p:xfrm>
          <a:off x="3367753" y="2483560"/>
          <a:ext cx="438150" cy="266700"/>
        </p:xfrm>
        <a:graphic>
          <a:graphicData uri="http://schemas.openxmlformats.org/presentationml/2006/ole">
            <mc:AlternateContent xmlns:mc="http://schemas.openxmlformats.org/markup-compatibility/2006">
              <mc:Choice xmlns:v="urn:schemas-microsoft-com:vml" Requires="v">
                <p:oleObj spid="_x0000_s2487537" name="Equation" r:id="rId35" imgW="291960" imgH="177480" progId="Equation.DSMT4">
                  <p:embed/>
                </p:oleObj>
              </mc:Choice>
              <mc:Fallback>
                <p:oleObj name="Equation" r:id="rId35" imgW="291960" imgH="177480" progId="Equation.DSMT4">
                  <p:embed/>
                  <p:pic>
                    <p:nvPicPr>
                      <p:cNvPr id="54" name="Object 53"/>
                      <p:cNvPicPr>
                        <a:picLocks noChangeAspect="1" noChangeArrowheads="1"/>
                      </p:cNvPicPr>
                      <p:nvPr/>
                    </p:nvPicPr>
                    <p:blipFill>
                      <a:blip r:embed="rId36"/>
                      <a:srcRect/>
                      <a:stretch>
                        <a:fillRect/>
                      </a:stretch>
                    </p:blipFill>
                    <p:spPr bwMode="auto">
                      <a:xfrm>
                        <a:off x="3367753" y="2483560"/>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5" name="Object 54"/>
          <p:cNvGraphicFramePr>
            <a:graphicFrameLocks noChangeAspect="1"/>
          </p:cNvGraphicFramePr>
          <p:nvPr>
            <p:extLst/>
          </p:nvPr>
        </p:nvGraphicFramePr>
        <p:xfrm>
          <a:off x="3440143" y="3504640"/>
          <a:ext cx="438150" cy="266700"/>
        </p:xfrm>
        <a:graphic>
          <a:graphicData uri="http://schemas.openxmlformats.org/presentationml/2006/ole">
            <mc:AlternateContent xmlns:mc="http://schemas.openxmlformats.org/markup-compatibility/2006">
              <mc:Choice xmlns:v="urn:schemas-microsoft-com:vml" Requires="v">
                <p:oleObj spid="_x0000_s2487538" name="Equation" r:id="rId37" imgW="291960" imgH="177480" progId="Equation.DSMT4">
                  <p:embed/>
                </p:oleObj>
              </mc:Choice>
              <mc:Fallback>
                <p:oleObj name="Equation" r:id="rId37" imgW="291960" imgH="177480" progId="Equation.DSMT4">
                  <p:embed/>
                  <p:pic>
                    <p:nvPicPr>
                      <p:cNvPr id="55" name="Object 54"/>
                      <p:cNvPicPr>
                        <a:picLocks noChangeAspect="1" noChangeArrowheads="1"/>
                      </p:cNvPicPr>
                      <p:nvPr/>
                    </p:nvPicPr>
                    <p:blipFill>
                      <a:blip r:embed="rId38"/>
                      <a:srcRect/>
                      <a:stretch>
                        <a:fillRect/>
                      </a:stretch>
                    </p:blipFill>
                    <p:spPr bwMode="auto">
                      <a:xfrm>
                        <a:off x="3440143" y="3504640"/>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6" name="Object 55"/>
          <p:cNvGraphicFramePr>
            <a:graphicFrameLocks noChangeAspect="1"/>
          </p:cNvGraphicFramePr>
          <p:nvPr>
            <p:extLst/>
          </p:nvPr>
        </p:nvGraphicFramePr>
        <p:xfrm>
          <a:off x="3433158" y="4629178"/>
          <a:ext cx="438150" cy="266700"/>
        </p:xfrm>
        <a:graphic>
          <a:graphicData uri="http://schemas.openxmlformats.org/presentationml/2006/ole">
            <mc:AlternateContent xmlns:mc="http://schemas.openxmlformats.org/markup-compatibility/2006">
              <mc:Choice xmlns:v="urn:schemas-microsoft-com:vml" Requires="v">
                <p:oleObj spid="_x0000_s2487539" name="Equation" r:id="rId39" imgW="291960" imgH="177480" progId="Equation.DSMT4">
                  <p:embed/>
                </p:oleObj>
              </mc:Choice>
              <mc:Fallback>
                <p:oleObj name="Equation" r:id="rId39" imgW="291960" imgH="177480" progId="Equation.DSMT4">
                  <p:embed/>
                  <p:pic>
                    <p:nvPicPr>
                      <p:cNvPr id="56" name="Object 55"/>
                      <p:cNvPicPr>
                        <a:picLocks noChangeAspect="1" noChangeArrowheads="1"/>
                      </p:cNvPicPr>
                      <p:nvPr/>
                    </p:nvPicPr>
                    <p:blipFill>
                      <a:blip r:embed="rId40"/>
                      <a:srcRect/>
                      <a:stretch>
                        <a:fillRect/>
                      </a:stretch>
                    </p:blipFill>
                    <p:spPr bwMode="auto">
                      <a:xfrm>
                        <a:off x="3433158" y="4629178"/>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 name="Object 56"/>
          <p:cNvGraphicFramePr>
            <a:graphicFrameLocks noChangeAspect="1"/>
          </p:cNvGraphicFramePr>
          <p:nvPr>
            <p:extLst/>
          </p:nvPr>
        </p:nvGraphicFramePr>
        <p:xfrm>
          <a:off x="5052091" y="4632353"/>
          <a:ext cx="476250" cy="266700"/>
        </p:xfrm>
        <a:graphic>
          <a:graphicData uri="http://schemas.openxmlformats.org/presentationml/2006/ole">
            <mc:AlternateContent xmlns:mc="http://schemas.openxmlformats.org/markup-compatibility/2006">
              <mc:Choice xmlns:v="urn:schemas-microsoft-com:vml" Requires="v">
                <p:oleObj spid="_x0000_s2487540" name="Equation" r:id="rId41" imgW="317160" imgH="177480" progId="Equation.DSMT4">
                  <p:embed/>
                </p:oleObj>
              </mc:Choice>
              <mc:Fallback>
                <p:oleObj name="Equation" r:id="rId41" imgW="317160" imgH="177480" progId="Equation.DSMT4">
                  <p:embed/>
                  <p:pic>
                    <p:nvPicPr>
                      <p:cNvPr id="57" name="Object 56"/>
                      <p:cNvPicPr>
                        <a:picLocks noChangeAspect="1" noChangeArrowheads="1"/>
                      </p:cNvPicPr>
                      <p:nvPr/>
                    </p:nvPicPr>
                    <p:blipFill>
                      <a:blip r:embed="rId42"/>
                      <a:srcRect/>
                      <a:stretch>
                        <a:fillRect/>
                      </a:stretch>
                    </p:blipFill>
                    <p:spPr bwMode="auto">
                      <a:xfrm>
                        <a:off x="5052091" y="4632353"/>
                        <a:ext cx="4762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 name="Object 57"/>
          <p:cNvGraphicFramePr>
            <a:graphicFrameLocks noChangeAspect="1"/>
          </p:cNvGraphicFramePr>
          <p:nvPr>
            <p:extLst/>
          </p:nvPr>
        </p:nvGraphicFramePr>
        <p:xfrm>
          <a:off x="4575841" y="4229128"/>
          <a:ext cx="438150" cy="266700"/>
        </p:xfrm>
        <a:graphic>
          <a:graphicData uri="http://schemas.openxmlformats.org/presentationml/2006/ole">
            <mc:AlternateContent xmlns:mc="http://schemas.openxmlformats.org/markup-compatibility/2006">
              <mc:Choice xmlns:v="urn:schemas-microsoft-com:vml" Requires="v">
                <p:oleObj spid="_x0000_s2487541" name="Equation" r:id="rId43" imgW="291960" imgH="177480" progId="Equation.DSMT4">
                  <p:embed/>
                </p:oleObj>
              </mc:Choice>
              <mc:Fallback>
                <p:oleObj name="Equation" r:id="rId43" imgW="291960" imgH="177480" progId="Equation.DSMT4">
                  <p:embed/>
                  <p:pic>
                    <p:nvPicPr>
                      <p:cNvPr id="58" name="Object 57"/>
                      <p:cNvPicPr>
                        <a:picLocks noChangeAspect="1" noChangeArrowheads="1"/>
                      </p:cNvPicPr>
                      <p:nvPr/>
                    </p:nvPicPr>
                    <p:blipFill>
                      <a:blip r:embed="rId44"/>
                      <a:srcRect/>
                      <a:stretch>
                        <a:fillRect/>
                      </a:stretch>
                    </p:blipFill>
                    <p:spPr bwMode="auto">
                      <a:xfrm>
                        <a:off x="4575841" y="4229128"/>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 name="Object 58"/>
          <p:cNvGraphicFramePr>
            <a:graphicFrameLocks noChangeAspect="1"/>
          </p:cNvGraphicFramePr>
          <p:nvPr>
            <p:extLst/>
          </p:nvPr>
        </p:nvGraphicFramePr>
        <p:xfrm>
          <a:off x="5126703" y="3507497"/>
          <a:ext cx="342900" cy="266700"/>
        </p:xfrm>
        <a:graphic>
          <a:graphicData uri="http://schemas.openxmlformats.org/presentationml/2006/ole">
            <mc:AlternateContent xmlns:mc="http://schemas.openxmlformats.org/markup-compatibility/2006">
              <mc:Choice xmlns:v="urn:schemas-microsoft-com:vml" Requires="v">
                <p:oleObj spid="_x0000_s2487542" name="Equation" r:id="rId45" imgW="228600" imgH="177480" progId="Equation.DSMT4">
                  <p:embed/>
                </p:oleObj>
              </mc:Choice>
              <mc:Fallback>
                <p:oleObj name="Equation" r:id="rId45" imgW="228600" imgH="177480" progId="Equation.DSMT4">
                  <p:embed/>
                  <p:pic>
                    <p:nvPicPr>
                      <p:cNvPr id="59" name="Object 58"/>
                      <p:cNvPicPr>
                        <a:picLocks noChangeAspect="1" noChangeArrowheads="1"/>
                      </p:cNvPicPr>
                      <p:nvPr/>
                    </p:nvPicPr>
                    <p:blipFill>
                      <a:blip r:embed="rId46"/>
                      <a:srcRect/>
                      <a:stretch>
                        <a:fillRect/>
                      </a:stretch>
                    </p:blipFill>
                    <p:spPr bwMode="auto">
                      <a:xfrm>
                        <a:off x="5126703" y="3507497"/>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 name="Object 59"/>
          <p:cNvGraphicFramePr>
            <a:graphicFrameLocks noChangeAspect="1"/>
          </p:cNvGraphicFramePr>
          <p:nvPr>
            <p:extLst/>
          </p:nvPr>
        </p:nvGraphicFramePr>
        <p:xfrm>
          <a:off x="4569491" y="3146453"/>
          <a:ext cx="457200" cy="266700"/>
        </p:xfrm>
        <a:graphic>
          <a:graphicData uri="http://schemas.openxmlformats.org/presentationml/2006/ole">
            <mc:AlternateContent xmlns:mc="http://schemas.openxmlformats.org/markup-compatibility/2006">
              <mc:Choice xmlns:v="urn:schemas-microsoft-com:vml" Requires="v">
                <p:oleObj spid="_x0000_s2487543" name="Equation" r:id="rId47" imgW="304560" imgH="177480" progId="Equation.DSMT4">
                  <p:embed/>
                </p:oleObj>
              </mc:Choice>
              <mc:Fallback>
                <p:oleObj name="Equation" r:id="rId47" imgW="304560" imgH="177480" progId="Equation.DSMT4">
                  <p:embed/>
                  <p:pic>
                    <p:nvPicPr>
                      <p:cNvPr id="60" name="Object 59"/>
                      <p:cNvPicPr>
                        <a:picLocks noChangeAspect="1" noChangeArrowheads="1"/>
                      </p:cNvPicPr>
                      <p:nvPr/>
                    </p:nvPicPr>
                    <p:blipFill>
                      <a:blip r:embed="rId48"/>
                      <a:srcRect/>
                      <a:stretch>
                        <a:fillRect/>
                      </a:stretch>
                    </p:blipFill>
                    <p:spPr bwMode="auto">
                      <a:xfrm>
                        <a:off x="4569491" y="3146453"/>
                        <a:ext cx="457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 name="Object 60"/>
          <p:cNvGraphicFramePr>
            <a:graphicFrameLocks noChangeAspect="1"/>
          </p:cNvGraphicFramePr>
          <p:nvPr>
            <p:extLst/>
          </p:nvPr>
        </p:nvGraphicFramePr>
        <p:xfrm>
          <a:off x="5006053" y="2487370"/>
          <a:ext cx="438150" cy="266700"/>
        </p:xfrm>
        <a:graphic>
          <a:graphicData uri="http://schemas.openxmlformats.org/presentationml/2006/ole">
            <mc:AlternateContent xmlns:mc="http://schemas.openxmlformats.org/markup-compatibility/2006">
              <mc:Choice xmlns:v="urn:schemas-microsoft-com:vml" Requires="v">
                <p:oleObj spid="_x0000_s2487544" name="Equation" r:id="rId49" imgW="291960" imgH="177480" progId="Equation.DSMT4">
                  <p:embed/>
                </p:oleObj>
              </mc:Choice>
              <mc:Fallback>
                <p:oleObj name="Equation" r:id="rId49" imgW="291960" imgH="177480" progId="Equation.DSMT4">
                  <p:embed/>
                  <p:pic>
                    <p:nvPicPr>
                      <p:cNvPr id="61" name="Object 60"/>
                      <p:cNvPicPr>
                        <a:picLocks noChangeAspect="1" noChangeArrowheads="1"/>
                      </p:cNvPicPr>
                      <p:nvPr/>
                    </p:nvPicPr>
                    <p:blipFill>
                      <a:blip r:embed="rId50"/>
                      <a:srcRect/>
                      <a:stretch>
                        <a:fillRect/>
                      </a:stretch>
                    </p:blipFill>
                    <p:spPr bwMode="auto">
                      <a:xfrm>
                        <a:off x="5006053" y="2487370"/>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2" name="Object 61"/>
          <p:cNvGraphicFramePr>
            <a:graphicFrameLocks noChangeAspect="1"/>
          </p:cNvGraphicFramePr>
          <p:nvPr>
            <p:extLst/>
          </p:nvPr>
        </p:nvGraphicFramePr>
        <p:xfrm>
          <a:off x="6745001" y="4132926"/>
          <a:ext cx="342900" cy="266700"/>
        </p:xfrm>
        <a:graphic>
          <a:graphicData uri="http://schemas.openxmlformats.org/presentationml/2006/ole">
            <mc:AlternateContent xmlns:mc="http://schemas.openxmlformats.org/markup-compatibility/2006">
              <mc:Choice xmlns:v="urn:schemas-microsoft-com:vml" Requires="v">
                <p:oleObj spid="_x0000_s2487545" name="Equation" r:id="rId51" imgW="228600" imgH="177480" progId="Equation.DSMT4">
                  <p:embed/>
                </p:oleObj>
              </mc:Choice>
              <mc:Fallback>
                <p:oleObj name="Equation" r:id="rId51" imgW="228600" imgH="177480" progId="Equation.DSMT4">
                  <p:embed/>
                  <p:pic>
                    <p:nvPicPr>
                      <p:cNvPr id="62" name="Object 61"/>
                      <p:cNvPicPr>
                        <a:picLocks noChangeAspect="1" noChangeArrowheads="1"/>
                      </p:cNvPicPr>
                      <p:nvPr/>
                    </p:nvPicPr>
                    <p:blipFill>
                      <a:blip r:embed="rId52"/>
                      <a:srcRect/>
                      <a:stretch>
                        <a:fillRect/>
                      </a:stretch>
                    </p:blipFill>
                    <p:spPr bwMode="auto">
                      <a:xfrm>
                        <a:off x="6745001" y="4132926"/>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3" name="Object 62"/>
          <p:cNvGraphicFramePr>
            <a:graphicFrameLocks noChangeAspect="1"/>
          </p:cNvGraphicFramePr>
          <p:nvPr>
            <p:extLst/>
          </p:nvPr>
        </p:nvGraphicFramePr>
        <p:xfrm>
          <a:off x="6217316" y="4221191"/>
          <a:ext cx="361950" cy="266700"/>
        </p:xfrm>
        <a:graphic>
          <a:graphicData uri="http://schemas.openxmlformats.org/presentationml/2006/ole">
            <mc:AlternateContent xmlns:mc="http://schemas.openxmlformats.org/markup-compatibility/2006">
              <mc:Choice xmlns:v="urn:schemas-microsoft-com:vml" Requires="v">
                <p:oleObj spid="_x0000_s2487546" name="Equation" r:id="rId53" imgW="241200" imgH="177480" progId="Equation.DSMT4">
                  <p:embed/>
                </p:oleObj>
              </mc:Choice>
              <mc:Fallback>
                <p:oleObj name="Equation" r:id="rId53" imgW="241200" imgH="177480" progId="Equation.DSMT4">
                  <p:embed/>
                  <p:pic>
                    <p:nvPicPr>
                      <p:cNvPr id="63" name="Object 62"/>
                      <p:cNvPicPr>
                        <a:picLocks noChangeAspect="1" noChangeArrowheads="1"/>
                      </p:cNvPicPr>
                      <p:nvPr/>
                    </p:nvPicPr>
                    <p:blipFill>
                      <a:blip r:embed="rId54"/>
                      <a:srcRect/>
                      <a:stretch>
                        <a:fillRect/>
                      </a:stretch>
                    </p:blipFill>
                    <p:spPr bwMode="auto">
                      <a:xfrm>
                        <a:off x="6217316" y="4221191"/>
                        <a:ext cx="3619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4" name="Object 63"/>
          <p:cNvGraphicFramePr>
            <a:graphicFrameLocks noChangeAspect="1"/>
          </p:cNvGraphicFramePr>
          <p:nvPr>
            <p:extLst/>
          </p:nvPr>
        </p:nvGraphicFramePr>
        <p:xfrm>
          <a:off x="6730078" y="3557616"/>
          <a:ext cx="342900" cy="266700"/>
        </p:xfrm>
        <a:graphic>
          <a:graphicData uri="http://schemas.openxmlformats.org/presentationml/2006/ole">
            <mc:AlternateContent xmlns:mc="http://schemas.openxmlformats.org/markup-compatibility/2006">
              <mc:Choice xmlns:v="urn:schemas-microsoft-com:vml" Requires="v">
                <p:oleObj spid="_x0000_s2487547" name="Equation" r:id="rId55" imgW="228600" imgH="177480" progId="Equation.DSMT4">
                  <p:embed/>
                </p:oleObj>
              </mc:Choice>
              <mc:Fallback>
                <p:oleObj name="Equation" r:id="rId55" imgW="228600" imgH="177480" progId="Equation.DSMT4">
                  <p:embed/>
                  <p:pic>
                    <p:nvPicPr>
                      <p:cNvPr id="64" name="Object 63"/>
                      <p:cNvPicPr>
                        <a:picLocks noChangeAspect="1" noChangeArrowheads="1"/>
                      </p:cNvPicPr>
                      <p:nvPr/>
                    </p:nvPicPr>
                    <p:blipFill>
                      <a:blip r:embed="rId56"/>
                      <a:srcRect/>
                      <a:stretch>
                        <a:fillRect/>
                      </a:stretch>
                    </p:blipFill>
                    <p:spPr bwMode="auto">
                      <a:xfrm>
                        <a:off x="6730078" y="3557616"/>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5" name="Object 64"/>
          <p:cNvGraphicFramePr>
            <a:graphicFrameLocks noChangeAspect="1"/>
          </p:cNvGraphicFramePr>
          <p:nvPr>
            <p:extLst/>
          </p:nvPr>
        </p:nvGraphicFramePr>
        <p:xfrm>
          <a:off x="6230016" y="3138516"/>
          <a:ext cx="342900" cy="266700"/>
        </p:xfrm>
        <a:graphic>
          <a:graphicData uri="http://schemas.openxmlformats.org/presentationml/2006/ole">
            <mc:AlternateContent xmlns:mc="http://schemas.openxmlformats.org/markup-compatibility/2006">
              <mc:Choice xmlns:v="urn:schemas-microsoft-com:vml" Requires="v">
                <p:oleObj spid="_x0000_s2487548" name="Equation" r:id="rId57" imgW="228600" imgH="177480" progId="Equation.DSMT4">
                  <p:embed/>
                </p:oleObj>
              </mc:Choice>
              <mc:Fallback>
                <p:oleObj name="Equation" r:id="rId57" imgW="228600" imgH="177480" progId="Equation.DSMT4">
                  <p:embed/>
                  <p:pic>
                    <p:nvPicPr>
                      <p:cNvPr id="65" name="Object 64"/>
                      <p:cNvPicPr>
                        <a:picLocks noChangeAspect="1" noChangeArrowheads="1"/>
                      </p:cNvPicPr>
                      <p:nvPr/>
                    </p:nvPicPr>
                    <p:blipFill>
                      <a:blip r:embed="rId58"/>
                      <a:srcRect/>
                      <a:stretch>
                        <a:fillRect/>
                      </a:stretch>
                    </p:blipFill>
                    <p:spPr bwMode="auto">
                      <a:xfrm>
                        <a:off x="6230016" y="3138516"/>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6" name="Object 65"/>
          <p:cNvGraphicFramePr>
            <a:graphicFrameLocks noChangeAspect="1"/>
          </p:cNvGraphicFramePr>
          <p:nvPr>
            <p:extLst/>
          </p:nvPr>
        </p:nvGraphicFramePr>
        <p:xfrm>
          <a:off x="6796753" y="2890866"/>
          <a:ext cx="361950" cy="266700"/>
        </p:xfrm>
        <a:graphic>
          <a:graphicData uri="http://schemas.openxmlformats.org/presentationml/2006/ole">
            <mc:AlternateContent xmlns:mc="http://schemas.openxmlformats.org/markup-compatibility/2006">
              <mc:Choice xmlns:v="urn:schemas-microsoft-com:vml" Requires="v">
                <p:oleObj spid="_x0000_s2487549" name="Equation" r:id="rId59" imgW="241200" imgH="177480" progId="Equation.DSMT4">
                  <p:embed/>
                </p:oleObj>
              </mc:Choice>
              <mc:Fallback>
                <p:oleObj name="Equation" r:id="rId59" imgW="241200" imgH="177480" progId="Equation.DSMT4">
                  <p:embed/>
                  <p:pic>
                    <p:nvPicPr>
                      <p:cNvPr id="66" name="Object 65"/>
                      <p:cNvPicPr>
                        <a:picLocks noChangeAspect="1" noChangeArrowheads="1"/>
                      </p:cNvPicPr>
                      <p:nvPr/>
                    </p:nvPicPr>
                    <p:blipFill>
                      <a:blip r:embed="rId60"/>
                      <a:srcRect/>
                      <a:stretch>
                        <a:fillRect/>
                      </a:stretch>
                    </p:blipFill>
                    <p:spPr bwMode="auto">
                      <a:xfrm>
                        <a:off x="6796753" y="2890866"/>
                        <a:ext cx="3619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9" name="Oval 68"/>
          <p:cNvSpPr/>
          <p:nvPr/>
        </p:nvSpPr>
        <p:spPr>
          <a:xfrm>
            <a:off x="1167294" y="3685566"/>
            <a:ext cx="266700" cy="266700"/>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0" name="Oval 69"/>
          <p:cNvSpPr/>
          <p:nvPr/>
        </p:nvSpPr>
        <p:spPr>
          <a:xfrm>
            <a:off x="2800122" y="3692826"/>
            <a:ext cx="266700" cy="266700"/>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1" name="Oval 70"/>
          <p:cNvSpPr/>
          <p:nvPr/>
        </p:nvSpPr>
        <p:spPr>
          <a:xfrm>
            <a:off x="4432950" y="3700086"/>
            <a:ext cx="266700" cy="266700"/>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8716292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 name="Group 169"/>
          <p:cNvGrpSpPr/>
          <p:nvPr/>
        </p:nvGrpSpPr>
        <p:grpSpPr>
          <a:xfrm>
            <a:off x="1817741" y="1971699"/>
            <a:ext cx="6690738" cy="4356259"/>
            <a:chOff x="1080992" y="666590"/>
            <a:chExt cx="8920984" cy="5808345"/>
          </a:xfrm>
        </p:grpSpPr>
        <p:grpSp>
          <p:nvGrpSpPr>
            <p:cNvPr id="50" name="Group 49"/>
            <p:cNvGrpSpPr/>
            <p:nvPr/>
          </p:nvGrpSpPr>
          <p:grpSpPr>
            <a:xfrm>
              <a:off x="4218010" y="666590"/>
              <a:ext cx="5783966" cy="2970735"/>
              <a:chOff x="1728004" y="2531308"/>
              <a:chExt cx="5783966" cy="2970735"/>
            </a:xfrm>
            <a:solidFill>
              <a:schemeClr val="bg1">
                <a:lumMod val="95000"/>
              </a:schemeClr>
            </a:solidFill>
          </p:grpSpPr>
          <p:sp>
            <p:nvSpPr>
              <p:cNvPr id="51" name="Oval 50"/>
              <p:cNvSpPr/>
              <p:nvPr/>
            </p:nvSpPr>
            <p:spPr>
              <a:xfrm>
                <a:off x="1728004" y="3700351"/>
                <a:ext cx="347240" cy="335666"/>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52" name="Straight Connector 51"/>
              <p:cNvCxnSpPr/>
              <p:nvPr/>
            </p:nvCxnSpPr>
            <p:spPr>
              <a:xfrm>
                <a:off x="3588152" y="2866975"/>
                <a:ext cx="4553" cy="2299402"/>
              </a:xfrm>
              <a:prstGeom prst="line">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544273" y="2546430"/>
                <a:ext cx="0" cy="2824223"/>
              </a:xfrm>
              <a:prstGeom prst="line">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7164729" y="3657600"/>
                <a:ext cx="347241"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5" name="Oval 54"/>
              <p:cNvSpPr/>
              <p:nvPr/>
            </p:nvSpPr>
            <p:spPr>
              <a:xfrm>
                <a:off x="3414532" y="2531309"/>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6" name="Oval 55"/>
              <p:cNvSpPr/>
              <p:nvPr/>
            </p:nvSpPr>
            <p:spPr>
              <a:xfrm>
                <a:off x="3419085"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7" name="Oval 56"/>
              <p:cNvSpPr/>
              <p:nvPr/>
            </p:nvSpPr>
            <p:spPr>
              <a:xfrm>
                <a:off x="5370653" y="2531308"/>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8" name="Oval 57"/>
              <p:cNvSpPr/>
              <p:nvPr/>
            </p:nvSpPr>
            <p:spPr>
              <a:xfrm>
                <a:off x="5370653"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59" name="Straight Arrow Connector 58"/>
              <p:cNvCxnSpPr>
                <a:stCxn id="51" idx="7"/>
              </p:cNvCxnSpPr>
              <p:nvPr/>
            </p:nvCxnSpPr>
            <p:spPr>
              <a:xfrm flipV="1">
                <a:off x="2024392" y="2817818"/>
                <a:ext cx="1440992" cy="93169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024392" y="3986860"/>
                <a:ext cx="1445545" cy="1228674"/>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3761772" y="2699141"/>
                <a:ext cx="1608881" cy="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3766325" y="5334210"/>
                <a:ext cx="1604327" cy="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5544273" y="2699141"/>
                <a:ext cx="1671308"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595878" y="3944109"/>
                <a:ext cx="1619703" cy="139010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3710920" y="2817818"/>
                <a:ext cx="1710585" cy="23977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3715473" y="2817817"/>
                <a:ext cx="1706032" cy="2397717"/>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p:nvGrpSpPr>
          <p:grpSpPr>
            <a:xfrm>
              <a:off x="1080992" y="1614750"/>
              <a:ext cx="8573743" cy="4860185"/>
              <a:chOff x="1080992" y="1614750"/>
              <a:chExt cx="8573743" cy="4860185"/>
            </a:xfrm>
          </p:grpSpPr>
          <p:grpSp>
            <p:nvGrpSpPr>
              <p:cNvPr id="27" name="Group 26"/>
              <p:cNvGrpSpPr/>
              <p:nvPr/>
            </p:nvGrpSpPr>
            <p:grpSpPr>
              <a:xfrm>
                <a:off x="1080992" y="3504200"/>
                <a:ext cx="5783966" cy="2970735"/>
                <a:chOff x="1728004" y="2531308"/>
                <a:chExt cx="5783966" cy="2970735"/>
              </a:xfrm>
              <a:solidFill>
                <a:schemeClr val="tx1"/>
              </a:solidFill>
            </p:grpSpPr>
            <p:sp>
              <p:nvSpPr>
                <p:cNvPr id="4" name="Oval 3"/>
                <p:cNvSpPr/>
                <p:nvPr/>
              </p:nvSpPr>
              <p:spPr>
                <a:xfrm>
                  <a:off x="1728004" y="3700351"/>
                  <a:ext cx="347240" cy="33566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6" name="Straight Connector 5"/>
                <p:cNvCxnSpPr>
                  <a:stCxn id="10" idx="4"/>
                  <a:endCxn id="11" idx="0"/>
                </p:cNvCxnSpPr>
                <p:nvPr/>
              </p:nvCxnSpPr>
              <p:spPr>
                <a:xfrm>
                  <a:off x="3588152" y="2866975"/>
                  <a:ext cx="4553" cy="2299402"/>
                </a:xfrm>
                <a:prstGeom prst="line">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544273" y="2546430"/>
                  <a:ext cx="0" cy="2824223"/>
                </a:xfrm>
                <a:prstGeom prst="line">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7164729" y="3657600"/>
                  <a:ext cx="347241"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Oval 9"/>
                <p:cNvSpPr/>
                <p:nvPr/>
              </p:nvSpPr>
              <p:spPr>
                <a:xfrm>
                  <a:off x="3414532" y="2531309"/>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Oval 10"/>
                <p:cNvSpPr/>
                <p:nvPr/>
              </p:nvSpPr>
              <p:spPr>
                <a:xfrm>
                  <a:off x="3419085" y="5166377"/>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2" name="Oval 11"/>
                <p:cNvSpPr/>
                <p:nvPr/>
              </p:nvSpPr>
              <p:spPr>
                <a:xfrm>
                  <a:off x="5370653" y="2531308"/>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Oval 13"/>
                <p:cNvSpPr/>
                <p:nvPr/>
              </p:nvSpPr>
              <p:spPr>
                <a:xfrm>
                  <a:off x="5370653" y="5166377"/>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6" name="Straight Arrow Connector 15"/>
                <p:cNvCxnSpPr>
                  <a:endCxn id="10" idx="3"/>
                </p:cNvCxnSpPr>
                <p:nvPr/>
              </p:nvCxnSpPr>
              <p:spPr>
                <a:xfrm flipV="1">
                  <a:off x="1967697" y="2817818"/>
                  <a:ext cx="1497687" cy="10076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4" idx="5"/>
                  <a:endCxn id="11" idx="1"/>
                </p:cNvCxnSpPr>
                <p:nvPr/>
              </p:nvCxnSpPr>
              <p:spPr>
                <a:xfrm>
                  <a:off x="2024392" y="3986860"/>
                  <a:ext cx="1445545" cy="1228674"/>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 idx="6"/>
                  <a:endCxn id="12" idx="2"/>
                </p:cNvCxnSpPr>
                <p:nvPr/>
              </p:nvCxnSpPr>
              <p:spPr>
                <a:xfrm flipV="1">
                  <a:off x="3761772" y="2699141"/>
                  <a:ext cx="1608881" cy="1"/>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1" idx="6"/>
                </p:cNvCxnSpPr>
                <p:nvPr/>
              </p:nvCxnSpPr>
              <p:spPr>
                <a:xfrm>
                  <a:off x="3766325" y="5334210"/>
                  <a:ext cx="1604327" cy="0"/>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9" idx="1"/>
                </p:cNvCxnSpPr>
                <p:nvPr/>
              </p:nvCxnSpPr>
              <p:spPr>
                <a:xfrm>
                  <a:off x="5544273" y="2699141"/>
                  <a:ext cx="1671308" cy="10076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9" idx="3"/>
                </p:cNvCxnSpPr>
                <p:nvPr/>
              </p:nvCxnSpPr>
              <p:spPr>
                <a:xfrm flipV="1">
                  <a:off x="5595878" y="3944109"/>
                  <a:ext cx="1619703" cy="1390101"/>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0" idx="5"/>
                  <a:endCxn id="14" idx="1"/>
                </p:cNvCxnSpPr>
                <p:nvPr/>
              </p:nvCxnSpPr>
              <p:spPr>
                <a:xfrm>
                  <a:off x="3710920" y="2817818"/>
                  <a:ext cx="1710585" cy="23977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1" idx="7"/>
                  <a:endCxn id="12" idx="3"/>
                </p:cNvCxnSpPr>
                <p:nvPr/>
              </p:nvCxnSpPr>
              <p:spPr>
                <a:xfrm flipV="1">
                  <a:off x="3715473" y="2817817"/>
                  <a:ext cx="1706032" cy="2397717"/>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p:nvGrpSpPr>
            <p:grpSpPr>
              <a:xfrm>
                <a:off x="1377380" y="1614750"/>
                <a:ext cx="8277355" cy="3926356"/>
                <a:chOff x="1377380" y="1614750"/>
                <a:chExt cx="8277355" cy="3926356"/>
              </a:xfrm>
            </p:grpSpPr>
            <p:cxnSp>
              <p:nvCxnSpPr>
                <p:cNvPr id="123" name="Straight Arrow Connector 122"/>
                <p:cNvCxnSpPr>
                  <a:stCxn id="38" idx="7"/>
                  <a:endCxn id="133" idx="3"/>
                </p:cNvCxnSpPr>
                <p:nvPr/>
              </p:nvCxnSpPr>
              <p:spPr>
                <a:xfrm flipV="1">
                  <a:off x="4141536" y="1901259"/>
                  <a:ext cx="2771026" cy="7182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stCxn id="133" idx="6"/>
                  <a:endCxn id="54" idx="2"/>
                </p:cNvCxnSpPr>
                <p:nvPr/>
              </p:nvCxnSpPr>
              <p:spPr>
                <a:xfrm>
                  <a:off x="7208950" y="1782583"/>
                  <a:ext cx="2445785" cy="1781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6" name="Group 125"/>
                <p:cNvGrpSpPr/>
                <p:nvPr/>
              </p:nvGrpSpPr>
              <p:grpSpPr>
                <a:xfrm>
                  <a:off x="3219061" y="1614750"/>
                  <a:ext cx="5783966" cy="2970735"/>
                  <a:chOff x="1728004" y="2531308"/>
                  <a:chExt cx="5783966" cy="2970735"/>
                </a:xfrm>
                <a:solidFill>
                  <a:schemeClr val="bg1">
                    <a:lumMod val="75000"/>
                  </a:schemeClr>
                </a:solidFill>
              </p:grpSpPr>
              <p:sp>
                <p:nvSpPr>
                  <p:cNvPr id="127" name="Oval 126"/>
                  <p:cNvSpPr/>
                  <p:nvPr/>
                </p:nvSpPr>
                <p:spPr>
                  <a:xfrm>
                    <a:off x="1728004" y="3700351"/>
                    <a:ext cx="347240" cy="335666"/>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28" name="Straight Connector 127"/>
                  <p:cNvCxnSpPr/>
                  <p:nvPr/>
                </p:nvCxnSpPr>
                <p:spPr>
                  <a:xfrm>
                    <a:off x="3588152" y="2866975"/>
                    <a:ext cx="4553" cy="2299402"/>
                  </a:xfrm>
                  <a:prstGeom prst="line">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5544273" y="2546430"/>
                    <a:ext cx="0" cy="2824223"/>
                  </a:xfrm>
                  <a:prstGeom prst="line">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0" name="Oval 129"/>
                  <p:cNvSpPr/>
                  <p:nvPr/>
                </p:nvSpPr>
                <p:spPr>
                  <a:xfrm>
                    <a:off x="7164729" y="3657600"/>
                    <a:ext cx="347241"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1" name="Oval 130"/>
                  <p:cNvSpPr/>
                  <p:nvPr/>
                </p:nvSpPr>
                <p:spPr>
                  <a:xfrm>
                    <a:off x="3414532" y="2531309"/>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2" name="Oval 131"/>
                  <p:cNvSpPr/>
                  <p:nvPr/>
                </p:nvSpPr>
                <p:spPr>
                  <a:xfrm>
                    <a:off x="3419085"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3" name="Oval 132"/>
                  <p:cNvSpPr/>
                  <p:nvPr/>
                </p:nvSpPr>
                <p:spPr>
                  <a:xfrm>
                    <a:off x="5370653" y="2531308"/>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4" name="Oval 133"/>
                  <p:cNvSpPr/>
                  <p:nvPr/>
                </p:nvSpPr>
                <p:spPr>
                  <a:xfrm>
                    <a:off x="5370653"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35" name="Straight Arrow Connector 134"/>
                  <p:cNvCxnSpPr/>
                  <p:nvPr/>
                </p:nvCxnSpPr>
                <p:spPr>
                  <a:xfrm flipV="1">
                    <a:off x="1967697" y="2817818"/>
                    <a:ext cx="1497687"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2024392" y="3986860"/>
                    <a:ext cx="1445545" cy="1228674"/>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flipV="1">
                    <a:off x="3761772" y="2699141"/>
                    <a:ext cx="1608881" cy="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3766325" y="5334210"/>
                    <a:ext cx="1604327" cy="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a:off x="5544273" y="2699141"/>
                    <a:ext cx="1671308"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flipV="1">
                    <a:off x="5595878" y="3944109"/>
                    <a:ext cx="1619703" cy="139010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3710920" y="2817818"/>
                    <a:ext cx="1710585" cy="23977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flipV="1">
                    <a:off x="3715473" y="2817817"/>
                    <a:ext cx="1706032" cy="2397717"/>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2158620" y="2570371"/>
                  <a:ext cx="5783966" cy="2970735"/>
                  <a:chOff x="1728004" y="2531308"/>
                  <a:chExt cx="5783966" cy="2970735"/>
                </a:xfrm>
                <a:solidFill>
                  <a:schemeClr val="bg1">
                    <a:lumMod val="50000"/>
                  </a:schemeClr>
                </a:solidFill>
              </p:grpSpPr>
              <p:sp>
                <p:nvSpPr>
                  <p:cNvPr id="34" name="Oval 33"/>
                  <p:cNvSpPr/>
                  <p:nvPr/>
                </p:nvSpPr>
                <p:spPr>
                  <a:xfrm>
                    <a:off x="1728004" y="3700351"/>
                    <a:ext cx="347240" cy="335666"/>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35" name="Straight Connector 34"/>
                  <p:cNvCxnSpPr>
                    <a:stCxn id="41" idx="4"/>
                    <a:endCxn id="42" idx="0"/>
                  </p:cNvCxnSpPr>
                  <p:nvPr/>
                </p:nvCxnSpPr>
                <p:spPr>
                  <a:xfrm>
                    <a:off x="3588152" y="2866975"/>
                    <a:ext cx="4553" cy="2299402"/>
                  </a:xfrm>
                  <a:prstGeom prst="line">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544273" y="2546430"/>
                    <a:ext cx="0" cy="2824223"/>
                  </a:xfrm>
                  <a:prstGeom prst="line">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7164729" y="3657600"/>
                    <a:ext cx="347241"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8" name="Oval 37"/>
                  <p:cNvSpPr/>
                  <p:nvPr/>
                </p:nvSpPr>
                <p:spPr>
                  <a:xfrm>
                    <a:off x="3414532" y="2531309"/>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9" name="Oval 38"/>
                  <p:cNvSpPr/>
                  <p:nvPr/>
                </p:nvSpPr>
                <p:spPr>
                  <a:xfrm>
                    <a:off x="3419085" y="5166377"/>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0" name="Oval 39"/>
                  <p:cNvSpPr/>
                  <p:nvPr/>
                </p:nvSpPr>
                <p:spPr>
                  <a:xfrm>
                    <a:off x="5370653" y="2531308"/>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1" name="Oval 40"/>
                  <p:cNvSpPr/>
                  <p:nvPr/>
                </p:nvSpPr>
                <p:spPr>
                  <a:xfrm>
                    <a:off x="5370653" y="5166377"/>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42" name="Straight Arrow Connector 41"/>
                  <p:cNvCxnSpPr>
                    <a:endCxn id="41" idx="3"/>
                  </p:cNvCxnSpPr>
                  <p:nvPr/>
                </p:nvCxnSpPr>
                <p:spPr>
                  <a:xfrm flipV="1">
                    <a:off x="1967697" y="2817818"/>
                    <a:ext cx="1497687" cy="10076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5" idx="5"/>
                    <a:endCxn id="42" idx="1"/>
                  </p:cNvCxnSpPr>
                  <p:nvPr/>
                </p:nvCxnSpPr>
                <p:spPr>
                  <a:xfrm>
                    <a:off x="2024392" y="3986860"/>
                    <a:ext cx="1445545" cy="1228674"/>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41" idx="6"/>
                    <a:endCxn id="43" idx="2"/>
                  </p:cNvCxnSpPr>
                  <p:nvPr/>
                </p:nvCxnSpPr>
                <p:spPr>
                  <a:xfrm flipV="1">
                    <a:off x="3761772" y="2699141"/>
                    <a:ext cx="1608881" cy="1"/>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2" idx="6"/>
                  </p:cNvCxnSpPr>
                  <p:nvPr/>
                </p:nvCxnSpPr>
                <p:spPr>
                  <a:xfrm>
                    <a:off x="3766325" y="5334210"/>
                    <a:ext cx="1604327" cy="0"/>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40" idx="1"/>
                  </p:cNvCxnSpPr>
                  <p:nvPr/>
                </p:nvCxnSpPr>
                <p:spPr>
                  <a:xfrm>
                    <a:off x="5544273" y="2699141"/>
                    <a:ext cx="1671308" cy="10076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40" idx="3"/>
                  </p:cNvCxnSpPr>
                  <p:nvPr/>
                </p:nvCxnSpPr>
                <p:spPr>
                  <a:xfrm flipV="1">
                    <a:off x="5595878" y="3944109"/>
                    <a:ext cx="1619703" cy="1390101"/>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1" idx="5"/>
                    <a:endCxn id="45" idx="1"/>
                  </p:cNvCxnSpPr>
                  <p:nvPr/>
                </p:nvCxnSpPr>
                <p:spPr>
                  <a:xfrm>
                    <a:off x="3710920" y="2817818"/>
                    <a:ext cx="1710585" cy="23977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2" idx="7"/>
                    <a:endCxn id="43" idx="3"/>
                  </p:cNvCxnSpPr>
                  <p:nvPr/>
                </p:nvCxnSpPr>
                <p:spPr>
                  <a:xfrm flipV="1">
                    <a:off x="3715473" y="2817817"/>
                    <a:ext cx="1706032" cy="2397717"/>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30" name="Straight Arrow Connector 29"/>
                <p:cNvCxnSpPr>
                  <a:stCxn id="4" idx="7"/>
                  <a:endCxn id="38" idx="2"/>
                </p:cNvCxnSpPr>
                <p:nvPr/>
              </p:nvCxnSpPr>
              <p:spPr>
                <a:xfrm flipV="1">
                  <a:off x="1377380" y="2738205"/>
                  <a:ext cx="2467768" cy="1984195"/>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cxnSp>
        <p:nvCxnSpPr>
          <p:cNvPr id="172" name="Straight Arrow Connector 171"/>
          <p:cNvCxnSpPr/>
          <p:nvPr/>
        </p:nvCxnSpPr>
        <p:spPr>
          <a:xfrm flipV="1">
            <a:off x="855122" y="2223449"/>
            <a:ext cx="3136344" cy="30939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743207" y="4936933"/>
            <a:ext cx="347240" cy="300082"/>
          </a:xfrm>
          <a:prstGeom prst="rect">
            <a:avLst/>
          </a:prstGeom>
          <a:noFill/>
        </p:spPr>
        <p:txBody>
          <a:bodyPr wrap="square" rtlCol="0">
            <a:spAutoFit/>
          </a:bodyPr>
          <a:lstStyle/>
          <a:p>
            <a:r>
              <a:rPr lang="en-US" sz="1350" dirty="0"/>
              <a:t>t</a:t>
            </a:r>
          </a:p>
        </p:txBody>
      </p:sp>
      <p:cxnSp>
        <p:nvCxnSpPr>
          <p:cNvPr id="177" name="Straight Connector 176"/>
          <p:cNvCxnSpPr/>
          <p:nvPr/>
        </p:nvCxnSpPr>
        <p:spPr>
          <a:xfrm>
            <a:off x="1004742" y="5102564"/>
            <a:ext cx="21060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a:off x="1713570" y="4407126"/>
            <a:ext cx="1943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a:off x="2423294" y="3688110"/>
            <a:ext cx="1943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a:off x="3148675" y="2976990"/>
            <a:ext cx="1943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2" name="TextBox 181"/>
          <p:cNvSpPr txBox="1"/>
          <p:nvPr/>
        </p:nvSpPr>
        <p:spPr>
          <a:xfrm>
            <a:off x="1232354" y="4219004"/>
            <a:ext cx="524279" cy="300082"/>
          </a:xfrm>
          <a:prstGeom prst="rect">
            <a:avLst/>
          </a:prstGeom>
          <a:noFill/>
        </p:spPr>
        <p:txBody>
          <a:bodyPr wrap="square" rtlCol="0">
            <a:spAutoFit/>
          </a:bodyPr>
          <a:lstStyle/>
          <a:p>
            <a:r>
              <a:rPr lang="en-US" sz="1350" dirty="0"/>
              <a:t>t + 1</a:t>
            </a:r>
          </a:p>
        </p:txBody>
      </p:sp>
      <p:sp>
        <p:nvSpPr>
          <p:cNvPr id="183" name="TextBox 182"/>
          <p:cNvSpPr txBox="1"/>
          <p:nvPr/>
        </p:nvSpPr>
        <p:spPr>
          <a:xfrm>
            <a:off x="1926077" y="3534352"/>
            <a:ext cx="532553" cy="300082"/>
          </a:xfrm>
          <a:prstGeom prst="rect">
            <a:avLst/>
          </a:prstGeom>
          <a:noFill/>
        </p:spPr>
        <p:txBody>
          <a:bodyPr wrap="square" rtlCol="0">
            <a:spAutoFit/>
          </a:bodyPr>
          <a:lstStyle/>
          <a:p>
            <a:r>
              <a:rPr lang="en-US" sz="1350" dirty="0"/>
              <a:t>t + 2</a:t>
            </a:r>
          </a:p>
        </p:txBody>
      </p:sp>
      <p:sp>
        <p:nvSpPr>
          <p:cNvPr id="184" name="TextBox 183"/>
          <p:cNvSpPr txBox="1"/>
          <p:nvPr/>
        </p:nvSpPr>
        <p:spPr>
          <a:xfrm>
            <a:off x="2613500" y="2835655"/>
            <a:ext cx="553151" cy="300082"/>
          </a:xfrm>
          <a:prstGeom prst="rect">
            <a:avLst/>
          </a:prstGeom>
          <a:noFill/>
        </p:spPr>
        <p:txBody>
          <a:bodyPr wrap="square" rtlCol="0">
            <a:spAutoFit/>
          </a:bodyPr>
          <a:lstStyle/>
          <a:p>
            <a:r>
              <a:rPr lang="en-US" sz="1350" dirty="0"/>
              <a:t>t + 3</a:t>
            </a:r>
          </a:p>
        </p:txBody>
      </p:sp>
      <p:cxnSp>
        <p:nvCxnSpPr>
          <p:cNvPr id="7" name="Straight Arrow Connector 6"/>
          <p:cNvCxnSpPr>
            <a:endCxn id="4" idx="2"/>
          </p:cNvCxnSpPr>
          <p:nvPr/>
        </p:nvCxnSpPr>
        <p:spPr bwMode="auto">
          <a:xfrm>
            <a:off x="1232354" y="5102564"/>
            <a:ext cx="585388" cy="0"/>
          </a:xfrm>
          <a:prstGeom prst="straightConnector1">
            <a:avLst/>
          </a:prstGeom>
          <a:noFill/>
          <a:ln w="19050" cap="flat" cmpd="sng" algn="ctr">
            <a:solidFill>
              <a:schemeClr val="tx1"/>
            </a:solidFill>
            <a:prstDash val="solid"/>
            <a:round/>
            <a:headEnd type="none" w="med" len="med"/>
            <a:tailEnd type="triangle"/>
          </a:ln>
          <a:effectLst/>
        </p:spPr>
      </p:cxnSp>
      <p:cxnSp>
        <p:nvCxnSpPr>
          <p:cNvPr id="90" name="Straight Arrow Connector 89"/>
          <p:cNvCxnSpPr>
            <a:endCxn id="34" idx="2"/>
          </p:cNvCxnSpPr>
          <p:nvPr/>
        </p:nvCxnSpPr>
        <p:spPr bwMode="auto">
          <a:xfrm flipV="1">
            <a:off x="1851683" y="4402192"/>
            <a:ext cx="774280" cy="6461"/>
          </a:xfrm>
          <a:prstGeom prst="straightConnector1">
            <a:avLst/>
          </a:prstGeom>
          <a:noFill/>
          <a:ln w="19050" cap="flat" cmpd="sng" algn="ctr">
            <a:solidFill>
              <a:schemeClr val="tx1"/>
            </a:solidFill>
            <a:prstDash val="solid"/>
            <a:round/>
            <a:headEnd type="none" w="med" len="med"/>
            <a:tailEnd type="triangle"/>
          </a:ln>
          <a:effectLst/>
        </p:spPr>
      </p:cxnSp>
      <p:cxnSp>
        <p:nvCxnSpPr>
          <p:cNvPr id="92" name="Straight Arrow Connector 91"/>
          <p:cNvCxnSpPr>
            <a:endCxn id="127" idx="2"/>
          </p:cNvCxnSpPr>
          <p:nvPr/>
        </p:nvCxnSpPr>
        <p:spPr bwMode="auto">
          <a:xfrm flipV="1">
            <a:off x="2616925" y="3685476"/>
            <a:ext cx="804369" cy="9811"/>
          </a:xfrm>
          <a:prstGeom prst="straightConnector1">
            <a:avLst/>
          </a:prstGeom>
          <a:noFill/>
          <a:ln w="19050" cap="flat" cmpd="sng" algn="ctr">
            <a:solidFill>
              <a:schemeClr val="tx1"/>
            </a:solidFill>
            <a:prstDash val="solid"/>
            <a:round/>
            <a:headEnd type="none" w="med" len="med"/>
            <a:tailEnd type="triangle"/>
          </a:ln>
          <a:effectLst/>
        </p:spPr>
      </p:cxnSp>
      <p:cxnSp>
        <p:nvCxnSpPr>
          <p:cNvPr id="94" name="Straight Arrow Connector 93"/>
          <p:cNvCxnSpPr>
            <a:endCxn id="51" idx="2"/>
          </p:cNvCxnSpPr>
          <p:nvPr/>
        </p:nvCxnSpPr>
        <p:spPr bwMode="auto">
          <a:xfrm flipV="1">
            <a:off x="3333529" y="2974356"/>
            <a:ext cx="836976" cy="7569"/>
          </a:xfrm>
          <a:prstGeom prst="straightConnector1">
            <a:avLst/>
          </a:prstGeom>
          <a:noFill/>
          <a:ln w="19050" cap="flat" cmpd="sng" algn="ctr">
            <a:solidFill>
              <a:schemeClr val="tx1"/>
            </a:solidFill>
            <a:prstDash val="solid"/>
            <a:round/>
            <a:headEnd type="none" w="med" len="med"/>
            <a:tailEnd type="triangle"/>
          </a:ln>
          <a:effectLst/>
        </p:spPr>
      </p:cxnSp>
      <p:sp>
        <p:nvSpPr>
          <p:cNvPr id="96" name="Content Placeholder 2"/>
          <p:cNvSpPr>
            <a:spLocks noGrp="1"/>
          </p:cNvSpPr>
          <p:nvPr>
            <p:ph idx="1"/>
          </p:nvPr>
        </p:nvSpPr>
        <p:spPr>
          <a:xfrm>
            <a:off x="685800" y="1143000"/>
            <a:ext cx="7772400" cy="4953000"/>
          </a:xfrm>
        </p:spPr>
        <p:txBody>
          <a:bodyPr/>
          <a:lstStyle/>
          <a:p>
            <a:r>
              <a:rPr lang="en-US" sz="2400" dirty="0"/>
              <a:t>A time-dependent, deterministic network</a:t>
            </a:r>
          </a:p>
        </p:txBody>
      </p:sp>
      <p:sp>
        <p:nvSpPr>
          <p:cNvPr id="5" name="Title 4"/>
          <p:cNvSpPr>
            <a:spLocks noGrp="1"/>
          </p:cNvSpPr>
          <p:nvPr>
            <p:ph type="title"/>
          </p:nvPr>
        </p:nvSpPr>
        <p:spPr/>
        <p:txBody>
          <a:bodyPr/>
          <a:lstStyle/>
          <a:p>
            <a:r>
              <a:rPr lang="en-US" dirty="0"/>
              <a:t>Dynamic shortest paths</a:t>
            </a:r>
          </a:p>
        </p:txBody>
      </p:sp>
    </p:spTree>
    <p:extLst>
      <p:ext uri="{BB962C8B-B14F-4D97-AF65-F5344CB8AC3E}">
        <p14:creationId xmlns:p14="http://schemas.microsoft.com/office/powerpoint/2010/main" val="1728282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88803" name="Rectangle 3"/>
              <p:cNvSpPr>
                <a:spLocks noGrp="1" noChangeArrowheads="1"/>
              </p:cNvSpPr>
              <p:nvPr>
                <p:ph type="body" idx="1"/>
              </p:nvPr>
            </p:nvSpPr>
            <p:spPr/>
            <p:txBody>
              <a:bodyPr/>
              <a:lstStyle/>
              <a:p>
                <a:pPr>
                  <a:lnSpc>
                    <a:spcPct val="90000"/>
                  </a:lnSpc>
                </a:pPr>
                <a:r>
                  <a:rPr lang="en-US" dirty="0"/>
                  <a:t>All of these applications are sequential decision problems:</a:t>
                </a:r>
              </a:p>
              <a:p>
                <a:pPr lvl="1">
                  <a:lnSpc>
                    <a:spcPct val="90000"/>
                  </a:lnSpc>
                </a:pPr>
                <a:r>
                  <a:rPr lang="en-US" dirty="0"/>
                  <a:t>States, decisions, new information …</a:t>
                </a:r>
              </a:p>
              <a:p>
                <a:pPr lvl="2">
                  <a:lnSpc>
                    <a:spcPct val="90000"/>
                  </a:lnSpc>
                </a:pPr>
                <a:endParaRPr lang="en-US" dirty="0"/>
              </a:p>
              <a:p>
                <a:pPr marL="457200" lvl="1" indent="0">
                  <a:lnSpc>
                    <a:spcPct val="90000"/>
                  </a:lnSpc>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m:oMathPara>
                </a14:m>
                <a:endParaRPr lang="en-US" dirty="0"/>
              </a:p>
              <a:p>
                <a:pPr lvl="1">
                  <a:lnSpc>
                    <a:spcPct val="90000"/>
                  </a:lnSpc>
                </a:pPr>
                <a:endParaRPr lang="en-US" dirty="0"/>
              </a:p>
              <a:p>
                <a:pPr marL="457200" lvl="1" indent="0">
                  <a:lnSpc>
                    <a:spcPct val="90000"/>
                  </a:lnSpc>
                  <a:buNone/>
                </a:pPr>
                <a:endParaRPr lang="en-US" dirty="0"/>
              </a:p>
              <a:p>
                <a:pPr marL="457200" lvl="1" indent="0">
                  <a:lnSpc>
                    <a:spcPct val="90000"/>
                  </a:lnSpc>
                  <a:buNone/>
                </a:pPr>
                <a:endParaRPr lang="en-US" dirty="0"/>
              </a:p>
              <a:p>
                <a:pPr lvl="1">
                  <a:lnSpc>
                    <a:spcPct val="90000"/>
                  </a:lnSpc>
                </a:pPr>
                <a:r>
                  <a:rPr lang="en-US" dirty="0"/>
                  <a:t>As we progress, we receive a “contribution” (cost, reward, …) </a:t>
                </a:r>
                <a14:m>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(or </a:t>
                </a:r>
                <a14:m>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a14:m>
                <a:r>
                  <a:rPr lang="en-US" dirty="0"/>
                  <a:t>).</a:t>
                </a:r>
              </a:p>
              <a:p>
                <a:pPr lvl="1">
                  <a:lnSpc>
                    <a:spcPct val="90000"/>
                  </a:lnSpc>
                </a:pPr>
                <a:r>
                  <a:rPr lang="en-US" dirty="0"/>
                  <a:t>Decisions are made with a “policy” (or rule, or algorithm) </a:t>
                </a:r>
                <a14:m>
                  <m:oMath xmlns:m="http://schemas.openxmlformats.org/officeDocument/2006/math">
                    <m:sSup>
                      <m:sSupPr>
                        <m:ctrlPr>
                          <a:rPr lang="en-US" b="0" i="1" smtClean="0">
                            <a:latin typeface="Cambria Math" panose="02040503050406030204" pitchFamily="18" charset="0"/>
                          </a:rPr>
                        </m:ctrlPr>
                      </m:sSup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𝑋</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a:t>
                </a:r>
              </a:p>
              <a:p>
                <a:pPr lvl="1">
                  <a:lnSpc>
                    <a:spcPct val="90000"/>
                  </a:lnSpc>
                </a:pPr>
                <a:r>
                  <a:rPr lang="en-US" dirty="0"/>
                  <a:t>The challenge is to find the best policy that optimizes the contributions.</a:t>
                </a:r>
              </a:p>
            </p:txBody>
          </p:sp>
        </mc:Choice>
        <mc:Fallback xmlns="">
          <p:sp>
            <p:nvSpPr>
              <p:cNvPr id="588803" name="Rectangle 3"/>
              <p:cNvSpPr>
                <a:spLocks noGrp="1" noRot="1" noChangeAspect="1" noMove="1" noResize="1" noEditPoints="1" noAdjustHandles="1" noChangeArrowheads="1" noChangeShapeType="1" noTextEdit="1"/>
              </p:cNvSpPr>
              <p:nvPr>
                <p:ph type="body" idx="1"/>
              </p:nvPr>
            </p:nvSpPr>
            <p:spPr>
              <a:blipFill>
                <a:blip r:embed="rId3"/>
                <a:stretch>
                  <a:fillRect t="-2217" b="-9113"/>
                </a:stretch>
              </a:blipFill>
            </p:spPr>
            <p:txBody>
              <a:bodyPr/>
              <a:lstStyle/>
              <a:p>
                <a:r>
                  <a:rPr lang="en-US">
                    <a:noFill/>
                  </a:rPr>
                  <a:t> </a:t>
                </a:r>
              </a:p>
            </p:txBody>
          </p:sp>
        </mc:Fallback>
      </mc:AlternateContent>
      <p:sp>
        <p:nvSpPr>
          <p:cNvPr id="588802" name="Rectangle 2"/>
          <p:cNvSpPr>
            <a:spLocks noGrp="1" noChangeArrowheads="1"/>
          </p:cNvSpPr>
          <p:nvPr>
            <p:ph type="title"/>
          </p:nvPr>
        </p:nvSpPr>
        <p:spPr>
          <a:xfrm>
            <a:off x="246888" y="304800"/>
            <a:ext cx="7772400" cy="609600"/>
          </a:xfrm>
        </p:spPr>
        <p:txBody>
          <a:bodyPr/>
          <a:lstStyle/>
          <a:p>
            <a:r>
              <a:rPr lang="en-US" dirty="0"/>
              <a:t>Sequential decision problems</a:t>
            </a:r>
          </a:p>
        </p:txBody>
      </p:sp>
      <p:grpSp>
        <p:nvGrpSpPr>
          <p:cNvPr id="11" name="Group 10"/>
          <p:cNvGrpSpPr/>
          <p:nvPr/>
        </p:nvGrpSpPr>
        <p:grpSpPr>
          <a:xfrm>
            <a:off x="1487424" y="2441674"/>
            <a:ext cx="3145536" cy="1156014"/>
            <a:chOff x="1487424" y="2084832"/>
            <a:chExt cx="3145536" cy="1156014"/>
          </a:xfrm>
        </p:grpSpPr>
        <p:sp>
          <p:nvSpPr>
            <p:cNvPr id="3" name="Oval 2"/>
            <p:cNvSpPr/>
            <p:nvPr/>
          </p:nvSpPr>
          <p:spPr>
            <a:xfrm>
              <a:off x="4255008" y="2084832"/>
              <a:ext cx="377952" cy="707136"/>
            </a:xfrm>
            <a:prstGeom prst="ellipse">
              <a:avLst/>
            </a:prstGeom>
            <a:ln w="19050">
              <a:solidFill>
                <a:srgbClr val="0000FF"/>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5" name="TextBox 4"/>
            <p:cNvSpPr txBox="1"/>
            <p:nvPr/>
          </p:nvSpPr>
          <p:spPr>
            <a:xfrm>
              <a:off x="1487424" y="2840736"/>
              <a:ext cx="2988319" cy="400110"/>
            </a:xfrm>
            <a:prstGeom prst="rect">
              <a:avLst/>
            </a:prstGeom>
            <a:noFill/>
            <a:ln w="9525">
              <a:solidFill>
                <a:srgbClr val="0000FF"/>
              </a:solidFill>
            </a:ln>
          </p:spPr>
          <p:txBody>
            <a:bodyPr wrap="none" rtlCol="0">
              <a:spAutoFit/>
            </a:bodyPr>
            <a:lstStyle/>
            <a:p>
              <a:pPr algn="l"/>
              <a:r>
                <a:rPr lang="en-US" sz="2000" i="0" dirty="0">
                  <a:solidFill>
                    <a:srgbClr val="0033CC"/>
                  </a:solidFill>
                </a:rPr>
                <a:t>What we know (or believe)</a:t>
              </a:r>
            </a:p>
          </p:txBody>
        </p:sp>
      </p:grpSp>
      <p:grpSp>
        <p:nvGrpSpPr>
          <p:cNvPr id="16" name="Group 15"/>
          <p:cNvGrpSpPr/>
          <p:nvPr/>
        </p:nvGrpSpPr>
        <p:grpSpPr>
          <a:xfrm>
            <a:off x="5047487" y="2429482"/>
            <a:ext cx="3224460" cy="1162110"/>
            <a:chOff x="5047487" y="2072640"/>
            <a:chExt cx="3224460" cy="1162110"/>
          </a:xfrm>
        </p:grpSpPr>
        <p:sp>
          <p:nvSpPr>
            <p:cNvPr id="12" name="TextBox 11"/>
            <p:cNvSpPr txBox="1"/>
            <p:nvPr/>
          </p:nvSpPr>
          <p:spPr>
            <a:xfrm>
              <a:off x="5285232" y="2834640"/>
              <a:ext cx="2986715" cy="400110"/>
            </a:xfrm>
            <a:prstGeom prst="rect">
              <a:avLst/>
            </a:prstGeom>
            <a:noFill/>
            <a:ln w="9525">
              <a:solidFill>
                <a:srgbClr val="0000FF"/>
              </a:solidFill>
            </a:ln>
          </p:spPr>
          <p:txBody>
            <a:bodyPr wrap="none" rtlCol="0">
              <a:spAutoFit/>
            </a:bodyPr>
            <a:lstStyle/>
            <a:p>
              <a:pPr algn="l"/>
              <a:r>
                <a:rPr lang="en-US" sz="2000" i="0" dirty="0">
                  <a:solidFill>
                    <a:srgbClr val="0033CC"/>
                  </a:solidFill>
                </a:rPr>
                <a:t>What we observe (or learn)</a:t>
              </a:r>
            </a:p>
          </p:txBody>
        </p:sp>
        <p:sp>
          <p:nvSpPr>
            <p:cNvPr id="15" name="Oval 14"/>
            <p:cNvSpPr/>
            <p:nvPr/>
          </p:nvSpPr>
          <p:spPr>
            <a:xfrm>
              <a:off x="5047487" y="2072640"/>
              <a:ext cx="660473" cy="707136"/>
            </a:xfrm>
            <a:prstGeom prst="ellipse">
              <a:avLst/>
            </a:prstGeom>
            <a:ln w="19050">
              <a:solidFill>
                <a:srgbClr val="0000FF"/>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0" name="Group 9"/>
          <p:cNvGrpSpPr/>
          <p:nvPr/>
        </p:nvGrpSpPr>
        <p:grpSpPr>
          <a:xfrm>
            <a:off x="3864864" y="2435578"/>
            <a:ext cx="1891865" cy="1710750"/>
            <a:chOff x="3864864" y="2078736"/>
            <a:chExt cx="1891865" cy="1710750"/>
          </a:xfrm>
        </p:grpSpPr>
        <p:sp>
          <p:nvSpPr>
            <p:cNvPr id="13" name="TextBox 12"/>
            <p:cNvSpPr txBox="1"/>
            <p:nvPr/>
          </p:nvSpPr>
          <p:spPr>
            <a:xfrm>
              <a:off x="3864864" y="3389376"/>
              <a:ext cx="1891865" cy="400110"/>
            </a:xfrm>
            <a:prstGeom prst="rect">
              <a:avLst/>
            </a:prstGeom>
            <a:noFill/>
            <a:ln w="9525">
              <a:solidFill>
                <a:srgbClr val="0000FF"/>
              </a:solidFill>
            </a:ln>
          </p:spPr>
          <p:txBody>
            <a:bodyPr wrap="none" rtlCol="0">
              <a:spAutoFit/>
            </a:bodyPr>
            <a:lstStyle/>
            <a:p>
              <a:pPr algn="l"/>
              <a:r>
                <a:rPr lang="en-US" sz="2000" i="0" dirty="0">
                  <a:solidFill>
                    <a:srgbClr val="0033CC"/>
                  </a:solidFill>
                </a:rPr>
                <a:t>What we control</a:t>
              </a:r>
            </a:p>
          </p:txBody>
        </p:sp>
        <p:sp>
          <p:nvSpPr>
            <p:cNvPr id="14" name="Oval 13"/>
            <p:cNvSpPr/>
            <p:nvPr/>
          </p:nvSpPr>
          <p:spPr>
            <a:xfrm>
              <a:off x="4626864" y="2078736"/>
              <a:ext cx="377952" cy="707136"/>
            </a:xfrm>
            <a:prstGeom prst="ellipse">
              <a:avLst/>
            </a:prstGeom>
            <a:ln w="19050">
              <a:solidFill>
                <a:srgbClr val="0000FF"/>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7" name="Straight Connector 6"/>
            <p:cNvCxnSpPr>
              <a:stCxn id="14" idx="4"/>
              <a:endCxn id="13" idx="0"/>
            </p:cNvCxnSpPr>
            <p:nvPr/>
          </p:nvCxnSpPr>
          <p:spPr bwMode="auto">
            <a:xfrm flipH="1">
              <a:off x="4810797" y="2785872"/>
              <a:ext cx="5043" cy="603504"/>
            </a:xfrm>
            <a:prstGeom prst="line">
              <a:avLst/>
            </a:prstGeom>
            <a:noFill/>
            <a:ln w="19050" cap="flat" cmpd="sng" algn="ctr">
              <a:solidFill>
                <a:srgbClr val="0000FF"/>
              </a:solidFill>
              <a:prstDash val="solid"/>
              <a:round/>
              <a:headEnd type="none" w="med" len="med"/>
              <a:tailEnd type="none" w="med" len="med"/>
            </a:ln>
            <a:effectLst/>
          </p:spPr>
        </p:cxnSp>
      </p:grpSp>
    </p:spTree>
    <p:extLst>
      <p:ext uri="{BB962C8B-B14F-4D97-AF65-F5344CB8AC3E}">
        <p14:creationId xmlns:p14="http://schemas.microsoft.com/office/powerpoint/2010/main" val="5189366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7731" name="Straight Arrow Connector 4"/>
          <p:cNvCxnSpPr>
            <a:cxnSpLocks noChangeShapeType="1"/>
          </p:cNvCxnSpPr>
          <p:nvPr/>
        </p:nvCxnSpPr>
        <p:spPr bwMode="auto">
          <a:xfrm>
            <a:off x="1656160" y="4883944"/>
            <a:ext cx="5867400"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7732" name="Straight Connector 8"/>
          <p:cNvCxnSpPr>
            <a:cxnSpLocks noChangeShapeType="1"/>
          </p:cNvCxnSpPr>
          <p:nvPr/>
        </p:nvCxnSpPr>
        <p:spPr bwMode="auto">
          <a:xfrm>
            <a:off x="3163527" y="4822498"/>
            <a:ext cx="1463" cy="17526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3" name="Straight Connector 9"/>
          <p:cNvCxnSpPr>
            <a:cxnSpLocks noChangeShapeType="1"/>
          </p:cNvCxnSpPr>
          <p:nvPr/>
        </p:nvCxnSpPr>
        <p:spPr bwMode="auto">
          <a:xfrm>
            <a:off x="1660922" y="4780360"/>
            <a:ext cx="0" cy="21788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4" name="Straight Connector 11"/>
          <p:cNvCxnSpPr>
            <a:cxnSpLocks noChangeShapeType="1"/>
          </p:cNvCxnSpPr>
          <p:nvPr/>
        </p:nvCxnSpPr>
        <p:spPr bwMode="auto">
          <a:xfrm>
            <a:off x="4818371" y="4795242"/>
            <a:ext cx="0" cy="21788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5" name="Straight Connector 19"/>
          <p:cNvCxnSpPr>
            <a:cxnSpLocks noChangeShapeType="1"/>
          </p:cNvCxnSpPr>
          <p:nvPr/>
        </p:nvCxnSpPr>
        <p:spPr bwMode="auto">
          <a:xfrm>
            <a:off x="6418588" y="4780360"/>
            <a:ext cx="2137" cy="188587"/>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8" name="Straight Arrow Connector 29"/>
          <p:cNvCxnSpPr>
            <a:cxnSpLocks noChangeShapeType="1"/>
          </p:cNvCxnSpPr>
          <p:nvPr/>
        </p:nvCxnSpPr>
        <p:spPr bwMode="auto">
          <a:xfrm flipV="1">
            <a:off x="1659921" y="1776104"/>
            <a:ext cx="3963082" cy="3107246"/>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57739" name="TextBox 30"/>
          <p:cNvSpPr txBox="1">
            <a:spLocks noChangeArrowheads="1"/>
          </p:cNvSpPr>
          <p:nvPr/>
        </p:nvSpPr>
        <p:spPr bwMode="auto">
          <a:xfrm>
            <a:off x="3558779" y="5372101"/>
            <a:ext cx="18389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t>The base model</a:t>
            </a:r>
          </a:p>
        </p:txBody>
      </p:sp>
      <p:cxnSp>
        <p:nvCxnSpPr>
          <p:cNvPr id="457740" name="Straight Arrow Connector 32"/>
          <p:cNvCxnSpPr>
            <a:cxnSpLocks noChangeShapeType="1"/>
          </p:cNvCxnSpPr>
          <p:nvPr/>
        </p:nvCxnSpPr>
        <p:spPr bwMode="auto">
          <a:xfrm flipV="1">
            <a:off x="3158405" y="1874980"/>
            <a:ext cx="3861207" cy="3014321"/>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7741" name="Straight Arrow Connector 33"/>
          <p:cNvCxnSpPr>
            <a:cxnSpLocks noChangeShapeType="1"/>
          </p:cNvCxnSpPr>
          <p:nvPr/>
        </p:nvCxnSpPr>
        <p:spPr bwMode="auto">
          <a:xfrm flipV="1">
            <a:off x="4827133" y="1951251"/>
            <a:ext cx="3627691" cy="2932906"/>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7742" name="Straight Arrow Connector 37"/>
          <p:cNvCxnSpPr>
            <a:cxnSpLocks noChangeShapeType="1"/>
          </p:cNvCxnSpPr>
          <p:nvPr/>
        </p:nvCxnSpPr>
        <p:spPr bwMode="auto">
          <a:xfrm>
            <a:off x="3156758" y="4359715"/>
            <a:ext cx="0" cy="614363"/>
          </a:xfrm>
          <a:prstGeom prst="straightConnector1">
            <a:avLst/>
          </a:prstGeom>
          <a:noFill/>
          <a:ln w="28575" algn="ctr">
            <a:solidFill>
              <a:schemeClr val="tx1"/>
            </a:solidFill>
            <a:prstDash val="dash"/>
            <a:round/>
            <a:headEnd/>
            <a:tailEnd type="arrow" w="med" len="med"/>
          </a:ln>
          <a:extLst>
            <a:ext uri="{909E8E84-426E-40DD-AFC4-6F175D3DCCD1}">
              <a14:hiddenFill xmlns:a14="http://schemas.microsoft.com/office/drawing/2010/main">
                <a:noFill/>
              </a14:hiddenFill>
            </a:ext>
          </a:extLst>
        </p:spPr>
      </p:cxnSp>
      <p:sp>
        <p:nvSpPr>
          <p:cNvPr id="457743" name="TextBox 42"/>
          <p:cNvSpPr txBox="1">
            <a:spLocks noChangeArrowheads="1"/>
          </p:cNvSpPr>
          <p:nvPr/>
        </p:nvSpPr>
        <p:spPr bwMode="auto">
          <a:xfrm rot="16200000">
            <a:off x="-692601" y="3637445"/>
            <a:ext cx="2403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dirty="0"/>
              <a:t>The </a:t>
            </a:r>
            <a:r>
              <a:rPr lang="en-US" altLang="en-US" sz="1800" dirty="0" err="1"/>
              <a:t>lookahead</a:t>
            </a:r>
            <a:r>
              <a:rPr lang="en-US" altLang="en-US" sz="1800" dirty="0"/>
              <a:t> model</a:t>
            </a:r>
          </a:p>
        </p:txBody>
      </p:sp>
      <p:cxnSp>
        <p:nvCxnSpPr>
          <p:cNvPr id="457744" name="Straight Arrow Connector 44"/>
          <p:cNvCxnSpPr>
            <a:cxnSpLocks noChangeShapeType="1"/>
          </p:cNvCxnSpPr>
          <p:nvPr/>
        </p:nvCxnSpPr>
        <p:spPr bwMode="auto">
          <a:xfrm flipH="1" flipV="1">
            <a:off x="1653154" y="2812513"/>
            <a:ext cx="6767" cy="2153585"/>
          </a:xfrm>
          <a:prstGeom prst="straightConnector1">
            <a:avLst/>
          </a:prstGeom>
          <a:noFill/>
          <a:ln w="2857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aphicFrame>
        <p:nvGraphicFramePr>
          <p:cNvPr id="457745" name="Object 46"/>
          <p:cNvGraphicFramePr>
            <a:graphicFrameLocks noChangeAspect="1"/>
          </p:cNvGraphicFramePr>
          <p:nvPr/>
        </p:nvGraphicFramePr>
        <p:xfrm>
          <a:off x="1587105" y="5048250"/>
          <a:ext cx="148828" cy="257175"/>
        </p:xfrm>
        <a:graphic>
          <a:graphicData uri="http://schemas.openxmlformats.org/presentationml/2006/ole">
            <mc:AlternateContent xmlns:mc="http://schemas.openxmlformats.org/markup-compatibility/2006">
              <mc:Choice xmlns:v="urn:schemas-microsoft-com:vml" Requires="v">
                <p:oleObj spid="_x0000_s2409852" name="Equation" r:id="rId4" imgW="88746" imgH="152136" progId="Equation.DSMT4">
                  <p:embed/>
                </p:oleObj>
              </mc:Choice>
              <mc:Fallback>
                <p:oleObj name="Equation" r:id="rId4" imgW="88746" imgH="152136" progId="Equation.DSMT4">
                  <p:embed/>
                  <p:pic>
                    <p:nvPicPr>
                      <p:cNvPr id="457745" name="Object 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105" y="5048250"/>
                        <a:ext cx="14882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7746" name="Object 47"/>
          <p:cNvGraphicFramePr>
            <a:graphicFrameLocks noChangeAspect="1"/>
          </p:cNvGraphicFramePr>
          <p:nvPr/>
        </p:nvGraphicFramePr>
        <p:xfrm>
          <a:off x="3072994" y="5000860"/>
          <a:ext cx="469106" cy="300038"/>
        </p:xfrm>
        <a:graphic>
          <a:graphicData uri="http://schemas.openxmlformats.org/presentationml/2006/ole">
            <mc:AlternateContent xmlns:mc="http://schemas.openxmlformats.org/markup-compatibility/2006">
              <mc:Choice xmlns:v="urn:schemas-microsoft-com:vml" Requires="v">
                <p:oleObj spid="_x0000_s2409853" name="Equation" r:id="rId6" imgW="279158" imgH="177646" progId="Equation.DSMT4">
                  <p:embed/>
                </p:oleObj>
              </mc:Choice>
              <mc:Fallback>
                <p:oleObj name="Equation" r:id="rId6" imgW="279158" imgH="177646" progId="Equation.DSMT4">
                  <p:embed/>
                  <p:pic>
                    <p:nvPicPr>
                      <p:cNvPr id="457746" name="Object 4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994" y="5000860"/>
                        <a:ext cx="469106"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7747" name="Object 48"/>
          <p:cNvGraphicFramePr>
            <a:graphicFrameLocks noChangeAspect="1"/>
          </p:cNvGraphicFramePr>
          <p:nvPr/>
        </p:nvGraphicFramePr>
        <p:xfrm>
          <a:off x="4589860" y="5025889"/>
          <a:ext cx="511969" cy="300038"/>
        </p:xfrm>
        <a:graphic>
          <a:graphicData uri="http://schemas.openxmlformats.org/presentationml/2006/ole">
            <mc:AlternateContent xmlns:mc="http://schemas.openxmlformats.org/markup-compatibility/2006">
              <mc:Choice xmlns:v="urn:schemas-microsoft-com:vml" Requires="v">
                <p:oleObj spid="_x0000_s2409854" name="Equation" r:id="rId8" imgW="304404" imgH="177569" progId="Equation.DSMT4">
                  <p:embed/>
                </p:oleObj>
              </mc:Choice>
              <mc:Fallback>
                <p:oleObj name="Equation" r:id="rId8" imgW="304404" imgH="177569" progId="Equation.DSMT4">
                  <p:embed/>
                  <p:pic>
                    <p:nvPicPr>
                      <p:cNvPr id="457747" name="Object 4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9860" y="5025889"/>
                        <a:ext cx="511969"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7748" name="Object 49"/>
          <p:cNvGraphicFramePr>
            <a:graphicFrameLocks noChangeAspect="1"/>
          </p:cNvGraphicFramePr>
          <p:nvPr/>
        </p:nvGraphicFramePr>
        <p:xfrm>
          <a:off x="6156677" y="4984056"/>
          <a:ext cx="490538" cy="300038"/>
        </p:xfrm>
        <a:graphic>
          <a:graphicData uri="http://schemas.openxmlformats.org/presentationml/2006/ole">
            <mc:AlternateContent xmlns:mc="http://schemas.openxmlformats.org/markup-compatibility/2006">
              <mc:Choice xmlns:v="urn:schemas-microsoft-com:vml" Requires="v">
                <p:oleObj spid="_x0000_s2409855" name="Equation" r:id="rId10" imgW="291847" imgH="177646" progId="Equation.DSMT4">
                  <p:embed/>
                </p:oleObj>
              </mc:Choice>
              <mc:Fallback>
                <p:oleObj name="Equation" r:id="rId10" imgW="291847" imgH="177646" progId="Equation.DSMT4">
                  <p:embed/>
                  <p:pic>
                    <p:nvPicPr>
                      <p:cNvPr id="457748" name="Object 4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6677" y="4984056"/>
                        <a:ext cx="490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457749" name="Straight Arrow Connector 38"/>
          <p:cNvCxnSpPr>
            <a:cxnSpLocks noChangeShapeType="1"/>
          </p:cNvCxnSpPr>
          <p:nvPr/>
        </p:nvCxnSpPr>
        <p:spPr bwMode="auto">
          <a:xfrm>
            <a:off x="4818371" y="3717435"/>
            <a:ext cx="0" cy="1214438"/>
          </a:xfrm>
          <a:prstGeom prst="straightConnector1">
            <a:avLst/>
          </a:prstGeom>
          <a:noFill/>
          <a:ln w="28575" algn="ctr">
            <a:solidFill>
              <a:schemeClr val="tx1"/>
            </a:solidFill>
            <a:prstDash val="dash"/>
            <a:round/>
            <a:headEnd/>
            <a:tailEnd type="arrow" w="med" len="med"/>
          </a:ln>
          <a:extLst>
            <a:ext uri="{909E8E84-426E-40DD-AFC4-6F175D3DCCD1}">
              <a14:hiddenFill xmlns:a14="http://schemas.microsoft.com/office/drawing/2010/main">
                <a:noFill/>
              </a14:hiddenFill>
            </a:ext>
          </a:extLst>
        </p:spPr>
      </p:cxnSp>
      <p:sp>
        <p:nvSpPr>
          <p:cNvPr id="457750" name="TextBox 26"/>
          <p:cNvSpPr txBox="1">
            <a:spLocks noChangeArrowheads="1"/>
          </p:cNvSpPr>
          <p:nvPr/>
        </p:nvSpPr>
        <p:spPr bwMode="auto">
          <a:xfrm>
            <a:off x="7032389" y="3826660"/>
            <a:ext cx="10342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dirty="0"/>
              <a:t>.  .  .  .</a:t>
            </a:r>
          </a:p>
        </p:txBody>
      </p:sp>
      <p:grpSp>
        <p:nvGrpSpPr>
          <p:cNvPr id="25" name="Group 24"/>
          <p:cNvGrpSpPr/>
          <p:nvPr/>
        </p:nvGrpSpPr>
        <p:grpSpPr>
          <a:xfrm rot="19824357">
            <a:off x="1239988" y="2829378"/>
            <a:ext cx="4548920" cy="1295480"/>
            <a:chOff x="1080992" y="666590"/>
            <a:chExt cx="8920984" cy="5808345"/>
          </a:xfrm>
        </p:grpSpPr>
        <p:grpSp>
          <p:nvGrpSpPr>
            <p:cNvPr id="26" name="Group 25"/>
            <p:cNvGrpSpPr/>
            <p:nvPr/>
          </p:nvGrpSpPr>
          <p:grpSpPr>
            <a:xfrm>
              <a:off x="4218010" y="666590"/>
              <a:ext cx="5783966" cy="2970735"/>
              <a:chOff x="1728004" y="2531308"/>
              <a:chExt cx="5783966" cy="2970735"/>
            </a:xfrm>
            <a:solidFill>
              <a:schemeClr val="bg1">
                <a:lumMod val="95000"/>
              </a:schemeClr>
            </a:solidFill>
          </p:grpSpPr>
          <p:sp>
            <p:nvSpPr>
              <p:cNvPr id="75" name="Oval 74"/>
              <p:cNvSpPr/>
              <p:nvPr/>
            </p:nvSpPr>
            <p:spPr>
              <a:xfrm>
                <a:off x="1728004" y="3700351"/>
                <a:ext cx="347240" cy="335666"/>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6" name="Oval 75"/>
              <p:cNvSpPr/>
              <p:nvPr/>
            </p:nvSpPr>
            <p:spPr>
              <a:xfrm>
                <a:off x="7164729" y="3657600"/>
                <a:ext cx="347241"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7" name="Oval 76"/>
              <p:cNvSpPr/>
              <p:nvPr/>
            </p:nvSpPr>
            <p:spPr>
              <a:xfrm>
                <a:off x="3414532" y="2531309"/>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8" name="Oval 77"/>
              <p:cNvSpPr/>
              <p:nvPr/>
            </p:nvSpPr>
            <p:spPr>
              <a:xfrm>
                <a:off x="3419085"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9" name="Oval 78"/>
              <p:cNvSpPr/>
              <p:nvPr/>
            </p:nvSpPr>
            <p:spPr>
              <a:xfrm>
                <a:off x="5370653" y="2531308"/>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0" name="Oval 79"/>
              <p:cNvSpPr/>
              <p:nvPr/>
            </p:nvSpPr>
            <p:spPr>
              <a:xfrm>
                <a:off x="5370653"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81" name="Straight Arrow Connector 80"/>
              <p:cNvCxnSpPr>
                <a:stCxn id="74" idx="7"/>
              </p:cNvCxnSpPr>
              <p:nvPr/>
            </p:nvCxnSpPr>
            <p:spPr>
              <a:xfrm flipV="1">
                <a:off x="2024392" y="2817818"/>
                <a:ext cx="1440992" cy="93169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2024392" y="3986860"/>
                <a:ext cx="1445545" cy="1228674"/>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3761772" y="2699141"/>
                <a:ext cx="1608881" cy="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3766325" y="5334210"/>
                <a:ext cx="1604327" cy="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5544273" y="2699141"/>
                <a:ext cx="1671308"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5595878" y="3944109"/>
                <a:ext cx="1619703" cy="139010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3710920" y="2817818"/>
                <a:ext cx="1710585" cy="23977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3715473" y="2817817"/>
                <a:ext cx="1706032" cy="2397717"/>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27" name="Straight Arrow Connector 26"/>
            <p:cNvCxnSpPr>
              <a:stCxn id="61" idx="7"/>
            </p:cNvCxnSpPr>
            <p:nvPr/>
          </p:nvCxnSpPr>
          <p:spPr>
            <a:xfrm flipV="1">
              <a:off x="4141536" y="1901259"/>
              <a:ext cx="2771026" cy="7182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77" idx="2"/>
            </p:cNvCxnSpPr>
            <p:nvPr/>
          </p:nvCxnSpPr>
          <p:spPr>
            <a:xfrm>
              <a:off x="7208950" y="1782583"/>
              <a:ext cx="2445785" cy="1781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3219061" y="1614750"/>
              <a:ext cx="5783966" cy="2970735"/>
              <a:chOff x="1728004" y="2531308"/>
              <a:chExt cx="5783966" cy="2970735"/>
            </a:xfrm>
            <a:solidFill>
              <a:schemeClr val="bg1">
                <a:lumMod val="75000"/>
              </a:schemeClr>
            </a:solidFill>
          </p:grpSpPr>
          <p:sp>
            <p:nvSpPr>
              <p:cNvPr id="61" name="Oval 60"/>
              <p:cNvSpPr/>
              <p:nvPr/>
            </p:nvSpPr>
            <p:spPr>
              <a:xfrm>
                <a:off x="1728004" y="3700351"/>
                <a:ext cx="347240" cy="335666"/>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2" name="Oval 61"/>
              <p:cNvSpPr/>
              <p:nvPr/>
            </p:nvSpPr>
            <p:spPr>
              <a:xfrm>
                <a:off x="7164729" y="3657600"/>
                <a:ext cx="347241"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3" name="Oval 62"/>
              <p:cNvSpPr/>
              <p:nvPr/>
            </p:nvSpPr>
            <p:spPr>
              <a:xfrm>
                <a:off x="3414532" y="2531309"/>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4" name="Oval 63"/>
              <p:cNvSpPr/>
              <p:nvPr/>
            </p:nvSpPr>
            <p:spPr>
              <a:xfrm>
                <a:off x="3419085"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5" name="Oval 64"/>
              <p:cNvSpPr/>
              <p:nvPr/>
            </p:nvSpPr>
            <p:spPr>
              <a:xfrm>
                <a:off x="5370653" y="2531308"/>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6" name="Oval 65"/>
              <p:cNvSpPr/>
              <p:nvPr/>
            </p:nvSpPr>
            <p:spPr>
              <a:xfrm>
                <a:off x="5370653"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67" name="Straight Arrow Connector 66"/>
              <p:cNvCxnSpPr/>
              <p:nvPr/>
            </p:nvCxnSpPr>
            <p:spPr>
              <a:xfrm flipV="1">
                <a:off x="1967697" y="2817818"/>
                <a:ext cx="1497687"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024392" y="3986860"/>
                <a:ext cx="1445545" cy="1228674"/>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3761772" y="2699141"/>
                <a:ext cx="1608881" cy="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3766325" y="5334210"/>
                <a:ext cx="1604327" cy="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5544273" y="2699141"/>
                <a:ext cx="1671308"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5595878" y="3944109"/>
                <a:ext cx="1619703" cy="139010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3710920" y="2817818"/>
                <a:ext cx="1710585" cy="23977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3715473" y="2817817"/>
                <a:ext cx="1706032" cy="2397717"/>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2158620" y="2570371"/>
              <a:ext cx="5783966" cy="2970735"/>
              <a:chOff x="1728004" y="2531308"/>
              <a:chExt cx="5783966" cy="2970735"/>
            </a:xfrm>
            <a:solidFill>
              <a:schemeClr val="bg1">
                <a:lumMod val="50000"/>
              </a:schemeClr>
            </a:solidFill>
          </p:grpSpPr>
          <p:sp>
            <p:nvSpPr>
              <p:cNvPr id="47" name="Oval 46"/>
              <p:cNvSpPr/>
              <p:nvPr/>
            </p:nvSpPr>
            <p:spPr>
              <a:xfrm>
                <a:off x="1728004" y="3700351"/>
                <a:ext cx="347240" cy="335666"/>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8" name="Oval 47"/>
              <p:cNvSpPr/>
              <p:nvPr/>
            </p:nvSpPr>
            <p:spPr>
              <a:xfrm>
                <a:off x="7164729" y="3657600"/>
                <a:ext cx="347241"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9" name="Oval 48"/>
              <p:cNvSpPr/>
              <p:nvPr/>
            </p:nvSpPr>
            <p:spPr>
              <a:xfrm>
                <a:off x="3414532" y="2531309"/>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0" name="Oval 49"/>
              <p:cNvSpPr/>
              <p:nvPr/>
            </p:nvSpPr>
            <p:spPr>
              <a:xfrm>
                <a:off x="3419085" y="5166377"/>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1" name="Oval 50"/>
              <p:cNvSpPr/>
              <p:nvPr/>
            </p:nvSpPr>
            <p:spPr>
              <a:xfrm>
                <a:off x="5370653" y="2531308"/>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2" name="Oval 51"/>
              <p:cNvSpPr/>
              <p:nvPr/>
            </p:nvSpPr>
            <p:spPr>
              <a:xfrm>
                <a:off x="5370653" y="5166377"/>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53" name="Straight Arrow Connector 52"/>
              <p:cNvCxnSpPr>
                <a:endCxn id="64" idx="3"/>
              </p:cNvCxnSpPr>
              <p:nvPr/>
            </p:nvCxnSpPr>
            <p:spPr>
              <a:xfrm flipV="1">
                <a:off x="1967697" y="2817818"/>
                <a:ext cx="1497687" cy="10076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endCxn id="65" idx="1"/>
              </p:cNvCxnSpPr>
              <p:nvPr/>
            </p:nvCxnSpPr>
            <p:spPr>
              <a:xfrm>
                <a:off x="2024392" y="3986860"/>
                <a:ext cx="1445545" cy="1228674"/>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64" idx="6"/>
                <a:endCxn id="66" idx="2"/>
              </p:cNvCxnSpPr>
              <p:nvPr/>
            </p:nvCxnSpPr>
            <p:spPr>
              <a:xfrm flipV="1">
                <a:off x="3761772" y="2699141"/>
                <a:ext cx="1608881" cy="1"/>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65" idx="6"/>
              </p:cNvCxnSpPr>
              <p:nvPr/>
            </p:nvCxnSpPr>
            <p:spPr>
              <a:xfrm>
                <a:off x="3766325" y="5334210"/>
                <a:ext cx="1604327" cy="0"/>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63" idx="1"/>
              </p:cNvCxnSpPr>
              <p:nvPr/>
            </p:nvCxnSpPr>
            <p:spPr>
              <a:xfrm>
                <a:off x="5544273" y="2699141"/>
                <a:ext cx="1671308" cy="10076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endCxn id="63" idx="3"/>
              </p:cNvCxnSpPr>
              <p:nvPr/>
            </p:nvCxnSpPr>
            <p:spPr>
              <a:xfrm flipV="1">
                <a:off x="5595878" y="3944109"/>
                <a:ext cx="1619703" cy="1390101"/>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64" idx="5"/>
                <a:endCxn id="68" idx="1"/>
              </p:cNvCxnSpPr>
              <p:nvPr/>
            </p:nvCxnSpPr>
            <p:spPr>
              <a:xfrm>
                <a:off x="3710920" y="2817818"/>
                <a:ext cx="1710585" cy="23977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65" idx="7"/>
                <a:endCxn id="66" idx="3"/>
              </p:cNvCxnSpPr>
              <p:nvPr/>
            </p:nvCxnSpPr>
            <p:spPr>
              <a:xfrm flipV="1">
                <a:off x="3715473" y="2817817"/>
                <a:ext cx="1706032" cy="2397717"/>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1080992" y="3504200"/>
              <a:ext cx="5783966" cy="2970735"/>
              <a:chOff x="1728004" y="2531308"/>
              <a:chExt cx="5783966" cy="2970735"/>
            </a:xfrm>
            <a:solidFill>
              <a:schemeClr val="tx1"/>
            </a:solidFill>
          </p:grpSpPr>
          <p:sp>
            <p:nvSpPr>
              <p:cNvPr id="33" name="Oval 32"/>
              <p:cNvSpPr/>
              <p:nvPr/>
            </p:nvSpPr>
            <p:spPr>
              <a:xfrm>
                <a:off x="1728004" y="3700351"/>
                <a:ext cx="347240" cy="33566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4" name="Oval 33"/>
              <p:cNvSpPr/>
              <p:nvPr/>
            </p:nvSpPr>
            <p:spPr>
              <a:xfrm>
                <a:off x="7164729" y="3657600"/>
                <a:ext cx="347241"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5" name="Oval 34"/>
              <p:cNvSpPr/>
              <p:nvPr/>
            </p:nvSpPr>
            <p:spPr>
              <a:xfrm>
                <a:off x="3414532" y="2531309"/>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6" name="Oval 35"/>
              <p:cNvSpPr/>
              <p:nvPr/>
            </p:nvSpPr>
            <p:spPr>
              <a:xfrm>
                <a:off x="3419085" y="5166377"/>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7" name="Oval 36"/>
              <p:cNvSpPr/>
              <p:nvPr/>
            </p:nvSpPr>
            <p:spPr>
              <a:xfrm>
                <a:off x="5370653" y="2531308"/>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8" name="Oval 37"/>
              <p:cNvSpPr/>
              <p:nvPr/>
            </p:nvSpPr>
            <p:spPr>
              <a:xfrm>
                <a:off x="5370653" y="5166377"/>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39" name="Straight Arrow Connector 38"/>
              <p:cNvCxnSpPr>
                <a:endCxn id="33" idx="3"/>
              </p:cNvCxnSpPr>
              <p:nvPr/>
            </p:nvCxnSpPr>
            <p:spPr>
              <a:xfrm flipV="1">
                <a:off x="1967697" y="2817818"/>
                <a:ext cx="1497687" cy="10076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7" idx="5"/>
                <a:endCxn id="34" idx="1"/>
              </p:cNvCxnSpPr>
              <p:nvPr/>
            </p:nvCxnSpPr>
            <p:spPr>
              <a:xfrm>
                <a:off x="2024392" y="3986860"/>
                <a:ext cx="1445545" cy="1228674"/>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3" idx="6"/>
                <a:endCxn id="35" idx="2"/>
              </p:cNvCxnSpPr>
              <p:nvPr/>
            </p:nvCxnSpPr>
            <p:spPr>
              <a:xfrm flipV="1">
                <a:off x="3761772" y="2699141"/>
                <a:ext cx="1608881" cy="1"/>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4" idx="6"/>
              </p:cNvCxnSpPr>
              <p:nvPr/>
            </p:nvCxnSpPr>
            <p:spPr>
              <a:xfrm>
                <a:off x="3766325" y="5334210"/>
                <a:ext cx="1604327" cy="0"/>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endCxn id="32" idx="1"/>
              </p:cNvCxnSpPr>
              <p:nvPr/>
            </p:nvCxnSpPr>
            <p:spPr>
              <a:xfrm>
                <a:off x="5544273" y="2699141"/>
                <a:ext cx="1671308" cy="10076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2" idx="3"/>
              </p:cNvCxnSpPr>
              <p:nvPr/>
            </p:nvCxnSpPr>
            <p:spPr>
              <a:xfrm flipV="1">
                <a:off x="5595878" y="3944109"/>
                <a:ext cx="1619703" cy="1390101"/>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3" idx="5"/>
                <a:endCxn id="37" idx="1"/>
              </p:cNvCxnSpPr>
              <p:nvPr/>
            </p:nvCxnSpPr>
            <p:spPr>
              <a:xfrm>
                <a:off x="3710920" y="2817818"/>
                <a:ext cx="1710585" cy="23977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4" idx="7"/>
                <a:endCxn id="35" idx="3"/>
              </p:cNvCxnSpPr>
              <p:nvPr/>
            </p:nvCxnSpPr>
            <p:spPr>
              <a:xfrm flipV="1">
                <a:off x="3715473" y="2817817"/>
                <a:ext cx="1706032" cy="2397717"/>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32" name="Straight Arrow Connector 31"/>
            <p:cNvCxnSpPr>
              <a:stCxn id="27" idx="7"/>
              <a:endCxn id="61" idx="2"/>
            </p:cNvCxnSpPr>
            <p:nvPr/>
          </p:nvCxnSpPr>
          <p:spPr>
            <a:xfrm flipV="1">
              <a:off x="1377380" y="2738205"/>
              <a:ext cx="2467768" cy="1984195"/>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90" name="Content Placeholder 2"/>
          <p:cNvSpPr>
            <a:spLocks noGrp="1"/>
          </p:cNvSpPr>
          <p:nvPr>
            <p:ph idx="1"/>
          </p:nvPr>
        </p:nvSpPr>
        <p:spPr>
          <a:xfrm>
            <a:off x="685800" y="1143000"/>
            <a:ext cx="7772400" cy="4953000"/>
          </a:xfrm>
        </p:spPr>
        <p:txBody>
          <a:bodyPr/>
          <a:lstStyle/>
          <a:p>
            <a:r>
              <a:rPr lang="en-US" sz="2400" dirty="0"/>
              <a:t>A time-dependent, deterministic </a:t>
            </a:r>
            <a:r>
              <a:rPr lang="en-US" sz="2400" dirty="0" err="1"/>
              <a:t>lookahead</a:t>
            </a:r>
            <a:r>
              <a:rPr lang="en-US" sz="2400" dirty="0"/>
              <a:t> network</a:t>
            </a:r>
          </a:p>
        </p:txBody>
      </p:sp>
      <p:graphicFrame>
        <p:nvGraphicFramePr>
          <p:cNvPr id="91" name="Object 46"/>
          <p:cNvGraphicFramePr>
            <a:graphicFrameLocks noChangeAspect="1"/>
          </p:cNvGraphicFramePr>
          <p:nvPr>
            <p:extLst/>
          </p:nvPr>
        </p:nvGraphicFramePr>
        <p:xfrm>
          <a:off x="1030657" y="4722813"/>
          <a:ext cx="555625" cy="300037"/>
        </p:xfrm>
        <a:graphic>
          <a:graphicData uri="http://schemas.openxmlformats.org/presentationml/2006/ole">
            <mc:AlternateContent xmlns:mc="http://schemas.openxmlformats.org/markup-compatibility/2006">
              <mc:Choice xmlns:v="urn:schemas-microsoft-com:vml" Requires="v">
                <p:oleObj spid="_x0000_s2409856" name="Equation" r:id="rId12" imgW="330120" imgH="177480" progId="Equation.DSMT4">
                  <p:embed/>
                </p:oleObj>
              </mc:Choice>
              <mc:Fallback>
                <p:oleObj name="Equation" r:id="rId12" imgW="330120" imgH="177480" progId="Equation.DSMT4">
                  <p:embed/>
                  <p:pic>
                    <p:nvPicPr>
                      <p:cNvPr id="91" name="Object 46"/>
                      <p:cNvPicPr>
                        <a:picLocks noChangeAspect="1" noChangeArrowheads="1"/>
                      </p:cNvPicPr>
                      <p:nvPr/>
                    </p:nvPicPr>
                    <p:blipFill>
                      <a:blip r:embed="rId13"/>
                      <a:srcRect/>
                      <a:stretch>
                        <a:fillRect/>
                      </a:stretch>
                    </p:blipFill>
                    <p:spPr bwMode="auto">
                      <a:xfrm>
                        <a:off x="1030657" y="4722813"/>
                        <a:ext cx="55562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 name="Object 46"/>
          <p:cNvGraphicFramePr>
            <a:graphicFrameLocks noChangeAspect="1"/>
          </p:cNvGraphicFramePr>
          <p:nvPr>
            <p:extLst/>
          </p:nvPr>
        </p:nvGraphicFramePr>
        <p:xfrm>
          <a:off x="739911" y="4174719"/>
          <a:ext cx="876300" cy="300038"/>
        </p:xfrm>
        <a:graphic>
          <a:graphicData uri="http://schemas.openxmlformats.org/presentationml/2006/ole">
            <mc:AlternateContent xmlns:mc="http://schemas.openxmlformats.org/markup-compatibility/2006">
              <mc:Choice xmlns:v="urn:schemas-microsoft-com:vml" Requires="v">
                <p:oleObj spid="_x0000_s2409857" name="Equation" r:id="rId14" imgW="520560" imgH="177480" progId="Equation.DSMT4">
                  <p:embed/>
                </p:oleObj>
              </mc:Choice>
              <mc:Fallback>
                <p:oleObj name="Equation" r:id="rId14" imgW="520560" imgH="177480" progId="Equation.DSMT4">
                  <p:embed/>
                  <p:pic>
                    <p:nvPicPr>
                      <p:cNvPr id="92" name="Object 46"/>
                      <p:cNvPicPr>
                        <a:picLocks noChangeAspect="1" noChangeArrowheads="1"/>
                      </p:cNvPicPr>
                      <p:nvPr/>
                    </p:nvPicPr>
                    <p:blipFill>
                      <a:blip r:embed="rId15"/>
                      <a:srcRect/>
                      <a:stretch>
                        <a:fillRect/>
                      </a:stretch>
                    </p:blipFill>
                    <p:spPr bwMode="auto">
                      <a:xfrm>
                        <a:off x="739911" y="4174719"/>
                        <a:ext cx="8763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3" name="Object 46"/>
          <p:cNvGraphicFramePr>
            <a:graphicFrameLocks noChangeAspect="1"/>
          </p:cNvGraphicFramePr>
          <p:nvPr>
            <p:extLst/>
          </p:nvPr>
        </p:nvGraphicFramePr>
        <p:xfrm>
          <a:off x="706438" y="3616325"/>
          <a:ext cx="919162" cy="300038"/>
        </p:xfrm>
        <a:graphic>
          <a:graphicData uri="http://schemas.openxmlformats.org/presentationml/2006/ole">
            <mc:AlternateContent xmlns:mc="http://schemas.openxmlformats.org/markup-compatibility/2006">
              <mc:Choice xmlns:v="urn:schemas-microsoft-com:vml" Requires="v">
                <p:oleObj spid="_x0000_s2409858" name="Equation" r:id="rId16" imgW="545760" imgH="177480" progId="Equation.DSMT4">
                  <p:embed/>
                </p:oleObj>
              </mc:Choice>
              <mc:Fallback>
                <p:oleObj name="Equation" r:id="rId16" imgW="545760" imgH="177480" progId="Equation.DSMT4">
                  <p:embed/>
                  <p:pic>
                    <p:nvPicPr>
                      <p:cNvPr id="93" name="Object 46"/>
                      <p:cNvPicPr>
                        <a:picLocks noChangeAspect="1" noChangeArrowheads="1"/>
                      </p:cNvPicPr>
                      <p:nvPr/>
                    </p:nvPicPr>
                    <p:blipFill>
                      <a:blip r:embed="rId17"/>
                      <a:srcRect/>
                      <a:stretch>
                        <a:fillRect/>
                      </a:stretch>
                    </p:blipFill>
                    <p:spPr bwMode="auto">
                      <a:xfrm>
                        <a:off x="706438" y="3616325"/>
                        <a:ext cx="91916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4" name="Object 46"/>
          <p:cNvGraphicFramePr>
            <a:graphicFrameLocks noChangeAspect="1"/>
          </p:cNvGraphicFramePr>
          <p:nvPr>
            <p:extLst/>
          </p:nvPr>
        </p:nvGraphicFramePr>
        <p:xfrm>
          <a:off x="723900" y="3068638"/>
          <a:ext cx="896938" cy="300037"/>
        </p:xfrm>
        <a:graphic>
          <a:graphicData uri="http://schemas.openxmlformats.org/presentationml/2006/ole">
            <mc:AlternateContent xmlns:mc="http://schemas.openxmlformats.org/markup-compatibility/2006">
              <mc:Choice xmlns:v="urn:schemas-microsoft-com:vml" Requires="v">
                <p:oleObj spid="_x0000_s2409859" name="Equation" r:id="rId18" imgW="533160" imgH="177480" progId="Equation.DSMT4">
                  <p:embed/>
                </p:oleObj>
              </mc:Choice>
              <mc:Fallback>
                <p:oleObj name="Equation" r:id="rId18" imgW="533160" imgH="177480" progId="Equation.DSMT4">
                  <p:embed/>
                  <p:pic>
                    <p:nvPicPr>
                      <p:cNvPr id="94" name="Object 46"/>
                      <p:cNvPicPr>
                        <a:picLocks noChangeAspect="1" noChangeArrowheads="1"/>
                      </p:cNvPicPr>
                      <p:nvPr/>
                    </p:nvPicPr>
                    <p:blipFill>
                      <a:blip r:embed="rId19"/>
                      <a:srcRect/>
                      <a:stretch>
                        <a:fillRect/>
                      </a:stretch>
                    </p:blipFill>
                    <p:spPr bwMode="auto">
                      <a:xfrm>
                        <a:off x="723900" y="3068638"/>
                        <a:ext cx="89693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5" name="Object 46"/>
          <p:cNvGraphicFramePr>
            <a:graphicFrameLocks noChangeAspect="1"/>
          </p:cNvGraphicFramePr>
          <p:nvPr>
            <p:extLst/>
          </p:nvPr>
        </p:nvGraphicFramePr>
        <p:xfrm>
          <a:off x="711200" y="2530475"/>
          <a:ext cx="917575" cy="300038"/>
        </p:xfrm>
        <a:graphic>
          <a:graphicData uri="http://schemas.openxmlformats.org/presentationml/2006/ole">
            <mc:AlternateContent xmlns:mc="http://schemas.openxmlformats.org/markup-compatibility/2006">
              <mc:Choice xmlns:v="urn:schemas-microsoft-com:vml" Requires="v">
                <p:oleObj spid="_x0000_s2409860" name="Equation" r:id="rId20" imgW="545760" imgH="177480" progId="Equation.DSMT4">
                  <p:embed/>
                </p:oleObj>
              </mc:Choice>
              <mc:Fallback>
                <p:oleObj name="Equation" r:id="rId20" imgW="545760" imgH="177480" progId="Equation.DSMT4">
                  <p:embed/>
                  <p:pic>
                    <p:nvPicPr>
                      <p:cNvPr id="95" name="Object 46"/>
                      <p:cNvPicPr>
                        <a:picLocks noChangeAspect="1" noChangeArrowheads="1"/>
                      </p:cNvPicPr>
                      <p:nvPr/>
                    </p:nvPicPr>
                    <p:blipFill>
                      <a:blip r:embed="rId21"/>
                      <a:srcRect/>
                      <a:stretch>
                        <a:fillRect/>
                      </a:stretch>
                    </p:blipFill>
                    <p:spPr bwMode="auto">
                      <a:xfrm>
                        <a:off x="711200" y="2530475"/>
                        <a:ext cx="9175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itle 2"/>
          <p:cNvSpPr>
            <a:spLocks noGrp="1"/>
          </p:cNvSpPr>
          <p:nvPr>
            <p:ph type="title"/>
          </p:nvPr>
        </p:nvSpPr>
        <p:spPr/>
        <p:txBody>
          <a:bodyPr/>
          <a:lstStyle/>
          <a:p>
            <a:r>
              <a:rPr lang="en-US" dirty="0"/>
              <a:t>Dynamic shortest paths</a:t>
            </a:r>
          </a:p>
        </p:txBody>
      </p:sp>
    </p:spTree>
    <p:extLst>
      <p:ext uri="{BB962C8B-B14F-4D97-AF65-F5344CB8AC3E}">
        <p14:creationId xmlns:p14="http://schemas.microsoft.com/office/powerpoint/2010/main" val="4237504147"/>
      </p:ext>
    </p:extLst>
  </p:cSld>
  <p:clrMapOvr>
    <a:masterClrMapping/>
  </p:clrMapOvr>
  <p:transition spd="slow">
    <p:wipe dir="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7731" name="Straight Arrow Connector 4"/>
          <p:cNvCxnSpPr>
            <a:cxnSpLocks noChangeShapeType="1"/>
          </p:cNvCxnSpPr>
          <p:nvPr/>
        </p:nvCxnSpPr>
        <p:spPr bwMode="auto">
          <a:xfrm>
            <a:off x="1656160" y="4883944"/>
            <a:ext cx="5867400"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7732" name="Straight Connector 8"/>
          <p:cNvCxnSpPr>
            <a:cxnSpLocks noChangeShapeType="1"/>
          </p:cNvCxnSpPr>
          <p:nvPr/>
        </p:nvCxnSpPr>
        <p:spPr bwMode="auto">
          <a:xfrm>
            <a:off x="3163527" y="4822498"/>
            <a:ext cx="1463" cy="17526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3" name="Straight Connector 9"/>
          <p:cNvCxnSpPr>
            <a:cxnSpLocks noChangeShapeType="1"/>
          </p:cNvCxnSpPr>
          <p:nvPr/>
        </p:nvCxnSpPr>
        <p:spPr bwMode="auto">
          <a:xfrm>
            <a:off x="1660922" y="4780360"/>
            <a:ext cx="0" cy="21788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4" name="Straight Connector 11"/>
          <p:cNvCxnSpPr>
            <a:cxnSpLocks noChangeShapeType="1"/>
          </p:cNvCxnSpPr>
          <p:nvPr/>
        </p:nvCxnSpPr>
        <p:spPr bwMode="auto">
          <a:xfrm>
            <a:off x="4818371" y="4795242"/>
            <a:ext cx="0" cy="21788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5" name="Straight Connector 19"/>
          <p:cNvCxnSpPr>
            <a:cxnSpLocks noChangeShapeType="1"/>
          </p:cNvCxnSpPr>
          <p:nvPr/>
        </p:nvCxnSpPr>
        <p:spPr bwMode="auto">
          <a:xfrm>
            <a:off x="6418588" y="4780360"/>
            <a:ext cx="2137" cy="188587"/>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8" name="Straight Arrow Connector 29"/>
          <p:cNvCxnSpPr>
            <a:cxnSpLocks noChangeShapeType="1"/>
          </p:cNvCxnSpPr>
          <p:nvPr/>
        </p:nvCxnSpPr>
        <p:spPr bwMode="auto">
          <a:xfrm flipV="1">
            <a:off x="1659921" y="1776104"/>
            <a:ext cx="3963082" cy="3107246"/>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57739" name="TextBox 30"/>
          <p:cNvSpPr txBox="1">
            <a:spLocks noChangeArrowheads="1"/>
          </p:cNvSpPr>
          <p:nvPr/>
        </p:nvSpPr>
        <p:spPr bwMode="auto">
          <a:xfrm>
            <a:off x="3558779" y="5372101"/>
            <a:ext cx="18389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t>The base model</a:t>
            </a:r>
          </a:p>
        </p:txBody>
      </p:sp>
      <p:cxnSp>
        <p:nvCxnSpPr>
          <p:cNvPr id="457740" name="Straight Arrow Connector 32"/>
          <p:cNvCxnSpPr>
            <a:cxnSpLocks noChangeShapeType="1"/>
          </p:cNvCxnSpPr>
          <p:nvPr/>
        </p:nvCxnSpPr>
        <p:spPr bwMode="auto">
          <a:xfrm flipV="1">
            <a:off x="3158405" y="1874980"/>
            <a:ext cx="3861207" cy="3014321"/>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7741" name="Straight Arrow Connector 33"/>
          <p:cNvCxnSpPr>
            <a:cxnSpLocks noChangeShapeType="1"/>
          </p:cNvCxnSpPr>
          <p:nvPr/>
        </p:nvCxnSpPr>
        <p:spPr bwMode="auto">
          <a:xfrm flipV="1">
            <a:off x="4827133" y="1951251"/>
            <a:ext cx="3627691" cy="2932906"/>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7742" name="Straight Arrow Connector 37"/>
          <p:cNvCxnSpPr>
            <a:cxnSpLocks noChangeShapeType="1"/>
          </p:cNvCxnSpPr>
          <p:nvPr/>
        </p:nvCxnSpPr>
        <p:spPr bwMode="auto">
          <a:xfrm>
            <a:off x="3156758" y="4359715"/>
            <a:ext cx="0" cy="614363"/>
          </a:xfrm>
          <a:prstGeom prst="straightConnector1">
            <a:avLst/>
          </a:prstGeom>
          <a:noFill/>
          <a:ln w="28575" algn="ctr">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457744" name="Straight Arrow Connector 44"/>
          <p:cNvCxnSpPr>
            <a:cxnSpLocks noChangeShapeType="1"/>
          </p:cNvCxnSpPr>
          <p:nvPr/>
        </p:nvCxnSpPr>
        <p:spPr bwMode="auto">
          <a:xfrm flipH="1" flipV="1">
            <a:off x="1653154" y="2812513"/>
            <a:ext cx="6767" cy="2153585"/>
          </a:xfrm>
          <a:prstGeom prst="straightConnector1">
            <a:avLst/>
          </a:prstGeom>
          <a:noFill/>
          <a:ln w="2857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aphicFrame>
        <p:nvGraphicFramePr>
          <p:cNvPr id="457745" name="Object 46"/>
          <p:cNvGraphicFramePr>
            <a:graphicFrameLocks noChangeAspect="1"/>
          </p:cNvGraphicFramePr>
          <p:nvPr/>
        </p:nvGraphicFramePr>
        <p:xfrm>
          <a:off x="1587105" y="5048250"/>
          <a:ext cx="148828" cy="257175"/>
        </p:xfrm>
        <a:graphic>
          <a:graphicData uri="http://schemas.openxmlformats.org/presentationml/2006/ole">
            <mc:AlternateContent xmlns:mc="http://schemas.openxmlformats.org/markup-compatibility/2006">
              <mc:Choice xmlns:v="urn:schemas-microsoft-com:vml" Requires="v">
                <p:oleObj spid="_x0000_s2410876" name="Equation" r:id="rId4" imgW="88746" imgH="152136" progId="Equation.DSMT4">
                  <p:embed/>
                </p:oleObj>
              </mc:Choice>
              <mc:Fallback>
                <p:oleObj name="Equation" r:id="rId4" imgW="88746" imgH="152136" progId="Equation.DSMT4">
                  <p:embed/>
                  <p:pic>
                    <p:nvPicPr>
                      <p:cNvPr id="457745" name="Object 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105" y="5048250"/>
                        <a:ext cx="14882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7746" name="Object 47"/>
          <p:cNvGraphicFramePr>
            <a:graphicFrameLocks noChangeAspect="1"/>
          </p:cNvGraphicFramePr>
          <p:nvPr/>
        </p:nvGraphicFramePr>
        <p:xfrm>
          <a:off x="3072994" y="5000860"/>
          <a:ext cx="469106" cy="300038"/>
        </p:xfrm>
        <a:graphic>
          <a:graphicData uri="http://schemas.openxmlformats.org/presentationml/2006/ole">
            <mc:AlternateContent xmlns:mc="http://schemas.openxmlformats.org/markup-compatibility/2006">
              <mc:Choice xmlns:v="urn:schemas-microsoft-com:vml" Requires="v">
                <p:oleObj spid="_x0000_s2410877" name="Equation" r:id="rId6" imgW="279158" imgH="177646" progId="Equation.DSMT4">
                  <p:embed/>
                </p:oleObj>
              </mc:Choice>
              <mc:Fallback>
                <p:oleObj name="Equation" r:id="rId6" imgW="279158" imgH="177646" progId="Equation.DSMT4">
                  <p:embed/>
                  <p:pic>
                    <p:nvPicPr>
                      <p:cNvPr id="457746" name="Object 4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994" y="5000860"/>
                        <a:ext cx="469106"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7747" name="Object 48"/>
          <p:cNvGraphicFramePr>
            <a:graphicFrameLocks noChangeAspect="1"/>
          </p:cNvGraphicFramePr>
          <p:nvPr/>
        </p:nvGraphicFramePr>
        <p:xfrm>
          <a:off x="4589860" y="5025889"/>
          <a:ext cx="511969" cy="300038"/>
        </p:xfrm>
        <a:graphic>
          <a:graphicData uri="http://schemas.openxmlformats.org/presentationml/2006/ole">
            <mc:AlternateContent xmlns:mc="http://schemas.openxmlformats.org/markup-compatibility/2006">
              <mc:Choice xmlns:v="urn:schemas-microsoft-com:vml" Requires="v">
                <p:oleObj spid="_x0000_s2410878" name="Equation" r:id="rId8" imgW="304404" imgH="177569" progId="Equation.DSMT4">
                  <p:embed/>
                </p:oleObj>
              </mc:Choice>
              <mc:Fallback>
                <p:oleObj name="Equation" r:id="rId8" imgW="304404" imgH="177569" progId="Equation.DSMT4">
                  <p:embed/>
                  <p:pic>
                    <p:nvPicPr>
                      <p:cNvPr id="457747" name="Object 4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9860" y="5025889"/>
                        <a:ext cx="511969"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7748" name="Object 49"/>
          <p:cNvGraphicFramePr>
            <a:graphicFrameLocks noChangeAspect="1"/>
          </p:cNvGraphicFramePr>
          <p:nvPr/>
        </p:nvGraphicFramePr>
        <p:xfrm>
          <a:off x="6156677" y="4984056"/>
          <a:ext cx="490538" cy="300038"/>
        </p:xfrm>
        <a:graphic>
          <a:graphicData uri="http://schemas.openxmlformats.org/presentationml/2006/ole">
            <mc:AlternateContent xmlns:mc="http://schemas.openxmlformats.org/markup-compatibility/2006">
              <mc:Choice xmlns:v="urn:schemas-microsoft-com:vml" Requires="v">
                <p:oleObj spid="_x0000_s2410879" name="Equation" r:id="rId10" imgW="291847" imgH="177646" progId="Equation.DSMT4">
                  <p:embed/>
                </p:oleObj>
              </mc:Choice>
              <mc:Fallback>
                <p:oleObj name="Equation" r:id="rId10" imgW="291847" imgH="177646" progId="Equation.DSMT4">
                  <p:embed/>
                  <p:pic>
                    <p:nvPicPr>
                      <p:cNvPr id="457748" name="Object 4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6677" y="4984056"/>
                        <a:ext cx="490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457749" name="Straight Arrow Connector 38"/>
          <p:cNvCxnSpPr>
            <a:cxnSpLocks noChangeShapeType="1"/>
          </p:cNvCxnSpPr>
          <p:nvPr/>
        </p:nvCxnSpPr>
        <p:spPr bwMode="auto">
          <a:xfrm>
            <a:off x="4818371" y="3717435"/>
            <a:ext cx="0" cy="1214438"/>
          </a:xfrm>
          <a:prstGeom prst="straightConnector1">
            <a:avLst/>
          </a:prstGeom>
          <a:noFill/>
          <a:ln w="28575" algn="ctr">
            <a:solidFill>
              <a:schemeClr val="tx1"/>
            </a:solidFill>
            <a:prstDash val="dash"/>
            <a:round/>
            <a:headEnd/>
            <a:tailEnd type="arrow" w="med" len="med"/>
          </a:ln>
          <a:extLst>
            <a:ext uri="{909E8E84-426E-40DD-AFC4-6F175D3DCCD1}">
              <a14:hiddenFill xmlns:a14="http://schemas.microsoft.com/office/drawing/2010/main">
                <a:noFill/>
              </a14:hiddenFill>
            </a:ext>
          </a:extLst>
        </p:spPr>
      </p:cxnSp>
      <p:sp>
        <p:nvSpPr>
          <p:cNvPr id="457750" name="TextBox 26"/>
          <p:cNvSpPr txBox="1">
            <a:spLocks noChangeArrowheads="1"/>
          </p:cNvSpPr>
          <p:nvPr/>
        </p:nvSpPr>
        <p:spPr bwMode="auto">
          <a:xfrm>
            <a:off x="7032389" y="3826660"/>
            <a:ext cx="10342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dirty="0"/>
              <a:t>.  .  .  .</a:t>
            </a:r>
          </a:p>
        </p:txBody>
      </p:sp>
      <p:grpSp>
        <p:nvGrpSpPr>
          <p:cNvPr id="153" name="Group 152"/>
          <p:cNvGrpSpPr/>
          <p:nvPr/>
        </p:nvGrpSpPr>
        <p:grpSpPr>
          <a:xfrm rot="19824357">
            <a:off x="2763988" y="2829378"/>
            <a:ext cx="4548920" cy="1295480"/>
            <a:chOff x="1080992" y="666590"/>
            <a:chExt cx="8920984" cy="5808345"/>
          </a:xfrm>
        </p:grpSpPr>
        <p:grpSp>
          <p:nvGrpSpPr>
            <p:cNvPr id="154" name="Group 153"/>
            <p:cNvGrpSpPr/>
            <p:nvPr/>
          </p:nvGrpSpPr>
          <p:grpSpPr>
            <a:xfrm>
              <a:off x="4218010" y="666590"/>
              <a:ext cx="5783966" cy="2970735"/>
              <a:chOff x="1728004" y="2531308"/>
              <a:chExt cx="5783966" cy="2970735"/>
            </a:xfrm>
            <a:solidFill>
              <a:schemeClr val="bg1">
                <a:lumMod val="95000"/>
              </a:schemeClr>
            </a:solidFill>
          </p:grpSpPr>
          <p:sp>
            <p:nvSpPr>
              <p:cNvPr id="203" name="Oval 202"/>
              <p:cNvSpPr/>
              <p:nvPr/>
            </p:nvSpPr>
            <p:spPr>
              <a:xfrm>
                <a:off x="1728004" y="3700351"/>
                <a:ext cx="347240" cy="335666"/>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4" name="Oval 203"/>
              <p:cNvSpPr/>
              <p:nvPr/>
            </p:nvSpPr>
            <p:spPr>
              <a:xfrm>
                <a:off x="7164729" y="3657600"/>
                <a:ext cx="347241"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5" name="Oval 204"/>
              <p:cNvSpPr/>
              <p:nvPr/>
            </p:nvSpPr>
            <p:spPr>
              <a:xfrm>
                <a:off x="3414532" y="2531309"/>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6" name="Oval 205"/>
              <p:cNvSpPr/>
              <p:nvPr/>
            </p:nvSpPr>
            <p:spPr>
              <a:xfrm>
                <a:off x="3419085"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7" name="Oval 206"/>
              <p:cNvSpPr/>
              <p:nvPr/>
            </p:nvSpPr>
            <p:spPr>
              <a:xfrm>
                <a:off x="5370653" y="2531308"/>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8" name="Oval 207"/>
              <p:cNvSpPr/>
              <p:nvPr/>
            </p:nvSpPr>
            <p:spPr>
              <a:xfrm>
                <a:off x="5370653"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209" name="Straight Arrow Connector 208"/>
              <p:cNvCxnSpPr>
                <a:stCxn id="202" idx="7"/>
              </p:cNvCxnSpPr>
              <p:nvPr/>
            </p:nvCxnSpPr>
            <p:spPr>
              <a:xfrm flipV="1">
                <a:off x="2024392" y="2817818"/>
                <a:ext cx="1440992" cy="93169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2024392" y="3986860"/>
                <a:ext cx="1445545" cy="1228674"/>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flipV="1">
                <a:off x="3761772" y="2699141"/>
                <a:ext cx="1608881" cy="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p:nvPr/>
            </p:nvCxnSpPr>
            <p:spPr>
              <a:xfrm>
                <a:off x="3766325" y="5334210"/>
                <a:ext cx="1604327" cy="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p:nvPr/>
            </p:nvCxnSpPr>
            <p:spPr>
              <a:xfrm>
                <a:off x="5544273" y="2699141"/>
                <a:ext cx="1671308"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flipV="1">
                <a:off x="5595878" y="3944109"/>
                <a:ext cx="1619703" cy="139010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p:nvPr/>
            </p:nvCxnSpPr>
            <p:spPr>
              <a:xfrm>
                <a:off x="3710920" y="2817818"/>
                <a:ext cx="1710585" cy="23977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flipV="1">
                <a:off x="3715473" y="2817817"/>
                <a:ext cx="1706032" cy="2397717"/>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155" name="Straight Arrow Connector 154"/>
            <p:cNvCxnSpPr>
              <a:stCxn id="189" idx="7"/>
            </p:cNvCxnSpPr>
            <p:nvPr/>
          </p:nvCxnSpPr>
          <p:spPr>
            <a:xfrm flipV="1">
              <a:off x="4141536" y="1901259"/>
              <a:ext cx="2771026" cy="7182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a:endCxn id="205" idx="2"/>
            </p:cNvCxnSpPr>
            <p:nvPr/>
          </p:nvCxnSpPr>
          <p:spPr>
            <a:xfrm>
              <a:off x="7208950" y="1782583"/>
              <a:ext cx="2445785" cy="1781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7" name="Group 156"/>
            <p:cNvGrpSpPr/>
            <p:nvPr/>
          </p:nvGrpSpPr>
          <p:grpSpPr>
            <a:xfrm>
              <a:off x="3219061" y="1614750"/>
              <a:ext cx="5783966" cy="2970735"/>
              <a:chOff x="1728004" y="2531308"/>
              <a:chExt cx="5783966" cy="2970735"/>
            </a:xfrm>
            <a:solidFill>
              <a:schemeClr val="bg1">
                <a:lumMod val="75000"/>
              </a:schemeClr>
            </a:solidFill>
          </p:grpSpPr>
          <p:sp>
            <p:nvSpPr>
              <p:cNvPr id="189" name="Oval 188"/>
              <p:cNvSpPr/>
              <p:nvPr/>
            </p:nvSpPr>
            <p:spPr>
              <a:xfrm>
                <a:off x="1728004" y="3700351"/>
                <a:ext cx="347240" cy="335666"/>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0" name="Oval 189"/>
              <p:cNvSpPr/>
              <p:nvPr/>
            </p:nvSpPr>
            <p:spPr>
              <a:xfrm>
                <a:off x="7164729" y="3657600"/>
                <a:ext cx="347241"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1" name="Oval 190"/>
              <p:cNvSpPr/>
              <p:nvPr/>
            </p:nvSpPr>
            <p:spPr>
              <a:xfrm>
                <a:off x="3414532" y="2531309"/>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2" name="Oval 191"/>
              <p:cNvSpPr/>
              <p:nvPr/>
            </p:nvSpPr>
            <p:spPr>
              <a:xfrm>
                <a:off x="3419085"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3" name="Oval 192"/>
              <p:cNvSpPr/>
              <p:nvPr/>
            </p:nvSpPr>
            <p:spPr>
              <a:xfrm>
                <a:off x="5370653" y="2531308"/>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4" name="Oval 193"/>
              <p:cNvSpPr/>
              <p:nvPr/>
            </p:nvSpPr>
            <p:spPr>
              <a:xfrm>
                <a:off x="5370653"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95" name="Straight Arrow Connector 194"/>
              <p:cNvCxnSpPr/>
              <p:nvPr/>
            </p:nvCxnSpPr>
            <p:spPr>
              <a:xfrm flipV="1">
                <a:off x="1967697" y="2817818"/>
                <a:ext cx="1497687"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2024392" y="3986860"/>
                <a:ext cx="1445545" cy="1228674"/>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V="1">
                <a:off x="3761772" y="2699141"/>
                <a:ext cx="1608881" cy="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a:off x="3766325" y="5334210"/>
                <a:ext cx="1604327" cy="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a:off x="5544273" y="2699141"/>
                <a:ext cx="1671308"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flipV="1">
                <a:off x="5595878" y="3944109"/>
                <a:ext cx="1619703" cy="139010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a:off x="3710920" y="2817818"/>
                <a:ext cx="1710585" cy="23977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flipV="1">
                <a:off x="3715473" y="2817817"/>
                <a:ext cx="1706032" cy="2397717"/>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p:nvGrpSpPr>
          <p:grpSpPr>
            <a:xfrm>
              <a:off x="2158620" y="2570371"/>
              <a:ext cx="5783966" cy="2970735"/>
              <a:chOff x="1728004" y="2531308"/>
              <a:chExt cx="5783966" cy="2970735"/>
            </a:xfrm>
            <a:solidFill>
              <a:schemeClr val="bg1">
                <a:lumMod val="50000"/>
              </a:schemeClr>
            </a:solidFill>
          </p:grpSpPr>
          <p:sp>
            <p:nvSpPr>
              <p:cNvPr id="175" name="Oval 174"/>
              <p:cNvSpPr/>
              <p:nvPr/>
            </p:nvSpPr>
            <p:spPr>
              <a:xfrm>
                <a:off x="1728004" y="3700351"/>
                <a:ext cx="347240" cy="335666"/>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6" name="Oval 175"/>
              <p:cNvSpPr/>
              <p:nvPr/>
            </p:nvSpPr>
            <p:spPr>
              <a:xfrm>
                <a:off x="7164729" y="3657600"/>
                <a:ext cx="347241"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7" name="Oval 176"/>
              <p:cNvSpPr/>
              <p:nvPr/>
            </p:nvSpPr>
            <p:spPr>
              <a:xfrm>
                <a:off x="3414532" y="2531309"/>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8" name="Oval 177"/>
              <p:cNvSpPr/>
              <p:nvPr/>
            </p:nvSpPr>
            <p:spPr>
              <a:xfrm>
                <a:off x="3419085" y="5166377"/>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9" name="Oval 178"/>
              <p:cNvSpPr/>
              <p:nvPr/>
            </p:nvSpPr>
            <p:spPr>
              <a:xfrm>
                <a:off x="5370653" y="2531308"/>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80" name="Oval 179"/>
              <p:cNvSpPr/>
              <p:nvPr/>
            </p:nvSpPr>
            <p:spPr>
              <a:xfrm>
                <a:off x="5370653" y="5166377"/>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81" name="Straight Arrow Connector 180"/>
              <p:cNvCxnSpPr>
                <a:endCxn id="192" idx="3"/>
              </p:cNvCxnSpPr>
              <p:nvPr/>
            </p:nvCxnSpPr>
            <p:spPr>
              <a:xfrm flipV="1">
                <a:off x="1967697" y="2817818"/>
                <a:ext cx="1497687" cy="10076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a:endCxn id="193" idx="1"/>
              </p:cNvCxnSpPr>
              <p:nvPr/>
            </p:nvCxnSpPr>
            <p:spPr>
              <a:xfrm>
                <a:off x="2024392" y="3986860"/>
                <a:ext cx="1445545" cy="1228674"/>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a:stCxn id="192" idx="6"/>
                <a:endCxn id="194" idx="2"/>
              </p:cNvCxnSpPr>
              <p:nvPr/>
            </p:nvCxnSpPr>
            <p:spPr>
              <a:xfrm flipV="1">
                <a:off x="3761772" y="2699141"/>
                <a:ext cx="1608881" cy="1"/>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a:stCxn id="193" idx="6"/>
              </p:cNvCxnSpPr>
              <p:nvPr/>
            </p:nvCxnSpPr>
            <p:spPr>
              <a:xfrm>
                <a:off x="3766325" y="5334210"/>
                <a:ext cx="1604327" cy="0"/>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a:endCxn id="191" idx="1"/>
              </p:cNvCxnSpPr>
              <p:nvPr/>
            </p:nvCxnSpPr>
            <p:spPr>
              <a:xfrm>
                <a:off x="5544273" y="2699141"/>
                <a:ext cx="1671308" cy="10076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a:endCxn id="191" idx="3"/>
              </p:cNvCxnSpPr>
              <p:nvPr/>
            </p:nvCxnSpPr>
            <p:spPr>
              <a:xfrm flipV="1">
                <a:off x="5595878" y="3944109"/>
                <a:ext cx="1619703" cy="1390101"/>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a:stCxn id="192" idx="5"/>
                <a:endCxn id="196" idx="1"/>
              </p:cNvCxnSpPr>
              <p:nvPr/>
            </p:nvCxnSpPr>
            <p:spPr>
              <a:xfrm>
                <a:off x="3710920" y="2817818"/>
                <a:ext cx="1710585" cy="23977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a:stCxn id="193" idx="7"/>
                <a:endCxn id="194" idx="3"/>
              </p:cNvCxnSpPr>
              <p:nvPr/>
            </p:nvCxnSpPr>
            <p:spPr>
              <a:xfrm flipV="1">
                <a:off x="3715473" y="2817817"/>
                <a:ext cx="1706032" cy="2397717"/>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1080992" y="3504200"/>
              <a:ext cx="5783966" cy="2970735"/>
              <a:chOff x="1728004" y="2531308"/>
              <a:chExt cx="5783966" cy="2970735"/>
            </a:xfrm>
            <a:solidFill>
              <a:schemeClr val="tx1"/>
            </a:solidFill>
          </p:grpSpPr>
          <p:sp>
            <p:nvSpPr>
              <p:cNvPr id="161" name="Oval 160"/>
              <p:cNvSpPr/>
              <p:nvPr/>
            </p:nvSpPr>
            <p:spPr>
              <a:xfrm>
                <a:off x="1728004" y="3700351"/>
                <a:ext cx="347240" cy="33566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2" name="Oval 161"/>
              <p:cNvSpPr/>
              <p:nvPr/>
            </p:nvSpPr>
            <p:spPr>
              <a:xfrm>
                <a:off x="7164729" y="3657600"/>
                <a:ext cx="347241"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3" name="Oval 162"/>
              <p:cNvSpPr/>
              <p:nvPr/>
            </p:nvSpPr>
            <p:spPr>
              <a:xfrm>
                <a:off x="3414532" y="2531309"/>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4" name="Oval 163"/>
              <p:cNvSpPr/>
              <p:nvPr/>
            </p:nvSpPr>
            <p:spPr>
              <a:xfrm>
                <a:off x="3419085" y="5166377"/>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5" name="Oval 164"/>
              <p:cNvSpPr/>
              <p:nvPr/>
            </p:nvSpPr>
            <p:spPr>
              <a:xfrm>
                <a:off x="5370653" y="2531308"/>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6" name="Oval 165"/>
              <p:cNvSpPr/>
              <p:nvPr/>
            </p:nvSpPr>
            <p:spPr>
              <a:xfrm>
                <a:off x="5370653" y="5166377"/>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67" name="Straight Arrow Connector 166"/>
              <p:cNvCxnSpPr>
                <a:endCxn id="161" idx="3"/>
              </p:cNvCxnSpPr>
              <p:nvPr/>
            </p:nvCxnSpPr>
            <p:spPr>
              <a:xfrm flipV="1">
                <a:off x="1967697" y="2817818"/>
                <a:ext cx="1497687" cy="10076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a:stCxn id="155" idx="5"/>
                <a:endCxn id="162" idx="1"/>
              </p:cNvCxnSpPr>
              <p:nvPr/>
            </p:nvCxnSpPr>
            <p:spPr>
              <a:xfrm>
                <a:off x="2024392" y="3986860"/>
                <a:ext cx="1445545" cy="1228674"/>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a:stCxn id="161" idx="6"/>
                <a:endCxn id="163" idx="2"/>
              </p:cNvCxnSpPr>
              <p:nvPr/>
            </p:nvCxnSpPr>
            <p:spPr>
              <a:xfrm flipV="1">
                <a:off x="3761772" y="2699141"/>
                <a:ext cx="1608881" cy="1"/>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162" idx="6"/>
              </p:cNvCxnSpPr>
              <p:nvPr/>
            </p:nvCxnSpPr>
            <p:spPr>
              <a:xfrm>
                <a:off x="3766325" y="5334210"/>
                <a:ext cx="1604327" cy="0"/>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a:endCxn id="160" idx="1"/>
              </p:cNvCxnSpPr>
              <p:nvPr/>
            </p:nvCxnSpPr>
            <p:spPr>
              <a:xfrm>
                <a:off x="5544273" y="2699141"/>
                <a:ext cx="1671308" cy="10076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a:endCxn id="160" idx="3"/>
              </p:cNvCxnSpPr>
              <p:nvPr/>
            </p:nvCxnSpPr>
            <p:spPr>
              <a:xfrm flipV="1">
                <a:off x="5595878" y="3944109"/>
                <a:ext cx="1619703" cy="1390101"/>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a:stCxn id="161" idx="5"/>
                <a:endCxn id="165" idx="1"/>
              </p:cNvCxnSpPr>
              <p:nvPr/>
            </p:nvCxnSpPr>
            <p:spPr>
              <a:xfrm>
                <a:off x="3710920" y="2817818"/>
                <a:ext cx="1710585" cy="23977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a:stCxn id="162" idx="7"/>
                <a:endCxn id="163" idx="3"/>
              </p:cNvCxnSpPr>
              <p:nvPr/>
            </p:nvCxnSpPr>
            <p:spPr>
              <a:xfrm flipV="1">
                <a:off x="3715473" y="2817817"/>
                <a:ext cx="1706032" cy="2397717"/>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160" name="Straight Arrow Connector 159"/>
            <p:cNvCxnSpPr>
              <a:stCxn id="155" idx="7"/>
              <a:endCxn id="189" idx="2"/>
            </p:cNvCxnSpPr>
            <p:nvPr/>
          </p:nvCxnSpPr>
          <p:spPr>
            <a:xfrm flipV="1">
              <a:off x="1377380" y="2738205"/>
              <a:ext cx="2467768" cy="1984195"/>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87" name="Content Placeholder 2"/>
          <p:cNvSpPr>
            <a:spLocks noGrp="1"/>
          </p:cNvSpPr>
          <p:nvPr>
            <p:ph idx="1"/>
          </p:nvPr>
        </p:nvSpPr>
        <p:spPr>
          <a:xfrm>
            <a:off x="685800" y="1143000"/>
            <a:ext cx="7772400" cy="4953000"/>
          </a:xfrm>
        </p:spPr>
        <p:txBody>
          <a:bodyPr/>
          <a:lstStyle/>
          <a:p>
            <a:r>
              <a:rPr lang="en-US" sz="2400" dirty="0"/>
              <a:t>A time-dependent, deterministic </a:t>
            </a:r>
            <a:r>
              <a:rPr lang="en-US" sz="2400" dirty="0" err="1"/>
              <a:t>lookahead</a:t>
            </a:r>
            <a:r>
              <a:rPr lang="en-US" sz="2400" dirty="0"/>
              <a:t> network</a:t>
            </a:r>
          </a:p>
        </p:txBody>
      </p:sp>
      <p:cxnSp>
        <p:nvCxnSpPr>
          <p:cNvPr id="88" name="Straight Connector 9"/>
          <p:cNvCxnSpPr>
            <a:cxnSpLocks noChangeShapeType="1"/>
          </p:cNvCxnSpPr>
          <p:nvPr/>
        </p:nvCxnSpPr>
        <p:spPr bwMode="auto">
          <a:xfrm>
            <a:off x="1660922" y="4780360"/>
            <a:ext cx="0" cy="21788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89" name="TextBox 42"/>
          <p:cNvSpPr txBox="1">
            <a:spLocks noChangeArrowheads="1"/>
          </p:cNvSpPr>
          <p:nvPr/>
        </p:nvSpPr>
        <p:spPr bwMode="auto">
          <a:xfrm rot="16200000">
            <a:off x="-692601" y="3637445"/>
            <a:ext cx="2403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dirty="0"/>
              <a:t>The </a:t>
            </a:r>
            <a:r>
              <a:rPr lang="en-US" altLang="en-US" sz="1800" dirty="0" err="1"/>
              <a:t>lookahead</a:t>
            </a:r>
            <a:r>
              <a:rPr lang="en-US" altLang="en-US" sz="1800" dirty="0"/>
              <a:t> model</a:t>
            </a:r>
          </a:p>
        </p:txBody>
      </p:sp>
      <p:cxnSp>
        <p:nvCxnSpPr>
          <p:cNvPr id="90" name="Straight Arrow Connector 44"/>
          <p:cNvCxnSpPr>
            <a:cxnSpLocks noChangeShapeType="1"/>
          </p:cNvCxnSpPr>
          <p:nvPr/>
        </p:nvCxnSpPr>
        <p:spPr bwMode="auto">
          <a:xfrm flipH="1" flipV="1">
            <a:off x="1653154" y="2812513"/>
            <a:ext cx="6767" cy="2153585"/>
          </a:xfrm>
          <a:prstGeom prst="straightConnector1">
            <a:avLst/>
          </a:prstGeom>
          <a:noFill/>
          <a:ln w="2857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aphicFrame>
        <p:nvGraphicFramePr>
          <p:cNvPr id="91" name="Object 46"/>
          <p:cNvGraphicFramePr>
            <a:graphicFrameLocks noChangeAspect="1"/>
          </p:cNvGraphicFramePr>
          <p:nvPr>
            <p:extLst/>
          </p:nvPr>
        </p:nvGraphicFramePr>
        <p:xfrm>
          <a:off x="1030657" y="4722813"/>
          <a:ext cx="555625" cy="300037"/>
        </p:xfrm>
        <a:graphic>
          <a:graphicData uri="http://schemas.openxmlformats.org/presentationml/2006/ole">
            <mc:AlternateContent xmlns:mc="http://schemas.openxmlformats.org/markup-compatibility/2006">
              <mc:Choice xmlns:v="urn:schemas-microsoft-com:vml" Requires="v">
                <p:oleObj spid="_x0000_s2410880" name="Equation" r:id="rId12" imgW="330120" imgH="177480" progId="Equation.DSMT4">
                  <p:embed/>
                </p:oleObj>
              </mc:Choice>
              <mc:Fallback>
                <p:oleObj name="Equation" r:id="rId12" imgW="330120" imgH="177480" progId="Equation.DSMT4">
                  <p:embed/>
                  <p:pic>
                    <p:nvPicPr>
                      <p:cNvPr id="91" name="Object 46"/>
                      <p:cNvPicPr>
                        <a:picLocks noChangeAspect="1" noChangeArrowheads="1"/>
                      </p:cNvPicPr>
                      <p:nvPr/>
                    </p:nvPicPr>
                    <p:blipFill>
                      <a:blip r:embed="rId13"/>
                      <a:srcRect/>
                      <a:stretch>
                        <a:fillRect/>
                      </a:stretch>
                    </p:blipFill>
                    <p:spPr bwMode="auto">
                      <a:xfrm>
                        <a:off x="1030657" y="4722813"/>
                        <a:ext cx="55562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 name="Object 46"/>
          <p:cNvGraphicFramePr>
            <a:graphicFrameLocks noChangeAspect="1"/>
          </p:cNvGraphicFramePr>
          <p:nvPr>
            <p:extLst/>
          </p:nvPr>
        </p:nvGraphicFramePr>
        <p:xfrm>
          <a:off x="739911" y="4174719"/>
          <a:ext cx="876300" cy="300038"/>
        </p:xfrm>
        <a:graphic>
          <a:graphicData uri="http://schemas.openxmlformats.org/presentationml/2006/ole">
            <mc:AlternateContent xmlns:mc="http://schemas.openxmlformats.org/markup-compatibility/2006">
              <mc:Choice xmlns:v="urn:schemas-microsoft-com:vml" Requires="v">
                <p:oleObj spid="_x0000_s2410881" name="Equation" r:id="rId14" imgW="520560" imgH="177480" progId="Equation.DSMT4">
                  <p:embed/>
                </p:oleObj>
              </mc:Choice>
              <mc:Fallback>
                <p:oleObj name="Equation" r:id="rId14" imgW="520560" imgH="177480" progId="Equation.DSMT4">
                  <p:embed/>
                  <p:pic>
                    <p:nvPicPr>
                      <p:cNvPr id="92" name="Object 46"/>
                      <p:cNvPicPr>
                        <a:picLocks noChangeAspect="1" noChangeArrowheads="1"/>
                      </p:cNvPicPr>
                      <p:nvPr/>
                    </p:nvPicPr>
                    <p:blipFill>
                      <a:blip r:embed="rId15"/>
                      <a:srcRect/>
                      <a:stretch>
                        <a:fillRect/>
                      </a:stretch>
                    </p:blipFill>
                    <p:spPr bwMode="auto">
                      <a:xfrm>
                        <a:off x="739911" y="4174719"/>
                        <a:ext cx="8763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3" name="Object 46"/>
          <p:cNvGraphicFramePr>
            <a:graphicFrameLocks noChangeAspect="1"/>
          </p:cNvGraphicFramePr>
          <p:nvPr>
            <p:extLst/>
          </p:nvPr>
        </p:nvGraphicFramePr>
        <p:xfrm>
          <a:off x="706438" y="3616325"/>
          <a:ext cx="919162" cy="300038"/>
        </p:xfrm>
        <a:graphic>
          <a:graphicData uri="http://schemas.openxmlformats.org/presentationml/2006/ole">
            <mc:AlternateContent xmlns:mc="http://schemas.openxmlformats.org/markup-compatibility/2006">
              <mc:Choice xmlns:v="urn:schemas-microsoft-com:vml" Requires="v">
                <p:oleObj spid="_x0000_s2410882" name="Equation" r:id="rId16" imgW="545760" imgH="177480" progId="Equation.DSMT4">
                  <p:embed/>
                </p:oleObj>
              </mc:Choice>
              <mc:Fallback>
                <p:oleObj name="Equation" r:id="rId16" imgW="545760" imgH="177480" progId="Equation.DSMT4">
                  <p:embed/>
                  <p:pic>
                    <p:nvPicPr>
                      <p:cNvPr id="93" name="Object 46"/>
                      <p:cNvPicPr>
                        <a:picLocks noChangeAspect="1" noChangeArrowheads="1"/>
                      </p:cNvPicPr>
                      <p:nvPr/>
                    </p:nvPicPr>
                    <p:blipFill>
                      <a:blip r:embed="rId17"/>
                      <a:srcRect/>
                      <a:stretch>
                        <a:fillRect/>
                      </a:stretch>
                    </p:blipFill>
                    <p:spPr bwMode="auto">
                      <a:xfrm>
                        <a:off x="706438" y="3616325"/>
                        <a:ext cx="91916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4" name="Object 46"/>
          <p:cNvGraphicFramePr>
            <a:graphicFrameLocks noChangeAspect="1"/>
          </p:cNvGraphicFramePr>
          <p:nvPr>
            <p:extLst/>
          </p:nvPr>
        </p:nvGraphicFramePr>
        <p:xfrm>
          <a:off x="723900" y="3068638"/>
          <a:ext cx="896938" cy="300037"/>
        </p:xfrm>
        <a:graphic>
          <a:graphicData uri="http://schemas.openxmlformats.org/presentationml/2006/ole">
            <mc:AlternateContent xmlns:mc="http://schemas.openxmlformats.org/markup-compatibility/2006">
              <mc:Choice xmlns:v="urn:schemas-microsoft-com:vml" Requires="v">
                <p:oleObj spid="_x0000_s2410883" name="Equation" r:id="rId18" imgW="533160" imgH="177480" progId="Equation.DSMT4">
                  <p:embed/>
                </p:oleObj>
              </mc:Choice>
              <mc:Fallback>
                <p:oleObj name="Equation" r:id="rId18" imgW="533160" imgH="177480" progId="Equation.DSMT4">
                  <p:embed/>
                  <p:pic>
                    <p:nvPicPr>
                      <p:cNvPr id="94" name="Object 46"/>
                      <p:cNvPicPr>
                        <a:picLocks noChangeAspect="1" noChangeArrowheads="1"/>
                      </p:cNvPicPr>
                      <p:nvPr/>
                    </p:nvPicPr>
                    <p:blipFill>
                      <a:blip r:embed="rId19"/>
                      <a:srcRect/>
                      <a:stretch>
                        <a:fillRect/>
                      </a:stretch>
                    </p:blipFill>
                    <p:spPr bwMode="auto">
                      <a:xfrm>
                        <a:off x="723900" y="3068638"/>
                        <a:ext cx="89693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5" name="Object 46"/>
          <p:cNvGraphicFramePr>
            <a:graphicFrameLocks noChangeAspect="1"/>
          </p:cNvGraphicFramePr>
          <p:nvPr>
            <p:extLst/>
          </p:nvPr>
        </p:nvGraphicFramePr>
        <p:xfrm>
          <a:off x="711200" y="2530475"/>
          <a:ext cx="917575" cy="300038"/>
        </p:xfrm>
        <a:graphic>
          <a:graphicData uri="http://schemas.openxmlformats.org/presentationml/2006/ole">
            <mc:AlternateContent xmlns:mc="http://schemas.openxmlformats.org/markup-compatibility/2006">
              <mc:Choice xmlns:v="urn:schemas-microsoft-com:vml" Requires="v">
                <p:oleObj spid="_x0000_s2410884" name="Equation" r:id="rId20" imgW="545760" imgH="177480" progId="Equation.DSMT4">
                  <p:embed/>
                </p:oleObj>
              </mc:Choice>
              <mc:Fallback>
                <p:oleObj name="Equation" r:id="rId20" imgW="545760" imgH="177480" progId="Equation.DSMT4">
                  <p:embed/>
                  <p:pic>
                    <p:nvPicPr>
                      <p:cNvPr id="95" name="Object 46"/>
                      <p:cNvPicPr>
                        <a:picLocks noChangeAspect="1" noChangeArrowheads="1"/>
                      </p:cNvPicPr>
                      <p:nvPr/>
                    </p:nvPicPr>
                    <p:blipFill>
                      <a:blip r:embed="rId21"/>
                      <a:srcRect/>
                      <a:stretch>
                        <a:fillRect/>
                      </a:stretch>
                    </p:blipFill>
                    <p:spPr bwMode="auto">
                      <a:xfrm>
                        <a:off x="711200" y="2530475"/>
                        <a:ext cx="9175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itle 2"/>
          <p:cNvSpPr>
            <a:spLocks noGrp="1"/>
          </p:cNvSpPr>
          <p:nvPr>
            <p:ph type="title"/>
          </p:nvPr>
        </p:nvSpPr>
        <p:spPr/>
        <p:txBody>
          <a:bodyPr/>
          <a:lstStyle/>
          <a:p>
            <a:r>
              <a:rPr lang="en-US" dirty="0"/>
              <a:t>Dynamic shortest paths</a:t>
            </a:r>
          </a:p>
        </p:txBody>
      </p:sp>
    </p:spTree>
    <p:extLst>
      <p:ext uri="{BB962C8B-B14F-4D97-AF65-F5344CB8AC3E}">
        <p14:creationId xmlns:p14="http://schemas.microsoft.com/office/powerpoint/2010/main" val="2580906402"/>
      </p:ext>
    </p:extLst>
  </p:cSld>
  <p:clrMapOvr>
    <a:masterClrMapping/>
  </p:clrMapOvr>
  <p:transition spd="slow">
    <p:wipe dir="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7731" name="Straight Arrow Connector 4"/>
          <p:cNvCxnSpPr>
            <a:cxnSpLocks noChangeShapeType="1"/>
          </p:cNvCxnSpPr>
          <p:nvPr/>
        </p:nvCxnSpPr>
        <p:spPr bwMode="auto">
          <a:xfrm>
            <a:off x="1656160" y="4883944"/>
            <a:ext cx="5867400"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7732" name="Straight Connector 8"/>
          <p:cNvCxnSpPr>
            <a:cxnSpLocks noChangeShapeType="1"/>
          </p:cNvCxnSpPr>
          <p:nvPr/>
        </p:nvCxnSpPr>
        <p:spPr bwMode="auto">
          <a:xfrm>
            <a:off x="3163527" y="4822498"/>
            <a:ext cx="1463" cy="17526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3" name="Straight Connector 9"/>
          <p:cNvCxnSpPr>
            <a:cxnSpLocks noChangeShapeType="1"/>
          </p:cNvCxnSpPr>
          <p:nvPr/>
        </p:nvCxnSpPr>
        <p:spPr bwMode="auto">
          <a:xfrm>
            <a:off x="1660922" y="4780360"/>
            <a:ext cx="0" cy="21788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4" name="Straight Connector 11"/>
          <p:cNvCxnSpPr>
            <a:cxnSpLocks noChangeShapeType="1"/>
          </p:cNvCxnSpPr>
          <p:nvPr/>
        </p:nvCxnSpPr>
        <p:spPr bwMode="auto">
          <a:xfrm>
            <a:off x="4818371" y="4795242"/>
            <a:ext cx="0" cy="21788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5" name="Straight Connector 19"/>
          <p:cNvCxnSpPr>
            <a:cxnSpLocks noChangeShapeType="1"/>
          </p:cNvCxnSpPr>
          <p:nvPr/>
        </p:nvCxnSpPr>
        <p:spPr bwMode="auto">
          <a:xfrm>
            <a:off x="6418588" y="4780360"/>
            <a:ext cx="2137" cy="188587"/>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8" name="Straight Arrow Connector 29"/>
          <p:cNvCxnSpPr>
            <a:cxnSpLocks noChangeShapeType="1"/>
          </p:cNvCxnSpPr>
          <p:nvPr/>
        </p:nvCxnSpPr>
        <p:spPr bwMode="auto">
          <a:xfrm flipV="1">
            <a:off x="1659921" y="1776104"/>
            <a:ext cx="3963082" cy="3107246"/>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57739" name="TextBox 30"/>
          <p:cNvSpPr txBox="1">
            <a:spLocks noChangeArrowheads="1"/>
          </p:cNvSpPr>
          <p:nvPr/>
        </p:nvSpPr>
        <p:spPr bwMode="auto">
          <a:xfrm>
            <a:off x="3558779" y="5372101"/>
            <a:ext cx="18389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t>The base model</a:t>
            </a:r>
          </a:p>
        </p:txBody>
      </p:sp>
      <p:cxnSp>
        <p:nvCxnSpPr>
          <p:cNvPr id="457740" name="Straight Arrow Connector 32"/>
          <p:cNvCxnSpPr>
            <a:cxnSpLocks noChangeShapeType="1"/>
          </p:cNvCxnSpPr>
          <p:nvPr/>
        </p:nvCxnSpPr>
        <p:spPr bwMode="auto">
          <a:xfrm flipV="1">
            <a:off x="3158405" y="1874980"/>
            <a:ext cx="3861207" cy="3014321"/>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7741" name="Straight Arrow Connector 33"/>
          <p:cNvCxnSpPr>
            <a:cxnSpLocks noChangeShapeType="1"/>
          </p:cNvCxnSpPr>
          <p:nvPr/>
        </p:nvCxnSpPr>
        <p:spPr bwMode="auto">
          <a:xfrm flipV="1">
            <a:off x="4827133" y="1951251"/>
            <a:ext cx="3627691" cy="2932906"/>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7742" name="Straight Arrow Connector 37"/>
          <p:cNvCxnSpPr>
            <a:cxnSpLocks noChangeShapeType="1"/>
          </p:cNvCxnSpPr>
          <p:nvPr/>
        </p:nvCxnSpPr>
        <p:spPr bwMode="auto">
          <a:xfrm>
            <a:off x="3156758" y="4359715"/>
            <a:ext cx="0" cy="614363"/>
          </a:xfrm>
          <a:prstGeom prst="straightConnector1">
            <a:avLst/>
          </a:prstGeom>
          <a:noFill/>
          <a:ln w="28575" algn="ctr">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457744" name="Straight Arrow Connector 44"/>
          <p:cNvCxnSpPr>
            <a:cxnSpLocks noChangeShapeType="1"/>
          </p:cNvCxnSpPr>
          <p:nvPr/>
        </p:nvCxnSpPr>
        <p:spPr bwMode="auto">
          <a:xfrm flipH="1" flipV="1">
            <a:off x="1653154" y="2812513"/>
            <a:ext cx="6767" cy="2153585"/>
          </a:xfrm>
          <a:prstGeom prst="straightConnector1">
            <a:avLst/>
          </a:prstGeom>
          <a:noFill/>
          <a:ln w="2857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aphicFrame>
        <p:nvGraphicFramePr>
          <p:cNvPr id="457745" name="Object 46"/>
          <p:cNvGraphicFramePr>
            <a:graphicFrameLocks noChangeAspect="1"/>
          </p:cNvGraphicFramePr>
          <p:nvPr/>
        </p:nvGraphicFramePr>
        <p:xfrm>
          <a:off x="1587105" y="5048250"/>
          <a:ext cx="148828" cy="257175"/>
        </p:xfrm>
        <a:graphic>
          <a:graphicData uri="http://schemas.openxmlformats.org/presentationml/2006/ole">
            <mc:AlternateContent xmlns:mc="http://schemas.openxmlformats.org/markup-compatibility/2006">
              <mc:Choice xmlns:v="urn:schemas-microsoft-com:vml" Requires="v">
                <p:oleObj spid="_x0000_s2411900" name="Equation" r:id="rId4" imgW="88746" imgH="152136" progId="Equation.DSMT4">
                  <p:embed/>
                </p:oleObj>
              </mc:Choice>
              <mc:Fallback>
                <p:oleObj name="Equation" r:id="rId4" imgW="88746" imgH="152136" progId="Equation.DSMT4">
                  <p:embed/>
                  <p:pic>
                    <p:nvPicPr>
                      <p:cNvPr id="457745" name="Object 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105" y="5048250"/>
                        <a:ext cx="14882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7746" name="Object 47"/>
          <p:cNvGraphicFramePr>
            <a:graphicFrameLocks noChangeAspect="1"/>
          </p:cNvGraphicFramePr>
          <p:nvPr/>
        </p:nvGraphicFramePr>
        <p:xfrm>
          <a:off x="3072994" y="5000860"/>
          <a:ext cx="469106" cy="300038"/>
        </p:xfrm>
        <a:graphic>
          <a:graphicData uri="http://schemas.openxmlformats.org/presentationml/2006/ole">
            <mc:AlternateContent xmlns:mc="http://schemas.openxmlformats.org/markup-compatibility/2006">
              <mc:Choice xmlns:v="urn:schemas-microsoft-com:vml" Requires="v">
                <p:oleObj spid="_x0000_s2411901" name="Equation" r:id="rId6" imgW="279158" imgH="177646" progId="Equation.DSMT4">
                  <p:embed/>
                </p:oleObj>
              </mc:Choice>
              <mc:Fallback>
                <p:oleObj name="Equation" r:id="rId6" imgW="279158" imgH="177646" progId="Equation.DSMT4">
                  <p:embed/>
                  <p:pic>
                    <p:nvPicPr>
                      <p:cNvPr id="457746" name="Object 4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994" y="5000860"/>
                        <a:ext cx="469106"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7747" name="Object 48"/>
          <p:cNvGraphicFramePr>
            <a:graphicFrameLocks noChangeAspect="1"/>
          </p:cNvGraphicFramePr>
          <p:nvPr/>
        </p:nvGraphicFramePr>
        <p:xfrm>
          <a:off x="4589860" y="5025889"/>
          <a:ext cx="511969" cy="300038"/>
        </p:xfrm>
        <a:graphic>
          <a:graphicData uri="http://schemas.openxmlformats.org/presentationml/2006/ole">
            <mc:AlternateContent xmlns:mc="http://schemas.openxmlformats.org/markup-compatibility/2006">
              <mc:Choice xmlns:v="urn:schemas-microsoft-com:vml" Requires="v">
                <p:oleObj spid="_x0000_s2411902" name="Equation" r:id="rId8" imgW="304404" imgH="177569" progId="Equation.DSMT4">
                  <p:embed/>
                </p:oleObj>
              </mc:Choice>
              <mc:Fallback>
                <p:oleObj name="Equation" r:id="rId8" imgW="304404" imgH="177569" progId="Equation.DSMT4">
                  <p:embed/>
                  <p:pic>
                    <p:nvPicPr>
                      <p:cNvPr id="457747" name="Object 4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9860" y="5025889"/>
                        <a:ext cx="511969"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7748" name="Object 49"/>
          <p:cNvGraphicFramePr>
            <a:graphicFrameLocks noChangeAspect="1"/>
          </p:cNvGraphicFramePr>
          <p:nvPr/>
        </p:nvGraphicFramePr>
        <p:xfrm>
          <a:off x="6156677" y="4984056"/>
          <a:ext cx="490538" cy="300038"/>
        </p:xfrm>
        <a:graphic>
          <a:graphicData uri="http://schemas.openxmlformats.org/presentationml/2006/ole">
            <mc:AlternateContent xmlns:mc="http://schemas.openxmlformats.org/markup-compatibility/2006">
              <mc:Choice xmlns:v="urn:schemas-microsoft-com:vml" Requires="v">
                <p:oleObj spid="_x0000_s2411903" name="Equation" r:id="rId10" imgW="291847" imgH="177646" progId="Equation.DSMT4">
                  <p:embed/>
                </p:oleObj>
              </mc:Choice>
              <mc:Fallback>
                <p:oleObj name="Equation" r:id="rId10" imgW="291847" imgH="177646" progId="Equation.DSMT4">
                  <p:embed/>
                  <p:pic>
                    <p:nvPicPr>
                      <p:cNvPr id="457748" name="Object 4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6677" y="4984056"/>
                        <a:ext cx="490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457749" name="Straight Arrow Connector 38"/>
          <p:cNvCxnSpPr>
            <a:cxnSpLocks noChangeShapeType="1"/>
          </p:cNvCxnSpPr>
          <p:nvPr/>
        </p:nvCxnSpPr>
        <p:spPr bwMode="auto">
          <a:xfrm>
            <a:off x="4818371" y="3717435"/>
            <a:ext cx="0" cy="1214438"/>
          </a:xfrm>
          <a:prstGeom prst="straightConnector1">
            <a:avLst/>
          </a:prstGeom>
          <a:noFill/>
          <a:ln w="28575" algn="ctr">
            <a:solidFill>
              <a:schemeClr val="tx1"/>
            </a:solidFill>
            <a:prstDash val="dash"/>
            <a:round/>
            <a:headEnd/>
            <a:tailEnd type="arrow" w="med" len="med"/>
          </a:ln>
          <a:extLst>
            <a:ext uri="{909E8E84-426E-40DD-AFC4-6F175D3DCCD1}">
              <a14:hiddenFill xmlns:a14="http://schemas.microsoft.com/office/drawing/2010/main">
                <a:noFill/>
              </a14:hiddenFill>
            </a:ext>
          </a:extLst>
        </p:spPr>
      </p:cxnSp>
      <p:sp>
        <p:nvSpPr>
          <p:cNvPr id="457750" name="TextBox 26"/>
          <p:cNvSpPr txBox="1">
            <a:spLocks noChangeArrowheads="1"/>
          </p:cNvSpPr>
          <p:nvPr/>
        </p:nvSpPr>
        <p:spPr bwMode="auto">
          <a:xfrm>
            <a:off x="7032389" y="3826660"/>
            <a:ext cx="10342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dirty="0"/>
              <a:t>.  .  .  .</a:t>
            </a:r>
          </a:p>
        </p:txBody>
      </p:sp>
      <p:grpSp>
        <p:nvGrpSpPr>
          <p:cNvPr id="153" name="Group 152"/>
          <p:cNvGrpSpPr/>
          <p:nvPr/>
        </p:nvGrpSpPr>
        <p:grpSpPr>
          <a:xfrm rot="19824357">
            <a:off x="4379428" y="2829378"/>
            <a:ext cx="4548920" cy="1295480"/>
            <a:chOff x="1080992" y="666590"/>
            <a:chExt cx="8920984" cy="5808345"/>
          </a:xfrm>
        </p:grpSpPr>
        <p:grpSp>
          <p:nvGrpSpPr>
            <p:cNvPr id="154" name="Group 153"/>
            <p:cNvGrpSpPr/>
            <p:nvPr/>
          </p:nvGrpSpPr>
          <p:grpSpPr>
            <a:xfrm>
              <a:off x="4218010" y="666590"/>
              <a:ext cx="5783966" cy="2970735"/>
              <a:chOff x="1728004" y="2531308"/>
              <a:chExt cx="5783966" cy="2970735"/>
            </a:xfrm>
            <a:solidFill>
              <a:schemeClr val="bg1">
                <a:lumMod val="95000"/>
              </a:schemeClr>
            </a:solidFill>
          </p:grpSpPr>
          <p:sp>
            <p:nvSpPr>
              <p:cNvPr id="203" name="Oval 202"/>
              <p:cNvSpPr/>
              <p:nvPr/>
            </p:nvSpPr>
            <p:spPr>
              <a:xfrm>
                <a:off x="1728004" y="3700351"/>
                <a:ext cx="347240" cy="335666"/>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4" name="Oval 203"/>
              <p:cNvSpPr/>
              <p:nvPr/>
            </p:nvSpPr>
            <p:spPr>
              <a:xfrm>
                <a:off x="7164729" y="3657600"/>
                <a:ext cx="347241"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5" name="Oval 204"/>
              <p:cNvSpPr/>
              <p:nvPr/>
            </p:nvSpPr>
            <p:spPr>
              <a:xfrm>
                <a:off x="3414532" y="2531309"/>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6" name="Oval 205"/>
              <p:cNvSpPr/>
              <p:nvPr/>
            </p:nvSpPr>
            <p:spPr>
              <a:xfrm>
                <a:off x="3419085"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7" name="Oval 206"/>
              <p:cNvSpPr/>
              <p:nvPr/>
            </p:nvSpPr>
            <p:spPr>
              <a:xfrm>
                <a:off x="5370653" y="2531308"/>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8" name="Oval 207"/>
              <p:cNvSpPr/>
              <p:nvPr/>
            </p:nvSpPr>
            <p:spPr>
              <a:xfrm>
                <a:off x="5370653"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209" name="Straight Arrow Connector 208"/>
              <p:cNvCxnSpPr>
                <a:stCxn id="202" idx="7"/>
              </p:cNvCxnSpPr>
              <p:nvPr/>
            </p:nvCxnSpPr>
            <p:spPr>
              <a:xfrm flipV="1">
                <a:off x="2024392" y="2817818"/>
                <a:ext cx="1440992" cy="93169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2024392" y="3986860"/>
                <a:ext cx="1445545" cy="1228674"/>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flipV="1">
                <a:off x="3761772" y="2699141"/>
                <a:ext cx="1608881" cy="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p:nvPr/>
            </p:nvCxnSpPr>
            <p:spPr>
              <a:xfrm>
                <a:off x="3766325" y="5334210"/>
                <a:ext cx="1604327" cy="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p:nvPr/>
            </p:nvCxnSpPr>
            <p:spPr>
              <a:xfrm>
                <a:off x="5544273" y="2699141"/>
                <a:ext cx="1671308"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flipV="1">
                <a:off x="5595878" y="3944109"/>
                <a:ext cx="1619703" cy="139010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p:nvPr/>
            </p:nvCxnSpPr>
            <p:spPr>
              <a:xfrm>
                <a:off x="3710920" y="2817818"/>
                <a:ext cx="1710585" cy="23977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flipV="1">
                <a:off x="3715473" y="2817817"/>
                <a:ext cx="1706032" cy="2397717"/>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155" name="Straight Arrow Connector 154"/>
            <p:cNvCxnSpPr>
              <a:stCxn id="189" idx="7"/>
            </p:cNvCxnSpPr>
            <p:nvPr/>
          </p:nvCxnSpPr>
          <p:spPr>
            <a:xfrm flipV="1">
              <a:off x="4141536" y="1901259"/>
              <a:ext cx="2771026" cy="7182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a:endCxn id="205" idx="2"/>
            </p:cNvCxnSpPr>
            <p:nvPr/>
          </p:nvCxnSpPr>
          <p:spPr>
            <a:xfrm>
              <a:off x="7208950" y="1782583"/>
              <a:ext cx="2445785" cy="1781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7" name="Group 156"/>
            <p:cNvGrpSpPr/>
            <p:nvPr/>
          </p:nvGrpSpPr>
          <p:grpSpPr>
            <a:xfrm>
              <a:off x="3219061" y="1614750"/>
              <a:ext cx="5783966" cy="2970735"/>
              <a:chOff x="1728004" y="2531308"/>
              <a:chExt cx="5783966" cy="2970735"/>
            </a:xfrm>
            <a:solidFill>
              <a:schemeClr val="bg1">
                <a:lumMod val="75000"/>
              </a:schemeClr>
            </a:solidFill>
          </p:grpSpPr>
          <p:sp>
            <p:nvSpPr>
              <p:cNvPr id="189" name="Oval 188"/>
              <p:cNvSpPr/>
              <p:nvPr/>
            </p:nvSpPr>
            <p:spPr>
              <a:xfrm>
                <a:off x="1728004" y="3700351"/>
                <a:ext cx="347240" cy="335666"/>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0" name="Oval 189"/>
              <p:cNvSpPr/>
              <p:nvPr/>
            </p:nvSpPr>
            <p:spPr>
              <a:xfrm>
                <a:off x="7164729" y="3657600"/>
                <a:ext cx="347241"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1" name="Oval 190"/>
              <p:cNvSpPr/>
              <p:nvPr/>
            </p:nvSpPr>
            <p:spPr>
              <a:xfrm>
                <a:off x="3414532" y="2531309"/>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2" name="Oval 191"/>
              <p:cNvSpPr/>
              <p:nvPr/>
            </p:nvSpPr>
            <p:spPr>
              <a:xfrm>
                <a:off x="3419085"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3" name="Oval 192"/>
              <p:cNvSpPr/>
              <p:nvPr/>
            </p:nvSpPr>
            <p:spPr>
              <a:xfrm>
                <a:off x="5370653" y="2531308"/>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4" name="Oval 193"/>
              <p:cNvSpPr/>
              <p:nvPr/>
            </p:nvSpPr>
            <p:spPr>
              <a:xfrm>
                <a:off x="5370653"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95" name="Straight Arrow Connector 194"/>
              <p:cNvCxnSpPr/>
              <p:nvPr/>
            </p:nvCxnSpPr>
            <p:spPr>
              <a:xfrm flipV="1">
                <a:off x="1967697" y="2817818"/>
                <a:ext cx="1497687"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2024392" y="3986860"/>
                <a:ext cx="1445545" cy="1228674"/>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V="1">
                <a:off x="3761772" y="2699141"/>
                <a:ext cx="1608881" cy="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a:off x="3766325" y="5334210"/>
                <a:ext cx="1604327" cy="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a:off x="5544273" y="2699141"/>
                <a:ext cx="1671308"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flipV="1">
                <a:off x="5595878" y="3944109"/>
                <a:ext cx="1619703" cy="139010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a:off x="3710920" y="2817818"/>
                <a:ext cx="1710585" cy="23977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flipV="1">
                <a:off x="3715473" y="2817817"/>
                <a:ext cx="1706032" cy="2397717"/>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p:nvGrpSpPr>
          <p:grpSpPr>
            <a:xfrm>
              <a:off x="2158620" y="2570371"/>
              <a:ext cx="5783966" cy="2970735"/>
              <a:chOff x="1728004" y="2531308"/>
              <a:chExt cx="5783966" cy="2970735"/>
            </a:xfrm>
            <a:solidFill>
              <a:schemeClr val="bg1">
                <a:lumMod val="50000"/>
              </a:schemeClr>
            </a:solidFill>
          </p:grpSpPr>
          <p:sp>
            <p:nvSpPr>
              <p:cNvPr id="175" name="Oval 174"/>
              <p:cNvSpPr/>
              <p:nvPr/>
            </p:nvSpPr>
            <p:spPr>
              <a:xfrm>
                <a:off x="1728004" y="3700351"/>
                <a:ext cx="347240" cy="335666"/>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6" name="Oval 175"/>
              <p:cNvSpPr/>
              <p:nvPr/>
            </p:nvSpPr>
            <p:spPr>
              <a:xfrm>
                <a:off x="7164729" y="3657600"/>
                <a:ext cx="347241"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7" name="Oval 176"/>
              <p:cNvSpPr/>
              <p:nvPr/>
            </p:nvSpPr>
            <p:spPr>
              <a:xfrm>
                <a:off x="3414532" y="2531309"/>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8" name="Oval 177"/>
              <p:cNvSpPr/>
              <p:nvPr/>
            </p:nvSpPr>
            <p:spPr>
              <a:xfrm>
                <a:off x="3419085" y="5166377"/>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9" name="Oval 178"/>
              <p:cNvSpPr/>
              <p:nvPr/>
            </p:nvSpPr>
            <p:spPr>
              <a:xfrm>
                <a:off x="5370653" y="2531308"/>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80" name="Oval 179"/>
              <p:cNvSpPr/>
              <p:nvPr/>
            </p:nvSpPr>
            <p:spPr>
              <a:xfrm>
                <a:off x="5370653" y="5166377"/>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81" name="Straight Arrow Connector 180"/>
              <p:cNvCxnSpPr>
                <a:endCxn id="192" idx="3"/>
              </p:cNvCxnSpPr>
              <p:nvPr/>
            </p:nvCxnSpPr>
            <p:spPr>
              <a:xfrm flipV="1">
                <a:off x="1967697" y="2817818"/>
                <a:ext cx="1497687" cy="10076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a:endCxn id="193" idx="1"/>
              </p:cNvCxnSpPr>
              <p:nvPr/>
            </p:nvCxnSpPr>
            <p:spPr>
              <a:xfrm>
                <a:off x="2024392" y="3986860"/>
                <a:ext cx="1445545" cy="1228674"/>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a:stCxn id="192" idx="6"/>
                <a:endCxn id="194" idx="2"/>
              </p:cNvCxnSpPr>
              <p:nvPr/>
            </p:nvCxnSpPr>
            <p:spPr>
              <a:xfrm flipV="1">
                <a:off x="3761772" y="2699141"/>
                <a:ext cx="1608881" cy="1"/>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a:stCxn id="193" idx="6"/>
              </p:cNvCxnSpPr>
              <p:nvPr/>
            </p:nvCxnSpPr>
            <p:spPr>
              <a:xfrm>
                <a:off x="3766325" y="5334210"/>
                <a:ext cx="1604327" cy="0"/>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a:endCxn id="191" idx="1"/>
              </p:cNvCxnSpPr>
              <p:nvPr/>
            </p:nvCxnSpPr>
            <p:spPr>
              <a:xfrm>
                <a:off x="5544273" y="2699141"/>
                <a:ext cx="1671308" cy="10076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a:endCxn id="191" idx="3"/>
              </p:cNvCxnSpPr>
              <p:nvPr/>
            </p:nvCxnSpPr>
            <p:spPr>
              <a:xfrm flipV="1">
                <a:off x="5595878" y="3944109"/>
                <a:ext cx="1619703" cy="1390101"/>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a:stCxn id="192" idx="5"/>
                <a:endCxn id="196" idx="1"/>
              </p:cNvCxnSpPr>
              <p:nvPr/>
            </p:nvCxnSpPr>
            <p:spPr>
              <a:xfrm>
                <a:off x="3710920" y="2817818"/>
                <a:ext cx="1710585" cy="23977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a:stCxn id="193" idx="7"/>
                <a:endCxn id="194" idx="3"/>
              </p:cNvCxnSpPr>
              <p:nvPr/>
            </p:nvCxnSpPr>
            <p:spPr>
              <a:xfrm flipV="1">
                <a:off x="3715473" y="2817817"/>
                <a:ext cx="1706032" cy="2397717"/>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1080992" y="3504200"/>
              <a:ext cx="5783966" cy="2970735"/>
              <a:chOff x="1728004" y="2531308"/>
              <a:chExt cx="5783966" cy="2970735"/>
            </a:xfrm>
            <a:solidFill>
              <a:schemeClr val="tx1"/>
            </a:solidFill>
          </p:grpSpPr>
          <p:sp>
            <p:nvSpPr>
              <p:cNvPr id="161" name="Oval 160"/>
              <p:cNvSpPr/>
              <p:nvPr/>
            </p:nvSpPr>
            <p:spPr>
              <a:xfrm>
                <a:off x="1728004" y="3700351"/>
                <a:ext cx="347240" cy="33566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2" name="Oval 161"/>
              <p:cNvSpPr/>
              <p:nvPr/>
            </p:nvSpPr>
            <p:spPr>
              <a:xfrm>
                <a:off x="7164729" y="3657600"/>
                <a:ext cx="347241"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3" name="Oval 162"/>
              <p:cNvSpPr/>
              <p:nvPr/>
            </p:nvSpPr>
            <p:spPr>
              <a:xfrm>
                <a:off x="3414532" y="2531309"/>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4" name="Oval 163"/>
              <p:cNvSpPr/>
              <p:nvPr/>
            </p:nvSpPr>
            <p:spPr>
              <a:xfrm>
                <a:off x="3419085" y="5166377"/>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5" name="Oval 164"/>
              <p:cNvSpPr/>
              <p:nvPr/>
            </p:nvSpPr>
            <p:spPr>
              <a:xfrm>
                <a:off x="5370653" y="2531308"/>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6" name="Oval 165"/>
              <p:cNvSpPr/>
              <p:nvPr/>
            </p:nvSpPr>
            <p:spPr>
              <a:xfrm>
                <a:off x="5370653" y="5166377"/>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67" name="Straight Arrow Connector 166"/>
              <p:cNvCxnSpPr>
                <a:endCxn id="161" idx="3"/>
              </p:cNvCxnSpPr>
              <p:nvPr/>
            </p:nvCxnSpPr>
            <p:spPr>
              <a:xfrm flipV="1">
                <a:off x="1967697" y="2817818"/>
                <a:ext cx="1497687" cy="10076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a:stCxn id="155" idx="5"/>
                <a:endCxn id="162" idx="1"/>
              </p:cNvCxnSpPr>
              <p:nvPr/>
            </p:nvCxnSpPr>
            <p:spPr>
              <a:xfrm>
                <a:off x="2024392" y="3986860"/>
                <a:ext cx="1445545" cy="1228674"/>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a:stCxn id="161" idx="6"/>
                <a:endCxn id="163" idx="2"/>
              </p:cNvCxnSpPr>
              <p:nvPr/>
            </p:nvCxnSpPr>
            <p:spPr>
              <a:xfrm flipV="1">
                <a:off x="3761772" y="2699141"/>
                <a:ext cx="1608881" cy="1"/>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162" idx="6"/>
              </p:cNvCxnSpPr>
              <p:nvPr/>
            </p:nvCxnSpPr>
            <p:spPr>
              <a:xfrm>
                <a:off x="3766325" y="5334210"/>
                <a:ext cx="1604327" cy="0"/>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a:endCxn id="160" idx="1"/>
              </p:cNvCxnSpPr>
              <p:nvPr/>
            </p:nvCxnSpPr>
            <p:spPr>
              <a:xfrm>
                <a:off x="5544273" y="2699141"/>
                <a:ext cx="1671308" cy="10076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a:endCxn id="160" idx="3"/>
              </p:cNvCxnSpPr>
              <p:nvPr/>
            </p:nvCxnSpPr>
            <p:spPr>
              <a:xfrm flipV="1">
                <a:off x="5595878" y="3944109"/>
                <a:ext cx="1619703" cy="1390101"/>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a:stCxn id="161" idx="5"/>
                <a:endCxn id="165" idx="1"/>
              </p:cNvCxnSpPr>
              <p:nvPr/>
            </p:nvCxnSpPr>
            <p:spPr>
              <a:xfrm>
                <a:off x="3710920" y="2817818"/>
                <a:ext cx="1710585" cy="23977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a:stCxn id="162" idx="7"/>
                <a:endCxn id="163" idx="3"/>
              </p:cNvCxnSpPr>
              <p:nvPr/>
            </p:nvCxnSpPr>
            <p:spPr>
              <a:xfrm flipV="1">
                <a:off x="3715473" y="2817817"/>
                <a:ext cx="1706032" cy="2397717"/>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160" name="Straight Arrow Connector 159"/>
            <p:cNvCxnSpPr>
              <a:stCxn id="155" idx="7"/>
              <a:endCxn id="189" idx="2"/>
            </p:cNvCxnSpPr>
            <p:nvPr/>
          </p:nvCxnSpPr>
          <p:spPr>
            <a:xfrm flipV="1">
              <a:off x="1377380" y="2738205"/>
              <a:ext cx="2467768" cy="1984195"/>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87" name="Content Placeholder 2"/>
          <p:cNvSpPr>
            <a:spLocks noGrp="1"/>
          </p:cNvSpPr>
          <p:nvPr>
            <p:ph idx="1"/>
          </p:nvPr>
        </p:nvSpPr>
        <p:spPr>
          <a:xfrm>
            <a:off x="685800" y="1143000"/>
            <a:ext cx="7772400" cy="4953000"/>
          </a:xfrm>
        </p:spPr>
        <p:txBody>
          <a:bodyPr/>
          <a:lstStyle/>
          <a:p>
            <a:r>
              <a:rPr lang="en-US" sz="2400" dirty="0"/>
              <a:t>A time-dependent, deterministic </a:t>
            </a:r>
            <a:r>
              <a:rPr lang="en-US" sz="2400" dirty="0" err="1"/>
              <a:t>lookahead</a:t>
            </a:r>
            <a:r>
              <a:rPr lang="en-US" sz="2400" dirty="0"/>
              <a:t> network</a:t>
            </a:r>
          </a:p>
        </p:txBody>
      </p:sp>
      <p:cxnSp>
        <p:nvCxnSpPr>
          <p:cNvPr id="88" name="Straight Connector 9"/>
          <p:cNvCxnSpPr>
            <a:cxnSpLocks noChangeShapeType="1"/>
          </p:cNvCxnSpPr>
          <p:nvPr/>
        </p:nvCxnSpPr>
        <p:spPr bwMode="auto">
          <a:xfrm>
            <a:off x="1660922" y="4780360"/>
            <a:ext cx="0" cy="21788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89" name="TextBox 42"/>
          <p:cNvSpPr txBox="1">
            <a:spLocks noChangeArrowheads="1"/>
          </p:cNvSpPr>
          <p:nvPr/>
        </p:nvSpPr>
        <p:spPr bwMode="auto">
          <a:xfrm rot="16200000">
            <a:off x="-692601" y="3637445"/>
            <a:ext cx="2403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dirty="0"/>
              <a:t>The </a:t>
            </a:r>
            <a:r>
              <a:rPr lang="en-US" altLang="en-US" sz="1800" dirty="0" err="1"/>
              <a:t>lookahead</a:t>
            </a:r>
            <a:r>
              <a:rPr lang="en-US" altLang="en-US" sz="1800" dirty="0"/>
              <a:t> model</a:t>
            </a:r>
          </a:p>
        </p:txBody>
      </p:sp>
      <p:cxnSp>
        <p:nvCxnSpPr>
          <p:cNvPr id="90" name="Straight Arrow Connector 44"/>
          <p:cNvCxnSpPr>
            <a:cxnSpLocks noChangeShapeType="1"/>
          </p:cNvCxnSpPr>
          <p:nvPr/>
        </p:nvCxnSpPr>
        <p:spPr bwMode="auto">
          <a:xfrm flipH="1" flipV="1">
            <a:off x="1653154" y="2812513"/>
            <a:ext cx="6767" cy="2153585"/>
          </a:xfrm>
          <a:prstGeom prst="straightConnector1">
            <a:avLst/>
          </a:prstGeom>
          <a:noFill/>
          <a:ln w="2857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aphicFrame>
        <p:nvGraphicFramePr>
          <p:cNvPr id="91" name="Object 46"/>
          <p:cNvGraphicFramePr>
            <a:graphicFrameLocks noChangeAspect="1"/>
          </p:cNvGraphicFramePr>
          <p:nvPr>
            <p:extLst/>
          </p:nvPr>
        </p:nvGraphicFramePr>
        <p:xfrm>
          <a:off x="1030657" y="4722813"/>
          <a:ext cx="555625" cy="300037"/>
        </p:xfrm>
        <a:graphic>
          <a:graphicData uri="http://schemas.openxmlformats.org/presentationml/2006/ole">
            <mc:AlternateContent xmlns:mc="http://schemas.openxmlformats.org/markup-compatibility/2006">
              <mc:Choice xmlns:v="urn:schemas-microsoft-com:vml" Requires="v">
                <p:oleObj spid="_x0000_s2411904" name="Equation" r:id="rId12" imgW="330120" imgH="177480" progId="Equation.DSMT4">
                  <p:embed/>
                </p:oleObj>
              </mc:Choice>
              <mc:Fallback>
                <p:oleObj name="Equation" r:id="rId12" imgW="330120" imgH="177480" progId="Equation.DSMT4">
                  <p:embed/>
                  <p:pic>
                    <p:nvPicPr>
                      <p:cNvPr id="91" name="Object 46"/>
                      <p:cNvPicPr>
                        <a:picLocks noChangeAspect="1" noChangeArrowheads="1"/>
                      </p:cNvPicPr>
                      <p:nvPr/>
                    </p:nvPicPr>
                    <p:blipFill>
                      <a:blip r:embed="rId13"/>
                      <a:srcRect/>
                      <a:stretch>
                        <a:fillRect/>
                      </a:stretch>
                    </p:blipFill>
                    <p:spPr bwMode="auto">
                      <a:xfrm>
                        <a:off x="1030657" y="4722813"/>
                        <a:ext cx="55562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 name="Object 46"/>
          <p:cNvGraphicFramePr>
            <a:graphicFrameLocks noChangeAspect="1"/>
          </p:cNvGraphicFramePr>
          <p:nvPr>
            <p:extLst/>
          </p:nvPr>
        </p:nvGraphicFramePr>
        <p:xfrm>
          <a:off x="739911" y="4174719"/>
          <a:ext cx="876300" cy="300038"/>
        </p:xfrm>
        <a:graphic>
          <a:graphicData uri="http://schemas.openxmlformats.org/presentationml/2006/ole">
            <mc:AlternateContent xmlns:mc="http://schemas.openxmlformats.org/markup-compatibility/2006">
              <mc:Choice xmlns:v="urn:schemas-microsoft-com:vml" Requires="v">
                <p:oleObj spid="_x0000_s2411905" name="Equation" r:id="rId14" imgW="520560" imgH="177480" progId="Equation.DSMT4">
                  <p:embed/>
                </p:oleObj>
              </mc:Choice>
              <mc:Fallback>
                <p:oleObj name="Equation" r:id="rId14" imgW="520560" imgH="177480" progId="Equation.DSMT4">
                  <p:embed/>
                  <p:pic>
                    <p:nvPicPr>
                      <p:cNvPr id="92" name="Object 46"/>
                      <p:cNvPicPr>
                        <a:picLocks noChangeAspect="1" noChangeArrowheads="1"/>
                      </p:cNvPicPr>
                      <p:nvPr/>
                    </p:nvPicPr>
                    <p:blipFill>
                      <a:blip r:embed="rId15"/>
                      <a:srcRect/>
                      <a:stretch>
                        <a:fillRect/>
                      </a:stretch>
                    </p:blipFill>
                    <p:spPr bwMode="auto">
                      <a:xfrm>
                        <a:off x="739911" y="4174719"/>
                        <a:ext cx="8763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3" name="Object 46"/>
          <p:cNvGraphicFramePr>
            <a:graphicFrameLocks noChangeAspect="1"/>
          </p:cNvGraphicFramePr>
          <p:nvPr>
            <p:extLst/>
          </p:nvPr>
        </p:nvGraphicFramePr>
        <p:xfrm>
          <a:off x="706438" y="3616325"/>
          <a:ext cx="919162" cy="300038"/>
        </p:xfrm>
        <a:graphic>
          <a:graphicData uri="http://schemas.openxmlformats.org/presentationml/2006/ole">
            <mc:AlternateContent xmlns:mc="http://schemas.openxmlformats.org/markup-compatibility/2006">
              <mc:Choice xmlns:v="urn:schemas-microsoft-com:vml" Requires="v">
                <p:oleObj spid="_x0000_s2411906" name="Equation" r:id="rId16" imgW="545760" imgH="177480" progId="Equation.DSMT4">
                  <p:embed/>
                </p:oleObj>
              </mc:Choice>
              <mc:Fallback>
                <p:oleObj name="Equation" r:id="rId16" imgW="545760" imgH="177480" progId="Equation.DSMT4">
                  <p:embed/>
                  <p:pic>
                    <p:nvPicPr>
                      <p:cNvPr id="93" name="Object 46"/>
                      <p:cNvPicPr>
                        <a:picLocks noChangeAspect="1" noChangeArrowheads="1"/>
                      </p:cNvPicPr>
                      <p:nvPr/>
                    </p:nvPicPr>
                    <p:blipFill>
                      <a:blip r:embed="rId17"/>
                      <a:srcRect/>
                      <a:stretch>
                        <a:fillRect/>
                      </a:stretch>
                    </p:blipFill>
                    <p:spPr bwMode="auto">
                      <a:xfrm>
                        <a:off x="706438" y="3616325"/>
                        <a:ext cx="91916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4" name="Object 46"/>
          <p:cNvGraphicFramePr>
            <a:graphicFrameLocks noChangeAspect="1"/>
          </p:cNvGraphicFramePr>
          <p:nvPr>
            <p:extLst/>
          </p:nvPr>
        </p:nvGraphicFramePr>
        <p:xfrm>
          <a:off x="723900" y="3068638"/>
          <a:ext cx="896938" cy="300037"/>
        </p:xfrm>
        <a:graphic>
          <a:graphicData uri="http://schemas.openxmlformats.org/presentationml/2006/ole">
            <mc:AlternateContent xmlns:mc="http://schemas.openxmlformats.org/markup-compatibility/2006">
              <mc:Choice xmlns:v="urn:schemas-microsoft-com:vml" Requires="v">
                <p:oleObj spid="_x0000_s2411907" name="Equation" r:id="rId18" imgW="533160" imgH="177480" progId="Equation.DSMT4">
                  <p:embed/>
                </p:oleObj>
              </mc:Choice>
              <mc:Fallback>
                <p:oleObj name="Equation" r:id="rId18" imgW="533160" imgH="177480" progId="Equation.DSMT4">
                  <p:embed/>
                  <p:pic>
                    <p:nvPicPr>
                      <p:cNvPr id="94" name="Object 46"/>
                      <p:cNvPicPr>
                        <a:picLocks noChangeAspect="1" noChangeArrowheads="1"/>
                      </p:cNvPicPr>
                      <p:nvPr/>
                    </p:nvPicPr>
                    <p:blipFill>
                      <a:blip r:embed="rId19"/>
                      <a:srcRect/>
                      <a:stretch>
                        <a:fillRect/>
                      </a:stretch>
                    </p:blipFill>
                    <p:spPr bwMode="auto">
                      <a:xfrm>
                        <a:off x="723900" y="3068638"/>
                        <a:ext cx="89693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5" name="Object 46"/>
          <p:cNvGraphicFramePr>
            <a:graphicFrameLocks noChangeAspect="1"/>
          </p:cNvGraphicFramePr>
          <p:nvPr>
            <p:extLst/>
          </p:nvPr>
        </p:nvGraphicFramePr>
        <p:xfrm>
          <a:off x="711200" y="2530475"/>
          <a:ext cx="917575" cy="300038"/>
        </p:xfrm>
        <a:graphic>
          <a:graphicData uri="http://schemas.openxmlformats.org/presentationml/2006/ole">
            <mc:AlternateContent xmlns:mc="http://schemas.openxmlformats.org/markup-compatibility/2006">
              <mc:Choice xmlns:v="urn:schemas-microsoft-com:vml" Requires="v">
                <p:oleObj spid="_x0000_s2411908" name="Equation" r:id="rId20" imgW="545760" imgH="177480" progId="Equation.DSMT4">
                  <p:embed/>
                </p:oleObj>
              </mc:Choice>
              <mc:Fallback>
                <p:oleObj name="Equation" r:id="rId20" imgW="545760" imgH="177480" progId="Equation.DSMT4">
                  <p:embed/>
                  <p:pic>
                    <p:nvPicPr>
                      <p:cNvPr id="95" name="Object 46"/>
                      <p:cNvPicPr>
                        <a:picLocks noChangeAspect="1" noChangeArrowheads="1"/>
                      </p:cNvPicPr>
                      <p:nvPr/>
                    </p:nvPicPr>
                    <p:blipFill>
                      <a:blip r:embed="rId21"/>
                      <a:srcRect/>
                      <a:stretch>
                        <a:fillRect/>
                      </a:stretch>
                    </p:blipFill>
                    <p:spPr bwMode="auto">
                      <a:xfrm>
                        <a:off x="711200" y="2530475"/>
                        <a:ext cx="9175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itle 2"/>
          <p:cNvSpPr>
            <a:spLocks noGrp="1"/>
          </p:cNvSpPr>
          <p:nvPr>
            <p:ph type="title"/>
          </p:nvPr>
        </p:nvSpPr>
        <p:spPr/>
        <p:txBody>
          <a:bodyPr/>
          <a:lstStyle/>
          <a:p>
            <a:r>
              <a:rPr lang="en-US" dirty="0"/>
              <a:t>Dynamic shortest paths</a:t>
            </a:r>
          </a:p>
        </p:txBody>
      </p:sp>
    </p:spTree>
    <p:extLst>
      <p:ext uri="{BB962C8B-B14F-4D97-AF65-F5344CB8AC3E}">
        <p14:creationId xmlns:p14="http://schemas.microsoft.com/office/powerpoint/2010/main" val="1857744650"/>
      </p:ext>
    </p:extLst>
  </p:cSld>
  <p:clrMapOvr>
    <a:masterClrMapping/>
  </p:clrMapOvr>
  <p:transition spd="slow">
    <p:wipe dir="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shortest paths</a:t>
            </a:r>
          </a:p>
        </p:txBody>
      </p:sp>
      <p:sp>
        <p:nvSpPr>
          <p:cNvPr id="3" name="Content Placeholder 2"/>
          <p:cNvSpPr>
            <a:spLocks noGrp="1"/>
          </p:cNvSpPr>
          <p:nvPr>
            <p:ph idx="1"/>
          </p:nvPr>
        </p:nvSpPr>
        <p:spPr/>
        <p:txBody>
          <a:bodyPr/>
          <a:lstStyle/>
          <a:p>
            <a:r>
              <a:rPr lang="en-US" dirty="0"/>
              <a:t>Simulating a </a:t>
            </a:r>
            <a:r>
              <a:rPr lang="en-US" dirty="0" err="1"/>
              <a:t>lookahead</a:t>
            </a:r>
            <a:r>
              <a:rPr lang="en-US" dirty="0"/>
              <a:t> policy</a:t>
            </a:r>
          </a:p>
        </p:txBody>
      </p:sp>
      <p:graphicFrame>
        <p:nvGraphicFramePr>
          <p:cNvPr id="4" name="Object 3"/>
          <p:cNvGraphicFramePr>
            <a:graphicFrameLocks noChangeAspect="1"/>
          </p:cNvGraphicFramePr>
          <p:nvPr>
            <p:extLst>
              <p:ext uri="{D42A27DB-BD31-4B8C-83A1-F6EECF244321}">
                <p14:modId xmlns:p14="http://schemas.microsoft.com/office/powerpoint/2010/main" val="1086709442"/>
              </p:ext>
            </p:extLst>
          </p:nvPr>
        </p:nvGraphicFramePr>
        <p:xfrm>
          <a:off x="1165860" y="1708786"/>
          <a:ext cx="4340860" cy="4760476"/>
        </p:xfrm>
        <a:graphic>
          <a:graphicData uri="http://schemas.openxmlformats.org/presentationml/2006/ole">
            <mc:AlternateContent xmlns:mc="http://schemas.openxmlformats.org/markup-compatibility/2006">
              <mc:Choice xmlns:v="urn:schemas-microsoft-com:vml" Requires="v">
                <p:oleObj spid="_x0000_s2412589" name="Equation" r:id="rId3" imgW="2514600" imgH="2755800" progId="Equation.DSMT4">
                  <p:embed/>
                </p:oleObj>
              </mc:Choice>
              <mc:Fallback>
                <p:oleObj name="Equation" r:id="rId3" imgW="2514600" imgH="2755800" progId="Equation.DSMT4">
                  <p:embed/>
                  <p:pic>
                    <p:nvPicPr>
                      <p:cNvPr id="4" name="Object 3"/>
                      <p:cNvPicPr/>
                      <p:nvPr/>
                    </p:nvPicPr>
                    <p:blipFill>
                      <a:blip r:embed="rId4"/>
                      <a:stretch>
                        <a:fillRect/>
                      </a:stretch>
                    </p:blipFill>
                    <p:spPr>
                      <a:xfrm>
                        <a:off x="1165860" y="1708786"/>
                        <a:ext cx="4340860" cy="4760476"/>
                      </a:xfrm>
                      <a:prstGeom prst="rect">
                        <a:avLst/>
                      </a:prstGeom>
                    </p:spPr>
                  </p:pic>
                </p:oleObj>
              </mc:Fallback>
            </mc:AlternateContent>
          </a:graphicData>
        </a:graphic>
      </p:graphicFrame>
      <p:grpSp>
        <p:nvGrpSpPr>
          <p:cNvPr id="7" name="Group 6">
            <a:extLst>
              <a:ext uri="{FF2B5EF4-FFF2-40B4-BE49-F238E27FC236}">
                <a16:creationId xmlns:a16="http://schemas.microsoft.com/office/drawing/2014/main" id="{A0D5EEE0-5BD7-422D-910B-1BD8F86EBBA0}"/>
              </a:ext>
            </a:extLst>
          </p:cNvPr>
          <p:cNvGrpSpPr/>
          <p:nvPr/>
        </p:nvGrpSpPr>
        <p:grpSpPr>
          <a:xfrm>
            <a:off x="3031160" y="1934887"/>
            <a:ext cx="5376020" cy="884092"/>
            <a:chOff x="3031160" y="1934887"/>
            <a:chExt cx="5376020" cy="884092"/>
          </a:xfrm>
        </p:grpSpPr>
        <p:sp>
          <p:nvSpPr>
            <p:cNvPr id="5" name="Oval 4">
              <a:extLst>
                <a:ext uri="{FF2B5EF4-FFF2-40B4-BE49-F238E27FC236}">
                  <a16:creationId xmlns:a16="http://schemas.microsoft.com/office/drawing/2014/main" id="{D93A2036-2E15-4199-AC22-53E060779CAC}"/>
                </a:ext>
              </a:extLst>
            </p:cNvPr>
            <p:cNvSpPr/>
            <p:nvPr/>
          </p:nvSpPr>
          <p:spPr>
            <a:xfrm>
              <a:off x="3031160" y="2126864"/>
              <a:ext cx="879037" cy="692115"/>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 name="TextBox 5">
              <a:extLst>
                <a:ext uri="{FF2B5EF4-FFF2-40B4-BE49-F238E27FC236}">
                  <a16:creationId xmlns:a16="http://schemas.microsoft.com/office/drawing/2014/main" id="{81188398-25F8-4D83-9A3A-8321A7BDDA5D}"/>
                </a:ext>
              </a:extLst>
            </p:cNvPr>
            <p:cNvSpPr txBox="1"/>
            <p:nvPr/>
          </p:nvSpPr>
          <p:spPr>
            <a:xfrm>
              <a:off x="3915245" y="1934887"/>
              <a:ext cx="4491935" cy="400110"/>
            </a:xfrm>
            <a:prstGeom prst="rect">
              <a:avLst/>
            </a:prstGeom>
            <a:noFill/>
          </p:spPr>
          <p:txBody>
            <a:bodyPr wrap="none" rtlCol="0">
              <a:spAutoFit/>
            </a:bodyPr>
            <a:lstStyle/>
            <a:p>
              <a:pPr algn="l"/>
              <a:r>
                <a:rPr lang="en-US" sz="2000" i="0" dirty="0">
                  <a:solidFill>
                    <a:srgbClr val="0033CC"/>
                  </a:solidFill>
                </a:rPr>
                <a:t>Choice of link from shortest path problem</a:t>
              </a:r>
            </a:p>
          </p:txBody>
        </p:sp>
      </p:grpSp>
    </p:spTree>
    <p:extLst>
      <p:ext uri="{BB962C8B-B14F-4D97-AF65-F5344CB8AC3E}">
        <p14:creationId xmlns:p14="http://schemas.microsoft.com/office/powerpoint/2010/main" val="332128450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solidFill>
              </a:rPr>
              <a:t>The four classes of policies</a:t>
            </a:r>
          </a:p>
          <a:p>
            <a:pPr lvl="1">
              <a:buSzPct val="80000"/>
            </a:pPr>
            <a:r>
              <a:rPr lang="en-US" dirty="0">
                <a:solidFill>
                  <a:schemeClr val="bg1">
                    <a:lumMod val="65000"/>
                  </a:schemeClr>
                </a:solidFill>
              </a:rPr>
              <a:t>Policy function approximations (PFAs)</a:t>
            </a:r>
          </a:p>
          <a:p>
            <a:pPr lvl="1">
              <a:buSzPct val="80000"/>
            </a:pPr>
            <a:r>
              <a:rPr lang="en-US" dirty="0">
                <a:solidFill>
                  <a:schemeClr val="bg1">
                    <a:lumMod val="65000"/>
                  </a:schemeClr>
                </a:solidFill>
              </a:rPr>
              <a:t>Cost function approximations (CFAs)</a:t>
            </a:r>
          </a:p>
          <a:p>
            <a:pPr lvl="1">
              <a:buSzPct val="80000"/>
            </a:pPr>
            <a:r>
              <a:rPr lang="en-US" dirty="0">
                <a:solidFill>
                  <a:schemeClr val="bg1">
                    <a:lumMod val="65000"/>
                  </a:schemeClr>
                </a:solidFill>
              </a:rPr>
              <a:t>Value function approximations (VFAs)</a:t>
            </a:r>
          </a:p>
          <a:p>
            <a:pPr lvl="1">
              <a:buSzPct val="80000"/>
            </a:pPr>
            <a:r>
              <a:rPr lang="en-US" dirty="0">
                <a:solidFill>
                  <a:schemeClr val="bg1">
                    <a:lumMod val="65000"/>
                  </a:schemeClr>
                </a:solidFill>
              </a:rPr>
              <a:t>Direct </a:t>
            </a:r>
            <a:r>
              <a:rPr lang="en-US" dirty="0" err="1">
                <a:solidFill>
                  <a:schemeClr val="bg1">
                    <a:lumMod val="65000"/>
                  </a:schemeClr>
                </a:solidFill>
              </a:rPr>
              <a:t>lookahead</a:t>
            </a:r>
            <a:r>
              <a:rPr lang="en-US" dirty="0">
                <a:solidFill>
                  <a:schemeClr val="bg1">
                    <a:lumMod val="65000"/>
                  </a:schemeClr>
                </a:solidFill>
              </a:rPr>
              <a:t> policies (DLAs)</a:t>
            </a:r>
          </a:p>
          <a:p>
            <a:pPr lvl="1">
              <a:buSzPct val="80000"/>
            </a:pPr>
            <a:r>
              <a:rPr lang="en-US" dirty="0">
                <a:solidFill>
                  <a:schemeClr val="bg1"/>
                </a:solidFill>
              </a:rPr>
              <a:t>Hybrid direct lookahead/CFA</a:t>
            </a:r>
          </a:p>
          <a:p>
            <a:pPr lvl="1">
              <a:buSzPct val="80000"/>
            </a:pPr>
            <a:r>
              <a:rPr lang="en-US" dirty="0">
                <a:solidFill>
                  <a:schemeClr val="bg1">
                    <a:lumMod val="65000"/>
                  </a:schemeClr>
                </a:solidFill>
              </a:rPr>
              <a:t>Any of the four classes may work best!</a:t>
            </a:r>
          </a:p>
          <a:p>
            <a:pPr lvl="1">
              <a:buSzPct val="80000"/>
            </a:pPr>
            <a:endParaRPr lang="en-US" dirty="0">
              <a:solidFill>
                <a:schemeClr val="bg1"/>
              </a:solidFill>
            </a:endParaRP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215732492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p:txBody>
          <a:bodyPr/>
          <a:lstStyle/>
          <a:p>
            <a:r>
              <a:rPr lang="en-US" dirty="0"/>
              <a:t>An energy storage problem:</a:t>
            </a:r>
          </a:p>
        </p:txBody>
      </p:sp>
      <p:pic>
        <p:nvPicPr>
          <p:cNvPr id="6" name="Picture 5"/>
          <p:cNvPicPr>
            <a:picLocks noChangeAspect="1"/>
          </p:cNvPicPr>
          <p:nvPr/>
        </p:nvPicPr>
        <p:blipFill rotWithShape="1">
          <a:blip r:embed="rId3"/>
          <a:srcRect r="6274" b="10311"/>
          <a:stretch/>
        </p:blipFill>
        <p:spPr>
          <a:xfrm>
            <a:off x="5240906" y="1210941"/>
            <a:ext cx="3739808" cy="2716993"/>
          </a:xfrm>
          <a:prstGeom prst="rect">
            <a:avLst/>
          </a:prstGeom>
        </p:spPr>
      </p:pic>
      <p:pic>
        <p:nvPicPr>
          <p:cNvPr id="4" name="Picture 3"/>
          <p:cNvPicPr>
            <a:picLocks noChangeAspect="1"/>
          </p:cNvPicPr>
          <p:nvPr/>
        </p:nvPicPr>
        <p:blipFill>
          <a:blip r:embed="rId4"/>
          <a:stretch>
            <a:fillRect/>
          </a:stretch>
        </p:blipFill>
        <p:spPr>
          <a:xfrm>
            <a:off x="785195" y="3869840"/>
            <a:ext cx="6702752" cy="3036548"/>
          </a:xfrm>
          <a:prstGeom prst="rect">
            <a:avLst/>
          </a:prstGeom>
        </p:spPr>
      </p:pic>
      <p:sp>
        <p:nvSpPr>
          <p:cNvPr id="9" name="Rectangle 8"/>
          <p:cNvSpPr/>
          <p:nvPr/>
        </p:nvSpPr>
        <p:spPr>
          <a:xfrm>
            <a:off x="2720366" y="3786752"/>
            <a:ext cx="3299433" cy="449118"/>
          </a:xfrm>
          <a:prstGeom prst="rect">
            <a:avLst/>
          </a:prstGeom>
          <a:solidFill>
            <a:schemeClr val="bg1"/>
          </a:solidFill>
          <a:ln w="28575">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 name="Rectangle 9"/>
          <p:cNvSpPr/>
          <p:nvPr/>
        </p:nvSpPr>
        <p:spPr>
          <a:xfrm>
            <a:off x="107854" y="4331785"/>
            <a:ext cx="1545772" cy="449118"/>
          </a:xfrm>
          <a:prstGeom prst="rect">
            <a:avLst/>
          </a:prstGeom>
          <a:solidFill>
            <a:schemeClr val="bg1"/>
          </a:solidFill>
          <a:ln w="28575">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12" name="Picture 11"/>
          <p:cNvPicPr>
            <a:picLocks noChangeAspect="1"/>
          </p:cNvPicPr>
          <p:nvPr/>
        </p:nvPicPr>
        <p:blipFill>
          <a:blip r:embed="rId5"/>
          <a:stretch>
            <a:fillRect/>
          </a:stretch>
        </p:blipFill>
        <p:spPr>
          <a:xfrm>
            <a:off x="-8642" y="1781020"/>
            <a:ext cx="4819720" cy="1861747"/>
          </a:xfrm>
          <a:prstGeom prst="rect">
            <a:avLst/>
          </a:prstGeom>
        </p:spPr>
      </p:pic>
      <p:sp>
        <p:nvSpPr>
          <p:cNvPr id="5" name="Footer Placeholder 4">
            <a:extLst>
              <a:ext uri="{FF2B5EF4-FFF2-40B4-BE49-F238E27FC236}">
                <a16:creationId xmlns:a16="http://schemas.microsoft.com/office/drawing/2014/main" id="{F29B6766-7D2F-4A5A-82F5-EB1EE3228262}"/>
              </a:ext>
            </a:extLst>
          </p:cNvPr>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416960792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3" name="Rectangle 3"/>
          <p:cNvSpPr>
            <a:spLocks noGrp="1" noChangeArrowheads="1"/>
          </p:cNvSpPr>
          <p:nvPr>
            <p:ph type="body" idx="1"/>
          </p:nvPr>
        </p:nvSpPr>
        <p:spPr>
          <a:xfrm>
            <a:off x="685800" y="1143000"/>
            <a:ext cx="8249194" cy="4953000"/>
          </a:xfrm>
        </p:spPr>
        <p:txBody>
          <a:bodyPr/>
          <a:lstStyle/>
          <a:p>
            <a:pPr marL="0" indent="0">
              <a:buNone/>
            </a:pPr>
            <a:r>
              <a:rPr lang="en-US" sz="2000" dirty="0"/>
              <a:t>1) </a:t>
            </a:r>
            <a:r>
              <a:rPr lang="en-US" sz="2000" b="1" dirty="0"/>
              <a:t>Policy function approximations (PFAs)</a:t>
            </a:r>
          </a:p>
          <a:p>
            <a:pPr lvl="1"/>
            <a:r>
              <a:rPr lang="en-US" sz="1800" b="1" i="1" dirty="0"/>
              <a:t> </a:t>
            </a:r>
            <a:r>
              <a:rPr lang="en-US" sz="1800" dirty="0"/>
              <a:t>Lookup tables, rules, parametric/nonparametric functions</a:t>
            </a:r>
            <a:endParaRPr lang="en-US" sz="1800" b="1" i="1" dirty="0"/>
          </a:p>
          <a:p>
            <a:pPr marL="0" indent="0">
              <a:buNone/>
            </a:pPr>
            <a:r>
              <a:rPr lang="en-US" sz="2000" dirty="0"/>
              <a:t>2) </a:t>
            </a:r>
            <a:r>
              <a:rPr lang="en-US" sz="2000" b="1" dirty="0"/>
              <a:t>Cost function approximation (CFAs)</a:t>
            </a:r>
          </a:p>
          <a:p>
            <a:pPr lvl="1"/>
            <a:r>
              <a:rPr lang="en-US" sz="1800" b="1" i="1" dirty="0"/>
              <a:t> </a:t>
            </a:r>
          </a:p>
          <a:p>
            <a:pPr marL="0" indent="0">
              <a:buNone/>
            </a:pPr>
            <a:r>
              <a:rPr lang="en-US" sz="2000" dirty="0"/>
              <a:t>3</a:t>
            </a:r>
            <a:r>
              <a:rPr lang="en-US" sz="2000" b="1" dirty="0"/>
              <a:t>) Policies based on value function approximations (VFAs)</a:t>
            </a:r>
          </a:p>
          <a:p>
            <a:pPr lvl="1"/>
            <a:r>
              <a:rPr lang="en-US" sz="1800" b="1" i="1" dirty="0"/>
              <a:t> </a:t>
            </a:r>
          </a:p>
          <a:p>
            <a:pPr marL="0" indent="0">
              <a:buNone/>
            </a:pPr>
            <a:r>
              <a:rPr lang="en-US" sz="2000" dirty="0"/>
              <a:t>4) </a:t>
            </a:r>
            <a:r>
              <a:rPr lang="en-US" sz="2000" b="1" dirty="0"/>
              <a:t>Direct </a:t>
            </a:r>
            <a:r>
              <a:rPr lang="en-US" sz="2000" b="1" dirty="0" err="1"/>
              <a:t>lookahead</a:t>
            </a:r>
            <a:r>
              <a:rPr lang="en-US" sz="2000" b="1" dirty="0"/>
              <a:t> policies (DLAs)</a:t>
            </a:r>
          </a:p>
          <a:p>
            <a:pPr lvl="1"/>
            <a:r>
              <a:rPr lang="en-US" sz="1800" i="1" dirty="0"/>
              <a:t>Deterministic </a:t>
            </a:r>
            <a:r>
              <a:rPr lang="en-US" sz="1800" i="1" dirty="0" err="1"/>
              <a:t>lookahead</a:t>
            </a:r>
            <a:r>
              <a:rPr lang="en-US" sz="1800" i="1" dirty="0"/>
              <a:t>/rolling horizon proc./model predictive control</a:t>
            </a:r>
          </a:p>
          <a:p>
            <a:pPr lvl="2"/>
            <a:endParaRPr lang="en-US" sz="1400" b="1" i="1" dirty="0"/>
          </a:p>
          <a:p>
            <a:pPr lvl="2"/>
            <a:endParaRPr lang="en-US" sz="1400" b="1" i="1" dirty="0"/>
          </a:p>
          <a:p>
            <a:pPr lvl="1"/>
            <a:r>
              <a:rPr lang="en-US" sz="1800" i="1" dirty="0"/>
              <a:t>Chance constrained programming</a:t>
            </a:r>
          </a:p>
          <a:p>
            <a:pPr lvl="1"/>
            <a:endParaRPr lang="en-US" sz="1800" i="1" dirty="0"/>
          </a:p>
          <a:p>
            <a:pPr lvl="1"/>
            <a:r>
              <a:rPr lang="en-US" sz="1800" i="1" dirty="0"/>
              <a:t>Stochastic </a:t>
            </a:r>
            <a:r>
              <a:rPr lang="en-US" sz="1800" i="1" dirty="0" err="1"/>
              <a:t>lookahead</a:t>
            </a:r>
            <a:r>
              <a:rPr lang="en-US" sz="1800" i="1" dirty="0"/>
              <a:t> /stochastic </a:t>
            </a:r>
            <a:r>
              <a:rPr lang="en-US" sz="1800" i="1" dirty="0" err="1"/>
              <a:t>prog</a:t>
            </a:r>
            <a:r>
              <a:rPr lang="en-US" sz="1800" i="1" dirty="0"/>
              <a:t>/Monte Carlo tree search</a:t>
            </a:r>
          </a:p>
          <a:p>
            <a:pPr lvl="1"/>
            <a:endParaRPr lang="en-US" sz="1800" b="1" i="1" dirty="0"/>
          </a:p>
          <a:p>
            <a:pPr lvl="2"/>
            <a:endParaRPr lang="en-US" sz="1400" b="1" i="1" dirty="0"/>
          </a:p>
          <a:p>
            <a:pPr lvl="1"/>
            <a:r>
              <a:rPr lang="en-US" sz="1800" i="1" dirty="0"/>
              <a:t>“Robust optimization”</a:t>
            </a:r>
          </a:p>
        </p:txBody>
      </p:sp>
      <p:sp>
        <p:nvSpPr>
          <p:cNvPr id="471042" name="Rectangle 2"/>
          <p:cNvSpPr>
            <a:spLocks noGrp="1" noChangeArrowheads="1"/>
          </p:cNvSpPr>
          <p:nvPr>
            <p:ph type="title"/>
          </p:nvPr>
        </p:nvSpPr>
        <p:spPr/>
        <p:txBody>
          <a:bodyPr/>
          <a:lstStyle/>
          <a:p>
            <a:r>
              <a:rPr lang="en-US" sz="3200" dirty="0"/>
              <a:t>Four (meta)classes of policies</a:t>
            </a:r>
          </a:p>
        </p:txBody>
      </p:sp>
      <p:graphicFrame>
        <p:nvGraphicFramePr>
          <p:cNvPr id="2" name="Object 1"/>
          <p:cNvGraphicFramePr>
            <a:graphicFrameLocks noChangeAspect="1"/>
          </p:cNvGraphicFramePr>
          <p:nvPr>
            <p:extLst/>
          </p:nvPr>
        </p:nvGraphicFramePr>
        <p:xfrm>
          <a:off x="1416050" y="2205038"/>
          <a:ext cx="4430713" cy="481012"/>
        </p:xfrm>
        <a:graphic>
          <a:graphicData uri="http://schemas.openxmlformats.org/presentationml/2006/ole">
            <mc:AlternateContent xmlns:mc="http://schemas.openxmlformats.org/markup-compatibility/2006">
              <mc:Choice xmlns:v="urn:schemas-microsoft-com:vml" Requires="v">
                <p:oleObj spid="_x0000_s2427190" name="Equation" r:id="rId4" imgW="2577960" imgH="279360" progId="Equation.DSMT4">
                  <p:embed/>
                </p:oleObj>
              </mc:Choice>
              <mc:Fallback>
                <p:oleObj name="Equation" r:id="rId4" imgW="2577960" imgH="279360" progId="Equation.DSMT4">
                  <p:embed/>
                  <p:pic>
                    <p:nvPicPr>
                      <p:cNvPr id="2" name="Object 1"/>
                      <p:cNvPicPr>
                        <a:picLocks noChangeAspect="1" noChangeArrowheads="1"/>
                      </p:cNvPicPr>
                      <p:nvPr/>
                    </p:nvPicPr>
                    <p:blipFill>
                      <a:blip r:embed="rId5"/>
                      <a:srcRect/>
                      <a:stretch>
                        <a:fillRect/>
                      </a:stretch>
                    </p:blipFill>
                    <p:spPr bwMode="auto">
                      <a:xfrm>
                        <a:off x="1416050" y="2205038"/>
                        <a:ext cx="4430713"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nvPr>
        </p:nvGraphicFramePr>
        <p:xfrm>
          <a:off x="1401763" y="2878138"/>
          <a:ext cx="5108575" cy="523875"/>
        </p:xfrm>
        <a:graphic>
          <a:graphicData uri="http://schemas.openxmlformats.org/presentationml/2006/ole">
            <mc:AlternateContent xmlns:mc="http://schemas.openxmlformats.org/markup-compatibility/2006">
              <mc:Choice xmlns:v="urn:schemas-microsoft-com:vml" Requires="v">
                <p:oleObj spid="_x0000_s2427191" name="Equation" r:id="rId6" imgW="2971800" imgH="304560" progId="Equation.DSMT4">
                  <p:embed/>
                </p:oleObj>
              </mc:Choice>
              <mc:Fallback>
                <p:oleObj name="Equation" r:id="rId6" imgW="2971800" imgH="304560" progId="Equation.DSMT4">
                  <p:embed/>
                  <p:pic>
                    <p:nvPicPr>
                      <p:cNvPr id="7" name="Object 6"/>
                      <p:cNvPicPr>
                        <a:picLocks noChangeAspect="1" noChangeArrowheads="1"/>
                      </p:cNvPicPr>
                      <p:nvPr/>
                    </p:nvPicPr>
                    <p:blipFill>
                      <a:blip r:embed="rId7"/>
                      <a:srcRect/>
                      <a:stretch>
                        <a:fillRect/>
                      </a:stretch>
                    </p:blipFill>
                    <p:spPr bwMode="auto">
                      <a:xfrm>
                        <a:off x="1401763" y="2878138"/>
                        <a:ext cx="51085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8" name="Group 17"/>
          <p:cNvGrpSpPr/>
          <p:nvPr/>
        </p:nvGrpSpPr>
        <p:grpSpPr>
          <a:xfrm>
            <a:off x="1558925" y="5219700"/>
            <a:ext cx="6570663" cy="792870"/>
            <a:chOff x="1690143" y="5423442"/>
            <a:chExt cx="6570663" cy="792870"/>
          </a:xfrm>
        </p:grpSpPr>
        <p:graphicFrame>
          <p:nvGraphicFramePr>
            <p:cNvPr id="6" name="Object 5"/>
            <p:cNvGraphicFramePr>
              <a:graphicFrameLocks noChangeAspect="1"/>
            </p:cNvGraphicFramePr>
            <p:nvPr>
              <p:extLst/>
            </p:nvPr>
          </p:nvGraphicFramePr>
          <p:xfrm>
            <a:off x="1690143" y="5423442"/>
            <a:ext cx="6570663" cy="787400"/>
          </p:xfrm>
          <a:graphic>
            <a:graphicData uri="http://schemas.openxmlformats.org/presentationml/2006/ole">
              <mc:AlternateContent xmlns:mc="http://schemas.openxmlformats.org/markup-compatibility/2006">
                <mc:Choice xmlns:v="urn:schemas-microsoft-com:vml" Requires="v">
                  <p:oleObj spid="_x0000_s2427192" name="Equation" r:id="rId8" imgW="3822480" imgH="457200" progId="Equation.DSMT4">
                    <p:embed/>
                  </p:oleObj>
                </mc:Choice>
                <mc:Fallback>
                  <p:oleObj name="Equation" r:id="rId8" imgW="3822480" imgH="457200" progId="Equation.DSMT4">
                    <p:embed/>
                    <p:pic>
                      <p:nvPicPr>
                        <p:cNvPr id="6" name="Object 5"/>
                        <p:cNvPicPr>
                          <a:picLocks noChangeAspect="1" noChangeArrowheads="1"/>
                        </p:cNvPicPr>
                        <p:nvPr/>
                      </p:nvPicPr>
                      <p:blipFill>
                        <a:blip r:embed="rId9"/>
                        <a:srcRect/>
                        <a:stretch>
                          <a:fillRect/>
                        </a:stretch>
                      </p:blipFill>
                      <p:spPr bwMode="auto">
                        <a:xfrm>
                          <a:off x="1690143" y="5423442"/>
                          <a:ext cx="6570663"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5"/>
            <p:cNvGraphicFramePr>
              <a:graphicFrameLocks noChangeAspect="1"/>
            </p:cNvGraphicFramePr>
            <p:nvPr>
              <p:extLst/>
            </p:nvPr>
          </p:nvGraphicFramePr>
          <p:xfrm>
            <a:off x="2876896" y="5830550"/>
            <a:ext cx="1392238" cy="385762"/>
          </p:xfrm>
          <a:graphic>
            <a:graphicData uri="http://schemas.openxmlformats.org/presentationml/2006/ole">
              <mc:AlternateContent xmlns:mc="http://schemas.openxmlformats.org/markup-compatibility/2006">
                <mc:Choice xmlns:v="urn:schemas-microsoft-com:vml" Requires="v">
                  <p:oleObj spid="_x0000_s2427193" name="Equation" r:id="rId10" imgW="813600" imgH="219240" progId="Equation.DSMT4">
                    <p:embed/>
                  </p:oleObj>
                </mc:Choice>
                <mc:Fallback>
                  <p:oleObj name="Equation" r:id="rId10" imgW="813600" imgH="219240" progId="Equation.DSMT4">
                    <p:embed/>
                    <p:pic>
                      <p:nvPicPr>
                        <p:cNvPr id="16"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76896" y="5830550"/>
                          <a:ext cx="139223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5" name="Object 4"/>
          <p:cNvGraphicFramePr>
            <a:graphicFrameLocks noChangeAspect="1"/>
          </p:cNvGraphicFramePr>
          <p:nvPr>
            <p:extLst/>
          </p:nvPr>
        </p:nvGraphicFramePr>
        <p:xfrm>
          <a:off x="1580672" y="6090391"/>
          <a:ext cx="6648450" cy="766763"/>
        </p:xfrm>
        <a:graphic>
          <a:graphicData uri="http://schemas.openxmlformats.org/presentationml/2006/ole">
            <mc:AlternateContent xmlns:mc="http://schemas.openxmlformats.org/markup-compatibility/2006">
              <mc:Choice xmlns:v="urn:schemas-microsoft-com:vml" Requires="v">
                <p:oleObj spid="_x0000_s2427194" name="Equation" r:id="rId12" imgW="3848040" imgH="431640" progId="Equation.DSMT4">
                  <p:embed/>
                </p:oleObj>
              </mc:Choice>
              <mc:Fallback>
                <p:oleObj name="Equation" r:id="rId12" imgW="3848040" imgH="431640" progId="Equation.DSMT4">
                  <p:embed/>
                  <p:pic>
                    <p:nvPicPr>
                      <p:cNvPr id="5" name="Object 4"/>
                      <p:cNvPicPr>
                        <a:picLocks noChangeAspect="1" noChangeArrowheads="1"/>
                      </p:cNvPicPr>
                      <p:nvPr/>
                    </p:nvPicPr>
                    <p:blipFill>
                      <a:blip r:embed="rId13"/>
                      <a:srcRect/>
                      <a:stretch>
                        <a:fillRect/>
                      </a:stretch>
                    </p:blipFill>
                    <p:spPr bwMode="auto">
                      <a:xfrm>
                        <a:off x="1580672" y="6090391"/>
                        <a:ext cx="6648450" cy="76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nvPr>
        </p:nvGraphicFramePr>
        <p:xfrm>
          <a:off x="1812428" y="4692066"/>
          <a:ext cx="2375770" cy="385260"/>
        </p:xfrm>
        <a:graphic>
          <a:graphicData uri="http://schemas.openxmlformats.org/presentationml/2006/ole">
            <mc:AlternateContent xmlns:mc="http://schemas.openxmlformats.org/markup-compatibility/2006">
              <mc:Choice xmlns:v="urn:schemas-microsoft-com:vml" Requires="v">
                <p:oleObj spid="_x0000_s2427195" name="Equation" r:id="rId14" imgW="1409400" imgH="228600" progId="Equation.DSMT4">
                  <p:embed/>
                </p:oleObj>
              </mc:Choice>
              <mc:Fallback>
                <p:oleObj name="Equation" r:id="rId14" imgW="1409400" imgH="228600" progId="Equation.DSMT4">
                  <p:embed/>
                  <p:pic>
                    <p:nvPicPr>
                      <p:cNvPr id="4" name="Object 3"/>
                      <p:cNvPicPr/>
                      <p:nvPr/>
                    </p:nvPicPr>
                    <p:blipFill>
                      <a:blip r:embed="rId15"/>
                      <a:stretch>
                        <a:fillRect/>
                      </a:stretch>
                    </p:blipFill>
                    <p:spPr>
                      <a:xfrm>
                        <a:off x="1812428" y="4692066"/>
                        <a:ext cx="2375770" cy="385260"/>
                      </a:xfrm>
                      <a:prstGeom prst="rect">
                        <a:avLst/>
                      </a:prstGeom>
                    </p:spPr>
                  </p:pic>
                </p:oleObj>
              </mc:Fallback>
            </mc:AlternateContent>
          </a:graphicData>
        </a:graphic>
      </p:graphicFrame>
      <p:graphicFrame>
        <p:nvGraphicFramePr>
          <p:cNvPr id="20" name="Object 19"/>
          <p:cNvGraphicFramePr>
            <a:graphicFrameLocks noChangeAspect="1"/>
          </p:cNvGraphicFramePr>
          <p:nvPr>
            <p:extLst/>
          </p:nvPr>
        </p:nvGraphicFramePr>
        <p:xfrm>
          <a:off x="1600200" y="3761440"/>
          <a:ext cx="5197475" cy="741362"/>
        </p:xfrm>
        <a:graphic>
          <a:graphicData uri="http://schemas.openxmlformats.org/presentationml/2006/ole">
            <mc:AlternateContent xmlns:mc="http://schemas.openxmlformats.org/markup-compatibility/2006">
              <mc:Choice xmlns:v="urn:schemas-microsoft-com:vml" Requires="v">
                <p:oleObj spid="_x0000_s2427196" name="Equation" r:id="rId16" imgW="3022560" imgH="431640" progId="Equation.DSMT4">
                  <p:embed/>
                </p:oleObj>
              </mc:Choice>
              <mc:Fallback>
                <p:oleObj name="Equation" r:id="rId16" imgW="3022560" imgH="431640" progId="Equation.DSMT4">
                  <p:embed/>
                  <p:pic>
                    <p:nvPicPr>
                      <p:cNvPr id="20" name="Object 19"/>
                      <p:cNvPicPr>
                        <a:picLocks noChangeAspect="1" noChangeArrowheads="1"/>
                      </p:cNvPicPr>
                      <p:nvPr/>
                    </p:nvPicPr>
                    <p:blipFill>
                      <a:blip r:embed="rId17"/>
                      <a:srcRect/>
                      <a:stretch>
                        <a:fillRect/>
                      </a:stretch>
                    </p:blipFill>
                    <p:spPr bwMode="auto">
                      <a:xfrm>
                        <a:off x="1600200" y="3761440"/>
                        <a:ext cx="5197475" cy="741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Rectangle 20">
            <a:extLst>
              <a:ext uri="{FF2B5EF4-FFF2-40B4-BE49-F238E27FC236}">
                <a16:creationId xmlns:a16="http://schemas.microsoft.com/office/drawing/2014/main" id="{75C6E8AD-24E5-4100-9215-2A5081ABF08E}"/>
              </a:ext>
            </a:extLst>
          </p:cNvPr>
          <p:cNvSpPr/>
          <p:nvPr/>
        </p:nvSpPr>
        <p:spPr>
          <a:xfrm>
            <a:off x="587836" y="1848044"/>
            <a:ext cx="8215086" cy="785633"/>
          </a:xfrm>
          <a:prstGeom prst="rect">
            <a:avLst/>
          </a:prstGeom>
          <a:solidFill>
            <a:srgbClr val="FFC000">
              <a:alpha val="29020"/>
            </a:srgbClr>
          </a:solidFill>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2" name="Rectangle 21">
            <a:extLst>
              <a:ext uri="{FF2B5EF4-FFF2-40B4-BE49-F238E27FC236}">
                <a16:creationId xmlns:a16="http://schemas.microsoft.com/office/drawing/2014/main" id="{0C814766-B46F-472F-AA9F-C087F42CC6B8}"/>
              </a:ext>
            </a:extLst>
          </p:cNvPr>
          <p:cNvSpPr/>
          <p:nvPr/>
        </p:nvSpPr>
        <p:spPr>
          <a:xfrm>
            <a:off x="587832" y="3549080"/>
            <a:ext cx="8215086" cy="839121"/>
          </a:xfrm>
          <a:prstGeom prst="rect">
            <a:avLst/>
          </a:prstGeom>
          <a:solidFill>
            <a:srgbClr val="FFC000">
              <a:alpha val="29020"/>
            </a:srgbClr>
          </a:solidFill>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8" name="Group 7">
            <a:extLst>
              <a:ext uri="{FF2B5EF4-FFF2-40B4-BE49-F238E27FC236}">
                <a16:creationId xmlns:a16="http://schemas.microsoft.com/office/drawing/2014/main" id="{2F8CEF37-C36F-4F0C-89D8-40BDE7A13BF8}"/>
              </a:ext>
            </a:extLst>
          </p:cNvPr>
          <p:cNvGrpSpPr/>
          <p:nvPr/>
        </p:nvGrpSpPr>
        <p:grpSpPr>
          <a:xfrm>
            <a:off x="59517" y="1143000"/>
            <a:ext cx="8875477" cy="1500002"/>
            <a:chOff x="59517" y="1143000"/>
            <a:chExt cx="8875477" cy="1500002"/>
          </a:xfrm>
          <a:solidFill>
            <a:srgbClr val="D9D9D9">
              <a:alpha val="40000"/>
            </a:srgbClr>
          </a:solidFill>
        </p:grpSpPr>
        <p:sp>
          <p:nvSpPr>
            <p:cNvPr id="9" name="TextBox 8"/>
            <p:cNvSpPr txBox="1"/>
            <p:nvPr/>
          </p:nvSpPr>
          <p:spPr>
            <a:xfrm rot="16200000">
              <a:off x="-129224" y="2013004"/>
              <a:ext cx="859886" cy="400110"/>
            </a:xfrm>
            <a:prstGeom prst="rect">
              <a:avLst/>
            </a:prstGeom>
            <a:grpFill/>
          </p:spPr>
          <p:txBody>
            <a:bodyPr wrap="none" rtlCol="0">
              <a:spAutoFit/>
            </a:bodyPr>
            <a:lstStyle/>
            <a:p>
              <a:pPr algn="l"/>
              <a:r>
                <a:rPr lang="en-US" sz="2000" i="0" dirty="0"/>
                <a:t>Policy search</a:t>
              </a:r>
            </a:p>
          </p:txBody>
        </p:sp>
        <p:sp>
          <p:nvSpPr>
            <p:cNvPr id="11" name="Rectangle 10">
              <a:extLst>
                <a:ext uri="{FF2B5EF4-FFF2-40B4-BE49-F238E27FC236}">
                  <a16:creationId xmlns:a16="http://schemas.microsoft.com/office/drawing/2014/main" id="{8770573E-82DB-4D4C-9D2E-D8D0E0509DB1}"/>
                </a:ext>
              </a:extLst>
            </p:cNvPr>
            <p:cNvSpPr/>
            <p:nvPr/>
          </p:nvSpPr>
          <p:spPr>
            <a:xfrm>
              <a:off x="59517" y="1143000"/>
              <a:ext cx="8875477" cy="1473590"/>
            </a:xfrm>
            <a:prstGeom prst="rect">
              <a:avLst/>
            </a:prstGeom>
            <a:grp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0" name="Group 9">
            <a:extLst>
              <a:ext uri="{FF2B5EF4-FFF2-40B4-BE49-F238E27FC236}">
                <a16:creationId xmlns:a16="http://schemas.microsoft.com/office/drawing/2014/main" id="{AA4F5503-811E-40F2-88DF-1B09623B673C}"/>
              </a:ext>
            </a:extLst>
          </p:cNvPr>
          <p:cNvGrpSpPr/>
          <p:nvPr/>
        </p:nvGrpSpPr>
        <p:grpSpPr>
          <a:xfrm>
            <a:off x="59516" y="2606614"/>
            <a:ext cx="8875477" cy="4194430"/>
            <a:chOff x="59516" y="2606614"/>
            <a:chExt cx="8875477" cy="4194430"/>
          </a:xfrm>
          <a:solidFill>
            <a:srgbClr val="D9D9D9">
              <a:alpha val="40000"/>
            </a:srgbClr>
          </a:solidFill>
        </p:grpSpPr>
        <p:sp>
          <p:nvSpPr>
            <p:cNvPr id="19" name="TextBox 18"/>
            <p:cNvSpPr txBox="1"/>
            <p:nvPr/>
          </p:nvSpPr>
          <p:spPr>
            <a:xfrm rot="16200000">
              <a:off x="76026" y="5804134"/>
              <a:ext cx="590075" cy="400110"/>
            </a:xfrm>
            <a:prstGeom prst="rect">
              <a:avLst/>
            </a:prstGeom>
            <a:grpFill/>
          </p:spPr>
          <p:txBody>
            <a:bodyPr wrap="none" rtlCol="0">
              <a:spAutoFit/>
            </a:bodyPr>
            <a:lstStyle/>
            <a:p>
              <a:pPr algn="l"/>
              <a:r>
                <a:rPr lang="en-US" sz="2000" i="0" dirty="0" err="1"/>
                <a:t>Lookahead</a:t>
              </a:r>
              <a:r>
                <a:rPr lang="en-US" sz="2000" i="0" dirty="0"/>
                <a:t> approximations</a:t>
              </a:r>
            </a:p>
          </p:txBody>
        </p:sp>
        <p:sp>
          <p:nvSpPr>
            <p:cNvPr id="23" name="Rectangle 22">
              <a:extLst>
                <a:ext uri="{FF2B5EF4-FFF2-40B4-BE49-F238E27FC236}">
                  <a16:creationId xmlns:a16="http://schemas.microsoft.com/office/drawing/2014/main" id="{B123BDEE-C748-4CD7-ACF7-8093AD2FFEC2}"/>
                </a:ext>
              </a:extLst>
            </p:cNvPr>
            <p:cNvSpPr/>
            <p:nvPr/>
          </p:nvSpPr>
          <p:spPr>
            <a:xfrm>
              <a:off x="59516" y="2606614"/>
              <a:ext cx="8875477" cy="4194430"/>
            </a:xfrm>
            <a:prstGeom prst="rect">
              <a:avLst/>
            </a:prstGeom>
            <a:grp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143771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p:txBody>
          <a:bodyPr/>
          <a:lstStyle/>
          <a:p>
            <a:r>
              <a:rPr lang="en-US" dirty="0"/>
              <a:t>Benchmark policy – Deterministic </a:t>
            </a:r>
            <a:r>
              <a:rPr lang="en-US" dirty="0" err="1"/>
              <a:t>lookahead</a:t>
            </a:r>
            <a:endParaRPr lang="en-US" dirty="0"/>
          </a:p>
        </p:txBody>
      </p:sp>
      <p:pic>
        <p:nvPicPr>
          <p:cNvPr id="5" name="Picture 4"/>
          <p:cNvPicPr>
            <a:picLocks noChangeAspect="1"/>
          </p:cNvPicPr>
          <p:nvPr/>
        </p:nvPicPr>
        <p:blipFill rotWithShape="1">
          <a:blip r:embed="rId3"/>
          <a:srcRect t="59812"/>
          <a:stretch/>
        </p:blipFill>
        <p:spPr>
          <a:xfrm>
            <a:off x="171100" y="1600200"/>
            <a:ext cx="8070279" cy="1310781"/>
          </a:xfrm>
          <a:prstGeom prst="rect">
            <a:avLst/>
          </a:prstGeom>
        </p:spPr>
      </p:pic>
      <p:sp>
        <p:nvSpPr>
          <p:cNvPr id="7" name="Rectangle 6"/>
          <p:cNvSpPr/>
          <p:nvPr/>
        </p:nvSpPr>
        <p:spPr bwMode="auto">
          <a:xfrm>
            <a:off x="2790065" y="5044662"/>
            <a:ext cx="4058816" cy="485192"/>
          </a:xfrm>
          <a:prstGeom prst="rect">
            <a:avLst/>
          </a:prstGeom>
          <a:noFill/>
          <a:ln w="28575" cap="flat" cmpd="sng" algn="ctr">
            <a:solidFill>
              <a:srgbClr val="FF0000"/>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011625348"/>
              </p:ext>
            </p:extLst>
          </p:nvPr>
        </p:nvGraphicFramePr>
        <p:xfrm>
          <a:off x="2986940" y="3021301"/>
          <a:ext cx="3665067" cy="3488133"/>
        </p:xfrm>
        <a:graphic>
          <a:graphicData uri="http://schemas.openxmlformats.org/presentationml/2006/ole">
            <mc:AlternateContent xmlns:mc="http://schemas.openxmlformats.org/markup-compatibility/2006">
              <mc:Choice xmlns:v="urn:schemas-microsoft-com:vml" Requires="v">
                <p:oleObj spid="_x0000_s2427949" name="Equation" r:id="rId4" imgW="1841400" imgH="1752480" progId="Equation.DSMT4">
                  <p:embed/>
                </p:oleObj>
              </mc:Choice>
              <mc:Fallback>
                <p:oleObj name="Equation" r:id="rId4" imgW="1841400" imgH="1752480" progId="Equation.DSMT4">
                  <p:embed/>
                  <p:pic>
                    <p:nvPicPr>
                      <p:cNvPr id="8" name="Object 7"/>
                      <p:cNvPicPr/>
                      <p:nvPr/>
                    </p:nvPicPr>
                    <p:blipFill>
                      <a:blip r:embed="rId5"/>
                      <a:stretch>
                        <a:fillRect/>
                      </a:stretch>
                    </p:blipFill>
                    <p:spPr>
                      <a:xfrm>
                        <a:off x="2986940" y="3021301"/>
                        <a:ext cx="3665067" cy="3488133"/>
                      </a:xfrm>
                      <a:prstGeom prst="rect">
                        <a:avLst/>
                      </a:prstGeom>
                    </p:spPr>
                  </p:pic>
                </p:oleObj>
              </mc:Fallback>
            </mc:AlternateContent>
          </a:graphicData>
        </a:graphic>
      </p:graphicFrame>
      <p:sp>
        <p:nvSpPr>
          <p:cNvPr id="4" name="Footer Placeholder 3"/>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102853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a:xfrm>
            <a:off x="685800" y="1143000"/>
            <a:ext cx="7772400" cy="2659743"/>
          </a:xfrm>
        </p:spPr>
        <p:txBody>
          <a:bodyPr/>
          <a:lstStyle/>
          <a:p>
            <a:r>
              <a:rPr lang="en-US" dirty="0" err="1"/>
              <a:t>Lookahead</a:t>
            </a:r>
            <a:r>
              <a:rPr lang="en-US" dirty="0"/>
              <a:t> policies peek into the future</a:t>
            </a:r>
          </a:p>
          <a:p>
            <a:pPr lvl="1"/>
            <a:r>
              <a:rPr lang="en-US" dirty="0"/>
              <a:t>Optimize over deterministic </a:t>
            </a:r>
            <a:r>
              <a:rPr lang="en-US" dirty="0" err="1"/>
              <a:t>lookahead</a:t>
            </a:r>
            <a:r>
              <a:rPr lang="en-US" dirty="0"/>
              <a:t> model</a:t>
            </a:r>
          </a:p>
        </p:txBody>
      </p:sp>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sp>
        <p:nvSpPr>
          <p:cNvPr id="31" name="TextBox 30"/>
          <p:cNvSpPr txBox="1"/>
          <p:nvPr/>
        </p:nvSpPr>
        <p:spPr>
          <a:xfrm>
            <a:off x="3221647" y="6019800"/>
            <a:ext cx="2199641" cy="461665"/>
          </a:xfrm>
          <a:prstGeom prst="rect">
            <a:avLst/>
          </a:prstGeom>
          <a:noFill/>
        </p:spPr>
        <p:txBody>
          <a:bodyPr wrap="none" rtlCol="0">
            <a:spAutoFit/>
          </a:bodyPr>
          <a:lstStyle/>
          <a:p>
            <a:r>
              <a:rPr lang="en-US" sz="2400" i="0" dirty="0"/>
              <a:t>The real process</a:t>
            </a:r>
          </a:p>
        </p:txBody>
      </p: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sp>
        <p:nvSpPr>
          <p:cNvPr id="43" name="TextBox 42"/>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cxnSp>
        <p:nvCxnSpPr>
          <p:cNvPr id="45" name="Straight Arrow Connector 44"/>
          <p:cNvCxnSpPr>
            <a:endCxn id="3" idx="1"/>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arrow" w="med" len="med"/>
            <a:tailEnd type="arrow" w="med" len="med"/>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2429098" name="Equation" r:id="rId4" imgW="88560" imgH="152280" progId="Equation.DSMT4">
                  <p:embed/>
                </p:oleObj>
              </mc:Choice>
              <mc:Fallback>
                <p:oleObj name="Equation" r:id="rId4" imgW="88560" imgH="152280" progId="Equation.DSMT4">
                  <p:embed/>
                  <p:pic>
                    <p:nvPicPr>
                      <p:cNvPr id="47" name="Object 46"/>
                      <p:cNvPicPr/>
                      <p:nvPr/>
                    </p:nvPicPr>
                    <p:blipFill>
                      <a:blip r:embed="rId5"/>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2429099" name="Equation" r:id="rId6" imgW="279360" imgH="177480" progId="Equation.DSMT4">
                  <p:embed/>
                </p:oleObj>
              </mc:Choice>
              <mc:Fallback>
                <p:oleObj name="Equation" r:id="rId6" imgW="279360" imgH="177480" progId="Equation.DSMT4">
                  <p:embed/>
                  <p:pic>
                    <p:nvPicPr>
                      <p:cNvPr id="48" name="Object 47"/>
                      <p:cNvPicPr>
                        <a:picLocks noChangeAspect="1" noChangeArrowheads="1"/>
                      </p:cNvPicPr>
                      <p:nvPr/>
                    </p:nvPicPr>
                    <p:blipFill>
                      <a:blip r:embed="rId7"/>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2429100" name="Equation" r:id="rId8" imgW="304560" imgH="177480" progId="Equation.DSMT4">
                  <p:embed/>
                </p:oleObj>
              </mc:Choice>
              <mc:Fallback>
                <p:oleObj name="Equation" r:id="rId8" imgW="304560" imgH="177480" progId="Equation.DSMT4">
                  <p:embed/>
                  <p:pic>
                    <p:nvPicPr>
                      <p:cNvPr id="49" name="Object 48"/>
                      <p:cNvPicPr>
                        <a:picLocks noChangeAspect="1" noChangeArrowheads="1"/>
                      </p:cNvPicPr>
                      <p:nvPr/>
                    </p:nvPicPr>
                    <p:blipFill>
                      <a:blip r:embed="rId9"/>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2429101" name="Equation" r:id="rId10" imgW="291960" imgH="177480" progId="Equation.DSMT4">
                  <p:embed/>
                </p:oleObj>
              </mc:Choice>
              <mc:Fallback>
                <p:oleObj name="Equation" r:id="rId10" imgW="291960" imgH="177480" progId="Equation.DSMT4">
                  <p:embed/>
                  <p:pic>
                    <p:nvPicPr>
                      <p:cNvPr id="50" name="Object 49"/>
                      <p:cNvPicPr>
                        <a:picLocks noChangeAspect="1" noChangeArrowheads="1"/>
                      </p:cNvPicPr>
                      <p:nvPr/>
                    </p:nvPicPr>
                    <p:blipFill>
                      <a:blip r:embed="rId11"/>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281407557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050" name="Picture 1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99347">
            <a:off x="926219" y="3340878"/>
            <a:ext cx="416242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a:xfrm>
            <a:off x="685800" y="1143000"/>
            <a:ext cx="7772400" cy="2659743"/>
          </a:xfrm>
        </p:spPr>
        <p:txBody>
          <a:bodyPr/>
          <a:lstStyle/>
          <a:p>
            <a:r>
              <a:rPr lang="en-US" dirty="0" err="1"/>
              <a:t>Lookahead</a:t>
            </a:r>
            <a:r>
              <a:rPr lang="en-US" dirty="0"/>
              <a:t> policies peek into the future</a:t>
            </a:r>
          </a:p>
          <a:p>
            <a:pPr lvl="1"/>
            <a:r>
              <a:rPr lang="en-US" dirty="0"/>
              <a:t>Optimize over deterministic </a:t>
            </a:r>
            <a:r>
              <a:rPr lang="en-US" dirty="0" err="1"/>
              <a:t>lookahead</a:t>
            </a:r>
            <a:r>
              <a:rPr lang="en-US" dirty="0"/>
              <a:t> model</a:t>
            </a:r>
          </a:p>
        </p:txBody>
      </p:sp>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sp>
        <p:nvSpPr>
          <p:cNvPr id="31" name="TextBox 30"/>
          <p:cNvSpPr txBox="1"/>
          <p:nvPr/>
        </p:nvSpPr>
        <p:spPr>
          <a:xfrm>
            <a:off x="3221647" y="6019800"/>
            <a:ext cx="2199641" cy="461665"/>
          </a:xfrm>
          <a:prstGeom prst="rect">
            <a:avLst/>
          </a:prstGeom>
          <a:noFill/>
        </p:spPr>
        <p:txBody>
          <a:bodyPr wrap="none" rtlCol="0">
            <a:spAutoFit/>
          </a:bodyPr>
          <a:lstStyle/>
          <a:p>
            <a:r>
              <a:rPr lang="en-US" sz="2400" i="0" dirty="0"/>
              <a:t>The real process</a:t>
            </a:r>
          </a:p>
        </p:txBody>
      </p: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sp>
        <p:nvSpPr>
          <p:cNvPr id="43" name="TextBox 42"/>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cxnSp>
        <p:nvCxnSpPr>
          <p:cNvPr id="45" name="Straight Arrow Connector 44"/>
          <p:cNvCxnSpPr>
            <a:endCxn id="3" idx="1"/>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arrow" w="med" len="med"/>
            <a:tailEnd type="arrow" w="med" len="med"/>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2430122" name="Equation" r:id="rId5" imgW="88560" imgH="152280" progId="Equation.DSMT4">
                  <p:embed/>
                </p:oleObj>
              </mc:Choice>
              <mc:Fallback>
                <p:oleObj name="Equation" r:id="rId5" imgW="88560" imgH="152280" progId="Equation.DSMT4">
                  <p:embed/>
                  <p:pic>
                    <p:nvPicPr>
                      <p:cNvPr id="47" name="Object 46"/>
                      <p:cNvPicPr/>
                      <p:nvPr/>
                    </p:nvPicPr>
                    <p:blipFill>
                      <a:blip r:embed="rId6"/>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2430123" name="Equation" r:id="rId7" imgW="279360" imgH="177480" progId="Equation.DSMT4">
                  <p:embed/>
                </p:oleObj>
              </mc:Choice>
              <mc:Fallback>
                <p:oleObj name="Equation" r:id="rId7" imgW="279360" imgH="177480" progId="Equation.DSMT4">
                  <p:embed/>
                  <p:pic>
                    <p:nvPicPr>
                      <p:cNvPr id="48" name="Object 47"/>
                      <p:cNvPicPr>
                        <a:picLocks noChangeAspect="1" noChangeArrowheads="1"/>
                      </p:cNvPicPr>
                      <p:nvPr/>
                    </p:nvPicPr>
                    <p:blipFill>
                      <a:blip r:embed="rId8"/>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2430124" name="Equation" r:id="rId9" imgW="304560" imgH="177480" progId="Equation.DSMT4">
                  <p:embed/>
                </p:oleObj>
              </mc:Choice>
              <mc:Fallback>
                <p:oleObj name="Equation" r:id="rId9" imgW="304560" imgH="177480" progId="Equation.DSMT4">
                  <p:embed/>
                  <p:pic>
                    <p:nvPicPr>
                      <p:cNvPr id="49" name="Object 48"/>
                      <p:cNvPicPr>
                        <a:picLocks noChangeAspect="1" noChangeArrowheads="1"/>
                      </p:cNvPicPr>
                      <p:nvPr/>
                    </p:nvPicPr>
                    <p:blipFill>
                      <a:blip r:embed="rId10"/>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2430125" name="Equation" r:id="rId11" imgW="291960" imgH="177480" progId="Equation.DSMT4">
                  <p:embed/>
                </p:oleObj>
              </mc:Choice>
              <mc:Fallback>
                <p:oleObj name="Equation" r:id="rId11" imgW="291960" imgH="177480" progId="Equation.DSMT4">
                  <p:embed/>
                  <p:pic>
                    <p:nvPicPr>
                      <p:cNvPr id="50" name="Object 49"/>
                      <p:cNvPicPr>
                        <a:picLocks noChangeAspect="1" noChangeArrowheads="1"/>
                      </p:cNvPicPr>
                      <p:nvPr/>
                    </p:nvPicPr>
                    <p:blipFill>
                      <a:blip r:embed="rId12"/>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2459399064"/>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88803" name="Rectangle 3"/>
              <p:cNvSpPr>
                <a:spLocks noGrp="1" noChangeArrowheads="1"/>
              </p:cNvSpPr>
              <p:nvPr>
                <p:ph type="body" idx="1"/>
              </p:nvPr>
            </p:nvSpPr>
            <p:spPr/>
            <p:txBody>
              <a:bodyPr/>
              <a:lstStyle/>
              <a:p>
                <a:pPr>
                  <a:lnSpc>
                    <a:spcPct val="90000"/>
                  </a:lnSpc>
                </a:pPr>
                <a:r>
                  <a:rPr lang="en-US" dirty="0"/>
                  <a:t>A sequential decision problems</a:t>
                </a:r>
              </a:p>
              <a:p>
                <a:pPr lvl="1">
                  <a:lnSpc>
                    <a:spcPct val="90000"/>
                  </a:lnSpc>
                </a:pPr>
                <a:endParaRPr lang="en-US" dirty="0"/>
              </a:p>
              <a:p>
                <a:pPr lvl="1">
                  <a:lnSpc>
                    <a:spcPct val="90000"/>
                  </a:lnSpc>
                </a:pPr>
                <a:r>
                  <a:rPr lang="en-US" dirty="0"/>
                  <a:t>We often need to write this using a counter </a:t>
                </a:r>
                <a14:m>
                  <m:oMath xmlns:m="http://schemas.openxmlformats.org/officeDocument/2006/math">
                    <m:r>
                      <a:rPr lang="en-US" b="0" i="1" smtClean="0">
                        <a:latin typeface="Cambria Math" panose="02040503050406030204" pitchFamily="18" charset="0"/>
                      </a:rPr>
                      <m:t>𝑛</m:t>
                    </m:r>
                  </m:oMath>
                </a14:m>
                <a:r>
                  <a:rPr lang="en-US" dirty="0"/>
                  <a:t>:</a:t>
                </a:r>
              </a:p>
              <a:p>
                <a:pPr lvl="1">
                  <a:lnSpc>
                    <a:spcPct val="90000"/>
                  </a:lnSpc>
                </a:pPr>
                <a:endParaRPr lang="en-US" dirty="0"/>
              </a:p>
              <a:p>
                <a:pPr marL="914400" lvl="2" indent="0">
                  <a:lnSpc>
                    <a:spcPct val="90000"/>
                  </a:lnSpc>
                  <a:buNone/>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𝑆</m:t>
                          </m:r>
                        </m:e>
                        <m:sup>
                          <m:r>
                            <a:rPr lang="en-US" sz="2400" b="0" i="1" smtClean="0">
                              <a:latin typeface="Cambria Math" panose="02040503050406030204" pitchFamily="18" charset="0"/>
                            </a:rPr>
                            <m:t>0</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0</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𝑊</m:t>
                          </m:r>
                        </m:e>
                        <m:sup>
                          <m:r>
                            <a:rPr lang="en-US" sz="2400" b="0" i="1" smtClean="0">
                              <a:latin typeface="Cambria Math" panose="02040503050406030204" pitchFamily="18" charset="0"/>
                            </a:rPr>
                            <m:t>1</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𝑆</m:t>
                          </m:r>
                        </m:e>
                        <m:sup>
                          <m:r>
                            <a:rPr lang="en-US" sz="2400" b="0" i="1" smtClean="0">
                              <a:latin typeface="Cambria Math" panose="02040503050406030204" pitchFamily="18" charset="0"/>
                            </a:rPr>
                            <m:t>𝑛</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𝑛</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𝑊</m:t>
                          </m:r>
                        </m:e>
                        <m:sup>
                          <m:r>
                            <a:rPr lang="en-US" sz="2400" b="0" i="1" smtClean="0">
                              <a:latin typeface="Cambria Math" panose="02040503050406030204" pitchFamily="18" charset="0"/>
                            </a:rPr>
                            <m:t>𝑛</m:t>
                          </m:r>
                          <m:r>
                            <a:rPr lang="en-US" sz="2400" b="0" i="1" smtClean="0">
                              <a:latin typeface="Cambria Math" panose="02040503050406030204" pitchFamily="18" charset="0"/>
                            </a:rPr>
                            <m:t>+1</m:t>
                          </m:r>
                        </m:sup>
                      </m:sSup>
                      <m:r>
                        <a:rPr lang="en-US" sz="2400" b="0" i="1" smtClean="0">
                          <a:latin typeface="Cambria Math" panose="02040503050406030204" pitchFamily="18" charset="0"/>
                        </a:rPr>
                        <m:t>,…</m:t>
                      </m:r>
                    </m:oMath>
                  </m:oMathPara>
                </a14:m>
                <a:endParaRPr lang="en-US" sz="2400" dirty="0"/>
              </a:p>
              <a:p>
                <a:pPr lvl="1">
                  <a:lnSpc>
                    <a:spcPct val="90000"/>
                  </a:lnSpc>
                </a:pPr>
                <a:endParaRPr lang="en-US" dirty="0"/>
              </a:p>
              <a:p>
                <a:pPr marL="914400" lvl="2" indent="0">
                  <a:lnSpc>
                    <a:spcPct val="90000"/>
                  </a:lnSpc>
                  <a:buNone/>
                </a:pPr>
                <a14:m>
                  <m:oMath xmlns:m="http://schemas.openxmlformats.org/officeDocument/2006/math">
                    <m:r>
                      <a:rPr lang="en-US" sz="2400" b="0" i="1" smtClean="0">
                        <a:latin typeface="Cambria Math" panose="02040503050406030204" pitchFamily="18" charset="0"/>
                      </a:rPr>
                      <m:t>𝑛</m:t>
                    </m:r>
                  </m:oMath>
                </a14:m>
                <a:r>
                  <a:rPr lang="en-US" sz="2400" dirty="0"/>
                  <a:t> might index experiments, arrivals, or iterations of an algorithm.</a:t>
                </a:r>
              </a:p>
              <a:p>
                <a:pPr lvl="2">
                  <a:lnSpc>
                    <a:spcPct val="90000"/>
                  </a:lnSpc>
                </a:pPr>
                <a:endParaRPr lang="en-US" dirty="0"/>
              </a:p>
              <a:p>
                <a:pPr lvl="1">
                  <a:lnSpc>
                    <a:spcPct val="90000"/>
                  </a:lnSpc>
                </a:pPr>
                <a:r>
                  <a:rPr lang="en-US" dirty="0"/>
                  <a:t>Sometimes we need to index both iterations and time</a:t>
                </a:r>
              </a:p>
              <a:p>
                <a:pPr lvl="1">
                  <a:lnSpc>
                    <a:spcPct val="90000"/>
                  </a:lnSpc>
                </a:pPr>
                <a:endParaRPr lang="en-US" dirty="0"/>
              </a:p>
              <a:p>
                <a:pPr marL="914400" lvl="2" indent="0">
                  <a:lnSpc>
                    <a:spcPct val="90000"/>
                  </a:lnSpc>
                  <a:buNone/>
                </a:pPr>
                <a14:m>
                  <m:oMathPara xmlns:m="http://schemas.openxmlformats.org/officeDocument/2006/math">
                    <m:oMathParaPr>
                      <m:jc m:val="centerGroup"/>
                    </m:oMathParaPr>
                    <m:oMath xmlns:m="http://schemas.openxmlformats.org/officeDocument/2006/math">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𝑆</m:t>
                          </m:r>
                        </m:e>
                        <m:sub>
                          <m:r>
                            <a:rPr lang="en-US" sz="2400" b="0" i="1" smtClean="0">
                              <a:latin typeface="Cambria Math" panose="02040503050406030204" pitchFamily="18" charset="0"/>
                            </a:rPr>
                            <m:t>0</m:t>
                          </m:r>
                        </m:sub>
                        <m:sup>
                          <m:r>
                            <a:rPr lang="en-US" sz="2400" b="0" i="1" smtClean="0">
                              <a:latin typeface="Cambria Math" panose="02040503050406030204" pitchFamily="18" charset="0"/>
                            </a:rPr>
                            <m:t>0</m:t>
                          </m:r>
                        </m:sup>
                      </m:sSubSup>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𝑥</m:t>
                          </m:r>
                        </m:e>
                        <m:sub>
                          <m:r>
                            <a:rPr lang="en-US" sz="2400" b="0" i="1" smtClean="0">
                              <a:latin typeface="Cambria Math" panose="02040503050406030204" pitchFamily="18" charset="0"/>
                            </a:rPr>
                            <m:t>0</m:t>
                          </m:r>
                        </m:sub>
                        <m:sup>
                          <m:r>
                            <a:rPr lang="en-US" sz="2400" b="0" i="1" smtClean="0">
                              <a:latin typeface="Cambria Math" panose="02040503050406030204" pitchFamily="18" charset="0"/>
                            </a:rPr>
                            <m:t>0</m:t>
                          </m:r>
                        </m:sup>
                      </m:sSubSup>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𝑊</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0</m:t>
                          </m:r>
                        </m:sup>
                      </m:sSubSup>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𝑆</m:t>
                          </m:r>
                        </m:e>
                        <m:sub>
                          <m:r>
                            <a:rPr lang="en-US" sz="2400" b="0" i="1" smtClean="0">
                              <a:latin typeface="Cambria Math" panose="02040503050406030204" pitchFamily="18" charset="0"/>
                            </a:rPr>
                            <m:t>𝑡</m:t>
                          </m:r>
                        </m:sub>
                        <m:sup>
                          <m:r>
                            <a:rPr lang="en-US" sz="2400" b="0" i="1" smtClean="0">
                              <a:latin typeface="Cambria Math" panose="02040503050406030204" pitchFamily="18" charset="0"/>
                            </a:rPr>
                            <m:t>0</m:t>
                          </m:r>
                        </m:sup>
                      </m:sSubSup>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𝑥</m:t>
                          </m:r>
                        </m:e>
                        <m:sub>
                          <m:r>
                            <a:rPr lang="en-US" sz="2400" b="0" i="1" smtClean="0">
                              <a:latin typeface="Cambria Math" panose="02040503050406030204" pitchFamily="18" charset="0"/>
                            </a:rPr>
                            <m:t>𝑡</m:t>
                          </m:r>
                        </m:sub>
                        <m:sup>
                          <m:r>
                            <a:rPr lang="en-US" sz="2400" b="0" i="1" smtClean="0">
                              <a:latin typeface="Cambria Math" panose="02040503050406030204" pitchFamily="18" charset="0"/>
                            </a:rPr>
                            <m:t>0</m:t>
                          </m:r>
                        </m:sup>
                      </m:sSubSup>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𝑊</m:t>
                          </m:r>
                        </m:e>
                        <m:sub>
                          <m:r>
                            <a:rPr lang="en-US" sz="2400" b="0" i="1" smtClean="0">
                              <a:latin typeface="Cambria Math" panose="02040503050406030204" pitchFamily="18" charset="0"/>
                            </a:rPr>
                            <m:t>𝑡</m:t>
                          </m:r>
                          <m:r>
                            <a:rPr lang="en-US" sz="2400" b="0" i="1" smtClean="0">
                              <a:latin typeface="Cambria Math" panose="02040503050406030204" pitchFamily="18" charset="0"/>
                            </a:rPr>
                            <m:t>+1</m:t>
                          </m:r>
                        </m:sub>
                        <m:sup>
                          <m:r>
                            <a:rPr lang="en-US" sz="2400" b="0" i="1" smtClean="0">
                              <a:latin typeface="Cambria Math" panose="02040503050406030204" pitchFamily="18" charset="0"/>
                            </a:rPr>
                            <m:t>0</m:t>
                          </m:r>
                        </m:sup>
                      </m:sSubSup>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𝑆</m:t>
                          </m:r>
                        </m:e>
                        <m:sub>
                          <m:r>
                            <a:rPr lang="en-US" sz="2400" b="0" i="1" smtClean="0">
                              <a:latin typeface="Cambria Math" panose="02040503050406030204" pitchFamily="18" charset="0"/>
                            </a:rPr>
                            <m:t>𝑡</m:t>
                          </m:r>
                        </m:sub>
                        <m:sup>
                          <m:r>
                            <a:rPr lang="en-US" sz="2400" b="0" i="1" smtClean="0">
                              <a:latin typeface="Cambria Math" panose="02040503050406030204" pitchFamily="18" charset="0"/>
                            </a:rPr>
                            <m:t>𝑛</m:t>
                          </m:r>
                        </m:sup>
                      </m:sSubSup>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𝑥</m:t>
                          </m:r>
                        </m:e>
                        <m:sub>
                          <m:r>
                            <a:rPr lang="en-US" sz="2400" b="0" i="1" smtClean="0">
                              <a:latin typeface="Cambria Math" panose="02040503050406030204" pitchFamily="18" charset="0"/>
                            </a:rPr>
                            <m:t>𝑡</m:t>
                          </m:r>
                        </m:sub>
                        <m:sup>
                          <m:r>
                            <a:rPr lang="en-US" sz="2400" b="0" i="1" smtClean="0">
                              <a:latin typeface="Cambria Math" panose="02040503050406030204" pitchFamily="18" charset="0"/>
                            </a:rPr>
                            <m:t>𝑛</m:t>
                          </m:r>
                        </m:sup>
                      </m:sSubSup>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𝑊</m:t>
                          </m:r>
                        </m:e>
                        <m:sub>
                          <m:r>
                            <a:rPr lang="en-US" sz="2400" b="0" i="1" smtClean="0">
                              <a:latin typeface="Cambria Math" panose="02040503050406030204" pitchFamily="18" charset="0"/>
                            </a:rPr>
                            <m:t>𝑡</m:t>
                          </m:r>
                          <m:r>
                            <a:rPr lang="en-US" sz="2400" b="0" i="1" smtClean="0">
                              <a:latin typeface="Cambria Math" panose="02040503050406030204" pitchFamily="18" charset="0"/>
                            </a:rPr>
                            <m:t>+1</m:t>
                          </m:r>
                        </m:sub>
                        <m:sup>
                          <m:r>
                            <a:rPr lang="en-US" sz="2400" b="0" i="1" smtClean="0">
                              <a:latin typeface="Cambria Math" panose="02040503050406030204" pitchFamily="18" charset="0"/>
                            </a:rPr>
                            <m:t>𝑛</m:t>
                          </m:r>
                        </m:sup>
                      </m:sSubSup>
                    </m:oMath>
                  </m:oMathPara>
                </a14:m>
                <a:endParaRPr lang="en-US" sz="2400" dirty="0"/>
              </a:p>
              <a:p>
                <a:pPr marL="914400" lvl="2" indent="0">
                  <a:lnSpc>
                    <a:spcPct val="90000"/>
                  </a:lnSpc>
                  <a:buNone/>
                </a:pPr>
                <a:endParaRPr lang="en-US" sz="2400" dirty="0"/>
              </a:p>
              <a:p>
                <a:pPr marL="914400" lvl="2" indent="0">
                  <a:lnSpc>
                    <a:spcPct val="90000"/>
                  </a:lnSpc>
                  <a:buNone/>
                </a:pPr>
                <a:r>
                  <a:rPr lang="en-US" sz="2400" i="1" dirty="0"/>
                  <a:t>t </a:t>
                </a:r>
                <a:r>
                  <a:rPr lang="en-US" sz="2400" dirty="0"/>
                  <a:t>might index hour of week, while </a:t>
                </a:r>
                <a:r>
                  <a:rPr lang="en-US" sz="2400" i="1" dirty="0"/>
                  <a:t>n</a:t>
                </a:r>
                <a:r>
                  <a:rPr lang="en-US" sz="2400" dirty="0"/>
                  <a:t> indexes the week.  </a:t>
                </a:r>
              </a:p>
            </p:txBody>
          </p:sp>
        </mc:Choice>
        <mc:Fallback xmlns="">
          <p:sp>
            <p:nvSpPr>
              <p:cNvPr id="588803" name="Rectangle 3"/>
              <p:cNvSpPr>
                <a:spLocks noGrp="1" noRot="1" noChangeAspect="1" noMove="1" noResize="1" noEditPoints="1" noAdjustHandles="1" noChangeArrowheads="1" noChangeShapeType="1" noTextEdit="1"/>
              </p:cNvSpPr>
              <p:nvPr>
                <p:ph type="body" idx="1"/>
              </p:nvPr>
            </p:nvSpPr>
            <p:spPr>
              <a:blipFill>
                <a:blip r:embed="rId3"/>
                <a:stretch>
                  <a:fillRect t="-2217" r="-2353" b="-6773"/>
                </a:stretch>
              </a:blipFill>
            </p:spPr>
            <p:txBody>
              <a:bodyPr/>
              <a:lstStyle/>
              <a:p>
                <a:r>
                  <a:rPr lang="en-US">
                    <a:noFill/>
                  </a:rPr>
                  <a:t> </a:t>
                </a:r>
              </a:p>
            </p:txBody>
          </p:sp>
        </mc:Fallback>
      </mc:AlternateContent>
      <p:sp>
        <p:nvSpPr>
          <p:cNvPr id="588802" name="Rectangle 2"/>
          <p:cNvSpPr>
            <a:spLocks noGrp="1" noChangeArrowheads="1"/>
          </p:cNvSpPr>
          <p:nvPr>
            <p:ph type="title"/>
          </p:nvPr>
        </p:nvSpPr>
        <p:spPr>
          <a:xfrm>
            <a:off x="246888" y="304800"/>
            <a:ext cx="7772400" cy="609600"/>
          </a:xfrm>
        </p:spPr>
        <p:txBody>
          <a:bodyPr/>
          <a:lstStyle/>
          <a:p>
            <a:r>
              <a:rPr lang="en-US" dirty="0"/>
              <a:t>Sequential decision problems</a:t>
            </a:r>
          </a:p>
        </p:txBody>
      </p:sp>
    </p:spTree>
    <p:extLst>
      <p:ext uri="{BB962C8B-B14F-4D97-AF65-F5344CB8AC3E}">
        <p14:creationId xmlns:p14="http://schemas.microsoft.com/office/powerpoint/2010/main" val="3767459478"/>
      </p:ext>
    </p:extLst>
  </p:cSld>
  <p:clrMapOvr>
    <a:masterClrMapping/>
  </p:clrMapOvr>
  <p:transition spd="slow">
    <p:wipe dir="d"/>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074" name="Picture 1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48014">
            <a:off x="2236836" y="3095625"/>
            <a:ext cx="5238750"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a:xfrm>
            <a:off x="685800" y="1143000"/>
            <a:ext cx="7772400" cy="2659743"/>
          </a:xfrm>
        </p:spPr>
        <p:txBody>
          <a:bodyPr/>
          <a:lstStyle/>
          <a:p>
            <a:r>
              <a:rPr lang="en-US" dirty="0" err="1"/>
              <a:t>Lookahead</a:t>
            </a:r>
            <a:r>
              <a:rPr lang="en-US" dirty="0"/>
              <a:t> policies peek into the future</a:t>
            </a:r>
          </a:p>
          <a:p>
            <a:pPr lvl="1"/>
            <a:r>
              <a:rPr lang="en-US" dirty="0"/>
              <a:t>Optimize over deterministic </a:t>
            </a:r>
            <a:r>
              <a:rPr lang="en-US" dirty="0" err="1"/>
              <a:t>lookahead</a:t>
            </a:r>
            <a:r>
              <a:rPr lang="en-US" dirty="0"/>
              <a:t> model</a:t>
            </a:r>
          </a:p>
        </p:txBody>
      </p:sp>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sp>
        <p:nvSpPr>
          <p:cNvPr id="31" name="TextBox 30"/>
          <p:cNvSpPr txBox="1"/>
          <p:nvPr/>
        </p:nvSpPr>
        <p:spPr>
          <a:xfrm>
            <a:off x="3221647" y="6019800"/>
            <a:ext cx="2199641" cy="461665"/>
          </a:xfrm>
          <a:prstGeom prst="rect">
            <a:avLst/>
          </a:prstGeom>
          <a:noFill/>
        </p:spPr>
        <p:txBody>
          <a:bodyPr wrap="none" rtlCol="0">
            <a:spAutoFit/>
          </a:bodyPr>
          <a:lstStyle/>
          <a:p>
            <a:r>
              <a:rPr lang="en-US" sz="2400" i="0" dirty="0"/>
              <a:t>The real process</a:t>
            </a:r>
          </a:p>
        </p:txBody>
      </p: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sp>
        <p:nvSpPr>
          <p:cNvPr id="43" name="TextBox 42"/>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cxnSp>
        <p:nvCxnSpPr>
          <p:cNvPr id="45" name="Straight Arrow Connector 44"/>
          <p:cNvCxnSpPr>
            <a:endCxn id="3" idx="1"/>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arrow" w="med" len="med"/>
            <a:tailEnd type="arrow" w="med" len="med"/>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2431146" name="Equation" r:id="rId5" imgW="88560" imgH="152280" progId="Equation.DSMT4">
                  <p:embed/>
                </p:oleObj>
              </mc:Choice>
              <mc:Fallback>
                <p:oleObj name="Equation" r:id="rId5" imgW="88560" imgH="152280" progId="Equation.DSMT4">
                  <p:embed/>
                  <p:pic>
                    <p:nvPicPr>
                      <p:cNvPr id="47" name="Object 46"/>
                      <p:cNvPicPr/>
                      <p:nvPr/>
                    </p:nvPicPr>
                    <p:blipFill>
                      <a:blip r:embed="rId6"/>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2431147" name="Equation" r:id="rId7" imgW="279360" imgH="177480" progId="Equation.DSMT4">
                  <p:embed/>
                </p:oleObj>
              </mc:Choice>
              <mc:Fallback>
                <p:oleObj name="Equation" r:id="rId7" imgW="279360" imgH="177480" progId="Equation.DSMT4">
                  <p:embed/>
                  <p:pic>
                    <p:nvPicPr>
                      <p:cNvPr id="48" name="Object 47"/>
                      <p:cNvPicPr>
                        <a:picLocks noChangeAspect="1" noChangeArrowheads="1"/>
                      </p:cNvPicPr>
                      <p:nvPr/>
                    </p:nvPicPr>
                    <p:blipFill>
                      <a:blip r:embed="rId8"/>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2431148" name="Equation" r:id="rId9" imgW="304560" imgH="177480" progId="Equation.DSMT4">
                  <p:embed/>
                </p:oleObj>
              </mc:Choice>
              <mc:Fallback>
                <p:oleObj name="Equation" r:id="rId9" imgW="304560" imgH="177480" progId="Equation.DSMT4">
                  <p:embed/>
                  <p:pic>
                    <p:nvPicPr>
                      <p:cNvPr id="49" name="Object 48"/>
                      <p:cNvPicPr>
                        <a:picLocks noChangeAspect="1" noChangeArrowheads="1"/>
                      </p:cNvPicPr>
                      <p:nvPr/>
                    </p:nvPicPr>
                    <p:blipFill>
                      <a:blip r:embed="rId10"/>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2431149" name="Equation" r:id="rId11" imgW="291960" imgH="177480" progId="Equation.DSMT4">
                  <p:embed/>
                </p:oleObj>
              </mc:Choice>
              <mc:Fallback>
                <p:oleObj name="Equation" r:id="rId11" imgW="291960" imgH="177480" progId="Equation.DSMT4">
                  <p:embed/>
                  <p:pic>
                    <p:nvPicPr>
                      <p:cNvPr id="50" name="Object 49"/>
                      <p:cNvPicPr>
                        <a:picLocks noChangeAspect="1" noChangeArrowheads="1"/>
                      </p:cNvPicPr>
                      <p:nvPr/>
                    </p:nvPicPr>
                    <p:blipFill>
                      <a:blip r:embed="rId12"/>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2744843281"/>
      </p:ext>
    </p:extLst>
  </p:cSld>
  <p:clrMapOvr>
    <a:masterClrMapping/>
  </p:clrMapOvr>
  <p:transition spd="slow">
    <p:wipe dir="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098" name="Picture 1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36609">
            <a:off x="3436179" y="3167965"/>
            <a:ext cx="541020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a:xfrm>
            <a:off x="685800" y="1143000"/>
            <a:ext cx="7772400" cy="2659743"/>
          </a:xfrm>
        </p:spPr>
        <p:txBody>
          <a:bodyPr/>
          <a:lstStyle/>
          <a:p>
            <a:r>
              <a:rPr lang="en-US" dirty="0" err="1"/>
              <a:t>Lookahead</a:t>
            </a:r>
            <a:r>
              <a:rPr lang="en-US" dirty="0"/>
              <a:t> policies peek into the future</a:t>
            </a:r>
          </a:p>
          <a:p>
            <a:pPr lvl="1"/>
            <a:r>
              <a:rPr lang="en-US" dirty="0"/>
              <a:t>Optimize over deterministic </a:t>
            </a:r>
            <a:r>
              <a:rPr lang="en-US" dirty="0" err="1"/>
              <a:t>lookahead</a:t>
            </a:r>
            <a:r>
              <a:rPr lang="en-US" dirty="0"/>
              <a:t> model</a:t>
            </a:r>
          </a:p>
        </p:txBody>
      </p:sp>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sp>
        <p:nvSpPr>
          <p:cNvPr id="31" name="TextBox 30"/>
          <p:cNvSpPr txBox="1"/>
          <p:nvPr/>
        </p:nvSpPr>
        <p:spPr>
          <a:xfrm>
            <a:off x="3221647" y="6019800"/>
            <a:ext cx="2199641" cy="461665"/>
          </a:xfrm>
          <a:prstGeom prst="rect">
            <a:avLst/>
          </a:prstGeom>
          <a:noFill/>
        </p:spPr>
        <p:txBody>
          <a:bodyPr wrap="none" rtlCol="0">
            <a:spAutoFit/>
          </a:bodyPr>
          <a:lstStyle/>
          <a:p>
            <a:r>
              <a:rPr lang="en-US" sz="2400" i="0" dirty="0"/>
              <a:t>The real process</a:t>
            </a:r>
          </a:p>
        </p:txBody>
      </p: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sp>
        <p:nvSpPr>
          <p:cNvPr id="43" name="TextBox 42"/>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cxnSp>
        <p:nvCxnSpPr>
          <p:cNvPr id="45" name="Straight Arrow Connector 44"/>
          <p:cNvCxnSpPr>
            <a:endCxn id="3" idx="1"/>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arrow" w="med" len="med"/>
            <a:tailEnd type="arrow" w="med" len="med"/>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2432170" name="Equation" r:id="rId5" imgW="88560" imgH="152280" progId="Equation.DSMT4">
                  <p:embed/>
                </p:oleObj>
              </mc:Choice>
              <mc:Fallback>
                <p:oleObj name="Equation" r:id="rId5" imgW="88560" imgH="152280" progId="Equation.DSMT4">
                  <p:embed/>
                  <p:pic>
                    <p:nvPicPr>
                      <p:cNvPr id="47" name="Object 46"/>
                      <p:cNvPicPr/>
                      <p:nvPr/>
                    </p:nvPicPr>
                    <p:blipFill>
                      <a:blip r:embed="rId6"/>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2432171" name="Equation" r:id="rId7" imgW="279360" imgH="177480" progId="Equation.DSMT4">
                  <p:embed/>
                </p:oleObj>
              </mc:Choice>
              <mc:Fallback>
                <p:oleObj name="Equation" r:id="rId7" imgW="279360" imgH="177480" progId="Equation.DSMT4">
                  <p:embed/>
                  <p:pic>
                    <p:nvPicPr>
                      <p:cNvPr id="48" name="Object 47"/>
                      <p:cNvPicPr>
                        <a:picLocks noChangeAspect="1" noChangeArrowheads="1"/>
                      </p:cNvPicPr>
                      <p:nvPr/>
                    </p:nvPicPr>
                    <p:blipFill>
                      <a:blip r:embed="rId8"/>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2432172" name="Equation" r:id="rId9" imgW="304560" imgH="177480" progId="Equation.DSMT4">
                  <p:embed/>
                </p:oleObj>
              </mc:Choice>
              <mc:Fallback>
                <p:oleObj name="Equation" r:id="rId9" imgW="304560" imgH="177480" progId="Equation.DSMT4">
                  <p:embed/>
                  <p:pic>
                    <p:nvPicPr>
                      <p:cNvPr id="49" name="Object 48"/>
                      <p:cNvPicPr>
                        <a:picLocks noChangeAspect="1" noChangeArrowheads="1"/>
                      </p:cNvPicPr>
                      <p:nvPr/>
                    </p:nvPicPr>
                    <p:blipFill>
                      <a:blip r:embed="rId10"/>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2432173" name="Equation" r:id="rId11" imgW="291960" imgH="177480" progId="Equation.DSMT4">
                  <p:embed/>
                </p:oleObj>
              </mc:Choice>
              <mc:Fallback>
                <p:oleObj name="Equation" r:id="rId11" imgW="291960" imgH="177480" progId="Equation.DSMT4">
                  <p:embed/>
                  <p:pic>
                    <p:nvPicPr>
                      <p:cNvPr id="50" name="Object 49"/>
                      <p:cNvPicPr>
                        <a:picLocks noChangeAspect="1" noChangeArrowheads="1"/>
                      </p:cNvPicPr>
                      <p:nvPr/>
                    </p:nvPicPr>
                    <p:blipFill>
                      <a:blip r:embed="rId12"/>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454260784"/>
      </p:ext>
    </p:extLst>
  </p:cSld>
  <p:clrMapOvr>
    <a:masterClrMapping/>
  </p:clrMapOvr>
  <p:transition spd="slow">
    <p:wipe dir="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a:xfrm>
            <a:off x="685800" y="1082376"/>
            <a:ext cx="7772400" cy="4953000"/>
          </a:xfrm>
        </p:spPr>
        <p:txBody>
          <a:bodyPr/>
          <a:lstStyle/>
          <a:p>
            <a:r>
              <a:rPr lang="en-US" dirty="0"/>
              <a:t>Benchmark policy – Deterministic </a:t>
            </a:r>
            <a:r>
              <a:rPr lang="en-US" dirty="0" err="1"/>
              <a:t>lookahead</a:t>
            </a:r>
            <a:endParaRPr lang="en-US" dirty="0"/>
          </a:p>
        </p:txBody>
      </p:sp>
      <p:pic>
        <p:nvPicPr>
          <p:cNvPr id="5" name="Picture 4"/>
          <p:cNvPicPr>
            <a:picLocks noChangeAspect="1"/>
          </p:cNvPicPr>
          <p:nvPr/>
        </p:nvPicPr>
        <p:blipFill rotWithShape="1">
          <a:blip r:embed="rId3"/>
          <a:srcRect t="59812"/>
          <a:stretch/>
        </p:blipFill>
        <p:spPr>
          <a:xfrm>
            <a:off x="171100" y="1600200"/>
            <a:ext cx="8070279" cy="1310781"/>
          </a:xfrm>
          <a:prstGeom prst="rect">
            <a:avLst/>
          </a:prstGeom>
        </p:spPr>
      </p:pic>
      <p:graphicFrame>
        <p:nvGraphicFramePr>
          <p:cNvPr id="8" name="Object 7"/>
          <p:cNvGraphicFramePr>
            <a:graphicFrameLocks noChangeAspect="1"/>
          </p:cNvGraphicFramePr>
          <p:nvPr>
            <p:extLst/>
          </p:nvPr>
        </p:nvGraphicFramePr>
        <p:xfrm>
          <a:off x="2986940" y="3021301"/>
          <a:ext cx="3665067" cy="3488133"/>
        </p:xfrm>
        <a:graphic>
          <a:graphicData uri="http://schemas.openxmlformats.org/presentationml/2006/ole">
            <mc:AlternateContent xmlns:mc="http://schemas.openxmlformats.org/markup-compatibility/2006">
              <mc:Choice xmlns:v="urn:schemas-microsoft-com:vml" Requires="v">
                <p:oleObj spid="_x0000_s2433071" name="Equation" r:id="rId4" imgW="1841400" imgH="1752480" progId="Equation.DSMT4">
                  <p:embed/>
                </p:oleObj>
              </mc:Choice>
              <mc:Fallback>
                <p:oleObj name="Equation" r:id="rId4" imgW="1841400" imgH="1752480" progId="Equation.DSMT4">
                  <p:embed/>
                  <p:pic>
                    <p:nvPicPr>
                      <p:cNvPr id="8" name="Object 7"/>
                      <p:cNvPicPr/>
                      <p:nvPr/>
                    </p:nvPicPr>
                    <p:blipFill>
                      <a:blip r:embed="rId5"/>
                      <a:stretch>
                        <a:fillRect/>
                      </a:stretch>
                    </p:blipFill>
                    <p:spPr>
                      <a:xfrm>
                        <a:off x="2986940" y="3021301"/>
                        <a:ext cx="3665067" cy="3488133"/>
                      </a:xfrm>
                      <a:prstGeom prst="rect">
                        <a:avLst/>
                      </a:prstGeom>
                    </p:spPr>
                  </p:pic>
                </p:oleObj>
              </mc:Fallback>
            </mc:AlternateContent>
          </a:graphicData>
        </a:graphic>
      </p:graphicFrame>
      <p:sp>
        <p:nvSpPr>
          <p:cNvPr id="4" name="Footer Placeholder 3"/>
          <p:cNvSpPr>
            <a:spLocks noGrp="1"/>
          </p:cNvSpPr>
          <p:nvPr>
            <p:ph type="ftr" sz="quarter" idx="11"/>
          </p:nvPr>
        </p:nvSpPr>
        <p:spPr/>
        <p:txBody>
          <a:bodyPr/>
          <a:lstStyle/>
          <a:p>
            <a:pPr>
              <a:defRPr/>
            </a:pPr>
            <a:r>
              <a:rPr lang="en-US"/>
              <a:t>© 2019 W.B. Powell</a:t>
            </a:r>
            <a:endParaRPr 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4522EA8-6A50-4ACF-8693-404EF1DC92F5}"/>
                  </a:ext>
                </a:extLst>
              </p:cNvPr>
              <p:cNvSpPr txBox="1"/>
              <p:nvPr/>
            </p:nvSpPr>
            <p:spPr>
              <a:xfrm>
                <a:off x="862599" y="2036400"/>
                <a:ext cx="2116092" cy="462627"/>
              </a:xfrm>
              <a:prstGeom prst="rect">
                <a:avLst/>
              </a:prstGeom>
              <a:solidFill>
                <a:schemeClr val="bg1"/>
              </a:solidFill>
            </p:spPr>
            <p:txBody>
              <a:bodyPr wrap="none" rtlCol="0">
                <a:spAutoFit/>
              </a:bodyPr>
              <a:lstStyle/>
              <a:p>
                <a:pPr algn="l">
                  <a:buNone/>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𝑋</m:t>
                          </m:r>
                        </m:e>
                        <m:sup>
                          <m:r>
                            <a:rPr lang="en-US" sz="2400" b="0" i="1" smtClean="0">
                              <a:latin typeface="Cambria Math" panose="02040503050406030204" pitchFamily="18" charset="0"/>
                            </a:rPr>
                            <m:t>𝐷𝐿𝐴</m:t>
                          </m:r>
                        </m:sup>
                      </m:sSup>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𝑆</m:t>
                              </m:r>
                            </m:e>
                            <m:sub>
                              <m:r>
                                <a:rPr lang="en-US" sz="2400" b="0" i="1" smtClean="0">
                                  <a:latin typeface="Cambria Math" panose="02040503050406030204" pitchFamily="18" charset="0"/>
                                </a:rPr>
                                <m:t>𝑡</m:t>
                              </m:r>
                            </m:sub>
                          </m:sSub>
                        </m:e>
                        <m:e>
                          <m:r>
                            <a:rPr lang="en-US" sz="2400" b="0" i="1" smtClean="0">
                              <a:latin typeface="Cambria Math" panose="02040503050406030204" pitchFamily="18" charset="0"/>
                            </a:rPr>
                            <m:t>𝜃</m:t>
                          </m:r>
                        </m:e>
                      </m:d>
                      <m:r>
                        <a:rPr lang="en-US" sz="2400" b="0" i="1" smtClean="0">
                          <a:latin typeface="Cambria Math" panose="02040503050406030204" pitchFamily="18" charset="0"/>
                        </a:rPr>
                        <m:t>= </m:t>
                      </m:r>
                    </m:oMath>
                  </m:oMathPara>
                </a14:m>
                <a:endParaRPr lang="en-US" sz="2400" dirty="0"/>
              </a:p>
            </p:txBody>
          </p:sp>
        </mc:Choice>
        <mc:Fallback xmlns="">
          <p:sp>
            <p:nvSpPr>
              <p:cNvPr id="9" name="TextBox 8">
                <a:extLst>
                  <a:ext uri="{FF2B5EF4-FFF2-40B4-BE49-F238E27FC236}">
                    <a16:creationId xmlns:a16="http://schemas.microsoft.com/office/drawing/2014/main" id="{E4522EA8-6A50-4ACF-8693-404EF1DC92F5}"/>
                  </a:ext>
                </a:extLst>
              </p:cNvPr>
              <p:cNvSpPr txBox="1">
                <a:spLocks noRot="1" noChangeAspect="1" noMove="1" noResize="1" noEditPoints="1" noAdjustHandles="1" noChangeArrowheads="1" noChangeShapeType="1" noTextEdit="1"/>
              </p:cNvSpPr>
              <p:nvPr/>
            </p:nvSpPr>
            <p:spPr>
              <a:xfrm>
                <a:off x="862599" y="2036400"/>
                <a:ext cx="2116092" cy="462627"/>
              </a:xfrm>
              <a:prstGeom prst="rect">
                <a:avLst/>
              </a:prstGeom>
              <a:blipFill>
                <a:blip r:embed="rId6"/>
                <a:stretch>
                  <a:fillRect b="-3947"/>
                </a:stretch>
              </a:blipFill>
            </p:spPr>
            <p:txBody>
              <a:bodyPr/>
              <a:lstStyle/>
              <a:p>
                <a:r>
                  <a:rPr lang="en-US">
                    <a:noFill/>
                  </a:rPr>
                  <a:t> </a:t>
                </a:r>
              </a:p>
            </p:txBody>
          </p:sp>
        </mc:Fallback>
      </mc:AlternateContent>
      <p:sp>
        <p:nvSpPr>
          <p:cNvPr id="7" name="Rectangle 6"/>
          <p:cNvSpPr/>
          <p:nvPr/>
        </p:nvSpPr>
        <p:spPr bwMode="auto">
          <a:xfrm>
            <a:off x="2790065" y="5044662"/>
            <a:ext cx="4058816" cy="485192"/>
          </a:xfrm>
          <a:prstGeom prst="rect">
            <a:avLst/>
          </a:prstGeom>
          <a:noFill/>
          <a:ln w="28575" cap="flat" cmpd="sng" algn="ctr">
            <a:solidFill>
              <a:srgbClr val="FF0000"/>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16" name="Group 15">
            <a:extLst>
              <a:ext uri="{FF2B5EF4-FFF2-40B4-BE49-F238E27FC236}">
                <a16:creationId xmlns:a16="http://schemas.microsoft.com/office/drawing/2014/main" id="{9303549B-F1D9-4D38-9830-89F04DE9EB79}"/>
              </a:ext>
            </a:extLst>
          </p:cNvPr>
          <p:cNvGrpSpPr/>
          <p:nvPr/>
        </p:nvGrpSpPr>
        <p:grpSpPr>
          <a:xfrm>
            <a:off x="2066869" y="1904549"/>
            <a:ext cx="3556410" cy="3719864"/>
            <a:chOff x="2066869" y="1904549"/>
            <a:chExt cx="3556410" cy="3719864"/>
          </a:xfrm>
        </p:grpSpPr>
        <p:sp>
          <p:nvSpPr>
            <p:cNvPr id="13" name="Oval 12">
              <a:extLst>
                <a:ext uri="{FF2B5EF4-FFF2-40B4-BE49-F238E27FC236}">
                  <a16:creationId xmlns:a16="http://schemas.microsoft.com/office/drawing/2014/main" id="{918A2F7E-D70F-490F-892A-51CE657C6C02}"/>
                </a:ext>
              </a:extLst>
            </p:cNvPr>
            <p:cNvSpPr/>
            <p:nvPr/>
          </p:nvSpPr>
          <p:spPr>
            <a:xfrm>
              <a:off x="5023080" y="4926439"/>
              <a:ext cx="600199" cy="697974"/>
            </a:xfrm>
            <a:prstGeom prst="ellipse">
              <a:avLst/>
            </a:prstGeom>
            <a:ln w="28575">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cxnSp>
          <p:nvCxnSpPr>
            <p:cNvPr id="14" name="Straight Arrow Connector 13">
              <a:extLst>
                <a:ext uri="{FF2B5EF4-FFF2-40B4-BE49-F238E27FC236}">
                  <a16:creationId xmlns:a16="http://schemas.microsoft.com/office/drawing/2014/main" id="{445E08B3-59B8-411C-BBF8-FDDA6171F6D2}"/>
                </a:ext>
              </a:extLst>
            </p:cNvPr>
            <p:cNvCxnSpPr>
              <a:cxnSpLocks/>
            </p:cNvCxnSpPr>
            <p:nvPr/>
          </p:nvCxnSpPr>
          <p:spPr bwMode="auto">
            <a:xfrm flipH="1" flipV="1">
              <a:off x="2250831" y="2602523"/>
              <a:ext cx="2860146" cy="2426132"/>
            </a:xfrm>
            <a:prstGeom prst="straightConnector1">
              <a:avLst/>
            </a:prstGeom>
            <a:noFill/>
            <a:ln w="28575" cap="flat" cmpd="sng" algn="ctr">
              <a:solidFill>
                <a:srgbClr val="FF0000"/>
              </a:solidFill>
              <a:prstDash val="solid"/>
              <a:round/>
              <a:headEnd type="none" w="med" len="med"/>
              <a:tailEnd type="arrow" w="med" len="med"/>
            </a:ln>
            <a:effectLst/>
          </p:spPr>
        </p:cxnSp>
        <p:sp>
          <p:nvSpPr>
            <p:cNvPr id="15" name="Oval 14">
              <a:extLst>
                <a:ext uri="{FF2B5EF4-FFF2-40B4-BE49-F238E27FC236}">
                  <a16:creationId xmlns:a16="http://schemas.microsoft.com/office/drawing/2014/main" id="{2A7B2A5A-BC3F-47CA-A44C-E71D8F644C8B}"/>
                </a:ext>
              </a:extLst>
            </p:cNvPr>
            <p:cNvSpPr/>
            <p:nvPr/>
          </p:nvSpPr>
          <p:spPr>
            <a:xfrm>
              <a:off x="2066869" y="1904549"/>
              <a:ext cx="367924" cy="697974"/>
            </a:xfrm>
            <a:prstGeom prst="ellipse">
              <a:avLst/>
            </a:prstGeom>
            <a:ln w="28575">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401259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75887" y="2087359"/>
            <a:ext cx="5390602" cy="541183"/>
          </a:xfrm>
          <a:prstGeom prst="rect">
            <a:avLst/>
          </a:prstGeom>
        </p:spPr>
      </p:pic>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a:xfrm>
            <a:off x="685800" y="1143000"/>
            <a:ext cx="8266176" cy="4953000"/>
          </a:xfrm>
        </p:spPr>
        <p:txBody>
          <a:bodyPr/>
          <a:lstStyle/>
          <a:p>
            <a:r>
              <a:rPr lang="en-US" dirty="0"/>
              <a:t>Parametric cost function approximations</a:t>
            </a:r>
          </a:p>
          <a:p>
            <a:pPr lvl="1"/>
            <a:r>
              <a:rPr lang="en-US" dirty="0"/>
              <a:t>Replace the constraint </a:t>
            </a:r>
          </a:p>
          <a:p>
            <a:pPr lvl="1"/>
            <a:endParaRPr lang="en-US" dirty="0"/>
          </a:p>
          <a:p>
            <a:pPr marL="0" indent="0">
              <a:buNone/>
            </a:pPr>
            <a:r>
              <a:rPr lang="en-US" dirty="0"/>
              <a:t>    with:</a:t>
            </a:r>
          </a:p>
          <a:p>
            <a:pPr lvl="1"/>
            <a:r>
              <a:rPr lang="en-US" dirty="0"/>
              <a:t>Lookup table modified forecasts (one adjustment term for each time </a:t>
            </a:r>
            <a:r>
              <a:rPr lang="en-US" i="1" dirty="0"/>
              <a:t>          </a:t>
            </a:r>
            <a:r>
              <a:rPr lang="en-US" dirty="0"/>
              <a:t>     in the future):</a:t>
            </a:r>
          </a:p>
          <a:p>
            <a:pPr lvl="1"/>
            <a:endParaRPr lang="en-US" dirty="0"/>
          </a:p>
          <a:p>
            <a:pPr lvl="1"/>
            <a:r>
              <a:rPr lang="en-US" dirty="0"/>
              <a:t>We can simulate the performance of a parameterized policy</a:t>
            </a:r>
          </a:p>
          <a:p>
            <a:pPr lvl="2"/>
            <a:endParaRPr lang="en-US" dirty="0"/>
          </a:p>
          <a:p>
            <a:pPr lvl="2"/>
            <a:endParaRPr lang="en-US" dirty="0"/>
          </a:p>
          <a:p>
            <a:pPr lvl="1"/>
            <a:r>
              <a:rPr lang="en-US" dirty="0"/>
              <a:t>The challenge is to optimize the parameters:</a:t>
            </a:r>
          </a:p>
          <a:p>
            <a:pPr lvl="1"/>
            <a:endParaRPr lang="en-US" dirty="0"/>
          </a:p>
        </p:txBody>
      </p:sp>
      <p:graphicFrame>
        <p:nvGraphicFramePr>
          <p:cNvPr id="7" name="Object 6"/>
          <p:cNvGraphicFramePr>
            <a:graphicFrameLocks noChangeAspect="1"/>
          </p:cNvGraphicFramePr>
          <p:nvPr>
            <p:extLst/>
          </p:nvPr>
        </p:nvGraphicFramePr>
        <p:xfrm>
          <a:off x="2743199" y="3478120"/>
          <a:ext cx="1108728" cy="337439"/>
        </p:xfrm>
        <a:graphic>
          <a:graphicData uri="http://schemas.openxmlformats.org/presentationml/2006/ole">
            <mc:AlternateContent xmlns:mc="http://schemas.openxmlformats.org/markup-compatibility/2006">
              <mc:Choice xmlns:v="urn:schemas-microsoft-com:vml" Requires="v">
                <p:oleObj spid="_x0000_s2434302" name="Equation" r:id="rId4" imgW="583920" imgH="177480" progId="Equation.DSMT4">
                  <p:embed/>
                </p:oleObj>
              </mc:Choice>
              <mc:Fallback>
                <p:oleObj name="Equation" r:id="rId4" imgW="583920" imgH="177480" progId="Equation.DSMT4">
                  <p:embed/>
                  <p:pic>
                    <p:nvPicPr>
                      <p:cNvPr id="7" name="Object 6"/>
                      <p:cNvPicPr/>
                      <p:nvPr/>
                    </p:nvPicPr>
                    <p:blipFill>
                      <a:blip r:embed="rId5"/>
                      <a:stretch>
                        <a:fillRect/>
                      </a:stretch>
                    </p:blipFill>
                    <p:spPr>
                      <a:xfrm>
                        <a:off x="2743199" y="3478120"/>
                        <a:ext cx="1108728" cy="337439"/>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2395538" y="3852863"/>
          <a:ext cx="2238375" cy="504825"/>
        </p:xfrm>
        <a:graphic>
          <a:graphicData uri="http://schemas.openxmlformats.org/presentationml/2006/ole">
            <mc:AlternateContent xmlns:mc="http://schemas.openxmlformats.org/markup-compatibility/2006">
              <mc:Choice xmlns:v="urn:schemas-microsoft-com:vml" Requires="v">
                <p:oleObj spid="_x0000_s2434303" name="Equation" r:id="rId6" imgW="1180800" imgH="266400" progId="Equation.DSMT4">
                  <p:embed/>
                </p:oleObj>
              </mc:Choice>
              <mc:Fallback>
                <p:oleObj name="Equation" r:id="rId6" imgW="1180800" imgH="266400" progId="Equation.DSMT4">
                  <p:embed/>
                  <p:pic>
                    <p:nvPicPr>
                      <p:cNvPr id="8" name="Object 7"/>
                      <p:cNvPicPr/>
                      <p:nvPr/>
                    </p:nvPicPr>
                    <p:blipFill>
                      <a:blip r:embed="rId7"/>
                      <a:stretch>
                        <a:fillRect/>
                      </a:stretch>
                    </p:blipFill>
                    <p:spPr>
                      <a:xfrm>
                        <a:off x="2395538" y="3852863"/>
                        <a:ext cx="2238375" cy="504825"/>
                      </a:xfrm>
                      <a:prstGeom prst="rect">
                        <a:avLst/>
                      </a:prstGeom>
                    </p:spPr>
                  </p:pic>
                </p:oleObj>
              </mc:Fallback>
            </mc:AlternateContent>
          </a:graphicData>
        </a:graphic>
      </p:graphicFrame>
      <p:pic>
        <p:nvPicPr>
          <p:cNvPr id="9" name="Picture 8"/>
          <p:cNvPicPr>
            <a:picLocks noChangeAspect="1"/>
          </p:cNvPicPr>
          <p:nvPr/>
        </p:nvPicPr>
        <p:blipFill>
          <a:blip r:embed="rId8">
            <a:extLst/>
          </a:blip>
          <a:stretch>
            <a:fillRect/>
          </a:stretch>
        </p:blipFill>
        <p:spPr>
          <a:xfrm>
            <a:off x="5441003" y="1559368"/>
            <a:ext cx="3080004" cy="1398696"/>
          </a:xfrm>
          <a:prstGeom prst="rect">
            <a:avLst/>
          </a:prstGeom>
        </p:spPr>
      </p:pic>
      <p:graphicFrame>
        <p:nvGraphicFramePr>
          <p:cNvPr id="10" name="Object 9"/>
          <p:cNvGraphicFramePr>
            <a:graphicFrameLocks noChangeAspect="1"/>
          </p:cNvGraphicFramePr>
          <p:nvPr>
            <p:extLst/>
          </p:nvPr>
        </p:nvGraphicFramePr>
        <p:xfrm>
          <a:off x="6034573" y="1591352"/>
          <a:ext cx="407924" cy="475911"/>
        </p:xfrm>
        <a:graphic>
          <a:graphicData uri="http://schemas.openxmlformats.org/presentationml/2006/ole">
            <mc:AlternateContent xmlns:mc="http://schemas.openxmlformats.org/markup-compatibility/2006">
              <mc:Choice xmlns:v="urn:schemas-microsoft-com:vml" Requires="v">
                <p:oleObj spid="_x0000_s2434304" name="Equation" r:id="rId9" imgW="228600" imgH="266400" progId="Equation.DSMT4">
                  <p:embed/>
                </p:oleObj>
              </mc:Choice>
              <mc:Fallback>
                <p:oleObj name="Equation" r:id="rId9" imgW="228600" imgH="266400" progId="Equation.DSMT4">
                  <p:embed/>
                  <p:pic>
                    <p:nvPicPr>
                      <p:cNvPr id="10" name="Object 9"/>
                      <p:cNvPicPr/>
                      <p:nvPr/>
                    </p:nvPicPr>
                    <p:blipFill>
                      <a:blip r:embed="rId10"/>
                      <a:stretch>
                        <a:fillRect/>
                      </a:stretch>
                    </p:blipFill>
                    <p:spPr>
                      <a:xfrm>
                        <a:off x="6034573" y="1591352"/>
                        <a:ext cx="407924" cy="475911"/>
                      </a:xfrm>
                      <a:prstGeom prst="rect">
                        <a:avLst/>
                      </a:prstGeom>
                      <a:solidFill>
                        <a:schemeClr val="bg1"/>
                      </a:solidFill>
                    </p:spPr>
                  </p:pic>
                </p:oleObj>
              </mc:Fallback>
            </mc:AlternateContent>
          </a:graphicData>
        </a:graphic>
      </p:graphicFrame>
      <p:graphicFrame>
        <p:nvGraphicFramePr>
          <p:cNvPr id="11" name="Object 10"/>
          <p:cNvGraphicFramePr>
            <a:graphicFrameLocks noChangeAspect="1"/>
          </p:cNvGraphicFramePr>
          <p:nvPr>
            <p:extLst/>
          </p:nvPr>
        </p:nvGraphicFramePr>
        <p:xfrm>
          <a:off x="7483738" y="1559368"/>
          <a:ext cx="430212" cy="476250"/>
        </p:xfrm>
        <a:graphic>
          <a:graphicData uri="http://schemas.openxmlformats.org/presentationml/2006/ole">
            <mc:AlternateContent xmlns:mc="http://schemas.openxmlformats.org/markup-compatibility/2006">
              <mc:Choice xmlns:v="urn:schemas-microsoft-com:vml" Requires="v">
                <p:oleObj spid="_x0000_s2434305" name="Equation" r:id="rId11" imgW="241200" imgH="266400" progId="Equation.DSMT4">
                  <p:embed/>
                </p:oleObj>
              </mc:Choice>
              <mc:Fallback>
                <p:oleObj name="Equation" r:id="rId11" imgW="241200" imgH="266400" progId="Equation.DSMT4">
                  <p:embed/>
                  <p:pic>
                    <p:nvPicPr>
                      <p:cNvPr id="11" name="Object 10"/>
                      <p:cNvPicPr/>
                      <p:nvPr/>
                    </p:nvPicPr>
                    <p:blipFill>
                      <a:blip r:embed="rId12"/>
                      <a:stretch>
                        <a:fillRect/>
                      </a:stretch>
                    </p:blipFill>
                    <p:spPr>
                      <a:xfrm>
                        <a:off x="7483738" y="1559368"/>
                        <a:ext cx="430212" cy="476250"/>
                      </a:xfrm>
                      <a:prstGeom prst="rect">
                        <a:avLst/>
                      </a:prstGeom>
                      <a:solidFill>
                        <a:schemeClr val="bg1"/>
                      </a:solidFill>
                    </p:spPr>
                  </p:pic>
                </p:oleObj>
              </mc:Fallback>
            </mc:AlternateContent>
          </a:graphicData>
        </a:graphic>
      </p:graphicFrame>
      <p:sp>
        <p:nvSpPr>
          <p:cNvPr id="13" name="Rectangle 12"/>
          <p:cNvSpPr/>
          <p:nvPr/>
        </p:nvSpPr>
        <p:spPr bwMode="auto">
          <a:xfrm>
            <a:off x="1152184" y="2100493"/>
            <a:ext cx="4058816" cy="485192"/>
          </a:xfrm>
          <a:prstGeom prst="rect">
            <a:avLst/>
          </a:prstGeom>
          <a:noFill/>
          <a:ln w="28575" cap="flat" cmpd="sng" algn="ctr">
            <a:solidFill>
              <a:srgbClr val="FF0000"/>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6" name="Oval 15"/>
          <p:cNvSpPr/>
          <p:nvPr/>
        </p:nvSpPr>
        <p:spPr>
          <a:xfrm>
            <a:off x="3822485" y="3872700"/>
            <a:ext cx="510830" cy="510830"/>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19" name="Object 18"/>
          <p:cNvGraphicFramePr>
            <a:graphicFrameLocks noChangeAspect="1"/>
          </p:cNvGraphicFramePr>
          <p:nvPr>
            <p:extLst/>
          </p:nvPr>
        </p:nvGraphicFramePr>
        <p:xfrm>
          <a:off x="2038584" y="4612724"/>
          <a:ext cx="4589462" cy="860425"/>
        </p:xfrm>
        <a:graphic>
          <a:graphicData uri="http://schemas.openxmlformats.org/presentationml/2006/ole">
            <mc:AlternateContent xmlns:mc="http://schemas.openxmlformats.org/markup-compatibility/2006">
              <mc:Choice xmlns:v="urn:schemas-microsoft-com:vml" Requires="v">
                <p:oleObj spid="_x0000_s2434306" name="Equation" r:id="rId13" imgW="2361960" imgH="444240" progId="Equation.DSMT4">
                  <p:embed/>
                </p:oleObj>
              </mc:Choice>
              <mc:Fallback>
                <p:oleObj name="Equation" r:id="rId13" imgW="2361960" imgH="444240" progId="Equation.DSMT4">
                  <p:embed/>
                  <p:pic>
                    <p:nvPicPr>
                      <p:cNvPr id="19" name="Object 18"/>
                      <p:cNvPicPr/>
                      <p:nvPr/>
                    </p:nvPicPr>
                    <p:blipFill>
                      <a:blip r:embed="rId14"/>
                      <a:stretch>
                        <a:fillRect/>
                      </a:stretch>
                    </p:blipFill>
                    <p:spPr>
                      <a:xfrm>
                        <a:off x="2038584" y="4612724"/>
                        <a:ext cx="4589462" cy="860425"/>
                      </a:xfrm>
                      <a:prstGeom prst="rect">
                        <a:avLst/>
                      </a:prstGeom>
                    </p:spPr>
                  </p:pic>
                </p:oleObj>
              </mc:Fallback>
            </mc:AlternateContent>
          </a:graphicData>
        </a:graphic>
      </p:graphicFrame>
      <p:graphicFrame>
        <p:nvGraphicFramePr>
          <p:cNvPr id="20" name="Object 19"/>
          <p:cNvGraphicFramePr>
            <a:graphicFrameLocks noChangeAspect="1"/>
          </p:cNvGraphicFramePr>
          <p:nvPr>
            <p:extLst/>
          </p:nvPr>
        </p:nvGraphicFramePr>
        <p:xfrm>
          <a:off x="2345417" y="5734052"/>
          <a:ext cx="3430588" cy="860425"/>
        </p:xfrm>
        <a:graphic>
          <a:graphicData uri="http://schemas.openxmlformats.org/presentationml/2006/ole">
            <mc:AlternateContent xmlns:mc="http://schemas.openxmlformats.org/markup-compatibility/2006">
              <mc:Choice xmlns:v="urn:schemas-microsoft-com:vml" Requires="v">
                <p:oleObj spid="_x0000_s2434307" name="Equation" r:id="rId15" imgW="1765080" imgH="444240" progId="Equation.DSMT4">
                  <p:embed/>
                </p:oleObj>
              </mc:Choice>
              <mc:Fallback>
                <p:oleObj name="Equation" r:id="rId15" imgW="1765080" imgH="444240" progId="Equation.DSMT4">
                  <p:embed/>
                  <p:pic>
                    <p:nvPicPr>
                      <p:cNvPr id="20" name="Object 19"/>
                      <p:cNvPicPr/>
                      <p:nvPr/>
                    </p:nvPicPr>
                    <p:blipFill>
                      <a:blip r:embed="rId16"/>
                      <a:stretch>
                        <a:fillRect/>
                      </a:stretch>
                    </p:blipFill>
                    <p:spPr>
                      <a:xfrm>
                        <a:off x="2345417" y="5734052"/>
                        <a:ext cx="3430588" cy="860425"/>
                      </a:xfrm>
                      <a:prstGeom prst="rect">
                        <a:avLst/>
                      </a:prstGeom>
                    </p:spPr>
                  </p:pic>
                </p:oleObj>
              </mc:Fallback>
            </mc:AlternateContent>
          </a:graphicData>
        </a:graphic>
      </p:graphicFrame>
      <p:sp>
        <p:nvSpPr>
          <p:cNvPr id="4" name="Footer Placeholder 3"/>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182125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3C78E5-E86E-454C-A1A6-6258D4DE7E5C}"/>
              </a:ext>
            </a:extLst>
          </p:cNvPr>
          <p:cNvPicPr>
            <a:picLocks noChangeAspect="1"/>
          </p:cNvPicPr>
          <p:nvPr/>
        </p:nvPicPr>
        <p:blipFill>
          <a:blip r:embed="rId3"/>
          <a:stretch>
            <a:fillRect/>
          </a:stretch>
        </p:blipFill>
        <p:spPr>
          <a:xfrm>
            <a:off x="1136039" y="2096806"/>
            <a:ext cx="7044865" cy="4464645"/>
          </a:xfrm>
          <a:prstGeom prst="rect">
            <a:avLst/>
          </a:prstGeom>
        </p:spPr>
      </p:pic>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p:txBody>
          <a:bodyPr/>
          <a:lstStyle/>
          <a:p>
            <a:r>
              <a:rPr lang="en-US" dirty="0"/>
              <a:t>One-dimensional contour plots – perfect forecast</a:t>
            </a:r>
          </a:p>
          <a:p>
            <a:pPr lvl="1"/>
            <a:endParaRPr lang="en-US" dirty="0"/>
          </a:p>
        </p:txBody>
      </p:sp>
      <p:graphicFrame>
        <p:nvGraphicFramePr>
          <p:cNvPr id="7" name="Object 6"/>
          <p:cNvGraphicFramePr>
            <a:graphicFrameLocks noChangeAspect="1"/>
          </p:cNvGraphicFramePr>
          <p:nvPr>
            <p:extLst/>
          </p:nvPr>
        </p:nvGraphicFramePr>
        <p:xfrm>
          <a:off x="4556353" y="6304871"/>
          <a:ext cx="266019" cy="345447"/>
        </p:xfrm>
        <a:graphic>
          <a:graphicData uri="http://schemas.openxmlformats.org/presentationml/2006/ole">
            <mc:AlternateContent xmlns:mc="http://schemas.openxmlformats.org/markup-compatibility/2006">
              <mc:Choice xmlns:v="urn:schemas-microsoft-com:vml" Requires="v">
                <p:oleObj spid="_x0000_s2435160" name="Equation" r:id="rId4" imgW="126720" imgH="164880" progId="Equation.DSMT4">
                  <p:embed/>
                </p:oleObj>
              </mc:Choice>
              <mc:Fallback>
                <p:oleObj name="Equation" r:id="rId4" imgW="126720" imgH="164880" progId="Equation.DSMT4">
                  <p:embed/>
                  <p:pic>
                    <p:nvPicPr>
                      <p:cNvPr id="7" name="Object 6"/>
                      <p:cNvPicPr/>
                      <p:nvPr/>
                    </p:nvPicPr>
                    <p:blipFill>
                      <a:blip r:embed="rId5"/>
                      <a:stretch>
                        <a:fillRect/>
                      </a:stretch>
                    </p:blipFill>
                    <p:spPr>
                      <a:xfrm>
                        <a:off x="4556353" y="6304871"/>
                        <a:ext cx="266019" cy="345447"/>
                      </a:xfrm>
                      <a:prstGeom prst="rect">
                        <a:avLst/>
                      </a:prstGeom>
                    </p:spPr>
                  </p:pic>
                </p:oleObj>
              </mc:Fallback>
            </mc:AlternateContent>
          </a:graphicData>
        </a:graphic>
      </p:graphicFrame>
      <p:sp>
        <p:nvSpPr>
          <p:cNvPr id="9" name="TextBox 8"/>
          <p:cNvSpPr txBox="1"/>
          <p:nvPr/>
        </p:nvSpPr>
        <p:spPr>
          <a:xfrm>
            <a:off x="1350997" y="6112917"/>
            <a:ext cx="6917278" cy="276999"/>
          </a:xfrm>
          <a:prstGeom prst="rect">
            <a:avLst/>
          </a:prstGeom>
          <a:solidFill>
            <a:schemeClr val="bg1"/>
          </a:solidFill>
        </p:spPr>
        <p:txBody>
          <a:bodyPr wrap="none" rtlCol="0">
            <a:spAutoFit/>
          </a:bodyPr>
          <a:lstStyle/>
          <a:p>
            <a:pPr algn="l"/>
            <a:r>
              <a:rPr lang="en-US" sz="1200" i="0" dirty="0"/>
              <a:t>0.0                      0.2                       0.4                       0.6                       0.8                       1.0                       1.2 </a:t>
            </a:r>
          </a:p>
        </p:txBody>
      </p:sp>
      <p:cxnSp>
        <p:nvCxnSpPr>
          <p:cNvPr id="10" name="Straight Connector 9"/>
          <p:cNvCxnSpPr/>
          <p:nvPr/>
        </p:nvCxnSpPr>
        <p:spPr bwMode="auto">
          <a:xfrm>
            <a:off x="6814457" y="2253343"/>
            <a:ext cx="0" cy="3859574"/>
          </a:xfrm>
          <a:prstGeom prst="line">
            <a:avLst/>
          </a:prstGeom>
          <a:noFill/>
          <a:ln w="28575" cap="flat" cmpd="sng" algn="ctr">
            <a:solidFill>
              <a:schemeClr val="tx1"/>
            </a:solidFill>
            <a:prstDash val="solid"/>
            <a:round/>
            <a:headEnd type="none" w="med" len="med"/>
            <a:tailEnd type="none" w="med" len="med"/>
          </a:ln>
          <a:effectLst/>
        </p:spPr>
      </p:cxnSp>
      <p:graphicFrame>
        <p:nvGraphicFramePr>
          <p:cNvPr id="4" name="Object 3"/>
          <p:cNvGraphicFramePr>
            <a:graphicFrameLocks noChangeAspect="1"/>
          </p:cNvGraphicFramePr>
          <p:nvPr>
            <p:extLst/>
          </p:nvPr>
        </p:nvGraphicFramePr>
        <p:xfrm>
          <a:off x="2205038" y="2660650"/>
          <a:ext cx="3090862" cy="441325"/>
        </p:xfrm>
        <a:graphic>
          <a:graphicData uri="http://schemas.openxmlformats.org/presentationml/2006/ole">
            <mc:AlternateContent xmlns:mc="http://schemas.openxmlformats.org/markup-compatibility/2006">
              <mc:Choice xmlns:v="urn:schemas-microsoft-com:vml" Requires="v">
                <p:oleObj spid="_x0000_s2435161" name="Equation" r:id="rId6" imgW="1688760" imgH="241200" progId="Equation.DSMT4">
                  <p:embed/>
                </p:oleObj>
              </mc:Choice>
              <mc:Fallback>
                <p:oleObj name="Equation" r:id="rId6" imgW="1688760" imgH="241200" progId="Equation.DSMT4">
                  <p:embed/>
                  <p:pic>
                    <p:nvPicPr>
                      <p:cNvPr id="4" name="Object 3"/>
                      <p:cNvPicPr/>
                      <p:nvPr/>
                    </p:nvPicPr>
                    <p:blipFill>
                      <a:blip r:embed="rId7"/>
                      <a:stretch>
                        <a:fillRect/>
                      </a:stretch>
                    </p:blipFill>
                    <p:spPr>
                      <a:xfrm>
                        <a:off x="2205038" y="2660650"/>
                        <a:ext cx="3090862" cy="441325"/>
                      </a:xfrm>
                      <a:prstGeom prst="rect">
                        <a:avLst/>
                      </a:prstGeom>
                    </p:spPr>
                  </p:pic>
                </p:oleObj>
              </mc:Fallback>
            </mc:AlternateContent>
          </a:graphicData>
        </a:graphic>
      </p:graphicFrame>
      <p:sp>
        <p:nvSpPr>
          <p:cNvPr id="8" name="Footer Placeholder 7">
            <a:extLst>
              <a:ext uri="{FF2B5EF4-FFF2-40B4-BE49-F238E27FC236}">
                <a16:creationId xmlns:a16="http://schemas.microsoft.com/office/drawing/2014/main" id="{AC4DD4CB-1517-465C-BFC5-8AE2DD55DECE}"/>
              </a:ext>
            </a:extLst>
          </p:cNvPr>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302683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B356A9-75FA-4ACA-AA34-0680FE00AAB9}"/>
              </a:ext>
            </a:extLst>
          </p:cNvPr>
          <p:cNvPicPr>
            <a:picLocks noChangeAspect="1"/>
          </p:cNvPicPr>
          <p:nvPr/>
        </p:nvPicPr>
        <p:blipFill>
          <a:blip r:embed="rId3"/>
          <a:stretch>
            <a:fillRect/>
          </a:stretch>
        </p:blipFill>
        <p:spPr>
          <a:xfrm>
            <a:off x="1158389" y="2253343"/>
            <a:ext cx="7141549" cy="4313536"/>
          </a:xfrm>
          <a:prstGeom prst="rect">
            <a:avLst/>
          </a:prstGeom>
        </p:spPr>
      </p:pic>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p:txBody>
          <a:bodyPr/>
          <a:lstStyle/>
          <a:p>
            <a:r>
              <a:rPr lang="en-US" dirty="0"/>
              <a:t>One-dimensional contour plots-uncertain forecast</a:t>
            </a:r>
          </a:p>
          <a:p>
            <a:pPr lvl="1"/>
            <a:endParaRPr lang="en-US" dirty="0"/>
          </a:p>
        </p:txBody>
      </p:sp>
      <p:graphicFrame>
        <p:nvGraphicFramePr>
          <p:cNvPr id="8" name="Object 7"/>
          <p:cNvGraphicFramePr>
            <a:graphicFrameLocks noChangeAspect="1"/>
          </p:cNvGraphicFramePr>
          <p:nvPr>
            <p:extLst/>
          </p:nvPr>
        </p:nvGraphicFramePr>
        <p:xfrm>
          <a:off x="4556353" y="6304871"/>
          <a:ext cx="266019" cy="345447"/>
        </p:xfrm>
        <a:graphic>
          <a:graphicData uri="http://schemas.openxmlformats.org/presentationml/2006/ole">
            <mc:AlternateContent xmlns:mc="http://schemas.openxmlformats.org/markup-compatibility/2006">
              <mc:Choice xmlns:v="urn:schemas-microsoft-com:vml" Requires="v">
                <p:oleObj spid="_x0000_s2436141" name="Equation" r:id="rId4" imgW="126720" imgH="164880" progId="Equation.DSMT4">
                  <p:embed/>
                </p:oleObj>
              </mc:Choice>
              <mc:Fallback>
                <p:oleObj name="Equation" r:id="rId4" imgW="126720" imgH="164880" progId="Equation.DSMT4">
                  <p:embed/>
                  <p:pic>
                    <p:nvPicPr>
                      <p:cNvPr id="8" name="Object 7"/>
                      <p:cNvPicPr/>
                      <p:nvPr/>
                    </p:nvPicPr>
                    <p:blipFill>
                      <a:blip r:embed="rId5"/>
                      <a:stretch>
                        <a:fillRect/>
                      </a:stretch>
                    </p:blipFill>
                    <p:spPr>
                      <a:xfrm>
                        <a:off x="4556353" y="6304871"/>
                        <a:ext cx="266019" cy="345447"/>
                      </a:xfrm>
                      <a:prstGeom prst="rect">
                        <a:avLst/>
                      </a:prstGeom>
                    </p:spPr>
                  </p:pic>
                </p:oleObj>
              </mc:Fallback>
            </mc:AlternateContent>
          </a:graphicData>
        </a:graphic>
      </p:graphicFrame>
      <p:cxnSp>
        <p:nvCxnSpPr>
          <p:cNvPr id="10" name="Straight Connector 9"/>
          <p:cNvCxnSpPr/>
          <p:nvPr/>
        </p:nvCxnSpPr>
        <p:spPr bwMode="auto">
          <a:xfrm>
            <a:off x="6873999" y="2253343"/>
            <a:ext cx="0" cy="3859574"/>
          </a:xfrm>
          <a:prstGeom prst="line">
            <a:avLst/>
          </a:prstGeom>
          <a:noFill/>
          <a:ln w="28575" cap="flat" cmpd="sng" algn="ctr">
            <a:solidFill>
              <a:schemeClr val="tx1"/>
            </a:solidFill>
            <a:prstDash val="solid"/>
            <a:round/>
            <a:headEnd type="none" w="med" len="med"/>
            <a:tailEnd type="none" w="med" len="med"/>
          </a:ln>
          <a:effectLst/>
        </p:spPr>
      </p:cxnSp>
      <p:sp>
        <p:nvSpPr>
          <p:cNvPr id="12" name="TextBox 11">
            <a:extLst>
              <a:ext uri="{FF2B5EF4-FFF2-40B4-BE49-F238E27FC236}">
                <a16:creationId xmlns:a16="http://schemas.microsoft.com/office/drawing/2014/main" id="{F343A18E-8679-41F8-866F-3A88F1343419}"/>
              </a:ext>
            </a:extLst>
          </p:cNvPr>
          <p:cNvSpPr txBox="1"/>
          <p:nvPr/>
        </p:nvSpPr>
        <p:spPr>
          <a:xfrm>
            <a:off x="1350997" y="6112917"/>
            <a:ext cx="6917278" cy="276999"/>
          </a:xfrm>
          <a:prstGeom prst="rect">
            <a:avLst/>
          </a:prstGeom>
          <a:solidFill>
            <a:schemeClr val="bg1"/>
          </a:solidFill>
        </p:spPr>
        <p:txBody>
          <a:bodyPr wrap="none" rtlCol="0">
            <a:spAutoFit/>
          </a:bodyPr>
          <a:lstStyle/>
          <a:p>
            <a:pPr algn="l"/>
            <a:r>
              <a:rPr lang="en-US" sz="1200" i="0" dirty="0"/>
              <a:t>0.0                      0.2                       0.4                       0.6                       0.8                       1.0                       1.2 </a:t>
            </a:r>
          </a:p>
        </p:txBody>
      </p:sp>
      <p:sp>
        <p:nvSpPr>
          <p:cNvPr id="5" name="Footer Placeholder 4">
            <a:extLst>
              <a:ext uri="{FF2B5EF4-FFF2-40B4-BE49-F238E27FC236}">
                <a16:creationId xmlns:a16="http://schemas.microsoft.com/office/drawing/2014/main" id="{F400CD57-CA19-43FE-9296-7FCE48769768}"/>
              </a:ext>
            </a:extLst>
          </p:cNvPr>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70148677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p:txBody>
          <a:bodyPr/>
          <a:lstStyle/>
          <a:p>
            <a:r>
              <a:rPr lang="en-US" dirty="0"/>
              <a:t>2-D contours for uncertain forecasts</a:t>
            </a:r>
          </a:p>
        </p:txBody>
      </p:sp>
      <p:pic>
        <p:nvPicPr>
          <p:cNvPr id="4" name="Picture 3"/>
          <p:cNvPicPr>
            <a:picLocks noChangeAspect="1"/>
          </p:cNvPicPr>
          <p:nvPr/>
        </p:nvPicPr>
        <p:blipFill>
          <a:blip r:embed="rId2"/>
          <a:stretch>
            <a:fillRect/>
          </a:stretch>
        </p:blipFill>
        <p:spPr>
          <a:xfrm>
            <a:off x="785192" y="1630952"/>
            <a:ext cx="7904646" cy="5227048"/>
          </a:xfrm>
          <a:prstGeom prst="rect">
            <a:avLst/>
          </a:prstGeom>
        </p:spPr>
      </p:pic>
      <p:sp>
        <p:nvSpPr>
          <p:cNvPr id="5" name="Footer Placeholder 4"/>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257248844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direct lookahead/CFA</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143000"/>
                <a:ext cx="8458200" cy="4953000"/>
              </a:xfrm>
            </p:spPr>
            <p:txBody>
              <a:bodyPr/>
              <a:lstStyle/>
              <a:p>
                <a:r>
                  <a:rPr lang="en-US" dirty="0"/>
                  <a:t>Simultaneous perturbation stochastic approximation</a:t>
                </a:r>
              </a:p>
              <a:p>
                <a:pPr lvl="1"/>
                <a:r>
                  <a:rPr lang="en-US" dirty="0"/>
                  <a:t>Let:</a:t>
                </a:r>
              </a:p>
              <a:p>
                <a:pPr lvl="2"/>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𝑛</m:t>
                        </m:r>
                      </m:sup>
                    </m:sSup>
                  </m:oMath>
                </a14:m>
                <a:r>
                  <a:rPr lang="en-US" sz="1800" b="0" i="1" dirty="0">
                    <a:latin typeface="Cambria Math" panose="02040503050406030204" pitchFamily="18" charset="0"/>
                  </a:rPr>
                  <a:t> </a:t>
                </a:r>
                <a:r>
                  <a:rPr lang="en-US" sz="1800" b="0" dirty="0">
                    <a:latin typeface="Cambria Math" panose="02040503050406030204" pitchFamily="18" charset="0"/>
                  </a:rPr>
                  <a:t>be a </a:t>
                </a:r>
                <a14:m>
                  <m:oMath xmlns:m="http://schemas.openxmlformats.org/officeDocument/2006/math">
                    <m:r>
                      <m:rPr>
                        <m:sty m:val="p"/>
                      </m:rPr>
                      <a:rPr lang="en-US" sz="1800" b="0" i="0" smtClean="0">
                        <a:latin typeface="Cambria Math" panose="02040503050406030204" pitchFamily="18" charset="0"/>
                      </a:rPr>
                      <m:t>p</m:t>
                    </m:r>
                    <m:r>
                      <a:rPr lang="en-US" sz="1800" b="0" i="1" smtClean="0">
                        <a:latin typeface="Cambria Math" panose="02040503050406030204" pitchFamily="18" charset="0"/>
                      </a:rPr>
                      <m:t>−</m:t>
                    </m:r>
                  </m:oMath>
                </a14:m>
                <a:r>
                  <a:rPr lang="en-US" sz="1800" b="0" i="1" dirty="0">
                    <a:latin typeface="Cambria Math" panose="02040503050406030204" pitchFamily="18" charset="0"/>
                  </a:rPr>
                  <a:t> </a:t>
                </a:r>
                <a:r>
                  <a:rPr lang="en-US" sz="1800" b="0" dirty="0">
                    <a:latin typeface="Cambria Math" panose="02040503050406030204" pitchFamily="18" charset="0"/>
                  </a:rPr>
                  <a:t>dimensional vector.</a:t>
                </a:r>
                <a:endParaRPr lang="en-US" sz="1800" b="0" i="1" dirty="0">
                  <a:latin typeface="Cambria Math" panose="02040503050406030204" pitchFamily="18" charset="0"/>
                </a:endParaRPr>
              </a:p>
              <a:p>
                <a:pPr lvl="2"/>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𝛿</m:t>
                        </m:r>
                      </m:e>
                      <m:sup>
                        <m:r>
                          <a:rPr lang="en-US" sz="1800" b="0" i="1" smtClean="0">
                            <a:latin typeface="Cambria Math" panose="02040503050406030204" pitchFamily="18" charset="0"/>
                          </a:rPr>
                          <m:t>𝑛</m:t>
                        </m:r>
                      </m:sup>
                    </m:sSup>
                  </m:oMath>
                </a14:m>
                <a:r>
                  <a:rPr lang="en-US" sz="1800" dirty="0"/>
                  <a:t> be a scalar perturbation</a:t>
                </a:r>
              </a:p>
              <a:p>
                <a:pPr lvl="2"/>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𝑍</m:t>
                        </m:r>
                      </m:e>
                      <m:sup>
                        <m:r>
                          <a:rPr lang="en-US" sz="1800" b="0" i="1" smtClean="0">
                            <a:latin typeface="Cambria Math" panose="02040503050406030204" pitchFamily="18" charset="0"/>
                          </a:rPr>
                          <m:t>𝑛</m:t>
                        </m:r>
                      </m:sup>
                    </m:sSup>
                  </m:oMath>
                </a14:m>
                <a:r>
                  <a:rPr lang="en-US" sz="1800" dirty="0"/>
                  <a:t> be a </a:t>
                </a:r>
                <a14:m>
                  <m:oMath xmlns:m="http://schemas.openxmlformats.org/officeDocument/2006/math">
                    <m:r>
                      <m:rPr>
                        <m:sty m:val="p"/>
                      </m:rPr>
                      <a:rPr lang="en-US" sz="1800" b="0" i="0" smtClean="0">
                        <a:latin typeface="Cambria Math" panose="02040503050406030204" pitchFamily="18" charset="0"/>
                      </a:rPr>
                      <m:t>p</m:t>
                    </m:r>
                    <m:r>
                      <a:rPr lang="en-US" sz="1800" b="0" i="1" smtClean="0">
                        <a:latin typeface="Cambria Math" panose="02040503050406030204" pitchFamily="18" charset="0"/>
                      </a:rPr>
                      <m:t>−</m:t>
                    </m:r>
                  </m:oMath>
                </a14:m>
                <a:r>
                  <a:rPr lang="en-US" sz="1800" dirty="0"/>
                  <a:t>dimensional vector, with each element drawn from a normal (0,1) distribution.</a:t>
                </a:r>
              </a:p>
              <a:p>
                <a:pPr lvl="1"/>
                <a:r>
                  <a:rPr lang="en-US" sz="2200" dirty="0"/>
                  <a:t>We can obtain a sampled estimate of the gradient </a:t>
                </a:r>
                <a14:m>
                  <m:oMath xmlns:m="http://schemas.openxmlformats.org/officeDocument/2006/math">
                    <m:sSub>
                      <m:sSubPr>
                        <m:ctrlPr>
                          <a:rPr lang="en-US" sz="2200" b="0" i="1" smtClean="0">
                            <a:latin typeface="Cambria Math" panose="02040503050406030204" pitchFamily="18" charset="0"/>
                            <a:ea typeface="Cambria Math" panose="02040503050406030204" pitchFamily="18" charset="0"/>
                          </a:rPr>
                        </m:ctrlPr>
                      </m:sSubPr>
                      <m:e>
                        <m:r>
                          <a:rPr lang="en-US" sz="2200" i="1" smtClean="0">
                            <a:latin typeface="Cambria Math" panose="02040503050406030204" pitchFamily="18" charset="0"/>
                            <a:ea typeface="Cambria Math" panose="02040503050406030204" pitchFamily="18" charset="0"/>
                          </a:rPr>
                          <m:t>𝛻</m:t>
                        </m:r>
                      </m:e>
                      <m:sub>
                        <m:r>
                          <a:rPr lang="en-US" sz="2200" b="0" i="1" smtClean="0">
                            <a:latin typeface="Cambria Math" panose="02040503050406030204" pitchFamily="18" charset="0"/>
                            <a:ea typeface="Cambria Math" panose="02040503050406030204" pitchFamily="18" charset="0"/>
                          </a:rPr>
                          <m:t>𝑥</m:t>
                        </m:r>
                      </m:sub>
                    </m:sSub>
                    <m:r>
                      <a:rPr lang="en-US" sz="2200" b="0" i="1" smtClean="0">
                        <a:latin typeface="Cambria Math" panose="02040503050406030204" pitchFamily="18" charset="0"/>
                        <a:ea typeface="Cambria Math" panose="02040503050406030204" pitchFamily="18" charset="0"/>
                      </a:rPr>
                      <m:t>𝐹</m:t>
                    </m:r>
                    <m:r>
                      <a:rPr lang="en-US" sz="2200" b="0" i="1" smtClean="0">
                        <a:latin typeface="Cambria Math" panose="02040503050406030204" pitchFamily="18" charset="0"/>
                        <a:ea typeface="Cambria Math" panose="02040503050406030204" pitchFamily="18" charset="0"/>
                      </a:rPr>
                      <m:t>(</m:t>
                    </m:r>
                    <m:sSup>
                      <m:sSupPr>
                        <m:ctrlPr>
                          <a:rPr lang="en-US" sz="2200" b="0" i="1" smtClean="0">
                            <a:latin typeface="Cambria Math" panose="02040503050406030204" pitchFamily="18" charset="0"/>
                            <a:ea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𝑥</m:t>
                        </m:r>
                      </m:e>
                      <m:sup>
                        <m:r>
                          <a:rPr lang="en-US" sz="2200" b="0" i="1" smtClean="0">
                            <a:latin typeface="Cambria Math" panose="02040503050406030204" pitchFamily="18" charset="0"/>
                            <a:ea typeface="Cambria Math" panose="02040503050406030204" pitchFamily="18" charset="0"/>
                          </a:rPr>
                          <m:t>𝑛</m:t>
                        </m:r>
                      </m:sup>
                    </m:sSup>
                    <m:r>
                      <a:rPr lang="en-US" sz="2200" b="0" i="1" smtClean="0">
                        <a:latin typeface="Cambria Math" panose="02040503050406030204" pitchFamily="18" charset="0"/>
                        <a:ea typeface="Cambria Math" panose="02040503050406030204" pitchFamily="18" charset="0"/>
                      </a:rPr>
                      <m:t>,</m:t>
                    </m:r>
                    <m:sSup>
                      <m:sSupPr>
                        <m:ctrlPr>
                          <a:rPr lang="en-US" sz="2200" b="0" i="1" smtClean="0">
                            <a:latin typeface="Cambria Math" panose="02040503050406030204" pitchFamily="18" charset="0"/>
                            <a:ea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𝑊</m:t>
                        </m:r>
                      </m:e>
                      <m:sup>
                        <m:r>
                          <a:rPr lang="en-US" sz="2200" b="0" i="1" smtClean="0">
                            <a:latin typeface="Cambria Math" panose="02040503050406030204" pitchFamily="18" charset="0"/>
                            <a:ea typeface="Cambria Math" panose="02040503050406030204" pitchFamily="18" charset="0"/>
                          </a:rPr>
                          <m:t>𝑛</m:t>
                        </m:r>
                        <m:r>
                          <a:rPr lang="en-US" sz="2200" b="0" i="1" smtClean="0">
                            <a:latin typeface="Cambria Math" panose="02040503050406030204" pitchFamily="18" charset="0"/>
                            <a:ea typeface="Cambria Math" panose="02040503050406030204" pitchFamily="18" charset="0"/>
                          </a:rPr>
                          <m:t>+1</m:t>
                        </m:r>
                      </m:sup>
                    </m:sSup>
                    <m:r>
                      <a:rPr lang="en-US" sz="2200" b="0" i="1" smtClean="0">
                        <a:latin typeface="Cambria Math" panose="02040503050406030204" pitchFamily="18" charset="0"/>
                        <a:ea typeface="Cambria Math" panose="02040503050406030204" pitchFamily="18" charset="0"/>
                      </a:rPr>
                      <m:t>)</m:t>
                    </m:r>
                  </m:oMath>
                </a14:m>
                <a:r>
                  <a:rPr lang="en-US" sz="2200" dirty="0"/>
                  <a:t> using two function evaluations: </a:t>
                </a:r>
                <a14:m>
                  <m:oMath xmlns:m="http://schemas.openxmlformats.org/officeDocument/2006/math">
                    <m:r>
                      <a:rPr lang="en-US" sz="2200" b="0" i="1" smtClean="0">
                        <a:latin typeface="Cambria Math" panose="02040503050406030204" pitchFamily="18" charset="0"/>
                      </a:rPr>
                      <m:t>𝐹</m:t>
                    </m:r>
                    <m:d>
                      <m:dPr>
                        <m:ctrlPr>
                          <a:rPr lang="en-US" sz="2200" b="0" i="1" smtClean="0">
                            <a:latin typeface="Cambria Math" panose="02040503050406030204" pitchFamily="18" charset="0"/>
                          </a:rPr>
                        </m:ctrlPr>
                      </m:dPr>
                      <m:e>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𝑛</m:t>
                            </m:r>
                          </m:sup>
                        </m:sSup>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𝛿</m:t>
                            </m:r>
                          </m:e>
                          <m:sup>
                            <m:r>
                              <a:rPr lang="en-US" sz="2200" b="0" i="1" smtClean="0">
                                <a:latin typeface="Cambria Math" panose="02040503050406030204" pitchFamily="18" charset="0"/>
                              </a:rPr>
                              <m:t>𝑛</m:t>
                            </m:r>
                          </m:sup>
                        </m:sSup>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𝑍</m:t>
                            </m:r>
                          </m:e>
                          <m:sup>
                            <m:r>
                              <a:rPr lang="en-US" sz="2200" b="0" i="1" smtClean="0">
                                <a:latin typeface="Cambria Math" panose="02040503050406030204" pitchFamily="18" charset="0"/>
                              </a:rPr>
                              <m:t>𝑛</m:t>
                            </m:r>
                          </m:sup>
                        </m:sSup>
                      </m:e>
                    </m:d>
                  </m:oMath>
                </a14:m>
                <a:r>
                  <a:rPr lang="en-US" sz="2200" dirty="0"/>
                  <a:t> and </a:t>
                </a:r>
                <a14:m>
                  <m:oMath xmlns:m="http://schemas.openxmlformats.org/officeDocument/2006/math">
                    <m:r>
                      <a:rPr lang="en-US" sz="2200" i="1">
                        <a:latin typeface="Cambria Math" panose="02040503050406030204" pitchFamily="18" charset="0"/>
                      </a:rPr>
                      <m:t>𝐹</m:t>
                    </m:r>
                    <m:d>
                      <m:dPr>
                        <m:ctrlPr>
                          <a:rPr lang="en-US" sz="2200" i="1">
                            <a:latin typeface="Cambria Math" panose="02040503050406030204" pitchFamily="18" charset="0"/>
                          </a:rPr>
                        </m:ctrlPr>
                      </m:dPr>
                      <m:e>
                        <m:sSup>
                          <m:sSupPr>
                            <m:ctrlPr>
                              <a:rPr lang="en-US" sz="2200" i="1">
                                <a:latin typeface="Cambria Math" panose="02040503050406030204" pitchFamily="18" charset="0"/>
                              </a:rPr>
                            </m:ctrlPr>
                          </m:sSupPr>
                          <m:e>
                            <m:r>
                              <a:rPr lang="en-US" sz="2200" i="1">
                                <a:latin typeface="Cambria Math" panose="02040503050406030204" pitchFamily="18" charset="0"/>
                              </a:rPr>
                              <m:t>𝑥</m:t>
                            </m:r>
                          </m:e>
                          <m:sup>
                            <m:r>
                              <a:rPr lang="en-US" sz="2200" i="1">
                                <a:latin typeface="Cambria Math" panose="02040503050406030204" pitchFamily="18" charset="0"/>
                              </a:rPr>
                              <m:t>𝑛</m:t>
                            </m:r>
                          </m:sup>
                        </m:sSup>
                        <m:r>
                          <a:rPr lang="en-US" sz="2200" b="0" i="1" smtClean="0">
                            <a:latin typeface="Cambria Math" panose="02040503050406030204" pitchFamily="18" charset="0"/>
                          </a:rPr>
                          <m:t>−</m:t>
                        </m:r>
                        <m:sSup>
                          <m:sSupPr>
                            <m:ctrlPr>
                              <a:rPr lang="en-US" sz="2200" i="1">
                                <a:latin typeface="Cambria Math" panose="02040503050406030204" pitchFamily="18" charset="0"/>
                              </a:rPr>
                            </m:ctrlPr>
                          </m:sSupPr>
                          <m:e>
                            <m:r>
                              <a:rPr lang="en-US" sz="2200" i="1">
                                <a:latin typeface="Cambria Math" panose="02040503050406030204" pitchFamily="18" charset="0"/>
                              </a:rPr>
                              <m:t>𝛿</m:t>
                            </m:r>
                          </m:e>
                          <m:sup>
                            <m:r>
                              <a:rPr lang="en-US" sz="2200" i="1">
                                <a:latin typeface="Cambria Math" panose="02040503050406030204" pitchFamily="18" charset="0"/>
                              </a:rPr>
                              <m:t>𝑛</m:t>
                            </m:r>
                          </m:sup>
                        </m:sSup>
                        <m:sSup>
                          <m:sSupPr>
                            <m:ctrlPr>
                              <a:rPr lang="en-US" sz="2200" i="1">
                                <a:latin typeface="Cambria Math" panose="02040503050406030204" pitchFamily="18" charset="0"/>
                              </a:rPr>
                            </m:ctrlPr>
                          </m:sSupPr>
                          <m:e>
                            <m:r>
                              <a:rPr lang="en-US" sz="2200" i="1">
                                <a:latin typeface="Cambria Math" panose="02040503050406030204" pitchFamily="18" charset="0"/>
                              </a:rPr>
                              <m:t>𝑍</m:t>
                            </m:r>
                          </m:e>
                          <m:sup>
                            <m:r>
                              <a:rPr lang="en-US" sz="2200" i="1">
                                <a:latin typeface="Cambria Math" panose="02040503050406030204" pitchFamily="18" charset="0"/>
                              </a:rPr>
                              <m:t>𝑛</m:t>
                            </m:r>
                          </m:sup>
                        </m:sSup>
                      </m:e>
                    </m:d>
                  </m:oMath>
                </a14:m>
                <a:endParaRPr lang="en-US" sz="2200"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143000"/>
                <a:ext cx="8458200" cy="4953000"/>
              </a:xfrm>
              <a:blipFill>
                <a:blip r:embed="rId6"/>
                <a:stretch>
                  <a:fillRect t="-1355" r="-1081"/>
                </a:stretch>
              </a:blipFill>
            </p:spPr>
            <p:txBody>
              <a:bodyPr/>
              <a:lstStyle/>
              <a:p>
                <a:r>
                  <a:rPr lang="en-US">
                    <a:noFill/>
                  </a:rPr>
                  <a:t> </a:t>
                </a:r>
              </a:p>
            </p:txBody>
          </p:sp>
        </mc:Fallback>
      </mc:AlternateContent>
      <p:graphicFrame>
        <p:nvGraphicFramePr>
          <p:cNvPr id="5" name="Object 4"/>
          <p:cNvGraphicFramePr>
            <a:graphicFrameLocks noChangeAspect="1"/>
          </p:cNvGraphicFramePr>
          <p:nvPr>
            <p:extLst/>
          </p:nvPr>
        </p:nvGraphicFramePr>
        <p:xfrm>
          <a:off x="1944688" y="3954463"/>
          <a:ext cx="5273675" cy="2890837"/>
        </p:xfrm>
        <a:graphic>
          <a:graphicData uri="http://schemas.openxmlformats.org/presentationml/2006/ole">
            <mc:AlternateContent xmlns:mc="http://schemas.openxmlformats.org/markup-compatibility/2006">
              <mc:Choice xmlns:v="urn:schemas-microsoft-com:vml" Requires="v">
                <p:oleObj spid="_x0000_s2437164" name="Equation" r:id="rId7" imgW="3009600" imgH="1650960" progId="Equation.DSMT4">
                  <p:embed/>
                </p:oleObj>
              </mc:Choice>
              <mc:Fallback>
                <p:oleObj name="Equation" r:id="rId7" imgW="3009600" imgH="1650960" progId="Equation.DSMT4">
                  <p:embed/>
                  <p:pic>
                    <p:nvPicPr>
                      <p:cNvPr id="5" name="Object 4"/>
                      <p:cNvPicPr/>
                      <p:nvPr/>
                    </p:nvPicPr>
                    <p:blipFill>
                      <a:blip r:embed="rId8"/>
                      <a:stretch>
                        <a:fillRect/>
                      </a:stretch>
                    </p:blipFill>
                    <p:spPr>
                      <a:xfrm>
                        <a:off x="1944688" y="3954463"/>
                        <a:ext cx="5273675" cy="2890837"/>
                      </a:xfrm>
                      <a:prstGeom prst="rect">
                        <a:avLst/>
                      </a:prstGeom>
                    </p:spPr>
                  </p:pic>
                </p:oleObj>
              </mc:Fallback>
            </mc:AlternateContent>
          </a:graphicData>
        </a:graphic>
      </p:graphicFrame>
      <p:sp>
        <p:nvSpPr>
          <p:cNvPr id="4" name="Footer Placeholder 3"/>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196829904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D97A3-1C72-467E-A9DD-7A39B9714776}"/>
              </a:ext>
            </a:extLst>
          </p:cNvPr>
          <p:cNvSpPr>
            <a:spLocks noGrp="1"/>
          </p:cNvSpPr>
          <p:nvPr>
            <p:ph type="title"/>
          </p:nvPr>
        </p:nvSpPr>
        <p:spPr/>
        <p:txBody>
          <a:bodyPr/>
          <a:lstStyle/>
          <a:p>
            <a:r>
              <a:rPr lang="en-US" dirty="0"/>
              <a:t>Hybrid direct lookahead/CFA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06C389B-4F0F-4648-A2B2-691A49FDB633}"/>
                  </a:ext>
                </a:extLst>
              </p:cNvPr>
              <p:cNvSpPr>
                <a:spLocks noGrp="1"/>
              </p:cNvSpPr>
              <p:nvPr>
                <p:ph idx="1"/>
              </p:nvPr>
            </p:nvSpPr>
            <p:spPr/>
            <p:txBody>
              <a:bodyPr/>
              <a:lstStyle/>
              <a:p>
                <a:r>
                  <a:rPr lang="en-US" dirty="0"/>
                  <a:t>Algorithmic issues:</a:t>
                </a:r>
              </a:p>
              <a:p>
                <a:pPr lvl="1"/>
                <a:r>
                  <a:rPr lang="en-US" dirty="0" err="1"/>
                  <a:t>Stepsize</a:t>
                </a:r>
                <a:r>
                  <a:rPr lang="en-US" dirty="0"/>
                  <a:t> rules</a:t>
                </a:r>
              </a:p>
              <a:p>
                <a:pPr lvl="2"/>
                <a:r>
                  <a:rPr lang="en-US" dirty="0"/>
                  <a:t>We use a standard gradient-based method:</a:t>
                </a:r>
              </a:p>
              <a:p>
                <a:pPr lvl="2"/>
                <a:endParaRPr lang="en-US" dirty="0"/>
              </a:p>
              <a:p>
                <a:pPr marL="914400" lvl="2"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𝑛</m:t>
                              </m:r>
                              <m:r>
                                <a:rPr lang="en-US" i="1">
                                  <a:latin typeface="Cambria Math" panose="02040503050406030204" pitchFamily="18" charset="0"/>
                                </a:rPr>
                                <m:t>+1</m:t>
                              </m:r>
                            </m:sup>
                          </m:sSup>
                          <m:r>
                            <a:rPr lang="en-US" i="1">
                              <a:latin typeface="Cambria Math" panose="02040503050406030204" pitchFamily="18" charset="0"/>
                            </a:rPr>
                            <m:t>=</m:t>
                          </m:r>
                          <m:r>
                            <a:rPr lang="en-US" i="1">
                              <a:latin typeface="Cambria Math" panose="02040503050406030204" pitchFamily="18" charset="0"/>
                            </a:rPr>
                            <m:t>𝑥</m:t>
                          </m:r>
                        </m:e>
                        <m:sup>
                          <m:r>
                            <a:rPr lang="en-US" i="1">
                              <a:latin typeface="Cambria Math" panose="02040503050406030204" pitchFamily="18" charset="0"/>
                            </a:rPr>
                            <m:t>𝑛</m:t>
                          </m:r>
                        </m:sup>
                      </m:sSup>
                      <m:r>
                        <a:rPr lang="en-US" i="1">
                          <a:latin typeface="Cambria Math" panose="02040503050406030204" pitchFamily="18" charset="0"/>
                        </a:rPr>
                        <m:t>+</m:t>
                      </m:r>
                      <m:r>
                        <a:rPr lang="en-US" i="1">
                          <a:latin typeface="Cambria Math" panose="02040503050406030204" pitchFamily="18" charset="0"/>
                        </a:rPr>
                        <m:t>𝛼</m:t>
                      </m:r>
                      <m:sSub>
                        <m:sSubPr>
                          <m:ctrlPr>
                            <a:rPr lang="en-US" i="1">
                              <a:latin typeface="Cambria Math" panose="02040503050406030204" pitchFamily="18" charset="0"/>
                            </a:rPr>
                          </m:ctrlPr>
                        </m:sSubPr>
                        <m:e>
                          <m:r>
                            <a:rPr lang="en-US">
                              <a:latin typeface="Cambria Math" panose="02040503050406030204" pitchFamily="18" charset="0"/>
                            </a:rPr>
                            <m:t>𝛻</m:t>
                          </m:r>
                        </m:e>
                        <m:sub>
                          <m:r>
                            <a:rPr lang="en-US" i="1">
                              <a:latin typeface="Cambria Math" panose="02040503050406030204" pitchFamily="18" charset="0"/>
                            </a:rPr>
                            <m:t>𝑥</m:t>
                          </m:r>
                        </m:sub>
                      </m:sSub>
                      <m:r>
                        <a:rPr lang="en-US" i="1">
                          <a:latin typeface="Cambria Math" panose="02040503050406030204" pitchFamily="18" charset="0"/>
                        </a:rPr>
                        <m:t>𝐹</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𝑛</m:t>
                              </m:r>
                            </m:sup>
                          </m:sSup>
                          <m:sSup>
                            <m:sSupPr>
                              <m:ctrlPr>
                                <a:rPr lang="en-US"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𝑊</m:t>
                              </m:r>
                            </m:e>
                            <m:sup>
                              <m:r>
                                <a:rPr lang="en-US" i="1">
                                  <a:latin typeface="Cambria Math" panose="02040503050406030204" pitchFamily="18" charset="0"/>
                                </a:rPr>
                                <m:t>𝑛</m:t>
                              </m:r>
                              <m:r>
                                <a:rPr lang="en-US" i="1">
                                  <a:latin typeface="Cambria Math" panose="02040503050406030204" pitchFamily="18" charset="0"/>
                                </a:rPr>
                                <m:t>+1</m:t>
                              </m:r>
                            </m:sup>
                          </m:sSup>
                        </m:e>
                      </m:d>
                    </m:oMath>
                  </m:oMathPara>
                </a14:m>
                <a:endParaRPr lang="en-US" dirty="0"/>
              </a:p>
              <a:p>
                <a:pPr lvl="2"/>
                <a:endParaRPr lang="en-US" dirty="0"/>
              </a:p>
              <a:p>
                <a:pPr lvl="2"/>
                <a:r>
                  <a:rPr lang="en-US" dirty="0"/>
                  <a:t>We face the usual challenge of choosing </a:t>
                </a:r>
                <a:r>
                  <a:rPr lang="en-US" dirty="0" err="1"/>
                  <a:t>stepsize</a:t>
                </a:r>
                <a:r>
                  <a:rPr lang="en-US" dirty="0"/>
                  <a:t> rules (we used </a:t>
                </a:r>
                <a:r>
                  <a:rPr lang="en-US" dirty="0" err="1"/>
                  <a:t>RMSProp</a:t>
                </a:r>
                <a:r>
                  <a:rPr lang="en-US" dirty="0"/>
                  <a:t>), and tuning the parameter(s) in the </a:t>
                </a:r>
                <a:r>
                  <a:rPr lang="en-US" dirty="0" err="1"/>
                  <a:t>stepsize</a:t>
                </a:r>
                <a:r>
                  <a:rPr lang="en-US" dirty="0"/>
                  <a:t> rule (this is an optimization problem within the optimization problem).</a:t>
                </a:r>
              </a:p>
              <a:p>
                <a:pPr lvl="1"/>
                <a:r>
                  <a:rPr lang="en-US" dirty="0"/>
                  <a:t>We use “mini-batches” to reduce the noise when evaluating the function in SPSA.</a:t>
                </a:r>
              </a:p>
              <a:p>
                <a:pPr lvl="1"/>
                <a:r>
                  <a:rPr lang="en-US" dirty="0"/>
                  <a:t>We also used gradient smoothing:</a:t>
                </a:r>
              </a:p>
              <a:p>
                <a:pPr marL="914400" lvl="2"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𝑔</m:t>
                              </m:r>
                            </m:e>
                          </m:acc>
                        </m:e>
                        <m:sup>
                          <m:r>
                            <a:rPr lang="en-US" b="0" i="1" smtClean="0">
                              <a:latin typeface="Cambria Math" panose="02040503050406030204" pitchFamily="18" charset="0"/>
                            </a:rPr>
                            <m:t>𝑛</m:t>
                          </m:r>
                          <m:r>
                            <a:rPr lang="en-US" b="0" i="1" smtClean="0">
                              <a:latin typeface="Cambria Math" panose="02040503050406030204" pitchFamily="18" charset="0"/>
                            </a:rPr>
                            <m:t>+1</m:t>
                          </m:r>
                        </m:sup>
                      </m:sSup>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𝜂</m:t>
                          </m:r>
                        </m:e>
                      </m:d>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𝑔</m:t>
                              </m:r>
                            </m:e>
                          </m:acc>
                        </m:e>
                        <m:sup>
                          <m:r>
                            <a:rPr lang="en-US" i="1">
                              <a:latin typeface="Cambria Math" panose="02040503050406030204" pitchFamily="18" charset="0"/>
                            </a:rPr>
                            <m:t>𝑛</m:t>
                          </m:r>
                        </m:sup>
                      </m:sSup>
                      <m:r>
                        <a:rPr lang="en-US" b="0" i="1" smtClean="0">
                          <a:latin typeface="Cambria Math" panose="02040503050406030204" pitchFamily="18" charset="0"/>
                        </a:rPr>
                        <m:t>+</m:t>
                      </m:r>
                      <m:r>
                        <a:rPr lang="en-US" b="0" i="1" smtClean="0">
                          <a:latin typeface="Cambria Math" panose="02040503050406030204" pitchFamily="18" charset="0"/>
                        </a:rPr>
                        <m:t>𝜂</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m:t>
                          </m:r>
                        </m:e>
                        <m:sub>
                          <m:r>
                            <a:rPr lang="en-US" b="0" i="1" smtClean="0">
                              <a:latin typeface="Cambria Math" panose="02040503050406030204" pitchFamily="18" charset="0"/>
                            </a:rPr>
                            <m:t>𝑥</m:t>
                          </m:r>
                        </m:sub>
                      </m:sSub>
                      <m:r>
                        <a:rPr lang="en-US" b="0" i="1" smtClean="0">
                          <a:latin typeface="Cambria Math" panose="02040503050406030204" pitchFamily="18" charset="0"/>
                        </a:rPr>
                        <m:t>𝐹</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𝑛</m:t>
                          </m:r>
                          <m:r>
                            <a:rPr lang="en-US" b="0" i="1" smtClean="0">
                              <a:latin typeface="Cambria Math" panose="02040503050406030204" pitchFamily="18" charset="0"/>
                            </a:rPr>
                            <m:t>+1</m:t>
                          </m:r>
                        </m:sup>
                      </m:sSup>
                      <m:r>
                        <a:rPr lang="en-US" b="0" i="1" smtClean="0">
                          <a:latin typeface="Cambria Math" panose="02040503050406030204" pitchFamily="18" charset="0"/>
                        </a:rPr>
                        <m:t>)</m:t>
                      </m:r>
                    </m:oMath>
                  </m:oMathPara>
                </a14:m>
                <a:endParaRPr lang="en-US" dirty="0"/>
              </a:p>
              <a:p>
                <a:pPr marL="914400" lvl="2"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𝑛</m:t>
                              </m:r>
                              <m:r>
                                <a:rPr lang="en-US" i="1">
                                  <a:latin typeface="Cambria Math" panose="02040503050406030204" pitchFamily="18" charset="0"/>
                                </a:rPr>
                                <m:t>+1</m:t>
                              </m:r>
                            </m:sup>
                          </m:sSup>
                          <m:r>
                            <a:rPr lang="en-US" i="1">
                              <a:latin typeface="Cambria Math" panose="02040503050406030204" pitchFamily="18" charset="0"/>
                            </a:rPr>
                            <m:t>=</m:t>
                          </m:r>
                          <m:r>
                            <a:rPr lang="en-US" i="1">
                              <a:latin typeface="Cambria Math" panose="02040503050406030204" pitchFamily="18" charset="0"/>
                            </a:rPr>
                            <m:t>𝑥</m:t>
                          </m:r>
                        </m:e>
                        <m:sup>
                          <m:r>
                            <a:rPr lang="en-US" i="1">
                              <a:latin typeface="Cambria Math" panose="02040503050406030204" pitchFamily="18" charset="0"/>
                            </a:rPr>
                            <m:t>𝑛</m:t>
                          </m:r>
                        </m:sup>
                      </m:sSup>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𝑛</m:t>
                          </m:r>
                        </m:sub>
                      </m:sSub>
                      <m:sSup>
                        <m:sSupPr>
                          <m:ctrlPr>
                            <a:rPr lang="en-US" b="0" i="1" smtClean="0">
                              <a:latin typeface="Cambria Math" panose="02040503050406030204" pitchFamily="18" charset="0"/>
                            </a:rPr>
                          </m:ctrlPr>
                        </m:sSup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𝑔</m:t>
                              </m:r>
                            </m:e>
                          </m:acc>
                        </m:e>
                        <m:sup>
                          <m:r>
                            <a:rPr lang="en-US" b="0" i="1" smtClean="0">
                              <a:latin typeface="Cambria Math" panose="02040503050406030204" pitchFamily="18" charset="0"/>
                            </a:rPr>
                            <m:t>𝑛</m:t>
                          </m:r>
                        </m:sup>
                      </m:sSup>
                    </m:oMath>
                  </m:oMathPara>
                </a14:m>
                <a:endParaRPr lang="en-US" dirty="0"/>
              </a:p>
            </p:txBody>
          </p:sp>
        </mc:Choice>
        <mc:Fallback xmlns="">
          <p:sp>
            <p:nvSpPr>
              <p:cNvPr id="3" name="Content Placeholder 2">
                <a:extLst>
                  <a:ext uri="{FF2B5EF4-FFF2-40B4-BE49-F238E27FC236}">
                    <a16:creationId xmlns:a16="http://schemas.microsoft.com/office/drawing/2014/main" id="{806C389B-4F0F-4648-A2B2-691A49FDB633}"/>
                  </a:ext>
                </a:extLst>
              </p:cNvPr>
              <p:cNvSpPr>
                <a:spLocks noGrp="1" noRot="1" noChangeAspect="1" noMove="1" noResize="1" noEditPoints="1" noAdjustHandles="1" noChangeArrowheads="1" noChangeShapeType="1" noTextEdit="1"/>
              </p:cNvSpPr>
              <p:nvPr>
                <p:ph idx="1"/>
              </p:nvPr>
            </p:nvSpPr>
            <p:spPr>
              <a:blipFill>
                <a:blip r:embed="rId2"/>
                <a:stretch>
                  <a:fillRect t="-1355" b="-7635"/>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951124B6-60DD-4B04-B381-084E2DB108AF}"/>
              </a:ext>
            </a:extLst>
          </p:cNvPr>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237520078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p:txBody>
          <a:bodyPr/>
          <a:lstStyle/>
          <a:p>
            <a:r>
              <a:rPr lang="en-US" sz="2400" dirty="0"/>
              <a:t>Tuning the parameters</a:t>
            </a:r>
          </a:p>
          <a:p>
            <a:pPr lvl="1"/>
            <a:r>
              <a:rPr lang="en-US" sz="2000" dirty="0" err="1"/>
              <a:t>Stepsizes</a:t>
            </a:r>
            <a:r>
              <a:rPr lang="en-US" sz="2000" dirty="0"/>
              <a:t> tuned for region [0,2].</a:t>
            </a:r>
          </a:p>
          <a:p>
            <a:endParaRPr lang="en-US" sz="2400" dirty="0"/>
          </a:p>
        </p:txBody>
      </p:sp>
      <p:pic>
        <p:nvPicPr>
          <p:cNvPr id="4" name="Picture 3">
            <a:extLst>
              <a:ext uri="{FF2B5EF4-FFF2-40B4-BE49-F238E27FC236}">
                <a16:creationId xmlns:a16="http://schemas.microsoft.com/office/drawing/2014/main" id="{6B00464E-B98E-4504-A7A6-4B1D93799B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10" y="2052335"/>
            <a:ext cx="7994737" cy="4751866"/>
          </a:xfrm>
          <a:prstGeom prst="rect">
            <a:avLst/>
          </a:prstGeom>
        </p:spPr>
      </p:pic>
      <p:cxnSp>
        <p:nvCxnSpPr>
          <p:cNvPr id="5" name="Straight Arrow Connector 4">
            <a:extLst>
              <a:ext uri="{FF2B5EF4-FFF2-40B4-BE49-F238E27FC236}">
                <a16:creationId xmlns:a16="http://schemas.microsoft.com/office/drawing/2014/main" id="{307CFA3F-9382-4AB0-B0E0-BE45052D8BF7}"/>
              </a:ext>
            </a:extLst>
          </p:cNvPr>
          <p:cNvCxnSpPr>
            <a:cxnSpLocks/>
          </p:cNvCxnSpPr>
          <p:nvPr/>
        </p:nvCxnSpPr>
        <p:spPr>
          <a:xfrm>
            <a:off x="3720166" y="2600541"/>
            <a:ext cx="164757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1E48AC8-C3FB-48E9-8A75-E645BCD6D1BB}"/>
              </a:ext>
            </a:extLst>
          </p:cNvPr>
          <p:cNvCxnSpPr>
            <a:cxnSpLocks/>
          </p:cNvCxnSpPr>
          <p:nvPr/>
        </p:nvCxnSpPr>
        <p:spPr>
          <a:xfrm>
            <a:off x="5367739" y="2600541"/>
            <a:ext cx="173639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355300C-4316-4F4D-9F29-3B1694B02899}"/>
              </a:ext>
            </a:extLst>
          </p:cNvPr>
          <p:cNvCxnSpPr>
            <a:cxnSpLocks/>
          </p:cNvCxnSpPr>
          <p:nvPr/>
        </p:nvCxnSpPr>
        <p:spPr>
          <a:xfrm>
            <a:off x="2031095" y="2600541"/>
            <a:ext cx="168907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31D6357-EB16-4E0D-9FB3-E5D460EFD8FB}"/>
              </a:ext>
            </a:extLst>
          </p:cNvPr>
          <p:cNvCxnSpPr>
            <a:cxnSpLocks/>
          </p:cNvCxnSpPr>
          <p:nvPr/>
        </p:nvCxnSpPr>
        <p:spPr>
          <a:xfrm>
            <a:off x="1713246" y="2600541"/>
            <a:ext cx="31784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18AC0D2-BA31-4D43-9A57-26FA9F67DE2A}"/>
                  </a:ext>
                </a:extLst>
              </p:cNvPr>
              <p:cNvSpPr txBox="1"/>
              <p:nvPr/>
            </p:nvSpPr>
            <p:spPr>
              <a:xfrm>
                <a:off x="1622772" y="2426916"/>
                <a:ext cx="498797" cy="16158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a:latin typeface="Cambria Math" panose="02040503050406030204" pitchFamily="18" charset="0"/>
                            </a:rPr>
                            <m:t>𝜃</m:t>
                          </m:r>
                        </m:e>
                        <m:sub>
                          <m:r>
                            <a:rPr lang="en-US" sz="1050">
                              <a:latin typeface="Cambria Math" panose="02040503050406030204" pitchFamily="18" charset="0"/>
                            </a:rPr>
                            <m:t>𝑖</m:t>
                          </m:r>
                        </m:sub>
                      </m:sSub>
                      <m:r>
                        <a:rPr lang="en-US" sz="1050">
                          <a:latin typeface="Cambria Math" panose="02040503050406030204" pitchFamily="18" charset="0"/>
                        </a:rPr>
                        <m:t>=1</m:t>
                      </m:r>
                    </m:oMath>
                  </m:oMathPara>
                </a14:m>
                <a:endParaRPr lang="en-US" sz="1050" dirty="0"/>
              </a:p>
            </p:txBody>
          </p:sp>
        </mc:Choice>
        <mc:Fallback xmlns="">
          <p:sp>
            <p:nvSpPr>
              <p:cNvPr id="9" name="TextBox 8">
                <a:extLst>
                  <a:ext uri="{FF2B5EF4-FFF2-40B4-BE49-F238E27FC236}">
                    <a16:creationId xmlns:a16="http://schemas.microsoft.com/office/drawing/2014/main" id="{318AC0D2-BA31-4D43-9A57-26FA9F67DE2A}"/>
                  </a:ext>
                </a:extLst>
              </p:cNvPr>
              <p:cNvSpPr txBox="1">
                <a:spLocks noRot="1" noChangeAspect="1" noMove="1" noResize="1" noEditPoints="1" noAdjustHandles="1" noChangeArrowheads="1" noChangeShapeType="1" noTextEdit="1"/>
              </p:cNvSpPr>
              <p:nvPr/>
            </p:nvSpPr>
            <p:spPr>
              <a:xfrm>
                <a:off x="1622772" y="2426916"/>
                <a:ext cx="498797" cy="161583"/>
              </a:xfrm>
              <a:prstGeom prst="rect">
                <a:avLst/>
              </a:prstGeom>
              <a:blipFill>
                <a:blip r:embed="rId3"/>
                <a:stretch>
                  <a:fillRect b="-148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000E83D-C04E-44F4-862C-7BA494558763}"/>
                  </a:ext>
                </a:extLst>
              </p:cNvPr>
              <p:cNvSpPr txBox="1"/>
              <p:nvPr/>
            </p:nvSpPr>
            <p:spPr>
              <a:xfrm>
                <a:off x="2492948" y="2426916"/>
                <a:ext cx="575863"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a:latin typeface="Cambria Math" panose="02040503050406030204" pitchFamily="18" charset="0"/>
                            </a:rPr>
                            <m:t>𝜃</m:t>
                          </m:r>
                        </m:e>
                        <m:sub>
                          <m:r>
                            <a:rPr lang="en-US" sz="1050">
                              <a:latin typeface="Cambria Math" panose="02040503050406030204" pitchFamily="18" charset="0"/>
                            </a:rPr>
                            <m:t>𝑖</m:t>
                          </m:r>
                        </m:sub>
                      </m:sSub>
                      <m:r>
                        <a:rPr lang="en-US" sz="1050">
                          <a:latin typeface="Cambria Math" panose="02040503050406030204" pitchFamily="18" charset="0"/>
                        </a:rPr>
                        <m:t>∈[0,1]</m:t>
                      </m:r>
                    </m:oMath>
                  </m:oMathPara>
                </a14:m>
                <a:endParaRPr lang="en-US" sz="1050" dirty="0"/>
              </a:p>
            </p:txBody>
          </p:sp>
        </mc:Choice>
        <mc:Fallback xmlns="">
          <p:sp>
            <p:nvSpPr>
              <p:cNvPr id="10" name="TextBox 9">
                <a:extLst>
                  <a:ext uri="{FF2B5EF4-FFF2-40B4-BE49-F238E27FC236}">
                    <a16:creationId xmlns:a16="http://schemas.microsoft.com/office/drawing/2014/main" id="{A000E83D-C04E-44F4-862C-7BA494558763}"/>
                  </a:ext>
                </a:extLst>
              </p:cNvPr>
              <p:cNvSpPr txBox="1">
                <a:spLocks noRot="1" noChangeAspect="1" noMove="1" noResize="1" noEditPoints="1" noAdjustHandles="1" noChangeArrowheads="1" noChangeShapeType="1" noTextEdit="1"/>
              </p:cNvSpPr>
              <p:nvPr/>
            </p:nvSpPr>
            <p:spPr>
              <a:xfrm>
                <a:off x="2492948" y="2426916"/>
                <a:ext cx="575863" cy="161583"/>
              </a:xfrm>
              <a:prstGeom prst="rect">
                <a:avLst/>
              </a:prstGeom>
              <a:blipFill>
                <a:blip r:embed="rId4"/>
                <a:stretch>
                  <a:fillRect l="-8511" t="-3704" r="-6383" b="-370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F4876F0-DE4B-465B-BCF4-778CE602B173}"/>
                  </a:ext>
                </a:extLst>
              </p:cNvPr>
              <p:cNvSpPr txBox="1"/>
              <p:nvPr/>
            </p:nvSpPr>
            <p:spPr>
              <a:xfrm>
                <a:off x="4121760" y="2415645"/>
                <a:ext cx="781048"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a:latin typeface="Cambria Math" panose="02040503050406030204" pitchFamily="18" charset="0"/>
                            </a:rPr>
                            <m:t>𝜃</m:t>
                          </m:r>
                        </m:e>
                        <m:sub>
                          <m:r>
                            <a:rPr lang="en-US" sz="1050">
                              <a:latin typeface="Cambria Math" panose="02040503050406030204" pitchFamily="18" charset="0"/>
                            </a:rPr>
                            <m:t>𝑖</m:t>
                          </m:r>
                        </m:sub>
                      </m:sSub>
                      <m:r>
                        <a:rPr lang="en-US" sz="1050">
                          <a:latin typeface="Cambria Math" panose="02040503050406030204" pitchFamily="18" charset="0"/>
                        </a:rPr>
                        <m:t>∈[0.5,1.5]</m:t>
                      </m:r>
                    </m:oMath>
                  </m:oMathPara>
                </a14:m>
                <a:endParaRPr lang="en-US" sz="1050" dirty="0"/>
              </a:p>
            </p:txBody>
          </p:sp>
        </mc:Choice>
        <mc:Fallback xmlns="">
          <p:sp>
            <p:nvSpPr>
              <p:cNvPr id="11" name="TextBox 10">
                <a:extLst>
                  <a:ext uri="{FF2B5EF4-FFF2-40B4-BE49-F238E27FC236}">
                    <a16:creationId xmlns:a16="http://schemas.microsoft.com/office/drawing/2014/main" id="{6F4876F0-DE4B-465B-BCF4-778CE602B173}"/>
                  </a:ext>
                </a:extLst>
              </p:cNvPr>
              <p:cNvSpPr txBox="1">
                <a:spLocks noRot="1" noChangeAspect="1" noMove="1" noResize="1" noEditPoints="1" noAdjustHandles="1" noChangeArrowheads="1" noChangeShapeType="1" noTextEdit="1"/>
              </p:cNvSpPr>
              <p:nvPr/>
            </p:nvSpPr>
            <p:spPr>
              <a:xfrm>
                <a:off x="4121760" y="2415645"/>
                <a:ext cx="781048" cy="161583"/>
              </a:xfrm>
              <a:prstGeom prst="rect">
                <a:avLst/>
              </a:prstGeom>
              <a:blipFill>
                <a:blip r:embed="rId5"/>
                <a:stretch>
                  <a:fillRect l="-5469" r="-5469" b="-370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BE222F9-FF71-4D6C-B1D2-6F31495EE806}"/>
                  </a:ext>
                </a:extLst>
              </p:cNvPr>
              <p:cNvSpPr txBox="1"/>
              <p:nvPr/>
            </p:nvSpPr>
            <p:spPr>
              <a:xfrm>
                <a:off x="5955755" y="2428027"/>
                <a:ext cx="575863"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a:latin typeface="Cambria Math" panose="02040503050406030204" pitchFamily="18" charset="0"/>
                            </a:rPr>
                            <m:t>𝜃</m:t>
                          </m:r>
                        </m:e>
                        <m:sub>
                          <m:r>
                            <a:rPr lang="en-US" sz="1050">
                              <a:latin typeface="Cambria Math" panose="02040503050406030204" pitchFamily="18" charset="0"/>
                            </a:rPr>
                            <m:t>𝑖</m:t>
                          </m:r>
                        </m:sub>
                      </m:sSub>
                      <m:r>
                        <a:rPr lang="en-US" sz="1050">
                          <a:latin typeface="Cambria Math" panose="02040503050406030204" pitchFamily="18" charset="0"/>
                        </a:rPr>
                        <m:t>∈[1,2]</m:t>
                      </m:r>
                    </m:oMath>
                  </m:oMathPara>
                </a14:m>
                <a:endParaRPr lang="en-US" sz="1050" dirty="0"/>
              </a:p>
            </p:txBody>
          </p:sp>
        </mc:Choice>
        <mc:Fallback xmlns="">
          <p:sp>
            <p:nvSpPr>
              <p:cNvPr id="12" name="TextBox 11">
                <a:extLst>
                  <a:ext uri="{FF2B5EF4-FFF2-40B4-BE49-F238E27FC236}">
                    <a16:creationId xmlns:a16="http://schemas.microsoft.com/office/drawing/2014/main" id="{3BE222F9-FF71-4D6C-B1D2-6F31495EE806}"/>
                  </a:ext>
                </a:extLst>
              </p:cNvPr>
              <p:cNvSpPr txBox="1">
                <a:spLocks noRot="1" noChangeAspect="1" noMove="1" noResize="1" noEditPoints="1" noAdjustHandles="1" noChangeArrowheads="1" noChangeShapeType="1" noTextEdit="1"/>
              </p:cNvSpPr>
              <p:nvPr/>
            </p:nvSpPr>
            <p:spPr>
              <a:xfrm>
                <a:off x="5955755" y="2428027"/>
                <a:ext cx="575863" cy="161583"/>
              </a:xfrm>
              <a:prstGeom prst="rect">
                <a:avLst/>
              </a:prstGeom>
              <a:blipFill>
                <a:blip r:embed="rId6"/>
                <a:stretch>
                  <a:fillRect l="-8511" r="-6383" b="-37037"/>
                </a:stretch>
              </a:blipFill>
            </p:spPr>
            <p:txBody>
              <a:bodyPr/>
              <a:lstStyle/>
              <a:p>
                <a:r>
                  <a:rPr lang="en-US">
                    <a:noFill/>
                  </a:rPr>
                  <a:t> </a:t>
                </a:r>
              </a:p>
            </p:txBody>
          </p:sp>
        </mc:Fallback>
      </mc:AlternateContent>
      <p:sp>
        <p:nvSpPr>
          <p:cNvPr id="13" name="Footer Placeholder 12"/>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3418481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B001E-992D-48E9-A82B-D3D1EEA8DB74}"/>
              </a:ext>
            </a:extLst>
          </p:cNvPr>
          <p:cNvSpPr>
            <a:spLocks noGrp="1"/>
          </p:cNvSpPr>
          <p:nvPr>
            <p:ph type="title"/>
          </p:nvPr>
        </p:nvSpPr>
        <p:spPr/>
        <p:txBody>
          <a:bodyPr/>
          <a:lstStyle/>
          <a:p>
            <a:r>
              <a:rPr lang="en-US" dirty="0"/>
              <a:t>Sequential decision problems</a:t>
            </a:r>
          </a:p>
        </p:txBody>
      </p:sp>
      <p:sp>
        <p:nvSpPr>
          <p:cNvPr id="3" name="Content Placeholder 2">
            <a:extLst>
              <a:ext uri="{FF2B5EF4-FFF2-40B4-BE49-F238E27FC236}">
                <a16:creationId xmlns:a16="http://schemas.microsoft.com/office/drawing/2014/main" id="{EDB3AFAF-9161-4A38-892E-17D4118FD320}"/>
              </a:ext>
            </a:extLst>
          </p:cNvPr>
          <p:cNvSpPr>
            <a:spLocks noGrp="1"/>
          </p:cNvSpPr>
          <p:nvPr>
            <p:ph idx="1"/>
          </p:nvPr>
        </p:nvSpPr>
        <p:spPr/>
        <p:txBody>
          <a:bodyPr/>
          <a:lstStyle/>
          <a:p>
            <a:pPr>
              <a:lnSpc>
                <a:spcPct val="150000"/>
              </a:lnSpc>
            </a:pPr>
            <a:r>
              <a:rPr lang="en-US" dirty="0"/>
              <a:t>Major problem domains</a:t>
            </a:r>
          </a:p>
          <a:p>
            <a:pPr lvl="1">
              <a:lnSpc>
                <a:spcPct val="150000"/>
              </a:lnSpc>
            </a:pPr>
            <a:r>
              <a:rPr lang="en-US" dirty="0"/>
              <a:t>“Reinforcement learning” - Discrete</a:t>
            </a:r>
          </a:p>
          <a:p>
            <a:pPr lvl="1">
              <a:lnSpc>
                <a:spcPct val="150000"/>
              </a:lnSpc>
            </a:pPr>
            <a:r>
              <a:rPr lang="en-US" dirty="0"/>
              <a:t>Optimal control – Continuous</a:t>
            </a:r>
          </a:p>
          <a:p>
            <a:pPr lvl="1">
              <a:lnSpc>
                <a:spcPct val="150000"/>
              </a:lnSpc>
            </a:pPr>
            <a:r>
              <a:rPr lang="en-US" dirty="0"/>
              <a:t>Dynamic resource allocation</a:t>
            </a:r>
          </a:p>
          <a:p>
            <a:pPr lvl="1">
              <a:lnSpc>
                <a:spcPct val="150000"/>
              </a:lnSpc>
            </a:pPr>
            <a:r>
              <a:rPr lang="en-US" dirty="0"/>
              <a:t>Stochastic search (algorithms)</a:t>
            </a:r>
          </a:p>
          <a:p>
            <a:pPr lvl="1">
              <a:lnSpc>
                <a:spcPct val="150000"/>
              </a:lnSpc>
            </a:pPr>
            <a:r>
              <a:rPr lang="en-US" dirty="0"/>
              <a:t>Multiarmed bandit problems (“active learning”)</a:t>
            </a:r>
          </a:p>
          <a:p>
            <a:pPr lvl="1">
              <a:lnSpc>
                <a:spcPct val="150000"/>
              </a:lnSpc>
            </a:pPr>
            <a:r>
              <a:rPr lang="en-US" dirty="0"/>
              <a:t>Games (two agent)</a:t>
            </a:r>
          </a:p>
          <a:p>
            <a:pPr lvl="1">
              <a:lnSpc>
                <a:spcPct val="150000"/>
              </a:lnSpc>
            </a:pPr>
            <a:r>
              <a:rPr lang="en-US" dirty="0"/>
              <a:t>Multiagent systems</a:t>
            </a:r>
          </a:p>
        </p:txBody>
      </p:sp>
    </p:spTree>
    <p:extLst>
      <p:ext uri="{BB962C8B-B14F-4D97-AF65-F5344CB8AC3E}">
        <p14:creationId xmlns:p14="http://schemas.microsoft.com/office/powerpoint/2010/main" val="78665779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6118F6F-9A76-41A0-A1DB-D40352D5F795}"/>
              </a:ext>
            </a:extLst>
          </p:cNvPr>
          <p:cNvPicPr>
            <a:picLocks noChangeAspect="1"/>
          </p:cNvPicPr>
          <p:nvPr/>
        </p:nvPicPr>
        <p:blipFill>
          <a:blip r:embed="rId2"/>
          <a:stretch>
            <a:fillRect/>
          </a:stretch>
        </p:blipFill>
        <p:spPr>
          <a:xfrm>
            <a:off x="746671" y="1438507"/>
            <a:ext cx="7979158" cy="5038578"/>
          </a:xfrm>
          <a:prstGeom prst="rect">
            <a:avLst/>
          </a:prstGeom>
        </p:spPr>
      </p:pic>
      <p:sp>
        <p:nvSpPr>
          <p:cNvPr id="2" name="Title 1">
            <a:extLst>
              <a:ext uri="{FF2B5EF4-FFF2-40B4-BE49-F238E27FC236}">
                <a16:creationId xmlns:a16="http://schemas.microsoft.com/office/drawing/2014/main" id="{423CD7C5-75B1-468E-BFD7-1E19CB82DF01}"/>
              </a:ext>
            </a:extLst>
          </p:cNvPr>
          <p:cNvSpPr>
            <a:spLocks noGrp="1"/>
          </p:cNvSpPr>
          <p:nvPr>
            <p:ph type="title"/>
          </p:nvPr>
        </p:nvSpPr>
        <p:spPr/>
        <p:txBody>
          <a:bodyPr/>
          <a:lstStyle/>
          <a:p>
            <a:r>
              <a:rPr lang="en-US" dirty="0"/>
              <a:t>Hybrid direct lookahead/CFA</a:t>
            </a:r>
          </a:p>
        </p:txBody>
      </p:sp>
      <p:sp>
        <p:nvSpPr>
          <p:cNvPr id="3" name="Content Placeholder 2">
            <a:extLst>
              <a:ext uri="{FF2B5EF4-FFF2-40B4-BE49-F238E27FC236}">
                <a16:creationId xmlns:a16="http://schemas.microsoft.com/office/drawing/2014/main" id="{14577058-48FE-4B29-BEB1-6B3A53915E7C}"/>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2805A7EE-7754-4C64-86D4-3FC694F6402A}"/>
              </a:ext>
            </a:extLst>
          </p:cNvPr>
          <p:cNvSpPr>
            <a:spLocks noGrp="1"/>
          </p:cNvSpPr>
          <p:nvPr>
            <p:ph type="ftr" sz="quarter" idx="11"/>
          </p:nvPr>
        </p:nvSpPr>
        <p:spPr/>
        <p:txBody>
          <a:bodyPr/>
          <a:lstStyle/>
          <a:p>
            <a:pPr>
              <a:defRPr/>
            </a:pPr>
            <a:r>
              <a:rPr lang="en-US"/>
              <a:t>© 2019 W.B. Powell</a:t>
            </a:r>
            <a:endParaRPr lang="en-US" dirty="0"/>
          </a:p>
        </p:txBody>
      </p:sp>
      <p:sp>
        <p:nvSpPr>
          <p:cNvPr id="6" name="TextBox 5">
            <a:extLst>
              <a:ext uri="{FF2B5EF4-FFF2-40B4-BE49-F238E27FC236}">
                <a16:creationId xmlns:a16="http://schemas.microsoft.com/office/drawing/2014/main" id="{19C23D4F-1536-45AB-9A3D-0E50068F0EF1}"/>
              </a:ext>
            </a:extLst>
          </p:cNvPr>
          <p:cNvSpPr txBox="1"/>
          <p:nvPr/>
        </p:nvSpPr>
        <p:spPr>
          <a:xfrm>
            <a:off x="5410388" y="2693842"/>
            <a:ext cx="1850186" cy="400110"/>
          </a:xfrm>
          <a:prstGeom prst="rect">
            <a:avLst/>
          </a:prstGeom>
          <a:noFill/>
        </p:spPr>
        <p:txBody>
          <a:bodyPr wrap="none" rtlCol="0">
            <a:spAutoFit/>
          </a:bodyPr>
          <a:lstStyle/>
          <a:p>
            <a:pPr algn="l"/>
            <a:r>
              <a:rPr lang="en-US" sz="2000" i="0" dirty="0">
                <a:solidFill>
                  <a:srgbClr val="660066"/>
                </a:solidFill>
              </a:rPr>
              <a:t>Mini-batch = 40</a:t>
            </a:r>
          </a:p>
        </p:txBody>
      </p:sp>
      <p:sp>
        <p:nvSpPr>
          <p:cNvPr id="7" name="TextBox 6">
            <a:extLst>
              <a:ext uri="{FF2B5EF4-FFF2-40B4-BE49-F238E27FC236}">
                <a16:creationId xmlns:a16="http://schemas.microsoft.com/office/drawing/2014/main" id="{8EB730BE-F59A-4FBC-A3BC-AB175B299D97}"/>
              </a:ext>
            </a:extLst>
          </p:cNvPr>
          <p:cNvSpPr txBox="1"/>
          <p:nvPr/>
        </p:nvSpPr>
        <p:spPr>
          <a:xfrm>
            <a:off x="3288335" y="1845933"/>
            <a:ext cx="1850186" cy="400110"/>
          </a:xfrm>
          <a:prstGeom prst="rect">
            <a:avLst/>
          </a:prstGeom>
          <a:noFill/>
        </p:spPr>
        <p:txBody>
          <a:bodyPr wrap="none" rtlCol="0">
            <a:spAutoFit/>
          </a:bodyPr>
          <a:lstStyle/>
          <a:p>
            <a:pPr algn="l"/>
            <a:r>
              <a:rPr lang="en-US" sz="2000" i="0" dirty="0">
                <a:solidFill>
                  <a:srgbClr val="BC8F00"/>
                </a:solidFill>
              </a:rPr>
              <a:t>Mini-batch = 20</a:t>
            </a:r>
          </a:p>
        </p:txBody>
      </p:sp>
      <p:sp>
        <p:nvSpPr>
          <p:cNvPr id="8" name="TextBox 7">
            <a:extLst>
              <a:ext uri="{FF2B5EF4-FFF2-40B4-BE49-F238E27FC236}">
                <a16:creationId xmlns:a16="http://schemas.microsoft.com/office/drawing/2014/main" id="{A6F897A2-4D56-48EE-B4A6-F5E6E7AEB894}"/>
              </a:ext>
            </a:extLst>
          </p:cNvPr>
          <p:cNvSpPr txBox="1"/>
          <p:nvPr/>
        </p:nvSpPr>
        <p:spPr>
          <a:xfrm>
            <a:off x="1315429" y="2711237"/>
            <a:ext cx="1321196" cy="707886"/>
          </a:xfrm>
          <a:prstGeom prst="rect">
            <a:avLst/>
          </a:prstGeom>
          <a:noFill/>
        </p:spPr>
        <p:txBody>
          <a:bodyPr wrap="none" rtlCol="0">
            <a:spAutoFit/>
          </a:bodyPr>
          <a:lstStyle/>
          <a:p>
            <a:pPr algn="l"/>
            <a:r>
              <a:rPr lang="en-US" sz="2000" i="0" dirty="0">
                <a:solidFill>
                  <a:srgbClr val="C47500"/>
                </a:solidFill>
              </a:rPr>
              <a:t>Mini-batch</a:t>
            </a:r>
          </a:p>
          <a:p>
            <a:pPr algn="l"/>
            <a:r>
              <a:rPr lang="en-US" sz="2000" i="0" dirty="0">
                <a:solidFill>
                  <a:srgbClr val="C47500"/>
                </a:solidFill>
              </a:rPr>
              <a:t> = 10</a:t>
            </a:r>
          </a:p>
        </p:txBody>
      </p:sp>
      <p:sp>
        <p:nvSpPr>
          <p:cNvPr id="9" name="TextBox 8">
            <a:extLst>
              <a:ext uri="{FF2B5EF4-FFF2-40B4-BE49-F238E27FC236}">
                <a16:creationId xmlns:a16="http://schemas.microsoft.com/office/drawing/2014/main" id="{A65F7B7C-009D-482A-8934-640EE9732312}"/>
              </a:ext>
            </a:extLst>
          </p:cNvPr>
          <p:cNvSpPr txBox="1"/>
          <p:nvPr/>
        </p:nvSpPr>
        <p:spPr>
          <a:xfrm>
            <a:off x="1655543" y="2168849"/>
            <a:ext cx="1721946" cy="400110"/>
          </a:xfrm>
          <a:prstGeom prst="rect">
            <a:avLst/>
          </a:prstGeom>
          <a:noFill/>
        </p:spPr>
        <p:txBody>
          <a:bodyPr wrap="none" rtlCol="0">
            <a:spAutoFit/>
          </a:bodyPr>
          <a:lstStyle/>
          <a:p>
            <a:pPr algn="l"/>
            <a:r>
              <a:rPr lang="en-US" sz="2000" i="0" dirty="0">
                <a:solidFill>
                  <a:srgbClr val="0033CC"/>
                </a:solidFill>
              </a:rPr>
              <a:t>Mini-batch = 1</a:t>
            </a:r>
          </a:p>
        </p:txBody>
      </p:sp>
      <p:sp>
        <p:nvSpPr>
          <p:cNvPr id="10" name="Rectangle 9">
            <a:extLst>
              <a:ext uri="{FF2B5EF4-FFF2-40B4-BE49-F238E27FC236}">
                <a16:creationId xmlns:a16="http://schemas.microsoft.com/office/drawing/2014/main" id="{AD6B17A8-234A-4186-BBD6-CDE85891E762}"/>
              </a:ext>
            </a:extLst>
          </p:cNvPr>
          <p:cNvSpPr/>
          <p:nvPr/>
        </p:nvSpPr>
        <p:spPr>
          <a:xfrm>
            <a:off x="6903734" y="5026495"/>
            <a:ext cx="1493596" cy="876525"/>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1" name="TextBox 10">
            <a:extLst>
              <a:ext uri="{FF2B5EF4-FFF2-40B4-BE49-F238E27FC236}">
                <a16:creationId xmlns:a16="http://schemas.microsoft.com/office/drawing/2014/main" id="{4E72F532-75DA-4D09-B605-21E88491E6F0}"/>
              </a:ext>
            </a:extLst>
          </p:cNvPr>
          <p:cNvSpPr txBox="1"/>
          <p:nvPr/>
        </p:nvSpPr>
        <p:spPr>
          <a:xfrm>
            <a:off x="3124399" y="6187126"/>
            <a:ext cx="3448380" cy="400110"/>
          </a:xfrm>
          <a:prstGeom prst="rect">
            <a:avLst/>
          </a:prstGeom>
          <a:solidFill>
            <a:schemeClr val="bg1"/>
          </a:solidFill>
        </p:spPr>
        <p:txBody>
          <a:bodyPr wrap="none" rtlCol="0">
            <a:spAutoFit/>
          </a:bodyPr>
          <a:lstStyle/>
          <a:p>
            <a:pPr algn="l"/>
            <a:r>
              <a:rPr lang="en-US" sz="2000" i="0" dirty="0"/>
              <a:t>Number of function evaluations</a:t>
            </a:r>
          </a:p>
        </p:txBody>
      </p:sp>
    </p:spTree>
    <p:extLst>
      <p:ext uri="{BB962C8B-B14F-4D97-AF65-F5344CB8AC3E}">
        <p14:creationId xmlns:p14="http://schemas.microsoft.com/office/powerpoint/2010/main" val="320833401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3437-754E-4366-9B78-2AB8B8DBE656}"/>
              </a:ext>
            </a:extLst>
          </p:cNvPr>
          <p:cNvSpPr>
            <a:spLocks noGrp="1"/>
          </p:cNvSpPr>
          <p:nvPr>
            <p:ph type="title"/>
          </p:nvPr>
        </p:nvSpPr>
        <p:spPr/>
        <p:txBody>
          <a:bodyPr/>
          <a:lstStyle/>
          <a:p>
            <a:r>
              <a:rPr lang="en-US" dirty="0"/>
              <a:t>Hybrid direct lookahead/CFA</a:t>
            </a:r>
          </a:p>
        </p:txBody>
      </p:sp>
      <p:sp>
        <p:nvSpPr>
          <p:cNvPr id="3" name="Content Placeholder 2">
            <a:extLst>
              <a:ext uri="{FF2B5EF4-FFF2-40B4-BE49-F238E27FC236}">
                <a16:creationId xmlns:a16="http://schemas.microsoft.com/office/drawing/2014/main" id="{A9DF00AA-3473-40D3-8B50-96ADCBF1684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A053850-A16D-4F1C-9D1B-419D32A0EA4C}"/>
              </a:ext>
            </a:extLst>
          </p:cNvPr>
          <p:cNvPicPr>
            <a:picLocks noChangeAspect="1"/>
          </p:cNvPicPr>
          <p:nvPr/>
        </p:nvPicPr>
        <p:blipFill>
          <a:blip r:embed="rId2"/>
          <a:stretch>
            <a:fillRect/>
          </a:stretch>
        </p:blipFill>
        <p:spPr>
          <a:xfrm>
            <a:off x="746670" y="1441496"/>
            <a:ext cx="7937425" cy="4967733"/>
          </a:xfrm>
          <a:prstGeom prst="rect">
            <a:avLst/>
          </a:prstGeom>
        </p:spPr>
      </p:pic>
      <p:sp>
        <p:nvSpPr>
          <p:cNvPr id="5" name="TextBox 4">
            <a:extLst>
              <a:ext uri="{FF2B5EF4-FFF2-40B4-BE49-F238E27FC236}">
                <a16:creationId xmlns:a16="http://schemas.microsoft.com/office/drawing/2014/main" id="{919E7CAC-28D1-46FE-9693-F75EEFFDF1DD}"/>
              </a:ext>
            </a:extLst>
          </p:cNvPr>
          <p:cNvSpPr txBox="1"/>
          <p:nvPr/>
        </p:nvSpPr>
        <p:spPr>
          <a:xfrm>
            <a:off x="1340689" y="2357602"/>
            <a:ext cx="1321196" cy="707886"/>
          </a:xfrm>
          <a:prstGeom prst="rect">
            <a:avLst/>
          </a:prstGeom>
          <a:noFill/>
        </p:spPr>
        <p:txBody>
          <a:bodyPr wrap="none" rtlCol="0">
            <a:spAutoFit/>
          </a:bodyPr>
          <a:lstStyle/>
          <a:p>
            <a:pPr algn="l"/>
            <a:r>
              <a:rPr lang="en-US" sz="2000" i="0" dirty="0">
                <a:solidFill>
                  <a:srgbClr val="00B050"/>
                </a:solidFill>
              </a:rPr>
              <a:t>Mini-batch</a:t>
            </a:r>
          </a:p>
          <a:p>
            <a:pPr algn="l"/>
            <a:r>
              <a:rPr lang="en-US" sz="2000" i="0" dirty="0">
                <a:solidFill>
                  <a:srgbClr val="00B050"/>
                </a:solidFill>
              </a:rPr>
              <a:t> = 10</a:t>
            </a:r>
          </a:p>
        </p:txBody>
      </p:sp>
      <p:sp>
        <p:nvSpPr>
          <p:cNvPr id="6" name="TextBox 5">
            <a:extLst>
              <a:ext uri="{FF2B5EF4-FFF2-40B4-BE49-F238E27FC236}">
                <a16:creationId xmlns:a16="http://schemas.microsoft.com/office/drawing/2014/main" id="{D06FB4AB-C1CE-4822-9B75-DC0E11BB3191}"/>
              </a:ext>
            </a:extLst>
          </p:cNvPr>
          <p:cNvSpPr txBox="1"/>
          <p:nvPr/>
        </p:nvSpPr>
        <p:spPr>
          <a:xfrm>
            <a:off x="5642780" y="1754181"/>
            <a:ext cx="1850186" cy="400110"/>
          </a:xfrm>
          <a:prstGeom prst="rect">
            <a:avLst/>
          </a:prstGeom>
          <a:noFill/>
        </p:spPr>
        <p:txBody>
          <a:bodyPr wrap="none" rtlCol="0">
            <a:spAutoFit/>
          </a:bodyPr>
          <a:lstStyle/>
          <a:p>
            <a:pPr algn="l"/>
            <a:r>
              <a:rPr lang="en-US" sz="2000" i="0" dirty="0">
                <a:solidFill>
                  <a:srgbClr val="660066"/>
                </a:solidFill>
              </a:rPr>
              <a:t>Mini-batch = 40</a:t>
            </a:r>
          </a:p>
        </p:txBody>
      </p:sp>
      <p:sp>
        <p:nvSpPr>
          <p:cNvPr id="7" name="TextBox 6">
            <a:extLst>
              <a:ext uri="{FF2B5EF4-FFF2-40B4-BE49-F238E27FC236}">
                <a16:creationId xmlns:a16="http://schemas.microsoft.com/office/drawing/2014/main" id="{4FDB42E4-ED82-4202-8399-9CE2ECCC1FA0}"/>
              </a:ext>
            </a:extLst>
          </p:cNvPr>
          <p:cNvSpPr txBox="1"/>
          <p:nvPr/>
        </p:nvSpPr>
        <p:spPr>
          <a:xfrm>
            <a:off x="3302471" y="1815209"/>
            <a:ext cx="1850186" cy="400110"/>
          </a:xfrm>
          <a:prstGeom prst="rect">
            <a:avLst/>
          </a:prstGeom>
          <a:noFill/>
        </p:spPr>
        <p:txBody>
          <a:bodyPr wrap="none" rtlCol="0">
            <a:spAutoFit/>
          </a:bodyPr>
          <a:lstStyle/>
          <a:p>
            <a:pPr algn="l"/>
            <a:r>
              <a:rPr lang="en-US" sz="2000" i="0" dirty="0">
                <a:solidFill>
                  <a:srgbClr val="53B5FF"/>
                </a:solidFill>
              </a:rPr>
              <a:t>Mini-batch = 20</a:t>
            </a:r>
          </a:p>
        </p:txBody>
      </p:sp>
    </p:spTree>
    <p:extLst>
      <p:ext uri="{BB962C8B-B14F-4D97-AF65-F5344CB8AC3E}">
        <p14:creationId xmlns:p14="http://schemas.microsoft.com/office/powerpoint/2010/main" val="85145710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solidFill>
              </a:rPr>
              <a:t>The four classes of policies</a:t>
            </a:r>
          </a:p>
          <a:p>
            <a:pPr lvl="1">
              <a:buSzPct val="80000"/>
            </a:pPr>
            <a:r>
              <a:rPr lang="en-US" dirty="0">
                <a:solidFill>
                  <a:schemeClr val="bg1">
                    <a:lumMod val="65000"/>
                  </a:schemeClr>
                </a:solidFill>
              </a:rPr>
              <a:t>Policy function approximations (PFAs)</a:t>
            </a:r>
          </a:p>
          <a:p>
            <a:pPr lvl="1">
              <a:buSzPct val="80000"/>
            </a:pPr>
            <a:r>
              <a:rPr lang="en-US" dirty="0">
                <a:solidFill>
                  <a:schemeClr val="bg1">
                    <a:lumMod val="65000"/>
                  </a:schemeClr>
                </a:solidFill>
              </a:rPr>
              <a:t>Cost function approximations (CFAs)</a:t>
            </a:r>
          </a:p>
          <a:p>
            <a:pPr lvl="1">
              <a:buSzPct val="80000"/>
            </a:pPr>
            <a:r>
              <a:rPr lang="en-US" dirty="0">
                <a:solidFill>
                  <a:schemeClr val="bg1">
                    <a:lumMod val="65000"/>
                  </a:schemeClr>
                </a:solidFill>
              </a:rPr>
              <a:t>Value function approximations (VFAs)</a:t>
            </a:r>
          </a:p>
          <a:p>
            <a:pPr lvl="1">
              <a:buSzPct val="80000"/>
            </a:pPr>
            <a:r>
              <a:rPr lang="en-US" dirty="0">
                <a:solidFill>
                  <a:schemeClr val="bg1">
                    <a:lumMod val="65000"/>
                  </a:schemeClr>
                </a:solidFill>
              </a:rPr>
              <a:t>Direct </a:t>
            </a:r>
            <a:r>
              <a:rPr lang="en-US" dirty="0" err="1">
                <a:solidFill>
                  <a:schemeClr val="bg1">
                    <a:lumMod val="65000"/>
                  </a:schemeClr>
                </a:solidFill>
              </a:rPr>
              <a:t>lookahead</a:t>
            </a:r>
            <a:r>
              <a:rPr lang="en-US" dirty="0">
                <a:solidFill>
                  <a:schemeClr val="bg1">
                    <a:lumMod val="65000"/>
                  </a:schemeClr>
                </a:solidFill>
              </a:rPr>
              <a:t> policies (DLAs)</a:t>
            </a:r>
          </a:p>
          <a:p>
            <a:pPr lvl="1">
              <a:buSzPct val="80000"/>
            </a:pPr>
            <a:r>
              <a:rPr lang="en-US" dirty="0">
                <a:solidFill>
                  <a:schemeClr val="bg1">
                    <a:lumMod val="65000"/>
                  </a:schemeClr>
                </a:solidFill>
              </a:rPr>
              <a:t>Hybrid direct lookahead/CFA</a:t>
            </a:r>
          </a:p>
          <a:p>
            <a:pPr lvl="1">
              <a:buSzPct val="80000"/>
            </a:pPr>
            <a:r>
              <a:rPr lang="en-US" dirty="0">
                <a:solidFill>
                  <a:schemeClr val="bg1"/>
                </a:solidFill>
              </a:rPr>
              <a:t>Any of the four classes may work best!</a:t>
            </a:r>
          </a:p>
          <a:p>
            <a:pPr lvl="1">
              <a:buSzPct val="80000"/>
            </a:pPr>
            <a:endParaRPr lang="en-US" dirty="0">
              <a:solidFill>
                <a:schemeClr val="bg1"/>
              </a:solidFill>
            </a:endParaRP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353973727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Consider a basic energy storage problem:</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lvl="1"/>
            <a:r>
              <a:rPr lang="en-US" dirty="0"/>
              <a:t>We are going to show that with minor variations in the characteristics of this problem, we can make </a:t>
            </a:r>
            <a:r>
              <a:rPr lang="en-US" i="1" dirty="0"/>
              <a:t>each</a:t>
            </a:r>
            <a:r>
              <a:rPr lang="en-US" dirty="0"/>
              <a:t> class of policy work best.</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375" y="1839459"/>
            <a:ext cx="8470083" cy="324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852508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We can create distinct flavors of this problem:</a:t>
            </a:r>
          </a:p>
          <a:p>
            <a:pPr lvl="1"/>
            <a:r>
              <a:rPr lang="en-US" dirty="0"/>
              <a:t>Problem class 1 – Best for PFAs</a:t>
            </a:r>
          </a:p>
          <a:p>
            <a:pPr lvl="2"/>
            <a:r>
              <a:rPr lang="en-US" dirty="0"/>
              <a:t>Highly stochastic (heavy tailed) electricity prices</a:t>
            </a:r>
          </a:p>
          <a:p>
            <a:pPr lvl="2"/>
            <a:r>
              <a:rPr lang="en-US" dirty="0"/>
              <a:t>Stationary data</a:t>
            </a:r>
          </a:p>
          <a:p>
            <a:pPr lvl="1"/>
            <a:r>
              <a:rPr lang="en-US" dirty="0"/>
              <a:t>Problem class 2 – Best for CFAs</a:t>
            </a:r>
          </a:p>
          <a:p>
            <a:pPr lvl="2"/>
            <a:r>
              <a:rPr lang="en-US" dirty="0"/>
              <a:t>Stochastic prices and wind (but not heavy tailed)</a:t>
            </a:r>
          </a:p>
          <a:p>
            <a:pPr lvl="2"/>
            <a:r>
              <a:rPr lang="en-US" dirty="0"/>
              <a:t>Stationary data</a:t>
            </a:r>
          </a:p>
          <a:p>
            <a:pPr lvl="1"/>
            <a:r>
              <a:rPr lang="en-US" dirty="0"/>
              <a:t>Problem class 3 -  Best for VFAs</a:t>
            </a:r>
          </a:p>
          <a:p>
            <a:pPr lvl="2"/>
            <a:r>
              <a:rPr lang="en-US" dirty="0"/>
              <a:t>Stochastic wind and prices (but not too random)</a:t>
            </a:r>
          </a:p>
          <a:p>
            <a:pPr lvl="2"/>
            <a:r>
              <a:rPr lang="en-US" dirty="0"/>
              <a:t>Time varying loads, but inaccurate wind forecasts</a:t>
            </a:r>
          </a:p>
          <a:p>
            <a:pPr lvl="1"/>
            <a:r>
              <a:rPr lang="en-US" dirty="0"/>
              <a:t>Problem class 4 – Best for deterministic </a:t>
            </a:r>
            <a:r>
              <a:rPr lang="en-US" dirty="0" err="1"/>
              <a:t>lookaheads</a:t>
            </a:r>
            <a:endParaRPr lang="en-US" dirty="0"/>
          </a:p>
          <a:p>
            <a:pPr lvl="2"/>
            <a:r>
              <a:rPr lang="en-US" dirty="0"/>
              <a:t>Relatively low noise problem with accurate forecasts</a:t>
            </a:r>
          </a:p>
          <a:p>
            <a:pPr lvl="1"/>
            <a:r>
              <a:rPr lang="en-US" dirty="0"/>
              <a:t>Problem class 5 – A hybrid policy worked best here</a:t>
            </a:r>
          </a:p>
          <a:p>
            <a:pPr lvl="2"/>
            <a:r>
              <a:rPr lang="en-US" dirty="0"/>
              <a:t>Stochastic prices and wind, </a:t>
            </a:r>
            <a:r>
              <a:rPr lang="en-US" dirty="0" err="1"/>
              <a:t>nonstationary</a:t>
            </a:r>
            <a:r>
              <a:rPr lang="en-US" dirty="0"/>
              <a:t> data, noisy forecasts.</a:t>
            </a:r>
          </a:p>
          <a:p>
            <a:pPr lvl="2"/>
            <a:endParaRPr lang="en-US" dirty="0"/>
          </a:p>
          <a:p>
            <a:pPr lvl="1"/>
            <a:endParaRPr lang="en-US" dirty="0"/>
          </a:p>
        </p:txBody>
      </p:sp>
    </p:spTree>
    <p:extLst>
      <p:ext uri="{BB962C8B-B14F-4D97-AF65-F5344CB8AC3E}">
        <p14:creationId xmlns:p14="http://schemas.microsoft.com/office/powerpoint/2010/main" val="73370198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sz="2400" dirty="0"/>
              <a:t>The policies</a:t>
            </a:r>
          </a:p>
          <a:p>
            <a:pPr lvl="1"/>
            <a:r>
              <a:rPr lang="en-US" sz="2000" dirty="0"/>
              <a:t>The PFA:</a:t>
            </a:r>
          </a:p>
          <a:p>
            <a:pPr lvl="2"/>
            <a:r>
              <a:rPr lang="en-US" sz="1800" dirty="0"/>
              <a:t>Charge battery when price is below p1</a:t>
            </a:r>
          </a:p>
          <a:p>
            <a:pPr lvl="2"/>
            <a:r>
              <a:rPr lang="en-US" sz="1800" dirty="0"/>
              <a:t>Discharge when price is above p2</a:t>
            </a:r>
          </a:p>
          <a:p>
            <a:pPr lvl="1"/>
            <a:r>
              <a:rPr lang="en-US" sz="2000" dirty="0"/>
              <a:t>The CFA</a:t>
            </a:r>
          </a:p>
          <a:p>
            <a:pPr lvl="2"/>
            <a:r>
              <a:rPr lang="en-US" sz="1800" dirty="0"/>
              <a:t>Optimize over a horizon H; maintain upper and lower bounds (u, l) for every time period except the first (note that this is a hybrid with a </a:t>
            </a:r>
            <a:r>
              <a:rPr lang="en-US" sz="1800" dirty="0" err="1"/>
              <a:t>lookahead</a:t>
            </a:r>
            <a:r>
              <a:rPr lang="en-US" sz="1800" dirty="0"/>
              <a:t>). </a:t>
            </a:r>
          </a:p>
          <a:p>
            <a:pPr lvl="1"/>
            <a:r>
              <a:rPr lang="en-US" sz="2000" dirty="0"/>
              <a:t>The VFA</a:t>
            </a:r>
          </a:p>
          <a:p>
            <a:pPr lvl="2"/>
            <a:r>
              <a:rPr lang="en-US" sz="1800" dirty="0"/>
              <a:t>Piecewise linear, concave value function in terms of energy, indexed by time.</a:t>
            </a:r>
          </a:p>
          <a:p>
            <a:pPr lvl="1"/>
            <a:r>
              <a:rPr lang="en-US" sz="2000" dirty="0"/>
              <a:t>The </a:t>
            </a:r>
            <a:r>
              <a:rPr lang="en-US" sz="2000" dirty="0" err="1"/>
              <a:t>lookahead</a:t>
            </a:r>
            <a:r>
              <a:rPr lang="en-US" sz="2000" dirty="0"/>
              <a:t> (deterministic)</a:t>
            </a:r>
          </a:p>
          <a:p>
            <a:pPr lvl="2"/>
            <a:r>
              <a:rPr lang="en-US" sz="1800" dirty="0"/>
              <a:t>Optimize over a horizon H (only tunable parameter) using forecasts of demand, prices and wind energy</a:t>
            </a:r>
          </a:p>
          <a:p>
            <a:pPr lvl="1"/>
            <a:r>
              <a:rPr lang="en-US" sz="2200" dirty="0"/>
              <a:t>The </a:t>
            </a:r>
            <a:r>
              <a:rPr lang="en-US" sz="2200" dirty="0" err="1"/>
              <a:t>lookahead</a:t>
            </a:r>
            <a:r>
              <a:rPr lang="en-US" sz="2200" dirty="0"/>
              <a:t> CFA</a:t>
            </a:r>
          </a:p>
          <a:p>
            <a:pPr lvl="2"/>
            <a:r>
              <a:rPr lang="en-US" sz="1800" dirty="0"/>
              <a:t>Use a </a:t>
            </a:r>
            <a:r>
              <a:rPr lang="en-US" sz="1800" dirty="0" err="1"/>
              <a:t>lookahead</a:t>
            </a:r>
            <a:r>
              <a:rPr lang="en-US" sz="1800" dirty="0"/>
              <a:t> policy (deterministic), but with a tunable parameter that improves robustness.</a:t>
            </a:r>
          </a:p>
          <a:p>
            <a:pPr lvl="2"/>
            <a:endParaRPr lang="en-US" sz="1800" dirty="0"/>
          </a:p>
          <a:p>
            <a:pPr lvl="1"/>
            <a:endParaRPr lang="en-US" sz="2000" dirty="0"/>
          </a:p>
        </p:txBody>
      </p:sp>
    </p:spTree>
    <p:extLst>
      <p:ext uri="{BB962C8B-B14F-4D97-AF65-F5344CB8AC3E}">
        <p14:creationId xmlns:p14="http://schemas.microsoft.com/office/powerpoint/2010/main" val="224425704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5" name="Content Placeholder 4"/>
          <p:cNvSpPr>
            <a:spLocks noGrp="1"/>
          </p:cNvSpPr>
          <p:nvPr>
            <p:ph idx="1"/>
          </p:nvPr>
        </p:nvSpPr>
        <p:spPr/>
        <p:txBody>
          <a:bodyPr/>
          <a:lstStyle/>
          <a:p>
            <a:r>
              <a:rPr lang="en-US" dirty="0"/>
              <a:t>Each policy is best on certain problems</a:t>
            </a:r>
          </a:p>
          <a:p>
            <a:pPr lvl="1"/>
            <a:r>
              <a:rPr lang="en-US" dirty="0"/>
              <a:t>Results are percent of </a:t>
            </a:r>
            <a:r>
              <a:rPr lang="en-US" i="1" dirty="0"/>
              <a:t>posterior</a:t>
            </a:r>
            <a:r>
              <a:rPr lang="en-US" dirty="0"/>
              <a:t> optimal solution</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r>
              <a:rPr lang="en-US" dirty="0"/>
              <a:t>… any policy might be best depending on the data.</a:t>
            </a:r>
          </a:p>
        </p:txBody>
      </p:sp>
      <p:sp>
        <p:nvSpPr>
          <p:cNvPr id="6" name="TextBox 5"/>
          <p:cNvSpPr txBox="1"/>
          <p:nvPr/>
        </p:nvSpPr>
        <p:spPr>
          <a:xfrm>
            <a:off x="646596" y="6397689"/>
            <a:ext cx="7924926" cy="400110"/>
          </a:xfrm>
          <a:prstGeom prst="rect">
            <a:avLst/>
          </a:prstGeom>
          <a:noFill/>
        </p:spPr>
        <p:txBody>
          <a:bodyPr wrap="none" rtlCol="0">
            <a:spAutoFit/>
          </a:bodyPr>
          <a:lstStyle/>
          <a:p>
            <a:pPr algn="l"/>
            <a:r>
              <a:rPr lang="en-US" sz="2000" dirty="0"/>
              <a:t>Joint research with Prof. Stephan </a:t>
            </a:r>
            <a:r>
              <a:rPr lang="en-US" sz="2000" dirty="0" err="1"/>
              <a:t>Meisel</a:t>
            </a:r>
            <a:r>
              <a:rPr lang="en-US" sz="2000" dirty="0"/>
              <a:t>, University of Muenster, Germany.</a:t>
            </a:r>
          </a:p>
        </p:txBody>
      </p:sp>
      <p:pic>
        <p:nvPicPr>
          <p:cNvPr id="1213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0" y="2136899"/>
            <a:ext cx="9130740" cy="377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22" y="2598057"/>
            <a:ext cx="9142878" cy="3299748"/>
            <a:chOff x="1122" y="2598057"/>
            <a:chExt cx="9142878" cy="3299748"/>
          </a:xfrm>
        </p:grpSpPr>
        <p:grpSp>
          <p:nvGrpSpPr>
            <p:cNvPr id="4" name="Group 3"/>
            <p:cNvGrpSpPr/>
            <p:nvPr/>
          </p:nvGrpSpPr>
          <p:grpSpPr>
            <a:xfrm>
              <a:off x="1122" y="2598057"/>
              <a:ext cx="9142878" cy="2807381"/>
              <a:chOff x="1122" y="2598057"/>
              <a:chExt cx="9142878" cy="2807381"/>
            </a:xfrm>
          </p:grpSpPr>
          <p:sp>
            <p:nvSpPr>
              <p:cNvPr id="3" name="Rectangle 2"/>
              <p:cNvSpPr/>
              <p:nvPr/>
            </p:nvSpPr>
            <p:spPr bwMode="auto">
              <a:xfrm>
                <a:off x="15630" y="2598057"/>
                <a:ext cx="9128370" cy="827314"/>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 name="Rectangle 6"/>
              <p:cNvSpPr/>
              <p:nvPr/>
            </p:nvSpPr>
            <p:spPr bwMode="auto">
              <a:xfrm>
                <a:off x="8376" y="3432615"/>
                <a:ext cx="9128370" cy="718471"/>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 name="Rectangle 7"/>
              <p:cNvSpPr/>
              <p:nvPr/>
            </p:nvSpPr>
            <p:spPr bwMode="auto">
              <a:xfrm>
                <a:off x="1122" y="4151061"/>
                <a:ext cx="9128370" cy="763839"/>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Rectangle 8"/>
              <p:cNvSpPr/>
              <p:nvPr/>
            </p:nvSpPr>
            <p:spPr bwMode="auto">
              <a:xfrm>
                <a:off x="3076" y="4913061"/>
                <a:ext cx="9128370" cy="492377"/>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
          <p:nvSpPr>
            <p:cNvPr id="11" name="Rectangle 10"/>
            <p:cNvSpPr/>
            <p:nvPr/>
          </p:nvSpPr>
          <p:spPr bwMode="auto">
            <a:xfrm>
              <a:off x="3077" y="5405428"/>
              <a:ext cx="9128370" cy="492377"/>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7" name="Group 16"/>
          <p:cNvGrpSpPr/>
          <p:nvPr/>
        </p:nvGrpSpPr>
        <p:grpSpPr>
          <a:xfrm>
            <a:off x="4581000" y="2136899"/>
            <a:ext cx="4517568" cy="3771537"/>
            <a:chOff x="4581000" y="2136899"/>
            <a:chExt cx="4517568" cy="3771537"/>
          </a:xfrm>
        </p:grpSpPr>
        <p:grpSp>
          <p:nvGrpSpPr>
            <p:cNvPr id="12" name="Group 11"/>
            <p:cNvGrpSpPr/>
            <p:nvPr/>
          </p:nvGrpSpPr>
          <p:grpSpPr>
            <a:xfrm>
              <a:off x="4581000" y="2136899"/>
              <a:ext cx="3591450" cy="3771536"/>
              <a:chOff x="4581000" y="2136899"/>
              <a:chExt cx="3591450" cy="3771536"/>
            </a:xfrm>
          </p:grpSpPr>
          <p:sp>
            <p:nvSpPr>
              <p:cNvPr id="10" name="Rectangle 9"/>
              <p:cNvSpPr/>
              <p:nvPr/>
            </p:nvSpPr>
            <p:spPr bwMode="auto">
              <a:xfrm>
                <a:off x="4581000" y="2136899"/>
                <a:ext cx="893677" cy="3771533"/>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5471949" y="2136900"/>
                <a:ext cx="893677" cy="3771533"/>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6351175" y="2136901"/>
                <a:ext cx="893677" cy="3771533"/>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Rectangle 14"/>
              <p:cNvSpPr/>
              <p:nvPr/>
            </p:nvSpPr>
            <p:spPr bwMode="auto">
              <a:xfrm>
                <a:off x="7242124" y="2136902"/>
                <a:ext cx="930326" cy="3771533"/>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
          <p:nvSpPr>
            <p:cNvPr id="18" name="Rectangle 17"/>
            <p:cNvSpPr/>
            <p:nvPr/>
          </p:nvSpPr>
          <p:spPr bwMode="auto">
            <a:xfrm>
              <a:off x="8168242" y="2136903"/>
              <a:ext cx="930326" cy="3771533"/>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20" name="Group 19"/>
          <p:cNvGrpSpPr/>
          <p:nvPr/>
        </p:nvGrpSpPr>
        <p:grpSpPr>
          <a:xfrm>
            <a:off x="-853" y="2596082"/>
            <a:ext cx="9142878" cy="3299748"/>
            <a:chOff x="1122" y="2598057"/>
            <a:chExt cx="9142878" cy="3299748"/>
          </a:xfrm>
        </p:grpSpPr>
        <p:grpSp>
          <p:nvGrpSpPr>
            <p:cNvPr id="21" name="Group 20"/>
            <p:cNvGrpSpPr/>
            <p:nvPr/>
          </p:nvGrpSpPr>
          <p:grpSpPr>
            <a:xfrm>
              <a:off x="1122" y="2598057"/>
              <a:ext cx="9142878" cy="2807381"/>
              <a:chOff x="1122" y="2598057"/>
              <a:chExt cx="9142878" cy="2807381"/>
            </a:xfrm>
          </p:grpSpPr>
          <p:sp>
            <p:nvSpPr>
              <p:cNvPr id="23" name="Rectangle 22"/>
              <p:cNvSpPr/>
              <p:nvPr/>
            </p:nvSpPr>
            <p:spPr bwMode="auto">
              <a:xfrm>
                <a:off x="15630" y="2598057"/>
                <a:ext cx="9128370" cy="827314"/>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4" name="Rectangle 23"/>
              <p:cNvSpPr/>
              <p:nvPr/>
            </p:nvSpPr>
            <p:spPr bwMode="auto">
              <a:xfrm>
                <a:off x="8376" y="3432615"/>
                <a:ext cx="9128370" cy="718471"/>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5" name="Rectangle 24"/>
              <p:cNvSpPr/>
              <p:nvPr/>
            </p:nvSpPr>
            <p:spPr bwMode="auto">
              <a:xfrm>
                <a:off x="1122" y="4151061"/>
                <a:ext cx="9128370" cy="763839"/>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3076" y="4913061"/>
                <a:ext cx="9128370" cy="492377"/>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
          <p:nvSpPr>
            <p:cNvPr id="22" name="Rectangle 21"/>
            <p:cNvSpPr/>
            <p:nvPr/>
          </p:nvSpPr>
          <p:spPr bwMode="auto">
            <a:xfrm>
              <a:off x="3077" y="5405428"/>
              <a:ext cx="9128370" cy="492377"/>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71615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74407" y="-85943"/>
            <a:ext cx="29787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4000" i="0" dirty="0">
                <a:solidFill>
                  <a:schemeClr val="bg1"/>
                </a:solidFill>
              </a:rPr>
              <a:t>Stochastic </a:t>
            </a:r>
          </a:p>
          <a:p>
            <a:r>
              <a:rPr lang="en-US" sz="4000" i="0" dirty="0">
                <a:solidFill>
                  <a:schemeClr val="bg1"/>
                </a:solidFill>
              </a:rPr>
              <a:t>programming</a:t>
            </a:r>
          </a:p>
        </p:txBody>
      </p:sp>
      <p:sp>
        <p:nvSpPr>
          <p:cNvPr id="20" name="TextBox 19"/>
          <p:cNvSpPr txBox="1">
            <a:spLocks noChangeArrowheads="1"/>
          </p:cNvSpPr>
          <p:nvPr/>
        </p:nvSpPr>
        <p:spPr bwMode="auto">
          <a:xfrm>
            <a:off x="3935770" y="4965500"/>
            <a:ext cx="19543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600" i="0" dirty="0">
                <a:solidFill>
                  <a:schemeClr val="bg1"/>
                </a:solidFill>
              </a:rPr>
              <a:t>Markov </a:t>
            </a:r>
          </a:p>
          <a:p>
            <a:r>
              <a:rPr lang="en-US" sz="3600" i="0" dirty="0">
                <a:solidFill>
                  <a:schemeClr val="bg1"/>
                </a:solidFill>
              </a:rPr>
              <a:t>decision </a:t>
            </a:r>
          </a:p>
          <a:p>
            <a:r>
              <a:rPr lang="en-US" sz="3600" i="0" dirty="0">
                <a:solidFill>
                  <a:schemeClr val="bg1"/>
                </a:solidFill>
              </a:rPr>
              <a:t>processes</a:t>
            </a:r>
          </a:p>
        </p:txBody>
      </p:sp>
      <p:sp>
        <p:nvSpPr>
          <p:cNvPr id="21" name="TextBox 20"/>
          <p:cNvSpPr txBox="1">
            <a:spLocks noChangeArrowheads="1"/>
          </p:cNvSpPr>
          <p:nvPr/>
        </p:nvSpPr>
        <p:spPr bwMode="auto">
          <a:xfrm>
            <a:off x="1766324" y="4308929"/>
            <a:ext cx="30444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600" i="0" dirty="0">
                <a:solidFill>
                  <a:schemeClr val="bg1"/>
                </a:solidFill>
              </a:rPr>
              <a:t>Reinforcement </a:t>
            </a:r>
          </a:p>
          <a:p>
            <a:r>
              <a:rPr lang="en-US" sz="3600" i="0" dirty="0">
                <a:solidFill>
                  <a:schemeClr val="bg1"/>
                </a:solidFill>
              </a:rPr>
              <a:t>learning</a:t>
            </a:r>
          </a:p>
        </p:txBody>
      </p:sp>
      <p:sp>
        <p:nvSpPr>
          <p:cNvPr id="22" name="TextBox 21"/>
          <p:cNvSpPr txBox="1">
            <a:spLocks noChangeArrowheads="1"/>
          </p:cNvSpPr>
          <p:nvPr/>
        </p:nvSpPr>
        <p:spPr bwMode="auto">
          <a:xfrm>
            <a:off x="3928387" y="3231711"/>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control</a:t>
            </a:r>
          </a:p>
        </p:txBody>
      </p:sp>
      <p:sp>
        <p:nvSpPr>
          <p:cNvPr id="23" name="TextBox 22"/>
          <p:cNvSpPr txBox="1">
            <a:spLocks noChangeArrowheads="1"/>
          </p:cNvSpPr>
          <p:nvPr/>
        </p:nvSpPr>
        <p:spPr bwMode="auto">
          <a:xfrm>
            <a:off x="1968303" y="2161886"/>
            <a:ext cx="19287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Model </a:t>
            </a:r>
          </a:p>
          <a:p>
            <a:r>
              <a:rPr lang="en-US" sz="3200" i="0" dirty="0">
                <a:solidFill>
                  <a:schemeClr val="bg1"/>
                </a:solidFill>
              </a:rPr>
              <a:t>predictive </a:t>
            </a:r>
          </a:p>
          <a:p>
            <a:r>
              <a:rPr lang="en-US" sz="3200" i="0" dirty="0">
                <a:solidFill>
                  <a:schemeClr val="bg1"/>
                </a:solidFill>
              </a:rPr>
              <a:t>control</a:t>
            </a:r>
          </a:p>
        </p:txBody>
      </p:sp>
      <p:sp>
        <p:nvSpPr>
          <p:cNvPr id="24" name="TextBox 23"/>
          <p:cNvSpPr txBox="1">
            <a:spLocks noChangeArrowheads="1"/>
          </p:cNvSpPr>
          <p:nvPr/>
        </p:nvSpPr>
        <p:spPr bwMode="auto">
          <a:xfrm>
            <a:off x="3642721" y="160278"/>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Robust </a:t>
            </a:r>
          </a:p>
          <a:p>
            <a:r>
              <a:rPr lang="en-US" sz="3200" i="0" dirty="0">
                <a:solidFill>
                  <a:schemeClr val="bg1"/>
                </a:solidFill>
              </a:rPr>
              <a:t>optimization</a:t>
            </a:r>
          </a:p>
        </p:txBody>
      </p:sp>
      <p:sp>
        <p:nvSpPr>
          <p:cNvPr id="25" name="TextBox 24"/>
          <p:cNvSpPr txBox="1">
            <a:spLocks noChangeArrowheads="1"/>
          </p:cNvSpPr>
          <p:nvPr/>
        </p:nvSpPr>
        <p:spPr bwMode="auto">
          <a:xfrm>
            <a:off x="6800538" y="-71946"/>
            <a:ext cx="245291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Approximate </a:t>
            </a:r>
          </a:p>
          <a:p>
            <a:r>
              <a:rPr lang="en-US" sz="3200" i="0" dirty="0">
                <a:solidFill>
                  <a:schemeClr val="bg1"/>
                </a:solidFill>
              </a:rPr>
              <a:t>dynamic </a:t>
            </a:r>
          </a:p>
          <a:p>
            <a:r>
              <a:rPr lang="en-US" sz="3200" i="0" dirty="0">
                <a:solidFill>
                  <a:schemeClr val="bg1"/>
                </a:solidFill>
              </a:rPr>
              <a:t>programming</a:t>
            </a:r>
          </a:p>
        </p:txBody>
      </p:sp>
      <p:sp>
        <p:nvSpPr>
          <p:cNvPr id="26" name="TextBox 25"/>
          <p:cNvSpPr txBox="1">
            <a:spLocks noChangeArrowheads="1"/>
          </p:cNvSpPr>
          <p:nvPr/>
        </p:nvSpPr>
        <p:spPr bwMode="auto">
          <a:xfrm>
            <a:off x="5546805" y="4210654"/>
            <a:ext cx="223651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Online </a:t>
            </a:r>
          </a:p>
          <a:p>
            <a:r>
              <a:rPr lang="en-US" sz="3200" i="0" dirty="0">
                <a:solidFill>
                  <a:schemeClr val="bg1"/>
                </a:solidFill>
              </a:rPr>
              <a:t>computation</a:t>
            </a:r>
          </a:p>
        </p:txBody>
      </p:sp>
      <p:sp>
        <p:nvSpPr>
          <p:cNvPr id="27" name="TextBox 26"/>
          <p:cNvSpPr txBox="1">
            <a:spLocks noChangeArrowheads="1"/>
          </p:cNvSpPr>
          <p:nvPr/>
        </p:nvSpPr>
        <p:spPr bwMode="auto">
          <a:xfrm>
            <a:off x="6800538" y="5304054"/>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28" name="TextBox 27"/>
          <p:cNvSpPr txBox="1">
            <a:spLocks noChangeArrowheads="1"/>
          </p:cNvSpPr>
          <p:nvPr/>
        </p:nvSpPr>
        <p:spPr bwMode="auto">
          <a:xfrm>
            <a:off x="6699533" y="2797189"/>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search</a:t>
            </a:r>
          </a:p>
        </p:txBody>
      </p:sp>
      <p:sp>
        <p:nvSpPr>
          <p:cNvPr id="29" name="TextBox 28"/>
          <p:cNvSpPr txBox="1">
            <a:spLocks noChangeArrowheads="1"/>
          </p:cNvSpPr>
          <p:nvPr/>
        </p:nvSpPr>
        <p:spPr bwMode="auto">
          <a:xfrm>
            <a:off x="5442022" y="293405"/>
            <a:ext cx="16450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Decision</a:t>
            </a:r>
          </a:p>
          <a:p>
            <a:r>
              <a:rPr lang="en-US" sz="3200" i="0" dirty="0">
                <a:solidFill>
                  <a:schemeClr val="bg1"/>
                </a:solidFill>
              </a:rPr>
              <a:t> </a:t>
            </a:r>
          </a:p>
          <a:p>
            <a:r>
              <a:rPr lang="en-US" sz="3200" i="0" dirty="0">
                <a:solidFill>
                  <a:schemeClr val="bg1"/>
                </a:solidFill>
              </a:rPr>
              <a:t>analysis</a:t>
            </a:r>
          </a:p>
        </p:txBody>
      </p:sp>
      <p:sp>
        <p:nvSpPr>
          <p:cNvPr id="30" name="TextBox 29"/>
          <p:cNvSpPr txBox="1">
            <a:spLocks noChangeArrowheads="1"/>
          </p:cNvSpPr>
          <p:nvPr/>
        </p:nvSpPr>
        <p:spPr bwMode="auto">
          <a:xfrm>
            <a:off x="193630" y="5244330"/>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control</a:t>
            </a:r>
          </a:p>
        </p:txBody>
      </p:sp>
      <p:sp>
        <p:nvSpPr>
          <p:cNvPr id="31" name="TextBox 30"/>
          <p:cNvSpPr txBox="1">
            <a:spLocks noChangeArrowheads="1"/>
          </p:cNvSpPr>
          <p:nvPr/>
        </p:nvSpPr>
        <p:spPr bwMode="auto">
          <a:xfrm>
            <a:off x="2453344" y="1018590"/>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32" name="TextBox 31"/>
          <p:cNvSpPr txBox="1">
            <a:spLocks noChangeArrowheads="1"/>
          </p:cNvSpPr>
          <p:nvPr/>
        </p:nvSpPr>
        <p:spPr bwMode="auto">
          <a:xfrm>
            <a:off x="4936255" y="1889169"/>
            <a:ext cx="241764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Dynamic</a:t>
            </a:r>
          </a:p>
          <a:p>
            <a:r>
              <a:rPr lang="en-US" sz="3200" i="0" dirty="0">
                <a:solidFill>
                  <a:schemeClr val="bg1"/>
                </a:solidFill>
              </a:rPr>
              <a:t>Programming</a:t>
            </a:r>
          </a:p>
          <a:p>
            <a:r>
              <a:rPr lang="en-US" sz="3200" i="0" dirty="0">
                <a:solidFill>
                  <a:schemeClr val="bg1"/>
                </a:solidFill>
              </a:rPr>
              <a:t>and</a:t>
            </a:r>
          </a:p>
          <a:p>
            <a:r>
              <a:rPr lang="en-US" sz="3200" i="0" dirty="0">
                <a:solidFill>
                  <a:schemeClr val="bg1"/>
                </a:solidFill>
              </a:rPr>
              <a:t>control</a:t>
            </a:r>
          </a:p>
        </p:txBody>
      </p:sp>
      <p:sp>
        <p:nvSpPr>
          <p:cNvPr id="33" name="TextBox 32"/>
          <p:cNvSpPr txBox="1">
            <a:spLocks noChangeArrowheads="1"/>
          </p:cNvSpPr>
          <p:nvPr/>
        </p:nvSpPr>
        <p:spPr bwMode="auto">
          <a:xfrm>
            <a:off x="307096" y="2018140"/>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learning</a:t>
            </a:r>
          </a:p>
        </p:txBody>
      </p:sp>
      <p:sp>
        <p:nvSpPr>
          <p:cNvPr id="34" name="TextBox 33"/>
          <p:cNvSpPr txBox="1">
            <a:spLocks noChangeArrowheads="1"/>
          </p:cNvSpPr>
          <p:nvPr/>
        </p:nvSpPr>
        <p:spPr bwMode="auto">
          <a:xfrm>
            <a:off x="622618" y="3418744"/>
            <a:ext cx="17123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Bandit</a:t>
            </a:r>
          </a:p>
          <a:p>
            <a:r>
              <a:rPr lang="en-US" sz="3200" i="0" dirty="0">
                <a:solidFill>
                  <a:schemeClr val="bg1"/>
                </a:solidFill>
              </a:rPr>
              <a:t>problems</a:t>
            </a:r>
          </a:p>
        </p:txBody>
      </p:sp>
      <p:pic>
        <p:nvPicPr>
          <p:cNvPr id="35" name="Picture 34" descr="http://ecx.images-amazon.com/images/I/41UHTnB7yrL.jpg"/>
          <p:cNvPicPr>
            <a:picLocks noChangeAspect="1" noChangeArrowheads="1"/>
          </p:cNvPicPr>
          <p:nvPr/>
        </p:nvPicPr>
        <p:blipFill rotWithShape="1">
          <a:blip r:embed="rId4">
            <a:extLst>
              <a:ext uri="{28A0092B-C50C-407E-A947-70E740481C1C}">
                <a14:useLocalDpi xmlns:a14="http://schemas.microsoft.com/office/drawing/2010/main" val="0"/>
              </a:ext>
            </a:extLst>
          </a:blip>
          <a:srcRect t="9200"/>
          <a:stretch/>
        </p:blipFill>
        <p:spPr bwMode="auto">
          <a:xfrm>
            <a:off x="34304" y="0"/>
            <a:ext cx="1743696" cy="271417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http://ecx.images-amazon.com/images/I/41QmA4q%2BV7L.jpg"/>
          <p:cNvPicPr>
            <a:picLocks noChangeAspect="1" noChangeArrowheads="1"/>
          </p:cNvPicPr>
          <p:nvPr/>
        </p:nvPicPr>
        <p:blipFill rotWithShape="1">
          <a:blip r:embed="rId5">
            <a:extLst>
              <a:ext uri="{28A0092B-C50C-407E-A947-70E740481C1C}">
                <a14:useLocalDpi xmlns:a14="http://schemas.microsoft.com/office/drawing/2010/main" val="0"/>
              </a:ext>
            </a:extLst>
          </a:blip>
          <a:srcRect l="-4467" t="9743" r="4467"/>
          <a:stretch/>
        </p:blipFill>
        <p:spPr bwMode="auto">
          <a:xfrm>
            <a:off x="3633104" y="-36479"/>
            <a:ext cx="1857715" cy="32244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http://ecx.images-amazon.com/images/I/41fYgp2YdoL.jpg"/>
          <p:cNvPicPr>
            <a:picLocks noChangeAspect="1" noChangeArrowheads="1"/>
          </p:cNvPicPr>
          <p:nvPr/>
        </p:nvPicPr>
        <p:blipFill rotWithShape="1">
          <a:blip r:embed="rId6">
            <a:extLst>
              <a:ext uri="{28A0092B-C50C-407E-A947-70E740481C1C}">
                <a14:useLocalDpi xmlns:a14="http://schemas.microsoft.com/office/drawing/2010/main" val="0"/>
              </a:ext>
            </a:extLst>
          </a:blip>
          <a:srcRect t="27643"/>
          <a:stretch/>
        </p:blipFill>
        <p:spPr bwMode="auto">
          <a:xfrm>
            <a:off x="4093559" y="2046316"/>
            <a:ext cx="1637681" cy="216138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http://ecx.images-amazon.com/images/I/41AIbgU%2BR5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0817" y="3128"/>
            <a:ext cx="1757651" cy="318607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http://ecx.images-amazon.com/images/I/41VG30WB9QL.jpg"/>
          <p:cNvPicPr>
            <a:picLocks noChangeAspect="1" noChangeArrowheads="1"/>
          </p:cNvPicPr>
          <p:nvPr/>
        </p:nvPicPr>
        <p:blipFill rotWithShape="1">
          <a:blip r:embed="rId8">
            <a:extLst>
              <a:ext uri="{28A0092B-C50C-407E-A947-70E740481C1C}">
                <a14:useLocalDpi xmlns:a14="http://schemas.microsoft.com/office/drawing/2010/main" val="0"/>
              </a:ext>
            </a:extLst>
          </a:blip>
          <a:srcRect t="8211" b="23638"/>
          <a:stretch/>
        </p:blipFill>
        <p:spPr bwMode="auto">
          <a:xfrm>
            <a:off x="5721722" y="4296327"/>
            <a:ext cx="1663707" cy="212592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b="26856"/>
          <a:stretch/>
        </p:blipFill>
        <p:spPr bwMode="auto">
          <a:xfrm>
            <a:off x="7168914" y="4208760"/>
            <a:ext cx="1920425" cy="258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2130"/>
          <a:stretch/>
        </p:blipFill>
        <p:spPr bwMode="auto">
          <a:xfrm>
            <a:off x="7148979" y="1812360"/>
            <a:ext cx="1686863" cy="2696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47424" y="0"/>
            <a:ext cx="1420813"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descr="http://ecx.images-amazon.com/images/I/61FBoML56%2BL.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18241" y="1289693"/>
            <a:ext cx="1716914" cy="305682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ecx.images-amazon.com/images/I/41SN%2B8rDXUL._SX313_BO1,204,203,200_.jpg"/>
          <p:cNvPicPr>
            <a:picLocks noChangeAspect="1" noChangeArrowheads="1"/>
          </p:cNvPicPr>
          <p:nvPr/>
        </p:nvPicPr>
        <p:blipFill rotWithShape="1">
          <a:blip r:embed="rId13">
            <a:extLst>
              <a:ext uri="{28A0092B-C50C-407E-A947-70E740481C1C}">
                <a14:useLocalDpi xmlns:a14="http://schemas.microsoft.com/office/drawing/2010/main" val="0"/>
              </a:ext>
            </a:extLst>
          </a:blip>
          <a:srcRect t="15048"/>
          <a:stretch/>
        </p:blipFill>
        <p:spPr bwMode="auto">
          <a:xfrm>
            <a:off x="1991279" y="-34028"/>
            <a:ext cx="1615910" cy="260953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ecx.images-amazon.com/images/I/41c-z3j4I9L._SX298_BO1,204,203,200_.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51" y="1856363"/>
            <a:ext cx="1437811" cy="260531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ecx.images-amazon.com/images/I/51ALbLyEhkL._SX298_BO1,204,203,200_.jpg"/>
          <p:cNvPicPr>
            <a:picLocks noChangeAspect="1" noChangeArrowheads="1"/>
          </p:cNvPicPr>
          <p:nvPr/>
        </p:nvPicPr>
        <p:blipFill rotWithShape="1">
          <a:blip r:embed="rId15">
            <a:extLst>
              <a:ext uri="{28A0092B-C50C-407E-A947-70E740481C1C}">
                <a14:useLocalDpi xmlns:a14="http://schemas.microsoft.com/office/drawing/2010/main" val="0"/>
              </a:ext>
            </a:extLst>
          </a:blip>
          <a:srcRect b="13943"/>
          <a:stretch/>
        </p:blipFill>
        <p:spPr bwMode="auto">
          <a:xfrm>
            <a:off x="1673945" y="1588526"/>
            <a:ext cx="1742374" cy="279493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ecx.images-amazon.com/images/I/41GFdOeVAGL.jpg"/>
          <p:cNvPicPr>
            <a:picLocks noChangeAspect="1" noChangeArrowheads="1"/>
          </p:cNvPicPr>
          <p:nvPr/>
        </p:nvPicPr>
        <p:blipFill rotWithShape="1">
          <a:blip r:embed="rId16">
            <a:extLst>
              <a:ext uri="{28A0092B-C50C-407E-A947-70E740481C1C}">
                <a14:useLocalDpi xmlns:a14="http://schemas.microsoft.com/office/drawing/2010/main" val="0"/>
              </a:ext>
            </a:extLst>
          </a:blip>
          <a:srcRect t="4283" r="7874" b="14778"/>
          <a:stretch/>
        </p:blipFill>
        <p:spPr bwMode="auto">
          <a:xfrm>
            <a:off x="2704905" y="2352462"/>
            <a:ext cx="1536208" cy="25872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7"/>
          <a:stretch>
            <a:fillRect/>
          </a:stretch>
        </p:blipFill>
        <p:spPr>
          <a:xfrm>
            <a:off x="522916" y="2974983"/>
            <a:ext cx="1719356" cy="2143822"/>
          </a:xfrm>
          <a:prstGeom prst="rect">
            <a:avLst/>
          </a:prstGeom>
        </p:spPr>
      </p:pic>
      <p:pic>
        <p:nvPicPr>
          <p:cNvPr id="50" name="Picture 6" descr="http://ecx.images-amazon.com/images/I/41leupY2UHL._SX309_BO1,204,203,200_.jpg"/>
          <p:cNvPicPr>
            <a:picLocks noChangeAspect="1" noChangeArrowheads="1"/>
          </p:cNvPicPr>
          <p:nvPr/>
        </p:nvPicPr>
        <p:blipFill rotWithShape="1">
          <a:blip r:embed="rId18">
            <a:extLst>
              <a:ext uri="{28A0092B-C50C-407E-A947-70E740481C1C}">
                <a14:useLocalDpi xmlns:a14="http://schemas.microsoft.com/office/drawing/2010/main" val="0"/>
              </a:ext>
            </a:extLst>
          </a:blip>
          <a:srcRect b="25455"/>
          <a:stretch/>
        </p:blipFill>
        <p:spPr bwMode="auto">
          <a:xfrm>
            <a:off x="0" y="4461678"/>
            <a:ext cx="1651000" cy="236965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p:nvPicPr>
        <p:blipFill>
          <a:blip r:embed="rId19"/>
          <a:stretch>
            <a:fillRect/>
          </a:stretch>
        </p:blipFill>
        <p:spPr>
          <a:xfrm>
            <a:off x="1881026" y="4106067"/>
            <a:ext cx="2060428" cy="2737137"/>
          </a:xfrm>
          <a:prstGeom prst="rect">
            <a:avLst/>
          </a:prstGeom>
        </p:spPr>
      </p:pic>
      <p:pic>
        <p:nvPicPr>
          <p:cNvPr id="47" name="Picture 6" descr="http://ecx.images-amazon.com/images/I/41SqMuaUIZL.jpg"/>
          <p:cNvPicPr>
            <a:picLocks noChangeAspect="1" noChangeArrowheads="1"/>
          </p:cNvPicPr>
          <p:nvPr/>
        </p:nvPicPr>
        <p:blipFill rotWithShape="1">
          <a:blip r:embed="rId20">
            <a:extLst>
              <a:ext uri="{28A0092B-C50C-407E-A947-70E740481C1C}">
                <a14:useLocalDpi xmlns:a14="http://schemas.microsoft.com/office/drawing/2010/main" val="0"/>
              </a:ext>
            </a:extLst>
          </a:blip>
          <a:srcRect b="17254"/>
          <a:stretch/>
        </p:blipFill>
        <p:spPr bwMode="auto">
          <a:xfrm>
            <a:off x="4095053" y="3920041"/>
            <a:ext cx="1856048" cy="2861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74334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3" y="4"/>
            <a:ext cx="91896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6629371" y="3256757"/>
            <a:ext cx="2200260" cy="793819"/>
            <a:chOff x="4199115" y="4306115"/>
            <a:chExt cx="2480553" cy="894944"/>
          </a:xfrm>
        </p:grpSpPr>
        <p:sp>
          <p:nvSpPr>
            <p:cNvPr id="10" name="Oval 9"/>
            <p:cNvSpPr/>
            <p:nvPr/>
          </p:nvSpPr>
          <p:spPr>
            <a:xfrm>
              <a:off x="4199115" y="4306115"/>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11" name="TextBox 10"/>
            <p:cNvSpPr txBox="1"/>
            <p:nvPr/>
          </p:nvSpPr>
          <p:spPr>
            <a:xfrm>
              <a:off x="4325372" y="4436801"/>
              <a:ext cx="2275640" cy="659270"/>
            </a:xfrm>
            <a:prstGeom prst="rect">
              <a:avLst/>
            </a:prstGeom>
            <a:noFill/>
            <a:ln>
              <a:noFill/>
            </a:ln>
          </p:spPr>
          <p:txBody>
            <a:bodyPr wrap="none" rtlCol="0">
              <a:spAutoFit/>
            </a:bodyPr>
            <a:lstStyle/>
            <a:p>
              <a:r>
                <a:rPr lang="en-US" sz="1600" b="1" i="0" dirty="0">
                  <a:solidFill>
                    <a:schemeClr val="bg1"/>
                  </a:solidFill>
                </a:rPr>
                <a:t>Multi-armed bandits</a:t>
              </a:r>
            </a:p>
            <a:p>
              <a:r>
                <a:rPr lang="en-US" sz="1600" b="1" i="0" dirty="0">
                  <a:solidFill>
                    <a:schemeClr val="bg1"/>
                  </a:solidFill>
                </a:rPr>
                <a:t>/optimal learning</a:t>
              </a:r>
            </a:p>
          </p:txBody>
        </p:sp>
      </p:grpSp>
      <p:grpSp>
        <p:nvGrpSpPr>
          <p:cNvPr id="15" name="Group 14"/>
          <p:cNvGrpSpPr/>
          <p:nvPr/>
        </p:nvGrpSpPr>
        <p:grpSpPr>
          <a:xfrm>
            <a:off x="155755" y="3935018"/>
            <a:ext cx="2200260" cy="793819"/>
            <a:chOff x="1416996" y="3226343"/>
            <a:chExt cx="2480553" cy="894944"/>
          </a:xfrm>
        </p:grpSpPr>
        <p:sp>
          <p:nvSpPr>
            <p:cNvPr id="12" name="Oval 11"/>
            <p:cNvSpPr/>
            <p:nvPr/>
          </p:nvSpPr>
          <p:spPr>
            <a:xfrm>
              <a:off x="1416996" y="3226343"/>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13" name="TextBox 12"/>
            <p:cNvSpPr txBox="1"/>
            <p:nvPr/>
          </p:nvSpPr>
          <p:spPr>
            <a:xfrm>
              <a:off x="1723936" y="3327846"/>
              <a:ext cx="1851668" cy="728667"/>
            </a:xfrm>
            <a:prstGeom prst="rect">
              <a:avLst/>
            </a:prstGeom>
            <a:noFill/>
            <a:ln>
              <a:noFill/>
            </a:ln>
          </p:spPr>
          <p:txBody>
            <a:bodyPr wrap="none" rtlCol="0">
              <a:spAutoFit/>
            </a:bodyPr>
            <a:lstStyle/>
            <a:p>
              <a:r>
                <a:rPr lang="en-US" b="1" i="0" dirty="0">
                  <a:solidFill>
                    <a:schemeClr val="bg1"/>
                  </a:solidFill>
                </a:rPr>
                <a:t>Reinforcement</a:t>
              </a:r>
            </a:p>
            <a:p>
              <a:r>
                <a:rPr lang="en-US" b="1" i="0" dirty="0">
                  <a:solidFill>
                    <a:schemeClr val="bg1"/>
                  </a:solidFill>
                </a:rPr>
                <a:t>learning/ADP</a:t>
              </a:r>
            </a:p>
          </p:txBody>
        </p:sp>
      </p:grpSp>
      <p:grpSp>
        <p:nvGrpSpPr>
          <p:cNvPr id="16" name="Group 15"/>
          <p:cNvGrpSpPr/>
          <p:nvPr/>
        </p:nvGrpSpPr>
        <p:grpSpPr>
          <a:xfrm>
            <a:off x="3455814" y="154131"/>
            <a:ext cx="2200260" cy="793819"/>
            <a:chOff x="1416996" y="3226343"/>
            <a:chExt cx="2480553" cy="894944"/>
          </a:xfrm>
        </p:grpSpPr>
        <p:sp>
          <p:nvSpPr>
            <p:cNvPr id="17" name="Oval 16"/>
            <p:cNvSpPr/>
            <p:nvPr/>
          </p:nvSpPr>
          <p:spPr>
            <a:xfrm>
              <a:off x="1416996" y="3226343"/>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18" name="TextBox 17"/>
            <p:cNvSpPr txBox="1"/>
            <p:nvPr/>
          </p:nvSpPr>
          <p:spPr>
            <a:xfrm>
              <a:off x="1590206" y="3444581"/>
              <a:ext cx="2119136" cy="416381"/>
            </a:xfrm>
            <a:prstGeom prst="rect">
              <a:avLst/>
            </a:prstGeom>
            <a:noFill/>
            <a:ln>
              <a:noFill/>
            </a:ln>
          </p:spPr>
          <p:txBody>
            <a:bodyPr wrap="none" rtlCol="0">
              <a:spAutoFit/>
            </a:bodyPr>
            <a:lstStyle/>
            <a:p>
              <a:r>
                <a:rPr lang="en-US" b="1" i="0" dirty="0">
                  <a:solidFill>
                    <a:schemeClr val="bg1"/>
                  </a:solidFill>
                </a:rPr>
                <a:t>Stochastic search</a:t>
              </a:r>
            </a:p>
          </p:txBody>
        </p:sp>
      </p:grpSp>
      <p:grpSp>
        <p:nvGrpSpPr>
          <p:cNvPr id="19" name="Group 18"/>
          <p:cNvGrpSpPr/>
          <p:nvPr/>
        </p:nvGrpSpPr>
        <p:grpSpPr>
          <a:xfrm>
            <a:off x="6589178" y="1568523"/>
            <a:ext cx="2200260" cy="793819"/>
            <a:chOff x="1416996" y="3226343"/>
            <a:chExt cx="2480553" cy="894944"/>
          </a:xfrm>
          <a:solidFill>
            <a:srgbClr val="404040">
              <a:alpha val="60000"/>
            </a:srgbClr>
          </a:solidFill>
        </p:grpSpPr>
        <p:sp>
          <p:nvSpPr>
            <p:cNvPr id="20" name="Oval 19"/>
            <p:cNvSpPr/>
            <p:nvPr/>
          </p:nvSpPr>
          <p:spPr>
            <a:xfrm>
              <a:off x="1416996" y="3226343"/>
              <a:ext cx="2480553" cy="894944"/>
            </a:xfrm>
            <a:prstGeom prst="ellipse">
              <a:avLst/>
            </a:prstGeom>
            <a:grp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21" name="TextBox 20"/>
            <p:cNvSpPr txBox="1"/>
            <p:nvPr/>
          </p:nvSpPr>
          <p:spPr>
            <a:xfrm>
              <a:off x="1844480" y="3327846"/>
              <a:ext cx="1610586" cy="728667"/>
            </a:xfrm>
            <a:prstGeom prst="rect">
              <a:avLst/>
            </a:prstGeom>
            <a:grpFill/>
            <a:ln>
              <a:noFill/>
            </a:ln>
          </p:spPr>
          <p:txBody>
            <a:bodyPr wrap="none" rtlCol="0">
              <a:spAutoFit/>
            </a:bodyPr>
            <a:lstStyle/>
            <a:p>
              <a:r>
                <a:rPr lang="en-US" b="1" i="0" dirty="0">
                  <a:solidFill>
                    <a:schemeClr val="bg1"/>
                  </a:solidFill>
                </a:rPr>
                <a:t>Simulation</a:t>
              </a:r>
            </a:p>
            <a:p>
              <a:r>
                <a:rPr lang="en-US" b="1" i="0" dirty="0">
                  <a:solidFill>
                    <a:schemeClr val="bg1"/>
                  </a:solidFill>
                </a:rPr>
                <a:t>optimization</a:t>
              </a:r>
            </a:p>
          </p:txBody>
        </p:sp>
      </p:grpSp>
      <p:grpSp>
        <p:nvGrpSpPr>
          <p:cNvPr id="26" name="Group 25"/>
          <p:cNvGrpSpPr/>
          <p:nvPr/>
        </p:nvGrpSpPr>
        <p:grpSpPr>
          <a:xfrm>
            <a:off x="251111" y="1391119"/>
            <a:ext cx="2200260" cy="793819"/>
            <a:chOff x="1416996" y="3226343"/>
            <a:chExt cx="2480553" cy="894944"/>
          </a:xfrm>
        </p:grpSpPr>
        <p:sp>
          <p:nvSpPr>
            <p:cNvPr id="27" name="Oval 26"/>
            <p:cNvSpPr/>
            <p:nvPr/>
          </p:nvSpPr>
          <p:spPr>
            <a:xfrm>
              <a:off x="1416996" y="3226343"/>
              <a:ext cx="2480553" cy="894944"/>
            </a:xfrm>
            <a:prstGeom prst="ellipse">
              <a:avLst/>
            </a:prstGeom>
            <a:solidFill>
              <a:srgbClr val="404040">
                <a:alpha val="56863"/>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28" name="TextBox 27"/>
            <p:cNvSpPr txBox="1"/>
            <p:nvPr/>
          </p:nvSpPr>
          <p:spPr>
            <a:xfrm>
              <a:off x="1774540" y="3269480"/>
              <a:ext cx="1750465" cy="728667"/>
            </a:xfrm>
            <a:prstGeom prst="rect">
              <a:avLst/>
            </a:prstGeom>
            <a:noFill/>
            <a:ln>
              <a:noFill/>
            </a:ln>
          </p:spPr>
          <p:txBody>
            <a:bodyPr wrap="none" rtlCol="0">
              <a:spAutoFit/>
            </a:bodyPr>
            <a:lstStyle/>
            <a:p>
              <a:r>
                <a:rPr lang="en-US" b="1" i="0" dirty="0">
                  <a:solidFill>
                    <a:schemeClr val="bg1"/>
                  </a:solidFill>
                </a:rPr>
                <a:t>Stochastic </a:t>
              </a:r>
            </a:p>
            <a:p>
              <a:r>
                <a:rPr lang="en-US" b="1" i="0" dirty="0">
                  <a:solidFill>
                    <a:schemeClr val="bg1"/>
                  </a:solidFill>
                </a:rPr>
                <a:t>programming</a:t>
              </a:r>
            </a:p>
          </p:txBody>
        </p:sp>
      </p:grpSp>
      <p:grpSp>
        <p:nvGrpSpPr>
          <p:cNvPr id="29" name="Group 28"/>
          <p:cNvGrpSpPr/>
          <p:nvPr/>
        </p:nvGrpSpPr>
        <p:grpSpPr>
          <a:xfrm>
            <a:off x="4898114" y="5442735"/>
            <a:ext cx="2200260" cy="793819"/>
            <a:chOff x="1416996" y="3226343"/>
            <a:chExt cx="2480553" cy="894944"/>
          </a:xfrm>
        </p:grpSpPr>
        <p:sp>
          <p:nvSpPr>
            <p:cNvPr id="30" name="Oval 29"/>
            <p:cNvSpPr/>
            <p:nvPr/>
          </p:nvSpPr>
          <p:spPr>
            <a:xfrm>
              <a:off x="1416996" y="3226343"/>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31" name="TextBox 30"/>
            <p:cNvSpPr txBox="1"/>
            <p:nvPr/>
          </p:nvSpPr>
          <p:spPr>
            <a:xfrm>
              <a:off x="1655264" y="3444581"/>
              <a:ext cx="1989017" cy="416381"/>
            </a:xfrm>
            <a:prstGeom prst="rect">
              <a:avLst/>
            </a:prstGeom>
            <a:noFill/>
            <a:ln>
              <a:noFill/>
            </a:ln>
          </p:spPr>
          <p:txBody>
            <a:bodyPr wrap="none" rtlCol="0">
              <a:spAutoFit/>
            </a:bodyPr>
            <a:lstStyle/>
            <a:p>
              <a:r>
                <a:rPr lang="en-US" b="1" i="0" dirty="0">
                  <a:solidFill>
                    <a:schemeClr val="bg1"/>
                  </a:solidFill>
                </a:rPr>
                <a:t>Optimal control</a:t>
              </a:r>
            </a:p>
          </p:txBody>
        </p:sp>
      </p:grpSp>
      <p:grpSp>
        <p:nvGrpSpPr>
          <p:cNvPr id="33" name="Group 32"/>
          <p:cNvGrpSpPr/>
          <p:nvPr/>
        </p:nvGrpSpPr>
        <p:grpSpPr>
          <a:xfrm>
            <a:off x="1772481" y="5533070"/>
            <a:ext cx="2200260" cy="793818"/>
            <a:chOff x="1416996" y="3226343"/>
            <a:chExt cx="2480553" cy="894944"/>
          </a:xfrm>
        </p:grpSpPr>
        <p:sp>
          <p:nvSpPr>
            <p:cNvPr id="34" name="Oval 33"/>
            <p:cNvSpPr/>
            <p:nvPr/>
          </p:nvSpPr>
          <p:spPr>
            <a:xfrm>
              <a:off x="1416996" y="3226343"/>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35" name="TextBox 34"/>
            <p:cNvSpPr txBox="1"/>
            <p:nvPr/>
          </p:nvSpPr>
          <p:spPr>
            <a:xfrm>
              <a:off x="1616773" y="3323946"/>
              <a:ext cx="2066005" cy="728668"/>
            </a:xfrm>
            <a:prstGeom prst="rect">
              <a:avLst/>
            </a:prstGeom>
            <a:noFill/>
            <a:ln>
              <a:noFill/>
            </a:ln>
          </p:spPr>
          <p:txBody>
            <a:bodyPr wrap="none" rtlCol="0">
              <a:spAutoFit/>
            </a:bodyPr>
            <a:lstStyle/>
            <a:p>
              <a:r>
                <a:rPr lang="en-US" b="1" i="0" dirty="0">
                  <a:solidFill>
                    <a:schemeClr val="bg1"/>
                  </a:solidFill>
                </a:rPr>
                <a:t>Markov decision</a:t>
              </a:r>
            </a:p>
            <a:p>
              <a:r>
                <a:rPr lang="en-US" b="1" i="0" dirty="0">
                  <a:solidFill>
                    <a:schemeClr val="bg1"/>
                  </a:solidFill>
                </a:rPr>
                <a:t>processes</a:t>
              </a:r>
            </a:p>
          </p:txBody>
        </p:sp>
      </p:grpSp>
      <p:cxnSp>
        <p:nvCxnSpPr>
          <p:cNvPr id="3" name="Straight Arrow Connector 2"/>
          <p:cNvCxnSpPr>
            <a:stCxn id="17" idx="4"/>
            <a:endCxn id="22" idx="0"/>
          </p:cNvCxnSpPr>
          <p:nvPr/>
        </p:nvCxnSpPr>
        <p:spPr bwMode="auto">
          <a:xfrm flipH="1">
            <a:off x="3448680" y="947950"/>
            <a:ext cx="1107264" cy="484356"/>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39" name="Straight Arrow Connector 38"/>
          <p:cNvCxnSpPr>
            <a:stCxn id="30" idx="0"/>
            <a:endCxn id="25" idx="2"/>
          </p:cNvCxnSpPr>
          <p:nvPr/>
        </p:nvCxnSpPr>
        <p:spPr bwMode="auto">
          <a:xfrm flipH="1" flipV="1">
            <a:off x="5283292" y="4473568"/>
            <a:ext cx="714952" cy="969167"/>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40" name="Straight Arrow Connector 39"/>
          <p:cNvCxnSpPr>
            <a:stCxn id="34" idx="0"/>
            <a:endCxn id="24" idx="2"/>
          </p:cNvCxnSpPr>
          <p:nvPr/>
        </p:nvCxnSpPr>
        <p:spPr bwMode="auto">
          <a:xfrm flipV="1">
            <a:off x="2872611" y="3755021"/>
            <a:ext cx="20228" cy="1778049"/>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41" name="Straight Arrow Connector 40"/>
          <p:cNvCxnSpPr>
            <a:stCxn id="12" idx="7"/>
            <a:endCxn id="24" idx="2"/>
          </p:cNvCxnSpPr>
          <p:nvPr/>
        </p:nvCxnSpPr>
        <p:spPr bwMode="auto">
          <a:xfrm flipV="1">
            <a:off x="2033794" y="3755021"/>
            <a:ext cx="859045" cy="296249"/>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44" name="Straight Arrow Connector 43"/>
          <p:cNvCxnSpPr>
            <a:stCxn id="12" idx="7"/>
            <a:endCxn id="25" idx="1"/>
          </p:cNvCxnSpPr>
          <p:nvPr/>
        </p:nvCxnSpPr>
        <p:spPr bwMode="auto">
          <a:xfrm>
            <a:off x="2033794" y="4051270"/>
            <a:ext cx="2289940" cy="129911"/>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49" name="Straight Arrow Connector 48"/>
          <p:cNvCxnSpPr>
            <a:stCxn id="12" idx="7"/>
            <a:endCxn id="32" idx="2"/>
          </p:cNvCxnSpPr>
          <p:nvPr/>
        </p:nvCxnSpPr>
        <p:spPr bwMode="auto">
          <a:xfrm flipV="1">
            <a:off x="2033794" y="2850696"/>
            <a:ext cx="1219595" cy="1200574"/>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53" name="Straight Arrow Connector 52"/>
          <p:cNvCxnSpPr>
            <a:stCxn id="30" idx="0"/>
            <a:endCxn id="24" idx="2"/>
          </p:cNvCxnSpPr>
          <p:nvPr/>
        </p:nvCxnSpPr>
        <p:spPr bwMode="auto">
          <a:xfrm flipH="1" flipV="1">
            <a:off x="2892839" y="3755021"/>
            <a:ext cx="3105405" cy="1687714"/>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56" name="Straight Arrow Connector 55"/>
          <p:cNvCxnSpPr>
            <a:stCxn id="27" idx="6"/>
            <a:endCxn id="25" idx="0"/>
          </p:cNvCxnSpPr>
          <p:nvPr/>
        </p:nvCxnSpPr>
        <p:spPr bwMode="auto">
          <a:xfrm>
            <a:off x="2451371" y="1788029"/>
            <a:ext cx="2831921" cy="2100764"/>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59" name="Straight Arrow Connector 58"/>
          <p:cNvCxnSpPr>
            <a:stCxn id="27" idx="6"/>
            <a:endCxn id="24" idx="0"/>
          </p:cNvCxnSpPr>
          <p:nvPr/>
        </p:nvCxnSpPr>
        <p:spPr bwMode="auto">
          <a:xfrm>
            <a:off x="2451371" y="1788029"/>
            <a:ext cx="441468" cy="1382217"/>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62" name="Straight Arrow Connector 61"/>
          <p:cNvCxnSpPr>
            <a:stCxn id="20" idx="2"/>
            <a:endCxn id="23" idx="3"/>
          </p:cNvCxnSpPr>
          <p:nvPr/>
        </p:nvCxnSpPr>
        <p:spPr bwMode="auto">
          <a:xfrm flipH="1" flipV="1">
            <a:off x="6181360" y="1587954"/>
            <a:ext cx="407818" cy="377479"/>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66" name="Straight Arrow Connector 65"/>
          <p:cNvCxnSpPr>
            <a:stCxn id="20" idx="2"/>
            <a:endCxn id="36" idx="0"/>
          </p:cNvCxnSpPr>
          <p:nvPr/>
        </p:nvCxnSpPr>
        <p:spPr bwMode="auto">
          <a:xfrm flipH="1">
            <a:off x="5681635" y="1965433"/>
            <a:ext cx="907543" cy="409022"/>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74" name="Straight Arrow Connector 73"/>
          <p:cNvCxnSpPr>
            <a:stCxn id="10" idx="2"/>
            <a:endCxn id="36" idx="2"/>
          </p:cNvCxnSpPr>
          <p:nvPr/>
        </p:nvCxnSpPr>
        <p:spPr bwMode="auto">
          <a:xfrm flipH="1" flipV="1">
            <a:off x="5681635" y="2959230"/>
            <a:ext cx="947736" cy="694437"/>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78" name="Straight Arrow Connector 77"/>
          <p:cNvCxnSpPr>
            <a:stCxn id="20" idx="2"/>
            <a:endCxn id="32" idx="3"/>
          </p:cNvCxnSpPr>
          <p:nvPr/>
        </p:nvCxnSpPr>
        <p:spPr bwMode="auto">
          <a:xfrm flipH="1">
            <a:off x="3921142" y="1965433"/>
            <a:ext cx="2668036" cy="592876"/>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81" name="Straight Arrow Connector 80"/>
          <p:cNvCxnSpPr>
            <a:stCxn id="10" idx="2"/>
            <a:endCxn id="24" idx="3"/>
          </p:cNvCxnSpPr>
          <p:nvPr/>
        </p:nvCxnSpPr>
        <p:spPr bwMode="auto">
          <a:xfrm flipH="1" flipV="1">
            <a:off x="3749227" y="3462634"/>
            <a:ext cx="2880144" cy="191033"/>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84" name="Straight Arrow Connector 83"/>
          <p:cNvCxnSpPr>
            <a:stCxn id="10" idx="2"/>
            <a:endCxn id="32" idx="3"/>
          </p:cNvCxnSpPr>
          <p:nvPr/>
        </p:nvCxnSpPr>
        <p:spPr bwMode="auto">
          <a:xfrm flipH="1" flipV="1">
            <a:off x="3921142" y="2558309"/>
            <a:ext cx="2708229" cy="1095358"/>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87" name="Straight Arrow Connector 86"/>
          <p:cNvCxnSpPr>
            <a:stCxn id="30" idx="0"/>
            <a:endCxn id="32" idx="2"/>
          </p:cNvCxnSpPr>
          <p:nvPr/>
        </p:nvCxnSpPr>
        <p:spPr bwMode="auto">
          <a:xfrm flipH="1" flipV="1">
            <a:off x="3253389" y="2850696"/>
            <a:ext cx="2744855" cy="2592039"/>
          </a:xfrm>
          <a:prstGeom prst="straightConnector1">
            <a:avLst/>
          </a:prstGeom>
          <a:noFill/>
          <a:ln w="38100" cap="flat" cmpd="sng" algn="ctr">
            <a:solidFill>
              <a:schemeClr val="bg1"/>
            </a:solidFill>
            <a:prstDash val="solid"/>
            <a:round/>
            <a:headEnd type="none" w="med" len="med"/>
            <a:tailEnd type="arrow" w="med" len="med"/>
          </a:ln>
          <a:effectLst/>
        </p:spPr>
      </p:cxnSp>
      <p:sp>
        <p:nvSpPr>
          <p:cNvPr id="25" name="TextBox 24"/>
          <p:cNvSpPr txBox="1"/>
          <p:nvPr/>
        </p:nvSpPr>
        <p:spPr>
          <a:xfrm>
            <a:off x="4323734" y="3888793"/>
            <a:ext cx="1919115" cy="584775"/>
          </a:xfrm>
          <a:prstGeom prst="rect">
            <a:avLst/>
          </a:prstGeom>
          <a:solidFill>
            <a:srgbClr val="404040">
              <a:alpha val="61961"/>
            </a:srgbClr>
          </a:solidFill>
          <a:ln w="28575">
            <a:solidFill>
              <a:schemeClr val="bg1"/>
            </a:solidFill>
          </a:ln>
        </p:spPr>
        <p:txBody>
          <a:bodyPr wrap="none" rtlCol="0">
            <a:spAutoFit/>
          </a:bodyPr>
          <a:lstStyle/>
          <a:p>
            <a:r>
              <a:rPr lang="en-US" sz="1600" b="1" i="0" dirty="0" err="1">
                <a:solidFill>
                  <a:schemeClr val="bg1"/>
                </a:solidFill>
              </a:rPr>
              <a:t>Lookahead</a:t>
            </a:r>
            <a:r>
              <a:rPr lang="en-US" sz="1600" b="1" i="0" dirty="0">
                <a:solidFill>
                  <a:schemeClr val="bg1"/>
                </a:solidFill>
              </a:rPr>
              <a:t> policies </a:t>
            </a:r>
          </a:p>
          <a:p>
            <a:r>
              <a:rPr lang="en-US" sz="1600" b="1" i="0" dirty="0">
                <a:solidFill>
                  <a:schemeClr val="bg1"/>
                </a:solidFill>
              </a:rPr>
              <a:t>(DLAs)</a:t>
            </a:r>
          </a:p>
        </p:txBody>
      </p:sp>
      <p:cxnSp>
        <p:nvCxnSpPr>
          <p:cNvPr id="90" name="Straight Arrow Connector 89"/>
          <p:cNvCxnSpPr>
            <a:stCxn id="34" idx="0"/>
            <a:endCxn id="32" idx="2"/>
          </p:cNvCxnSpPr>
          <p:nvPr/>
        </p:nvCxnSpPr>
        <p:spPr bwMode="auto">
          <a:xfrm flipV="1">
            <a:off x="2872611" y="2850696"/>
            <a:ext cx="380778" cy="2682374"/>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101" name="Straight Arrow Connector 100"/>
          <p:cNvCxnSpPr>
            <a:stCxn id="10" idx="2"/>
            <a:endCxn id="25" idx="0"/>
          </p:cNvCxnSpPr>
          <p:nvPr/>
        </p:nvCxnSpPr>
        <p:spPr bwMode="auto">
          <a:xfrm flipH="1">
            <a:off x="5283292" y="3653667"/>
            <a:ext cx="1346079" cy="235126"/>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50" name="Straight Arrow Connector 49"/>
          <p:cNvCxnSpPr>
            <a:stCxn id="17" idx="4"/>
            <a:endCxn id="23" idx="0"/>
          </p:cNvCxnSpPr>
          <p:nvPr/>
        </p:nvCxnSpPr>
        <p:spPr bwMode="auto">
          <a:xfrm>
            <a:off x="4555944" y="947950"/>
            <a:ext cx="872101" cy="470727"/>
          </a:xfrm>
          <a:prstGeom prst="straightConnector1">
            <a:avLst/>
          </a:prstGeom>
          <a:noFill/>
          <a:ln w="38100" cap="flat" cmpd="sng" algn="ctr">
            <a:solidFill>
              <a:schemeClr val="bg1"/>
            </a:solidFill>
            <a:prstDash val="solid"/>
            <a:round/>
            <a:headEnd type="none" w="med" len="med"/>
            <a:tailEnd type="arrow" w="med" len="med"/>
          </a:ln>
          <a:effectLst/>
        </p:spPr>
      </p:cxnSp>
      <p:sp>
        <p:nvSpPr>
          <p:cNvPr id="22" name="TextBox 21"/>
          <p:cNvSpPr txBox="1"/>
          <p:nvPr/>
        </p:nvSpPr>
        <p:spPr>
          <a:xfrm>
            <a:off x="2616761" y="1432306"/>
            <a:ext cx="1663837" cy="338554"/>
          </a:xfrm>
          <a:prstGeom prst="rect">
            <a:avLst/>
          </a:prstGeom>
          <a:solidFill>
            <a:srgbClr val="404040">
              <a:alpha val="61961"/>
            </a:srgbClr>
          </a:solidFill>
          <a:ln>
            <a:solidFill>
              <a:schemeClr val="bg1"/>
            </a:solidFill>
          </a:ln>
        </p:spPr>
        <p:txBody>
          <a:bodyPr wrap="square" rtlCol="0">
            <a:spAutoFit/>
          </a:bodyPr>
          <a:lstStyle/>
          <a:p>
            <a:r>
              <a:rPr lang="en-US" sz="1600" b="1" i="0" dirty="0">
                <a:solidFill>
                  <a:schemeClr val="bg1"/>
                </a:solidFill>
              </a:rPr>
              <a:t>Derivative-based</a:t>
            </a:r>
          </a:p>
        </p:txBody>
      </p:sp>
      <p:sp>
        <p:nvSpPr>
          <p:cNvPr id="5" name="TextBox 4"/>
          <p:cNvSpPr txBox="1"/>
          <p:nvPr/>
        </p:nvSpPr>
        <p:spPr>
          <a:xfrm>
            <a:off x="-50337" y="6571622"/>
            <a:ext cx="2072106" cy="338554"/>
          </a:xfrm>
          <a:prstGeom prst="rect">
            <a:avLst/>
          </a:prstGeom>
          <a:noFill/>
        </p:spPr>
        <p:txBody>
          <a:bodyPr wrap="none" rtlCol="0">
            <a:spAutoFit/>
          </a:bodyPr>
          <a:lstStyle/>
          <a:p>
            <a:pPr algn="l"/>
            <a:r>
              <a:rPr lang="en-US" sz="1600" i="0" dirty="0">
                <a:solidFill>
                  <a:schemeClr val="bg1">
                    <a:lumMod val="85000"/>
                  </a:schemeClr>
                </a:solidFill>
              </a:rPr>
              <a:t>© Warren Powell 2019</a:t>
            </a:r>
          </a:p>
        </p:txBody>
      </p:sp>
      <p:cxnSp>
        <p:nvCxnSpPr>
          <p:cNvPr id="54" name="Straight Arrow Connector 53"/>
          <p:cNvCxnSpPr>
            <a:stCxn id="22" idx="2"/>
            <a:endCxn id="32" idx="0"/>
          </p:cNvCxnSpPr>
          <p:nvPr/>
        </p:nvCxnSpPr>
        <p:spPr bwMode="auto">
          <a:xfrm flipH="1">
            <a:off x="3253389" y="1770860"/>
            <a:ext cx="195291" cy="495061"/>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57" name="Straight Arrow Connector 56"/>
          <p:cNvCxnSpPr>
            <a:stCxn id="23" idx="2"/>
            <a:endCxn id="25" idx="0"/>
          </p:cNvCxnSpPr>
          <p:nvPr/>
        </p:nvCxnSpPr>
        <p:spPr bwMode="auto">
          <a:xfrm flipH="1">
            <a:off x="5283292" y="1757231"/>
            <a:ext cx="144753" cy="2131562"/>
          </a:xfrm>
          <a:prstGeom prst="straightConnector1">
            <a:avLst/>
          </a:prstGeom>
          <a:noFill/>
          <a:ln w="38100" cap="flat" cmpd="sng" algn="ctr">
            <a:solidFill>
              <a:schemeClr val="bg1"/>
            </a:solidFill>
            <a:prstDash val="solid"/>
            <a:round/>
            <a:headEnd type="none" w="med" len="med"/>
            <a:tailEnd type="arrow" w="med" len="med"/>
          </a:ln>
          <a:effectLst/>
        </p:spPr>
      </p:cxnSp>
      <p:sp>
        <p:nvSpPr>
          <p:cNvPr id="23" name="TextBox 22"/>
          <p:cNvSpPr txBox="1"/>
          <p:nvPr/>
        </p:nvSpPr>
        <p:spPr>
          <a:xfrm>
            <a:off x="4674729" y="1418677"/>
            <a:ext cx="1506631" cy="338554"/>
          </a:xfrm>
          <a:prstGeom prst="rect">
            <a:avLst/>
          </a:prstGeom>
          <a:solidFill>
            <a:srgbClr val="404040">
              <a:alpha val="61961"/>
            </a:srgbClr>
          </a:solidFill>
          <a:ln>
            <a:solidFill>
              <a:schemeClr val="bg1"/>
            </a:solidFill>
          </a:ln>
        </p:spPr>
        <p:txBody>
          <a:bodyPr wrap="none" rtlCol="0">
            <a:spAutoFit/>
          </a:bodyPr>
          <a:lstStyle/>
          <a:p>
            <a:r>
              <a:rPr lang="en-US" sz="1600" b="1" i="0" dirty="0">
                <a:solidFill>
                  <a:schemeClr val="bg1"/>
                </a:solidFill>
              </a:rPr>
              <a:t>Derivative-free</a:t>
            </a:r>
          </a:p>
        </p:txBody>
      </p:sp>
      <p:cxnSp>
        <p:nvCxnSpPr>
          <p:cNvPr id="60" name="Straight Arrow Connector 59"/>
          <p:cNvCxnSpPr>
            <a:stCxn id="23" idx="2"/>
            <a:endCxn id="36" idx="0"/>
          </p:cNvCxnSpPr>
          <p:nvPr/>
        </p:nvCxnSpPr>
        <p:spPr bwMode="auto">
          <a:xfrm>
            <a:off x="5428045" y="1757231"/>
            <a:ext cx="253590" cy="617224"/>
          </a:xfrm>
          <a:prstGeom prst="straightConnector1">
            <a:avLst/>
          </a:prstGeom>
          <a:noFill/>
          <a:ln w="28575" cap="flat" cmpd="sng" algn="ctr">
            <a:solidFill>
              <a:schemeClr val="bg1"/>
            </a:solidFill>
            <a:prstDash val="solid"/>
            <a:round/>
            <a:headEnd type="none" w="med" len="med"/>
            <a:tailEnd type="arrow" w="med" len="med"/>
          </a:ln>
          <a:effectLst/>
        </p:spPr>
      </p:cxnSp>
      <p:cxnSp>
        <p:nvCxnSpPr>
          <p:cNvPr id="63" name="Straight Arrow Connector 62"/>
          <p:cNvCxnSpPr>
            <a:stCxn id="23" idx="2"/>
            <a:endCxn id="24" idx="0"/>
          </p:cNvCxnSpPr>
          <p:nvPr/>
        </p:nvCxnSpPr>
        <p:spPr bwMode="auto">
          <a:xfrm flipH="1">
            <a:off x="2892839" y="1757231"/>
            <a:ext cx="2535206" cy="1413015"/>
          </a:xfrm>
          <a:prstGeom prst="straightConnector1">
            <a:avLst/>
          </a:prstGeom>
          <a:noFill/>
          <a:ln w="28575" cap="flat" cmpd="sng" algn="ctr">
            <a:solidFill>
              <a:schemeClr val="bg1"/>
            </a:solidFill>
            <a:prstDash val="solid"/>
            <a:round/>
            <a:headEnd type="none" w="med" len="med"/>
            <a:tailEnd type="arrow" w="med" len="med"/>
          </a:ln>
          <a:effectLst/>
        </p:spPr>
      </p:cxnSp>
      <p:cxnSp>
        <p:nvCxnSpPr>
          <p:cNvPr id="65" name="Straight Arrow Connector 64"/>
          <p:cNvCxnSpPr>
            <a:stCxn id="23" idx="2"/>
            <a:endCxn id="32" idx="0"/>
          </p:cNvCxnSpPr>
          <p:nvPr/>
        </p:nvCxnSpPr>
        <p:spPr bwMode="auto">
          <a:xfrm flipH="1">
            <a:off x="3253389" y="1757231"/>
            <a:ext cx="2174656" cy="508690"/>
          </a:xfrm>
          <a:prstGeom prst="straightConnector1">
            <a:avLst/>
          </a:prstGeom>
          <a:noFill/>
          <a:ln w="28575" cap="flat" cmpd="sng" algn="ctr">
            <a:solidFill>
              <a:schemeClr val="bg1"/>
            </a:solidFill>
            <a:prstDash val="solid"/>
            <a:round/>
            <a:headEnd type="none" w="med" len="med"/>
            <a:tailEnd type="arrow" w="med" len="med"/>
          </a:ln>
          <a:effectLst/>
        </p:spPr>
      </p:cxnSp>
      <p:sp>
        <p:nvSpPr>
          <p:cNvPr id="32" name="TextBox 31"/>
          <p:cNvSpPr txBox="1"/>
          <p:nvPr/>
        </p:nvSpPr>
        <p:spPr>
          <a:xfrm>
            <a:off x="2585636" y="2265921"/>
            <a:ext cx="1335506" cy="584775"/>
          </a:xfrm>
          <a:prstGeom prst="rect">
            <a:avLst/>
          </a:prstGeom>
          <a:solidFill>
            <a:srgbClr val="404040">
              <a:alpha val="61961"/>
            </a:srgbClr>
          </a:solidFill>
          <a:ln w="28575">
            <a:solidFill>
              <a:schemeClr val="bg1"/>
            </a:solidFill>
          </a:ln>
        </p:spPr>
        <p:txBody>
          <a:bodyPr wrap="square" rtlCol="0">
            <a:spAutoFit/>
          </a:bodyPr>
          <a:lstStyle/>
          <a:p>
            <a:r>
              <a:rPr lang="en-US" sz="1600" b="1" i="0" dirty="0">
                <a:solidFill>
                  <a:schemeClr val="bg1"/>
                </a:solidFill>
              </a:rPr>
              <a:t>Policy search</a:t>
            </a:r>
          </a:p>
          <a:p>
            <a:r>
              <a:rPr lang="en-US" sz="1600" b="1" i="0" dirty="0">
                <a:solidFill>
                  <a:schemeClr val="bg1"/>
                </a:solidFill>
              </a:rPr>
              <a:t>(PFAs)</a:t>
            </a:r>
          </a:p>
        </p:txBody>
      </p:sp>
      <p:cxnSp>
        <p:nvCxnSpPr>
          <p:cNvPr id="114" name="Straight Arrow Connector 113"/>
          <p:cNvCxnSpPr>
            <a:stCxn id="20" idx="2"/>
            <a:endCxn id="24" idx="3"/>
          </p:cNvCxnSpPr>
          <p:nvPr/>
        </p:nvCxnSpPr>
        <p:spPr bwMode="auto">
          <a:xfrm flipH="1">
            <a:off x="3749227" y="1965433"/>
            <a:ext cx="2839951" cy="1497201"/>
          </a:xfrm>
          <a:prstGeom prst="straightConnector1">
            <a:avLst/>
          </a:prstGeom>
          <a:noFill/>
          <a:ln w="38100" cap="flat" cmpd="sng" algn="ctr">
            <a:solidFill>
              <a:schemeClr val="bg1"/>
            </a:solidFill>
            <a:prstDash val="solid"/>
            <a:round/>
            <a:headEnd type="none" w="med" len="med"/>
            <a:tailEnd type="arrow" w="med" len="med"/>
          </a:ln>
          <a:effectLst/>
        </p:spPr>
      </p:cxnSp>
      <p:sp>
        <p:nvSpPr>
          <p:cNvPr id="36" name="TextBox 35"/>
          <p:cNvSpPr txBox="1"/>
          <p:nvPr/>
        </p:nvSpPr>
        <p:spPr>
          <a:xfrm>
            <a:off x="4598571" y="2374455"/>
            <a:ext cx="2166127" cy="584775"/>
          </a:xfrm>
          <a:prstGeom prst="rect">
            <a:avLst/>
          </a:prstGeom>
          <a:solidFill>
            <a:srgbClr val="404040">
              <a:alpha val="61961"/>
            </a:srgbClr>
          </a:solidFill>
          <a:ln w="28575">
            <a:solidFill>
              <a:schemeClr val="bg1"/>
            </a:solidFill>
          </a:ln>
        </p:spPr>
        <p:txBody>
          <a:bodyPr wrap="square" rtlCol="0">
            <a:spAutoFit/>
          </a:bodyPr>
          <a:lstStyle/>
          <a:p>
            <a:r>
              <a:rPr lang="en-US" sz="1600" b="1" i="0" dirty="0">
                <a:solidFill>
                  <a:schemeClr val="bg1"/>
                </a:solidFill>
              </a:rPr>
              <a:t>Cost function</a:t>
            </a:r>
          </a:p>
          <a:p>
            <a:r>
              <a:rPr lang="en-US" sz="1600" b="1" i="0" dirty="0">
                <a:solidFill>
                  <a:schemeClr val="bg1"/>
                </a:solidFill>
              </a:rPr>
              <a:t>approx. (CFAs)</a:t>
            </a:r>
          </a:p>
        </p:txBody>
      </p:sp>
      <p:cxnSp>
        <p:nvCxnSpPr>
          <p:cNvPr id="58" name="Straight Arrow Connector 57"/>
          <p:cNvCxnSpPr>
            <a:stCxn id="12" idx="7"/>
            <a:endCxn id="36" idx="1"/>
          </p:cNvCxnSpPr>
          <p:nvPr/>
        </p:nvCxnSpPr>
        <p:spPr bwMode="auto">
          <a:xfrm flipV="1">
            <a:off x="2033794" y="2666843"/>
            <a:ext cx="2564777" cy="1384427"/>
          </a:xfrm>
          <a:prstGeom prst="straightConnector1">
            <a:avLst/>
          </a:prstGeom>
          <a:noFill/>
          <a:ln w="38100" cap="flat" cmpd="sng" algn="ctr">
            <a:solidFill>
              <a:schemeClr val="bg1"/>
            </a:solidFill>
            <a:prstDash val="solid"/>
            <a:round/>
            <a:headEnd type="none" w="med" len="med"/>
            <a:tailEnd type="arrow" w="med" len="med"/>
          </a:ln>
          <a:effectLst/>
        </p:spPr>
      </p:cxnSp>
      <p:sp>
        <p:nvSpPr>
          <p:cNvPr id="24" name="TextBox 23"/>
          <p:cNvSpPr txBox="1"/>
          <p:nvPr/>
        </p:nvSpPr>
        <p:spPr>
          <a:xfrm>
            <a:off x="2036450" y="3170246"/>
            <a:ext cx="1712777" cy="584775"/>
          </a:xfrm>
          <a:prstGeom prst="rect">
            <a:avLst/>
          </a:prstGeom>
          <a:solidFill>
            <a:srgbClr val="404040">
              <a:alpha val="61961"/>
            </a:srgbClr>
          </a:solidFill>
          <a:ln w="28575">
            <a:solidFill>
              <a:schemeClr val="bg1"/>
            </a:solidFill>
          </a:ln>
        </p:spPr>
        <p:txBody>
          <a:bodyPr wrap="square" rtlCol="0">
            <a:spAutoFit/>
          </a:bodyPr>
          <a:lstStyle/>
          <a:p>
            <a:r>
              <a:rPr lang="en-US" sz="1600" b="1" i="0" dirty="0">
                <a:solidFill>
                  <a:schemeClr val="bg1"/>
                </a:solidFill>
              </a:rPr>
              <a:t>Value function </a:t>
            </a:r>
          </a:p>
          <a:p>
            <a:r>
              <a:rPr lang="en-US" sz="1600" b="1" i="0" dirty="0">
                <a:solidFill>
                  <a:schemeClr val="bg1"/>
                </a:solidFill>
              </a:rPr>
              <a:t>approx. (VFAs)</a:t>
            </a:r>
          </a:p>
        </p:txBody>
      </p:sp>
      <p:sp>
        <p:nvSpPr>
          <p:cNvPr id="7" name="Footer Placeholder 6"/>
          <p:cNvSpPr>
            <a:spLocks noGrp="1"/>
          </p:cNvSpPr>
          <p:nvPr>
            <p:ph type="ftr" sz="quarter" idx="11"/>
          </p:nvPr>
        </p:nvSpPr>
        <p:spPr/>
        <p:txBody>
          <a:bodyPr/>
          <a:lstStyle/>
          <a:p>
            <a:pPr>
              <a:defRPr/>
            </a:pPr>
            <a:r>
              <a:rPr lang="en-US"/>
              <a:t>© 2019 Warren B. Powell</a:t>
            </a:r>
          </a:p>
        </p:txBody>
      </p:sp>
      <p:cxnSp>
        <p:nvCxnSpPr>
          <p:cNvPr id="61" name="Straight Arrow Connector 60"/>
          <p:cNvCxnSpPr>
            <a:stCxn id="20" idx="2"/>
            <a:endCxn id="25" idx="0"/>
          </p:cNvCxnSpPr>
          <p:nvPr/>
        </p:nvCxnSpPr>
        <p:spPr bwMode="auto">
          <a:xfrm flipH="1">
            <a:off x="5283292" y="1965433"/>
            <a:ext cx="1305886" cy="1923360"/>
          </a:xfrm>
          <a:prstGeom prst="straightConnector1">
            <a:avLst/>
          </a:prstGeom>
          <a:noFill/>
          <a:ln w="38100" cap="flat" cmpd="sng" algn="ctr">
            <a:solidFill>
              <a:schemeClr val="bg1"/>
            </a:solidFill>
            <a:prstDash val="solid"/>
            <a:round/>
            <a:headEnd type="none" w="med" len="med"/>
            <a:tailEnd type="arrow" w="med" len="med"/>
          </a:ln>
          <a:effectLst/>
        </p:spPr>
      </p:cxnSp>
    </p:spTree>
    <p:extLst>
      <p:ext uri="{BB962C8B-B14F-4D97-AF65-F5344CB8AC3E}">
        <p14:creationId xmlns:p14="http://schemas.microsoft.com/office/powerpoint/2010/main" val="173252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dissolv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500"/>
                                        <p:tgtEl>
                                          <p:spTgt spid="2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dissolv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up)">
                                      <p:cBhvr>
                                        <p:cTn id="33" dur="500"/>
                                        <p:tgtEl>
                                          <p:spTgt spid="3"/>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up)">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up)">
                                      <p:cBhvr>
                                        <p:cTn id="42" dur="500"/>
                                        <p:tgtEl>
                                          <p:spTgt spid="50"/>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up)">
                                      <p:cBhvr>
                                        <p:cTn id="46" dur="500"/>
                                        <p:tgtEl>
                                          <p:spTgt spid="65"/>
                                        </p:tgtEl>
                                      </p:cBhvr>
                                    </p:animEffect>
                                  </p:childTnLst>
                                </p:cTn>
                              </p:par>
                            </p:childTnLst>
                          </p:cTn>
                        </p:par>
                        <p:par>
                          <p:cTn id="47" fill="hold">
                            <p:stCondLst>
                              <p:cond delay="1000"/>
                            </p:stCondLst>
                            <p:childTnLst>
                              <p:par>
                                <p:cTn id="48" presetID="22" presetClass="entr" presetSubtype="1" fill="hold" nodeType="after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wipe(up)">
                                      <p:cBhvr>
                                        <p:cTn id="50" dur="500"/>
                                        <p:tgtEl>
                                          <p:spTgt spid="63"/>
                                        </p:tgtEl>
                                      </p:cBhvr>
                                    </p:animEffect>
                                  </p:childTnLst>
                                </p:cTn>
                              </p:par>
                            </p:childTnLst>
                          </p:cTn>
                        </p:par>
                        <p:par>
                          <p:cTn id="51" fill="hold">
                            <p:stCondLst>
                              <p:cond delay="1500"/>
                            </p:stCondLst>
                            <p:childTnLst>
                              <p:par>
                                <p:cTn id="52" presetID="22" presetClass="entr" presetSubtype="1" fill="hold" nodeType="after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wipe(up)">
                                      <p:cBhvr>
                                        <p:cTn id="54" dur="500"/>
                                        <p:tgtEl>
                                          <p:spTgt spid="57"/>
                                        </p:tgtEl>
                                      </p:cBhvr>
                                    </p:animEffect>
                                  </p:childTnLst>
                                </p:cTn>
                              </p:par>
                            </p:childTnLst>
                          </p:cTn>
                        </p:par>
                        <p:par>
                          <p:cTn id="55" fill="hold">
                            <p:stCondLst>
                              <p:cond delay="2000"/>
                            </p:stCondLst>
                            <p:childTnLst>
                              <p:par>
                                <p:cTn id="56" presetID="22" presetClass="entr" presetSubtype="1" fill="hold" nodeType="after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wipe(up)">
                                      <p:cBhvr>
                                        <p:cTn id="58" dur="500"/>
                                        <p:tgtEl>
                                          <p:spTgt spid="6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nodeType="click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wipe(right)">
                                      <p:cBhvr>
                                        <p:cTn id="63" dur="500"/>
                                        <p:tgtEl>
                                          <p:spTgt spid="6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nodeType="clickEffect">
                                  <p:stCondLst>
                                    <p:cond delay="0"/>
                                  </p:stCondLst>
                                  <p:childTnLst>
                                    <p:set>
                                      <p:cBhvr>
                                        <p:cTn id="67" dur="1" fill="hold">
                                          <p:stCondLst>
                                            <p:cond delay="0"/>
                                          </p:stCondLst>
                                        </p:cTn>
                                        <p:tgtEl>
                                          <p:spTgt spid="78"/>
                                        </p:tgtEl>
                                        <p:attrNameLst>
                                          <p:attrName>style.visibility</p:attrName>
                                        </p:attrNameLst>
                                      </p:cBhvr>
                                      <p:to>
                                        <p:strVal val="visible"/>
                                      </p:to>
                                    </p:set>
                                    <p:animEffect transition="in" filter="wipe(right)">
                                      <p:cBhvr>
                                        <p:cTn id="68" dur="500"/>
                                        <p:tgtEl>
                                          <p:spTgt spid="78"/>
                                        </p:tgtEl>
                                      </p:cBhvr>
                                    </p:animEffect>
                                  </p:childTnLst>
                                </p:cTn>
                              </p:par>
                            </p:childTnLst>
                          </p:cTn>
                        </p:par>
                        <p:par>
                          <p:cTn id="69" fill="hold">
                            <p:stCondLst>
                              <p:cond delay="500"/>
                            </p:stCondLst>
                            <p:childTnLst>
                              <p:par>
                                <p:cTn id="70" presetID="22" presetClass="entr" presetSubtype="1" fill="hold" nodeType="after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wipe(up)">
                                      <p:cBhvr>
                                        <p:cTn id="72" dur="500"/>
                                        <p:tgtEl>
                                          <p:spTgt spid="66"/>
                                        </p:tgtEl>
                                      </p:cBhvr>
                                    </p:animEffect>
                                  </p:childTnLst>
                                </p:cTn>
                              </p:par>
                            </p:childTnLst>
                          </p:cTn>
                        </p:par>
                        <p:par>
                          <p:cTn id="73" fill="hold">
                            <p:stCondLst>
                              <p:cond delay="1000"/>
                            </p:stCondLst>
                            <p:childTnLst>
                              <p:par>
                                <p:cTn id="74" presetID="22" presetClass="entr" presetSubtype="1" fill="hold" nodeType="afterEffect">
                                  <p:stCondLst>
                                    <p:cond delay="0"/>
                                  </p:stCondLst>
                                  <p:childTnLst>
                                    <p:set>
                                      <p:cBhvr>
                                        <p:cTn id="75" dur="1" fill="hold">
                                          <p:stCondLst>
                                            <p:cond delay="0"/>
                                          </p:stCondLst>
                                        </p:cTn>
                                        <p:tgtEl>
                                          <p:spTgt spid="114"/>
                                        </p:tgtEl>
                                        <p:attrNameLst>
                                          <p:attrName>style.visibility</p:attrName>
                                        </p:attrNameLst>
                                      </p:cBhvr>
                                      <p:to>
                                        <p:strVal val="visible"/>
                                      </p:to>
                                    </p:set>
                                    <p:animEffect transition="in" filter="wipe(up)">
                                      <p:cBhvr>
                                        <p:cTn id="76" dur="500"/>
                                        <p:tgtEl>
                                          <p:spTgt spid="114"/>
                                        </p:tgtEl>
                                      </p:cBhvr>
                                    </p:animEffect>
                                  </p:childTnLst>
                                </p:cTn>
                              </p:par>
                            </p:childTnLst>
                          </p:cTn>
                        </p:par>
                        <p:par>
                          <p:cTn id="77" fill="hold">
                            <p:stCondLst>
                              <p:cond delay="1500"/>
                            </p:stCondLst>
                            <p:childTnLst>
                              <p:par>
                                <p:cTn id="78" presetID="22" presetClass="entr" presetSubtype="1" fill="hold" nodeType="afterEffect">
                                  <p:stCondLst>
                                    <p:cond delay="0"/>
                                  </p:stCondLst>
                                  <p:childTnLst>
                                    <p:set>
                                      <p:cBhvr>
                                        <p:cTn id="79" dur="1" fill="hold">
                                          <p:stCondLst>
                                            <p:cond delay="0"/>
                                          </p:stCondLst>
                                        </p:cTn>
                                        <p:tgtEl>
                                          <p:spTgt spid="61"/>
                                        </p:tgtEl>
                                        <p:attrNameLst>
                                          <p:attrName>style.visibility</p:attrName>
                                        </p:attrNameLst>
                                      </p:cBhvr>
                                      <p:to>
                                        <p:strVal val="visible"/>
                                      </p:to>
                                    </p:set>
                                    <p:animEffect transition="in" filter="wipe(up)">
                                      <p:cBhvr>
                                        <p:cTn id="80" dur="500"/>
                                        <p:tgtEl>
                                          <p:spTgt spid="6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nodeType="click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wipe(right)">
                                      <p:cBhvr>
                                        <p:cTn id="85" dur="500"/>
                                        <p:tgtEl>
                                          <p:spTgt spid="8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2" fill="hold" nodeType="click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wipe(right)">
                                      <p:cBhvr>
                                        <p:cTn id="90" dur="500"/>
                                        <p:tgtEl>
                                          <p:spTgt spid="74"/>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2" fill="hold" nodeType="clickEffect">
                                  <p:stCondLst>
                                    <p:cond delay="0"/>
                                  </p:stCondLst>
                                  <p:childTnLst>
                                    <p:set>
                                      <p:cBhvr>
                                        <p:cTn id="94" dur="1" fill="hold">
                                          <p:stCondLst>
                                            <p:cond delay="0"/>
                                          </p:stCondLst>
                                        </p:cTn>
                                        <p:tgtEl>
                                          <p:spTgt spid="84"/>
                                        </p:tgtEl>
                                        <p:attrNameLst>
                                          <p:attrName>style.visibility</p:attrName>
                                        </p:attrNameLst>
                                      </p:cBhvr>
                                      <p:to>
                                        <p:strVal val="visible"/>
                                      </p:to>
                                    </p:set>
                                    <p:animEffect transition="in" filter="wipe(right)">
                                      <p:cBhvr>
                                        <p:cTn id="95" dur="500"/>
                                        <p:tgtEl>
                                          <p:spTgt spid="84"/>
                                        </p:tgtEl>
                                      </p:cBhvr>
                                    </p:animEffect>
                                  </p:childTnLst>
                                </p:cTn>
                              </p:par>
                            </p:childTnLst>
                          </p:cTn>
                        </p:par>
                        <p:par>
                          <p:cTn id="96" fill="hold">
                            <p:stCondLst>
                              <p:cond delay="500"/>
                            </p:stCondLst>
                            <p:childTnLst>
                              <p:par>
                                <p:cTn id="97" presetID="22" presetClass="entr" presetSubtype="2" fill="hold" nodeType="afterEffect">
                                  <p:stCondLst>
                                    <p:cond delay="0"/>
                                  </p:stCondLst>
                                  <p:childTnLst>
                                    <p:set>
                                      <p:cBhvr>
                                        <p:cTn id="98" dur="1" fill="hold">
                                          <p:stCondLst>
                                            <p:cond delay="0"/>
                                          </p:stCondLst>
                                        </p:cTn>
                                        <p:tgtEl>
                                          <p:spTgt spid="101"/>
                                        </p:tgtEl>
                                        <p:attrNameLst>
                                          <p:attrName>style.visibility</p:attrName>
                                        </p:attrNameLst>
                                      </p:cBhvr>
                                      <p:to>
                                        <p:strVal val="visible"/>
                                      </p:to>
                                    </p:set>
                                    <p:animEffect transition="in" filter="wipe(right)">
                                      <p:cBhvr>
                                        <p:cTn id="99" dur="500"/>
                                        <p:tgtEl>
                                          <p:spTgt spid="101"/>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53"/>
                                        </p:tgtEl>
                                        <p:attrNameLst>
                                          <p:attrName>style.visibility</p:attrName>
                                        </p:attrNameLst>
                                      </p:cBhvr>
                                      <p:to>
                                        <p:strVal val="visible"/>
                                      </p:to>
                                    </p:set>
                                    <p:animEffect transition="in" filter="wipe(down)">
                                      <p:cBhvr>
                                        <p:cTn id="104" dur="500"/>
                                        <p:tgtEl>
                                          <p:spTgt spid="53"/>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nodeType="clickEffect">
                                  <p:stCondLst>
                                    <p:cond delay="0"/>
                                  </p:stCondLst>
                                  <p:childTnLst>
                                    <p:set>
                                      <p:cBhvr>
                                        <p:cTn id="108" dur="1" fill="hold">
                                          <p:stCondLst>
                                            <p:cond delay="0"/>
                                          </p:stCondLst>
                                        </p:cTn>
                                        <p:tgtEl>
                                          <p:spTgt spid="87"/>
                                        </p:tgtEl>
                                        <p:attrNameLst>
                                          <p:attrName>style.visibility</p:attrName>
                                        </p:attrNameLst>
                                      </p:cBhvr>
                                      <p:to>
                                        <p:strVal val="visible"/>
                                      </p:to>
                                    </p:set>
                                    <p:animEffect transition="in" filter="wipe(down)">
                                      <p:cBhvr>
                                        <p:cTn id="109" dur="500"/>
                                        <p:tgtEl>
                                          <p:spTgt spid="87"/>
                                        </p:tgtEl>
                                      </p:cBhvr>
                                    </p:animEffect>
                                  </p:childTnLst>
                                </p:cTn>
                              </p:par>
                            </p:childTnLst>
                          </p:cTn>
                        </p:par>
                        <p:par>
                          <p:cTn id="110" fill="hold">
                            <p:stCondLst>
                              <p:cond delay="500"/>
                            </p:stCondLst>
                            <p:childTnLst>
                              <p:par>
                                <p:cTn id="111" presetID="22" presetClass="entr" presetSubtype="4" fill="hold" nodeType="afterEffect">
                                  <p:stCondLst>
                                    <p:cond delay="0"/>
                                  </p:stCondLst>
                                  <p:childTnLst>
                                    <p:set>
                                      <p:cBhvr>
                                        <p:cTn id="112" dur="1" fill="hold">
                                          <p:stCondLst>
                                            <p:cond delay="0"/>
                                          </p:stCondLst>
                                        </p:cTn>
                                        <p:tgtEl>
                                          <p:spTgt spid="39"/>
                                        </p:tgtEl>
                                        <p:attrNameLst>
                                          <p:attrName>style.visibility</p:attrName>
                                        </p:attrNameLst>
                                      </p:cBhvr>
                                      <p:to>
                                        <p:strVal val="visible"/>
                                      </p:to>
                                    </p:set>
                                    <p:animEffect transition="in" filter="wipe(down)">
                                      <p:cBhvr>
                                        <p:cTn id="113" dur="500"/>
                                        <p:tgtEl>
                                          <p:spTgt spid="39"/>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nodeType="clickEffect">
                                  <p:stCondLst>
                                    <p:cond delay="0"/>
                                  </p:stCondLst>
                                  <p:childTnLst>
                                    <p:set>
                                      <p:cBhvr>
                                        <p:cTn id="117" dur="1" fill="hold">
                                          <p:stCondLst>
                                            <p:cond delay="0"/>
                                          </p:stCondLst>
                                        </p:cTn>
                                        <p:tgtEl>
                                          <p:spTgt spid="40"/>
                                        </p:tgtEl>
                                        <p:attrNameLst>
                                          <p:attrName>style.visibility</p:attrName>
                                        </p:attrNameLst>
                                      </p:cBhvr>
                                      <p:to>
                                        <p:strVal val="visible"/>
                                      </p:to>
                                    </p:set>
                                    <p:animEffect transition="in" filter="wipe(down)">
                                      <p:cBhvr>
                                        <p:cTn id="118" dur="500"/>
                                        <p:tgtEl>
                                          <p:spTgt spid="40"/>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nodeType="clickEffect">
                                  <p:stCondLst>
                                    <p:cond delay="0"/>
                                  </p:stCondLst>
                                  <p:childTnLst>
                                    <p:set>
                                      <p:cBhvr>
                                        <p:cTn id="122" dur="1" fill="hold">
                                          <p:stCondLst>
                                            <p:cond delay="0"/>
                                          </p:stCondLst>
                                        </p:cTn>
                                        <p:tgtEl>
                                          <p:spTgt spid="90"/>
                                        </p:tgtEl>
                                        <p:attrNameLst>
                                          <p:attrName>style.visibility</p:attrName>
                                        </p:attrNameLst>
                                      </p:cBhvr>
                                      <p:to>
                                        <p:strVal val="visible"/>
                                      </p:to>
                                    </p:set>
                                    <p:animEffect transition="in" filter="wipe(down)">
                                      <p:cBhvr>
                                        <p:cTn id="123" dur="500"/>
                                        <p:tgtEl>
                                          <p:spTgt spid="90"/>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nodeType="click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wipe(left)">
                                      <p:cBhvr>
                                        <p:cTn id="128" dur="500"/>
                                        <p:tgtEl>
                                          <p:spTgt spid="41"/>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nodeType="clickEffect">
                                  <p:stCondLst>
                                    <p:cond delay="0"/>
                                  </p:stCondLst>
                                  <p:childTnLst>
                                    <p:set>
                                      <p:cBhvr>
                                        <p:cTn id="132" dur="1" fill="hold">
                                          <p:stCondLst>
                                            <p:cond delay="0"/>
                                          </p:stCondLst>
                                        </p:cTn>
                                        <p:tgtEl>
                                          <p:spTgt spid="49"/>
                                        </p:tgtEl>
                                        <p:attrNameLst>
                                          <p:attrName>style.visibility</p:attrName>
                                        </p:attrNameLst>
                                      </p:cBhvr>
                                      <p:to>
                                        <p:strVal val="visible"/>
                                      </p:to>
                                    </p:set>
                                    <p:animEffect transition="in" filter="wipe(left)">
                                      <p:cBhvr>
                                        <p:cTn id="133" dur="500"/>
                                        <p:tgtEl>
                                          <p:spTgt spid="49"/>
                                        </p:tgtEl>
                                      </p:cBhvr>
                                    </p:animEffect>
                                  </p:childTnLst>
                                </p:cTn>
                              </p:par>
                            </p:childTnLst>
                          </p:cTn>
                        </p:par>
                        <p:par>
                          <p:cTn id="134" fill="hold">
                            <p:stCondLst>
                              <p:cond delay="500"/>
                            </p:stCondLst>
                            <p:childTnLst>
                              <p:par>
                                <p:cTn id="135" presetID="22" presetClass="entr" presetSubtype="8" fill="hold" nodeType="afterEffect">
                                  <p:stCondLst>
                                    <p:cond delay="0"/>
                                  </p:stCondLst>
                                  <p:childTnLst>
                                    <p:set>
                                      <p:cBhvr>
                                        <p:cTn id="136" dur="1" fill="hold">
                                          <p:stCondLst>
                                            <p:cond delay="0"/>
                                          </p:stCondLst>
                                        </p:cTn>
                                        <p:tgtEl>
                                          <p:spTgt spid="58"/>
                                        </p:tgtEl>
                                        <p:attrNameLst>
                                          <p:attrName>style.visibility</p:attrName>
                                        </p:attrNameLst>
                                      </p:cBhvr>
                                      <p:to>
                                        <p:strVal val="visible"/>
                                      </p:to>
                                    </p:set>
                                    <p:animEffect transition="in" filter="wipe(left)">
                                      <p:cBhvr>
                                        <p:cTn id="137" dur="500"/>
                                        <p:tgtEl>
                                          <p:spTgt spid="58"/>
                                        </p:tgtEl>
                                      </p:cBhvr>
                                    </p:animEffect>
                                  </p:childTnLst>
                                </p:cTn>
                              </p:par>
                            </p:childTnLst>
                          </p:cTn>
                        </p:par>
                        <p:par>
                          <p:cTn id="138" fill="hold">
                            <p:stCondLst>
                              <p:cond delay="1000"/>
                            </p:stCondLst>
                            <p:childTnLst>
                              <p:par>
                                <p:cTn id="139" presetID="22" presetClass="entr" presetSubtype="8" fill="hold" nodeType="afterEffect">
                                  <p:stCondLst>
                                    <p:cond delay="0"/>
                                  </p:stCondLst>
                                  <p:childTnLst>
                                    <p:set>
                                      <p:cBhvr>
                                        <p:cTn id="140" dur="1" fill="hold">
                                          <p:stCondLst>
                                            <p:cond delay="0"/>
                                          </p:stCondLst>
                                        </p:cTn>
                                        <p:tgtEl>
                                          <p:spTgt spid="44"/>
                                        </p:tgtEl>
                                        <p:attrNameLst>
                                          <p:attrName>style.visibility</p:attrName>
                                        </p:attrNameLst>
                                      </p:cBhvr>
                                      <p:to>
                                        <p:strVal val="visible"/>
                                      </p:to>
                                    </p:set>
                                    <p:animEffect transition="in" filter="wipe(left)">
                                      <p:cBhvr>
                                        <p:cTn id="141" dur="500"/>
                                        <p:tgtEl>
                                          <p:spTgt spid="44"/>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1" fill="hold" nodeType="clickEffect">
                                  <p:stCondLst>
                                    <p:cond delay="0"/>
                                  </p:stCondLst>
                                  <p:childTnLst>
                                    <p:set>
                                      <p:cBhvr>
                                        <p:cTn id="145" dur="1" fill="hold">
                                          <p:stCondLst>
                                            <p:cond delay="0"/>
                                          </p:stCondLst>
                                        </p:cTn>
                                        <p:tgtEl>
                                          <p:spTgt spid="56"/>
                                        </p:tgtEl>
                                        <p:attrNameLst>
                                          <p:attrName>style.visibility</p:attrName>
                                        </p:attrNameLst>
                                      </p:cBhvr>
                                      <p:to>
                                        <p:strVal val="visible"/>
                                      </p:to>
                                    </p:set>
                                    <p:animEffect transition="in" filter="wipe(up)">
                                      <p:cBhvr>
                                        <p:cTn id="146" dur="500"/>
                                        <p:tgtEl>
                                          <p:spTgt spid="56"/>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1" fill="hold" nodeType="clickEffect">
                                  <p:stCondLst>
                                    <p:cond delay="0"/>
                                  </p:stCondLst>
                                  <p:childTnLst>
                                    <p:set>
                                      <p:cBhvr>
                                        <p:cTn id="150" dur="1" fill="hold">
                                          <p:stCondLst>
                                            <p:cond delay="0"/>
                                          </p:stCondLst>
                                        </p:cTn>
                                        <p:tgtEl>
                                          <p:spTgt spid="59"/>
                                        </p:tgtEl>
                                        <p:attrNameLst>
                                          <p:attrName>style.visibility</p:attrName>
                                        </p:attrNameLst>
                                      </p:cBhvr>
                                      <p:to>
                                        <p:strVal val="visible"/>
                                      </p:to>
                                    </p:set>
                                    <p:animEffect transition="in" filter="wipe(up)">
                                      <p:cBhvr>
                                        <p:cTn id="15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animBg="1"/>
      <p:bldP spid="23" grpId="0" animBg="1"/>
      <p:bldP spid="32" grpId="0" animBg="1"/>
      <p:bldP spid="36" grpId="0" animBg="1"/>
      <p:bldP spid="24"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lumMod val="65000"/>
                  </a:schemeClr>
                </a:solidFill>
              </a:rPr>
              <a:t>Elements of a dynamic model</a:t>
            </a:r>
          </a:p>
          <a:p>
            <a:r>
              <a:rPr lang="en-US" dirty="0">
                <a:solidFill>
                  <a:schemeClr val="bg1">
                    <a:lumMod val="65000"/>
                  </a:schemeClr>
                </a:solidFill>
              </a:rPr>
              <a:t>An energy storage illustration</a:t>
            </a:r>
          </a:p>
          <a:p>
            <a:r>
              <a:rPr lang="en-US" dirty="0">
                <a:solidFill>
                  <a:schemeClr val="bg1">
                    <a:lumMod val="65000"/>
                  </a:schemeClr>
                </a:solidFill>
              </a:rPr>
              <a:t>Modeling uncertainty</a:t>
            </a:r>
          </a:p>
          <a:p>
            <a:r>
              <a:rPr lang="en-US" dirty="0">
                <a:solidFill>
                  <a:schemeClr val="bg1">
                    <a:lumMod val="65000"/>
                  </a:schemeClr>
                </a:solidFill>
              </a:rPr>
              <a:t>Designing policies</a:t>
            </a:r>
          </a:p>
          <a:p>
            <a:r>
              <a:rPr lang="en-US" dirty="0">
                <a:solidFill>
                  <a:schemeClr val="bg1"/>
                </a:solidFill>
              </a:rPr>
              <a:t>Educational materials</a:t>
            </a: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3524608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solidFill>
              </a:rPr>
              <a:t>Elements of a dynamic model</a:t>
            </a:r>
          </a:p>
          <a:p>
            <a:r>
              <a:rPr lang="en-US" dirty="0">
                <a:solidFill>
                  <a:schemeClr val="bg1"/>
                </a:solidFill>
              </a:rPr>
              <a:t>An energy storage illustration</a:t>
            </a:r>
          </a:p>
          <a:p>
            <a:r>
              <a:rPr lang="en-US" dirty="0">
                <a:solidFill>
                  <a:schemeClr val="bg1"/>
                </a:solidFill>
              </a:rPr>
              <a:t>Modeling uncertainty</a:t>
            </a:r>
          </a:p>
          <a:p>
            <a:r>
              <a:rPr lang="en-US" dirty="0">
                <a:solidFill>
                  <a:schemeClr val="bg1"/>
                </a:solidFill>
              </a:rPr>
              <a:t>Designing policies</a:t>
            </a:r>
          </a:p>
          <a:p>
            <a:r>
              <a:rPr lang="en-US" dirty="0">
                <a:solidFill>
                  <a:schemeClr val="bg1"/>
                </a:solidFill>
              </a:rPr>
              <a:t>Educational materials</a:t>
            </a: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198781408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Educational materials</a:t>
            </a:r>
          </a:p>
        </p:txBody>
      </p:sp>
      <p:sp>
        <p:nvSpPr>
          <p:cNvPr id="3" name="Content Placeholder 2"/>
          <p:cNvSpPr>
            <a:spLocks noGrp="1"/>
          </p:cNvSpPr>
          <p:nvPr>
            <p:ph idx="1"/>
          </p:nvPr>
        </p:nvSpPr>
        <p:spPr/>
        <p:txBody>
          <a:bodyPr/>
          <a:lstStyle/>
          <a:p>
            <a:r>
              <a:rPr lang="en-US" dirty="0"/>
              <a:t>More information is available at</a:t>
            </a:r>
            <a:endParaRPr lang="en-US" sz="1600" dirty="0"/>
          </a:p>
          <a:p>
            <a:pPr lvl="2"/>
            <a:endParaRPr lang="en-US" dirty="0">
              <a:solidFill>
                <a:srgbClr val="0033CC"/>
              </a:solidFill>
            </a:endParaRPr>
          </a:p>
          <a:p>
            <a:pPr lvl="1"/>
            <a:r>
              <a:rPr lang="en-US" dirty="0">
                <a:solidFill>
                  <a:srgbClr val="0033CC"/>
                </a:solidFill>
              </a:rPr>
              <a:t>Jungle.princeton.edu</a:t>
            </a:r>
            <a:r>
              <a:rPr lang="en-US" dirty="0"/>
              <a:t> </a:t>
            </a:r>
            <a:endParaRPr lang="en-US" sz="1600" dirty="0"/>
          </a:p>
          <a:p>
            <a:pPr lvl="2"/>
            <a:endParaRPr lang="en-US" dirty="0"/>
          </a:p>
          <a:p>
            <a:r>
              <a:rPr lang="en-US" dirty="0"/>
              <a:t>Scroll down to “Educational materials” to find:</a:t>
            </a:r>
          </a:p>
          <a:p>
            <a:pPr lvl="1"/>
            <a:r>
              <a:rPr lang="en-US" dirty="0"/>
              <a:t>A five page book chapter (very quick read)</a:t>
            </a:r>
          </a:p>
          <a:p>
            <a:pPr lvl="1"/>
            <a:r>
              <a:rPr lang="en-US" dirty="0"/>
              <a:t>A 25 page article in EJOR</a:t>
            </a:r>
          </a:p>
          <a:p>
            <a:pPr lvl="1"/>
            <a:r>
              <a:rPr lang="en-US" dirty="0"/>
              <a:t>Material for undergraduate course:</a:t>
            </a:r>
          </a:p>
          <a:p>
            <a:pPr lvl="2"/>
            <a:r>
              <a:rPr lang="en-US" i="1" dirty="0"/>
              <a:t>Sequential decision analytics and modeling</a:t>
            </a:r>
          </a:p>
          <a:p>
            <a:pPr lvl="1"/>
            <a:r>
              <a:rPr lang="en-US" dirty="0"/>
              <a:t>Material for graduate level course</a:t>
            </a:r>
          </a:p>
          <a:p>
            <a:pPr lvl="2"/>
            <a:r>
              <a:rPr lang="en-US" i="1" dirty="0"/>
              <a:t>Reinforcement Learning and Stochastic Optimization</a:t>
            </a:r>
          </a:p>
          <a:p>
            <a:pPr lvl="1"/>
            <a:endParaRPr lang="en-US" dirty="0"/>
          </a:p>
        </p:txBody>
      </p:sp>
    </p:spTree>
    <p:extLst>
      <p:ext uri="{BB962C8B-B14F-4D97-AF65-F5344CB8AC3E}">
        <p14:creationId xmlns:p14="http://schemas.microsoft.com/office/powerpoint/2010/main" val="380071096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Educational materials</a:t>
            </a:r>
          </a:p>
        </p:txBody>
      </p:sp>
      <p:sp>
        <p:nvSpPr>
          <p:cNvPr id="3" name="Content Placeholder 2"/>
          <p:cNvSpPr>
            <a:spLocks noGrp="1"/>
          </p:cNvSpPr>
          <p:nvPr>
            <p:ph idx="1"/>
          </p:nvPr>
        </p:nvSpPr>
        <p:spPr>
          <a:xfrm>
            <a:off x="685800" y="1143000"/>
            <a:ext cx="8177784" cy="4953000"/>
          </a:xfrm>
        </p:spPr>
        <p:txBody>
          <a:bodyPr/>
          <a:lstStyle/>
          <a:p>
            <a:r>
              <a:rPr lang="en-US" dirty="0"/>
              <a:t>Undergraduate course: </a:t>
            </a:r>
            <a:r>
              <a:rPr lang="en-US" i="1" dirty="0"/>
              <a:t>Sequential Decision Analytics and Modeling. </a:t>
            </a:r>
            <a:endParaRPr lang="en-US" dirty="0"/>
          </a:p>
          <a:p>
            <a:pPr lvl="1"/>
            <a:r>
              <a:rPr lang="en-US" dirty="0"/>
              <a:t>There is an undergraduate level book that can be accessed at </a:t>
            </a:r>
            <a:r>
              <a:rPr lang="en-US" dirty="0">
                <a:hlinkClick r:id="rId2" action="ppaction://hlinkfile"/>
              </a:rPr>
              <a:t>jungle.Princeton.edu</a:t>
            </a:r>
            <a:r>
              <a:rPr lang="en-US" dirty="0"/>
              <a:t> or directly from:</a:t>
            </a:r>
          </a:p>
          <a:p>
            <a:pPr lvl="2"/>
            <a:r>
              <a:rPr lang="en-US" sz="2400" dirty="0">
                <a:hlinkClick r:id="rId3"/>
              </a:rPr>
              <a:t>http://tinyurl.com/sequentialdecisionanalytics</a:t>
            </a:r>
            <a:r>
              <a:rPr lang="en-US" sz="2400" dirty="0"/>
              <a:t> </a:t>
            </a:r>
          </a:p>
          <a:p>
            <a:pPr lvl="1"/>
            <a:r>
              <a:rPr lang="en-US" dirty="0"/>
              <a:t>This uses a teach-by-example style.</a:t>
            </a:r>
          </a:p>
          <a:p>
            <a:pPr lvl="1"/>
            <a:r>
              <a:rPr lang="en-US" dirty="0"/>
              <a:t>Prerequisite is an undergraduate course in probability and statistics (one chapter uses linear programming, but can be read without a course in linear programming)</a:t>
            </a:r>
          </a:p>
          <a:p>
            <a:pPr lvl="1"/>
            <a:r>
              <a:rPr lang="en-US" dirty="0"/>
              <a:t>There is an undergraduate course with complete lecture notes in </a:t>
            </a:r>
            <a:r>
              <a:rPr lang="en-US" dirty="0" err="1"/>
              <a:t>powerpoint</a:t>
            </a:r>
            <a:r>
              <a:rPr lang="en-US" dirty="0"/>
              <a:t> at</a:t>
            </a:r>
          </a:p>
          <a:p>
            <a:pPr lvl="2"/>
            <a:r>
              <a:rPr lang="en-US" sz="2400" dirty="0">
                <a:hlinkClick r:id="rId4"/>
              </a:rPr>
              <a:t>http://www.castlelab.princeton.edu/orf-411/</a:t>
            </a:r>
            <a:r>
              <a:rPr lang="en-US" sz="2400" dirty="0"/>
              <a:t> </a:t>
            </a:r>
          </a:p>
          <a:p>
            <a:pPr lvl="1"/>
            <a:endParaRPr lang="en-US" dirty="0"/>
          </a:p>
        </p:txBody>
      </p:sp>
    </p:spTree>
    <p:extLst>
      <p:ext uri="{BB962C8B-B14F-4D97-AF65-F5344CB8AC3E}">
        <p14:creationId xmlns:p14="http://schemas.microsoft.com/office/powerpoint/2010/main" val="174870701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08802" y="324853"/>
            <a:ext cx="6304070" cy="6268453"/>
          </a:xfrm>
          <a:prstGeom prst="rect">
            <a:avLst/>
          </a:prstGeom>
          <a:ln w="9525">
            <a:solidFill>
              <a:schemeClr val="tx1"/>
            </a:solidFill>
          </a:ln>
          <a:effectLst>
            <a:outerShdw blurRad="50800" dist="38100" dir="2700000" algn="tl" rotWithShape="0">
              <a:prstClr val="black">
                <a:alpha val="40000"/>
              </a:prstClr>
            </a:outerShdw>
          </a:effectLst>
        </p:spPr>
      </p:pic>
      <p:sp>
        <p:nvSpPr>
          <p:cNvPr id="5" name="TextBox 4"/>
          <p:cNvSpPr txBox="1"/>
          <p:nvPr/>
        </p:nvSpPr>
        <p:spPr>
          <a:xfrm>
            <a:off x="2045371" y="673769"/>
            <a:ext cx="4368504" cy="400110"/>
          </a:xfrm>
          <a:prstGeom prst="rect">
            <a:avLst/>
          </a:prstGeom>
          <a:noFill/>
        </p:spPr>
        <p:txBody>
          <a:bodyPr wrap="none" rtlCol="0">
            <a:spAutoFit/>
          </a:bodyPr>
          <a:lstStyle/>
          <a:p>
            <a:pPr algn="l"/>
            <a:r>
              <a:rPr lang="en-US" sz="2000" i="0" dirty="0"/>
              <a:t>Can be accessed at </a:t>
            </a:r>
            <a:r>
              <a:rPr lang="en-US" sz="2000" b="1" dirty="0">
                <a:solidFill>
                  <a:srgbClr val="0033CC"/>
                </a:solidFill>
              </a:rPr>
              <a:t>jungle.princeton.edu</a:t>
            </a:r>
            <a:endParaRPr lang="en-US" sz="2000" b="1" i="0" dirty="0">
              <a:solidFill>
                <a:srgbClr val="0033CC"/>
              </a:solidFill>
            </a:endParaRPr>
          </a:p>
        </p:txBody>
      </p:sp>
    </p:spTree>
    <p:extLst>
      <p:ext uri="{BB962C8B-B14F-4D97-AF65-F5344CB8AC3E}">
        <p14:creationId xmlns:p14="http://schemas.microsoft.com/office/powerpoint/2010/main" val="55567662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6331" y="566728"/>
            <a:ext cx="6132207" cy="5663384"/>
          </a:xfrm>
          <a:prstGeom prst="rect">
            <a:avLst/>
          </a:prstGeom>
          <a:ln w="95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130712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Sequential decision analytics</a:t>
            </a:r>
          </a:p>
        </p:txBody>
      </p:sp>
      <p:sp>
        <p:nvSpPr>
          <p:cNvPr id="3" name="Content Placeholder 2"/>
          <p:cNvSpPr>
            <a:spLocks noGrp="1"/>
          </p:cNvSpPr>
          <p:nvPr>
            <p:ph idx="1"/>
          </p:nvPr>
        </p:nvSpPr>
        <p:spPr>
          <a:xfrm>
            <a:off x="685800" y="1143000"/>
            <a:ext cx="8299704" cy="4953000"/>
          </a:xfrm>
        </p:spPr>
        <p:txBody>
          <a:bodyPr/>
          <a:lstStyle/>
          <a:p>
            <a:r>
              <a:rPr lang="en-US" dirty="0"/>
              <a:t>In addition:</a:t>
            </a:r>
          </a:p>
          <a:p>
            <a:pPr lvl="2"/>
            <a:endParaRPr lang="en-US" dirty="0"/>
          </a:p>
          <a:p>
            <a:pPr lvl="1"/>
            <a:r>
              <a:rPr lang="en-US" dirty="0"/>
              <a:t>There is a link to a python library of exercises on </a:t>
            </a:r>
            <a:r>
              <a:rPr lang="en-US" dirty="0" err="1"/>
              <a:t>github</a:t>
            </a:r>
            <a:r>
              <a:rPr lang="en-US" dirty="0"/>
              <a:t>.  There are 10 modules for 10 different chapters.</a:t>
            </a:r>
          </a:p>
          <a:p>
            <a:pPr lvl="1"/>
            <a:endParaRPr lang="en-US" dirty="0"/>
          </a:p>
          <a:p>
            <a:pPr lvl="1"/>
            <a:r>
              <a:rPr lang="en-US" dirty="0"/>
              <a:t>Each chapter follows a specific modeling style. You may write your own chapters at</a:t>
            </a:r>
          </a:p>
          <a:p>
            <a:pPr lvl="2"/>
            <a:r>
              <a:rPr lang="en-US" sz="2400" dirty="0">
                <a:hlinkClick r:id="rId2"/>
              </a:rPr>
              <a:t>http://tinyurl.com/sequentialdecisionanalyticspub</a:t>
            </a:r>
            <a:r>
              <a:rPr lang="en-US" sz="2400" dirty="0"/>
              <a:t> </a:t>
            </a:r>
          </a:p>
          <a:p>
            <a:pPr marL="914400" lvl="2" indent="0">
              <a:buNone/>
            </a:pPr>
            <a:endParaRPr lang="en-US" sz="2400" dirty="0"/>
          </a:p>
          <a:p>
            <a:pPr marL="914400" lvl="2" indent="0">
              <a:buNone/>
            </a:pPr>
            <a:r>
              <a:rPr lang="en-US" sz="2400" dirty="0"/>
              <a:t>All material is available at </a:t>
            </a:r>
            <a:r>
              <a:rPr lang="en-US" sz="2400" b="1" i="1" dirty="0">
                <a:solidFill>
                  <a:srgbClr val="0033CC"/>
                </a:solidFill>
              </a:rPr>
              <a:t>jungle.Princeton.edu</a:t>
            </a:r>
            <a:endParaRPr lang="en-US" sz="2400" b="1" dirty="0">
              <a:solidFill>
                <a:srgbClr val="0033CC"/>
              </a:solidFill>
            </a:endParaRPr>
          </a:p>
          <a:p>
            <a:pPr lvl="2"/>
            <a:endParaRPr lang="en-US" dirty="0"/>
          </a:p>
        </p:txBody>
      </p:sp>
    </p:spTree>
    <p:extLst>
      <p:ext uri="{BB962C8B-B14F-4D97-AF65-F5344CB8AC3E}">
        <p14:creationId xmlns:p14="http://schemas.microsoft.com/office/powerpoint/2010/main" val="109138055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Sequential decision analytics</a:t>
            </a:r>
          </a:p>
        </p:txBody>
      </p:sp>
      <p:sp>
        <p:nvSpPr>
          <p:cNvPr id="3" name="Content Placeholder 2"/>
          <p:cNvSpPr>
            <a:spLocks noGrp="1"/>
          </p:cNvSpPr>
          <p:nvPr>
            <p:ph idx="1"/>
          </p:nvPr>
        </p:nvSpPr>
        <p:spPr>
          <a:xfrm>
            <a:off x="685800" y="1143000"/>
            <a:ext cx="8299704" cy="4953000"/>
          </a:xfrm>
        </p:spPr>
        <p:txBody>
          <a:bodyPr/>
          <a:lstStyle/>
          <a:p>
            <a:r>
              <a:rPr lang="en-US" dirty="0"/>
              <a:t>There is also a 700+ page graduate level book written entirely around the unified framework.</a:t>
            </a:r>
          </a:p>
          <a:p>
            <a:pPr lvl="1"/>
            <a:r>
              <a:rPr lang="en-US" dirty="0"/>
              <a:t>The book can be downloaded from </a:t>
            </a:r>
            <a:r>
              <a:rPr lang="en-US" i="1" dirty="0">
                <a:solidFill>
                  <a:srgbClr val="0033CC"/>
                </a:solidFill>
              </a:rPr>
              <a:t>jungle.princeton.edu</a:t>
            </a:r>
          </a:p>
          <a:p>
            <a:pPr lvl="1"/>
            <a:r>
              <a:rPr lang="en-US" dirty="0"/>
              <a:t>The prerequisite is also an undergraduate course in probability and statistics, but the presentation is much more methods driven.</a:t>
            </a:r>
          </a:p>
          <a:p>
            <a:pPr lvl="1"/>
            <a:r>
              <a:rPr lang="en-US" dirty="0"/>
              <a:t>This is a work in progress.  I hope to finish the book by fall, 2020.</a:t>
            </a:r>
          </a:p>
        </p:txBody>
      </p:sp>
    </p:spTree>
    <p:extLst>
      <p:ext uri="{BB962C8B-B14F-4D97-AF65-F5344CB8AC3E}">
        <p14:creationId xmlns:p14="http://schemas.microsoft.com/office/powerpoint/2010/main" val="330758176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9E1FD9-1D19-40E0-A506-6D0C577B57FA}"/>
              </a:ext>
            </a:extLst>
          </p:cNvPr>
          <p:cNvPicPr>
            <a:picLocks noChangeAspect="1"/>
          </p:cNvPicPr>
          <p:nvPr/>
        </p:nvPicPr>
        <p:blipFill>
          <a:blip r:embed="rId2"/>
          <a:stretch>
            <a:fillRect/>
          </a:stretch>
        </p:blipFill>
        <p:spPr>
          <a:xfrm>
            <a:off x="1946915" y="151547"/>
            <a:ext cx="5100655" cy="6480139"/>
          </a:xfrm>
          <a:prstGeom prst="rect">
            <a:avLst/>
          </a:prstGeom>
        </p:spPr>
      </p:pic>
    </p:spTree>
    <p:extLst>
      <p:ext uri="{BB962C8B-B14F-4D97-AF65-F5344CB8AC3E}">
        <p14:creationId xmlns:p14="http://schemas.microsoft.com/office/powerpoint/2010/main" val="9028796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78141"/>
          </a:xfrm>
          <a:prstGeom prst="rect">
            <a:avLst/>
          </a:prstGeom>
        </p:spPr>
      </p:pic>
      <p:sp>
        <p:nvSpPr>
          <p:cNvPr id="2" name="Title 1"/>
          <p:cNvSpPr>
            <a:spLocks noGrp="1"/>
          </p:cNvSpPr>
          <p:nvPr>
            <p:ph type="ctrTitle"/>
          </p:nvPr>
        </p:nvSpPr>
        <p:spPr>
          <a:xfrm>
            <a:off x="673274" y="871782"/>
            <a:ext cx="7772400" cy="5833817"/>
          </a:xfrm>
        </p:spPr>
        <p:txBody>
          <a:bodyPr/>
          <a:lstStyle/>
          <a:p>
            <a:pPr algn="ctr"/>
            <a:r>
              <a:rPr lang="en-US" sz="4800" i="1" dirty="0">
                <a:solidFill>
                  <a:schemeClr val="bg1"/>
                </a:solidFill>
              </a:rPr>
              <a:t>Thank you!</a:t>
            </a:r>
            <a:br>
              <a:rPr lang="en-US" sz="3200" i="1" dirty="0">
                <a:solidFill>
                  <a:schemeClr val="bg1"/>
                </a:solidFill>
              </a:rPr>
            </a:br>
            <a:br>
              <a:rPr lang="en-US" sz="2800" i="1" dirty="0">
                <a:solidFill>
                  <a:schemeClr val="bg1"/>
                </a:solidFill>
              </a:rPr>
            </a:br>
            <a:r>
              <a:rPr lang="en-US" sz="2800" i="1" dirty="0">
                <a:solidFill>
                  <a:schemeClr val="bg1"/>
                </a:solidFill>
              </a:rPr>
              <a:t>More material is available at:</a:t>
            </a:r>
            <a:br>
              <a:rPr lang="en-US" sz="2800" i="1" dirty="0">
                <a:solidFill>
                  <a:schemeClr val="bg1"/>
                </a:solidFill>
              </a:rPr>
            </a:br>
            <a:br>
              <a:rPr lang="en-US" sz="1800" i="1" dirty="0">
                <a:solidFill>
                  <a:schemeClr val="bg1"/>
                </a:solidFill>
              </a:rPr>
            </a:br>
            <a:r>
              <a:rPr lang="en-US" sz="2800" i="1" dirty="0">
                <a:solidFill>
                  <a:schemeClr val="bg1"/>
                </a:solidFill>
              </a:rPr>
              <a:t>jungle.princeton.edu</a:t>
            </a:r>
            <a:br>
              <a:rPr lang="en-US" sz="2800" i="1" dirty="0">
                <a:solidFill>
                  <a:schemeClr val="bg1"/>
                </a:solidFill>
              </a:rPr>
            </a:br>
            <a:br>
              <a:rPr lang="en-US" sz="1800" i="1" dirty="0">
                <a:solidFill>
                  <a:schemeClr val="bg1"/>
                </a:solidFill>
              </a:rPr>
            </a:br>
            <a:r>
              <a:rPr lang="en-US" sz="2800" i="1" dirty="0">
                <a:solidFill>
                  <a:schemeClr val="bg1"/>
                </a:solidFill>
              </a:rPr>
              <a:t>Please be sure you are on the signup list so I can send you </a:t>
            </a:r>
            <a:r>
              <a:rPr lang="en-US" sz="2800" i="1" dirty="0" err="1">
                <a:solidFill>
                  <a:schemeClr val="bg1"/>
                </a:solidFill>
              </a:rPr>
              <a:t>followup</a:t>
            </a:r>
            <a:r>
              <a:rPr lang="en-US" sz="2800" i="1" dirty="0">
                <a:solidFill>
                  <a:schemeClr val="bg1"/>
                </a:solidFill>
              </a:rPr>
              <a:t> information (link is at the top of jungle.Princeton.edu).</a:t>
            </a:r>
            <a:br>
              <a:rPr lang="en-US" sz="2800" i="1" dirty="0">
                <a:solidFill>
                  <a:schemeClr val="bg1"/>
                </a:solidFill>
              </a:rPr>
            </a:br>
            <a:br>
              <a:rPr lang="en-US" sz="1400" i="1" dirty="0">
                <a:solidFill>
                  <a:schemeClr val="bg1"/>
                </a:solidFill>
              </a:rPr>
            </a:br>
            <a:r>
              <a:rPr lang="en-US" sz="2800" i="1" dirty="0">
                <a:solidFill>
                  <a:schemeClr val="bg1"/>
                </a:solidFill>
              </a:rPr>
              <a:t>Look under “Educational materials“</a:t>
            </a:r>
            <a:br>
              <a:rPr lang="en-US" sz="2800" i="1" dirty="0">
                <a:solidFill>
                  <a:schemeClr val="bg1"/>
                </a:solidFill>
              </a:rPr>
            </a:br>
            <a:br>
              <a:rPr lang="en-US" sz="1400" i="1" dirty="0">
                <a:solidFill>
                  <a:schemeClr val="bg1"/>
                </a:solidFill>
              </a:rPr>
            </a:br>
            <a:r>
              <a:rPr lang="en-US" sz="2800" i="1" dirty="0">
                <a:solidFill>
                  <a:schemeClr val="bg1"/>
                </a:solidFill>
              </a:rPr>
              <a:t>This presentation will be posted at jungle.Princeton.edu soon.</a:t>
            </a:r>
            <a:br>
              <a:rPr lang="en-US" sz="2800" i="1" dirty="0">
                <a:solidFill>
                  <a:schemeClr val="bg1"/>
                </a:solidFill>
              </a:rPr>
            </a:br>
            <a:br>
              <a:rPr lang="en-US" sz="2400" i="1" dirty="0">
                <a:solidFill>
                  <a:schemeClr val="bg1"/>
                </a:solidFill>
              </a:rPr>
            </a:br>
            <a:r>
              <a:rPr lang="en-US" sz="2400" i="1" dirty="0">
                <a:solidFill>
                  <a:schemeClr val="bg1"/>
                </a:solidFill>
              </a:rPr>
              <a:t>  </a:t>
            </a:r>
            <a:endParaRPr lang="en-US" sz="4400" i="1" dirty="0">
              <a:solidFill>
                <a:schemeClr val="bg1"/>
              </a:solidFill>
            </a:endParaRPr>
          </a:p>
        </p:txBody>
      </p:sp>
    </p:spTree>
    <p:extLst>
      <p:ext uri="{BB962C8B-B14F-4D97-AF65-F5344CB8AC3E}">
        <p14:creationId xmlns:p14="http://schemas.microsoft.com/office/powerpoint/2010/main" val="703666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solidFill>
              </a:rPr>
              <a:t>Elements of a dynamic model</a:t>
            </a:r>
          </a:p>
          <a:p>
            <a:r>
              <a:rPr lang="en-US" dirty="0">
                <a:solidFill>
                  <a:schemeClr val="bg1">
                    <a:lumMod val="65000"/>
                  </a:schemeClr>
                </a:solidFill>
              </a:rPr>
              <a:t>An energy storage illustration</a:t>
            </a:r>
          </a:p>
          <a:p>
            <a:r>
              <a:rPr lang="en-US" dirty="0">
                <a:solidFill>
                  <a:schemeClr val="bg1">
                    <a:lumMod val="65000"/>
                  </a:schemeClr>
                </a:solidFill>
              </a:rPr>
              <a:t>Modeling uncertainty</a:t>
            </a:r>
          </a:p>
          <a:p>
            <a:r>
              <a:rPr lang="en-US" dirty="0">
                <a:solidFill>
                  <a:schemeClr val="bg1">
                    <a:lumMod val="65000"/>
                  </a:schemeClr>
                </a:solidFill>
              </a:rPr>
              <a:t>Designing policies</a:t>
            </a:r>
          </a:p>
          <a:p>
            <a:r>
              <a:rPr lang="en-US" dirty="0">
                <a:solidFill>
                  <a:schemeClr val="bg1">
                    <a:lumMod val="65000"/>
                  </a:schemeClr>
                </a:solidFill>
              </a:rPr>
              <a:t>Educational materials</a:t>
            </a: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570528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applications</a:t>
            </a:r>
          </a:p>
        </p:txBody>
      </p:sp>
      <p:sp>
        <p:nvSpPr>
          <p:cNvPr id="3" name="Content Placeholder 2"/>
          <p:cNvSpPr>
            <a:spLocks noGrp="1"/>
          </p:cNvSpPr>
          <p:nvPr>
            <p:ph idx="1"/>
          </p:nvPr>
        </p:nvSpPr>
        <p:spPr>
          <a:xfrm>
            <a:off x="685799" y="1143000"/>
            <a:ext cx="4766733" cy="5715000"/>
          </a:xfrm>
        </p:spPr>
        <p:txBody>
          <a:bodyPr/>
          <a:lstStyle/>
          <a:p>
            <a:r>
              <a:rPr lang="en-US" dirty="0"/>
              <a:t>Health sciences</a:t>
            </a:r>
          </a:p>
          <a:p>
            <a:pPr lvl="1"/>
            <a:r>
              <a:rPr lang="en-US" dirty="0"/>
              <a:t>Sequential design of experiments for drug discovery</a:t>
            </a:r>
          </a:p>
          <a:p>
            <a:pPr lvl="1"/>
            <a:endParaRPr lang="en-US" dirty="0"/>
          </a:p>
          <a:p>
            <a:pPr lvl="2"/>
            <a:endParaRPr lang="en-US" dirty="0"/>
          </a:p>
          <a:p>
            <a:pPr lvl="1"/>
            <a:r>
              <a:rPr lang="en-US" dirty="0"/>
              <a:t>Drug delivery – Optimizing the design of protective membranes to control drug release</a:t>
            </a:r>
          </a:p>
          <a:p>
            <a:pPr lvl="1"/>
            <a:endParaRPr lang="en-US" dirty="0"/>
          </a:p>
          <a:p>
            <a:pPr lvl="1"/>
            <a:r>
              <a:rPr lang="en-US" dirty="0"/>
              <a:t>Medical decision making – Optimal learning for medical treatments.</a:t>
            </a:r>
          </a:p>
          <a:p>
            <a:pPr lvl="1"/>
            <a:endParaRPr lang="en-US" dirty="0"/>
          </a:p>
          <a:p>
            <a:pPr lvl="1"/>
            <a:endParaRPr lang="en-US" dirty="0"/>
          </a:p>
        </p:txBody>
      </p:sp>
      <p:pic>
        <p:nvPicPr>
          <p:cNvPr id="7"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83983" y="1261168"/>
            <a:ext cx="2028685" cy="1806086"/>
          </a:xfrm>
          <a:prstGeom prst="rect">
            <a:avLst/>
          </a:prstGeom>
          <a:noFill/>
          <a:ln w="9525">
            <a:solidFill>
              <a:srgbClr val="000000"/>
            </a:solidFill>
            <a:miter lim="800000"/>
            <a:headEnd/>
            <a:tailEnd type="none" w="lg" len="lg"/>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144741" y="3157053"/>
            <a:ext cx="2067927" cy="1587438"/>
          </a:xfrm>
          <a:prstGeom prst="rect">
            <a:avLst/>
          </a:prstGeom>
          <a:ln w="9525">
            <a:solidFill>
              <a:schemeClr val="tx1"/>
            </a:solidFill>
          </a:ln>
        </p:spPr>
      </p:pic>
      <p:pic>
        <p:nvPicPr>
          <p:cNvPr id="6" name="Picture 5"/>
          <p:cNvPicPr>
            <a:picLocks noChangeAspect="1"/>
          </p:cNvPicPr>
          <p:nvPr/>
        </p:nvPicPr>
        <p:blipFill>
          <a:blip r:embed="rId4"/>
          <a:stretch>
            <a:fillRect/>
          </a:stretch>
        </p:blipFill>
        <p:spPr>
          <a:xfrm>
            <a:off x="6144741" y="4834290"/>
            <a:ext cx="2067927" cy="1806994"/>
          </a:xfrm>
          <a:prstGeom prst="rect">
            <a:avLst/>
          </a:prstGeom>
          <a:ln w="9525">
            <a:solidFill>
              <a:schemeClr val="tx1"/>
            </a:solidFill>
          </a:ln>
        </p:spPr>
      </p:pic>
      <p:sp>
        <p:nvSpPr>
          <p:cNvPr id="8" name="Footer Placeholder 7"/>
          <p:cNvSpPr>
            <a:spLocks noGrp="1"/>
          </p:cNvSpPr>
          <p:nvPr>
            <p:ph type="ftr" sz="quarter" idx="11"/>
          </p:nvPr>
        </p:nvSpPr>
        <p:spPr/>
        <p:txBody>
          <a:bodyPr/>
          <a:lstStyle/>
          <a:p>
            <a:pPr>
              <a:defRPr/>
            </a:pPr>
            <a:r>
              <a:rPr lang="en-US"/>
              <a:t>© 2019 Warren Powell</a:t>
            </a:r>
            <a:endParaRPr lang="en-US" dirty="0"/>
          </a:p>
        </p:txBody>
      </p:sp>
    </p:spTree>
    <p:extLst>
      <p:ext uri="{BB962C8B-B14F-4D97-AF65-F5344CB8AC3E}">
        <p14:creationId xmlns:p14="http://schemas.microsoft.com/office/powerpoint/2010/main" val="3428172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Before we can </a:t>
            </a:r>
            <a:r>
              <a:rPr lang="en-US" i="1" dirty="0"/>
              <a:t>solve</a:t>
            </a:r>
            <a:r>
              <a:rPr lang="en-US" dirty="0"/>
              <a:t> complex problems, we have to know how to </a:t>
            </a:r>
            <a:r>
              <a:rPr lang="en-US" i="1" dirty="0"/>
              <a:t>think </a:t>
            </a:r>
            <a:r>
              <a:rPr lang="en-US" dirty="0"/>
              <a:t>about them.</a:t>
            </a:r>
          </a:p>
          <a:p>
            <a:endParaRPr lang="en-US" dirty="0"/>
          </a:p>
          <a:p>
            <a:endParaRPr lang="en-US" dirty="0"/>
          </a:p>
          <a:p>
            <a:endParaRPr lang="en-US" dirty="0"/>
          </a:p>
          <a:p>
            <a:endParaRPr lang="en-US" dirty="0"/>
          </a:p>
          <a:p>
            <a:endParaRPr lang="en-US" dirty="0"/>
          </a:p>
          <a:p>
            <a:endParaRPr lang="en-US" dirty="0"/>
          </a:p>
          <a:p>
            <a:endParaRPr lang="en-US" dirty="0"/>
          </a:p>
          <a:p>
            <a:r>
              <a:rPr lang="en-US" dirty="0"/>
              <a:t>The biggest challenge when making decisions under uncertainty is </a:t>
            </a:r>
            <a:r>
              <a:rPr lang="en-US" i="1" dirty="0"/>
              <a:t>modeling</a:t>
            </a:r>
            <a:r>
              <a:rPr lang="en-US" dirty="0"/>
              <a:t>.  </a:t>
            </a:r>
          </a:p>
        </p:txBody>
      </p:sp>
      <p:grpSp>
        <p:nvGrpSpPr>
          <p:cNvPr id="4" name="Group 9"/>
          <p:cNvGrpSpPr>
            <a:grpSpLocks/>
          </p:cNvGrpSpPr>
          <p:nvPr/>
        </p:nvGrpSpPr>
        <p:grpSpPr bwMode="auto">
          <a:xfrm>
            <a:off x="3432175" y="2590800"/>
            <a:ext cx="2216150" cy="2381250"/>
            <a:chOff x="594" y="2304"/>
            <a:chExt cx="1396" cy="1500"/>
          </a:xfrm>
        </p:grpSpPr>
        <p:graphicFrame>
          <p:nvGraphicFramePr>
            <p:cNvPr id="5" name="Object 10">
              <a:hlinkClick r:id="" action="ppaction://ole?verb=0"/>
            </p:cNvPr>
            <p:cNvGraphicFramePr>
              <a:graphicFrameLocks/>
            </p:cNvGraphicFramePr>
            <p:nvPr/>
          </p:nvGraphicFramePr>
          <p:xfrm>
            <a:off x="657" y="2745"/>
            <a:ext cx="792" cy="838"/>
          </p:xfrm>
          <a:graphic>
            <a:graphicData uri="http://schemas.openxmlformats.org/presentationml/2006/ole">
              <mc:AlternateContent xmlns:mc="http://schemas.openxmlformats.org/markup-compatibility/2006">
                <mc:Choice xmlns:v="urn:schemas-microsoft-com:vml" Requires="v">
                  <p:oleObj spid="_x0000_s2110818" name="Microsoft ClipArt Gallery" r:id="rId4" imgW="3263760" imgH="3454200" progId="MS_ClipArt_Gallery">
                    <p:embed/>
                  </p:oleObj>
                </mc:Choice>
                <mc:Fallback>
                  <p:oleObj name="Microsoft ClipArt Gallery" r:id="rId4" imgW="3263760" imgH="3454200" progId="MS_ClipArt_Gallery">
                    <p:embed/>
                    <p:pic>
                      <p:nvPicPr>
                        <p:cNvPr id="5" name="Object 10">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 y="2745"/>
                          <a:ext cx="792" cy="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11"/>
            <p:cNvSpPr>
              <a:spLocks noChangeArrowheads="1"/>
            </p:cNvSpPr>
            <p:nvPr/>
          </p:nvSpPr>
          <p:spPr bwMode="auto">
            <a:xfrm>
              <a:off x="1065" y="2304"/>
              <a:ext cx="925" cy="408"/>
            </a:xfrm>
            <a:prstGeom prst="wedgeRoundRectCallout">
              <a:avLst>
                <a:gd name="adj1" fmla="val -41671"/>
                <a:gd name="adj2" fmla="val 66667"/>
                <a:gd name="adj3" fmla="val 16667"/>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eaLnBrk="0" hangingPunct="0"/>
              <a:r>
                <a:rPr lang="en-US" sz="1200">
                  <a:latin typeface="Times New Roman" pitchFamily="18" charset="0"/>
                </a:rPr>
                <a:t>Min E </a:t>
              </a:r>
              <a:r>
                <a:rPr lang="en-US">
                  <a:latin typeface="Times New Roman" pitchFamily="18" charset="0"/>
                </a:rPr>
                <a:t>{</a:t>
              </a:r>
              <a:r>
                <a:rPr lang="en-US" sz="1600">
                  <a:latin typeface="Symbol" pitchFamily="18" charset="2"/>
                </a:rPr>
                <a:t></a:t>
              </a:r>
              <a:r>
                <a:rPr lang="en-US" sz="1200">
                  <a:latin typeface="Times New Roman" pitchFamily="18" charset="0"/>
                </a:rPr>
                <a:t>cx</a:t>
              </a:r>
              <a:r>
                <a:rPr lang="en-US">
                  <a:latin typeface="Times New Roman" pitchFamily="18" charset="0"/>
                </a:rPr>
                <a:t>}</a:t>
              </a:r>
              <a:endParaRPr lang="en-US" sz="1200">
                <a:latin typeface="Times New Roman" pitchFamily="18" charset="0"/>
              </a:endParaRPr>
            </a:p>
            <a:p>
              <a:pPr algn="ctr" eaLnBrk="0" hangingPunct="0"/>
              <a:r>
                <a:rPr lang="en-US" sz="1200">
                  <a:latin typeface="Times New Roman" pitchFamily="18" charset="0"/>
                </a:rPr>
                <a:t>Ax = b</a:t>
              </a:r>
            </a:p>
            <a:p>
              <a:pPr algn="ctr" eaLnBrk="0" hangingPunct="0"/>
              <a:r>
                <a:rPr lang="en-US" sz="1200">
                  <a:latin typeface="Times New Roman" pitchFamily="18" charset="0"/>
                </a:rPr>
                <a:t>x </a:t>
              </a:r>
              <a:r>
                <a:rPr lang="en-US" sz="1200" u="sng">
                  <a:latin typeface="Times New Roman" pitchFamily="18" charset="0"/>
                </a:rPr>
                <a:t>&gt;</a:t>
              </a:r>
              <a:r>
                <a:rPr lang="en-US" sz="1200">
                  <a:latin typeface="Times New Roman" pitchFamily="18" charset="0"/>
                </a:rPr>
                <a:t> 0</a:t>
              </a:r>
            </a:p>
          </p:txBody>
        </p:sp>
        <p:sp>
          <p:nvSpPr>
            <p:cNvPr id="7" name="Rectangle 12"/>
            <p:cNvSpPr>
              <a:spLocks noChangeArrowheads="1"/>
            </p:cNvSpPr>
            <p:nvPr/>
          </p:nvSpPr>
          <p:spPr bwMode="auto">
            <a:xfrm>
              <a:off x="594" y="3554"/>
              <a:ext cx="109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2000" dirty="0">
                  <a:latin typeface="Times New Roman" pitchFamily="18" charset="0"/>
                </a:rPr>
                <a:t>Mathematician</a:t>
              </a:r>
            </a:p>
          </p:txBody>
        </p:sp>
      </p:grpSp>
      <p:grpSp>
        <p:nvGrpSpPr>
          <p:cNvPr id="8" name="Group 13"/>
          <p:cNvGrpSpPr>
            <a:grpSpLocks/>
          </p:cNvGrpSpPr>
          <p:nvPr/>
        </p:nvGrpSpPr>
        <p:grpSpPr bwMode="auto">
          <a:xfrm>
            <a:off x="5767389" y="3146425"/>
            <a:ext cx="2335213" cy="2486025"/>
            <a:chOff x="3633" y="2214"/>
            <a:chExt cx="1471" cy="1566"/>
          </a:xfrm>
        </p:grpSpPr>
        <p:graphicFrame>
          <p:nvGraphicFramePr>
            <p:cNvPr id="9" name="Object 14">
              <a:hlinkClick r:id="" action="ppaction://ole?verb=0"/>
            </p:cNvPr>
            <p:cNvGraphicFramePr>
              <a:graphicFrameLocks/>
            </p:cNvGraphicFramePr>
            <p:nvPr/>
          </p:nvGraphicFramePr>
          <p:xfrm>
            <a:off x="4331" y="2681"/>
            <a:ext cx="773" cy="875"/>
          </p:xfrm>
          <a:graphic>
            <a:graphicData uri="http://schemas.openxmlformats.org/presentationml/2006/ole">
              <mc:AlternateContent xmlns:mc="http://schemas.openxmlformats.org/markup-compatibility/2006">
                <mc:Choice xmlns:v="urn:schemas-microsoft-com:vml" Requires="v">
                  <p:oleObj spid="_x0000_s2110819" name="Microsoft ClipArt Gallery" r:id="rId6" imgW="4203360" imgH="4749480" progId="MS_ClipArt_Gallery">
                    <p:embed/>
                  </p:oleObj>
                </mc:Choice>
                <mc:Fallback>
                  <p:oleObj name="Microsoft ClipArt Gallery" r:id="rId6" imgW="4203360" imgH="4749480" progId="MS_ClipArt_Gallery">
                    <p:embed/>
                    <p:pic>
                      <p:nvPicPr>
                        <p:cNvPr id="9" name="Object 14">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1" y="2681"/>
                          <a:ext cx="773" cy="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15"/>
            <p:cNvSpPr>
              <a:spLocks noChangeArrowheads="1"/>
            </p:cNvSpPr>
            <p:nvPr/>
          </p:nvSpPr>
          <p:spPr bwMode="auto">
            <a:xfrm>
              <a:off x="4406" y="3530"/>
              <a:ext cx="68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2000" dirty="0">
                  <a:latin typeface="Times New Roman" pitchFamily="18" charset="0"/>
                </a:rPr>
                <a:t>Software</a:t>
              </a:r>
            </a:p>
          </p:txBody>
        </p:sp>
        <p:sp>
          <p:nvSpPr>
            <p:cNvPr id="11" name="AutoShape 16"/>
            <p:cNvSpPr>
              <a:spLocks noChangeArrowheads="1"/>
            </p:cNvSpPr>
            <p:nvPr/>
          </p:nvSpPr>
          <p:spPr bwMode="auto">
            <a:xfrm flipH="1">
              <a:off x="3633" y="2214"/>
              <a:ext cx="952" cy="468"/>
            </a:xfrm>
            <a:prstGeom prst="wedgeRoundRectCallout">
              <a:avLst>
                <a:gd name="adj1" fmla="val -41671"/>
                <a:gd name="adj2" fmla="val 66667"/>
                <a:gd name="adj3" fmla="val 16667"/>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eaLnBrk="0" hangingPunct="0"/>
              <a:r>
                <a:rPr lang="en-US" sz="1200" b="1" dirty="0">
                  <a:latin typeface="Times New Roman" pitchFamily="18" charset="0"/>
                </a:rPr>
                <a:t>Organize class</a:t>
              </a:r>
            </a:p>
            <a:p>
              <a:pPr algn="ctr" eaLnBrk="0" hangingPunct="0"/>
              <a:r>
                <a:rPr lang="en-US" sz="1200" b="1" dirty="0">
                  <a:latin typeface="Times New Roman" pitchFamily="18" charset="0"/>
                </a:rPr>
                <a:t>libraries, and set up</a:t>
              </a:r>
            </a:p>
            <a:p>
              <a:pPr algn="ctr" eaLnBrk="0" hangingPunct="0"/>
              <a:r>
                <a:rPr lang="en-US" sz="1200" b="1" dirty="0">
                  <a:latin typeface="Times New Roman" pitchFamily="18" charset="0"/>
                </a:rPr>
                <a:t>communications and </a:t>
              </a:r>
            </a:p>
            <a:p>
              <a:pPr algn="ctr" eaLnBrk="0" hangingPunct="0"/>
              <a:r>
                <a:rPr lang="en-US" sz="1200" b="1" dirty="0">
                  <a:latin typeface="Times New Roman" pitchFamily="18" charset="0"/>
                </a:rPr>
                <a:t>databases</a:t>
              </a:r>
            </a:p>
          </p:txBody>
        </p:sp>
      </p:grpSp>
      <p:sp>
        <p:nvSpPr>
          <p:cNvPr id="13" name="Right Arrow 12"/>
          <p:cNvSpPr/>
          <p:nvPr/>
        </p:nvSpPr>
        <p:spPr bwMode="auto">
          <a:xfrm rot="721575">
            <a:off x="2080988" y="3365175"/>
            <a:ext cx="1120596" cy="358721"/>
          </a:xfrm>
          <a:prstGeom prst="rightArrow">
            <a:avLst/>
          </a:prstGeom>
          <a:solidFill>
            <a:schemeClr val="accent2"/>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6" name="Right Arrow 15"/>
          <p:cNvSpPr/>
          <p:nvPr/>
        </p:nvSpPr>
        <p:spPr bwMode="auto">
          <a:xfrm rot="825559">
            <a:off x="5207090" y="4141246"/>
            <a:ext cx="1120596" cy="358721"/>
          </a:xfrm>
          <a:prstGeom prst="rightArrow">
            <a:avLst/>
          </a:prstGeom>
          <a:solidFill>
            <a:schemeClr val="accent2"/>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694" y="2206171"/>
            <a:ext cx="1627445" cy="1880507"/>
          </a:xfrm>
          <a:prstGeom prst="rect">
            <a:avLst/>
          </a:prstGeom>
        </p:spPr>
      </p:pic>
      <p:sp>
        <p:nvSpPr>
          <p:cNvPr id="17" name="Rectangle 2"/>
          <p:cNvSpPr>
            <a:spLocks noGrp="1" noChangeArrowheads="1"/>
          </p:cNvSpPr>
          <p:nvPr>
            <p:ph type="title"/>
          </p:nvPr>
        </p:nvSpPr>
        <p:spPr>
          <a:xfrm>
            <a:off x="246888" y="304800"/>
            <a:ext cx="7772400" cy="609600"/>
          </a:xfrm>
        </p:spPr>
        <p:txBody>
          <a:bodyPr/>
          <a:lstStyle/>
          <a:p>
            <a:r>
              <a:rPr lang="en-US" dirty="0"/>
              <a:t>Elements of a dynamic model</a:t>
            </a:r>
          </a:p>
        </p:txBody>
      </p:sp>
    </p:spTree>
    <p:extLst>
      <p:ext uri="{BB962C8B-B14F-4D97-AF65-F5344CB8AC3E}">
        <p14:creationId xmlns:p14="http://schemas.microsoft.com/office/powerpoint/2010/main" val="1295590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For deterministic problems, we speak the language of mathematical programming</a:t>
            </a:r>
          </a:p>
          <a:p>
            <a:pPr lvl="1"/>
            <a:r>
              <a:rPr lang="en-US" dirty="0"/>
              <a:t>Linear programming:</a:t>
            </a:r>
          </a:p>
          <a:p>
            <a:pPr lvl="1"/>
            <a:endParaRPr lang="en-US" dirty="0"/>
          </a:p>
          <a:p>
            <a:pPr lvl="1"/>
            <a:endParaRPr lang="en-US" dirty="0"/>
          </a:p>
          <a:p>
            <a:pPr marL="457200" lvl="1" indent="0">
              <a:buNone/>
            </a:pPr>
            <a:endParaRPr lang="en-US" dirty="0"/>
          </a:p>
          <a:p>
            <a:pPr lvl="1"/>
            <a:r>
              <a:rPr lang="en-US" dirty="0"/>
              <a:t>For time-staged problems</a:t>
            </a:r>
          </a:p>
        </p:txBody>
      </p:sp>
      <p:graphicFrame>
        <p:nvGraphicFramePr>
          <p:cNvPr id="4" name="Object 3"/>
          <p:cNvGraphicFramePr>
            <a:graphicFrameLocks noChangeAspect="1"/>
          </p:cNvGraphicFramePr>
          <p:nvPr>
            <p:extLst/>
          </p:nvPr>
        </p:nvGraphicFramePr>
        <p:xfrm>
          <a:off x="2060575" y="2562225"/>
          <a:ext cx="963613" cy="427038"/>
        </p:xfrm>
        <a:graphic>
          <a:graphicData uri="http://schemas.openxmlformats.org/presentationml/2006/ole">
            <mc:AlternateContent xmlns:mc="http://schemas.openxmlformats.org/markup-compatibility/2006">
              <mc:Choice xmlns:v="urn:schemas-microsoft-com:vml" Requires="v">
                <p:oleObj spid="_x0000_s2117298" name="Equation" r:id="rId4" imgW="431640" imgH="190440" progId="Equation.DSMT4">
                  <p:embed/>
                </p:oleObj>
              </mc:Choice>
              <mc:Fallback>
                <p:oleObj name="Equation" r:id="rId4" imgW="431640" imgH="190440" progId="Equation.DSMT4">
                  <p:embed/>
                  <p:pic>
                    <p:nvPicPr>
                      <p:cNvPr id="4" name="Object 3"/>
                      <p:cNvPicPr/>
                      <p:nvPr/>
                    </p:nvPicPr>
                    <p:blipFill>
                      <a:blip r:embed="rId5"/>
                      <a:stretch>
                        <a:fillRect/>
                      </a:stretch>
                    </p:blipFill>
                    <p:spPr>
                      <a:xfrm>
                        <a:off x="2060575" y="2562225"/>
                        <a:ext cx="963613" cy="427038"/>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2143125" y="2921000"/>
          <a:ext cx="879475" cy="766763"/>
        </p:xfrm>
        <a:graphic>
          <a:graphicData uri="http://schemas.openxmlformats.org/presentationml/2006/ole">
            <mc:AlternateContent xmlns:mc="http://schemas.openxmlformats.org/markup-compatibility/2006">
              <mc:Choice xmlns:v="urn:schemas-microsoft-com:vml" Requires="v">
                <p:oleObj spid="_x0000_s2117299" name="Equation" r:id="rId6" imgW="393480" imgH="342720" progId="Equation.DSMT4">
                  <p:embed/>
                </p:oleObj>
              </mc:Choice>
              <mc:Fallback>
                <p:oleObj name="Equation" r:id="rId6" imgW="393480" imgH="342720" progId="Equation.DSMT4">
                  <p:embed/>
                  <p:pic>
                    <p:nvPicPr>
                      <p:cNvPr id="5" name="Object 4"/>
                      <p:cNvPicPr>
                        <a:picLocks noChangeAspect="1" noChangeArrowheads="1"/>
                      </p:cNvPicPr>
                      <p:nvPr/>
                    </p:nvPicPr>
                    <p:blipFill>
                      <a:blip r:embed="rId7"/>
                      <a:srcRect/>
                      <a:stretch>
                        <a:fillRect/>
                      </a:stretch>
                    </p:blipFill>
                    <p:spPr bwMode="auto">
                      <a:xfrm>
                        <a:off x="2143125" y="2921000"/>
                        <a:ext cx="87947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nvPr>
        </p:nvGraphicFramePr>
        <p:xfrm>
          <a:off x="1671638" y="5069738"/>
          <a:ext cx="2127250" cy="1279525"/>
        </p:xfrm>
        <a:graphic>
          <a:graphicData uri="http://schemas.openxmlformats.org/presentationml/2006/ole">
            <mc:AlternateContent xmlns:mc="http://schemas.openxmlformats.org/markup-compatibility/2006">
              <mc:Choice xmlns:v="urn:schemas-microsoft-com:vml" Requires="v">
                <p:oleObj spid="_x0000_s2117300" name="Equation" r:id="rId8" imgW="952200" imgH="571320" progId="Equation.DSMT4">
                  <p:embed/>
                </p:oleObj>
              </mc:Choice>
              <mc:Fallback>
                <p:oleObj name="Equation" r:id="rId8" imgW="952200" imgH="571320" progId="Equation.DSMT4">
                  <p:embed/>
                  <p:pic>
                    <p:nvPicPr>
                      <p:cNvPr id="6" name="Object 5"/>
                      <p:cNvPicPr>
                        <a:picLocks noChangeAspect="1" noChangeArrowheads="1"/>
                      </p:cNvPicPr>
                      <p:nvPr/>
                    </p:nvPicPr>
                    <p:blipFill>
                      <a:blip r:embed="rId9"/>
                      <a:srcRect/>
                      <a:stretch>
                        <a:fillRect/>
                      </a:stretch>
                    </p:blipFill>
                    <p:spPr bwMode="auto">
                      <a:xfrm>
                        <a:off x="1671638" y="5069738"/>
                        <a:ext cx="21272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nvPr>
        </p:nvGraphicFramePr>
        <p:xfrm>
          <a:off x="1706563" y="4183063"/>
          <a:ext cx="1955800" cy="823912"/>
        </p:xfrm>
        <a:graphic>
          <a:graphicData uri="http://schemas.openxmlformats.org/presentationml/2006/ole">
            <mc:AlternateContent xmlns:mc="http://schemas.openxmlformats.org/markup-compatibility/2006">
              <mc:Choice xmlns:v="urn:schemas-microsoft-com:vml" Requires="v">
                <p:oleObj spid="_x0000_s2117301" name="Equation" r:id="rId10" imgW="876240" imgH="368280" progId="Equation.DSMT4">
                  <p:embed/>
                </p:oleObj>
              </mc:Choice>
              <mc:Fallback>
                <p:oleObj name="Equation" r:id="rId10" imgW="876240" imgH="368280" progId="Equation.DSMT4">
                  <p:embed/>
                  <p:pic>
                    <p:nvPicPr>
                      <p:cNvPr id="7" name="Object 6"/>
                      <p:cNvPicPr>
                        <a:picLocks noChangeAspect="1" noChangeArrowheads="1"/>
                      </p:cNvPicPr>
                      <p:nvPr/>
                    </p:nvPicPr>
                    <p:blipFill>
                      <a:blip r:embed="rId11"/>
                      <a:srcRect/>
                      <a:stretch>
                        <a:fillRect/>
                      </a:stretch>
                    </p:blipFill>
                    <p:spPr bwMode="auto">
                      <a:xfrm>
                        <a:off x="1706563" y="4183063"/>
                        <a:ext cx="19558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p:cNvSpPr txBox="1"/>
          <p:nvPr/>
        </p:nvSpPr>
        <p:spPr>
          <a:xfrm>
            <a:off x="5041988" y="2476981"/>
            <a:ext cx="3981696" cy="3177861"/>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noAutofit/>
          </a:bodyPr>
          <a:lstStyle/>
          <a:p>
            <a:pPr algn="l"/>
            <a:r>
              <a:rPr lang="en-US" sz="2400" dirty="0"/>
              <a:t>Arguably Dantzig’s biggest contribution, more so than the simplex algorithm, was his articulation of optimization problems in a standard format, which has given algorithmic researchers a common language.</a:t>
            </a:r>
          </a:p>
        </p:txBody>
      </p:sp>
      <p:sp>
        <p:nvSpPr>
          <p:cNvPr id="11" name="Rectangle 2"/>
          <p:cNvSpPr>
            <a:spLocks noGrp="1" noChangeArrowheads="1"/>
          </p:cNvSpPr>
          <p:nvPr>
            <p:ph type="title"/>
          </p:nvPr>
        </p:nvSpPr>
        <p:spPr>
          <a:xfrm>
            <a:off x="246888" y="304800"/>
            <a:ext cx="7772400" cy="609600"/>
          </a:xfrm>
        </p:spPr>
        <p:txBody>
          <a:bodyPr/>
          <a:lstStyle/>
          <a:p>
            <a:r>
              <a:rPr lang="en-US" dirty="0"/>
              <a:t>Elements of a dynamic model</a:t>
            </a:r>
          </a:p>
        </p:txBody>
      </p:sp>
    </p:spTree>
    <p:extLst>
      <p:ext uri="{BB962C8B-B14F-4D97-AF65-F5344CB8AC3E}">
        <p14:creationId xmlns:p14="http://schemas.microsoft.com/office/powerpoint/2010/main" val="1235151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31946" y="-75057"/>
            <a:ext cx="241764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programming</a:t>
            </a:r>
          </a:p>
        </p:txBody>
      </p:sp>
      <p:sp>
        <p:nvSpPr>
          <p:cNvPr id="20" name="TextBox 19"/>
          <p:cNvSpPr txBox="1">
            <a:spLocks noChangeArrowheads="1"/>
          </p:cNvSpPr>
          <p:nvPr/>
        </p:nvSpPr>
        <p:spPr bwMode="auto">
          <a:xfrm>
            <a:off x="4032751" y="4813100"/>
            <a:ext cx="17604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Markov </a:t>
            </a:r>
          </a:p>
          <a:p>
            <a:r>
              <a:rPr lang="en-US" sz="3200" i="0" dirty="0">
                <a:solidFill>
                  <a:schemeClr val="bg1"/>
                </a:solidFill>
              </a:rPr>
              <a:t>decision </a:t>
            </a:r>
          </a:p>
          <a:p>
            <a:r>
              <a:rPr lang="en-US" sz="3200" i="0" dirty="0">
                <a:solidFill>
                  <a:schemeClr val="bg1"/>
                </a:solidFill>
              </a:rPr>
              <a:t>processes</a:t>
            </a:r>
          </a:p>
        </p:txBody>
      </p:sp>
      <p:sp>
        <p:nvSpPr>
          <p:cNvPr id="21" name="TextBox 20"/>
          <p:cNvSpPr txBox="1">
            <a:spLocks noChangeArrowheads="1"/>
          </p:cNvSpPr>
          <p:nvPr/>
        </p:nvSpPr>
        <p:spPr bwMode="auto">
          <a:xfrm>
            <a:off x="1827049" y="4308929"/>
            <a:ext cx="272702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Reinforcement </a:t>
            </a:r>
          </a:p>
          <a:p>
            <a:r>
              <a:rPr lang="en-US" sz="3200" i="0" dirty="0">
                <a:solidFill>
                  <a:schemeClr val="bg1"/>
                </a:solidFill>
              </a:rPr>
              <a:t>learning</a:t>
            </a:r>
          </a:p>
        </p:txBody>
      </p:sp>
      <p:sp>
        <p:nvSpPr>
          <p:cNvPr id="22" name="TextBox 21"/>
          <p:cNvSpPr txBox="1">
            <a:spLocks noChangeArrowheads="1"/>
          </p:cNvSpPr>
          <p:nvPr/>
        </p:nvSpPr>
        <p:spPr bwMode="auto">
          <a:xfrm>
            <a:off x="4102558" y="3231711"/>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control</a:t>
            </a:r>
          </a:p>
        </p:txBody>
      </p:sp>
      <p:sp>
        <p:nvSpPr>
          <p:cNvPr id="23" name="TextBox 22"/>
          <p:cNvSpPr txBox="1">
            <a:spLocks noChangeArrowheads="1"/>
          </p:cNvSpPr>
          <p:nvPr/>
        </p:nvSpPr>
        <p:spPr bwMode="auto">
          <a:xfrm>
            <a:off x="2740164" y="2509377"/>
            <a:ext cx="170751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Model </a:t>
            </a:r>
          </a:p>
          <a:p>
            <a:r>
              <a:rPr lang="en-US" sz="2800" i="0" dirty="0">
                <a:solidFill>
                  <a:schemeClr val="bg1"/>
                </a:solidFill>
              </a:rPr>
              <a:t>predictive </a:t>
            </a:r>
          </a:p>
          <a:p>
            <a:r>
              <a:rPr lang="en-US" sz="2800" i="0" dirty="0">
                <a:solidFill>
                  <a:schemeClr val="bg1"/>
                </a:solidFill>
              </a:rPr>
              <a:t>control</a:t>
            </a:r>
          </a:p>
        </p:txBody>
      </p:sp>
      <p:sp>
        <p:nvSpPr>
          <p:cNvPr id="24" name="TextBox 23"/>
          <p:cNvSpPr txBox="1">
            <a:spLocks noChangeArrowheads="1"/>
          </p:cNvSpPr>
          <p:nvPr/>
        </p:nvSpPr>
        <p:spPr bwMode="auto">
          <a:xfrm>
            <a:off x="3642721" y="160278"/>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Robust </a:t>
            </a:r>
          </a:p>
          <a:p>
            <a:r>
              <a:rPr lang="en-US" sz="3200" i="0" dirty="0">
                <a:solidFill>
                  <a:schemeClr val="bg1"/>
                </a:solidFill>
              </a:rPr>
              <a:t>optimization</a:t>
            </a:r>
          </a:p>
        </p:txBody>
      </p:sp>
      <p:sp>
        <p:nvSpPr>
          <p:cNvPr id="25" name="TextBox 24"/>
          <p:cNvSpPr txBox="1">
            <a:spLocks noChangeArrowheads="1"/>
          </p:cNvSpPr>
          <p:nvPr/>
        </p:nvSpPr>
        <p:spPr bwMode="auto">
          <a:xfrm>
            <a:off x="6954091" y="-71946"/>
            <a:ext cx="216758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Approximate </a:t>
            </a:r>
          </a:p>
          <a:p>
            <a:r>
              <a:rPr lang="en-US" sz="2800" i="0" dirty="0">
                <a:solidFill>
                  <a:schemeClr val="bg1"/>
                </a:solidFill>
              </a:rPr>
              <a:t>dynamic </a:t>
            </a:r>
          </a:p>
          <a:p>
            <a:r>
              <a:rPr lang="en-US" sz="2800" i="0" dirty="0">
                <a:solidFill>
                  <a:schemeClr val="bg1"/>
                </a:solidFill>
              </a:rPr>
              <a:t>programming</a:t>
            </a:r>
          </a:p>
        </p:txBody>
      </p:sp>
      <p:sp>
        <p:nvSpPr>
          <p:cNvPr id="26" name="TextBox 25"/>
          <p:cNvSpPr txBox="1">
            <a:spLocks noChangeArrowheads="1"/>
          </p:cNvSpPr>
          <p:nvPr/>
        </p:nvSpPr>
        <p:spPr bwMode="auto">
          <a:xfrm>
            <a:off x="5643990" y="4210654"/>
            <a:ext cx="197682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Online </a:t>
            </a:r>
          </a:p>
          <a:p>
            <a:r>
              <a:rPr lang="en-US" sz="2800" i="0" dirty="0">
                <a:solidFill>
                  <a:schemeClr val="bg1"/>
                </a:solidFill>
              </a:rPr>
              <a:t>computation</a:t>
            </a:r>
          </a:p>
        </p:txBody>
      </p:sp>
      <p:sp>
        <p:nvSpPr>
          <p:cNvPr id="27" name="TextBox 26"/>
          <p:cNvSpPr txBox="1">
            <a:spLocks noChangeArrowheads="1"/>
          </p:cNvSpPr>
          <p:nvPr/>
        </p:nvSpPr>
        <p:spPr bwMode="auto">
          <a:xfrm>
            <a:off x="6800538" y="5304054"/>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28" name="TextBox 27"/>
          <p:cNvSpPr txBox="1">
            <a:spLocks noChangeArrowheads="1"/>
          </p:cNvSpPr>
          <p:nvPr/>
        </p:nvSpPr>
        <p:spPr bwMode="auto">
          <a:xfrm>
            <a:off x="6862819" y="2797189"/>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search</a:t>
            </a:r>
          </a:p>
        </p:txBody>
      </p:sp>
      <p:sp>
        <p:nvSpPr>
          <p:cNvPr id="29" name="TextBox 28"/>
          <p:cNvSpPr txBox="1">
            <a:spLocks noChangeArrowheads="1"/>
          </p:cNvSpPr>
          <p:nvPr/>
        </p:nvSpPr>
        <p:spPr bwMode="auto">
          <a:xfrm>
            <a:off x="5442022" y="293405"/>
            <a:ext cx="164500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Decision</a:t>
            </a:r>
          </a:p>
          <a:p>
            <a:r>
              <a:rPr lang="en-US" i="0" dirty="0">
                <a:solidFill>
                  <a:schemeClr val="bg1"/>
                </a:solidFill>
              </a:rPr>
              <a:t> </a:t>
            </a:r>
          </a:p>
          <a:p>
            <a:r>
              <a:rPr lang="en-US" sz="3200" i="0" dirty="0">
                <a:solidFill>
                  <a:schemeClr val="bg1"/>
                </a:solidFill>
              </a:rPr>
              <a:t>analysis</a:t>
            </a:r>
          </a:p>
        </p:txBody>
      </p:sp>
      <p:sp>
        <p:nvSpPr>
          <p:cNvPr id="30" name="TextBox 29"/>
          <p:cNvSpPr txBox="1">
            <a:spLocks noChangeArrowheads="1"/>
          </p:cNvSpPr>
          <p:nvPr/>
        </p:nvSpPr>
        <p:spPr bwMode="auto">
          <a:xfrm>
            <a:off x="193630" y="5244330"/>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control</a:t>
            </a:r>
          </a:p>
        </p:txBody>
      </p:sp>
      <p:sp>
        <p:nvSpPr>
          <p:cNvPr id="31" name="TextBox 30"/>
          <p:cNvSpPr txBox="1">
            <a:spLocks noChangeArrowheads="1"/>
          </p:cNvSpPr>
          <p:nvPr/>
        </p:nvSpPr>
        <p:spPr bwMode="auto">
          <a:xfrm>
            <a:off x="1887285" y="866190"/>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32" name="TextBox 31"/>
          <p:cNvSpPr txBox="1">
            <a:spLocks noChangeArrowheads="1"/>
          </p:cNvSpPr>
          <p:nvPr/>
        </p:nvSpPr>
        <p:spPr bwMode="auto">
          <a:xfrm>
            <a:off x="5195928" y="1889169"/>
            <a:ext cx="215956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Dynamic</a:t>
            </a:r>
          </a:p>
          <a:p>
            <a:r>
              <a:rPr lang="en-US" sz="2800" i="0" dirty="0">
                <a:solidFill>
                  <a:schemeClr val="bg1"/>
                </a:solidFill>
              </a:rPr>
              <a:t>Programming</a:t>
            </a:r>
          </a:p>
          <a:p>
            <a:r>
              <a:rPr lang="en-US" sz="2800" i="0" dirty="0">
                <a:solidFill>
                  <a:schemeClr val="bg1"/>
                </a:solidFill>
              </a:rPr>
              <a:t>and</a:t>
            </a:r>
          </a:p>
          <a:p>
            <a:r>
              <a:rPr lang="en-US" sz="2800" i="0" dirty="0">
                <a:solidFill>
                  <a:schemeClr val="bg1"/>
                </a:solidFill>
              </a:rPr>
              <a:t>control</a:t>
            </a:r>
          </a:p>
        </p:txBody>
      </p:sp>
      <p:sp>
        <p:nvSpPr>
          <p:cNvPr id="33" name="TextBox 32"/>
          <p:cNvSpPr txBox="1">
            <a:spLocks noChangeArrowheads="1"/>
          </p:cNvSpPr>
          <p:nvPr/>
        </p:nvSpPr>
        <p:spPr bwMode="auto">
          <a:xfrm>
            <a:off x="45838" y="2007254"/>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learning</a:t>
            </a:r>
          </a:p>
        </p:txBody>
      </p:sp>
      <p:sp>
        <p:nvSpPr>
          <p:cNvPr id="34" name="TextBox 33"/>
          <p:cNvSpPr txBox="1">
            <a:spLocks noChangeArrowheads="1"/>
          </p:cNvSpPr>
          <p:nvPr/>
        </p:nvSpPr>
        <p:spPr bwMode="auto">
          <a:xfrm>
            <a:off x="1673606" y="1974719"/>
            <a:ext cx="15199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Bandit</a:t>
            </a:r>
          </a:p>
          <a:p>
            <a:r>
              <a:rPr lang="en-US" sz="2800" i="0" dirty="0">
                <a:solidFill>
                  <a:schemeClr val="bg1"/>
                </a:solidFill>
              </a:rPr>
              <a:t>problems</a:t>
            </a:r>
          </a:p>
        </p:txBody>
      </p:sp>
      <p:sp>
        <p:nvSpPr>
          <p:cNvPr id="35" name="TextBox 34"/>
          <p:cNvSpPr txBox="1"/>
          <p:nvPr/>
        </p:nvSpPr>
        <p:spPr>
          <a:xfrm>
            <a:off x="-50337" y="6571622"/>
            <a:ext cx="2072106" cy="338554"/>
          </a:xfrm>
          <a:prstGeom prst="rect">
            <a:avLst/>
          </a:prstGeom>
          <a:noFill/>
        </p:spPr>
        <p:txBody>
          <a:bodyPr wrap="none" rtlCol="0">
            <a:spAutoFit/>
          </a:bodyPr>
          <a:lstStyle/>
          <a:p>
            <a:pPr algn="l"/>
            <a:r>
              <a:rPr lang="en-US" sz="1600" i="0" dirty="0">
                <a:solidFill>
                  <a:schemeClr val="bg1">
                    <a:lumMod val="85000"/>
                  </a:schemeClr>
                </a:solidFill>
              </a:rPr>
              <a:t>© Warren Powell 2019</a:t>
            </a:r>
          </a:p>
        </p:txBody>
      </p:sp>
      <p:sp>
        <p:nvSpPr>
          <p:cNvPr id="36" name="TextBox 35"/>
          <p:cNvSpPr txBox="1">
            <a:spLocks noChangeArrowheads="1"/>
          </p:cNvSpPr>
          <p:nvPr/>
        </p:nvSpPr>
        <p:spPr bwMode="auto">
          <a:xfrm>
            <a:off x="473502" y="3421735"/>
            <a:ext cx="13596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Active</a:t>
            </a:r>
          </a:p>
          <a:p>
            <a:r>
              <a:rPr lang="en-US" sz="2800" i="0" dirty="0">
                <a:solidFill>
                  <a:schemeClr val="bg1"/>
                </a:solidFill>
              </a:rPr>
              <a:t>learning</a:t>
            </a:r>
          </a:p>
        </p:txBody>
      </p:sp>
    </p:spTree>
    <p:extLst>
      <p:ext uri="{BB962C8B-B14F-4D97-AF65-F5344CB8AC3E}">
        <p14:creationId xmlns:p14="http://schemas.microsoft.com/office/powerpoint/2010/main" val="14592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dissolve">
                                      <p:cBhvr>
                                        <p:cTn id="19" dur="500"/>
                                        <p:tgtEl>
                                          <p:spTgt spid="25"/>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ssolve">
                                      <p:cBhvr>
                                        <p:cTn id="23" dur="500"/>
                                        <p:tgtEl>
                                          <p:spTgt spid="24"/>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dissolve">
                                      <p:cBhvr>
                                        <p:cTn id="31" dur="500"/>
                                        <p:tgtEl>
                                          <p:spTgt spid="26"/>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dissolve">
                                      <p:cBhvr>
                                        <p:cTn id="35" dur="500"/>
                                        <p:tgtEl>
                                          <p:spTgt spid="23"/>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dissolve">
                                      <p:cBhvr>
                                        <p:cTn id="39" dur="500"/>
                                        <p:tgtEl>
                                          <p:spTgt spid="27"/>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dissolve">
                                      <p:cBhvr>
                                        <p:cTn id="43" dur="500"/>
                                        <p:tgtEl>
                                          <p:spTgt spid="28"/>
                                        </p:tgtEl>
                                      </p:cBhvr>
                                    </p:animEffect>
                                  </p:childTnLst>
                                </p:cTn>
                              </p:par>
                            </p:childTnLst>
                          </p:cTn>
                        </p:par>
                        <p:par>
                          <p:cTn id="44" fill="hold">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dissolve">
                                      <p:cBhvr>
                                        <p:cTn id="47" dur="500"/>
                                        <p:tgtEl>
                                          <p:spTgt spid="29"/>
                                        </p:tgtEl>
                                      </p:cBhvr>
                                    </p:animEffect>
                                  </p:childTnLst>
                                </p:cTn>
                              </p:par>
                            </p:childTnLst>
                          </p:cTn>
                        </p:par>
                        <p:par>
                          <p:cTn id="48" fill="hold">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dissolve">
                                      <p:cBhvr>
                                        <p:cTn id="51" dur="500"/>
                                        <p:tgtEl>
                                          <p:spTgt spid="30"/>
                                        </p:tgtEl>
                                      </p:cBhvr>
                                    </p:animEffect>
                                  </p:childTnLst>
                                </p:cTn>
                              </p:par>
                            </p:childTnLst>
                          </p:cTn>
                        </p:par>
                        <p:par>
                          <p:cTn id="52" fill="hold">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dissolve">
                                      <p:cBhvr>
                                        <p:cTn id="55" dur="500"/>
                                        <p:tgtEl>
                                          <p:spTgt spid="31"/>
                                        </p:tgtEl>
                                      </p:cBhvr>
                                    </p:animEffect>
                                  </p:childTnLst>
                                </p:cTn>
                              </p:par>
                            </p:childTnLst>
                          </p:cTn>
                        </p:par>
                        <p:par>
                          <p:cTn id="56" fill="hold">
                            <p:stCondLst>
                              <p:cond delay="6500"/>
                            </p:stCondLst>
                            <p:childTnLst>
                              <p:par>
                                <p:cTn id="57" presetID="9" presetClass="entr" presetSubtype="0"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dissolve">
                                      <p:cBhvr>
                                        <p:cTn id="59" dur="500"/>
                                        <p:tgtEl>
                                          <p:spTgt spid="32"/>
                                        </p:tgtEl>
                                      </p:cBhvr>
                                    </p:animEffect>
                                  </p:childTnLst>
                                </p:cTn>
                              </p:par>
                            </p:childTnLst>
                          </p:cTn>
                        </p:par>
                        <p:par>
                          <p:cTn id="60" fill="hold">
                            <p:stCondLst>
                              <p:cond delay="7000"/>
                            </p:stCondLst>
                            <p:childTnLst>
                              <p:par>
                                <p:cTn id="61" presetID="9" presetClass="entr" presetSubtype="0"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dissolve">
                                      <p:cBhvr>
                                        <p:cTn id="63" dur="500"/>
                                        <p:tgtEl>
                                          <p:spTgt spid="33"/>
                                        </p:tgtEl>
                                      </p:cBhvr>
                                    </p:animEffect>
                                  </p:childTnLst>
                                </p:cTn>
                              </p:par>
                            </p:childTnLst>
                          </p:cTn>
                        </p:par>
                        <p:par>
                          <p:cTn id="64" fill="hold">
                            <p:stCondLst>
                              <p:cond delay="7500"/>
                            </p:stCondLst>
                            <p:childTnLst>
                              <p:par>
                                <p:cTn id="65" presetID="9" presetClass="entr" presetSubtype="0" fill="hold" grpId="0" nodeType="after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dissolve">
                                      <p:cBhvr>
                                        <p:cTn id="67" dur="500"/>
                                        <p:tgtEl>
                                          <p:spTgt spid="34"/>
                                        </p:tgtEl>
                                      </p:cBhvr>
                                    </p:animEffect>
                                  </p:childTnLst>
                                </p:cTn>
                              </p:par>
                            </p:childTnLst>
                          </p:cTn>
                        </p:par>
                        <p:par>
                          <p:cTn id="68" fill="hold">
                            <p:stCondLst>
                              <p:cond delay="8000"/>
                            </p:stCondLst>
                            <p:childTnLst>
                              <p:par>
                                <p:cTn id="69" presetID="9" presetClass="entr" presetSubtype="0" fill="hold" grpId="0"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dissolve">
                                      <p:cBhvr>
                                        <p:cTn id="7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31946" y="-75057"/>
            <a:ext cx="241764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programming</a:t>
            </a:r>
          </a:p>
        </p:txBody>
      </p:sp>
      <p:sp>
        <p:nvSpPr>
          <p:cNvPr id="20" name="TextBox 19"/>
          <p:cNvSpPr txBox="1">
            <a:spLocks noChangeArrowheads="1"/>
          </p:cNvSpPr>
          <p:nvPr/>
        </p:nvSpPr>
        <p:spPr bwMode="auto">
          <a:xfrm>
            <a:off x="4032751" y="4813100"/>
            <a:ext cx="17604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Markov </a:t>
            </a:r>
          </a:p>
          <a:p>
            <a:r>
              <a:rPr lang="en-US" sz="3200" i="0" dirty="0">
                <a:solidFill>
                  <a:schemeClr val="bg1"/>
                </a:solidFill>
              </a:rPr>
              <a:t>decision </a:t>
            </a:r>
          </a:p>
          <a:p>
            <a:r>
              <a:rPr lang="en-US" sz="3200" i="0" dirty="0">
                <a:solidFill>
                  <a:schemeClr val="bg1"/>
                </a:solidFill>
              </a:rPr>
              <a:t>processes</a:t>
            </a:r>
          </a:p>
        </p:txBody>
      </p:sp>
      <p:sp>
        <p:nvSpPr>
          <p:cNvPr id="21" name="TextBox 20"/>
          <p:cNvSpPr txBox="1">
            <a:spLocks noChangeArrowheads="1"/>
          </p:cNvSpPr>
          <p:nvPr/>
        </p:nvSpPr>
        <p:spPr bwMode="auto">
          <a:xfrm>
            <a:off x="1827049" y="4308929"/>
            <a:ext cx="272702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Reinforcement </a:t>
            </a:r>
          </a:p>
          <a:p>
            <a:r>
              <a:rPr lang="en-US" sz="3200" i="0" dirty="0">
                <a:solidFill>
                  <a:schemeClr val="bg1"/>
                </a:solidFill>
              </a:rPr>
              <a:t>learning</a:t>
            </a:r>
          </a:p>
        </p:txBody>
      </p:sp>
      <p:sp>
        <p:nvSpPr>
          <p:cNvPr id="22" name="TextBox 21"/>
          <p:cNvSpPr txBox="1">
            <a:spLocks noChangeArrowheads="1"/>
          </p:cNvSpPr>
          <p:nvPr/>
        </p:nvSpPr>
        <p:spPr bwMode="auto">
          <a:xfrm>
            <a:off x="4102558" y="3231711"/>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control</a:t>
            </a:r>
          </a:p>
        </p:txBody>
      </p:sp>
      <p:sp>
        <p:nvSpPr>
          <p:cNvPr id="23" name="TextBox 22"/>
          <p:cNvSpPr txBox="1">
            <a:spLocks noChangeArrowheads="1"/>
          </p:cNvSpPr>
          <p:nvPr/>
        </p:nvSpPr>
        <p:spPr bwMode="auto">
          <a:xfrm>
            <a:off x="2740164" y="2509377"/>
            <a:ext cx="170751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Model </a:t>
            </a:r>
          </a:p>
          <a:p>
            <a:r>
              <a:rPr lang="en-US" sz="2800" i="0" dirty="0">
                <a:solidFill>
                  <a:schemeClr val="bg1"/>
                </a:solidFill>
              </a:rPr>
              <a:t>predictive </a:t>
            </a:r>
          </a:p>
          <a:p>
            <a:r>
              <a:rPr lang="en-US" sz="2800" i="0" dirty="0">
                <a:solidFill>
                  <a:schemeClr val="bg1"/>
                </a:solidFill>
              </a:rPr>
              <a:t>control</a:t>
            </a:r>
          </a:p>
        </p:txBody>
      </p:sp>
      <p:sp>
        <p:nvSpPr>
          <p:cNvPr id="24" name="TextBox 23"/>
          <p:cNvSpPr txBox="1">
            <a:spLocks noChangeArrowheads="1"/>
          </p:cNvSpPr>
          <p:nvPr/>
        </p:nvSpPr>
        <p:spPr bwMode="auto">
          <a:xfrm>
            <a:off x="3642721" y="160278"/>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Robust </a:t>
            </a:r>
          </a:p>
          <a:p>
            <a:r>
              <a:rPr lang="en-US" sz="3200" i="0" dirty="0">
                <a:solidFill>
                  <a:schemeClr val="bg1"/>
                </a:solidFill>
              </a:rPr>
              <a:t>optimization</a:t>
            </a:r>
          </a:p>
        </p:txBody>
      </p:sp>
      <p:sp>
        <p:nvSpPr>
          <p:cNvPr id="25" name="TextBox 24"/>
          <p:cNvSpPr txBox="1">
            <a:spLocks noChangeArrowheads="1"/>
          </p:cNvSpPr>
          <p:nvPr/>
        </p:nvSpPr>
        <p:spPr bwMode="auto">
          <a:xfrm>
            <a:off x="6954091" y="-71946"/>
            <a:ext cx="216758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Approximate </a:t>
            </a:r>
          </a:p>
          <a:p>
            <a:r>
              <a:rPr lang="en-US" sz="2800" i="0" dirty="0">
                <a:solidFill>
                  <a:schemeClr val="bg1"/>
                </a:solidFill>
              </a:rPr>
              <a:t>dynamic </a:t>
            </a:r>
          </a:p>
          <a:p>
            <a:r>
              <a:rPr lang="en-US" sz="2800" i="0" dirty="0">
                <a:solidFill>
                  <a:schemeClr val="bg1"/>
                </a:solidFill>
              </a:rPr>
              <a:t>programming</a:t>
            </a:r>
          </a:p>
        </p:txBody>
      </p:sp>
      <p:sp>
        <p:nvSpPr>
          <p:cNvPr id="26" name="TextBox 25"/>
          <p:cNvSpPr txBox="1">
            <a:spLocks noChangeArrowheads="1"/>
          </p:cNvSpPr>
          <p:nvPr/>
        </p:nvSpPr>
        <p:spPr bwMode="auto">
          <a:xfrm>
            <a:off x="5643990" y="4210654"/>
            <a:ext cx="197682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Online </a:t>
            </a:r>
          </a:p>
          <a:p>
            <a:r>
              <a:rPr lang="en-US" sz="2800" i="0" dirty="0">
                <a:solidFill>
                  <a:schemeClr val="bg1"/>
                </a:solidFill>
              </a:rPr>
              <a:t>computation</a:t>
            </a:r>
          </a:p>
        </p:txBody>
      </p:sp>
      <p:sp>
        <p:nvSpPr>
          <p:cNvPr id="27" name="TextBox 26"/>
          <p:cNvSpPr txBox="1">
            <a:spLocks noChangeArrowheads="1"/>
          </p:cNvSpPr>
          <p:nvPr/>
        </p:nvSpPr>
        <p:spPr bwMode="auto">
          <a:xfrm>
            <a:off x="6800538" y="5304054"/>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28" name="TextBox 27"/>
          <p:cNvSpPr txBox="1">
            <a:spLocks noChangeArrowheads="1"/>
          </p:cNvSpPr>
          <p:nvPr/>
        </p:nvSpPr>
        <p:spPr bwMode="auto">
          <a:xfrm>
            <a:off x="6862819" y="2797189"/>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search</a:t>
            </a:r>
          </a:p>
        </p:txBody>
      </p:sp>
      <p:sp>
        <p:nvSpPr>
          <p:cNvPr id="29" name="TextBox 28"/>
          <p:cNvSpPr txBox="1">
            <a:spLocks noChangeArrowheads="1"/>
          </p:cNvSpPr>
          <p:nvPr/>
        </p:nvSpPr>
        <p:spPr bwMode="auto">
          <a:xfrm>
            <a:off x="5442022" y="293405"/>
            <a:ext cx="164500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Decision</a:t>
            </a:r>
          </a:p>
          <a:p>
            <a:r>
              <a:rPr lang="en-US" i="0" dirty="0">
                <a:solidFill>
                  <a:schemeClr val="bg1"/>
                </a:solidFill>
              </a:rPr>
              <a:t> </a:t>
            </a:r>
          </a:p>
          <a:p>
            <a:r>
              <a:rPr lang="en-US" sz="3200" i="0" dirty="0">
                <a:solidFill>
                  <a:schemeClr val="bg1"/>
                </a:solidFill>
              </a:rPr>
              <a:t>analysis</a:t>
            </a:r>
          </a:p>
        </p:txBody>
      </p:sp>
      <p:sp>
        <p:nvSpPr>
          <p:cNvPr id="30" name="TextBox 29"/>
          <p:cNvSpPr txBox="1">
            <a:spLocks noChangeArrowheads="1"/>
          </p:cNvSpPr>
          <p:nvPr/>
        </p:nvSpPr>
        <p:spPr bwMode="auto">
          <a:xfrm>
            <a:off x="193630" y="5244330"/>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control</a:t>
            </a:r>
          </a:p>
        </p:txBody>
      </p:sp>
      <p:sp>
        <p:nvSpPr>
          <p:cNvPr id="31" name="TextBox 30"/>
          <p:cNvSpPr txBox="1">
            <a:spLocks noChangeArrowheads="1"/>
          </p:cNvSpPr>
          <p:nvPr/>
        </p:nvSpPr>
        <p:spPr bwMode="auto">
          <a:xfrm>
            <a:off x="1887285" y="866190"/>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32" name="TextBox 31"/>
          <p:cNvSpPr txBox="1">
            <a:spLocks noChangeArrowheads="1"/>
          </p:cNvSpPr>
          <p:nvPr/>
        </p:nvSpPr>
        <p:spPr bwMode="auto">
          <a:xfrm>
            <a:off x="5195928" y="1889169"/>
            <a:ext cx="215956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Dynamic</a:t>
            </a:r>
          </a:p>
          <a:p>
            <a:r>
              <a:rPr lang="en-US" sz="2800" i="0" dirty="0">
                <a:solidFill>
                  <a:schemeClr val="bg1"/>
                </a:solidFill>
              </a:rPr>
              <a:t>Programming</a:t>
            </a:r>
          </a:p>
          <a:p>
            <a:r>
              <a:rPr lang="en-US" sz="2800" i="0" dirty="0">
                <a:solidFill>
                  <a:schemeClr val="bg1"/>
                </a:solidFill>
              </a:rPr>
              <a:t>and</a:t>
            </a:r>
          </a:p>
          <a:p>
            <a:r>
              <a:rPr lang="en-US" sz="2800" i="0" dirty="0">
                <a:solidFill>
                  <a:schemeClr val="bg1"/>
                </a:solidFill>
              </a:rPr>
              <a:t>control</a:t>
            </a:r>
          </a:p>
        </p:txBody>
      </p:sp>
      <p:sp>
        <p:nvSpPr>
          <p:cNvPr id="33" name="TextBox 32"/>
          <p:cNvSpPr txBox="1">
            <a:spLocks noChangeArrowheads="1"/>
          </p:cNvSpPr>
          <p:nvPr/>
        </p:nvSpPr>
        <p:spPr bwMode="auto">
          <a:xfrm>
            <a:off x="45838" y="2007254"/>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learning</a:t>
            </a:r>
          </a:p>
        </p:txBody>
      </p:sp>
      <p:sp>
        <p:nvSpPr>
          <p:cNvPr id="34" name="TextBox 33"/>
          <p:cNvSpPr txBox="1">
            <a:spLocks noChangeArrowheads="1"/>
          </p:cNvSpPr>
          <p:nvPr/>
        </p:nvSpPr>
        <p:spPr bwMode="auto">
          <a:xfrm>
            <a:off x="1673606" y="1974719"/>
            <a:ext cx="15199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Bandit</a:t>
            </a:r>
          </a:p>
          <a:p>
            <a:r>
              <a:rPr lang="en-US" sz="2800" i="0" dirty="0">
                <a:solidFill>
                  <a:schemeClr val="bg1"/>
                </a:solidFill>
              </a:rPr>
              <a:t>problems</a:t>
            </a:r>
          </a:p>
        </p:txBody>
      </p:sp>
      <p:sp>
        <p:nvSpPr>
          <p:cNvPr id="35" name="TextBox 34"/>
          <p:cNvSpPr txBox="1"/>
          <p:nvPr/>
        </p:nvSpPr>
        <p:spPr>
          <a:xfrm>
            <a:off x="-50337" y="6571622"/>
            <a:ext cx="2072106" cy="338554"/>
          </a:xfrm>
          <a:prstGeom prst="rect">
            <a:avLst/>
          </a:prstGeom>
          <a:noFill/>
        </p:spPr>
        <p:txBody>
          <a:bodyPr wrap="none" rtlCol="0">
            <a:spAutoFit/>
          </a:bodyPr>
          <a:lstStyle/>
          <a:p>
            <a:pPr algn="l"/>
            <a:r>
              <a:rPr lang="en-US" sz="1600" i="0" dirty="0">
                <a:solidFill>
                  <a:schemeClr val="bg1">
                    <a:lumMod val="85000"/>
                  </a:schemeClr>
                </a:solidFill>
              </a:rPr>
              <a:t>© Warren Powell 2019</a:t>
            </a:r>
          </a:p>
        </p:txBody>
      </p:sp>
      <p:sp>
        <p:nvSpPr>
          <p:cNvPr id="36" name="TextBox 35"/>
          <p:cNvSpPr txBox="1">
            <a:spLocks noChangeArrowheads="1"/>
          </p:cNvSpPr>
          <p:nvPr/>
        </p:nvSpPr>
        <p:spPr bwMode="auto">
          <a:xfrm>
            <a:off x="473502" y="3421735"/>
            <a:ext cx="13596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Active</a:t>
            </a:r>
          </a:p>
          <a:p>
            <a:r>
              <a:rPr lang="en-US" sz="2800" i="0" dirty="0">
                <a:solidFill>
                  <a:schemeClr val="bg1"/>
                </a:solidFill>
              </a:rPr>
              <a:t>learning</a:t>
            </a:r>
          </a:p>
        </p:txBody>
      </p:sp>
      <p:pic>
        <p:nvPicPr>
          <p:cNvPr id="37" name="Picture 36" descr="http://ecx.images-amazon.com/images/I/41UHTnB7yrL.jpg"/>
          <p:cNvPicPr>
            <a:picLocks noChangeAspect="1" noChangeArrowheads="1"/>
          </p:cNvPicPr>
          <p:nvPr/>
        </p:nvPicPr>
        <p:blipFill rotWithShape="1">
          <a:blip r:embed="rId4">
            <a:extLst>
              <a:ext uri="{28A0092B-C50C-407E-A947-70E740481C1C}">
                <a14:useLocalDpi xmlns:a14="http://schemas.microsoft.com/office/drawing/2010/main" val="0"/>
              </a:ext>
            </a:extLst>
          </a:blip>
          <a:srcRect t="9200"/>
          <a:stretch/>
        </p:blipFill>
        <p:spPr bwMode="auto">
          <a:xfrm>
            <a:off x="34304" y="0"/>
            <a:ext cx="1743696" cy="271417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http://ecx.images-amazon.com/images/I/41QmA4q%2BV7L.jpg"/>
          <p:cNvPicPr>
            <a:picLocks noChangeAspect="1" noChangeArrowheads="1"/>
          </p:cNvPicPr>
          <p:nvPr/>
        </p:nvPicPr>
        <p:blipFill rotWithShape="1">
          <a:blip r:embed="rId5">
            <a:extLst>
              <a:ext uri="{28A0092B-C50C-407E-A947-70E740481C1C}">
                <a14:useLocalDpi xmlns:a14="http://schemas.microsoft.com/office/drawing/2010/main" val="0"/>
              </a:ext>
            </a:extLst>
          </a:blip>
          <a:srcRect l="-4467" t="9743" r="4467"/>
          <a:stretch/>
        </p:blipFill>
        <p:spPr bwMode="auto">
          <a:xfrm>
            <a:off x="3633104" y="-36479"/>
            <a:ext cx="1857715" cy="32244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ecx.images-amazon.com/images/I/41fYgp2YdoL.jpg"/>
          <p:cNvPicPr>
            <a:picLocks noChangeAspect="1" noChangeArrowheads="1"/>
          </p:cNvPicPr>
          <p:nvPr/>
        </p:nvPicPr>
        <p:blipFill rotWithShape="1">
          <a:blip r:embed="rId6">
            <a:extLst>
              <a:ext uri="{28A0092B-C50C-407E-A947-70E740481C1C}">
                <a14:useLocalDpi xmlns:a14="http://schemas.microsoft.com/office/drawing/2010/main" val="0"/>
              </a:ext>
            </a:extLst>
          </a:blip>
          <a:srcRect t="27643"/>
          <a:stretch/>
        </p:blipFill>
        <p:spPr bwMode="auto">
          <a:xfrm>
            <a:off x="4093559" y="2046316"/>
            <a:ext cx="1637681" cy="216138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http://ecx.images-amazon.com/images/I/41AIbgU%2BR5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0817" y="3128"/>
            <a:ext cx="1757651" cy="318607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http://ecx.images-amazon.com/images/I/41VG30WB9QL.jpg"/>
          <p:cNvPicPr>
            <a:picLocks noChangeAspect="1" noChangeArrowheads="1"/>
          </p:cNvPicPr>
          <p:nvPr/>
        </p:nvPicPr>
        <p:blipFill rotWithShape="1">
          <a:blip r:embed="rId8">
            <a:extLst>
              <a:ext uri="{28A0092B-C50C-407E-A947-70E740481C1C}">
                <a14:useLocalDpi xmlns:a14="http://schemas.microsoft.com/office/drawing/2010/main" val="0"/>
              </a:ext>
            </a:extLst>
          </a:blip>
          <a:srcRect t="8211" b="23638"/>
          <a:stretch/>
        </p:blipFill>
        <p:spPr bwMode="auto">
          <a:xfrm>
            <a:off x="5721722" y="4296327"/>
            <a:ext cx="1663707" cy="21259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b="26856"/>
          <a:stretch/>
        </p:blipFill>
        <p:spPr bwMode="auto">
          <a:xfrm>
            <a:off x="7168914" y="4208760"/>
            <a:ext cx="1920425" cy="258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2130"/>
          <a:stretch/>
        </p:blipFill>
        <p:spPr bwMode="auto">
          <a:xfrm>
            <a:off x="7148979" y="1812360"/>
            <a:ext cx="1686863" cy="2696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47424" y="0"/>
            <a:ext cx="1420813"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descr="http://ecx.images-amazon.com/images/I/61FBoML56%2BL.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18241" y="1289693"/>
            <a:ext cx="1716914" cy="305682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ttp://ecx.images-amazon.com/images/I/41SN%2B8rDXUL._SX313_BO1,204,203,200_.jpg"/>
          <p:cNvPicPr>
            <a:picLocks noChangeAspect="1" noChangeArrowheads="1"/>
          </p:cNvPicPr>
          <p:nvPr/>
        </p:nvPicPr>
        <p:blipFill rotWithShape="1">
          <a:blip r:embed="rId13">
            <a:extLst>
              <a:ext uri="{28A0092B-C50C-407E-A947-70E740481C1C}">
                <a14:useLocalDpi xmlns:a14="http://schemas.microsoft.com/office/drawing/2010/main" val="0"/>
              </a:ext>
            </a:extLst>
          </a:blip>
          <a:srcRect t="15048"/>
          <a:stretch/>
        </p:blipFill>
        <p:spPr bwMode="auto">
          <a:xfrm>
            <a:off x="1991279" y="-34028"/>
            <a:ext cx="1615910" cy="26095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ecx.images-amazon.com/images/I/41c-z3j4I9L._SX298_BO1,204,203,200_.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51" y="1856363"/>
            <a:ext cx="1437811" cy="260531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ecx.images-amazon.com/images/I/51ALbLyEhkL._SX298_BO1,204,203,200_.jpg"/>
          <p:cNvPicPr>
            <a:picLocks noChangeAspect="1" noChangeArrowheads="1"/>
          </p:cNvPicPr>
          <p:nvPr/>
        </p:nvPicPr>
        <p:blipFill rotWithShape="1">
          <a:blip r:embed="rId15">
            <a:extLst>
              <a:ext uri="{28A0092B-C50C-407E-A947-70E740481C1C}">
                <a14:useLocalDpi xmlns:a14="http://schemas.microsoft.com/office/drawing/2010/main" val="0"/>
              </a:ext>
            </a:extLst>
          </a:blip>
          <a:srcRect b="13943"/>
          <a:stretch/>
        </p:blipFill>
        <p:spPr bwMode="auto">
          <a:xfrm>
            <a:off x="1673945" y="1588526"/>
            <a:ext cx="1742374" cy="279493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ecx.images-amazon.com/images/I/41GFdOeVAGL.jpg"/>
          <p:cNvPicPr>
            <a:picLocks noChangeAspect="1" noChangeArrowheads="1"/>
          </p:cNvPicPr>
          <p:nvPr/>
        </p:nvPicPr>
        <p:blipFill rotWithShape="1">
          <a:blip r:embed="rId16">
            <a:extLst>
              <a:ext uri="{28A0092B-C50C-407E-A947-70E740481C1C}">
                <a14:useLocalDpi xmlns:a14="http://schemas.microsoft.com/office/drawing/2010/main" val="0"/>
              </a:ext>
            </a:extLst>
          </a:blip>
          <a:srcRect t="4283" r="7874" b="14778"/>
          <a:stretch/>
        </p:blipFill>
        <p:spPr bwMode="auto">
          <a:xfrm>
            <a:off x="2704905" y="2352462"/>
            <a:ext cx="1536208" cy="25872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17"/>
          <a:stretch>
            <a:fillRect/>
          </a:stretch>
        </p:blipFill>
        <p:spPr>
          <a:xfrm>
            <a:off x="522916" y="2974983"/>
            <a:ext cx="1719356" cy="2143822"/>
          </a:xfrm>
          <a:prstGeom prst="rect">
            <a:avLst/>
          </a:prstGeom>
        </p:spPr>
      </p:pic>
      <p:pic>
        <p:nvPicPr>
          <p:cNvPr id="51" name="Picture 6" descr="http://ecx.images-amazon.com/images/I/41leupY2UHL._SX309_BO1,204,203,200_.jpg"/>
          <p:cNvPicPr>
            <a:picLocks noChangeAspect="1" noChangeArrowheads="1"/>
          </p:cNvPicPr>
          <p:nvPr/>
        </p:nvPicPr>
        <p:blipFill rotWithShape="1">
          <a:blip r:embed="rId18">
            <a:extLst>
              <a:ext uri="{28A0092B-C50C-407E-A947-70E740481C1C}">
                <a14:useLocalDpi xmlns:a14="http://schemas.microsoft.com/office/drawing/2010/main" val="0"/>
              </a:ext>
            </a:extLst>
          </a:blip>
          <a:srcRect b="25455"/>
          <a:stretch/>
        </p:blipFill>
        <p:spPr bwMode="auto">
          <a:xfrm>
            <a:off x="0" y="4461678"/>
            <a:ext cx="1651000" cy="236965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19"/>
          <a:stretch>
            <a:fillRect/>
          </a:stretch>
        </p:blipFill>
        <p:spPr>
          <a:xfrm>
            <a:off x="1881026" y="4106067"/>
            <a:ext cx="2060428" cy="2737137"/>
          </a:xfrm>
          <a:prstGeom prst="rect">
            <a:avLst/>
          </a:prstGeom>
        </p:spPr>
      </p:pic>
      <p:pic>
        <p:nvPicPr>
          <p:cNvPr id="53" name="Picture 6" descr="http://ecx.images-amazon.com/images/I/41SqMuaUIZL.jpg"/>
          <p:cNvPicPr>
            <a:picLocks noChangeAspect="1" noChangeArrowheads="1"/>
          </p:cNvPicPr>
          <p:nvPr/>
        </p:nvPicPr>
        <p:blipFill rotWithShape="1">
          <a:blip r:embed="rId20">
            <a:extLst>
              <a:ext uri="{28A0092B-C50C-407E-A947-70E740481C1C}">
                <a14:useLocalDpi xmlns:a14="http://schemas.microsoft.com/office/drawing/2010/main" val="0"/>
              </a:ext>
            </a:extLst>
          </a:blip>
          <a:srcRect b="17254"/>
          <a:stretch/>
        </p:blipFill>
        <p:spPr bwMode="auto">
          <a:xfrm>
            <a:off x="4095053" y="3920041"/>
            <a:ext cx="1856048" cy="2861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05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dissolve">
                                      <p:cBhvr>
                                        <p:cTn id="11" dur="500"/>
                                        <p:tgtEl>
                                          <p:spTgt spid="38"/>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500"/>
                                        <p:tgtEl>
                                          <p:spTgt spid="40"/>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dissolve">
                                      <p:cBhvr>
                                        <p:cTn id="19" dur="500"/>
                                        <p:tgtEl>
                                          <p:spTgt spid="45"/>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dissolve">
                                      <p:cBhvr>
                                        <p:cTn id="23" dur="500"/>
                                        <p:tgtEl>
                                          <p:spTgt spid="49"/>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dissolve">
                                      <p:cBhvr>
                                        <p:cTn id="27" dur="500"/>
                                        <p:tgtEl>
                                          <p:spTgt spid="39"/>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dissolve">
                                      <p:cBhvr>
                                        <p:cTn id="31" dur="500"/>
                                        <p:tgtEl>
                                          <p:spTgt spid="41"/>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dissolve">
                                      <p:cBhvr>
                                        <p:cTn id="35" dur="500"/>
                                        <p:tgtEl>
                                          <p:spTgt spid="52"/>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dissolve">
                                      <p:cBhvr>
                                        <p:cTn id="39" dur="500"/>
                                        <p:tgtEl>
                                          <p:spTgt spid="50"/>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dissolve">
                                      <p:cBhvr>
                                        <p:cTn id="43" dur="500"/>
                                        <p:tgtEl>
                                          <p:spTgt spid="53"/>
                                        </p:tgtEl>
                                      </p:cBhvr>
                                    </p:animEffect>
                                  </p:childTnLst>
                                </p:cTn>
                              </p:par>
                            </p:childTnLst>
                          </p:cTn>
                        </p:par>
                        <p:par>
                          <p:cTn id="44" fill="hold">
                            <p:stCondLst>
                              <p:cond delay="5000"/>
                            </p:stCondLst>
                            <p:childTnLst>
                              <p:par>
                                <p:cTn id="45" presetID="9" presetClass="entr" presetSubtype="0"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dissolve">
                                      <p:cBhvr>
                                        <p:cTn id="47" dur="500"/>
                                        <p:tgtEl>
                                          <p:spTgt spid="43"/>
                                        </p:tgtEl>
                                      </p:cBhvr>
                                    </p:animEffect>
                                  </p:childTnLst>
                                </p:cTn>
                              </p:par>
                            </p:childTnLst>
                          </p:cTn>
                        </p:par>
                        <p:par>
                          <p:cTn id="48" fill="hold">
                            <p:stCondLst>
                              <p:cond delay="5500"/>
                            </p:stCondLst>
                            <p:childTnLst>
                              <p:par>
                                <p:cTn id="49" presetID="9" presetClass="entr" presetSubtype="0"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dissolve">
                                      <p:cBhvr>
                                        <p:cTn id="51" dur="500"/>
                                        <p:tgtEl>
                                          <p:spTgt spid="44"/>
                                        </p:tgtEl>
                                      </p:cBhvr>
                                    </p:animEffect>
                                  </p:childTnLst>
                                </p:cTn>
                              </p:par>
                            </p:childTnLst>
                          </p:cTn>
                        </p:par>
                        <p:par>
                          <p:cTn id="52" fill="hold">
                            <p:stCondLst>
                              <p:cond delay="6000"/>
                            </p:stCondLst>
                            <p:childTnLst>
                              <p:par>
                                <p:cTn id="53" presetID="9" presetClass="entr" presetSubtype="0"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dissolve">
                                      <p:cBhvr>
                                        <p:cTn id="55" dur="500"/>
                                        <p:tgtEl>
                                          <p:spTgt spid="42"/>
                                        </p:tgtEl>
                                      </p:cBhvr>
                                    </p:animEffect>
                                  </p:childTnLst>
                                </p:cTn>
                              </p:par>
                            </p:childTnLst>
                          </p:cTn>
                        </p:par>
                        <p:par>
                          <p:cTn id="56" fill="hold">
                            <p:stCondLst>
                              <p:cond delay="6500"/>
                            </p:stCondLst>
                            <p:childTnLst>
                              <p:par>
                                <p:cTn id="57" presetID="9" presetClass="entr" presetSubtype="0" fill="hold"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dissolve">
                                      <p:cBhvr>
                                        <p:cTn id="59" dur="500"/>
                                        <p:tgtEl>
                                          <p:spTgt spid="46"/>
                                        </p:tgtEl>
                                      </p:cBhvr>
                                    </p:animEffect>
                                  </p:childTnLst>
                                </p:cTn>
                              </p:par>
                            </p:childTnLst>
                          </p:cTn>
                        </p:par>
                        <p:par>
                          <p:cTn id="60" fill="hold">
                            <p:stCondLst>
                              <p:cond delay="7000"/>
                            </p:stCondLst>
                            <p:childTnLst>
                              <p:par>
                                <p:cTn id="61" presetID="9" presetClass="entr" presetSubtype="0" fill="hold" nodeType="after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dissolve">
                                      <p:cBhvr>
                                        <p:cTn id="63" dur="500"/>
                                        <p:tgtEl>
                                          <p:spTgt spid="47"/>
                                        </p:tgtEl>
                                      </p:cBhvr>
                                    </p:animEffect>
                                  </p:childTnLst>
                                </p:cTn>
                              </p:par>
                            </p:childTnLst>
                          </p:cTn>
                        </p:par>
                        <p:par>
                          <p:cTn id="64" fill="hold">
                            <p:stCondLst>
                              <p:cond delay="7500"/>
                            </p:stCondLst>
                            <p:childTnLst>
                              <p:par>
                                <p:cTn id="65" presetID="9" presetClass="entr" presetSubtype="0" fill="hold" nodeType="after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dissolve">
                                      <p:cBhvr>
                                        <p:cTn id="67" dur="500"/>
                                        <p:tgtEl>
                                          <p:spTgt spid="48"/>
                                        </p:tgtEl>
                                      </p:cBhvr>
                                    </p:animEffect>
                                  </p:childTnLst>
                                </p:cTn>
                              </p:par>
                            </p:childTnLst>
                          </p:cTn>
                        </p:par>
                        <p:par>
                          <p:cTn id="68" fill="hold">
                            <p:stCondLst>
                              <p:cond delay="8000"/>
                            </p:stCondLst>
                            <p:childTnLst>
                              <p:par>
                                <p:cTn id="69" presetID="9" presetClass="entr" presetSubtype="0" fill="hold" nodeType="after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dissolve">
                                      <p:cBhvr>
                                        <p:cTn id="7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All sequential decision problems can be modeled using five core components:</a:t>
                </a:r>
              </a:p>
              <a:p>
                <a:pPr lvl="1"/>
                <a:r>
                  <a:rPr lang="en-US" dirty="0"/>
                  <a:t>State variables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dirty="0"/>
              </a:p>
              <a:p>
                <a:pPr lvl="2"/>
                <a:r>
                  <a:rPr lang="en-US" dirty="0"/>
                  <a:t>Physical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other information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𝑡</m:t>
                        </m:r>
                      </m:sub>
                    </m:sSub>
                  </m:oMath>
                </a14:m>
                <a:r>
                  <a:rPr lang="en-US" dirty="0"/>
                  <a:t>, belief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𝑡</m:t>
                        </m:r>
                      </m:sub>
                    </m:sSub>
                  </m:oMath>
                </a14:m>
                <a:r>
                  <a:rPr lang="en-US" dirty="0"/>
                  <a:t>.</a:t>
                </a:r>
              </a:p>
              <a:p>
                <a:pPr lvl="1"/>
                <a:r>
                  <a:rPr lang="en-US" dirty="0"/>
                  <a:t>Decision variables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dirty="0"/>
              </a:p>
              <a:p>
                <a:pPr lvl="2"/>
                <a:r>
                  <a:rPr lang="en-US" dirty="0"/>
                  <a:t>Made with </a:t>
                </a:r>
                <a:r>
                  <a:rPr lang="en-US" i="1" dirty="0"/>
                  <a:t>policy</a:t>
                </a:r>
                <a:r>
                  <a:rPr lang="en-US" dirty="0"/>
                  <a: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e>
                      <m:e>
                        <m:r>
                          <a:rPr lang="en-US" b="0" i="1" smtClean="0">
                            <a:latin typeface="Cambria Math" panose="02040503050406030204" pitchFamily="18" charset="0"/>
                          </a:rPr>
                          <m:t>𝜃</m:t>
                        </m:r>
                      </m:e>
                    </m:d>
                  </m:oMath>
                </a14:m>
                <a:r>
                  <a:rPr lang="en-US" dirty="0"/>
                  <a:t> (or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or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𝑈</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dirty="0"/>
              </a:p>
              <a:p>
                <a:pPr lvl="1"/>
                <a:r>
                  <a:rPr lang="en-US" dirty="0"/>
                  <a:t>Exogenous information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endParaRPr lang="en-US" dirty="0"/>
              </a:p>
              <a:p>
                <a:pPr lvl="2"/>
                <a:r>
                  <a:rPr lang="en-US" dirty="0"/>
                  <a:t>What do we learn for the first time between </a:t>
                </a:r>
                <a14:m>
                  <m:oMath xmlns:m="http://schemas.openxmlformats.org/officeDocument/2006/math">
                    <m:r>
                      <a:rPr lang="en-US" b="0" i="1" smtClean="0">
                        <a:latin typeface="Cambria Math" panose="02040503050406030204" pitchFamily="18" charset="0"/>
                      </a:rPr>
                      <m:t>𝑡</m:t>
                    </m:r>
                  </m:oMath>
                </a14:m>
                <a:r>
                  <a:rPr lang="en-US" dirty="0"/>
                  <a:t> and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r>
                  <a:rPr lang="en-US" dirty="0"/>
                  <a:t>?</a:t>
                </a:r>
              </a:p>
              <a:p>
                <a:pPr lvl="1"/>
                <a:r>
                  <a:rPr lang="en-US" dirty="0"/>
                  <a:t>Transition function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𝑀</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a:p>
              <a:p>
                <a:pPr lvl="2"/>
                <a:r>
                  <a:rPr lang="en-US" dirty="0"/>
                  <a:t>How do the state variables evolve over time?</a:t>
                </a:r>
              </a:p>
              <a:p>
                <a:pPr lvl="1"/>
                <a:r>
                  <a:rPr lang="en-US" dirty="0"/>
                  <a:t>Objective function</a:t>
                </a:r>
              </a:p>
              <a:p>
                <a:pPr lvl="2"/>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𝜋</m:t>
                            </m:r>
                          </m:lim>
                        </m:limLow>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𝔼</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𝔼</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𝑇</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sub>
                        </m:sSub>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𝑡</m:t>
                            </m:r>
                            <m:r>
                              <a:rPr lang="en-US" b="0" i="1" smtClean="0">
                                <a:latin typeface="Cambria Math" panose="02040503050406030204" pitchFamily="18" charset="0"/>
                              </a:rPr>
                              <m:t>=0</m:t>
                            </m:r>
                          </m:sub>
                          <m:sup>
                            <m:r>
                              <a:rPr lang="en-US" b="0" i="1" smtClean="0">
                                <a:latin typeface="Cambria Math" panose="02040503050406030204" pitchFamily="18" charset="0"/>
                              </a:rPr>
                              <m:t>𝑇</m:t>
                            </m:r>
                          </m:sup>
                          <m:e>
                            <m:r>
                              <a:rPr lang="en-US" b="0" i="1" smtClean="0">
                                <a:latin typeface="Cambria Math" panose="02040503050406030204" pitchFamily="18" charset="0"/>
                              </a:rPr>
                              <m:t>𝐶</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e>
                        </m:nary>
                      </m:e>
                    </m:func>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1355" b="-9236"/>
                </a:stretch>
              </a:blipFill>
            </p:spPr>
            <p:txBody>
              <a:bodyPr/>
              <a:lstStyle/>
              <a:p>
                <a:r>
                  <a:rPr lang="en-US">
                    <a:noFill/>
                  </a:rPr>
                  <a:t> </a:t>
                </a:r>
              </a:p>
            </p:txBody>
          </p:sp>
        </mc:Fallback>
      </mc:AlternateContent>
      <p:sp>
        <p:nvSpPr>
          <p:cNvPr id="5" name="Rectangle 2"/>
          <p:cNvSpPr>
            <a:spLocks noGrp="1" noChangeArrowheads="1"/>
          </p:cNvSpPr>
          <p:nvPr>
            <p:ph type="title"/>
          </p:nvPr>
        </p:nvSpPr>
        <p:spPr>
          <a:xfrm>
            <a:off x="246888" y="304800"/>
            <a:ext cx="7772400" cy="609600"/>
          </a:xfrm>
        </p:spPr>
        <p:txBody>
          <a:bodyPr/>
          <a:lstStyle/>
          <a:p>
            <a:r>
              <a:rPr lang="en-US" dirty="0"/>
              <a:t>Elements of a dynamic model</a:t>
            </a:r>
          </a:p>
        </p:txBody>
      </p:sp>
    </p:spTree>
    <p:extLst>
      <p:ext uri="{BB962C8B-B14F-4D97-AF65-F5344CB8AC3E}">
        <p14:creationId xmlns:p14="http://schemas.microsoft.com/office/powerpoint/2010/main" val="3533978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Energy storage example</a:t>
            </a:r>
          </a:p>
        </p:txBody>
      </p:sp>
      <p:sp>
        <p:nvSpPr>
          <p:cNvPr id="43011" name="Rectangle 3"/>
          <p:cNvSpPr>
            <a:spLocks noGrp="1" noChangeArrowheads="1"/>
          </p:cNvSpPr>
          <p:nvPr>
            <p:ph type="body" idx="1"/>
          </p:nvPr>
        </p:nvSpPr>
        <p:spPr/>
        <p:txBody>
          <a:bodyPr/>
          <a:lstStyle/>
          <a:p>
            <a:r>
              <a:rPr lang="en-US" dirty="0"/>
              <a:t>Battery arbitrage – When to charge, when to discharge, given stochastic prices</a:t>
            </a:r>
          </a:p>
        </p:txBody>
      </p:sp>
      <p:pic>
        <p:nvPicPr>
          <p:cNvPr id="138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896" y="2138005"/>
            <a:ext cx="3151734" cy="209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1971"/>
          <a:stretch/>
        </p:blipFill>
        <p:spPr bwMode="auto">
          <a:xfrm>
            <a:off x="1071534" y="4273120"/>
            <a:ext cx="2677296" cy="23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bwMode="auto">
          <a:xfrm>
            <a:off x="3942786" y="5495037"/>
            <a:ext cx="1365813" cy="398214"/>
          </a:xfrm>
          <a:prstGeom prst="rightArrow">
            <a:avLst>
              <a:gd name="adj1" fmla="val 50000"/>
              <a:gd name="adj2" fmla="val 73253"/>
            </a:avLst>
          </a:prstGeom>
          <a:solidFill>
            <a:srgbClr val="00B0F0"/>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Right Arrow 14"/>
          <p:cNvSpPr/>
          <p:nvPr/>
        </p:nvSpPr>
        <p:spPr bwMode="auto">
          <a:xfrm rot="10800000">
            <a:off x="3944711" y="5068687"/>
            <a:ext cx="1365813" cy="398214"/>
          </a:xfrm>
          <a:prstGeom prst="rightArrow">
            <a:avLst>
              <a:gd name="adj1" fmla="val 50000"/>
              <a:gd name="adj2" fmla="val 73253"/>
            </a:avLst>
          </a:prstGeom>
          <a:solidFill>
            <a:srgbClr val="00B0F0"/>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34915"/>
          <a:stretch/>
        </p:blipFill>
        <p:spPr>
          <a:xfrm>
            <a:off x="5542568" y="4273120"/>
            <a:ext cx="3131532" cy="2387563"/>
          </a:xfrm>
          <a:prstGeom prst="rect">
            <a:avLst/>
          </a:prstGeom>
        </p:spPr>
      </p:pic>
      <p:sp>
        <p:nvSpPr>
          <p:cNvPr id="3" name="Footer Placeholder 2">
            <a:extLst>
              <a:ext uri="{FF2B5EF4-FFF2-40B4-BE49-F238E27FC236}">
                <a16:creationId xmlns:a16="http://schemas.microsoft.com/office/drawing/2014/main" id="{7233BF9C-143F-48BF-BBFC-C7192B9F939B}"/>
              </a:ext>
            </a:extLst>
          </p:cNvPr>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2749915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61" name="Rectangle 3"/>
          <p:cNvSpPr>
            <a:spLocks noGrp="1" noChangeArrowheads="1"/>
          </p:cNvSpPr>
          <p:nvPr>
            <p:ph type="body" idx="4294967295"/>
          </p:nvPr>
        </p:nvSpPr>
        <p:spPr/>
        <p:txBody>
          <a:bodyPr/>
          <a:lstStyle/>
          <a:p>
            <a:r>
              <a:rPr lang="en-US" dirty="0"/>
              <a:t>The state variable:</a:t>
            </a:r>
          </a:p>
        </p:txBody>
      </p:sp>
      <p:graphicFrame>
        <p:nvGraphicFramePr>
          <p:cNvPr id="531467" name="Object 9"/>
          <p:cNvGraphicFramePr>
            <a:graphicFrameLocks noChangeAspect="1"/>
          </p:cNvGraphicFramePr>
          <p:nvPr>
            <p:extLst>
              <p:ext uri="{D42A27DB-BD31-4B8C-83A1-F6EECF244321}">
                <p14:modId xmlns:p14="http://schemas.microsoft.com/office/powerpoint/2010/main" val="1884650319"/>
              </p:ext>
            </p:extLst>
          </p:nvPr>
        </p:nvGraphicFramePr>
        <p:xfrm>
          <a:off x="2482850" y="1647825"/>
          <a:ext cx="5357813" cy="5122863"/>
        </p:xfrm>
        <a:graphic>
          <a:graphicData uri="http://schemas.openxmlformats.org/presentationml/2006/ole">
            <mc:AlternateContent xmlns:mc="http://schemas.openxmlformats.org/markup-compatibility/2006">
              <mc:Choice xmlns:v="urn:schemas-microsoft-com:vml" Requires="v">
                <p:oleObj spid="_x0000_s1981932" name="Equation" r:id="rId4" imgW="3136680" imgH="2997000" progId="Equation.DSMT4">
                  <p:embed/>
                </p:oleObj>
              </mc:Choice>
              <mc:Fallback>
                <p:oleObj name="Equation" r:id="rId4" imgW="3136680" imgH="2997000" progId="Equation.DSMT4">
                  <p:embed/>
                  <p:pic>
                    <p:nvPicPr>
                      <p:cNvPr id="531467" name="Object 9"/>
                      <p:cNvPicPr>
                        <a:picLocks noChangeAspect="1" noChangeArrowheads="1"/>
                      </p:cNvPicPr>
                      <p:nvPr/>
                    </p:nvPicPr>
                    <p:blipFill>
                      <a:blip r:embed="rId5"/>
                      <a:srcRect/>
                      <a:stretch>
                        <a:fillRect/>
                      </a:stretch>
                    </p:blipFill>
                    <p:spPr bwMode="auto">
                      <a:xfrm>
                        <a:off x="2482850" y="1647825"/>
                        <a:ext cx="5357813" cy="5122863"/>
                      </a:xfrm>
                      <a:prstGeom prst="rect">
                        <a:avLst/>
                      </a:prstGeom>
                      <a:solidFill>
                        <a:schemeClr val="bg1"/>
                      </a:solidFill>
                      <a:ln>
                        <a:noFill/>
                      </a:ln>
                      <a:effectLst/>
                    </p:spPr>
                  </p:pic>
                </p:oleObj>
              </mc:Fallback>
            </mc:AlternateContent>
          </a:graphicData>
        </a:graphic>
      </p:graphicFrame>
      <p:graphicFrame>
        <p:nvGraphicFramePr>
          <p:cNvPr id="531468" name="Object 10"/>
          <p:cNvGraphicFramePr>
            <a:graphicFrameLocks noChangeAspect="1"/>
          </p:cNvGraphicFramePr>
          <p:nvPr/>
        </p:nvGraphicFramePr>
        <p:xfrm>
          <a:off x="1809750" y="2017713"/>
          <a:ext cx="558800" cy="4022725"/>
        </p:xfrm>
        <a:graphic>
          <a:graphicData uri="http://schemas.openxmlformats.org/presentationml/2006/ole">
            <mc:AlternateContent xmlns:mc="http://schemas.openxmlformats.org/markup-compatibility/2006">
              <mc:Choice xmlns:v="urn:schemas-microsoft-com:vml" Requires="v">
                <p:oleObj spid="_x0000_s1981933" name="Equation" r:id="rId6" imgW="190440" imgH="1371600" progId="Equation.DSMT4">
                  <p:embed/>
                </p:oleObj>
              </mc:Choice>
              <mc:Fallback>
                <p:oleObj name="Equation" r:id="rId6" imgW="190440" imgH="1371600" progId="Equation.DSMT4">
                  <p:embed/>
                  <p:pic>
                    <p:nvPicPr>
                      <p:cNvPr id="531468"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9750" y="2017713"/>
                        <a:ext cx="558800" cy="402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2" name="Group 11"/>
          <p:cNvGrpSpPr/>
          <p:nvPr/>
        </p:nvGrpSpPr>
        <p:grpSpPr>
          <a:xfrm>
            <a:off x="477838" y="2206625"/>
            <a:ext cx="1339851" cy="3870325"/>
            <a:chOff x="477838" y="2206625"/>
            <a:chExt cx="1339851" cy="3870325"/>
          </a:xfrm>
        </p:grpSpPr>
        <p:grpSp>
          <p:nvGrpSpPr>
            <p:cNvPr id="13" name="Group 31"/>
            <p:cNvGrpSpPr>
              <a:grpSpLocks/>
            </p:cNvGrpSpPr>
            <p:nvPr/>
          </p:nvGrpSpPr>
          <p:grpSpPr bwMode="auto">
            <a:xfrm>
              <a:off x="1039813" y="2206625"/>
              <a:ext cx="288925" cy="895350"/>
              <a:chOff x="2803" y="1278"/>
              <a:chExt cx="342" cy="956"/>
            </a:xfrm>
          </p:grpSpPr>
          <p:grpSp>
            <p:nvGrpSpPr>
              <p:cNvPr id="17" name="Group 32"/>
              <p:cNvGrpSpPr>
                <a:grpSpLocks/>
              </p:cNvGrpSpPr>
              <p:nvPr/>
            </p:nvGrpSpPr>
            <p:grpSpPr bwMode="auto">
              <a:xfrm>
                <a:off x="2803" y="1401"/>
                <a:ext cx="342" cy="833"/>
                <a:chOff x="2803" y="1401"/>
                <a:chExt cx="342" cy="833"/>
              </a:xfrm>
            </p:grpSpPr>
            <p:grpSp>
              <p:nvGrpSpPr>
                <p:cNvPr id="28" name="Group 33"/>
                <p:cNvGrpSpPr>
                  <a:grpSpLocks/>
                </p:cNvGrpSpPr>
                <p:nvPr/>
              </p:nvGrpSpPr>
              <p:grpSpPr bwMode="auto">
                <a:xfrm>
                  <a:off x="2815" y="2143"/>
                  <a:ext cx="301" cy="91"/>
                  <a:chOff x="2815" y="2143"/>
                  <a:chExt cx="301" cy="91"/>
                </a:xfrm>
              </p:grpSpPr>
              <p:sp>
                <p:nvSpPr>
                  <p:cNvPr id="38" name="Freeform 34"/>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70"/>
                      <a:gd name="T41" fmla="*/ 93 w 9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35"/>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75"/>
                      <a:gd name="T47" fmla="*/ 104 w 10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9" name="Group 36"/>
                <p:cNvGrpSpPr>
                  <a:grpSpLocks/>
                </p:cNvGrpSpPr>
                <p:nvPr/>
              </p:nvGrpSpPr>
              <p:grpSpPr bwMode="auto">
                <a:xfrm>
                  <a:off x="2803" y="1401"/>
                  <a:ext cx="342" cy="785"/>
                  <a:chOff x="2803" y="1401"/>
                  <a:chExt cx="342" cy="785"/>
                </a:xfrm>
              </p:grpSpPr>
              <p:grpSp>
                <p:nvGrpSpPr>
                  <p:cNvPr id="30" name="Group 37"/>
                  <p:cNvGrpSpPr>
                    <a:grpSpLocks/>
                  </p:cNvGrpSpPr>
                  <p:nvPr/>
                </p:nvGrpSpPr>
                <p:grpSpPr bwMode="auto">
                  <a:xfrm>
                    <a:off x="2844" y="1401"/>
                    <a:ext cx="220" cy="253"/>
                    <a:chOff x="2844" y="1401"/>
                    <a:chExt cx="220" cy="253"/>
                  </a:xfrm>
                </p:grpSpPr>
                <p:sp>
                  <p:nvSpPr>
                    <p:cNvPr id="35" name="Freeform 38"/>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237"/>
                        <a:gd name="T29" fmla="*/ 220 w 22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39"/>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40"/>
                        <a:gd name="T26" fmla="*/ 87 w 87"/>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40"/>
                    <p:cNvSpPr>
                      <a:spLocks/>
                    </p:cNvSpPr>
                    <p:nvPr/>
                  </p:nvSpPr>
                  <p:spPr bwMode="auto">
                    <a:xfrm>
                      <a:off x="2937" y="1428"/>
                      <a:ext cx="52" cy="27"/>
                    </a:xfrm>
                    <a:custGeom>
                      <a:avLst/>
                      <a:gdLst>
                        <a:gd name="T0" fmla="*/ 0 w 52"/>
                        <a:gd name="T1" fmla="*/ 27 h 27"/>
                        <a:gd name="T2" fmla="*/ 29 w 52"/>
                        <a:gd name="T3" fmla="*/ 0 h 27"/>
                        <a:gd name="T4" fmla="*/ 52 w 52"/>
                        <a:gd name="T5" fmla="*/ 22 h 27"/>
                        <a:gd name="T6" fmla="*/ 0 60000 65536"/>
                        <a:gd name="T7" fmla="*/ 0 60000 65536"/>
                        <a:gd name="T8" fmla="*/ 0 60000 65536"/>
                        <a:gd name="T9" fmla="*/ 0 w 52"/>
                        <a:gd name="T10" fmla="*/ 0 h 27"/>
                        <a:gd name="T11" fmla="*/ 52 w 52"/>
                        <a:gd name="T12" fmla="*/ 27 h 27"/>
                      </a:gdLst>
                      <a:ahLst/>
                      <a:cxnLst>
                        <a:cxn ang="T6">
                          <a:pos x="T0" y="T1"/>
                        </a:cxn>
                        <a:cxn ang="T7">
                          <a:pos x="T2" y="T3"/>
                        </a:cxn>
                        <a:cxn ang="T8">
                          <a:pos x="T4" y="T5"/>
                        </a:cxn>
                      </a:cxnLst>
                      <a:rect l="T9" t="T10" r="T11" b="T12"/>
                      <a:pathLst>
                        <a:path w="52" h="27">
                          <a:moveTo>
                            <a:pt x="0" y="27"/>
                          </a:moveTo>
                          <a:lnTo>
                            <a:pt x="29" y="0"/>
                          </a:lnTo>
                          <a:lnTo>
                            <a:pt x="52" y="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1" name="Group 41"/>
                  <p:cNvGrpSpPr>
                    <a:grpSpLocks/>
                  </p:cNvGrpSpPr>
                  <p:nvPr/>
                </p:nvGrpSpPr>
                <p:grpSpPr bwMode="auto">
                  <a:xfrm>
                    <a:off x="2803" y="1412"/>
                    <a:ext cx="342" cy="774"/>
                    <a:chOff x="2803" y="1412"/>
                    <a:chExt cx="342" cy="774"/>
                  </a:xfrm>
                </p:grpSpPr>
                <p:sp>
                  <p:nvSpPr>
                    <p:cNvPr id="32" name="Freeform 42"/>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2"/>
                        <a:gd name="T91" fmla="*/ 0 h 774"/>
                        <a:gd name="T92" fmla="*/ 342 w 342"/>
                        <a:gd name="T93" fmla="*/ 774 h 7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43"/>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99"/>
                        <a:gd name="T35" fmla="*/ 87 w 87"/>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44"/>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 name="T8" fmla="*/ 0 60000 65536"/>
                        <a:gd name="T9" fmla="*/ 0 60000 65536"/>
                        <a:gd name="T10" fmla="*/ 0 60000 65536"/>
                        <a:gd name="T11" fmla="*/ 0 60000 65536"/>
                        <a:gd name="T12" fmla="*/ 0 w 29"/>
                        <a:gd name="T13" fmla="*/ 0 h 27"/>
                        <a:gd name="T14" fmla="*/ 29 w 29"/>
                        <a:gd name="T15" fmla="*/ 27 h 27"/>
                      </a:gdLst>
                      <a:ahLst/>
                      <a:cxnLst>
                        <a:cxn ang="T8">
                          <a:pos x="T0" y="T1"/>
                        </a:cxn>
                        <a:cxn ang="T9">
                          <a:pos x="T2" y="T3"/>
                        </a:cxn>
                        <a:cxn ang="T10">
                          <a:pos x="T4" y="T5"/>
                        </a:cxn>
                        <a:cxn ang="T11">
                          <a:pos x="T6" y="T7"/>
                        </a:cxn>
                      </a:cxnLst>
                      <a:rect l="T12" t="T13" r="T14" b="T15"/>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18" name="Group 45"/>
              <p:cNvGrpSpPr>
                <a:grpSpLocks/>
              </p:cNvGrpSpPr>
              <p:nvPr/>
            </p:nvGrpSpPr>
            <p:grpSpPr bwMode="auto">
              <a:xfrm>
                <a:off x="2896" y="1278"/>
                <a:ext cx="186" cy="386"/>
                <a:chOff x="2896" y="1278"/>
                <a:chExt cx="186" cy="386"/>
              </a:xfrm>
            </p:grpSpPr>
            <p:grpSp>
              <p:nvGrpSpPr>
                <p:cNvPr id="19" name="Group 46"/>
                <p:cNvGrpSpPr>
                  <a:grpSpLocks/>
                </p:cNvGrpSpPr>
                <p:nvPr/>
              </p:nvGrpSpPr>
              <p:grpSpPr bwMode="auto">
                <a:xfrm>
                  <a:off x="2896" y="1278"/>
                  <a:ext cx="110" cy="150"/>
                  <a:chOff x="2896" y="1278"/>
                  <a:chExt cx="110" cy="150"/>
                </a:xfrm>
              </p:grpSpPr>
              <p:grpSp>
                <p:nvGrpSpPr>
                  <p:cNvPr id="21" name="Group 47"/>
                  <p:cNvGrpSpPr>
                    <a:grpSpLocks/>
                  </p:cNvGrpSpPr>
                  <p:nvPr/>
                </p:nvGrpSpPr>
                <p:grpSpPr bwMode="auto">
                  <a:xfrm>
                    <a:off x="2902" y="1283"/>
                    <a:ext cx="99" cy="145"/>
                    <a:chOff x="2902" y="1283"/>
                    <a:chExt cx="99" cy="145"/>
                  </a:xfrm>
                </p:grpSpPr>
                <p:sp>
                  <p:nvSpPr>
                    <p:cNvPr id="23" name="Freeform 48"/>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145"/>
                        <a:gd name="T104" fmla="*/ 99 w 99"/>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4" name="Group 49"/>
                    <p:cNvGrpSpPr>
                      <a:grpSpLocks/>
                    </p:cNvGrpSpPr>
                    <p:nvPr/>
                  </p:nvGrpSpPr>
                  <p:grpSpPr bwMode="auto">
                    <a:xfrm>
                      <a:off x="2914" y="1331"/>
                      <a:ext cx="81" cy="70"/>
                      <a:chOff x="2914" y="1331"/>
                      <a:chExt cx="81" cy="70"/>
                    </a:xfrm>
                  </p:grpSpPr>
                  <p:sp>
                    <p:nvSpPr>
                      <p:cNvPr id="25" name="Freeform 50"/>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1"/>
                          <a:gd name="T41" fmla="*/ 34 w 34"/>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1">
                            <a:moveTo>
                              <a:pt x="0" y="0"/>
                            </a:moveTo>
                            <a:lnTo>
                              <a:pt x="17" y="0"/>
                            </a:lnTo>
                            <a:lnTo>
                              <a:pt x="23" y="0"/>
                            </a:lnTo>
                            <a:lnTo>
                              <a:pt x="29" y="6"/>
                            </a:lnTo>
                            <a:lnTo>
                              <a:pt x="34" y="6"/>
                            </a:lnTo>
                            <a:lnTo>
                              <a:pt x="29" y="6"/>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51"/>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52"/>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7"/>
                          <a:gd name="T29" fmla="*/ 52 w 5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2" name="Freeform 53"/>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0"/>
                      <a:gd name="T106" fmla="*/ 0 h 96"/>
                      <a:gd name="T107" fmla="*/ 110 w 110"/>
                      <a:gd name="T108" fmla="*/ 96 h 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0" name="Freeform 54"/>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2"/>
                    <a:gd name="T35" fmla="*/ 93 w 93"/>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4" name="Picture 55"/>
            <p:cNvPicPr>
              <a:picLocks noChangeAspect="1" noChangeArrowheads="1"/>
            </p:cNvPicPr>
            <p:nvPr/>
          </p:nvPicPr>
          <p:blipFill>
            <a:blip r:embed="rId8">
              <a:extLst>
                <a:ext uri="{28A0092B-C50C-407E-A947-70E740481C1C}">
                  <a14:useLocalDpi xmlns:a14="http://schemas.microsoft.com/office/drawing/2010/main" val="0"/>
                </a:ext>
              </a:extLst>
            </a:blip>
            <a:srcRect l="3053" t="11359" r="2036" b="5432"/>
            <a:stretch>
              <a:fillRect/>
            </a:stretch>
          </p:blipFill>
          <p:spPr bwMode="auto">
            <a:xfrm>
              <a:off x="477838" y="3349625"/>
              <a:ext cx="1254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5" name="Picture 56" descr="bnsf locomotive"/>
            <p:cNvPicPr>
              <a:picLocks noChangeAspect="1" noChangeArrowheads="1"/>
            </p:cNvPicPr>
            <p:nvPr/>
          </p:nvPicPr>
          <p:blipFill>
            <a:blip r:embed="rId9">
              <a:lum bright="22000" contrast="20000"/>
              <a:extLst>
                <a:ext uri="{28A0092B-C50C-407E-A947-70E740481C1C}">
                  <a14:useLocalDpi xmlns:a14="http://schemas.microsoft.com/office/drawing/2010/main" val="0"/>
                </a:ext>
              </a:extLst>
            </a:blip>
            <a:srcRect/>
            <a:stretch>
              <a:fillRect/>
            </a:stretch>
          </p:blipFill>
          <p:spPr bwMode="auto">
            <a:xfrm>
              <a:off x="609601" y="4181475"/>
              <a:ext cx="1028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7" descr="windmills"/>
            <p:cNvPicPr>
              <a:picLocks noChangeAspect="1" noChangeArrowheads="1"/>
            </p:cNvPicPr>
            <p:nvPr/>
          </p:nvPicPr>
          <p:blipFill>
            <a:blip r:embed="rId10">
              <a:extLst>
                <a:ext uri="{28A0092B-C50C-407E-A947-70E740481C1C}">
                  <a14:useLocalDpi xmlns:a14="http://schemas.microsoft.com/office/drawing/2010/main" val="0"/>
                </a:ext>
              </a:extLst>
            </a:blip>
            <a:srcRect l="27907" b="28030"/>
            <a:stretch>
              <a:fillRect/>
            </a:stretch>
          </p:blipFill>
          <p:spPr bwMode="auto">
            <a:xfrm>
              <a:off x="479426" y="5167313"/>
              <a:ext cx="13382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2"/>
          <p:cNvSpPr txBox="1">
            <a:spLocks noChangeArrowheads="1"/>
          </p:cNvSpPr>
          <p:nvPr/>
        </p:nvSpPr>
        <p:spPr>
          <a:xfrm>
            <a:off x="246888" y="304800"/>
            <a:ext cx="7772400" cy="609600"/>
          </a:xfrm>
          <a:prstGeom prst="rect">
            <a:avLst/>
          </a:prstGeom>
        </p:spPr>
        <p:txBody>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New Roman" pitchFamily="18" charset="0"/>
              </a:defRPr>
            </a:lvl2pPr>
            <a:lvl3pPr algn="l" rtl="0" eaLnBrk="0" fontAlgn="base" hangingPunct="0">
              <a:spcBef>
                <a:spcPct val="0"/>
              </a:spcBef>
              <a:spcAft>
                <a:spcPct val="0"/>
              </a:spcAft>
              <a:defRPr sz="3600">
                <a:solidFill>
                  <a:schemeClr val="tx2"/>
                </a:solidFill>
                <a:latin typeface="Times New Roman" pitchFamily="18" charset="0"/>
              </a:defRPr>
            </a:lvl3pPr>
            <a:lvl4pPr algn="l" rtl="0" eaLnBrk="0" fontAlgn="base" hangingPunct="0">
              <a:spcBef>
                <a:spcPct val="0"/>
              </a:spcBef>
              <a:spcAft>
                <a:spcPct val="0"/>
              </a:spcAft>
              <a:defRPr sz="3600">
                <a:solidFill>
                  <a:schemeClr val="tx2"/>
                </a:solidFill>
                <a:latin typeface="Times New Roman" pitchFamily="18" charset="0"/>
              </a:defRPr>
            </a:lvl4pPr>
            <a:lvl5pPr algn="l" rtl="0" eaLnBrk="0" fontAlgn="base" hangingPunct="0">
              <a:spcBef>
                <a:spcPct val="0"/>
              </a:spcBef>
              <a:spcAft>
                <a:spcPct val="0"/>
              </a:spcAft>
              <a:defRPr sz="3600">
                <a:solidFill>
                  <a:schemeClr val="tx2"/>
                </a:solidFill>
                <a:latin typeface="Times New Roman" pitchFamily="18" charset="0"/>
              </a:defRPr>
            </a:lvl5pPr>
            <a:lvl6pPr marL="457200" algn="l" rtl="0" eaLnBrk="0" fontAlgn="base" hangingPunct="0">
              <a:spcBef>
                <a:spcPct val="0"/>
              </a:spcBef>
              <a:spcAft>
                <a:spcPct val="0"/>
              </a:spcAft>
              <a:defRPr sz="3600">
                <a:solidFill>
                  <a:schemeClr val="tx2"/>
                </a:solidFill>
                <a:latin typeface="Times New Roman" pitchFamily="18" charset="0"/>
              </a:defRPr>
            </a:lvl6pPr>
            <a:lvl7pPr marL="914400" algn="l" rtl="0" eaLnBrk="0" fontAlgn="base" hangingPunct="0">
              <a:spcBef>
                <a:spcPct val="0"/>
              </a:spcBef>
              <a:spcAft>
                <a:spcPct val="0"/>
              </a:spcAft>
              <a:defRPr sz="3600">
                <a:solidFill>
                  <a:schemeClr val="tx2"/>
                </a:solidFill>
                <a:latin typeface="Times New Roman" pitchFamily="18" charset="0"/>
              </a:defRPr>
            </a:lvl7pPr>
            <a:lvl8pPr marL="1371600" algn="l" rtl="0" eaLnBrk="0" fontAlgn="base" hangingPunct="0">
              <a:spcBef>
                <a:spcPct val="0"/>
              </a:spcBef>
              <a:spcAft>
                <a:spcPct val="0"/>
              </a:spcAft>
              <a:defRPr sz="3600">
                <a:solidFill>
                  <a:schemeClr val="tx2"/>
                </a:solidFill>
                <a:latin typeface="Times New Roman" pitchFamily="18" charset="0"/>
              </a:defRPr>
            </a:lvl8pPr>
            <a:lvl9pPr marL="1828800" algn="l" rtl="0" eaLnBrk="0" fontAlgn="base" hangingPunct="0">
              <a:spcBef>
                <a:spcPct val="0"/>
              </a:spcBef>
              <a:spcAft>
                <a:spcPct val="0"/>
              </a:spcAft>
              <a:defRPr sz="3600">
                <a:solidFill>
                  <a:schemeClr val="tx2"/>
                </a:solidFill>
                <a:latin typeface="Times New Roman" pitchFamily="18" charset="0"/>
              </a:defRPr>
            </a:lvl9pPr>
          </a:lstStyle>
          <a:p>
            <a:r>
              <a:rPr lang="en-US" i="0" kern="0" dirty="0"/>
              <a:t>Elements of a dynamic model</a:t>
            </a:r>
          </a:p>
        </p:txBody>
      </p:sp>
    </p:spTree>
    <p:extLst>
      <p:ext uri="{BB962C8B-B14F-4D97-AF65-F5344CB8AC3E}">
        <p14:creationId xmlns:p14="http://schemas.microsoft.com/office/powerpoint/2010/main" val="2488282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Energy storage example</a:t>
            </a:r>
          </a:p>
        </p:txBody>
      </p:sp>
      <mc:AlternateContent xmlns:mc="http://schemas.openxmlformats.org/markup-compatibility/2006" xmlns:a14="http://schemas.microsoft.com/office/drawing/2010/main">
        <mc:Choice Requires="a14">
          <p:sp>
            <p:nvSpPr>
              <p:cNvPr id="43011" name="Rectangle 3"/>
              <p:cNvSpPr>
                <a:spLocks noGrp="1" noChangeArrowheads="1"/>
              </p:cNvSpPr>
              <p:nvPr>
                <p:ph type="body" idx="1"/>
              </p:nvPr>
            </p:nvSpPr>
            <p:spPr/>
            <p:txBody>
              <a:bodyPr/>
              <a:lstStyle/>
              <a:p>
                <a:r>
                  <a:rPr lang="en-US" dirty="0"/>
                  <a:t>State variables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oMath>
                </a14:m>
                <a:endParaRPr lang="en-US" dirty="0"/>
              </a:p>
              <a:p>
                <a:endParaRPr lang="en-US" dirty="0"/>
              </a:p>
              <a:p>
                <a:endParaRPr lang="en-US" dirty="0"/>
              </a:p>
              <a:p>
                <a:endParaRPr lang="en-US" dirty="0"/>
              </a:p>
              <a:p>
                <a:endParaRPr lang="en-US" dirty="0"/>
              </a:p>
              <a:p>
                <a:endParaRPr lang="en-US"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Energy stored in the battery</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𝑡</m:t>
                        </m:r>
                      </m:sub>
                    </m:sSub>
                    <m:r>
                      <a:rPr lang="en-US" i="1">
                        <a:latin typeface="Cambria Math" panose="02040503050406030204" pitchFamily="18" charset="0"/>
                      </a:rPr>
                      <m:t>=</m:t>
                    </m:r>
                  </m:oMath>
                </a14:m>
                <a:r>
                  <a:rPr lang="en-US" dirty="0"/>
                  <a:t>Current demand</a:t>
                </a:r>
                <a:endParaRPr lang="en-US" b="0" i="1" dirty="0">
                  <a:latin typeface="Cambria Math" panose="02040503050406030204" pitchFamily="18" charset="0"/>
                </a:endParaRP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Current grid price</a:t>
                </a:r>
              </a:p>
              <a:p>
                <a:pPr lvl="1"/>
                <a:r>
                  <a:rPr lang="en-US" dirty="0"/>
                  <a:t>State variable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dirty="0"/>
              </a:p>
            </p:txBody>
          </p:sp>
        </mc:Choice>
        <mc:Fallback xmlns="">
          <p:sp>
            <p:nvSpPr>
              <p:cNvPr id="43011" name="Rectangle 3"/>
              <p:cNvSpPr>
                <a:spLocks noGrp="1" noRot="1" noChangeAspect="1" noMove="1" noResize="1" noEditPoints="1" noAdjustHandles="1" noChangeArrowheads="1" noChangeShapeType="1" noTextEdit="1"/>
              </p:cNvSpPr>
              <p:nvPr>
                <p:ph type="body" idx="1"/>
              </p:nvPr>
            </p:nvSpPr>
            <p:spPr>
              <a:blipFill>
                <a:blip r:embed="rId3"/>
                <a:stretch>
                  <a:fillRect t="-1355" b="-369"/>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276910" y="1729814"/>
            <a:ext cx="6172735" cy="2126164"/>
          </a:xfrm>
          <a:prstGeom prst="rect">
            <a:avLst/>
          </a:prstGeom>
        </p:spPr>
      </p:pic>
      <p:sp>
        <p:nvSpPr>
          <p:cNvPr id="2" name="Footer Placeholder 1">
            <a:extLst>
              <a:ext uri="{FF2B5EF4-FFF2-40B4-BE49-F238E27FC236}">
                <a16:creationId xmlns:a16="http://schemas.microsoft.com/office/drawing/2014/main" id="{E36729FE-8DF3-48F1-9FDA-987508508DC8}"/>
              </a:ext>
            </a:extLst>
          </p:cNvPr>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498589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9" name="Rectangle 3"/>
          <p:cNvSpPr>
            <a:spLocks noGrp="1" noChangeArrowheads="1"/>
          </p:cNvSpPr>
          <p:nvPr>
            <p:ph type="body" idx="4294967295"/>
          </p:nvPr>
        </p:nvSpPr>
        <p:spPr/>
        <p:txBody>
          <a:bodyPr/>
          <a:lstStyle/>
          <a:p>
            <a:r>
              <a:rPr lang="en-US" dirty="0"/>
              <a:t>Decisions:</a:t>
            </a:r>
          </a:p>
        </p:txBody>
      </p:sp>
      <p:graphicFrame>
        <p:nvGraphicFramePr>
          <p:cNvPr id="533515" name="Object 9"/>
          <p:cNvGraphicFramePr>
            <a:graphicFrameLocks noChangeAspect="1"/>
          </p:cNvGraphicFramePr>
          <p:nvPr>
            <p:extLst/>
          </p:nvPr>
        </p:nvGraphicFramePr>
        <p:xfrm>
          <a:off x="2750128" y="1820921"/>
          <a:ext cx="6122237" cy="2532137"/>
        </p:xfrm>
        <a:graphic>
          <a:graphicData uri="http://schemas.openxmlformats.org/presentationml/2006/ole">
            <mc:AlternateContent xmlns:mc="http://schemas.openxmlformats.org/markup-compatibility/2006">
              <mc:Choice xmlns:v="urn:schemas-microsoft-com:vml" Requires="v">
                <p:oleObj spid="_x0000_s1985243" name="Equation" r:id="rId4" imgW="3809880" imgH="1574640" progId="Equation.DSMT4">
                  <p:embed/>
                </p:oleObj>
              </mc:Choice>
              <mc:Fallback>
                <p:oleObj name="Equation" r:id="rId4" imgW="3809880" imgH="1574640" progId="Equation.DSMT4">
                  <p:embed/>
                  <p:pic>
                    <p:nvPicPr>
                      <p:cNvPr id="533515" name="Object 9"/>
                      <p:cNvPicPr>
                        <a:picLocks noChangeAspect="1" noChangeArrowheads="1"/>
                      </p:cNvPicPr>
                      <p:nvPr/>
                    </p:nvPicPr>
                    <p:blipFill>
                      <a:blip r:embed="rId5"/>
                      <a:srcRect/>
                      <a:stretch>
                        <a:fillRect/>
                      </a:stretch>
                    </p:blipFill>
                    <p:spPr bwMode="auto">
                      <a:xfrm>
                        <a:off x="2750128" y="1820921"/>
                        <a:ext cx="6122237" cy="2532137"/>
                      </a:xfrm>
                      <a:prstGeom prst="rect">
                        <a:avLst/>
                      </a:prstGeom>
                      <a:solidFill>
                        <a:schemeClr val="bg1"/>
                      </a:solidFill>
                      <a:ln>
                        <a:noFill/>
                      </a:ln>
                      <a:effectLst/>
                      <a:extLst/>
                    </p:spPr>
                  </p:pic>
                </p:oleObj>
              </mc:Fallback>
            </mc:AlternateContent>
          </a:graphicData>
        </a:graphic>
      </p:graphicFrame>
      <p:graphicFrame>
        <p:nvGraphicFramePr>
          <p:cNvPr id="533516" name="Object 10"/>
          <p:cNvGraphicFramePr>
            <a:graphicFrameLocks noChangeAspect="1"/>
          </p:cNvGraphicFramePr>
          <p:nvPr/>
        </p:nvGraphicFramePr>
        <p:xfrm>
          <a:off x="1809750" y="2017713"/>
          <a:ext cx="558800" cy="4022725"/>
        </p:xfrm>
        <a:graphic>
          <a:graphicData uri="http://schemas.openxmlformats.org/presentationml/2006/ole">
            <mc:AlternateContent xmlns:mc="http://schemas.openxmlformats.org/markup-compatibility/2006">
              <mc:Choice xmlns:v="urn:schemas-microsoft-com:vml" Requires="v">
                <p:oleObj spid="_x0000_s1985244" name="Equation" r:id="rId6" imgW="190440" imgH="1371600" progId="Equation.DSMT4">
                  <p:embed/>
                </p:oleObj>
              </mc:Choice>
              <mc:Fallback>
                <p:oleObj name="Equation" r:id="rId6" imgW="190440" imgH="1371600" progId="Equation.DSMT4">
                  <p:embed/>
                  <p:pic>
                    <p:nvPicPr>
                      <p:cNvPr id="533516"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9750" y="2017713"/>
                        <a:ext cx="558800" cy="402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3517" name="Object 13"/>
          <p:cNvGraphicFramePr>
            <a:graphicFrameLocks noChangeAspect="1"/>
          </p:cNvGraphicFramePr>
          <p:nvPr>
            <p:extLst>
              <p:ext uri="{D42A27DB-BD31-4B8C-83A1-F6EECF244321}">
                <p14:modId xmlns:p14="http://schemas.microsoft.com/office/powerpoint/2010/main" val="386292308"/>
              </p:ext>
            </p:extLst>
          </p:nvPr>
        </p:nvGraphicFramePr>
        <p:xfrm>
          <a:off x="2581275" y="4557713"/>
          <a:ext cx="6480175" cy="1546225"/>
        </p:xfrm>
        <a:graphic>
          <a:graphicData uri="http://schemas.openxmlformats.org/presentationml/2006/ole">
            <mc:AlternateContent xmlns:mc="http://schemas.openxmlformats.org/markup-compatibility/2006">
              <mc:Choice xmlns:v="urn:schemas-microsoft-com:vml" Requires="v">
                <p:oleObj spid="_x0000_s1985245" name="Equation" r:id="rId8" imgW="3936960" imgH="939600" progId="Equation.DSMT4">
                  <p:embed/>
                </p:oleObj>
              </mc:Choice>
              <mc:Fallback>
                <p:oleObj name="Equation" r:id="rId8" imgW="3936960" imgH="939600" progId="Equation.DSMT4">
                  <p:embed/>
                  <p:pic>
                    <p:nvPicPr>
                      <p:cNvPr id="533517" name="Object 13"/>
                      <p:cNvPicPr>
                        <a:picLocks noChangeAspect="1" noChangeArrowheads="1"/>
                      </p:cNvPicPr>
                      <p:nvPr/>
                    </p:nvPicPr>
                    <p:blipFill>
                      <a:blip r:embed="rId9"/>
                      <a:srcRect/>
                      <a:stretch>
                        <a:fillRect/>
                      </a:stretch>
                    </p:blipFill>
                    <p:spPr bwMode="auto">
                      <a:xfrm>
                        <a:off x="2581275" y="4557713"/>
                        <a:ext cx="6480175" cy="1546225"/>
                      </a:xfrm>
                      <a:prstGeom prst="rect">
                        <a:avLst/>
                      </a:prstGeom>
                      <a:noFill/>
                      <a:ln>
                        <a:noFill/>
                      </a:ln>
                      <a:effectLst/>
                      <a:extLst/>
                    </p:spPr>
                  </p:pic>
                </p:oleObj>
              </mc:Fallback>
            </mc:AlternateContent>
          </a:graphicData>
        </a:graphic>
      </p:graphicFrame>
      <p:grpSp>
        <p:nvGrpSpPr>
          <p:cNvPr id="13" name="Group 12"/>
          <p:cNvGrpSpPr/>
          <p:nvPr/>
        </p:nvGrpSpPr>
        <p:grpSpPr>
          <a:xfrm>
            <a:off x="477838" y="2206625"/>
            <a:ext cx="1339851" cy="3870325"/>
            <a:chOff x="477838" y="2206625"/>
            <a:chExt cx="1339851" cy="3870325"/>
          </a:xfrm>
        </p:grpSpPr>
        <p:grpSp>
          <p:nvGrpSpPr>
            <p:cNvPr id="14" name="Group 31"/>
            <p:cNvGrpSpPr>
              <a:grpSpLocks/>
            </p:cNvGrpSpPr>
            <p:nvPr/>
          </p:nvGrpSpPr>
          <p:grpSpPr bwMode="auto">
            <a:xfrm>
              <a:off x="1039813" y="2206625"/>
              <a:ext cx="288925" cy="895350"/>
              <a:chOff x="2803" y="1278"/>
              <a:chExt cx="342" cy="956"/>
            </a:xfrm>
          </p:grpSpPr>
          <p:grpSp>
            <p:nvGrpSpPr>
              <p:cNvPr id="18" name="Group 32"/>
              <p:cNvGrpSpPr>
                <a:grpSpLocks/>
              </p:cNvGrpSpPr>
              <p:nvPr/>
            </p:nvGrpSpPr>
            <p:grpSpPr bwMode="auto">
              <a:xfrm>
                <a:off x="2803" y="1401"/>
                <a:ext cx="342" cy="833"/>
                <a:chOff x="2803" y="1401"/>
                <a:chExt cx="342" cy="833"/>
              </a:xfrm>
            </p:grpSpPr>
            <p:grpSp>
              <p:nvGrpSpPr>
                <p:cNvPr id="29" name="Group 33"/>
                <p:cNvGrpSpPr>
                  <a:grpSpLocks/>
                </p:cNvGrpSpPr>
                <p:nvPr/>
              </p:nvGrpSpPr>
              <p:grpSpPr bwMode="auto">
                <a:xfrm>
                  <a:off x="2815" y="2143"/>
                  <a:ext cx="301" cy="91"/>
                  <a:chOff x="2815" y="2143"/>
                  <a:chExt cx="301" cy="91"/>
                </a:xfrm>
              </p:grpSpPr>
              <p:sp>
                <p:nvSpPr>
                  <p:cNvPr id="39" name="Freeform 34"/>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70"/>
                      <a:gd name="T41" fmla="*/ 93 w 9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35"/>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75"/>
                      <a:gd name="T47" fmla="*/ 104 w 10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 name="Group 36"/>
                <p:cNvGrpSpPr>
                  <a:grpSpLocks/>
                </p:cNvGrpSpPr>
                <p:nvPr/>
              </p:nvGrpSpPr>
              <p:grpSpPr bwMode="auto">
                <a:xfrm>
                  <a:off x="2803" y="1401"/>
                  <a:ext cx="342" cy="785"/>
                  <a:chOff x="2803" y="1401"/>
                  <a:chExt cx="342" cy="785"/>
                </a:xfrm>
              </p:grpSpPr>
              <p:grpSp>
                <p:nvGrpSpPr>
                  <p:cNvPr id="31" name="Group 37"/>
                  <p:cNvGrpSpPr>
                    <a:grpSpLocks/>
                  </p:cNvGrpSpPr>
                  <p:nvPr/>
                </p:nvGrpSpPr>
                <p:grpSpPr bwMode="auto">
                  <a:xfrm>
                    <a:off x="2844" y="1401"/>
                    <a:ext cx="220" cy="253"/>
                    <a:chOff x="2844" y="1401"/>
                    <a:chExt cx="220" cy="253"/>
                  </a:xfrm>
                </p:grpSpPr>
                <p:sp>
                  <p:nvSpPr>
                    <p:cNvPr id="36" name="Freeform 38"/>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237"/>
                        <a:gd name="T29" fmla="*/ 220 w 22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9"/>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40"/>
                        <a:gd name="T26" fmla="*/ 87 w 87"/>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40"/>
                    <p:cNvSpPr>
                      <a:spLocks/>
                    </p:cNvSpPr>
                    <p:nvPr/>
                  </p:nvSpPr>
                  <p:spPr bwMode="auto">
                    <a:xfrm>
                      <a:off x="2937" y="1428"/>
                      <a:ext cx="52" cy="27"/>
                    </a:xfrm>
                    <a:custGeom>
                      <a:avLst/>
                      <a:gdLst>
                        <a:gd name="T0" fmla="*/ 0 w 52"/>
                        <a:gd name="T1" fmla="*/ 27 h 27"/>
                        <a:gd name="T2" fmla="*/ 29 w 52"/>
                        <a:gd name="T3" fmla="*/ 0 h 27"/>
                        <a:gd name="T4" fmla="*/ 52 w 52"/>
                        <a:gd name="T5" fmla="*/ 22 h 27"/>
                        <a:gd name="T6" fmla="*/ 0 60000 65536"/>
                        <a:gd name="T7" fmla="*/ 0 60000 65536"/>
                        <a:gd name="T8" fmla="*/ 0 60000 65536"/>
                        <a:gd name="T9" fmla="*/ 0 w 52"/>
                        <a:gd name="T10" fmla="*/ 0 h 27"/>
                        <a:gd name="T11" fmla="*/ 52 w 52"/>
                        <a:gd name="T12" fmla="*/ 27 h 27"/>
                      </a:gdLst>
                      <a:ahLst/>
                      <a:cxnLst>
                        <a:cxn ang="T6">
                          <a:pos x="T0" y="T1"/>
                        </a:cxn>
                        <a:cxn ang="T7">
                          <a:pos x="T2" y="T3"/>
                        </a:cxn>
                        <a:cxn ang="T8">
                          <a:pos x="T4" y="T5"/>
                        </a:cxn>
                      </a:cxnLst>
                      <a:rect l="T9" t="T10" r="T11" b="T12"/>
                      <a:pathLst>
                        <a:path w="52" h="27">
                          <a:moveTo>
                            <a:pt x="0" y="27"/>
                          </a:moveTo>
                          <a:lnTo>
                            <a:pt x="29" y="0"/>
                          </a:lnTo>
                          <a:lnTo>
                            <a:pt x="52" y="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2" name="Group 41"/>
                  <p:cNvGrpSpPr>
                    <a:grpSpLocks/>
                  </p:cNvGrpSpPr>
                  <p:nvPr/>
                </p:nvGrpSpPr>
                <p:grpSpPr bwMode="auto">
                  <a:xfrm>
                    <a:off x="2803" y="1412"/>
                    <a:ext cx="342" cy="774"/>
                    <a:chOff x="2803" y="1412"/>
                    <a:chExt cx="342" cy="774"/>
                  </a:xfrm>
                </p:grpSpPr>
                <p:sp>
                  <p:nvSpPr>
                    <p:cNvPr id="33" name="Freeform 42"/>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2"/>
                        <a:gd name="T91" fmla="*/ 0 h 774"/>
                        <a:gd name="T92" fmla="*/ 342 w 342"/>
                        <a:gd name="T93" fmla="*/ 774 h 7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43"/>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99"/>
                        <a:gd name="T35" fmla="*/ 87 w 87"/>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44"/>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 name="T8" fmla="*/ 0 60000 65536"/>
                        <a:gd name="T9" fmla="*/ 0 60000 65536"/>
                        <a:gd name="T10" fmla="*/ 0 60000 65536"/>
                        <a:gd name="T11" fmla="*/ 0 60000 65536"/>
                        <a:gd name="T12" fmla="*/ 0 w 29"/>
                        <a:gd name="T13" fmla="*/ 0 h 27"/>
                        <a:gd name="T14" fmla="*/ 29 w 29"/>
                        <a:gd name="T15" fmla="*/ 27 h 27"/>
                      </a:gdLst>
                      <a:ahLst/>
                      <a:cxnLst>
                        <a:cxn ang="T8">
                          <a:pos x="T0" y="T1"/>
                        </a:cxn>
                        <a:cxn ang="T9">
                          <a:pos x="T2" y="T3"/>
                        </a:cxn>
                        <a:cxn ang="T10">
                          <a:pos x="T4" y="T5"/>
                        </a:cxn>
                        <a:cxn ang="T11">
                          <a:pos x="T6" y="T7"/>
                        </a:cxn>
                      </a:cxnLst>
                      <a:rect l="T12" t="T13" r="T14" b="T15"/>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19" name="Group 45"/>
              <p:cNvGrpSpPr>
                <a:grpSpLocks/>
              </p:cNvGrpSpPr>
              <p:nvPr/>
            </p:nvGrpSpPr>
            <p:grpSpPr bwMode="auto">
              <a:xfrm>
                <a:off x="2896" y="1278"/>
                <a:ext cx="186" cy="386"/>
                <a:chOff x="2896" y="1278"/>
                <a:chExt cx="186" cy="386"/>
              </a:xfrm>
            </p:grpSpPr>
            <p:grpSp>
              <p:nvGrpSpPr>
                <p:cNvPr id="20" name="Group 46"/>
                <p:cNvGrpSpPr>
                  <a:grpSpLocks/>
                </p:cNvGrpSpPr>
                <p:nvPr/>
              </p:nvGrpSpPr>
              <p:grpSpPr bwMode="auto">
                <a:xfrm>
                  <a:off x="2896" y="1278"/>
                  <a:ext cx="110" cy="150"/>
                  <a:chOff x="2896" y="1278"/>
                  <a:chExt cx="110" cy="150"/>
                </a:xfrm>
              </p:grpSpPr>
              <p:grpSp>
                <p:nvGrpSpPr>
                  <p:cNvPr id="22" name="Group 47"/>
                  <p:cNvGrpSpPr>
                    <a:grpSpLocks/>
                  </p:cNvGrpSpPr>
                  <p:nvPr/>
                </p:nvGrpSpPr>
                <p:grpSpPr bwMode="auto">
                  <a:xfrm>
                    <a:off x="2902" y="1283"/>
                    <a:ext cx="99" cy="145"/>
                    <a:chOff x="2902" y="1283"/>
                    <a:chExt cx="99" cy="145"/>
                  </a:xfrm>
                </p:grpSpPr>
                <p:sp>
                  <p:nvSpPr>
                    <p:cNvPr id="24" name="Freeform 48"/>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145"/>
                        <a:gd name="T104" fmla="*/ 99 w 99"/>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5" name="Group 49"/>
                    <p:cNvGrpSpPr>
                      <a:grpSpLocks/>
                    </p:cNvGrpSpPr>
                    <p:nvPr/>
                  </p:nvGrpSpPr>
                  <p:grpSpPr bwMode="auto">
                    <a:xfrm>
                      <a:off x="2914" y="1331"/>
                      <a:ext cx="81" cy="70"/>
                      <a:chOff x="2914" y="1331"/>
                      <a:chExt cx="81" cy="70"/>
                    </a:xfrm>
                  </p:grpSpPr>
                  <p:sp>
                    <p:nvSpPr>
                      <p:cNvPr id="26" name="Freeform 50"/>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1"/>
                          <a:gd name="T41" fmla="*/ 34 w 34"/>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1">
                            <a:moveTo>
                              <a:pt x="0" y="0"/>
                            </a:moveTo>
                            <a:lnTo>
                              <a:pt x="17" y="0"/>
                            </a:lnTo>
                            <a:lnTo>
                              <a:pt x="23" y="0"/>
                            </a:lnTo>
                            <a:lnTo>
                              <a:pt x="29" y="6"/>
                            </a:lnTo>
                            <a:lnTo>
                              <a:pt x="34" y="6"/>
                            </a:lnTo>
                            <a:lnTo>
                              <a:pt x="29" y="6"/>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51"/>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52"/>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7"/>
                          <a:gd name="T29" fmla="*/ 52 w 5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3" name="Freeform 53"/>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0"/>
                      <a:gd name="T106" fmla="*/ 0 h 96"/>
                      <a:gd name="T107" fmla="*/ 110 w 110"/>
                      <a:gd name="T108" fmla="*/ 96 h 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1" name="Freeform 54"/>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2"/>
                    <a:gd name="T35" fmla="*/ 93 w 93"/>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5" name="Picture 55"/>
            <p:cNvPicPr>
              <a:picLocks noChangeAspect="1" noChangeArrowheads="1"/>
            </p:cNvPicPr>
            <p:nvPr/>
          </p:nvPicPr>
          <p:blipFill>
            <a:blip r:embed="rId10">
              <a:extLst>
                <a:ext uri="{28A0092B-C50C-407E-A947-70E740481C1C}">
                  <a14:useLocalDpi xmlns:a14="http://schemas.microsoft.com/office/drawing/2010/main" val="0"/>
                </a:ext>
              </a:extLst>
            </a:blip>
            <a:srcRect l="3053" t="11359" r="2036" b="5432"/>
            <a:stretch>
              <a:fillRect/>
            </a:stretch>
          </p:blipFill>
          <p:spPr bwMode="auto">
            <a:xfrm>
              <a:off x="477838" y="3349625"/>
              <a:ext cx="1254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6" name="Picture 56" descr="bnsf locomotive"/>
            <p:cNvPicPr>
              <a:picLocks noChangeAspect="1" noChangeArrowheads="1"/>
            </p:cNvPicPr>
            <p:nvPr/>
          </p:nvPicPr>
          <p:blipFill>
            <a:blip r:embed="rId11">
              <a:lum bright="22000" contrast="20000"/>
              <a:extLst>
                <a:ext uri="{28A0092B-C50C-407E-A947-70E740481C1C}">
                  <a14:useLocalDpi xmlns:a14="http://schemas.microsoft.com/office/drawing/2010/main" val="0"/>
                </a:ext>
              </a:extLst>
            </a:blip>
            <a:srcRect/>
            <a:stretch>
              <a:fillRect/>
            </a:stretch>
          </p:blipFill>
          <p:spPr bwMode="auto">
            <a:xfrm>
              <a:off x="609601" y="4181475"/>
              <a:ext cx="1028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7" descr="windmills"/>
            <p:cNvPicPr>
              <a:picLocks noChangeAspect="1" noChangeArrowheads="1"/>
            </p:cNvPicPr>
            <p:nvPr/>
          </p:nvPicPr>
          <p:blipFill>
            <a:blip r:embed="rId12">
              <a:extLst>
                <a:ext uri="{28A0092B-C50C-407E-A947-70E740481C1C}">
                  <a14:useLocalDpi xmlns:a14="http://schemas.microsoft.com/office/drawing/2010/main" val="0"/>
                </a:ext>
              </a:extLst>
            </a:blip>
            <a:srcRect l="27907" b="28030"/>
            <a:stretch>
              <a:fillRect/>
            </a:stretch>
          </p:blipFill>
          <p:spPr bwMode="auto">
            <a:xfrm>
              <a:off x="479426" y="5167313"/>
              <a:ext cx="13382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Rectangle 2"/>
          <p:cNvSpPr txBox="1">
            <a:spLocks noChangeArrowheads="1"/>
          </p:cNvSpPr>
          <p:nvPr/>
        </p:nvSpPr>
        <p:spPr>
          <a:xfrm>
            <a:off x="246888" y="304800"/>
            <a:ext cx="7772400" cy="609600"/>
          </a:xfrm>
          <a:prstGeom prst="rect">
            <a:avLst/>
          </a:prstGeom>
        </p:spPr>
        <p:txBody>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New Roman" pitchFamily="18" charset="0"/>
              </a:defRPr>
            </a:lvl2pPr>
            <a:lvl3pPr algn="l" rtl="0" eaLnBrk="0" fontAlgn="base" hangingPunct="0">
              <a:spcBef>
                <a:spcPct val="0"/>
              </a:spcBef>
              <a:spcAft>
                <a:spcPct val="0"/>
              </a:spcAft>
              <a:defRPr sz="3600">
                <a:solidFill>
                  <a:schemeClr val="tx2"/>
                </a:solidFill>
                <a:latin typeface="Times New Roman" pitchFamily="18" charset="0"/>
              </a:defRPr>
            </a:lvl3pPr>
            <a:lvl4pPr algn="l" rtl="0" eaLnBrk="0" fontAlgn="base" hangingPunct="0">
              <a:spcBef>
                <a:spcPct val="0"/>
              </a:spcBef>
              <a:spcAft>
                <a:spcPct val="0"/>
              </a:spcAft>
              <a:defRPr sz="3600">
                <a:solidFill>
                  <a:schemeClr val="tx2"/>
                </a:solidFill>
                <a:latin typeface="Times New Roman" pitchFamily="18" charset="0"/>
              </a:defRPr>
            </a:lvl4pPr>
            <a:lvl5pPr algn="l" rtl="0" eaLnBrk="0" fontAlgn="base" hangingPunct="0">
              <a:spcBef>
                <a:spcPct val="0"/>
              </a:spcBef>
              <a:spcAft>
                <a:spcPct val="0"/>
              </a:spcAft>
              <a:defRPr sz="3600">
                <a:solidFill>
                  <a:schemeClr val="tx2"/>
                </a:solidFill>
                <a:latin typeface="Times New Roman" pitchFamily="18" charset="0"/>
              </a:defRPr>
            </a:lvl5pPr>
            <a:lvl6pPr marL="457200" algn="l" rtl="0" eaLnBrk="0" fontAlgn="base" hangingPunct="0">
              <a:spcBef>
                <a:spcPct val="0"/>
              </a:spcBef>
              <a:spcAft>
                <a:spcPct val="0"/>
              </a:spcAft>
              <a:defRPr sz="3600">
                <a:solidFill>
                  <a:schemeClr val="tx2"/>
                </a:solidFill>
                <a:latin typeface="Times New Roman" pitchFamily="18" charset="0"/>
              </a:defRPr>
            </a:lvl6pPr>
            <a:lvl7pPr marL="914400" algn="l" rtl="0" eaLnBrk="0" fontAlgn="base" hangingPunct="0">
              <a:spcBef>
                <a:spcPct val="0"/>
              </a:spcBef>
              <a:spcAft>
                <a:spcPct val="0"/>
              </a:spcAft>
              <a:defRPr sz="3600">
                <a:solidFill>
                  <a:schemeClr val="tx2"/>
                </a:solidFill>
                <a:latin typeface="Times New Roman" pitchFamily="18" charset="0"/>
              </a:defRPr>
            </a:lvl7pPr>
            <a:lvl8pPr marL="1371600" algn="l" rtl="0" eaLnBrk="0" fontAlgn="base" hangingPunct="0">
              <a:spcBef>
                <a:spcPct val="0"/>
              </a:spcBef>
              <a:spcAft>
                <a:spcPct val="0"/>
              </a:spcAft>
              <a:defRPr sz="3600">
                <a:solidFill>
                  <a:schemeClr val="tx2"/>
                </a:solidFill>
                <a:latin typeface="Times New Roman" pitchFamily="18" charset="0"/>
              </a:defRPr>
            </a:lvl8pPr>
            <a:lvl9pPr marL="1828800" algn="l" rtl="0" eaLnBrk="0" fontAlgn="base" hangingPunct="0">
              <a:spcBef>
                <a:spcPct val="0"/>
              </a:spcBef>
              <a:spcAft>
                <a:spcPct val="0"/>
              </a:spcAft>
              <a:defRPr sz="3600">
                <a:solidFill>
                  <a:schemeClr val="tx2"/>
                </a:solidFill>
                <a:latin typeface="Times New Roman" pitchFamily="18" charset="0"/>
              </a:defRPr>
            </a:lvl9pPr>
          </a:lstStyle>
          <a:p>
            <a:r>
              <a:rPr lang="en-US" i="0" kern="0"/>
              <a:t>Elements of a dynamic model</a:t>
            </a:r>
            <a:endParaRPr lang="en-US" i="0" kern="0" dirty="0"/>
          </a:p>
        </p:txBody>
      </p:sp>
    </p:spTree>
    <p:extLst>
      <p:ext uri="{BB962C8B-B14F-4D97-AF65-F5344CB8AC3E}">
        <p14:creationId xmlns:p14="http://schemas.microsoft.com/office/powerpoint/2010/main" val="969758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Energy storage example</a:t>
            </a:r>
          </a:p>
        </p:txBody>
      </p:sp>
      <mc:AlternateContent xmlns:mc="http://schemas.openxmlformats.org/markup-compatibility/2006" xmlns:a14="http://schemas.microsoft.com/office/drawing/2010/main">
        <mc:Choice Requires="a14">
          <p:sp>
            <p:nvSpPr>
              <p:cNvPr id="43011" name="Rectangle 3"/>
              <p:cNvSpPr>
                <a:spLocks noGrp="1" noChangeArrowheads="1"/>
              </p:cNvSpPr>
              <p:nvPr>
                <p:ph type="body" idx="1"/>
              </p:nvPr>
            </p:nvSpPr>
            <p:spPr/>
            <p:txBody>
              <a:bodyPr/>
              <a:lstStyle/>
              <a:p>
                <a:r>
                  <a:rPr lang="en-US" dirty="0"/>
                  <a:t>Decision variables</a:t>
                </a:r>
              </a:p>
              <a:p>
                <a:endParaRPr lang="en-US" dirty="0"/>
              </a:p>
              <a:p>
                <a:endParaRPr lang="en-US" dirty="0"/>
              </a:p>
              <a:p>
                <a:pPr lvl="1"/>
                <a:endParaRPr lang="en-US" dirty="0"/>
              </a:p>
              <a:p>
                <a:pPr marL="0" indent="0">
                  <a:buNone/>
                </a:pPr>
                <a:r>
                  <a:rPr lang="en-US" dirty="0"/>
                  <a:t>	&lt;</a:t>
                </a:r>
              </a:p>
              <a:p>
                <a:pPr marL="0" indent="0">
                  <a:buNone/>
                </a:pPr>
                <a:endParaRPr lang="en-US" sz="1400"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How much to sell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&gt;0)</m:t>
                    </m:r>
                  </m:oMath>
                </a14:m>
                <a:r>
                  <a:rPr lang="en-US" dirty="0"/>
                  <a:t> or buy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&lt;0)</m:t>
                    </m:r>
                  </m:oMath>
                </a14:m>
                <a:r>
                  <a:rPr lang="en-US" dirty="0"/>
                  <a:t> to/from the grid.</a:t>
                </a:r>
              </a:p>
              <a:p>
                <a:pPr lvl="1"/>
                <a:r>
                  <a:rPr lang="en-US" dirty="0"/>
                  <a:t>Constraints:</a:t>
                </a:r>
              </a:p>
              <a:p>
                <a:pPr lvl="2"/>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oMath>
                </a14:m>
                <a:endParaRPr lang="en-US" b="0" dirty="0"/>
              </a:p>
              <a:p>
                <a:pPr lvl="2"/>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𝑚𝑎𝑥</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oMath>
                </a14:m>
                <a:endParaRPr lang="en-US" dirty="0"/>
              </a:p>
              <a:p>
                <a:pPr lvl="1"/>
                <a:r>
                  <a:rPr lang="en-US" dirty="0"/>
                  <a:t>Policy:  </a:t>
                </a:r>
                <a14:m>
                  <m:oMath xmlns:m="http://schemas.openxmlformats.org/officeDocument/2006/math">
                    <m:sSup>
                      <m:sSupPr>
                        <m:ctrlPr>
                          <a:rPr lang="en-US" b="0" i="1" smtClean="0">
                            <a:latin typeface="Cambria Math" panose="02040503050406030204" pitchFamily="18" charset="0"/>
                          </a:rPr>
                        </m:ctrlPr>
                      </m:sSup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𝑋</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dirty="0"/>
              </a:p>
            </p:txBody>
          </p:sp>
        </mc:Choice>
        <mc:Fallback xmlns="">
          <p:sp>
            <p:nvSpPr>
              <p:cNvPr id="43011" name="Rectangle 3"/>
              <p:cNvSpPr>
                <a:spLocks noGrp="1" noRot="1" noChangeAspect="1" noMove="1" noResize="1" noEditPoints="1" noAdjustHandles="1" noChangeArrowheads="1" noChangeShapeType="1" noTextEdit="1"/>
              </p:cNvSpPr>
              <p:nvPr>
                <p:ph type="body" idx="1"/>
              </p:nvPr>
            </p:nvSpPr>
            <p:spPr>
              <a:blipFill>
                <a:blip r:embed="rId3"/>
                <a:stretch>
                  <a:fillRect t="-1355" b="-4557"/>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276910" y="1729814"/>
            <a:ext cx="6172735" cy="2126164"/>
          </a:xfrm>
          <a:prstGeom prst="rect">
            <a:avLst/>
          </a:prstGeom>
        </p:spPr>
      </p:pic>
      <p:sp>
        <p:nvSpPr>
          <p:cNvPr id="2" name="Footer Placeholder 1">
            <a:extLst>
              <a:ext uri="{FF2B5EF4-FFF2-40B4-BE49-F238E27FC236}">
                <a16:creationId xmlns:a16="http://schemas.microsoft.com/office/drawing/2014/main" id="{893DFAA0-B10D-4788-BD7A-6E7C15D7EF9A}"/>
              </a:ext>
            </a:extLst>
          </p:cNvPr>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2954376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Laboratory sciences</a:t>
            </a:r>
          </a:p>
        </p:txBody>
      </p:sp>
      <p:sp>
        <p:nvSpPr>
          <p:cNvPr id="3" name="Content Placeholder 2"/>
          <p:cNvSpPr>
            <a:spLocks noGrp="1"/>
          </p:cNvSpPr>
          <p:nvPr>
            <p:ph idx="1"/>
          </p:nvPr>
        </p:nvSpPr>
        <p:spPr>
          <a:xfrm>
            <a:off x="685799" y="1143000"/>
            <a:ext cx="4766733" cy="5715000"/>
          </a:xfrm>
        </p:spPr>
        <p:txBody>
          <a:bodyPr/>
          <a:lstStyle/>
          <a:p>
            <a:r>
              <a:rPr lang="en-US" dirty="0"/>
              <a:t>Materials science</a:t>
            </a:r>
          </a:p>
          <a:p>
            <a:pPr lvl="1"/>
            <a:r>
              <a:rPr lang="en-US" dirty="0"/>
              <a:t>Optimizing payloads: reactive species, biomolecules, fluorescent markers, …</a:t>
            </a:r>
          </a:p>
          <a:p>
            <a:pPr lvl="1"/>
            <a:endParaRPr lang="en-US" dirty="0"/>
          </a:p>
          <a:p>
            <a:pPr lvl="1"/>
            <a:r>
              <a:rPr lang="en-US" dirty="0"/>
              <a:t>Controllers for robotic scientist for materials science experiments</a:t>
            </a:r>
          </a:p>
          <a:p>
            <a:pPr lvl="1"/>
            <a:endParaRPr lang="en-US" dirty="0"/>
          </a:p>
          <a:p>
            <a:pPr lvl="1"/>
            <a:endParaRPr lang="en-US" dirty="0"/>
          </a:p>
          <a:p>
            <a:pPr lvl="1"/>
            <a:r>
              <a:rPr lang="en-US" dirty="0"/>
              <a:t>Optimizing nanoparticles to maximize photoconductivity</a:t>
            </a:r>
          </a:p>
          <a:p>
            <a:pPr lvl="1"/>
            <a:endParaRPr lang="en-US" dirty="0"/>
          </a:p>
          <a:p>
            <a:pPr lvl="1"/>
            <a:endParaRPr lang="en-US" dirty="0"/>
          </a:p>
        </p:txBody>
      </p:sp>
      <p:pic>
        <p:nvPicPr>
          <p:cNvPr id="8" name="Picture 7"/>
          <p:cNvPicPr>
            <a:picLocks noChangeAspect="1"/>
          </p:cNvPicPr>
          <p:nvPr/>
        </p:nvPicPr>
        <p:blipFill>
          <a:blip r:embed="rId2"/>
          <a:stretch>
            <a:fillRect/>
          </a:stretch>
        </p:blipFill>
        <p:spPr>
          <a:xfrm>
            <a:off x="5907503" y="1324956"/>
            <a:ext cx="2629128" cy="1752752"/>
          </a:xfrm>
          <a:prstGeom prst="rect">
            <a:avLst/>
          </a:prstGeom>
        </p:spPr>
      </p:pic>
      <p:pic>
        <p:nvPicPr>
          <p:cNvPr id="9" name="Picture 8" descr="robot.png"/>
          <p:cNvPicPr>
            <a:picLocks noChangeAspect="1"/>
          </p:cNvPicPr>
          <p:nvPr/>
        </p:nvPicPr>
        <p:blipFill rotWithShape="1">
          <a:blip r:embed="rId3">
            <a:extLst>
              <a:ext uri="{28A0092B-C50C-407E-A947-70E740481C1C}">
                <a14:useLocalDpi xmlns:a14="http://schemas.microsoft.com/office/drawing/2010/main" val="0"/>
              </a:ext>
            </a:extLst>
          </a:blip>
          <a:srcRect t="30229"/>
          <a:stretch/>
        </p:blipFill>
        <p:spPr>
          <a:xfrm>
            <a:off x="5907503" y="3378204"/>
            <a:ext cx="2621385" cy="1455719"/>
          </a:xfrm>
          <a:prstGeom prst="rect">
            <a:avLst/>
          </a:prstGeom>
        </p:spPr>
      </p:pic>
      <p:pic>
        <p:nvPicPr>
          <p:cNvPr id="10" name="Picture 9"/>
          <p:cNvPicPr>
            <a:picLocks noChangeAspect="1"/>
          </p:cNvPicPr>
          <p:nvPr/>
        </p:nvPicPr>
        <p:blipFill>
          <a:blip r:embed="rId4"/>
          <a:stretch>
            <a:fillRect/>
          </a:stretch>
        </p:blipFill>
        <p:spPr>
          <a:xfrm>
            <a:off x="6054808" y="4921459"/>
            <a:ext cx="2157861" cy="1707620"/>
          </a:xfrm>
          <a:prstGeom prst="rect">
            <a:avLst/>
          </a:prstGeom>
        </p:spPr>
      </p:pic>
      <p:sp>
        <p:nvSpPr>
          <p:cNvPr id="5" name="Footer Placeholder 4"/>
          <p:cNvSpPr>
            <a:spLocks noGrp="1"/>
          </p:cNvSpPr>
          <p:nvPr>
            <p:ph type="ftr" sz="quarter" idx="11"/>
          </p:nvPr>
        </p:nvSpPr>
        <p:spPr/>
        <p:txBody>
          <a:bodyPr/>
          <a:lstStyle/>
          <a:p>
            <a:pPr>
              <a:defRPr/>
            </a:pPr>
            <a:r>
              <a:rPr lang="en-US"/>
              <a:t>© 2019 Warren Powell</a:t>
            </a:r>
            <a:endParaRPr lang="en-US" dirty="0"/>
          </a:p>
        </p:txBody>
      </p:sp>
    </p:spTree>
    <p:extLst>
      <p:ext uri="{BB962C8B-B14F-4D97-AF65-F5344CB8AC3E}">
        <p14:creationId xmlns:p14="http://schemas.microsoft.com/office/powerpoint/2010/main" val="1148159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Styles of decisions</a:t>
            </a:r>
          </a:p>
          <a:p>
            <a:pPr lvl="1"/>
            <a:r>
              <a:rPr lang="en-US" dirty="0"/>
              <a:t>Binary</a:t>
            </a:r>
          </a:p>
          <a:p>
            <a:pPr lvl="2"/>
            <a:endParaRPr lang="en-US" dirty="0"/>
          </a:p>
          <a:p>
            <a:pPr lvl="1"/>
            <a:r>
              <a:rPr lang="en-US" dirty="0"/>
              <a:t>Finite</a:t>
            </a:r>
          </a:p>
          <a:p>
            <a:pPr lvl="2"/>
            <a:endParaRPr lang="en-US" dirty="0"/>
          </a:p>
          <a:p>
            <a:pPr lvl="1"/>
            <a:r>
              <a:rPr lang="en-US" dirty="0"/>
              <a:t>Continuous scalar</a:t>
            </a:r>
          </a:p>
          <a:p>
            <a:pPr lvl="2"/>
            <a:endParaRPr lang="en-US" dirty="0"/>
          </a:p>
          <a:p>
            <a:pPr lvl="1"/>
            <a:r>
              <a:rPr lang="en-US" dirty="0"/>
              <a:t>Continuous vector</a:t>
            </a:r>
          </a:p>
          <a:p>
            <a:pPr lvl="2"/>
            <a:endParaRPr lang="en-US" dirty="0"/>
          </a:p>
          <a:p>
            <a:pPr lvl="1"/>
            <a:r>
              <a:rPr lang="en-US" dirty="0"/>
              <a:t>Discrete vector</a:t>
            </a:r>
          </a:p>
          <a:p>
            <a:pPr lvl="2"/>
            <a:endParaRPr lang="en-US" dirty="0"/>
          </a:p>
          <a:p>
            <a:pPr lvl="1"/>
            <a:r>
              <a:rPr lang="en-US" dirty="0"/>
              <a:t>Categorical</a:t>
            </a:r>
          </a:p>
        </p:txBody>
      </p:sp>
      <p:graphicFrame>
        <p:nvGraphicFramePr>
          <p:cNvPr id="4" name="Object 3"/>
          <p:cNvGraphicFramePr>
            <a:graphicFrameLocks noChangeAspect="1"/>
          </p:cNvGraphicFramePr>
          <p:nvPr>
            <p:extLst/>
          </p:nvPr>
        </p:nvGraphicFramePr>
        <p:xfrm>
          <a:off x="1706808" y="2032416"/>
          <a:ext cx="1660736" cy="495742"/>
        </p:xfrm>
        <a:graphic>
          <a:graphicData uri="http://schemas.openxmlformats.org/presentationml/2006/ole">
            <mc:AlternateContent xmlns:mc="http://schemas.openxmlformats.org/markup-compatibility/2006">
              <mc:Choice xmlns:v="urn:schemas-microsoft-com:vml" Requires="v">
                <p:oleObj spid="_x0000_s2365870" name="Equation" r:id="rId3" imgW="850680" imgH="253800" progId="Equation.DSMT4">
                  <p:embed/>
                </p:oleObj>
              </mc:Choice>
              <mc:Fallback>
                <p:oleObj name="Equation" r:id="rId3" imgW="850680" imgH="253800" progId="Equation.DSMT4">
                  <p:embed/>
                  <p:pic>
                    <p:nvPicPr>
                      <p:cNvPr id="4" name="Object 3"/>
                      <p:cNvPicPr/>
                      <p:nvPr/>
                    </p:nvPicPr>
                    <p:blipFill>
                      <a:blip r:embed="rId4"/>
                      <a:stretch>
                        <a:fillRect/>
                      </a:stretch>
                    </p:blipFill>
                    <p:spPr>
                      <a:xfrm>
                        <a:off x="1706808" y="2032416"/>
                        <a:ext cx="1660736" cy="495742"/>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1721691" y="2763750"/>
          <a:ext cx="2400992" cy="495857"/>
        </p:xfrm>
        <a:graphic>
          <a:graphicData uri="http://schemas.openxmlformats.org/presentationml/2006/ole">
            <mc:AlternateContent xmlns:mc="http://schemas.openxmlformats.org/markup-compatibility/2006">
              <mc:Choice xmlns:v="urn:schemas-microsoft-com:vml" Requires="v">
                <p:oleObj spid="_x0000_s2365871" name="Equation" r:id="rId5" imgW="1231560" imgH="253800" progId="Equation.DSMT4">
                  <p:embed/>
                </p:oleObj>
              </mc:Choice>
              <mc:Fallback>
                <p:oleObj name="Equation" r:id="rId5" imgW="1231560" imgH="253800" progId="Equation.DSMT4">
                  <p:embed/>
                  <p:pic>
                    <p:nvPicPr>
                      <p:cNvPr id="5" name="Object 4"/>
                      <p:cNvPicPr>
                        <a:picLocks noChangeAspect="1" noChangeArrowheads="1"/>
                      </p:cNvPicPr>
                      <p:nvPr/>
                    </p:nvPicPr>
                    <p:blipFill>
                      <a:blip r:embed="rId6"/>
                      <a:srcRect/>
                      <a:stretch>
                        <a:fillRect/>
                      </a:stretch>
                    </p:blipFill>
                    <p:spPr bwMode="auto">
                      <a:xfrm>
                        <a:off x="1721691" y="2763750"/>
                        <a:ext cx="2400992" cy="495857"/>
                      </a:xfrm>
                      <a:prstGeom prst="rect">
                        <a:avLst/>
                      </a:prstGeom>
                      <a:noFill/>
                      <a:ln>
                        <a:noFill/>
                      </a:ln>
                    </p:spPr>
                  </p:pic>
                </p:oleObj>
              </mc:Fallback>
            </mc:AlternateContent>
          </a:graphicData>
        </a:graphic>
      </p:graphicFrame>
      <p:graphicFrame>
        <p:nvGraphicFramePr>
          <p:cNvPr id="6" name="Object 5"/>
          <p:cNvGraphicFramePr>
            <a:graphicFrameLocks noChangeAspect="1"/>
          </p:cNvGraphicFramePr>
          <p:nvPr>
            <p:extLst/>
          </p:nvPr>
        </p:nvGraphicFramePr>
        <p:xfrm>
          <a:off x="1715828" y="3553492"/>
          <a:ext cx="1683304" cy="495857"/>
        </p:xfrm>
        <a:graphic>
          <a:graphicData uri="http://schemas.openxmlformats.org/presentationml/2006/ole">
            <mc:AlternateContent xmlns:mc="http://schemas.openxmlformats.org/markup-compatibility/2006">
              <mc:Choice xmlns:v="urn:schemas-microsoft-com:vml" Requires="v">
                <p:oleObj spid="_x0000_s2365872" name="Equation" r:id="rId7" imgW="863280" imgH="253800" progId="Equation.DSMT4">
                  <p:embed/>
                </p:oleObj>
              </mc:Choice>
              <mc:Fallback>
                <p:oleObj name="Equation" r:id="rId7" imgW="863280" imgH="253800" progId="Equation.DSMT4">
                  <p:embed/>
                  <p:pic>
                    <p:nvPicPr>
                      <p:cNvPr id="6" name="Object 5"/>
                      <p:cNvPicPr>
                        <a:picLocks noChangeAspect="1" noChangeArrowheads="1"/>
                      </p:cNvPicPr>
                      <p:nvPr/>
                    </p:nvPicPr>
                    <p:blipFill>
                      <a:blip r:embed="rId8"/>
                      <a:srcRect/>
                      <a:stretch>
                        <a:fillRect/>
                      </a:stretch>
                    </p:blipFill>
                    <p:spPr bwMode="auto">
                      <a:xfrm>
                        <a:off x="1715828" y="3553492"/>
                        <a:ext cx="1683304" cy="495857"/>
                      </a:xfrm>
                      <a:prstGeom prst="rect">
                        <a:avLst/>
                      </a:prstGeom>
                      <a:noFill/>
                      <a:ln>
                        <a:noFill/>
                      </a:ln>
                    </p:spPr>
                  </p:pic>
                </p:oleObj>
              </mc:Fallback>
            </mc:AlternateContent>
          </a:graphicData>
        </a:graphic>
      </p:graphicFrame>
      <p:graphicFrame>
        <p:nvGraphicFramePr>
          <p:cNvPr id="7" name="Object 6"/>
          <p:cNvGraphicFramePr>
            <a:graphicFrameLocks noChangeAspect="1"/>
          </p:cNvGraphicFramePr>
          <p:nvPr>
            <p:extLst/>
          </p:nvPr>
        </p:nvGraphicFramePr>
        <p:xfrm>
          <a:off x="1701800" y="4301621"/>
          <a:ext cx="2798983" cy="445837"/>
        </p:xfrm>
        <a:graphic>
          <a:graphicData uri="http://schemas.openxmlformats.org/presentationml/2006/ole">
            <mc:AlternateContent xmlns:mc="http://schemas.openxmlformats.org/markup-compatibility/2006">
              <mc:Choice xmlns:v="urn:schemas-microsoft-com:vml" Requires="v">
                <p:oleObj spid="_x0000_s2365873" name="Equation" r:id="rId9" imgW="1434960" imgH="228600" progId="Equation.DSMT4">
                  <p:embed/>
                </p:oleObj>
              </mc:Choice>
              <mc:Fallback>
                <p:oleObj name="Equation" r:id="rId9" imgW="1434960" imgH="228600" progId="Equation.DSMT4">
                  <p:embed/>
                  <p:pic>
                    <p:nvPicPr>
                      <p:cNvPr id="7" name="Object 6"/>
                      <p:cNvPicPr>
                        <a:picLocks noChangeAspect="1" noChangeArrowheads="1"/>
                      </p:cNvPicPr>
                      <p:nvPr/>
                    </p:nvPicPr>
                    <p:blipFill>
                      <a:blip r:embed="rId10"/>
                      <a:srcRect/>
                      <a:stretch>
                        <a:fillRect/>
                      </a:stretch>
                    </p:blipFill>
                    <p:spPr bwMode="auto">
                      <a:xfrm>
                        <a:off x="1701800" y="4301621"/>
                        <a:ext cx="2798983" cy="445837"/>
                      </a:xfrm>
                      <a:prstGeom prst="rect">
                        <a:avLst/>
                      </a:prstGeom>
                      <a:noFill/>
                      <a:ln>
                        <a:noFill/>
                      </a:ln>
                    </p:spPr>
                  </p:pic>
                </p:oleObj>
              </mc:Fallback>
            </mc:AlternateContent>
          </a:graphicData>
        </a:graphic>
      </p:graphicFrame>
      <p:graphicFrame>
        <p:nvGraphicFramePr>
          <p:cNvPr id="8" name="Object 7"/>
          <p:cNvGraphicFramePr>
            <a:graphicFrameLocks noChangeAspect="1"/>
          </p:cNvGraphicFramePr>
          <p:nvPr>
            <p:extLst/>
          </p:nvPr>
        </p:nvGraphicFramePr>
        <p:xfrm>
          <a:off x="1709737" y="5031203"/>
          <a:ext cx="2798981" cy="445837"/>
        </p:xfrm>
        <a:graphic>
          <a:graphicData uri="http://schemas.openxmlformats.org/presentationml/2006/ole">
            <mc:AlternateContent xmlns:mc="http://schemas.openxmlformats.org/markup-compatibility/2006">
              <mc:Choice xmlns:v="urn:schemas-microsoft-com:vml" Requires="v">
                <p:oleObj spid="_x0000_s2365874" name="Equation" r:id="rId11" imgW="1434960" imgH="228600" progId="Equation.DSMT4">
                  <p:embed/>
                </p:oleObj>
              </mc:Choice>
              <mc:Fallback>
                <p:oleObj name="Equation" r:id="rId11" imgW="1434960" imgH="228600" progId="Equation.DSMT4">
                  <p:embed/>
                  <p:pic>
                    <p:nvPicPr>
                      <p:cNvPr id="8" name="Object 7"/>
                      <p:cNvPicPr>
                        <a:picLocks noChangeAspect="1" noChangeArrowheads="1"/>
                      </p:cNvPicPr>
                      <p:nvPr/>
                    </p:nvPicPr>
                    <p:blipFill>
                      <a:blip r:embed="rId12"/>
                      <a:srcRect/>
                      <a:stretch>
                        <a:fillRect/>
                      </a:stretch>
                    </p:blipFill>
                    <p:spPr bwMode="auto">
                      <a:xfrm>
                        <a:off x="1709737" y="5031203"/>
                        <a:ext cx="2798981" cy="445837"/>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nvPr>
        </p:nvGraphicFramePr>
        <p:xfrm>
          <a:off x="1679575" y="5822950"/>
          <a:ext cx="6291263" cy="446088"/>
        </p:xfrm>
        <a:graphic>
          <a:graphicData uri="http://schemas.openxmlformats.org/presentationml/2006/ole">
            <mc:AlternateContent xmlns:mc="http://schemas.openxmlformats.org/markup-compatibility/2006">
              <mc:Choice xmlns:v="urn:schemas-microsoft-com:vml" Requires="v">
                <p:oleObj spid="_x0000_s2365875" name="Equation" r:id="rId13" imgW="3225600" imgH="228600" progId="Equation.DSMT4">
                  <p:embed/>
                </p:oleObj>
              </mc:Choice>
              <mc:Fallback>
                <p:oleObj name="Equation" r:id="rId13" imgW="3225600" imgH="228600" progId="Equation.DSMT4">
                  <p:embed/>
                  <p:pic>
                    <p:nvPicPr>
                      <p:cNvPr id="9" name="Object 8"/>
                      <p:cNvPicPr>
                        <a:picLocks noChangeAspect="1" noChangeArrowheads="1"/>
                      </p:cNvPicPr>
                      <p:nvPr/>
                    </p:nvPicPr>
                    <p:blipFill>
                      <a:blip r:embed="rId14"/>
                      <a:srcRect/>
                      <a:stretch>
                        <a:fillRect/>
                      </a:stretch>
                    </p:blipFill>
                    <p:spPr bwMode="auto">
                      <a:xfrm>
                        <a:off x="1679575" y="5822950"/>
                        <a:ext cx="6291263" cy="446088"/>
                      </a:xfrm>
                      <a:prstGeom prst="rect">
                        <a:avLst/>
                      </a:prstGeom>
                      <a:noFill/>
                      <a:ln>
                        <a:noFill/>
                      </a:ln>
                    </p:spPr>
                  </p:pic>
                </p:oleObj>
              </mc:Fallback>
            </mc:AlternateContent>
          </a:graphicData>
        </a:graphic>
      </p:graphicFrame>
      <p:sp>
        <p:nvSpPr>
          <p:cNvPr id="12" name="Rectangle 2"/>
          <p:cNvSpPr>
            <a:spLocks noGrp="1" noChangeArrowheads="1"/>
          </p:cNvSpPr>
          <p:nvPr>
            <p:ph type="title"/>
          </p:nvPr>
        </p:nvSpPr>
        <p:spPr>
          <a:xfrm>
            <a:off x="246888" y="304800"/>
            <a:ext cx="7772400" cy="609600"/>
          </a:xfrm>
        </p:spPr>
        <p:txBody>
          <a:bodyPr/>
          <a:lstStyle/>
          <a:p>
            <a:r>
              <a:rPr lang="en-US" dirty="0"/>
              <a:t>Elements of a dynamic model</a:t>
            </a:r>
          </a:p>
        </p:txBody>
      </p:sp>
    </p:spTree>
    <p:extLst>
      <p:ext uri="{BB962C8B-B14F-4D97-AF65-F5344CB8AC3E}">
        <p14:creationId xmlns:p14="http://schemas.microsoft.com/office/powerpoint/2010/main" val="599405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7" name="Rectangle 3"/>
          <p:cNvSpPr>
            <a:spLocks noGrp="1" noChangeArrowheads="1"/>
          </p:cNvSpPr>
          <p:nvPr>
            <p:ph type="body" idx="4294967295"/>
          </p:nvPr>
        </p:nvSpPr>
        <p:spPr>
          <a:xfrm>
            <a:off x="685800" y="1143000"/>
            <a:ext cx="7772400" cy="533400"/>
          </a:xfrm>
        </p:spPr>
        <p:txBody>
          <a:bodyPr/>
          <a:lstStyle/>
          <a:p>
            <a:r>
              <a:rPr lang="en-US"/>
              <a:t>Exogenous information:</a:t>
            </a:r>
          </a:p>
        </p:txBody>
      </p:sp>
      <p:graphicFrame>
        <p:nvGraphicFramePr>
          <p:cNvPr id="535563" name="Object 9"/>
          <p:cNvGraphicFramePr>
            <a:graphicFrameLocks noChangeAspect="1"/>
          </p:cNvGraphicFramePr>
          <p:nvPr/>
        </p:nvGraphicFramePr>
        <p:xfrm>
          <a:off x="1809750" y="2017713"/>
          <a:ext cx="558800" cy="4022725"/>
        </p:xfrm>
        <a:graphic>
          <a:graphicData uri="http://schemas.openxmlformats.org/presentationml/2006/ole">
            <mc:AlternateContent xmlns:mc="http://schemas.openxmlformats.org/markup-compatibility/2006">
              <mc:Choice xmlns:v="urn:schemas-microsoft-com:vml" Requires="v">
                <p:oleObj spid="_x0000_s1987260" name="Equation" r:id="rId4" imgW="190440" imgH="1371600" progId="Equation.DSMT4">
                  <p:embed/>
                </p:oleObj>
              </mc:Choice>
              <mc:Fallback>
                <p:oleObj name="Equation" r:id="rId4" imgW="190440" imgH="1371600" progId="Equation.DSMT4">
                  <p:embed/>
                  <p:pic>
                    <p:nvPicPr>
                      <p:cNvPr id="535563"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0" y="2017713"/>
                        <a:ext cx="558800" cy="402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5564" name="Object 10"/>
          <p:cNvGraphicFramePr>
            <a:graphicFrameLocks noChangeAspect="1"/>
          </p:cNvGraphicFramePr>
          <p:nvPr>
            <p:extLst/>
          </p:nvPr>
        </p:nvGraphicFramePr>
        <p:xfrm>
          <a:off x="2606675" y="1798098"/>
          <a:ext cx="6126163" cy="2928937"/>
        </p:xfrm>
        <a:graphic>
          <a:graphicData uri="http://schemas.openxmlformats.org/presentationml/2006/ole">
            <mc:AlternateContent xmlns:mc="http://schemas.openxmlformats.org/markup-compatibility/2006">
              <mc:Choice xmlns:v="urn:schemas-microsoft-com:vml" Requires="v">
                <p:oleObj spid="_x0000_s1987261" name="Equation" r:id="rId6" imgW="3746160" imgH="1790640" progId="Equation.DSMT4">
                  <p:embed/>
                </p:oleObj>
              </mc:Choice>
              <mc:Fallback>
                <p:oleObj name="Equation" r:id="rId6" imgW="3746160" imgH="1790640" progId="Equation.DSMT4">
                  <p:embed/>
                  <p:pic>
                    <p:nvPicPr>
                      <p:cNvPr id="535564" name="Object 10"/>
                      <p:cNvPicPr>
                        <a:picLocks noChangeAspect="1" noChangeArrowheads="1"/>
                      </p:cNvPicPr>
                      <p:nvPr/>
                    </p:nvPicPr>
                    <p:blipFill>
                      <a:blip r:embed="rId7"/>
                      <a:srcRect/>
                      <a:stretch>
                        <a:fillRect/>
                      </a:stretch>
                    </p:blipFill>
                    <p:spPr bwMode="auto">
                      <a:xfrm>
                        <a:off x="2606675" y="1798098"/>
                        <a:ext cx="6126163" cy="2928937"/>
                      </a:xfrm>
                      <a:prstGeom prst="rect">
                        <a:avLst/>
                      </a:prstGeom>
                      <a:noFill/>
                      <a:ln>
                        <a:noFill/>
                      </a:ln>
                      <a:effectLst/>
                    </p:spPr>
                  </p:pic>
                </p:oleObj>
              </mc:Fallback>
            </mc:AlternateContent>
          </a:graphicData>
        </a:graphic>
      </p:graphicFrame>
      <mc:AlternateContent xmlns:mc="http://schemas.openxmlformats.org/markup-compatibility/2006" xmlns:a14="http://schemas.microsoft.com/office/drawing/2010/main">
        <mc:Choice Requires="a14">
          <p:sp>
            <p:nvSpPr>
              <p:cNvPr id="13" name="TextBox 12"/>
              <p:cNvSpPr txBox="1"/>
              <p:nvPr/>
            </p:nvSpPr>
            <p:spPr>
              <a:xfrm>
                <a:off x="2357325" y="4780961"/>
                <a:ext cx="6394789" cy="1754326"/>
              </a:xfrm>
              <a:prstGeom prst="rect">
                <a:avLst/>
              </a:prstGeom>
              <a:noFill/>
            </p:spPr>
            <p:txBody>
              <a:bodyPr wrap="square" rtlCol="0">
                <a:spAutoFit/>
              </a:bodyPr>
              <a:lstStyle/>
              <a:p>
                <a:pPr algn="l"/>
                <a:r>
                  <a:rPr lang="en-US" dirty="0"/>
                  <a:t>Note: Any variable indexed by t is known at time t. This convention, which is not standard in control theory, dramatically simplifies the modeling of information.</a:t>
                </a:r>
              </a:p>
              <a:p>
                <a:pPr algn="l"/>
                <a:endParaRPr lang="en-US" dirty="0"/>
              </a:p>
              <a:p>
                <a:pPr algn="l"/>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r>
                  <a:rPr lang="en-US" dirty="0"/>
                  <a:t> may be a function of the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oMath>
                </a14:m>
                <a:r>
                  <a:rPr lang="en-US" dirty="0"/>
                  <a:t> and/or the action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a14:m>
                <a:r>
                  <a:rPr lang="en-US" dirty="0"/>
                  <a:t>, so we may write it as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oMath>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2357325" y="4780961"/>
                <a:ext cx="6394789" cy="1754326"/>
              </a:xfrm>
              <a:prstGeom prst="rect">
                <a:avLst/>
              </a:prstGeom>
              <a:blipFill>
                <a:blip r:embed="rId8"/>
                <a:stretch>
                  <a:fillRect l="-858" t="-1736" r="-1335" b="-4514"/>
                </a:stretch>
              </a:blipFill>
            </p:spPr>
            <p:txBody>
              <a:bodyPr/>
              <a:lstStyle/>
              <a:p>
                <a:r>
                  <a:rPr lang="en-US">
                    <a:noFill/>
                  </a:rPr>
                  <a:t> </a:t>
                </a:r>
              </a:p>
            </p:txBody>
          </p:sp>
        </mc:Fallback>
      </mc:AlternateContent>
      <p:grpSp>
        <p:nvGrpSpPr>
          <p:cNvPr id="14" name="Group 13"/>
          <p:cNvGrpSpPr/>
          <p:nvPr/>
        </p:nvGrpSpPr>
        <p:grpSpPr>
          <a:xfrm>
            <a:off x="477838" y="2206625"/>
            <a:ext cx="1339851" cy="3870325"/>
            <a:chOff x="477838" y="2206625"/>
            <a:chExt cx="1339851" cy="3870325"/>
          </a:xfrm>
        </p:grpSpPr>
        <p:grpSp>
          <p:nvGrpSpPr>
            <p:cNvPr id="15" name="Group 31"/>
            <p:cNvGrpSpPr>
              <a:grpSpLocks/>
            </p:cNvGrpSpPr>
            <p:nvPr/>
          </p:nvGrpSpPr>
          <p:grpSpPr bwMode="auto">
            <a:xfrm>
              <a:off x="1039813" y="2206625"/>
              <a:ext cx="288925" cy="895350"/>
              <a:chOff x="2803" y="1278"/>
              <a:chExt cx="342" cy="956"/>
            </a:xfrm>
          </p:grpSpPr>
          <p:grpSp>
            <p:nvGrpSpPr>
              <p:cNvPr id="19" name="Group 32"/>
              <p:cNvGrpSpPr>
                <a:grpSpLocks/>
              </p:cNvGrpSpPr>
              <p:nvPr/>
            </p:nvGrpSpPr>
            <p:grpSpPr bwMode="auto">
              <a:xfrm>
                <a:off x="2803" y="1401"/>
                <a:ext cx="342" cy="833"/>
                <a:chOff x="2803" y="1401"/>
                <a:chExt cx="342" cy="833"/>
              </a:xfrm>
            </p:grpSpPr>
            <p:grpSp>
              <p:nvGrpSpPr>
                <p:cNvPr id="30" name="Group 33"/>
                <p:cNvGrpSpPr>
                  <a:grpSpLocks/>
                </p:cNvGrpSpPr>
                <p:nvPr/>
              </p:nvGrpSpPr>
              <p:grpSpPr bwMode="auto">
                <a:xfrm>
                  <a:off x="2815" y="2143"/>
                  <a:ext cx="301" cy="91"/>
                  <a:chOff x="2815" y="2143"/>
                  <a:chExt cx="301" cy="91"/>
                </a:xfrm>
              </p:grpSpPr>
              <p:sp>
                <p:nvSpPr>
                  <p:cNvPr id="40" name="Freeform 34"/>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70"/>
                      <a:gd name="T41" fmla="*/ 93 w 9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35"/>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75"/>
                      <a:gd name="T47" fmla="*/ 104 w 10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1" name="Group 36"/>
                <p:cNvGrpSpPr>
                  <a:grpSpLocks/>
                </p:cNvGrpSpPr>
                <p:nvPr/>
              </p:nvGrpSpPr>
              <p:grpSpPr bwMode="auto">
                <a:xfrm>
                  <a:off x="2803" y="1401"/>
                  <a:ext cx="342" cy="785"/>
                  <a:chOff x="2803" y="1401"/>
                  <a:chExt cx="342" cy="785"/>
                </a:xfrm>
              </p:grpSpPr>
              <p:grpSp>
                <p:nvGrpSpPr>
                  <p:cNvPr id="32" name="Group 37"/>
                  <p:cNvGrpSpPr>
                    <a:grpSpLocks/>
                  </p:cNvGrpSpPr>
                  <p:nvPr/>
                </p:nvGrpSpPr>
                <p:grpSpPr bwMode="auto">
                  <a:xfrm>
                    <a:off x="2844" y="1401"/>
                    <a:ext cx="220" cy="253"/>
                    <a:chOff x="2844" y="1401"/>
                    <a:chExt cx="220" cy="253"/>
                  </a:xfrm>
                </p:grpSpPr>
                <p:sp>
                  <p:nvSpPr>
                    <p:cNvPr id="37" name="Freeform 38"/>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237"/>
                        <a:gd name="T29" fmla="*/ 220 w 22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39"/>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40"/>
                        <a:gd name="T26" fmla="*/ 87 w 87"/>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40"/>
                    <p:cNvSpPr>
                      <a:spLocks/>
                    </p:cNvSpPr>
                    <p:nvPr/>
                  </p:nvSpPr>
                  <p:spPr bwMode="auto">
                    <a:xfrm>
                      <a:off x="2937" y="1428"/>
                      <a:ext cx="52" cy="27"/>
                    </a:xfrm>
                    <a:custGeom>
                      <a:avLst/>
                      <a:gdLst>
                        <a:gd name="T0" fmla="*/ 0 w 52"/>
                        <a:gd name="T1" fmla="*/ 27 h 27"/>
                        <a:gd name="T2" fmla="*/ 29 w 52"/>
                        <a:gd name="T3" fmla="*/ 0 h 27"/>
                        <a:gd name="T4" fmla="*/ 52 w 52"/>
                        <a:gd name="T5" fmla="*/ 22 h 27"/>
                        <a:gd name="T6" fmla="*/ 0 60000 65536"/>
                        <a:gd name="T7" fmla="*/ 0 60000 65536"/>
                        <a:gd name="T8" fmla="*/ 0 60000 65536"/>
                        <a:gd name="T9" fmla="*/ 0 w 52"/>
                        <a:gd name="T10" fmla="*/ 0 h 27"/>
                        <a:gd name="T11" fmla="*/ 52 w 52"/>
                        <a:gd name="T12" fmla="*/ 27 h 27"/>
                      </a:gdLst>
                      <a:ahLst/>
                      <a:cxnLst>
                        <a:cxn ang="T6">
                          <a:pos x="T0" y="T1"/>
                        </a:cxn>
                        <a:cxn ang="T7">
                          <a:pos x="T2" y="T3"/>
                        </a:cxn>
                        <a:cxn ang="T8">
                          <a:pos x="T4" y="T5"/>
                        </a:cxn>
                      </a:cxnLst>
                      <a:rect l="T9" t="T10" r="T11" b="T12"/>
                      <a:pathLst>
                        <a:path w="52" h="27">
                          <a:moveTo>
                            <a:pt x="0" y="27"/>
                          </a:moveTo>
                          <a:lnTo>
                            <a:pt x="29" y="0"/>
                          </a:lnTo>
                          <a:lnTo>
                            <a:pt x="52" y="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3" name="Group 41"/>
                  <p:cNvGrpSpPr>
                    <a:grpSpLocks/>
                  </p:cNvGrpSpPr>
                  <p:nvPr/>
                </p:nvGrpSpPr>
                <p:grpSpPr bwMode="auto">
                  <a:xfrm>
                    <a:off x="2803" y="1412"/>
                    <a:ext cx="342" cy="774"/>
                    <a:chOff x="2803" y="1412"/>
                    <a:chExt cx="342" cy="774"/>
                  </a:xfrm>
                </p:grpSpPr>
                <p:sp>
                  <p:nvSpPr>
                    <p:cNvPr id="34" name="Freeform 42"/>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2"/>
                        <a:gd name="T91" fmla="*/ 0 h 774"/>
                        <a:gd name="T92" fmla="*/ 342 w 342"/>
                        <a:gd name="T93" fmla="*/ 774 h 7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43"/>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99"/>
                        <a:gd name="T35" fmla="*/ 87 w 87"/>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44"/>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 name="T8" fmla="*/ 0 60000 65536"/>
                        <a:gd name="T9" fmla="*/ 0 60000 65536"/>
                        <a:gd name="T10" fmla="*/ 0 60000 65536"/>
                        <a:gd name="T11" fmla="*/ 0 60000 65536"/>
                        <a:gd name="T12" fmla="*/ 0 w 29"/>
                        <a:gd name="T13" fmla="*/ 0 h 27"/>
                        <a:gd name="T14" fmla="*/ 29 w 29"/>
                        <a:gd name="T15" fmla="*/ 27 h 27"/>
                      </a:gdLst>
                      <a:ahLst/>
                      <a:cxnLst>
                        <a:cxn ang="T8">
                          <a:pos x="T0" y="T1"/>
                        </a:cxn>
                        <a:cxn ang="T9">
                          <a:pos x="T2" y="T3"/>
                        </a:cxn>
                        <a:cxn ang="T10">
                          <a:pos x="T4" y="T5"/>
                        </a:cxn>
                        <a:cxn ang="T11">
                          <a:pos x="T6" y="T7"/>
                        </a:cxn>
                      </a:cxnLst>
                      <a:rect l="T12" t="T13" r="T14" b="T15"/>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20" name="Group 45"/>
              <p:cNvGrpSpPr>
                <a:grpSpLocks/>
              </p:cNvGrpSpPr>
              <p:nvPr/>
            </p:nvGrpSpPr>
            <p:grpSpPr bwMode="auto">
              <a:xfrm>
                <a:off x="2896" y="1278"/>
                <a:ext cx="186" cy="386"/>
                <a:chOff x="2896" y="1278"/>
                <a:chExt cx="186" cy="386"/>
              </a:xfrm>
            </p:grpSpPr>
            <p:grpSp>
              <p:nvGrpSpPr>
                <p:cNvPr id="21" name="Group 46"/>
                <p:cNvGrpSpPr>
                  <a:grpSpLocks/>
                </p:cNvGrpSpPr>
                <p:nvPr/>
              </p:nvGrpSpPr>
              <p:grpSpPr bwMode="auto">
                <a:xfrm>
                  <a:off x="2896" y="1278"/>
                  <a:ext cx="110" cy="150"/>
                  <a:chOff x="2896" y="1278"/>
                  <a:chExt cx="110" cy="150"/>
                </a:xfrm>
              </p:grpSpPr>
              <p:grpSp>
                <p:nvGrpSpPr>
                  <p:cNvPr id="23" name="Group 47"/>
                  <p:cNvGrpSpPr>
                    <a:grpSpLocks/>
                  </p:cNvGrpSpPr>
                  <p:nvPr/>
                </p:nvGrpSpPr>
                <p:grpSpPr bwMode="auto">
                  <a:xfrm>
                    <a:off x="2902" y="1283"/>
                    <a:ext cx="99" cy="145"/>
                    <a:chOff x="2902" y="1283"/>
                    <a:chExt cx="99" cy="145"/>
                  </a:xfrm>
                </p:grpSpPr>
                <p:sp>
                  <p:nvSpPr>
                    <p:cNvPr id="25" name="Freeform 48"/>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145"/>
                        <a:gd name="T104" fmla="*/ 99 w 99"/>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6" name="Group 49"/>
                    <p:cNvGrpSpPr>
                      <a:grpSpLocks/>
                    </p:cNvGrpSpPr>
                    <p:nvPr/>
                  </p:nvGrpSpPr>
                  <p:grpSpPr bwMode="auto">
                    <a:xfrm>
                      <a:off x="2914" y="1331"/>
                      <a:ext cx="81" cy="70"/>
                      <a:chOff x="2914" y="1331"/>
                      <a:chExt cx="81" cy="70"/>
                    </a:xfrm>
                  </p:grpSpPr>
                  <p:sp>
                    <p:nvSpPr>
                      <p:cNvPr id="27" name="Freeform 50"/>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1"/>
                          <a:gd name="T41" fmla="*/ 34 w 34"/>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1">
                            <a:moveTo>
                              <a:pt x="0" y="0"/>
                            </a:moveTo>
                            <a:lnTo>
                              <a:pt x="17" y="0"/>
                            </a:lnTo>
                            <a:lnTo>
                              <a:pt x="23" y="0"/>
                            </a:lnTo>
                            <a:lnTo>
                              <a:pt x="29" y="6"/>
                            </a:lnTo>
                            <a:lnTo>
                              <a:pt x="34" y="6"/>
                            </a:lnTo>
                            <a:lnTo>
                              <a:pt x="29" y="6"/>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51"/>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52"/>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7"/>
                          <a:gd name="T29" fmla="*/ 52 w 5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4" name="Freeform 53"/>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0"/>
                      <a:gd name="T106" fmla="*/ 0 h 96"/>
                      <a:gd name="T107" fmla="*/ 110 w 110"/>
                      <a:gd name="T108" fmla="*/ 96 h 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2" name="Freeform 54"/>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2"/>
                    <a:gd name="T35" fmla="*/ 93 w 93"/>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6" name="Picture 55"/>
            <p:cNvPicPr>
              <a:picLocks noChangeAspect="1" noChangeArrowheads="1"/>
            </p:cNvPicPr>
            <p:nvPr/>
          </p:nvPicPr>
          <p:blipFill>
            <a:blip r:embed="rId9">
              <a:extLst>
                <a:ext uri="{28A0092B-C50C-407E-A947-70E740481C1C}">
                  <a14:useLocalDpi xmlns:a14="http://schemas.microsoft.com/office/drawing/2010/main" val="0"/>
                </a:ext>
              </a:extLst>
            </a:blip>
            <a:srcRect l="3053" t="11359" r="2036" b="5432"/>
            <a:stretch>
              <a:fillRect/>
            </a:stretch>
          </p:blipFill>
          <p:spPr bwMode="auto">
            <a:xfrm>
              <a:off x="477838" y="3349625"/>
              <a:ext cx="1254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7" name="Picture 56" descr="bnsf locomotive"/>
            <p:cNvPicPr>
              <a:picLocks noChangeAspect="1" noChangeArrowheads="1"/>
            </p:cNvPicPr>
            <p:nvPr/>
          </p:nvPicPr>
          <p:blipFill>
            <a:blip r:embed="rId10">
              <a:lum bright="22000" contrast="20000"/>
              <a:extLst>
                <a:ext uri="{28A0092B-C50C-407E-A947-70E740481C1C}">
                  <a14:useLocalDpi xmlns:a14="http://schemas.microsoft.com/office/drawing/2010/main" val="0"/>
                </a:ext>
              </a:extLst>
            </a:blip>
            <a:srcRect/>
            <a:stretch>
              <a:fillRect/>
            </a:stretch>
          </p:blipFill>
          <p:spPr bwMode="auto">
            <a:xfrm>
              <a:off x="609601" y="4181475"/>
              <a:ext cx="1028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7" descr="windmills"/>
            <p:cNvPicPr>
              <a:picLocks noChangeAspect="1" noChangeArrowheads="1"/>
            </p:cNvPicPr>
            <p:nvPr/>
          </p:nvPicPr>
          <p:blipFill>
            <a:blip r:embed="rId11">
              <a:extLst>
                <a:ext uri="{28A0092B-C50C-407E-A947-70E740481C1C}">
                  <a14:useLocalDpi xmlns:a14="http://schemas.microsoft.com/office/drawing/2010/main" val="0"/>
                </a:ext>
              </a:extLst>
            </a:blip>
            <a:srcRect l="27907" b="28030"/>
            <a:stretch>
              <a:fillRect/>
            </a:stretch>
          </p:blipFill>
          <p:spPr bwMode="auto">
            <a:xfrm>
              <a:off x="479426" y="5167313"/>
              <a:ext cx="13382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Rectangle 2"/>
          <p:cNvSpPr txBox="1">
            <a:spLocks noChangeArrowheads="1"/>
          </p:cNvSpPr>
          <p:nvPr/>
        </p:nvSpPr>
        <p:spPr>
          <a:xfrm>
            <a:off x="246888" y="304800"/>
            <a:ext cx="7772400" cy="609600"/>
          </a:xfrm>
          <a:prstGeom prst="rect">
            <a:avLst/>
          </a:prstGeom>
        </p:spPr>
        <p:txBody>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New Roman" pitchFamily="18" charset="0"/>
              </a:defRPr>
            </a:lvl2pPr>
            <a:lvl3pPr algn="l" rtl="0" eaLnBrk="0" fontAlgn="base" hangingPunct="0">
              <a:spcBef>
                <a:spcPct val="0"/>
              </a:spcBef>
              <a:spcAft>
                <a:spcPct val="0"/>
              </a:spcAft>
              <a:defRPr sz="3600">
                <a:solidFill>
                  <a:schemeClr val="tx2"/>
                </a:solidFill>
                <a:latin typeface="Times New Roman" pitchFamily="18" charset="0"/>
              </a:defRPr>
            </a:lvl3pPr>
            <a:lvl4pPr algn="l" rtl="0" eaLnBrk="0" fontAlgn="base" hangingPunct="0">
              <a:spcBef>
                <a:spcPct val="0"/>
              </a:spcBef>
              <a:spcAft>
                <a:spcPct val="0"/>
              </a:spcAft>
              <a:defRPr sz="3600">
                <a:solidFill>
                  <a:schemeClr val="tx2"/>
                </a:solidFill>
                <a:latin typeface="Times New Roman" pitchFamily="18" charset="0"/>
              </a:defRPr>
            </a:lvl4pPr>
            <a:lvl5pPr algn="l" rtl="0" eaLnBrk="0" fontAlgn="base" hangingPunct="0">
              <a:spcBef>
                <a:spcPct val="0"/>
              </a:spcBef>
              <a:spcAft>
                <a:spcPct val="0"/>
              </a:spcAft>
              <a:defRPr sz="3600">
                <a:solidFill>
                  <a:schemeClr val="tx2"/>
                </a:solidFill>
                <a:latin typeface="Times New Roman" pitchFamily="18" charset="0"/>
              </a:defRPr>
            </a:lvl5pPr>
            <a:lvl6pPr marL="457200" algn="l" rtl="0" eaLnBrk="0" fontAlgn="base" hangingPunct="0">
              <a:spcBef>
                <a:spcPct val="0"/>
              </a:spcBef>
              <a:spcAft>
                <a:spcPct val="0"/>
              </a:spcAft>
              <a:defRPr sz="3600">
                <a:solidFill>
                  <a:schemeClr val="tx2"/>
                </a:solidFill>
                <a:latin typeface="Times New Roman" pitchFamily="18" charset="0"/>
              </a:defRPr>
            </a:lvl6pPr>
            <a:lvl7pPr marL="914400" algn="l" rtl="0" eaLnBrk="0" fontAlgn="base" hangingPunct="0">
              <a:spcBef>
                <a:spcPct val="0"/>
              </a:spcBef>
              <a:spcAft>
                <a:spcPct val="0"/>
              </a:spcAft>
              <a:defRPr sz="3600">
                <a:solidFill>
                  <a:schemeClr val="tx2"/>
                </a:solidFill>
                <a:latin typeface="Times New Roman" pitchFamily="18" charset="0"/>
              </a:defRPr>
            </a:lvl7pPr>
            <a:lvl8pPr marL="1371600" algn="l" rtl="0" eaLnBrk="0" fontAlgn="base" hangingPunct="0">
              <a:spcBef>
                <a:spcPct val="0"/>
              </a:spcBef>
              <a:spcAft>
                <a:spcPct val="0"/>
              </a:spcAft>
              <a:defRPr sz="3600">
                <a:solidFill>
                  <a:schemeClr val="tx2"/>
                </a:solidFill>
                <a:latin typeface="Times New Roman" pitchFamily="18" charset="0"/>
              </a:defRPr>
            </a:lvl8pPr>
            <a:lvl9pPr marL="1828800" algn="l" rtl="0" eaLnBrk="0" fontAlgn="base" hangingPunct="0">
              <a:spcBef>
                <a:spcPct val="0"/>
              </a:spcBef>
              <a:spcAft>
                <a:spcPct val="0"/>
              </a:spcAft>
              <a:defRPr sz="3600">
                <a:solidFill>
                  <a:schemeClr val="tx2"/>
                </a:solidFill>
                <a:latin typeface="Times New Roman" pitchFamily="18" charset="0"/>
              </a:defRPr>
            </a:lvl9pPr>
          </a:lstStyle>
          <a:p>
            <a:r>
              <a:rPr lang="en-US" i="0" kern="0"/>
              <a:t>Elements of a dynamic model</a:t>
            </a:r>
            <a:endParaRPr lang="en-US" i="0" kern="0" dirty="0"/>
          </a:p>
        </p:txBody>
      </p:sp>
    </p:spTree>
    <p:extLst>
      <p:ext uri="{BB962C8B-B14F-4D97-AF65-F5344CB8AC3E}">
        <p14:creationId xmlns:p14="http://schemas.microsoft.com/office/powerpoint/2010/main" val="356574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Energy storage example</a:t>
            </a:r>
          </a:p>
        </p:txBody>
      </p:sp>
      <mc:AlternateContent xmlns:mc="http://schemas.openxmlformats.org/markup-compatibility/2006" xmlns:a14="http://schemas.microsoft.com/office/drawing/2010/main">
        <mc:Choice Requires="a14">
          <p:sp>
            <p:nvSpPr>
              <p:cNvPr id="43011" name="Rectangle 3"/>
              <p:cNvSpPr>
                <a:spLocks noGrp="1" noChangeArrowheads="1"/>
              </p:cNvSpPr>
              <p:nvPr>
                <p:ph type="body" idx="1"/>
              </p:nvPr>
            </p:nvSpPr>
            <p:spPr/>
            <p:txBody>
              <a:bodyPr/>
              <a:lstStyle/>
              <a:p>
                <a:r>
                  <a:rPr lang="en-US" dirty="0"/>
                  <a:t>Exogenous information</a:t>
                </a:r>
              </a:p>
              <a:p>
                <a:endParaRPr lang="en-US" dirty="0"/>
              </a:p>
              <a:p>
                <a:endParaRPr lang="en-US" dirty="0"/>
              </a:p>
              <a:p>
                <a:endParaRPr lang="en-US" dirty="0"/>
              </a:p>
              <a:p>
                <a:endParaRPr lang="en-US" dirty="0"/>
              </a:p>
              <a:p>
                <a:endParaRPr lang="en-US"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b="0" i="1" dirty="0">
                  <a:latin typeface="Cambria Math" panose="02040503050406030204" pitchFamily="18" charset="0"/>
                </a:endParaRPr>
              </a:p>
              <a:p>
                <a:pPr lvl="2"/>
                <a:endParaRPr lang="en-US" b="0" i="1" dirty="0">
                  <a:latin typeface="Cambria Math" panose="02040503050406030204" pitchFamily="18" charset="0"/>
                </a:endParaRPr>
              </a:p>
              <a:p>
                <a:pPr lvl="2"/>
                <a14:m>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𝑝</m:t>
                            </m:r>
                          </m:e>
                        </m:acc>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a14:m>
                <a:r>
                  <a:rPr lang="en-US" dirty="0"/>
                  <a:t>Change in the electricity price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oMath>
                </a14:m>
                <a:r>
                  <a:rPr lang="en-US" dirty="0"/>
                  <a:t> between </a:t>
                </a:r>
                <a14:m>
                  <m:oMath xmlns:m="http://schemas.openxmlformats.org/officeDocument/2006/math">
                    <m:r>
                      <a:rPr lang="en-US" b="0" i="1" smtClean="0">
                        <a:latin typeface="Cambria Math" panose="02040503050406030204" pitchFamily="18" charset="0"/>
                      </a:rPr>
                      <m:t>𝑡</m:t>
                    </m:r>
                  </m:oMath>
                </a14:m>
                <a:r>
                  <a:rPr lang="en-US" dirty="0"/>
                  <a:t> and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r>
                  <a:rPr lang="en-US" dirty="0"/>
                  <a:t>.</a:t>
                </a:r>
              </a:p>
              <a:p>
                <a:pPr lvl="2"/>
                <a14:m>
                  <m:oMath xmlns:m="http://schemas.openxmlformats.org/officeDocument/2006/math">
                    <m:sSub>
                      <m:sSubPr>
                        <m:ctrlPr>
                          <a:rPr lang="en-US" b="0"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𝐷</m:t>
                            </m:r>
                          </m:e>
                        </m:acc>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a14:m>
                <a:r>
                  <a:rPr lang="en-US" dirty="0"/>
                  <a:t>Demand for energy between time </a:t>
                </a:r>
                <a14:m>
                  <m:oMath xmlns:m="http://schemas.openxmlformats.org/officeDocument/2006/math">
                    <m:r>
                      <a:rPr lang="en-US" b="0" i="1" smtClean="0">
                        <a:latin typeface="Cambria Math" panose="02040503050406030204" pitchFamily="18" charset="0"/>
                      </a:rPr>
                      <m:t>𝑡</m:t>
                    </m:r>
                  </m:oMath>
                </a14:m>
                <a:r>
                  <a:rPr lang="en-US" dirty="0"/>
                  <a:t> and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endParaRPr lang="en-US" dirty="0"/>
              </a:p>
            </p:txBody>
          </p:sp>
        </mc:Choice>
        <mc:Fallback xmlns="">
          <p:sp>
            <p:nvSpPr>
              <p:cNvPr id="43011" name="Rectangle 3"/>
              <p:cNvSpPr>
                <a:spLocks noGrp="1" noRot="1" noChangeAspect="1" noMove="1" noResize="1" noEditPoints="1" noAdjustHandles="1" noChangeArrowheads="1" noChangeShapeType="1" noTextEdit="1"/>
              </p:cNvSpPr>
              <p:nvPr>
                <p:ph type="body" idx="1"/>
              </p:nvPr>
            </p:nvSpPr>
            <p:spPr>
              <a:blipFill>
                <a:blip r:embed="rId3"/>
                <a:stretch>
                  <a:fillRect t="-1355"/>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276910" y="1729814"/>
            <a:ext cx="6172735" cy="2126164"/>
          </a:xfrm>
          <a:prstGeom prst="rect">
            <a:avLst/>
          </a:prstGeom>
        </p:spPr>
      </p:pic>
      <p:sp>
        <p:nvSpPr>
          <p:cNvPr id="2" name="Footer Placeholder 1">
            <a:extLst>
              <a:ext uri="{FF2B5EF4-FFF2-40B4-BE49-F238E27FC236}">
                <a16:creationId xmlns:a16="http://schemas.microsoft.com/office/drawing/2014/main" id="{2413D6B0-0036-436B-82E4-252B31B0AFBA}"/>
              </a:ext>
            </a:extLst>
          </p:cNvPr>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905281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5" name="Rectangle 3"/>
          <p:cNvSpPr>
            <a:spLocks noGrp="1" noChangeArrowheads="1"/>
          </p:cNvSpPr>
          <p:nvPr>
            <p:ph type="body" idx="4294967295"/>
          </p:nvPr>
        </p:nvSpPr>
        <p:spPr>
          <a:xfrm>
            <a:off x="685800" y="1143000"/>
            <a:ext cx="7772400" cy="533400"/>
          </a:xfrm>
        </p:spPr>
        <p:txBody>
          <a:bodyPr/>
          <a:lstStyle/>
          <a:p>
            <a:r>
              <a:rPr lang="en-US"/>
              <a:t>The transition function</a:t>
            </a:r>
          </a:p>
        </p:txBody>
      </p:sp>
      <p:graphicFrame>
        <p:nvGraphicFramePr>
          <p:cNvPr id="537611" name="Object 9"/>
          <p:cNvGraphicFramePr>
            <a:graphicFrameLocks noChangeAspect="1"/>
          </p:cNvGraphicFramePr>
          <p:nvPr/>
        </p:nvGraphicFramePr>
        <p:xfrm>
          <a:off x="1809750" y="2017713"/>
          <a:ext cx="558800" cy="4022725"/>
        </p:xfrm>
        <a:graphic>
          <a:graphicData uri="http://schemas.openxmlformats.org/presentationml/2006/ole">
            <mc:AlternateContent xmlns:mc="http://schemas.openxmlformats.org/markup-compatibility/2006">
              <mc:Choice xmlns:v="urn:schemas-microsoft-com:vml" Requires="v">
                <p:oleObj spid="_x0000_s1988078" name="Equation" r:id="rId4" imgW="190440" imgH="1371600" progId="Equation.DSMT4">
                  <p:embed/>
                </p:oleObj>
              </mc:Choice>
              <mc:Fallback>
                <p:oleObj name="Equation" r:id="rId4" imgW="190440" imgH="1371600" progId="Equation.DSMT4">
                  <p:embed/>
                  <p:pic>
                    <p:nvPicPr>
                      <p:cNvPr id="537611"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0" y="2017713"/>
                        <a:ext cx="558800" cy="402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7612" name="Object 10"/>
          <p:cNvGraphicFramePr>
            <a:graphicFrameLocks noChangeAspect="1"/>
          </p:cNvGraphicFramePr>
          <p:nvPr>
            <p:extLst>
              <p:ext uri="{D42A27DB-BD31-4B8C-83A1-F6EECF244321}">
                <p14:modId xmlns:p14="http://schemas.microsoft.com/office/powerpoint/2010/main" val="1800171051"/>
              </p:ext>
            </p:extLst>
          </p:nvPr>
        </p:nvGraphicFramePr>
        <p:xfrm>
          <a:off x="3086100" y="1831975"/>
          <a:ext cx="5341938" cy="1941513"/>
        </p:xfrm>
        <a:graphic>
          <a:graphicData uri="http://schemas.openxmlformats.org/presentationml/2006/ole">
            <mc:AlternateContent xmlns:mc="http://schemas.openxmlformats.org/markup-compatibility/2006">
              <mc:Choice xmlns:v="urn:schemas-microsoft-com:vml" Requires="v">
                <p:oleObj spid="_x0000_s1988079" name="Equation" r:id="rId6" imgW="2730240" imgH="990360" progId="Equation.DSMT4">
                  <p:embed/>
                </p:oleObj>
              </mc:Choice>
              <mc:Fallback>
                <p:oleObj name="Equation" r:id="rId6" imgW="2730240" imgH="990360" progId="Equation.DSMT4">
                  <p:embed/>
                  <p:pic>
                    <p:nvPicPr>
                      <p:cNvPr id="537612" name="Object 10"/>
                      <p:cNvPicPr>
                        <a:picLocks noChangeAspect="1" noChangeArrowheads="1"/>
                      </p:cNvPicPr>
                      <p:nvPr/>
                    </p:nvPicPr>
                    <p:blipFill>
                      <a:blip r:embed="rId7"/>
                      <a:srcRect/>
                      <a:stretch>
                        <a:fillRect/>
                      </a:stretch>
                    </p:blipFill>
                    <p:spPr bwMode="auto">
                      <a:xfrm>
                        <a:off x="3086100" y="1831975"/>
                        <a:ext cx="5341938" cy="1941513"/>
                      </a:xfrm>
                      <a:prstGeom prst="rect">
                        <a:avLst/>
                      </a:prstGeom>
                      <a:noFill/>
                      <a:ln>
                        <a:noFill/>
                      </a:ln>
                      <a:effectLst/>
                      <a:extLst/>
                    </p:spPr>
                  </p:pic>
                </p:oleObj>
              </mc:Fallback>
            </mc:AlternateContent>
          </a:graphicData>
        </a:graphic>
      </p:graphicFrame>
      <p:sp>
        <p:nvSpPr>
          <p:cNvPr id="537613" name="Text Box 13"/>
          <p:cNvSpPr txBox="1">
            <a:spLocks noChangeArrowheads="1"/>
          </p:cNvSpPr>
          <p:nvPr/>
        </p:nvSpPr>
        <p:spPr bwMode="auto">
          <a:xfrm>
            <a:off x="2608341" y="4031330"/>
            <a:ext cx="3118161" cy="22467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a:defRPr i="1">
                <a:solidFill>
                  <a:schemeClr val="tx1"/>
                </a:solidFill>
                <a:latin typeface="Times New Roman" pitchFamily="18" charset="0"/>
              </a:defRPr>
            </a:lvl1pPr>
            <a:lvl2pPr defTabSz="457200">
              <a:defRPr i="1">
                <a:solidFill>
                  <a:schemeClr val="tx1"/>
                </a:solidFill>
                <a:latin typeface="Times New Roman" pitchFamily="18" charset="0"/>
              </a:defRPr>
            </a:lvl2pPr>
            <a:lvl3pPr defTabSz="457200">
              <a:defRPr i="1">
                <a:solidFill>
                  <a:schemeClr val="tx1"/>
                </a:solidFill>
                <a:latin typeface="Times New Roman" pitchFamily="18" charset="0"/>
              </a:defRPr>
            </a:lvl3pPr>
            <a:lvl4pPr defTabSz="457200">
              <a:defRPr i="1">
                <a:solidFill>
                  <a:schemeClr val="tx1"/>
                </a:solidFill>
                <a:latin typeface="Times New Roman" pitchFamily="18" charset="0"/>
              </a:defRPr>
            </a:lvl4pPr>
            <a:lvl5pPr defTabSz="457200">
              <a:defRPr i="1">
                <a:solidFill>
                  <a:schemeClr val="tx1"/>
                </a:solidFill>
                <a:latin typeface="Times New Roman" pitchFamily="18" charset="0"/>
              </a:defRPr>
            </a:lvl5pPr>
            <a:lvl6pPr algn="ctr" defTabSz="457200" eaLnBrk="0" fontAlgn="base" hangingPunct="0">
              <a:spcBef>
                <a:spcPct val="0"/>
              </a:spcBef>
              <a:spcAft>
                <a:spcPct val="0"/>
              </a:spcAft>
              <a:defRPr i="1">
                <a:solidFill>
                  <a:schemeClr val="tx1"/>
                </a:solidFill>
                <a:latin typeface="Times New Roman" pitchFamily="18" charset="0"/>
              </a:defRPr>
            </a:lvl6pPr>
            <a:lvl7pPr algn="ctr" defTabSz="457200" eaLnBrk="0" fontAlgn="base" hangingPunct="0">
              <a:spcBef>
                <a:spcPct val="0"/>
              </a:spcBef>
              <a:spcAft>
                <a:spcPct val="0"/>
              </a:spcAft>
              <a:defRPr i="1">
                <a:solidFill>
                  <a:schemeClr val="tx1"/>
                </a:solidFill>
                <a:latin typeface="Times New Roman" pitchFamily="18" charset="0"/>
              </a:defRPr>
            </a:lvl7pPr>
            <a:lvl8pPr algn="ctr" defTabSz="457200" eaLnBrk="0" fontAlgn="base" hangingPunct="0">
              <a:spcBef>
                <a:spcPct val="0"/>
              </a:spcBef>
              <a:spcAft>
                <a:spcPct val="0"/>
              </a:spcAft>
              <a:defRPr i="1">
                <a:solidFill>
                  <a:schemeClr val="tx1"/>
                </a:solidFill>
                <a:latin typeface="Times New Roman" pitchFamily="18" charset="0"/>
              </a:defRPr>
            </a:lvl8pPr>
            <a:lvl9pPr algn="ctr" defTabSz="457200" eaLnBrk="0" fontAlgn="base" hangingPunct="0">
              <a:spcBef>
                <a:spcPct val="0"/>
              </a:spcBef>
              <a:spcAft>
                <a:spcPct val="0"/>
              </a:spcAft>
              <a:defRPr i="1">
                <a:solidFill>
                  <a:schemeClr val="tx1"/>
                </a:solidFill>
                <a:latin typeface="Times New Roman" pitchFamily="18" charset="0"/>
              </a:defRPr>
            </a:lvl9pPr>
          </a:lstStyle>
          <a:p>
            <a:pPr algn="l"/>
            <a:r>
              <a:rPr lang="en-US" sz="2000" i="0" dirty="0"/>
              <a:t>Also known as the:</a:t>
            </a:r>
          </a:p>
          <a:p>
            <a:pPr algn="l"/>
            <a:r>
              <a:rPr lang="en-US" sz="2000" i="0" dirty="0"/>
              <a:t>	“System model”</a:t>
            </a:r>
          </a:p>
          <a:p>
            <a:pPr algn="l"/>
            <a:r>
              <a:rPr lang="en-US" sz="2000" i="0" dirty="0"/>
              <a:t>	“State transition model”</a:t>
            </a:r>
          </a:p>
          <a:p>
            <a:pPr algn="l"/>
            <a:r>
              <a:rPr lang="en-US" sz="2000" i="0" dirty="0"/>
              <a:t>	“Plant model”</a:t>
            </a:r>
          </a:p>
          <a:p>
            <a:pPr algn="l"/>
            <a:r>
              <a:rPr lang="en-US" sz="2000" i="0" dirty="0"/>
              <a:t>	“Plant equation”</a:t>
            </a:r>
          </a:p>
          <a:p>
            <a:pPr algn="l"/>
            <a:r>
              <a:rPr lang="en-US" sz="2000" i="0" dirty="0"/>
              <a:t>	“State equation”</a:t>
            </a:r>
          </a:p>
          <a:p>
            <a:pPr algn="l"/>
            <a:endParaRPr lang="en-US" sz="2000" i="0" dirty="0"/>
          </a:p>
        </p:txBody>
      </p:sp>
      <p:grpSp>
        <p:nvGrpSpPr>
          <p:cNvPr id="13" name="Group 12"/>
          <p:cNvGrpSpPr/>
          <p:nvPr/>
        </p:nvGrpSpPr>
        <p:grpSpPr>
          <a:xfrm>
            <a:off x="477838" y="2206625"/>
            <a:ext cx="1339851" cy="3870325"/>
            <a:chOff x="477838" y="2206625"/>
            <a:chExt cx="1339851" cy="3870325"/>
          </a:xfrm>
        </p:grpSpPr>
        <p:grpSp>
          <p:nvGrpSpPr>
            <p:cNvPr id="14" name="Group 31"/>
            <p:cNvGrpSpPr>
              <a:grpSpLocks/>
            </p:cNvGrpSpPr>
            <p:nvPr/>
          </p:nvGrpSpPr>
          <p:grpSpPr bwMode="auto">
            <a:xfrm>
              <a:off x="1039813" y="2206625"/>
              <a:ext cx="288925" cy="895350"/>
              <a:chOff x="2803" y="1278"/>
              <a:chExt cx="342" cy="956"/>
            </a:xfrm>
          </p:grpSpPr>
          <p:grpSp>
            <p:nvGrpSpPr>
              <p:cNvPr id="18" name="Group 32"/>
              <p:cNvGrpSpPr>
                <a:grpSpLocks/>
              </p:cNvGrpSpPr>
              <p:nvPr/>
            </p:nvGrpSpPr>
            <p:grpSpPr bwMode="auto">
              <a:xfrm>
                <a:off x="2803" y="1401"/>
                <a:ext cx="342" cy="833"/>
                <a:chOff x="2803" y="1401"/>
                <a:chExt cx="342" cy="833"/>
              </a:xfrm>
            </p:grpSpPr>
            <p:grpSp>
              <p:nvGrpSpPr>
                <p:cNvPr id="29" name="Group 33"/>
                <p:cNvGrpSpPr>
                  <a:grpSpLocks/>
                </p:cNvGrpSpPr>
                <p:nvPr/>
              </p:nvGrpSpPr>
              <p:grpSpPr bwMode="auto">
                <a:xfrm>
                  <a:off x="2815" y="2143"/>
                  <a:ext cx="301" cy="91"/>
                  <a:chOff x="2815" y="2143"/>
                  <a:chExt cx="301" cy="91"/>
                </a:xfrm>
              </p:grpSpPr>
              <p:sp>
                <p:nvSpPr>
                  <p:cNvPr id="39" name="Freeform 34"/>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70"/>
                      <a:gd name="T41" fmla="*/ 93 w 9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35"/>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75"/>
                      <a:gd name="T47" fmla="*/ 104 w 10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 name="Group 36"/>
                <p:cNvGrpSpPr>
                  <a:grpSpLocks/>
                </p:cNvGrpSpPr>
                <p:nvPr/>
              </p:nvGrpSpPr>
              <p:grpSpPr bwMode="auto">
                <a:xfrm>
                  <a:off x="2803" y="1401"/>
                  <a:ext cx="342" cy="785"/>
                  <a:chOff x="2803" y="1401"/>
                  <a:chExt cx="342" cy="785"/>
                </a:xfrm>
              </p:grpSpPr>
              <p:grpSp>
                <p:nvGrpSpPr>
                  <p:cNvPr id="31" name="Group 37"/>
                  <p:cNvGrpSpPr>
                    <a:grpSpLocks/>
                  </p:cNvGrpSpPr>
                  <p:nvPr/>
                </p:nvGrpSpPr>
                <p:grpSpPr bwMode="auto">
                  <a:xfrm>
                    <a:off x="2844" y="1401"/>
                    <a:ext cx="220" cy="253"/>
                    <a:chOff x="2844" y="1401"/>
                    <a:chExt cx="220" cy="253"/>
                  </a:xfrm>
                </p:grpSpPr>
                <p:sp>
                  <p:nvSpPr>
                    <p:cNvPr id="36" name="Freeform 38"/>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237"/>
                        <a:gd name="T29" fmla="*/ 220 w 22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9"/>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40"/>
                        <a:gd name="T26" fmla="*/ 87 w 87"/>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40"/>
                    <p:cNvSpPr>
                      <a:spLocks/>
                    </p:cNvSpPr>
                    <p:nvPr/>
                  </p:nvSpPr>
                  <p:spPr bwMode="auto">
                    <a:xfrm>
                      <a:off x="2937" y="1428"/>
                      <a:ext cx="52" cy="27"/>
                    </a:xfrm>
                    <a:custGeom>
                      <a:avLst/>
                      <a:gdLst>
                        <a:gd name="T0" fmla="*/ 0 w 52"/>
                        <a:gd name="T1" fmla="*/ 27 h 27"/>
                        <a:gd name="T2" fmla="*/ 29 w 52"/>
                        <a:gd name="T3" fmla="*/ 0 h 27"/>
                        <a:gd name="T4" fmla="*/ 52 w 52"/>
                        <a:gd name="T5" fmla="*/ 22 h 27"/>
                        <a:gd name="T6" fmla="*/ 0 60000 65536"/>
                        <a:gd name="T7" fmla="*/ 0 60000 65536"/>
                        <a:gd name="T8" fmla="*/ 0 60000 65536"/>
                        <a:gd name="T9" fmla="*/ 0 w 52"/>
                        <a:gd name="T10" fmla="*/ 0 h 27"/>
                        <a:gd name="T11" fmla="*/ 52 w 52"/>
                        <a:gd name="T12" fmla="*/ 27 h 27"/>
                      </a:gdLst>
                      <a:ahLst/>
                      <a:cxnLst>
                        <a:cxn ang="T6">
                          <a:pos x="T0" y="T1"/>
                        </a:cxn>
                        <a:cxn ang="T7">
                          <a:pos x="T2" y="T3"/>
                        </a:cxn>
                        <a:cxn ang="T8">
                          <a:pos x="T4" y="T5"/>
                        </a:cxn>
                      </a:cxnLst>
                      <a:rect l="T9" t="T10" r="T11" b="T12"/>
                      <a:pathLst>
                        <a:path w="52" h="27">
                          <a:moveTo>
                            <a:pt x="0" y="27"/>
                          </a:moveTo>
                          <a:lnTo>
                            <a:pt x="29" y="0"/>
                          </a:lnTo>
                          <a:lnTo>
                            <a:pt x="52" y="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2" name="Group 41"/>
                  <p:cNvGrpSpPr>
                    <a:grpSpLocks/>
                  </p:cNvGrpSpPr>
                  <p:nvPr/>
                </p:nvGrpSpPr>
                <p:grpSpPr bwMode="auto">
                  <a:xfrm>
                    <a:off x="2803" y="1412"/>
                    <a:ext cx="342" cy="774"/>
                    <a:chOff x="2803" y="1412"/>
                    <a:chExt cx="342" cy="774"/>
                  </a:xfrm>
                </p:grpSpPr>
                <p:sp>
                  <p:nvSpPr>
                    <p:cNvPr id="33" name="Freeform 42"/>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2"/>
                        <a:gd name="T91" fmla="*/ 0 h 774"/>
                        <a:gd name="T92" fmla="*/ 342 w 342"/>
                        <a:gd name="T93" fmla="*/ 774 h 7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43"/>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99"/>
                        <a:gd name="T35" fmla="*/ 87 w 87"/>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44"/>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 name="T8" fmla="*/ 0 60000 65536"/>
                        <a:gd name="T9" fmla="*/ 0 60000 65536"/>
                        <a:gd name="T10" fmla="*/ 0 60000 65536"/>
                        <a:gd name="T11" fmla="*/ 0 60000 65536"/>
                        <a:gd name="T12" fmla="*/ 0 w 29"/>
                        <a:gd name="T13" fmla="*/ 0 h 27"/>
                        <a:gd name="T14" fmla="*/ 29 w 29"/>
                        <a:gd name="T15" fmla="*/ 27 h 27"/>
                      </a:gdLst>
                      <a:ahLst/>
                      <a:cxnLst>
                        <a:cxn ang="T8">
                          <a:pos x="T0" y="T1"/>
                        </a:cxn>
                        <a:cxn ang="T9">
                          <a:pos x="T2" y="T3"/>
                        </a:cxn>
                        <a:cxn ang="T10">
                          <a:pos x="T4" y="T5"/>
                        </a:cxn>
                        <a:cxn ang="T11">
                          <a:pos x="T6" y="T7"/>
                        </a:cxn>
                      </a:cxnLst>
                      <a:rect l="T12" t="T13" r="T14" b="T15"/>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19" name="Group 45"/>
              <p:cNvGrpSpPr>
                <a:grpSpLocks/>
              </p:cNvGrpSpPr>
              <p:nvPr/>
            </p:nvGrpSpPr>
            <p:grpSpPr bwMode="auto">
              <a:xfrm>
                <a:off x="2896" y="1278"/>
                <a:ext cx="186" cy="386"/>
                <a:chOff x="2896" y="1278"/>
                <a:chExt cx="186" cy="386"/>
              </a:xfrm>
            </p:grpSpPr>
            <p:grpSp>
              <p:nvGrpSpPr>
                <p:cNvPr id="20" name="Group 46"/>
                <p:cNvGrpSpPr>
                  <a:grpSpLocks/>
                </p:cNvGrpSpPr>
                <p:nvPr/>
              </p:nvGrpSpPr>
              <p:grpSpPr bwMode="auto">
                <a:xfrm>
                  <a:off x="2896" y="1278"/>
                  <a:ext cx="110" cy="150"/>
                  <a:chOff x="2896" y="1278"/>
                  <a:chExt cx="110" cy="150"/>
                </a:xfrm>
              </p:grpSpPr>
              <p:grpSp>
                <p:nvGrpSpPr>
                  <p:cNvPr id="22" name="Group 47"/>
                  <p:cNvGrpSpPr>
                    <a:grpSpLocks/>
                  </p:cNvGrpSpPr>
                  <p:nvPr/>
                </p:nvGrpSpPr>
                <p:grpSpPr bwMode="auto">
                  <a:xfrm>
                    <a:off x="2902" y="1283"/>
                    <a:ext cx="99" cy="145"/>
                    <a:chOff x="2902" y="1283"/>
                    <a:chExt cx="99" cy="145"/>
                  </a:xfrm>
                </p:grpSpPr>
                <p:sp>
                  <p:nvSpPr>
                    <p:cNvPr id="24" name="Freeform 48"/>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145"/>
                        <a:gd name="T104" fmla="*/ 99 w 99"/>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5" name="Group 49"/>
                    <p:cNvGrpSpPr>
                      <a:grpSpLocks/>
                    </p:cNvGrpSpPr>
                    <p:nvPr/>
                  </p:nvGrpSpPr>
                  <p:grpSpPr bwMode="auto">
                    <a:xfrm>
                      <a:off x="2914" y="1331"/>
                      <a:ext cx="81" cy="70"/>
                      <a:chOff x="2914" y="1331"/>
                      <a:chExt cx="81" cy="70"/>
                    </a:xfrm>
                  </p:grpSpPr>
                  <p:sp>
                    <p:nvSpPr>
                      <p:cNvPr id="26" name="Freeform 50"/>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1"/>
                          <a:gd name="T41" fmla="*/ 34 w 34"/>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1">
                            <a:moveTo>
                              <a:pt x="0" y="0"/>
                            </a:moveTo>
                            <a:lnTo>
                              <a:pt x="17" y="0"/>
                            </a:lnTo>
                            <a:lnTo>
                              <a:pt x="23" y="0"/>
                            </a:lnTo>
                            <a:lnTo>
                              <a:pt x="29" y="6"/>
                            </a:lnTo>
                            <a:lnTo>
                              <a:pt x="34" y="6"/>
                            </a:lnTo>
                            <a:lnTo>
                              <a:pt x="29" y="6"/>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51"/>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52"/>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7"/>
                          <a:gd name="T29" fmla="*/ 52 w 5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3" name="Freeform 53"/>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0"/>
                      <a:gd name="T106" fmla="*/ 0 h 96"/>
                      <a:gd name="T107" fmla="*/ 110 w 110"/>
                      <a:gd name="T108" fmla="*/ 96 h 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1" name="Freeform 54"/>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2"/>
                    <a:gd name="T35" fmla="*/ 93 w 93"/>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5" name="Picture 55"/>
            <p:cNvPicPr>
              <a:picLocks noChangeAspect="1" noChangeArrowheads="1"/>
            </p:cNvPicPr>
            <p:nvPr/>
          </p:nvPicPr>
          <p:blipFill>
            <a:blip r:embed="rId8">
              <a:extLst>
                <a:ext uri="{28A0092B-C50C-407E-A947-70E740481C1C}">
                  <a14:useLocalDpi xmlns:a14="http://schemas.microsoft.com/office/drawing/2010/main" val="0"/>
                </a:ext>
              </a:extLst>
            </a:blip>
            <a:srcRect l="3053" t="11359" r="2036" b="5432"/>
            <a:stretch>
              <a:fillRect/>
            </a:stretch>
          </p:blipFill>
          <p:spPr bwMode="auto">
            <a:xfrm>
              <a:off x="477838" y="3349625"/>
              <a:ext cx="1254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6" name="Picture 56" descr="bnsf locomotive"/>
            <p:cNvPicPr>
              <a:picLocks noChangeAspect="1" noChangeArrowheads="1"/>
            </p:cNvPicPr>
            <p:nvPr/>
          </p:nvPicPr>
          <p:blipFill>
            <a:blip r:embed="rId9">
              <a:lum bright="22000" contrast="20000"/>
              <a:extLst>
                <a:ext uri="{28A0092B-C50C-407E-A947-70E740481C1C}">
                  <a14:useLocalDpi xmlns:a14="http://schemas.microsoft.com/office/drawing/2010/main" val="0"/>
                </a:ext>
              </a:extLst>
            </a:blip>
            <a:srcRect/>
            <a:stretch>
              <a:fillRect/>
            </a:stretch>
          </p:blipFill>
          <p:spPr bwMode="auto">
            <a:xfrm>
              <a:off x="609601" y="4181475"/>
              <a:ext cx="1028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7" descr="windmills"/>
            <p:cNvPicPr>
              <a:picLocks noChangeAspect="1" noChangeArrowheads="1"/>
            </p:cNvPicPr>
            <p:nvPr/>
          </p:nvPicPr>
          <p:blipFill>
            <a:blip r:embed="rId10">
              <a:extLst>
                <a:ext uri="{28A0092B-C50C-407E-A947-70E740481C1C}">
                  <a14:useLocalDpi xmlns:a14="http://schemas.microsoft.com/office/drawing/2010/main" val="0"/>
                </a:ext>
              </a:extLst>
            </a:blip>
            <a:srcRect l="27907" b="28030"/>
            <a:stretch>
              <a:fillRect/>
            </a:stretch>
          </p:blipFill>
          <p:spPr bwMode="auto">
            <a:xfrm>
              <a:off x="479426" y="5167313"/>
              <a:ext cx="13382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Text Box 13"/>
          <p:cNvSpPr txBox="1">
            <a:spLocks noChangeArrowheads="1"/>
          </p:cNvSpPr>
          <p:nvPr/>
        </p:nvSpPr>
        <p:spPr bwMode="auto">
          <a:xfrm>
            <a:off x="5504037" y="4039346"/>
            <a:ext cx="3373616" cy="22467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a:defRPr i="1">
                <a:solidFill>
                  <a:schemeClr val="tx1"/>
                </a:solidFill>
                <a:latin typeface="Times New Roman" pitchFamily="18" charset="0"/>
              </a:defRPr>
            </a:lvl1pPr>
            <a:lvl2pPr defTabSz="457200">
              <a:defRPr i="1">
                <a:solidFill>
                  <a:schemeClr val="tx1"/>
                </a:solidFill>
                <a:latin typeface="Times New Roman" pitchFamily="18" charset="0"/>
              </a:defRPr>
            </a:lvl2pPr>
            <a:lvl3pPr defTabSz="457200">
              <a:defRPr i="1">
                <a:solidFill>
                  <a:schemeClr val="tx1"/>
                </a:solidFill>
                <a:latin typeface="Times New Roman" pitchFamily="18" charset="0"/>
              </a:defRPr>
            </a:lvl3pPr>
            <a:lvl4pPr defTabSz="457200">
              <a:defRPr i="1">
                <a:solidFill>
                  <a:schemeClr val="tx1"/>
                </a:solidFill>
                <a:latin typeface="Times New Roman" pitchFamily="18" charset="0"/>
              </a:defRPr>
            </a:lvl4pPr>
            <a:lvl5pPr defTabSz="457200">
              <a:defRPr i="1">
                <a:solidFill>
                  <a:schemeClr val="tx1"/>
                </a:solidFill>
                <a:latin typeface="Times New Roman" pitchFamily="18" charset="0"/>
              </a:defRPr>
            </a:lvl5pPr>
            <a:lvl6pPr algn="ctr" defTabSz="457200" eaLnBrk="0" fontAlgn="base" hangingPunct="0">
              <a:spcBef>
                <a:spcPct val="0"/>
              </a:spcBef>
              <a:spcAft>
                <a:spcPct val="0"/>
              </a:spcAft>
              <a:defRPr i="1">
                <a:solidFill>
                  <a:schemeClr val="tx1"/>
                </a:solidFill>
                <a:latin typeface="Times New Roman" pitchFamily="18" charset="0"/>
              </a:defRPr>
            </a:lvl6pPr>
            <a:lvl7pPr algn="ctr" defTabSz="457200" eaLnBrk="0" fontAlgn="base" hangingPunct="0">
              <a:spcBef>
                <a:spcPct val="0"/>
              </a:spcBef>
              <a:spcAft>
                <a:spcPct val="0"/>
              </a:spcAft>
              <a:defRPr i="1">
                <a:solidFill>
                  <a:schemeClr val="tx1"/>
                </a:solidFill>
                <a:latin typeface="Times New Roman" pitchFamily="18" charset="0"/>
              </a:defRPr>
            </a:lvl7pPr>
            <a:lvl8pPr algn="ctr" defTabSz="457200" eaLnBrk="0" fontAlgn="base" hangingPunct="0">
              <a:spcBef>
                <a:spcPct val="0"/>
              </a:spcBef>
              <a:spcAft>
                <a:spcPct val="0"/>
              </a:spcAft>
              <a:defRPr i="1">
                <a:solidFill>
                  <a:schemeClr val="tx1"/>
                </a:solidFill>
                <a:latin typeface="Times New Roman" pitchFamily="18" charset="0"/>
              </a:defRPr>
            </a:lvl8pPr>
            <a:lvl9pPr algn="ctr" defTabSz="457200" eaLnBrk="0" fontAlgn="base" hangingPunct="0">
              <a:spcBef>
                <a:spcPct val="0"/>
              </a:spcBef>
              <a:spcAft>
                <a:spcPct val="0"/>
              </a:spcAft>
              <a:defRPr i="1">
                <a:solidFill>
                  <a:schemeClr val="tx1"/>
                </a:solidFill>
                <a:latin typeface="Times New Roman" pitchFamily="18" charset="0"/>
              </a:defRPr>
            </a:lvl9pPr>
          </a:lstStyle>
          <a:p>
            <a:pPr algn="l"/>
            <a:endParaRPr lang="en-US" sz="2000" i="0" dirty="0"/>
          </a:p>
          <a:p>
            <a:pPr algn="l"/>
            <a:r>
              <a:rPr lang="en-US" sz="2000" i="0" dirty="0"/>
              <a:t>	“Transfer function”</a:t>
            </a:r>
          </a:p>
          <a:p>
            <a:pPr algn="l"/>
            <a:r>
              <a:rPr lang="en-US" sz="2000" i="0" dirty="0"/>
              <a:t>	“Transformation function”</a:t>
            </a:r>
          </a:p>
          <a:p>
            <a:pPr algn="l"/>
            <a:r>
              <a:rPr lang="en-US" sz="2000" i="0" dirty="0"/>
              <a:t>	“Law of motion”</a:t>
            </a:r>
          </a:p>
          <a:p>
            <a:pPr algn="l"/>
            <a:r>
              <a:rPr lang="en-US" sz="2000" i="0" dirty="0"/>
              <a:t>	“Model”</a:t>
            </a:r>
          </a:p>
          <a:p>
            <a:pPr algn="l"/>
            <a:r>
              <a:rPr lang="en-US" sz="2000" i="0" dirty="0"/>
              <a:t>	“transition function”</a:t>
            </a:r>
          </a:p>
          <a:p>
            <a:pPr algn="l"/>
            <a:r>
              <a:rPr lang="en-US" sz="2000" i="0" dirty="0"/>
              <a:t>	</a:t>
            </a:r>
          </a:p>
        </p:txBody>
      </p:sp>
      <p:sp>
        <p:nvSpPr>
          <p:cNvPr id="43" name="Rectangle 2"/>
          <p:cNvSpPr txBox="1">
            <a:spLocks noChangeArrowheads="1"/>
          </p:cNvSpPr>
          <p:nvPr/>
        </p:nvSpPr>
        <p:spPr>
          <a:xfrm>
            <a:off x="246888" y="304800"/>
            <a:ext cx="7772400" cy="609600"/>
          </a:xfrm>
          <a:prstGeom prst="rect">
            <a:avLst/>
          </a:prstGeom>
        </p:spPr>
        <p:txBody>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New Roman" pitchFamily="18" charset="0"/>
              </a:defRPr>
            </a:lvl2pPr>
            <a:lvl3pPr algn="l" rtl="0" eaLnBrk="0" fontAlgn="base" hangingPunct="0">
              <a:spcBef>
                <a:spcPct val="0"/>
              </a:spcBef>
              <a:spcAft>
                <a:spcPct val="0"/>
              </a:spcAft>
              <a:defRPr sz="3600">
                <a:solidFill>
                  <a:schemeClr val="tx2"/>
                </a:solidFill>
                <a:latin typeface="Times New Roman" pitchFamily="18" charset="0"/>
              </a:defRPr>
            </a:lvl3pPr>
            <a:lvl4pPr algn="l" rtl="0" eaLnBrk="0" fontAlgn="base" hangingPunct="0">
              <a:spcBef>
                <a:spcPct val="0"/>
              </a:spcBef>
              <a:spcAft>
                <a:spcPct val="0"/>
              </a:spcAft>
              <a:defRPr sz="3600">
                <a:solidFill>
                  <a:schemeClr val="tx2"/>
                </a:solidFill>
                <a:latin typeface="Times New Roman" pitchFamily="18" charset="0"/>
              </a:defRPr>
            </a:lvl4pPr>
            <a:lvl5pPr algn="l" rtl="0" eaLnBrk="0" fontAlgn="base" hangingPunct="0">
              <a:spcBef>
                <a:spcPct val="0"/>
              </a:spcBef>
              <a:spcAft>
                <a:spcPct val="0"/>
              </a:spcAft>
              <a:defRPr sz="3600">
                <a:solidFill>
                  <a:schemeClr val="tx2"/>
                </a:solidFill>
                <a:latin typeface="Times New Roman" pitchFamily="18" charset="0"/>
              </a:defRPr>
            </a:lvl5pPr>
            <a:lvl6pPr marL="457200" algn="l" rtl="0" eaLnBrk="0" fontAlgn="base" hangingPunct="0">
              <a:spcBef>
                <a:spcPct val="0"/>
              </a:spcBef>
              <a:spcAft>
                <a:spcPct val="0"/>
              </a:spcAft>
              <a:defRPr sz="3600">
                <a:solidFill>
                  <a:schemeClr val="tx2"/>
                </a:solidFill>
                <a:latin typeface="Times New Roman" pitchFamily="18" charset="0"/>
              </a:defRPr>
            </a:lvl6pPr>
            <a:lvl7pPr marL="914400" algn="l" rtl="0" eaLnBrk="0" fontAlgn="base" hangingPunct="0">
              <a:spcBef>
                <a:spcPct val="0"/>
              </a:spcBef>
              <a:spcAft>
                <a:spcPct val="0"/>
              </a:spcAft>
              <a:defRPr sz="3600">
                <a:solidFill>
                  <a:schemeClr val="tx2"/>
                </a:solidFill>
                <a:latin typeface="Times New Roman" pitchFamily="18" charset="0"/>
              </a:defRPr>
            </a:lvl7pPr>
            <a:lvl8pPr marL="1371600" algn="l" rtl="0" eaLnBrk="0" fontAlgn="base" hangingPunct="0">
              <a:spcBef>
                <a:spcPct val="0"/>
              </a:spcBef>
              <a:spcAft>
                <a:spcPct val="0"/>
              </a:spcAft>
              <a:defRPr sz="3600">
                <a:solidFill>
                  <a:schemeClr val="tx2"/>
                </a:solidFill>
                <a:latin typeface="Times New Roman" pitchFamily="18" charset="0"/>
              </a:defRPr>
            </a:lvl8pPr>
            <a:lvl9pPr marL="1828800" algn="l" rtl="0" eaLnBrk="0" fontAlgn="base" hangingPunct="0">
              <a:spcBef>
                <a:spcPct val="0"/>
              </a:spcBef>
              <a:spcAft>
                <a:spcPct val="0"/>
              </a:spcAft>
              <a:defRPr sz="3600">
                <a:solidFill>
                  <a:schemeClr val="tx2"/>
                </a:solidFill>
                <a:latin typeface="Times New Roman" pitchFamily="18" charset="0"/>
              </a:defRPr>
            </a:lvl9pPr>
          </a:lstStyle>
          <a:p>
            <a:r>
              <a:rPr lang="en-US" i="0" kern="0"/>
              <a:t>Elements of a dynamic model</a:t>
            </a:r>
            <a:endParaRPr lang="en-US" i="0" kern="0" dirty="0"/>
          </a:p>
        </p:txBody>
      </p:sp>
    </p:spTree>
    <p:extLst>
      <p:ext uri="{BB962C8B-B14F-4D97-AF65-F5344CB8AC3E}">
        <p14:creationId xmlns:p14="http://schemas.microsoft.com/office/powerpoint/2010/main" val="4291877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Energy storage example</a:t>
            </a:r>
          </a:p>
        </p:txBody>
      </p:sp>
      <mc:AlternateContent xmlns:mc="http://schemas.openxmlformats.org/markup-compatibility/2006" xmlns:a14="http://schemas.microsoft.com/office/drawing/2010/main">
        <mc:Choice Requires="a14">
          <p:sp>
            <p:nvSpPr>
              <p:cNvPr id="43011" name="Rectangle 3"/>
              <p:cNvSpPr>
                <a:spLocks noGrp="1" noChangeArrowheads="1"/>
              </p:cNvSpPr>
              <p:nvPr>
                <p:ph type="body" idx="1"/>
              </p:nvPr>
            </p:nvSpPr>
            <p:spPr/>
            <p:txBody>
              <a:bodyPr/>
              <a:lstStyle/>
              <a:p>
                <a:r>
                  <a:rPr lang="en-US" dirty="0"/>
                  <a:t>Transition function</a:t>
                </a:r>
              </a:p>
              <a:p>
                <a:endParaRPr lang="en-US" dirty="0"/>
              </a:p>
              <a:p>
                <a:endParaRPr lang="en-US" dirty="0"/>
              </a:p>
              <a:p>
                <a:endParaRPr lang="en-US" dirty="0"/>
              </a:p>
              <a:p>
                <a:endParaRPr lang="en-US" dirty="0"/>
              </a:p>
              <a:p>
                <a:endParaRPr lang="en-US" dirty="0"/>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𝑡</m:t>
                        </m:r>
                      </m:sub>
                    </m:sSub>
                    <m:r>
                      <a:rPr lang="en-US" i="1">
                        <a:latin typeface="Cambria Math" panose="02040503050406030204" pitchFamily="18" charset="0"/>
                      </a:rPr>
                      <m:t>+</m:t>
                    </m:r>
                    <m:r>
                      <a:rPr lang="en-US" i="1">
                        <a:latin typeface="Cambria Math" panose="02040503050406030204" pitchFamily="18" charset="0"/>
                      </a:rPr>
                      <m:t>𝜂</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oMath>
                </a14:m>
                <a:endParaRPr lang="en-US" b="0" i="1" dirty="0">
                  <a:latin typeface="Cambria Math" panose="02040503050406030204" pitchFamily="18" charset="0"/>
                </a:endParaRP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𝑝</m:t>
                            </m:r>
                          </m:e>
                        </m:acc>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endParaRPr lang="en-US"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𝐷</m:t>
                            </m:r>
                          </m:e>
                        </m:acc>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endParaRPr lang="en-US" dirty="0"/>
              </a:p>
            </p:txBody>
          </p:sp>
        </mc:Choice>
        <mc:Fallback xmlns="">
          <p:sp>
            <p:nvSpPr>
              <p:cNvPr id="43011" name="Rectangle 3"/>
              <p:cNvSpPr>
                <a:spLocks noGrp="1" noRot="1" noChangeAspect="1" noMove="1" noResize="1" noEditPoints="1" noAdjustHandles="1" noChangeArrowheads="1" noChangeShapeType="1" noTextEdit="1"/>
              </p:cNvSpPr>
              <p:nvPr>
                <p:ph type="body" idx="1"/>
              </p:nvPr>
            </p:nvSpPr>
            <p:spPr>
              <a:blipFill>
                <a:blip r:embed="rId3"/>
                <a:stretch>
                  <a:fillRect t="-1355"/>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276910" y="1729814"/>
            <a:ext cx="6172735" cy="2126164"/>
          </a:xfrm>
          <a:prstGeom prst="rect">
            <a:avLst/>
          </a:prstGeom>
        </p:spPr>
      </p:pic>
      <p:sp>
        <p:nvSpPr>
          <p:cNvPr id="2" name="Footer Placeholder 1">
            <a:extLst>
              <a:ext uri="{FF2B5EF4-FFF2-40B4-BE49-F238E27FC236}">
                <a16:creationId xmlns:a16="http://schemas.microsoft.com/office/drawing/2014/main" id="{CAF58497-121C-44BC-8F81-6A4E5181DB39}"/>
              </a:ext>
            </a:extLst>
          </p:cNvPr>
          <p:cNvSpPr>
            <a:spLocks noGrp="1"/>
          </p:cNvSpPr>
          <p:nvPr>
            <p:ph type="ftr" sz="quarter" idx="11"/>
          </p:nvPr>
        </p:nvSpPr>
        <p:spPr/>
        <p:txBody>
          <a:bodyPr/>
          <a:lstStyle/>
          <a:p>
            <a:pPr>
              <a:defRPr/>
            </a:pPr>
            <a:r>
              <a:rPr lang="en-US"/>
              <a:t>© 2019 W.B. Powell</a:t>
            </a:r>
            <a:endParaRPr lang="en-US" dirty="0"/>
          </a:p>
        </p:txBody>
      </p:sp>
      <p:sp>
        <p:nvSpPr>
          <p:cNvPr id="4" name="TextBox 3">
            <a:extLst>
              <a:ext uri="{FF2B5EF4-FFF2-40B4-BE49-F238E27FC236}">
                <a16:creationId xmlns:a16="http://schemas.microsoft.com/office/drawing/2014/main" id="{7C938B83-C1F8-4067-828F-136C520A9110}"/>
              </a:ext>
            </a:extLst>
          </p:cNvPr>
          <p:cNvSpPr txBox="1"/>
          <p:nvPr/>
        </p:nvSpPr>
        <p:spPr>
          <a:xfrm>
            <a:off x="959005" y="5814905"/>
            <a:ext cx="6924908" cy="1015663"/>
          </a:xfrm>
          <a:prstGeom prst="rect">
            <a:avLst/>
          </a:prstGeom>
          <a:noFill/>
        </p:spPr>
        <p:txBody>
          <a:bodyPr wrap="square" rtlCol="0">
            <a:spAutoFit/>
          </a:bodyPr>
          <a:lstStyle/>
          <a:p>
            <a:pPr algn="l"/>
            <a:r>
              <a:rPr lang="en-US" sz="2000" dirty="0"/>
              <a:t>For many problems, the transition function can be very complex (“500 lines of </a:t>
            </a:r>
            <a:r>
              <a:rPr lang="en-US" sz="2000" dirty="0" err="1"/>
              <a:t>Matlab</a:t>
            </a:r>
            <a:r>
              <a:rPr lang="en-US" sz="2000" dirty="0"/>
              <a:t> code”). </a:t>
            </a:r>
          </a:p>
          <a:p>
            <a:pPr algn="l"/>
            <a:endParaRPr lang="en-US" sz="2000" i="0" dirty="0"/>
          </a:p>
        </p:txBody>
      </p:sp>
    </p:spTree>
    <p:extLst>
      <p:ext uri="{BB962C8B-B14F-4D97-AF65-F5344CB8AC3E}">
        <p14:creationId xmlns:p14="http://schemas.microsoft.com/office/powerpoint/2010/main" val="1808761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88803" name="Rectangle 3"/>
              <p:cNvSpPr>
                <a:spLocks noGrp="1" noChangeArrowheads="1"/>
              </p:cNvSpPr>
              <p:nvPr>
                <p:ph type="body" idx="1"/>
              </p:nvPr>
            </p:nvSpPr>
            <p:spPr/>
            <p:txBody>
              <a:bodyPr/>
              <a:lstStyle/>
              <a:p>
                <a:pPr>
                  <a:lnSpc>
                    <a:spcPct val="90000"/>
                  </a:lnSpc>
                </a:pPr>
                <a:r>
                  <a:rPr lang="en-US" dirty="0"/>
                  <a:t>Objective functions</a:t>
                </a:r>
              </a:p>
              <a:p>
                <a:pPr lvl="1">
                  <a:lnSpc>
                    <a:spcPct val="90000"/>
                  </a:lnSpc>
                </a:pPr>
                <a:r>
                  <a:rPr lang="en-US" dirty="0"/>
                  <a:t>Cumulative reward (“online learning”)</a:t>
                </a:r>
              </a:p>
              <a:p>
                <a:pPr lvl="2">
                  <a:lnSpc>
                    <a:spcPct val="90000"/>
                  </a:lnSpc>
                </a:pPr>
                <a:endParaRPr lang="en-US" dirty="0"/>
              </a:p>
              <a:p>
                <a:pPr lvl="2">
                  <a:lnSpc>
                    <a:spcPct val="90000"/>
                  </a:lnSpc>
                </a:pPr>
                <a:endParaRPr lang="en-US" dirty="0"/>
              </a:p>
              <a:p>
                <a:pPr lvl="2">
                  <a:lnSpc>
                    <a:spcPct val="90000"/>
                  </a:lnSpc>
                </a:pPr>
                <a:endParaRPr lang="en-US" dirty="0"/>
              </a:p>
              <a:p>
                <a:pPr lvl="2">
                  <a:lnSpc>
                    <a:spcPct val="90000"/>
                  </a:lnSpc>
                </a:pPr>
                <a:endParaRPr lang="en-US" dirty="0"/>
              </a:p>
              <a:p>
                <a:pPr lvl="2">
                  <a:lnSpc>
                    <a:spcPct val="90000"/>
                  </a:lnSpc>
                </a:pPr>
                <a:r>
                  <a:rPr lang="en-US" dirty="0"/>
                  <a:t>Policies have to work well </a:t>
                </a:r>
                <a:r>
                  <a:rPr lang="en-US" i="1" dirty="0"/>
                  <a:t>over time.</a:t>
                </a:r>
                <a:endParaRPr lang="en-US" dirty="0"/>
              </a:p>
              <a:p>
                <a:pPr lvl="1">
                  <a:lnSpc>
                    <a:spcPct val="90000"/>
                  </a:lnSpc>
                </a:pPr>
                <a:r>
                  <a:rPr lang="en-US" dirty="0"/>
                  <a:t>Final reward (“offline learning”)</a:t>
                </a:r>
              </a:p>
              <a:p>
                <a:pPr lvl="2">
                  <a:lnSpc>
                    <a:spcPct val="90000"/>
                  </a:lnSpc>
                </a:pPr>
                <a:endParaRPr lang="en-US" dirty="0"/>
              </a:p>
              <a:p>
                <a:pPr lvl="1">
                  <a:lnSpc>
                    <a:spcPct val="90000"/>
                  </a:lnSpc>
                </a:pPr>
                <a:endParaRPr lang="en-US" dirty="0"/>
              </a:p>
              <a:p>
                <a:pPr lvl="2">
                  <a:lnSpc>
                    <a:spcPct val="90000"/>
                  </a:lnSpc>
                </a:pPr>
                <a:endParaRPr lang="en-US" dirty="0"/>
              </a:p>
              <a:p>
                <a:pPr lvl="2">
                  <a:lnSpc>
                    <a:spcPct val="90000"/>
                  </a:lnSpc>
                </a:pPr>
                <a:r>
                  <a:rPr lang="en-US" dirty="0"/>
                  <a:t>We only care about how well the final decision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𝑁</m:t>
                        </m:r>
                      </m:sup>
                    </m:sSup>
                  </m:oMath>
                </a14:m>
                <a:r>
                  <a:rPr lang="en-US" dirty="0"/>
                  <a:t> works.</a:t>
                </a:r>
              </a:p>
              <a:p>
                <a:pPr lvl="1">
                  <a:lnSpc>
                    <a:spcPct val="90000"/>
                  </a:lnSpc>
                </a:pPr>
                <a:r>
                  <a:rPr lang="en-US" dirty="0"/>
                  <a:t>Risk</a:t>
                </a:r>
              </a:p>
              <a:p>
                <a:pPr lvl="1">
                  <a:lnSpc>
                    <a:spcPct val="90000"/>
                  </a:lnSpc>
                </a:pPr>
                <a:endParaRPr lang="en-US" dirty="0"/>
              </a:p>
              <a:p>
                <a:pPr marL="457200" lvl="1" indent="0">
                  <a:lnSpc>
                    <a:spcPct val="90000"/>
                  </a:lnSpc>
                  <a:buNone/>
                </a:pPr>
                <a:endParaRPr lang="en-US" sz="1600" dirty="0"/>
              </a:p>
              <a:p>
                <a:pPr marL="457200" lvl="1" indent="0">
                  <a:lnSpc>
                    <a:spcPct val="90000"/>
                  </a:lnSpc>
                  <a:buNone/>
                </a:pPr>
                <a:endParaRPr lang="en-US" sz="1800" dirty="0"/>
              </a:p>
            </p:txBody>
          </p:sp>
        </mc:Choice>
        <mc:Fallback xmlns="">
          <p:sp>
            <p:nvSpPr>
              <p:cNvPr id="588803" name="Rectangle 3"/>
              <p:cNvSpPr>
                <a:spLocks noGrp="1" noRot="1" noChangeAspect="1" noMove="1" noResize="1" noEditPoints="1" noAdjustHandles="1" noChangeArrowheads="1" noChangeShapeType="1" noTextEdit="1"/>
              </p:cNvSpPr>
              <p:nvPr>
                <p:ph type="body" idx="1"/>
              </p:nvPr>
            </p:nvSpPr>
            <p:spPr>
              <a:blipFill>
                <a:blip r:embed="rId4"/>
                <a:stretch>
                  <a:fillRect t="-2217"/>
                </a:stretch>
              </a:blipFill>
            </p:spPr>
            <p:txBody>
              <a:bodyPr/>
              <a:lstStyle/>
              <a:p>
                <a:r>
                  <a:rPr lang="en-US">
                    <a:noFill/>
                  </a:rPr>
                  <a:t> </a:t>
                </a:r>
              </a:p>
            </p:txBody>
          </p:sp>
        </mc:Fallback>
      </mc:AlternateContent>
      <p:graphicFrame>
        <p:nvGraphicFramePr>
          <p:cNvPr id="588804" name="Object 4"/>
          <p:cNvGraphicFramePr>
            <a:graphicFrameLocks noChangeAspect="1"/>
          </p:cNvGraphicFramePr>
          <p:nvPr>
            <p:extLst>
              <p:ext uri="{D42A27DB-BD31-4B8C-83A1-F6EECF244321}">
                <p14:modId xmlns:p14="http://schemas.microsoft.com/office/powerpoint/2010/main" val="3156601469"/>
              </p:ext>
            </p:extLst>
          </p:nvPr>
        </p:nvGraphicFramePr>
        <p:xfrm>
          <a:off x="1499506" y="2045287"/>
          <a:ext cx="4810382" cy="956315"/>
        </p:xfrm>
        <a:graphic>
          <a:graphicData uri="http://schemas.openxmlformats.org/presentationml/2006/ole">
            <mc:AlternateContent xmlns:mc="http://schemas.openxmlformats.org/markup-compatibility/2006">
              <mc:Choice xmlns:v="urn:schemas-microsoft-com:vml" Requires="v">
                <p:oleObj spid="_x0000_s2146756" name="Equation" r:id="rId5" imgW="2298600" imgH="457200" progId="Equation.DSMT4">
                  <p:embed/>
                </p:oleObj>
              </mc:Choice>
              <mc:Fallback>
                <p:oleObj name="Equation" r:id="rId5" imgW="2298600" imgH="457200" progId="Equation.DSMT4">
                  <p:embed/>
                  <p:pic>
                    <p:nvPicPr>
                      <p:cNvPr id="588804" name="Object 4"/>
                      <p:cNvPicPr>
                        <a:picLocks noChangeAspect="1" noChangeArrowheads="1"/>
                      </p:cNvPicPr>
                      <p:nvPr/>
                    </p:nvPicPr>
                    <p:blipFill>
                      <a:blip r:embed="rId6"/>
                      <a:srcRect/>
                      <a:stretch>
                        <a:fillRect/>
                      </a:stretch>
                    </p:blipFill>
                    <p:spPr bwMode="auto">
                      <a:xfrm>
                        <a:off x="1499506" y="2045287"/>
                        <a:ext cx="4810382" cy="956315"/>
                      </a:xfrm>
                      <a:prstGeom prst="rect">
                        <a:avLst/>
                      </a:prstGeom>
                      <a:noFill/>
                      <a:ln>
                        <a:noFill/>
                      </a:ln>
                      <a:effectLst/>
                      <a:extLst/>
                    </p:spPr>
                  </p:pic>
                </p:oleObj>
              </mc:Fallback>
            </mc:AlternateContent>
          </a:graphicData>
        </a:graphic>
      </p:graphicFrame>
      <p:graphicFrame>
        <p:nvGraphicFramePr>
          <p:cNvPr id="7" name="Object 4"/>
          <p:cNvGraphicFramePr>
            <a:graphicFrameLocks noChangeAspect="1"/>
          </p:cNvGraphicFramePr>
          <p:nvPr>
            <p:extLst/>
          </p:nvPr>
        </p:nvGraphicFramePr>
        <p:xfrm>
          <a:off x="2006818" y="3910487"/>
          <a:ext cx="3301677" cy="648308"/>
        </p:xfrm>
        <a:graphic>
          <a:graphicData uri="http://schemas.openxmlformats.org/presentationml/2006/ole">
            <mc:AlternateContent xmlns:mc="http://schemas.openxmlformats.org/markup-compatibility/2006">
              <mc:Choice xmlns:v="urn:schemas-microsoft-com:vml" Requires="v">
                <p:oleObj spid="_x0000_s2146757" name="Equation" r:id="rId7" imgW="1549080" imgH="304560" progId="Equation.DSMT4">
                  <p:embed/>
                </p:oleObj>
              </mc:Choice>
              <mc:Fallback>
                <p:oleObj name="Equation" r:id="rId7" imgW="1549080" imgH="304560" progId="Equation.DSMT4">
                  <p:embed/>
                  <p:pic>
                    <p:nvPicPr>
                      <p:cNvPr id="7" name="Object 4"/>
                      <p:cNvPicPr>
                        <a:picLocks noChangeAspect="1" noChangeArrowheads="1"/>
                      </p:cNvPicPr>
                      <p:nvPr/>
                    </p:nvPicPr>
                    <p:blipFill>
                      <a:blip r:embed="rId8"/>
                      <a:srcRect/>
                      <a:stretch>
                        <a:fillRect/>
                      </a:stretch>
                    </p:blipFill>
                    <p:spPr bwMode="auto">
                      <a:xfrm>
                        <a:off x="2006818" y="3910487"/>
                        <a:ext cx="3301677" cy="648308"/>
                      </a:xfrm>
                      <a:prstGeom prst="rect">
                        <a:avLst/>
                      </a:prstGeom>
                      <a:noFill/>
                      <a:ln>
                        <a:noFill/>
                      </a:ln>
                      <a:effectLst/>
                      <a:extLst/>
                    </p:spPr>
                  </p:pic>
                </p:oleObj>
              </mc:Fallback>
            </mc:AlternateContent>
          </a:graphicData>
        </a:graphic>
      </p:graphicFrame>
      <p:graphicFrame>
        <p:nvGraphicFramePr>
          <p:cNvPr id="6" name="Object 4"/>
          <p:cNvGraphicFramePr>
            <a:graphicFrameLocks noChangeAspect="1"/>
          </p:cNvGraphicFramePr>
          <p:nvPr>
            <p:extLst/>
          </p:nvPr>
        </p:nvGraphicFramePr>
        <p:xfrm>
          <a:off x="1414463" y="5553075"/>
          <a:ext cx="7358062" cy="544513"/>
        </p:xfrm>
        <a:graphic>
          <a:graphicData uri="http://schemas.openxmlformats.org/presentationml/2006/ole">
            <mc:AlternateContent xmlns:mc="http://schemas.openxmlformats.org/markup-compatibility/2006">
              <mc:Choice xmlns:v="urn:schemas-microsoft-com:vml" Requires="v">
                <p:oleObj spid="_x0000_s2146758" name="Equation" r:id="rId9" imgW="3784320" imgH="279360" progId="Equation.DSMT4">
                  <p:embed/>
                </p:oleObj>
              </mc:Choice>
              <mc:Fallback>
                <p:oleObj name="Equation" r:id="rId9" imgW="3784320" imgH="279360" progId="Equation.DSMT4">
                  <p:embed/>
                  <p:pic>
                    <p:nvPicPr>
                      <p:cNvPr id="6" name="Object 4"/>
                      <p:cNvPicPr>
                        <a:picLocks noChangeAspect="1" noChangeArrowheads="1"/>
                      </p:cNvPicPr>
                      <p:nvPr/>
                    </p:nvPicPr>
                    <p:blipFill>
                      <a:blip r:embed="rId10"/>
                      <a:srcRect/>
                      <a:stretch>
                        <a:fillRect/>
                      </a:stretch>
                    </p:blipFill>
                    <p:spPr bwMode="auto">
                      <a:xfrm>
                        <a:off x="1414463" y="5553075"/>
                        <a:ext cx="7358062" cy="544513"/>
                      </a:xfrm>
                      <a:prstGeom prst="rect">
                        <a:avLst/>
                      </a:prstGeom>
                      <a:noFill/>
                      <a:ln>
                        <a:noFill/>
                      </a:ln>
                      <a:effectLst/>
                      <a:extLst/>
                    </p:spPr>
                  </p:pic>
                </p:oleObj>
              </mc:Fallback>
            </mc:AlternateContent>
          </a:graphicData>
        </a:graphic>
      </p:graphicFrame>
      <p:sp>
        <p:nvSpPr>
          <p:cNvPr id="8" name="Rectangle 2"/>
          <p:cNvSpPr>
            <a:spLocks noGrp="1" noChangeArrowheads="1"/>
          </p:cNvSpPr>
          <p:nvPr>
            <p:ph type="title"/>
          </p:nvPr>
        </p:nvSpPr>
        <p:spPr>
          <a:xfrm>
            <a:off x="246888" y="304800"/>
            <a:ext cx="7772400" cy="609600"/>
          </a:xfrm>
        </p:spPr>
        <p:txBody>
          <a:bodyPr/>
          <a:lstStyle/>
          <a:p>
            <a:r>
              <a:rPr lang="en-US" dirty="0"/>
              <a:t>Elements of a dynamic model</a:t>
            </a:r>
          </a:p>
        </p:txBody>
      </p:sp>
    </p:spTree>
    <p:extLst>
      <p:ext uri="{BB962C8B-B14F-4D97-AF65-F5344CB8AC3E}">
        <p14:creationId xmlns:p14="http://schemas.microsoft.com/office/powerpoint/2010/main" val="158891"/>
      </p:ext>
    </p:extLst>
  </p:cSld>
  <p:clrMapOvr>
    <a:masterClrMapping/>
  </p:clrMapOvr>
  <p:transition spd="slow">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Energy storage example</a:t>
            </a:r>
          </a:p>
        </p:txBody>
      </p:sp>
      <mc:AlternateContent xmlns:mc="http://schemas.openxmlformats.org/markup-compatibility/2006" xmlns:a14="http://schemas.microsoft.com/office/drawing/2010/main">
        <mc:Choice Requires="a14">
          <p:sp>
            <p:nvSpPr>
              <p:cNvPr id="43011" name="Rectangle 3"/>
              <p:cNvSpPr>
                <a:spLocks noGrp="1" noChangeArrowheads="1"/>
              </p:cNvSpPr>
              <p:nvPr>
                <p:ph type="body" idx="1"/>
              </p:nvPr>
            </p:nvSpPr>
            <p:spPr/>
            <p:txBody>
              <a:bodyPr/>
              <a:lstStyle/>
              <a:p>
                <a:r>
                  <a:rPr lang="en-US" dirty="0"/>
                  <a:t>Objective function</a:t>
                </a:r>
              </a:p>
              <a:p>
                <a:endParaRPr lang="en-US" dirty="0"/>
              </a:p>
              <a:p>
                <a:endParaRPr lang="en-US" dirty="0"/>
              </a:p>
              <a:p>
                <a:endParaRPr lang="en-US" dirty="0"/>
              </a:p>
              <a:p>
                <a:endParaRPr lang="en-US" dirty="0"/>
              </a:p>
              <a:p>
                <a:endParaRPr lang="en-US" dirty="0"/>
              </a:p>
              <a:p>
                <a:pPr lvl="1"/>
                <a14:m>
                  <m:oMath xmlns:m="http://schemas.openxmlformats.org/officeDocument/2006/math">
                    <m:r>
                      <a:rPr lang="en-US" b="0" i="1" smtClean="0">
                        <a:latin typeface="Cambria Math" panose="02040503050406030204" pitchFamily="18" charset="0"/>
                      </a:rPr>
                      <m:t>𝐶</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a14:m>
                <a:endParaRPr lang="en-US" b="0" i="1" dirty="0">
                  <a:latin typeface="Cambria Math" panose="02040503050406030204" pitchFamily="18" charset="0"/>
                </a:endParaRPr>
              </a:p>
              <a:p>
                <a:pPr lvl="1"/>
                <a:endParaRPr lang="en-US" b="0" i="1" dirty="0">
                  <a:latin typeface="Cambria Math" panose="02040503050406030204" pitchFamily="18" charset="0"/>
                </a:endParaRPr>
              </a:p>
              <a:p>
                <a:pPr lvl="1"/>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𝜋</m:t>
                            </m:r>
                          </m:lim>
                        </m:limLow>
                      </m:fName>
                      <m:e>
                        <m:r>
                          <a:rPr lang="en-US" b="0" i="1" smtClean="0">
                            <a:latin typeface="Cambria Math" panose="02040503050406030204" pitchFamily="18" charset="0"/>
                          </a:rPr>
                          <m:t>𝔼</m:t>
                        </m:r>
                        <m:d>
                          <m:dPr>
                            <m:begChr m:val="{"/>
                            <m:endChr m:val="}"/>
                            <m:ctrlPr>
                              <a:rPr lang="en-US" b="0" i="1" smtClean="0">
                                <a:latin typeface="Cambria Math" panose="02040503050406030204" pitchFamily="18" charset="0"/>
                              </a:rPr>
                            </m:ctrlPr>
                          </m:dPr>
                          <m:e>
                            <m:nary>
                              <m:naryPr>
                                <m:chr m:val="∑"/>
                                <m:ctrlPr>
                                  <a:rPr lang="en-US" i="1">
                                    <a:latin typeface="Cambria Math" panose="02040503050406030204" pitchFamily="18" charset="0"/>
                                  </a:rPr>
                                </m:ctrlPr>
                              </m:naryPr>
                              <m:sub>
                                <m:r>
                                  <a:rPr lang="en-US" i="1">
                                    <a:latin typeface="Cambria Math" panose="02040503050406030204" pitchFamily="18" charset="0"/>
                                  </a:rPr>
                                  <m:t>𝑡</m:t>
                                </m:r>
                                <m:r>
                                  <a:rPr lang="en-US" i="1">
                                    <a:latin typeface="Cambria Math" panose="02040503050406030204" pitchFamily="18" charset="0"/>
                                  </a:rPr>
                                  <m:t>=0</m:t>
                                </m:r>
                              </m:sub>
                              <m:sup>
                                <m:r>
                                  <a:rPr lang="en-US" i="1">
                                    <a:latin typeface="Cambria Math" panose="02040503050406030204" pitchFamily="18" charset="0"/>
                                  </a:rPr>
                                  <m:t>𝑇</m:t>
                                </m:r>
                              </m:sup>
                              <m:e>
                                <m:r>
                                  <a:rPr lang="en-US" i="1">
                                    <a:latin typeface="Cambria Math" panose="02040503050406030204" pitchFamily="18" charset="0"/>
                                  </a:rPr>
                                  <m:t>𝐶</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𝑡</m:t>
                                    </m:r>
                                  </m:sub>
                                </m:sSub>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i="1">
                                    <a:latin typeface="Cambria Math" panose="02040503050406030204" pitchFamily="18" charset="0"/>
                                  </a:rPr>
                                  <m:t>)</m:t>
                                </m:r>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e>
                        </m:d>
                      </m:e>
                    </m:func>
                  </m:oMath>
                </a14:m>
                <a:endParaRPr lang="en-US" dirty="0"/>
              </a:p>
            </p:txBody>
          </p:sp>
        </mc:Choice>
        <mc:Fallback xmlns="">
          <p:sp>
            <p:nvSpPr>
              <p:cNvPr id="43011" name="Rectangle 3"/>
              <p:cNvSpPr>
                <a:spLocks noGrp="1" noRot="1" noChangeAspect="1" noMove="1" noResize="1" noEditPoints="1" noAdjustHandles="1" noChangeArrowheads="1" noChangeShapeType="1" noTextEdit="1"/>
              </p:cNvSpPr>
              <p:nvPr>
                <p:ph type="body" idx="1"/>
              </p:nvPr>
            </p:nvSpPr>
            <p:spPr>
              <a:blipFill>
                <a:blip r:embed="rId3"/>
                <a:stretch>
                  <a:fillRect t="-1355"/>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276910" y="1729814"/>
            <a:ext cx="6172735" cy="2126164"/>
          </a:xfrm>
          <a:prstGeom prst="rect">
            <a:avLst/>
          </a:prstGeom>
        </p:spPr>
      </p:pic>
      <p:sp>
        <p:nvSpPr>
          <p:cNvPr id="2" name="Footer Placeholder 1">
            <a:extLst>
              <a:ext uri="{FF2B5EF4-FFF2-40B4-BE49-F238E27FC236}">
                <a16:creationId xmlns:a16="http://schemas.microsoft.com/office/drawing/2014/main" id="{1CF8F5D4-A6AA-4A63-8EAC-DB4734BAF1E3}"/>
              </a:ext>
            </a:extLst>
          </p:cNvPr>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2704968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Energy arbitrage</a:t>
            </a:r>
          </a:p>
        </p:txBody>
      </p:sp>
      <p:sp>
        <p:nvSpPr>
          <p:cNvPr id="3" name="Content Placeholder 2"/>
          <p:cNvSpPr>
            <a:spLocks noGrp="1"/>
          </p:cNvSpPr>
          <p:nvPr>
            <p:ph idx="1"/>
          </p:nvPr>
        </p:nvSpPr>
        <p:spPr/>
        <p:txBody>
          <a:bodyPr/>
          <a:lstStyle/>
          <a:p>
            <a:r>
              <a:rPr lang="en-US" dirty="0"/>
              <a:t>Our policy function might be the parametric model (this is nonlinear in the parameters):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342900" lvl="1" indent="-342900">
              <a:buSzPct val="80000"/>
              <a:buBlip>
                <a:blip r:embed="rId3"/>
              </a:buBlip>
            </a:pPr>
            <a:endParaRPr lang="en-US" dirty="0"/>
          </a:p>
          <a:p>
            <a:pPr marL="0" lvl="1" indent="0">
              <a:buSzPct val="80000"/>
              <a:buNone/>
            </a:pPr>
            <a:endParaRPr lang="en-US" dirty="0"/>
          </a:p>
        </p:txBody>
      </p:sp>
      <p:graphicFrame>
        <p:nvGraphicFramePr>
          <p:cNvPr id="4" name="Object 3"/>
          <p:cNvGraphicFramePr>
            <a:graphicFrameLocks noChangeAspect="1"/>
          </p:cNvGraphicFramePr>
          <p:nvPr>
            <p:extLst/>
          </p:nvPr>
        </p:nvGraphicFramePr>
        <p:xfrm>
          <a:off x="1443038" y="2017713"/>
          <a:ext cx="5529262" cy="1579562"/>
        </p:xfrm>
        <a:graphic>
          <a:graphicData uri="http://schemas.openxmlformats.org/presentationml/2006/ole">
            <mc:AlternateContent xmlns:mc="http://schemas.openxmlformats.org/markup-compatibility/2006">
              <mc:Choice xmlns:v="urn:schemas-microsoft-com:vml" Requires="v">
                <p:oleObj spid="_x0000_s2468901" name="Equation" r:id="rId4" imgW="2577960" imgH="736560" progId="Equation.DSMT4">
                  <p:embed/>
                </p:oleObj>
              </mc:Choice>
              <mc:Fallback>
                <p:oleObj name="Equation" r:id="rId4" imgW="2577960" imgH="736560" progId="Equation.DSMT4">
                  <p:embed/>
                  <p:pic>
                    <p:nvPicPr>
                      <p:cNvPr id="4" name="Object 3"/>
                      <p:cNvPicPr/>
                      <p:nvPr/>
                    </p:nvPicPr>
                    <p:blipFill>
                      <a:blip r:embed="rId5"/>
                      <a:stretch>
                        <a:fillRect/>
                      </a:stretch>
                    </p:blipFill>
                    <p:spPr>
                      <a:xfrm>
                        <a:off x="1443038" y="2017713"/>
                        <a:ext cx="5529262" cy="1579562"/>
                      </a:xfrm>
                      <a:prstGeom prst="rect">
                        <a:avLst/>
                      </a:prstGeom>
                    </p:spPr>
                  </p:pic>
                </p:oleObj>
              </mc:Fallback>
            </mc:AlternateContent>
          </a:graphicData>
        </a:graphic>
      </p:graphicFrame>
      <p:pic>
        <p:nvPicPr>
          <p:cNvPr id="11" name="Picture 2" descr="Energy shifting"/>
          <p:cNvPicPr>
            <a:picLocks noChangeAspect="1" noChangeArrowheads="1"/>
          </p:cNvPicPr>
          <p:nvPr/>
        </p:nvPicPr>
        <p:blipFill rotWithShape="1">
          <a:blip r:embed="rId6">
            <a:extLst>
              <a:ext uri="{28A0092B-C50C-407E-A947-70E740481C1C}">
                <a14:useLocalDpi xmlns:a14="http://schemas.microsoft.com/office/drawing/2010/main" val="0"/>
              </a:ext>
            </a:extLst>
          </a:blip>
          <a:srcRect b="4276"/>
          <a:stretch/>
        </p:blipFill>
        <p:spPr bwMode="auto">
          <a:xfrm>
            <a:off x="0" y="3604702"/>
            <a:ext cx="9144000" cy="32495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6093" y="3725614"/>
            <a:ext cx="2057166" cy="400110"/>
          </a:xfrm>
          <a:prstGeom prst="rect">
            <a:avLst/>
          </a:prstGeom>
          <a:noFill/>
        </p:spPr>
        <p:txBody>
          <a:bodyPr wrap="none" rtlCol="0">
            <a:spAutoFit/>
          </a:bodyPr>
          <a:lstStyle/>
          <a:p>
            <a:pPr algn="l"/>
            <a:r>
              <a:rPr lang="en-US" sz="2000" i="0" dirty="0">
                <a:solidFill>
                  <a:srgbClr val="008000"/>
                </a:solidFill>
              </a:rPr>
              <a:t>Energy in storage:</a:t>
            </a:r>
          </a:p>
        </p:txBody>
      </p:sp>
      <p:sp>
        <p:nvSpPr>
          <p:cNvPr id="7" name="TextBox 6"/>
          <p:cNvSpPr txBox="1"/>
          <p:nvPr/>
        </p:nvSpPr>
        <p:spPr>
          <a:xfrm>
            <a:off x="545365" y="5094695"/>
            <a:ext cx="2143536" cy="400110"/>
          </a:xfrm>
          <a:prstGeom prst="rect">
            <a:avLst/>
          </a:prstGeom>
          <a:solidFill>
            <a:schemeClr val="bg1"/>
          </a:solidFill>
        </p:spPr>
        <p:txBody>
          <a:bodyPr wrap="none" rtlCol="0">
            <a:spAutoFit/>
          </a:bodyPr>
          <a:lstStyle/>
          <a:p>
            <a:pPr algn="l"/>
            <a:r>
              <a:rPr lang="en-US" sz="2000" i="0" dirty="0">
                <a:solidFill>
                  <a:srgbClr val="CC0066"/>
                </a:solidFill>
              </a:rPr>
              <a:t>Price of electricity:</a:t>
            </a:r>
          </a:p>
        </p:txBody>
      </p:sp>
    </p:spTree>
    <p:extLst>
      <p:ext uri="{BB962C8B-B14F-4D97-AF65-F5344CB8AC3E}">
        <p14:creationId xmlns:p14="http://schemas.microsoft.com/office/powerpoint/2010/main" val="2022898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Energy arbitrage</a:t>
            </a:r>
          </a:p>
        </p:txBody>
      </p:sp>
      <mc:AlternateContent xmlns:mc="http://schemas.openxmlformats.org/markup-compatibility/2006" xmlns:a14="http://schemas.microsoft.com/office/drawing/2010/main">
        <mc:Choice Requires="a14">
          <p:sp>
            <p:nvSpPr>
              <p:cNvPr id="43011" name="Rectangle 3"/>
              <p:cNvSpPr>
                <a:spLocks noGrp="1" noChangeArrowheads="1"/>
              </p:cNvSpPr>
              <p:nvPr>
                <p:ph type="body" idx="1"/>
              </p:nvPr>
            </p:nvSpPr>
            <p:spPr/>
            <p:txBody>
              <a:bodyPr/>
              <a:lstStyle/>
              <a:p>
                <a:r>
                  <a:rPr lang="en-US" dirty="0"/>
                  <a:t>Objective function</a:t>
                </a:r>
              </a:p>
              <a:p>
                <a:endParaRPr lang="en-US" dirty="0"/>
              </a:p>
              <a:p>
                <a:endParaRPr lang="en-US" dirty="0"/>
              </a:p>
              <a:p>
                <a:endParaRPr lang="en-US" dirty="0"/>
              </a:p>
              <a:p>
                <a:endParaRPr lang="en-US" dirty="0"/>
              </a:p>
              <a:p>
                <a:endParaRPr lang="en-US" dirty="0"/>
              </a:p>
              <a:p>
                <a:pPr lvl="1"/>
                <a:r>
                  <a:rPr lang="en-US" dirty="0">
                    <a:latin typeface="Cambria Math" panose="02040503050406030204" pitchFamily="18" charset="0"/>
                  </a:rPr>
                  <a:t>Now the policy search is to find the best parameters </a:t>
                </a:r>
                <a14:m>
                  <m:oMath xmlns:m="http://schemas.openxmlformats.org/officeDocument/2006/math">
                    <m:r>
                      <a:rPr lang="en-US" b="0" i="1" smtClean="0">
                        <a:latin typeface="Cambria Math" panose="02040503050406030204" pitchFamily="18" charset="0"/>
                      </a:rPr>
                      <m:t>𝜌</m:t>
                    </m:r>
                    <m:r>
                      <a:rPr lang="en-US" b="0" i="1" smtClean="0">
                        <a:latin typeface="Cambria Math" panose="02040503050406030204" pitchFamily="18" charset="0"/>
                      </a:rPr>
                      <m:t>:</m:t>
                    </m:r>
                  </m:oMath>
                </a14:m>
                <a:endParaRPr lang="en-US" b="0"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𝜌</m:t>
                              </m:r>
                            </m:lim>
                          </m:limLow>
                        </m:fName>
                        <m:e>
                          <m:r>
                            <a:rPr lang="en-US" b="0" i="1" smtClean="0">
                              <a:latin typeface="Cambria Math" panose="02040503050406030204" pitchFamily="18" charset="0"/>
                            </a:rPr>
                            <m:t>𝔼</m:t>
                          </m:r>
                          <m:d>
                            <m:dPr>
                              <m:begChr m:val="{"/>
                              <m:endChr m:val="}"/>
                              <m:ctrlPr>
                                <a:rPr lang="en-US" b="0" i="1" smtClean="0">
                                  <a:latin typeface="Cambria Math" panose="02040503050406030204" pitchFamily="18" charset="0"/>
                                </a:rPr>
                              </m:ctrlPr>
                            </m:dPr>
                            <m:e>
                              <m:nary>
                                <m:naryPr>
                                  <m:chr m:val="∑"/>
                                  <m:ctrlPr>
                                    <a:rPr lang="en-US" i="1">
                                      <a:latin typeface="Cambria Math" panose="02040503050406030204" pitchFamily="18" charset="0"/>
                                    </a:rPr>
                                  </m:ctrlPr>
                                </m:naryPr>
                                <m:sub>
                                  <m:r>
                                    <a:rPr lang="en-US" i="1">
                                      <a:latin typeface="Cambria Math" panose="02040503050406030204" pitchFamily="18" charset="0"/>
                                    </a:rPr>
                                    <m:t>𝑡</m:t>
                                  </m:r>
                                  <m:r>
                                    <a:rPr lang="en-US" i="1">
                                      <a:latin typeface="Cambria Math" panose="02040503050406030204" pitchFamily="18" charset="0"/>
                                    </a:rPr>
                                    <m:t>=0</m:t>
                                  </m:r>
                                </m:sub>
                                <m:sup>
                                  <m:r>
                                    <a:rPr lang="en-US" i="1">
                                      <a:latin typeface="Cambria Math" panose="02040503050406030204" pitchFamily="18" charset="0"/>
                                    </a:rPr>
                                    <m:t>𝑇</m:t>
                                  </m:r>
                                </m:sup>
                                <m:e>
                                  <m:r>
                                    <a:rPr lang="en-US" i="1">
                                      <a:latin typeface="Cambria Math" panose="02040503050406030204" pitchFamily="18" charset="0"/>
                                    </a:rPr>
                                    <m:t>𝐶</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𝑡</m:t>
                                      </m:r>
                                    </m:sub>
                                  </m:sSub>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𝜌</m:t>
                                  </m:r>
                                  <m:r>
                                    <a:rPr lang="en-US" b="0" i="1" smtClean="0">
                                      <a:latin typeface="Cambria Math" panose="02040503050406030204" pitchFamily="18" charset="0"/>
                                    </a:rPr>
                                    <m:t>))</m:t>
                                  </m:r>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e>
                          </m:d>
                        </m:e>
                      </m:func>
                    </m:oMath>
                  </m:oMathPara>
                </a14:m>
                <a:endParaRPr lang="en-US" dirty="0"/>
              </a:p>
            </p:txBody>
          </p:sp>
        </mc:Choice>
        <mc:Fallback xmlns="">
          <p:sp>
            <p:nvSpPr>
              <p:cNvPr id="43011" name="Rectangle 3"/>
              <p:cNvSpPr>
                <a:spLocks noGrp="1" noRot="1" noChangeAspect="1" noMove="1" noResize="1" noEditPoints="1" noAdjustHandles="1" noChangeArrowheads="1" noChangeShapeType="1" noTextEdit="1"/>
              </p:cNvSpPr>
              <p:nvPr>
                <p:ph type="body" idx="1"/>
              </p:nvPr>
            </p:nvSpPr>
            <p:spPr>
              <a:blipFill>
                <a:blip r:embed="rId3"/>
                <a:stretch>
                  <a:fillRect t="-1355" b="-985"/>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276910" y="1729814"/>
            <a:ext cx="6172735" cy="2126164"/>
          </a:xfrm>
          <a:prstGeom prst="rect">
            <a:avLst/>
          </a:prstGeom>
        </p:spPr>
      </p:pic>
      <p:sp>
        <p:nvSpPr>
          <p:cNvPr id="2" name="Footer Placeholder 1">
            <a:extLst>
              <a:ext uri="{FF2B5EF4-FFF2-40B4-BE49-F238E27FC236}">
                <a16:creationId xmlns:a16="http://schemas.microsoft.com/office/drawing/2014/main" id="{1CF8F5D4-A6AA-4A63-8EAC-DB4734BAF1E3}"/>
              </a:ext>
            </a:extLst>
          </p:cNvPr>
          <p:cNvSpPr>
            <a:spLocks noGrp="1"/>
          </p:cNvSpPr>
          <p:nvPr>
            <p:ph type="ftr" sz="quarter" idx="11"/>
          </p:nvPr>
        </p:nvSpPr>
        <p:spPr/>
        <p:txBody>
          <a:bodyPr/>
          <a:lstStyle/>
          <a:p>
            <a:pPr>
              <a:defRPr/>
            </a:pPr>
            <a:r>
              <a:rPr lang="en-US"/>
              <a:t>© 2019 W.B. Powell</a:t>
            </a:r>
            <a:endParaRPr lang="en-US" dirty="0"/>
          </a:p>
        </p:txBody>
      </p:sp>
      <p:sp>
        <p:nvSpPr>
          <p:cNvPr id="4" name="Oval 3">
            <a:extLst>
              <a:ext uri="{FF2B5EF4-FFF2-40B4-BE49-F238E27FC236}">
                <a16:creationId xmlns:a16="http://schemas.microsoft.com/office/drawing/2014/main" id="{F7ADD24D-E640-4C8B-A964-252C39775E89}"/>
              </a:ext>
            </a:extLst>
          </p:cNvPr>
          <p:cNvSpPr/>
          <p:nvPr/>
        </p:nvSpPr>
        <p:spPr>
          <a:xfrm>
            <a:off x="2319452" y="5581185"/>
            <a:ext cx="490654" cy="490654"/>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2992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3" name="Rectangle 3"/>
          <p:cNvSpPr>
            <a:spLocks noGrp="1" noChangeArrowheads="1"/>
          </p:cNvSpPr>
          <p:nvPr>
            <p:ph type="body" idx="1"/>
          </p:nvPr>
        </p:nvSpPr>
        <p:spPr/>
        <p:txBody>
          <a:bodyPr/>
          <a:lstStyle/>
          <a:p>
            <a:pPr>
              <a:lnSpc>
                <a:spcPct val="90000"/>
              </a:lnSpc>
            </a:pPr>
            <a:r>
              <a:rPr lang="en-US" dirty="0"/>
              <a:t>The complete model:</a:t>
            </a:r>
          </a:p>
          <a:p>
            <a:pPr lvl="1">
              <a:lnSpc>
                <a:spcPct val="90000"/>
              </a:lnSpc>
            </a:pPr>
            <a:r>
              <a:rPr lang="en-US" dirty="0"/>
              <a:t>Objective function</a:t>
            </a:r>
          </a:p>
          <a:p>
            <a:pPr lvl="2">
              <a:lnSpc>
                <a:spcPct val="90000"/>
              </a:lnSpc>
            </a:pPr>
            <a:endParaRPr lang="en-US" sz="1200" dirty="0"/>
          </a:p>
          <a:p>
            <a:pPr lvl="2">
              <a:lnSpc>
                <a:spcPct val="90000"/>
              </a:lnSpc>
            </a:pPr>
            <a:r>
              <a:rPr lang="en-US" dirty="0"/>
              <a:t>Cumulative reward (“online learning”)</a:t>
            </a:r>
          </a:p>
          <a:p>
            <a:pPr lvl="2">
              <a:lnSpc>
                <a:spcPct val="90000"/>
              </a:lnSpc>
            </a:pPr>
            <a:endParaRPr lang="en-US" dirty="0"/>
          </a:p>
          <a:p>
            <a:pPr lvl="2">
              <a:lnSpc>
                <a:spcPct val="90000"/>
              </a:lnSpc>
            </a:pPr>
            <a:endParaRPr lang="en-US" dirty="0"/>
          </a:p>
          <a:p>
            <a:pPr lvl="2">
              <a:lnSpc>
                <a:spcPct val="90000"/>
              </a:lnSpc>
            </a:pPr>
            <a:endParaRPr lang="en-US" dirty="0"/>
          </a:p>
          <a:p>
            <a:pPr lvl="2">
              <a:lnSpc>
                <a:spcPct val="90000"/>
              </a:lnSpc>
            </a:pPr>
            <a:r>
              <a:rPr lang="en-US" dirty="0"/>
              <a:t>Final reward (“offline learning”)</a:t>
            </a:r>
          </a:p>
          <a:p>
            <a:pPr lvl="2">
              <a:lnSpc>
                <a:spcPct val="90000"/>
              </a:lnSpc>
            </a:pPr>
            <a:endParaRPr lang="en-US" sz="1600" dirty="0"/>
          </a:p>
          <a:p>
            <a:pPr lvl="2">
              <a:lnSpc>
                <a:spcPct val="90000"/>
              </a:lnSpc>
            </a:pPr>
            <a:endParaRPr lang="en-US" sz="1600" dirty="0"/>
          </a:p>
          <a:p>
            <a:pPr lvl="2">
              <a:lnSpc>
                <a:spcPct val="90000"/>
              </a:lnSpc>
            </a:pPr>
            <a:endParaRPr lang="en-US" sz="1600" dirty="0"/>
          </a:p>
          <a:p>
            <a:pPr lvl="2">
              <a:lnSpc>
                <a:spcPct val="90000"/>
              </a:lnSpc>
            </a:pPr>
            <a:r>
              <a:rPr lang="en-US" dirty="0"/>
              <a:t>Risk:</a:t>
            </a:r>
          </a:p>
          <a:p>
            <a:pPr lvl="2">
              <a:lnSpc>
                <a:spcPct val="90000"/>
              </a:lnSpc>
            </a:pPr>
            <a:endParaRPr lang="en-US" sz="1400" dirty="0"/>
          </a:p>
          <a:p>
            <a:pPr lvl="3">
              <a:lnSpc>
                <a:spcPct val="90000"/>
              </a:lnSpc>
            </a:pPr>
            <a:endParaRPr lang="en-US" sz="1100" dirty="0"/>
          </a:p>
          <a:p>
            <a:pPr marL="1371600" lvl="3" indent="0">
              <a:lnSpc>
                <a:spcPct val="90000"/>
              </a:lnSpc>
              <a:buNone/>
            </a:pPr>
            <a:endParaRPr lang="en-US" sz="1100" dirty="0"/>
          </a:p>
          <a:p>
            <a:pPr lvl="1">
              <a:lnSpc>
                <a:spcPct val="90000"/>
              </a:lnSpc>
            </a:pPr>
            <a:r>
              <a:rPr lang="en-US" dirty="0"/>
              <a:t>Transition function:</a:t>
            </a:r>
          </a:p>
          <a:p>
            <a:pPr lvl="1">
              <a:lnSpc>
                <a:spcPct val="90000"/>
              </a:lnSpc>
            </a:pPr>
            <a:endParaRPr lang="en-US" sz="1400" dirty="0"/>
          </a:p>
          <a:p>
            <a:pPr marL="457200" lvl="1" indent="0">
              <a:lnSpc>
                <a:spcPct val="90000"/>
              </a:lnSpc>
              <a:buNone/>
            </a:pPr>
            <a:endParaRPr lang="en-US" sz="1400" dirty="0"/>
          </a:p>
          <a:p>
            <a:pPr lvl="1">
              <a:lnSpc>
                <a:spcPct val="90000"/>
              </a:lnSpc>
            </a:pPr>
            <a:r>
              <a:rPr lang="en-US" dirty="0"/>
              <a:t>Exogenous information:</a:t>
            </a:r>
          </a:p>
        </p:txBody>
      </p:sp>
      <p:graphicFrame>
        <p:nvGraphicFramePr>
          <p:cNvPr id="588804" name="Object 4"/>
          <p:cNvGraphicFramePr>
            <a:graphicFrameLocks noChangeAspect="1"/>
          </p:cNvGraphicFramePr>
          <p:nvPr>
            <p:extLst/>
          </p:nvPr>
        </p:nvGraphicFramePr>
        <p:xfrm>
          <a:off x="2231837" y="2453504"/>
          <a:ext cx="3796824" cy="754818"/>
        </p:xfrm>
        <a:graphic>
          <a:graphicData uri="http://schemas.openxmlformats.org/presentationml/2006/ole">
            <mc:AlternateContent xmlns:mc="http://schemas.openxmlformats.org/markup-compatibility/2006">
              <mc:Choice xmlns:v="urn:schemas-microsoft-com:vml" Requires="v">
                <p:oleObj spid="_x0000_s2148080" name="Equation" r:id="rId4" imgW="2298600" imgH="457200" progId="Equation.DSMT4">
                  <p:embed/>
                </p:oleObj>
              </mc:Choice>
              <mc:Fallback>
                <p:oleObj name="Equation" r:id="rId4" imgW="2298600" imgH="457200" progId="Equation.DSMT4">
                  <p:embed/>
                  <p:pic>
                    <p:nvPicPr>
                      <p:cNvPr id="588804" name="Object 4"/>
                      <p:cNvPicPr>
                        <a:picLocks noChangeAspect="1" noChangeArrowheads="1"/>
                      </p:cNvPicPr>
                      <p:nvPr/>
                    </p:nvPicPr>
                    <p:blipFill>
                      <a:blip r:embed="rId5"/>
                      <a:srcRect/>
                      <a:stretch>
                        <a:fillRect/>
                      </a:stretch>
                    </p:blipFill>
                    <p:spPr bwMode="auto">
                      <a:xfrm>
                        <a:off x="2231837" y="2453504"/>
                        <a:ext cx="3796824" cy="754818"/>
                      </a:xfrm>
                      <a:prstGeom prst="rect">
                        <a:avLst/>
                      </a:prstGeom>
                      <a:noFill/>
                      <a:ln>
                        <a:noFill/>
                      </a:ln>
                      <a:effectLst/>
                      <a:extLst/>
                    </p:spPr>
                  </p:pic>
                </p:oleObj>
              </mc:Fallback>
            </mc:AlternateContent>
          </a:graphicData>
        </a:graphic>
      </p:graphicFrame>
      <p:sp>
        <p:nvSpPr>
          <p:cNvPr id="588802" name="Rectangle 2"/>
          <p:cNvSpPr>
            <a:spLocks noGrp="1" noChangeArrowheads="1"/>
          </p:cNvSpPr>
          <p:nvPr>
            <p:ph type="title"/>
          </p:nvPr>
        </p:nvSpPr>
        <p:spPr>
          <a:xfrm>
            <a:off x="246888" y="304800"/>
            <a:ext cx="7772400" cy="609600"/>
          </a:xfrm>
        </p:spPr>
        <p:txBody>
          <a:bodyPr/>
          <a:lstStyle/>
          <a:p>
            <a:r>
              <a:rPr lang="en-US" dirty="0"/>
              <a:t>Elements of a dynamic model</a:t>
            </a:r>
          </a:p>
        </p:txBody>
      </p:sp>
      <p:graphicFrame>
        <p:nvGraphicFramePr>
          <p:cNvPr id="2" name="Object 1"/>
          <p:cNvGraphicFramePr>
            <a:graphicFrameLocks noChangeAspect="1"/>
          </p:cNvGraphicFramePr>
          <p:nvPr>
            <p:extLst>
              <p:ext uri="{D42A27DB-BD31-4B8C-83A1-F6EECF244321}">
                <p14:modId xmlns:p14="http://schemas.microsoft.com/office/powerpoint/2010/main" val="626721579"/>
              </p:ext>
            </p:extLst>
          </p:nvPr>
        </p:nvGraphicFramePr>
        <p:xfrm>
          <a:off x="2528888" y="5376863"/>
          <a:ext cx="2851150" cy="531812"/>
        </p:xfrm>
        <a:graphic>
          <a:graphicData uri="http://schemas.openxmlformats.org/presentationml/2006/ole">
            <mc:AlternateContent xmlns:mc="http://schemas.openxmlformats.org/markup-compatibility/2006">
              <mc:Choice xmlns:v="urn:schemas-microsoft-com:vml" Requires="v">
                <p:oleObj spid="_x0000_s2148081" name="Equation" r:id="rId6" imgW="1155600" imgH="215640" progId="Equation.DSMT4">
                  <p:embed/>
                </p:oleObj>
              </mc:Choice>
              <mc:Fallback>
                <p:oleObj name="Equation" r:id="rId6" imgW="1155600" imgH="215640" progId="Equation.DSMT4">
                  <p:embed/>
                  <p:pic>
                    <p:nvPicPr>
                      <p:cNvPr id="2" name="Object 1"/>
                      <p:cNvPicPr/>
                      <p:nvPr/>
                    </p:nvPicPr>
                    <p:blipFill>
                      <a:blip r:embed="rId7"/>
                      <a:stretch>
                        <a:fillRect/>
                      </a:stretch>
                    </p:blipFill>
                    <p:spPr>
                      <a:xfrm>
                        <a:off x="2528888" y="5376863"/>
                        <a:ext cx="2851150" cy="531812"/>
                      </a:xfrm>
                      <a:prstGeom prst="rect">
                        <a:avLst/>
                      </a:prstGeom>
                    </p:spPr>
                  </p:pic>
                </p:oleObj>
              </mc:Fallback>
            </mc:AlternateContent>
          </a:graphicData>
        </a:graphic>
      </p:graphicFrame>
      <p:graphicFrame>
        <p:nvGraphicFramePr>
          <p:cNvPr id="27" name="Object 26"/>
          <p:cNvGraphicFramePr>
            <a:graphicFrameLocks noChangeAspect="1"/>
          </p:cNvGraphicFramePr>
          <p:nvPr>
            <p:extLst/>
          </p:nvPr>
        </p:nvGraphicFramePr>
        <p:xfrm>
          <a:off x="2324164" y="6267818"/>
          <a:ext cx="2187176" cy="488196"/>
        </p:xfrm>
        <a:graphic>
          <a:graphicData uri="http://schemas.openxmlformats.org/presentationml/2006/ole">
            <mc:AlternateContent xmlns:mc="http://schemas.openxmlformats.org/markup-compatibility/2006">
              <mc:Choice xmlns:v="urn:schemas-microsoft-com:vml" Requires="v">
                <p:oleObj spid="_x0000_s2148082" name="Equation" r:id="rId8" imgW="965160" imgH="215640" progId="Equation.DSMT4">
                  <p:embed/>
                </p:oleObj>
              </mc:Choice>
              <mc:Fallback>
                <p:oleObj name="Equation" r:id="rId8" imgW="965160" imgH="215640" progId="Equation.DSMT4">
                  <p:embed/>
                  <p:pic>
                    <p:nvPicPr>
                      <p:cNvPr id="27" name="Object 26"/>
                      <p:cNvPicPr/>
                      <p:nvPr/>
                    </p:nvPicPr>
                    <p:blipFill>
                      <a:blip r:embed="rId9"/>
                      <a:stretch>
                        <a:fillRect/>
                      </a:stretch>
                    </p:blipFill>
                    <p:spPr>
                      <a:xfrm>
                        <a:off x="2324164" y="6267818"/>
                        <a:ext cx="2187176" cy="488196"/>
                      </a:xfrm>
                      <a:prstGeom prst="rect">
                        <a:avLst/>
                      </a:prstGeom>
                    </p:spPr>
                  </p:pic>
                </p:oleObj>
              </mc:Fallback>
            </mc:AlternateContent>
          </a:graphicData>
        </a:graphic>
      </p:graphicFrame>
      <p:graphicFrame>
        <p:nvGraphicFramePr>
          <p:cNvPr id="8" name="Object 4"/>
          <p:cNvGraphicFramePr>
            <a:graphicFrameLocks noChangeAspect="1"/>
          </p:cNvGraphicFramePr>
          <p:nvPr>
            <p:extLst>
              <p:ext uri="{D42A27DB-BD31-4B8C-83A1-F6EECF244321}">
                <p14:modId xmlns:p14="http://schemas.microsoft.com/office/powerpoint/2010/main" val="1298953850"/>
              </p:ext>
            </p:extLst>
          </p:nvPr>
        </p:nvGraphicFramePr>
        <p:xfrm>
          <a:off x="2242181" y="3609472"/>
          <a:ext cx="2616610" cy="513790"/>
        </p:xfrm>
        <a:graphic>
          <a:graphicData uri="http://schemas.openxmlformats.org/presentationml/2006/ole">
            <mc:AlternateContent xmlns:mc="http://schemas.openxmlformats.org/markup-compatibility/2006">
              <mc:Choice xmlns:v="urn:schemas-microsoft-com:vml" Requires="v">
                <p:oleObj spid="_x0000_s2148083" name="Equation" r:id="rId10" imgW="1549080" imgH="304560" progId="Equation.DSMT4">
                  <p:embed/>
                </p:oleObj>
              </mc:Choice>
              <mc:Fallback>
                <p:oleObj name="Equation" r:id="rId10" imgW="1549080" imgH="304560" progId="Equation.DSMT4">
                  <p:embed/>
                  <p:pic>
                    <p:nvPicPr>
                      <p:cNvPr id="8" name="Object 4"/>
                      <p:cNvPicPr>
                        <a:picLocks noChangeAspect="1" noChangeArrowheads="1"/>
                      </p:cNvPicPr>
                      <p:nvPr/>
                    </p:nvPicPr>
                    <p:blipFill>
                      <a:blip r:embed="rId11"/>
                      <a:srcRect/>
                      <a:stretch>
                        <a:fillRect/>
                      </a:stretch>
                    </p:blipFill>
                    <p:spPr bwMode="auto">
                      <a:xfrm>
                        <a:off x="2242181" y="3609472"/>
                        <a:ext cx="2616610" cy="513790"/>
                      </a:xfrm>
                      <a:prstGeom prst="rect">
                        <a:avLst/>
                      </a:prstGeom>
                      <a:noFill/>
                      <a:ln>
                        <a:noFill/>
                      </a:ln>
                      <a:effectLst/>
                      <a:extLst/>
                    </p:spPr>
                  </p:pic>
                </p:oleObj>
              </mc:Fallback>
            </mc:AlternateContent>
          </a:graphicData>
        </a:graphic>
      </p:graphicFrame>
      <p:graphicFrame>
        <p:nvGraphicFramePr>
          <p:cNvPr id="9" name="Object 4"/>
          <p:cNvGraphicFramePr>
            <a:graphicFrameLocks noChangeAspect="1"/>
          </p:cNvGraphicFramePr>
          <p:nvPr>
            <p:extLst>
              <p:ext uri="{D42A27DB-BD31-4B8C-83A1-F6EECF244321}">
                <p14:modId xmlns:p14="http://schemas.microsoft.com/office/powerpoint/2010/main" val="1894629110"/>
              </p:ext>
            </p:extLst>
          </p:nvPr>
        </p:nvGraphicFramePr>
        <p:xfrm>
          <a:off x="2235559" y="4462092"/>
          <a:ext cx="6500452" cy="478243"/>
        </p:xfrm>
        <a:graphic>
          <a:graphicData uri="http://schemas.openxmlformats.org/presentationml/2006/ole">
            <mc:AlternateContent xmlns:mc="http://schemas.openxmlformats.org/markup-compatibility/2006">
              <mc:Choice xmlns:v="urn:schemas-microsoft-com:vml" Requires="v">
                <p:oleObj spid="_x0000_s2148084" name="Equation" r:id="rId12" imgW="3784320" imgH="279360" progId="Equation.DSMT4">
                  <p:embed/>
                </p:oleObj>
              </mc:Choice>
              <mc:Fallback>
                <p:oleObj name="Equation" r:id="rId12" imgW="3784320" imgH="279360" progId="Equation.DSMT4">
                  <p:embed/>
                  <p:pic>
                    <p:nvPicPr>
                      <p:cNvPr id="9" name="Object 4"/>
                      <p:cNvPicPr>
                        <a:picLocks noChangeAspect="1" noChangeArrowheads="1"/>
                      </p:cNvPicPr>
                      <p:nvPr/>
                    </p:nvPicPr>
                    <p:blipFill>
                      <a:blip r:embed="rId13"/>
                      <a:srcRect/>
                      <a:stretch>
                        <a:fillRect/>
                      </a:stretch>
                    </p:blipFill>
                    <p:spPr bwMode="auto">
                      <a:xfrm>
                        <a:off x="2235559" y="4462092"/>
                        <a:ext cx="6500452" cy="478243"/>
                      </a:xfrm>
                      <a:prstGeom prst="rect">
                        <a:avLst/>
                      </a:prstGeom>
                      <a:noFill/>
                      <a:ln>
                        <a:noFill/>
                      </a:ln>
                      <a:effectLst/>
                      <a:extLst/>
                    </p:spPr>
                  </p:pic>
                </p:oleObj>
              </mc:Fallback>
            </mc:AlternateContent>
          </a:graphicData>
        </a:graphic>
      </p:graphicFrame>
      <p:pic>
        <p:nvPicPr>
          <p:cNvPr id="4" name="Picture 3"/>
          <p:cNvPicPr>
            <a:picLocks noChangeAspect="1"/>
          </p:cNvPicPr>
          <p:nvPr/>
        </p:nvPicPr>
        <p:blipFill>
          <a:blip r:embed="rId14"/>
          <a:stretch>
            <a:fillRect/>
          </a:stretch>
        </p:blipFill>
        <p:spPr>
          <a:xfrm>
            <a:off x="6250240" y="-9807"/>
            <a:ext cx="2893760" cy="2167792"/>
          </a:xfrm>
          <a:prstGeom prst="rect">
            <a:avLst/>
          </a:prstGeom>
        </p:spPr>
      </p:pic>
    </p:spTree>
    <p:extLst>
      <p:ext uri="{BB962C8B-B14F-4D97-AF65-F5344CB8AC3E}">
        <p14:creationId xmlns:p14="http://schemas.microsoft.com/office/powerpoint/2010/main" val="2133059582"/>
      </p:ext>
    </p:extLst>
  </p:cSld>
  <p:clrMapOvr>
    <a:masterClrMapping/>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E-commerce</a:t>
            </a:r>
          </a:p>
        </p:txBody>
      </p:sp>
      <p:sp>
        <p:nvSpPr>
          <p:cNvPr id="3" name="Content Placeholder 2"/>
          <p:cNvSpPr>
            <a:spLocks noGrp="1"/>
          </p:cNvSpPr>
          <p:nvPr>
            <p:ph idx="1"/>
          </p:nvPr>
        </p:nvSpPr>
        <p:spPr>
          <a:xfrm>
            <a:off x="685800" y="1143000"/>
            <a:ext cx="4331677" cy="4953000"/>
          </a:xfrm>
        </p:spPr>
        <p:txBody>
          <a:bodyPr/>
          <a:lstStyle/>
          <a:p>
            <a:r>
              <a:rPr lang="en-US" sz="2400" dirty="0"/>
              <a:t>Revenue management</a:t>
            </a:r>
          </a:p>
          <a:p>
            <a:pPr lvl="1"/>
            <a:r>
              <a:rPr lang="en-US" sz="2000" dirty="0"/>
              <a:t>Optimizing prices to maximize total revenue for a particulate night in a hotel.</a:t>
            </a:r>
          </a:p>
          <a:p>
            <a:pPr lvl="1"/>
            <a:endParaRPr lang="en-US" sz="1400" dirty="0"/>
          </a:p>
          <a:p>
            <a:r>
              <a:rPr lang="en-US" sz="2400" dirty="0"/>
              <a:t>Ad-click optimization</a:t>
            </a:r>
          </a:p>
          <a:p>
            <a:pPr lvl="1"/>
            <a:r>
              <a:rPr lang="en-US" sz="2000" dirty="0"/>
              <a:t>How much to bid for ads on the internet.</a:t>
            </a:r>
            <a:endParaRPr lang="en-US" sz="1400" dirty="0"/>
          </a:p>
          <a:p>
            <a:endParaRPr lang="en-US" sz="1400" dirty="0"/>
          </a:p>
          <a:p>
            <a:r>
              <a:rPr lang="en-US" sz="2400" dirty="0"/>
              <a:t>Personalized offer optimization</a:t>
            </a:r>
          </a:p>
          <a:p>
            <a:pPr lvl="1"/>
            <a:r>
              <a:rPr lang="en-US" sz="2000" dirty="0"/>
              <a:t>Designing offers for individual customers.</a:t>
            </a:r>
          </a:p>
        </p:txBody>
      </p:sp>
      <p:pic>
        <p:nvPicPr>
          <p:cNvPr id="5" name="Picture 4"/>
          <p:cNvPicPr>
            <a:picLocks noChangeAspect="1"/>
          </p:cNvPicPr>
          <p:nvPr/>
        </p:nvPicPr>
        <p:blipFill>
          <a:blip r:embed="rId2"/>
          <a:stretch>
            <a:fillRect/>
          </a:stretch>
        </p:blipFill>
        <p:spPr>
          <a:xfrm>
            <a:off x="5620215" y="1255551"/>
            <a:ext cx="3401122" cy="2392318"/>
          </a:xfrm>
          <a:prstGeom prst="rect">
            <a:avLst/>
          </a:prstGeom>
        </p:spPr>
      </p:pic>
      <p:sp>
        <p:nvSpPr>
          <p:cNvPr id="4" name="Footer Placeholder 3"/>
          <p:cNvSpPr>
            <a:spLocks noGrp="1"/>
          </p:cNvSpPr>
          <p:nvPr>
            <p:ph type="ftr" sz="quarter" idx="11"/>
          </p:nvPr>
        </p:nvSpPr>
        <p:spPr/>
        <p:txBody>
          <a:bodyPr/>
          <a:lstStyle/>
          <a:p>
            <a:pPr>
              <a:defRPr/>
            </a:pPr>
            <a:r>
              <a:rPr lang="en-US"/>
              <a:t>© 2019 Warren Powell</a:t>
            </a:r>
            <a:endParaRPr lang="en-US" dirty="0"/>
          </a:p>
        </p:txBody>
      </p:sp>
      <p:pic>
        <p:nvPicPr>
          <p:cNvPr id="6" name="Picture 3">
            <a:extLst>
              <a:ext uri="{FF2B5EF4-FFF2-40B4-BE49-F238E27FC236}">
                <a16:creationId xmlns:a16="http://schemas.microsoft.com/office/drawing/2014/main" id="{E6C0696E-436B-4B4A-BF52-935BD4BCD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0215" y="3989020"/>
            <a:ext cx="3528207" cy="2447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2C215990-C86D-4827-AFCF-DBD36CEBAB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5794" y="3789210"/>
            <a:ext cx="3528207" cy="1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2472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a dynamic model</a:t>
            </a:r>
          </a:p>
        </p:txBody>
      </p:sp>
      <p:sp>
        <p:nvSpPr>
          <p:cNvPr id="3" name="Text Placeholder 2"/>
          <p:cNvSpPr>
            <a:spLocks noGrp="1"/>
          </p:cNvSpPr>
          <p:nvPr>
            <p:ph type="body" sz="half" idx="1"/>
          </p:nvPr>
        </p:nvSpPr>
        <p:spPr/>
        <p:txBody>
          <a:bodyPr/>
          <a:lstStyle/>
          <a:p>
            <a:r>
              <a:rPr lang="en-US" sz="2400" dirty="0"/>
              <a:t>Deterministic </a:t>
            </a:r>
          </a:p>
          <a:p>
            <a:pPr lvl="1"/>
            <a:r>
              <a:rPr lang="en-US" sz="2000" dirty="0"/>
              <a:t>Objective function</a:t>
            </a:r>
          </a:p>
          <a:p>
            <a:pPr lvl="1"/>
            <a:endParaRPr lang="en-US" sz="2000" dirty="0"/>
          </a:p>
          <a:p>
            <a:pPr lvl="2"/>
            <a:endParaRPr lang="en-US" sz="1600" dirty="0"/>
          </a:p>
          <a:p>
            <a:pPr lvl="2"/>
            <a:endParaRPr lang="en-US" sz="1600" dirty="0"/>
          </a:p>
          <a:p>
            <a:pPr lvl="1"/>
            <a:r>
              <a:rPr lang="en-US" sz="2000" dirty="0"/>
              <a:t>Decision variables:</a:t>
            </a:r>
          </a:p>
          <a:p>
            <a:pPr lvl="1"/>
            <a:endParaRPr lang="en-US" sz="2000" dirty="0"/>
          </a:p>
          <a:p>
            <a:pPr lvl="1"/>
            <a:r>
              <a:rPr lang="en-US" sz="2000" dirty="0"/>
              <a:t>Constraints: </a:t>
            </a:r>
          </a:p>
          <a:p>
            <a:pPr lvl="2"/>
            <a:r>
              <a:rPr lang="en-US" dirty="0"/>
              <a:t>at time </a:t>
            </a:r>
            <a:r>
              <a:rPr lang="en-US" i="1" dirty="0"/>
              <a:t>t</a:t>
            </a:r>
          </a:p>
          <a:p>
            <a:pPr lvl="1"/>
            <a:endParaRPr lang="en-US" sz="2000" i="1" dirty="0"/>
          </a:p>
          <a:p>
            <a:pPr lvl="2"/>
            <a:endParaRPr lang="en-US" sz="1600" i="1" dirty="0"/>
          </a:p>
          <a:p>
            <a:pPr marL="914400" lvl="2" indent="0">
              <a:buNone/>
            </a:pPr>
            <a:endParaRPr lang="en-US" sz="1600" dirty="0"/>
          </a:p>
          <a:p>
            <a:pPr lvl="2"/>
            <a:r>
              <a:rPr lang="en-US" dirty="0"/>
              <a:t>Transition function</a:t>
            </a:r>
          </a:p>
          <a:p>
            <a:pPr lvl="1"/>
            <a:endParaRPr lang="en-US" sz="2000" dirty="0"/>
          </a:p>
          <a:p>
            <a:pPr lvl="1"/>
            <a:endParaRPr lang="en-US" sz="2000" dirty="0"/>
          </a:p>
        </p:txBody>
      </p:sp>
      <p:sp>
        <p:nvSpPr>
          <p:cNvPr id="5" name="Text Placeholder 2"/>
          <p:cNvSpPr txBox="1">
            <a:spLocks/>
          </p:cNvSpPr>
          <p:nvPr/>
        </p:nvSpPr>
        <p:spPr bwMode="auto">
          <a:xfrm>
            <a:off x="4531887" y="1151016"/>
            <a:ext cx="3810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0000"/>
              <a:buFontTx/>
              <a:buBlip>
                <a:blip r:embed="rId3"/>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r>
              <a:rPr lang="en-US" sz="2400" i="0" kern="0" dirty="0"/>
              <a:t>Stochastic</a:t>
            </a:r>
          </a:p>
          <a:p>
            <a:pPr lvl="1"/>
            <a:r>
              <a:rPr lang="en-US" sz="2000" i="0" kern="0" dirty="0"/>
              <a:t>Objective function</a:t>
            </a:r>
          </a:p>
          <a:p>
            <a:pPr lvl="1"/>
            <a:endParaRPr lang="en-US" sz="2000" i="0" kern="0" dirty="0"/>
          </a:p>
          <a:p>
            <a:pPr lvl="2"/>
            <a:endParaRPr lang="en-US" sz="1600" i="0" kern="0" dirty="0"/>
          </a:p>
          <a:p>
            <a:pPr lvl="2"/>
            <a:endParaRPr lang="en-US" sz="1600" i="0" kern="0" dirty="0"/>
          </a:p>
          <a:p>
            <a:pPr lvl="1"/>
            <a:r>
              <a:rPr lang="en-US" sz="2000" i="0" dirty="0"/>
              <a:t>Policy</a:t>
            </a:r>
          </a:p>
          <a:p>
            <a:pPr lvl="1"/>
            <a:endParaRPr lang="en-US" sz="2000" i="0" dirty="0"/>
          </a:p>
          <a:p>
            <a:pPr lvl="1"/>
            <a:r>
              <a:rPr lang="en-US" sz="2000" i="0" dirty="0"/>
              <a:t>Constraints at time t</a:t>
            </a:r>
          </a:p>
          <a:p>
            <a:pPr lvl="1"/>
            <a:endParaRPr lang="en-US" sz="2000" i="0" dirty="0"/>
          </a:p>
          <a:p>
            <a:pPr marL="914400" lvl="2" indent="0">
              <a:buNone/>
            </a:pPr>
            <a:endParaRPr lang="en-US" sz="1600" i="0" dirty="0"/>
          </a:p>
          <a:p>
            <a:pPr lvl="2"/>
            <a:endParaRPr lang="en-US" sz="1600" i="0" dirty="0"/>
          </a:p>
          <a:p>
            <a:pPr lvl="2"/>
            <a:endParaRPr lang="en-US" sz="1600" i="0" dirty="0"/>
          </a:p>
          <a:p>
            <a:pPr lvl="1"/>
            <a:r>
              <a:rPr lang="en-US" sz="2000" i="0" dirty="0"/>
              <a:t>Transition function</a:t>
            </a:r>
          </a:p>
          <a:p>
            <a:pPr marL="457200" lvl="1" indent="0">
              <a:buNone/>
            </a:pPr>
            <a:endParaRPr lang="en-US" i="0" dirty="0"/>
          </a:p>
          <a:p>
            <a:pPr lvl="1"/>
            <a:r>
              <a:rPr lang="en-US" sz="2000" i="0" dirty="0"/>
              <a:t>Exogenous information</a:t>
            </a:r>
          </a:p>
          <a:p>
            <a:pPr lvl="1"/>
            <a:endParaRPr lang="en-US" sz="2000" i="0" dirty="0"/>
          </a:p>
          <a:p>
            <a:pPr lvl="1"/>
            <a:endParaRPr lang="en-US" sz="2000" i="0" kern="0" dirty="0"/>
          </a:p>
        </p:txBody>
      </p:sp>
      <p:graphicFrame>
        <p:nvGraphicFramePr>
          <p:cNvPr id="6" name="Object 5"/>
          <p:cNvGraphicFramePr>
            <a:graphicFrameLocks noChangeAspect="1"/>
          </p:cNvGraphicFramePr>
          <p:nvPr>
            <p:extLst>
              <p:ext uri="{D42A27DB-BD31-4B8C-83A1-F6EECF244321}">
                <p14:modId xmlns:p14="http://schemas.microsoft.com/office/powerpoint/2010/main" val="3187404184"/>
              </p:ext>
            </p:extLst>
          </p:nvPr>
        </p:nvGraphicFramePr>
        <p:xfrm>
          <a:off x="4960049" y="1998218"/>
          <a:ext cx="4054475" cy="806450"/>
        </p:xfrm>
        <a:graphic>
          <a:graphicData uri="http://schemas.openxmlformats.org/presentationml/2006/ole">
            <mc:AlternateContent xmlns:mc="http://schemas.openxmlformats.org/markup-compatibility/2006">
              <mc:Choice xmlns:v="urn:schemas-microsoft-com:vml" Requires="v">
                <p:oleObj spid="_x0000_s2491400" name="Equation" r:id="rId4" imgW="2298600" imgH="457200" progId="Equation.DSMT4">
                  <p:embed/>
                </p:oleObj>
              </mc:Choice>
              <mc:Fallback>
                <p:oleObj name="Equation" r:id="rId4" imgW="2298600" imgH="457200" progId="Equation.DSMT4">
                  <p:embed/>
                  <p:pic>
                    <p:nvPicPr>
                      <p:cNvPr id="6" name="Object 5"/>
                      <p:cNvPicPr>
                        <a:picLocks noChangeAspect="1" noChangeArrowheads="1"/>
                      </p:cNvPicPr>
                      <p:nvPr/>
                    </p:nvPicPr>
                    <p:blipFill>
                      <a:blip r:embed="rId5"/>
                      <a:srcRect/>
                      <a:stretch>
                        <a:fillRect/>
                      </a:stretch>
                    </p:blipFill>
                    <p:spPr bwMode="auto">
                      <a:xfrm>
                        <a:off x="4960049" y="1998218"/>
                        <a:ext cx="4054475" cy="806450"/>
                      </a:xfrm>
                      <a:prstGeom prst="rect">
                        <a:avLst/>
                      </a:prstGeom>
                      <a:noFill/>
                      <a:ln>
                        <a:noFill/>
                      </a:ln>
                      <a:effectLst/>
                    </p:spPr>
                  </p:pic>
                </p:oleObj>
              </mc:Fallback>
            </mc:AlternateContent>
          </a:graphicData>
        </a:graphic>
      </p:graphicFrame>
      <p:graphicFrame>
        <p:nvGraphicFramePr>
          <p:cNvPr id="7" name="Object 6"/>
          <p:cNvGraphicFramePr>
            <a:graphicFrameLocks noChangeAspect="1"/>
          </p:cNvGraphicFramePr>
          <p:nvPr>
            <p:extLst/>
          </p:nvPr>
        </p:nvGraphicFramePr>
        <p:xfrm>
          <a:off x="1420813" y="1947863"/>
          <a:ext cx="1474787" cy="820737"/>
        </p:xfrm>
        <a:graphic>
          <a:graphicData uri="http://schemas.openxmlformats.org/presentationml/2006/ole">
            <mc:AlternateContent xmlns:mc="http://schemas.openxmlformats.org/markup-compatibility/2006">
              <mc:Choice xmlns:v="urn:schemas-microsoft-com:vml" Requires="v">
                <p:oleObj spid="_x0000_s2491401" name="Equation" r:id="rId6" imgW="660240" imgH="368280" progId="Equation.DSMT4">
                  <p:embed/>
                </p:oleObj>
              </mc:Choice>
              <mc:Fallback>
                <p:oleObj name="Equation" r:id="rId6" imgW="660240" imgH="368280" progId="Equation.DSMT4">
                  <p:embed/>
                  <p:pic>
                    <p:nvPicPr>
                      <p:cNvPr id="7" name="Object 6"/>
                      <p:cNvPicPr>
                        <a:picLocks noChangeAspect="1" noChangeArrowheads="1"/>
                      </p:cNvPicPr>
                      <p:nvPr/>
                    </p:nvPicPr>
                    <p:blipFill>
                      <a:blip r:embed="rId7"/>
                      <a:srcRect/>
                      <a:stretch>
                        <a:fillRect/>
                      </a:stretch>
                    </p:blipFill>
                    <p:spPr bwMode="auto">
                      <a:xfrm>
                        <a:off x="1420813" y="1947863"/>
                        <a:ext cx="147478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nvPr>
        </p:nvGraphicFramePr>
        <p:xfrm>
          <a:off x="5232939" y="4159331"/>
          <a:ext cx="2003425" cy="465137"/>
        </p:xfrm>
        <a:graphic>
          <a:graphicData uri="http://schemas.openxmlformats.org/presentationml/2006/ole">
            <mc:AlternateContent xmlns:mc="http://schemas.openxmlformats.org/markup-compatibility/2006">
              <mc:Choice xmlns:v="urn:schemas-microsoft-com:vml" Requires="v">
                <p:oleObj spid="_x0000_s2491402" name="Equation" r:id="rId8" imgW="1041120" imgH="241200" progId="Equation.DSMT4">
                  <p:embed/>
                </p:oleObj>
              </mc:Choice>
              <mc:Fallback>
                <p:oleObj name="Equation" r:id="rId8" imgW="1041120" imgH="241200" progId="Equation.DSMT4">
                  <p:embed/>
                  <p:pic>
                    <p:nvPicPr>
                      <p:cNvPr id="9" name="Object 8"/>
                      <p:cNvPicPr>
                        <a:picLocks noChangeAspect="1" noChangeArrowheads="1"/>
                      </p:cNvPicPr>
                      <p:nvPr/>
                    </p:nvPicPr>
                    <p:blipFill>
                      <a:blip r:embed="rId9"/>
                      <a:srcRect/>
                      <a:stretch>
                        <a:fillRect/>
                      </a:stretch>
                    </p:blipFill>
                    <p:spPr bwMode="auto">
                      <a:xfrm>
                        <a:off x="5232939" y="4159331"/>
                        <a:ext cx="20034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nvPr>
        </p:nvGraphicFramePr>
        <p:xfrm>
          <a:off x="1701800" y="5566405"/>
          <a:ext cx="1898650" cy="425450"/>
        </p:xfrm>
        <a:graphic>
          <a:graphicData uri="http://schemas.openxmlformats.org/presentationml/2006/ole">
            <mc:AlternateContent xmlns:mc="http://schemas.openxmlformats.org/markup-compatibility/2006">
              <mc:Choice xmlns:v="urn:schemas-microsoft-com:vml" Requires="v">
                <p:oleObj spid="_x0000_s2491403" name="Equation" r:id="rId10" imgW="850680" imgH="190440" progId="Equation.DSMT4">
                  <p:embed/>
                </p:oleObj>
              </mc:Choice>
              <mc:Fallback>
                <p:oleObj name="Equation" r:id="rId10" imgW="850680" imgH="190440" progId="Equation.DSMT4">
                  <p:embed/>
                  <p:pic>
                    <p:nvPicPr>
                      <p:cNvPr id="10" name="Object 9"/>
                      <p:cNvPicPr>
                        <a:picLocks noChangeAspect="1" noChangeArrowheads="1"/>
                      </p:cNvPicPr>
                      <p:nvPr/>
                    </p:nvPicPr>
                    <p:blipFill>
                      <a:blip r:embed="rId11"/>
                      <a:srcRect/>
                      <a:stretch>
                        <a:fillRect/>
                      </a:stretch>
                    </p:blipFill>
                    <p:spPr bwMode="auto">
                      <a:xfrm>
                        <a:off x="1701800" y="5566405"/>
                        <a:ext cx="18986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nvPr>
        </p:nvGraphicFramePr>
        <p:xfrm>
          <a:off x="5273601" y="5416061"/>
          <a:ext cx="2579688" cy="482600"/>
        </p:xfrm>
        <a:graphic>
          <a:graphicData uri="http://schemas.openxmlformats.org/presentationml/2006/ole">
            <mc:AlternateContent xmlns:mc="http://schemas.openxmlformats.org/markup-compatibility/2006">
              <mc:Choice xmlns:v="urn:schemas-microsoft-com:vml" Requires="v">
                <p:oleObj spid="_x0000_s2491404" name="Equation" r:id="rId12" imgW="1155600" imgH="215640" progId="Equation.DSMT4">
                  <p:embed/>
                </p:oleObj>
              </mc:Choice>
              <mc:Fallback>
                <p:oleObj name="Equation" r:id="rId12" imgW="1155600" imgH="215640" progId="Equation.DSMT4">
                  <p:embed/>
                  <p:pic>
                    <p:nvPicPr>
                      <p:cNvPr id="11" name="Object 10"/>
                      <p:cNvPicPr>
                        <a:picLocks noChangeAspect="1" noChangeArrowheads="1"/>
                      </p:cNvPicPr>
                      <p:nvPr/>
                    </p:nvPicPr>
                    <p:blipFill>
                      <a:blip r:embed="rId13"/>
                      <a:srcRect/>
                      <a:stretch>
                        <a:fillRect/>
                      </a:stretch>
                    </p:blipFill>
                    <p:spPr bwMode="auto">
                      <a:xfrm>
                        <a:off x="5273601" y="5416061"/>
                        <a:ext cx="25796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nvPr>
        </p:nvGraphicFramePr>
        <p:xfrm>
          <a:off x="5430783" y="6218238"/>
          <a:ext cx="2127250" cy="427037"/>
        </p:xfrm>
        <a:graphic>
          <a:graphicData uri="http://schemas.openxmlformats.org/presentationml/2006/ole">
            <mc:AlternateContent xmlns:mc="http://schemas.openxmlformats.org/markup-compatibility/2006">
              <mc:Choice xmlns:v="urn:schemas-microsoft-com:vml" Requires="v">
                <p:oleObj spid="_x0000_s2491405" name="Equation" r:id="rId14" imgW="952200" imgH="190440" progId="Equation.DSMT4">
                  <p:embed/>
                </p:oleObj>
              </mc:Choice>
              <mc:Fallback>
                <p:oleObj name="Equation" r:id="rId14" imgW="952200" imgH="190440" progId="Equation.DSMT4">
                  <p:embed/>
                  <p:pic>
                    <p:nvPicPr>
                      <p:cNvPr id="12" name="Object 11"/>
                      <p:cNvPicPr>
                        <a:picLocks noChangeAspect="1" noChangeArrowheads="1"/>
                      </p:cNvPicPr>
                      <p:nvPr/>
                    </p:nvPicPr>
                    <p:blipFill>
                      <a:blip r:embed="rId15"/>
                      <a:srcRect/>
                      <a:stretch>
                        <a:fillRect/>
                      </a:stretch>
                    </p:blipFill>
                    <p:spPr bwMode="auto">
                      <a:xfrm>
                        <a:off x="5430783" y="6218238"/>
                        <a:ext cx="21272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8" name="Group 17"/>
          <p:cNvGrpSpPr/>
          <p:nvPr/>
        </p:nvGrpSpPr>
        <p:grpSpPr>
          <a:xfrm>
            <a:off x="1836063" y="4227665"/>
            <a:ext cx="1401219" cy="814562"/>
            <a:chOff x="1673225" y="4352925"/>
            <a:chExt cx="1401219" cy="814562"/>
          </a:xfrm>
        </p:grpSpPr>
        <p:graphicFrame>
          <p:nvGraphicFramePr>
            <p:cNvPr id="8" name="Object 7"/>
            <p:cNvGraphicFramePr>
              <a:graphicFrameLocks noChangeAspect="1"/>
            </p:cNvGraphicFramePr>
            <p:nvPr>
              <p:extLst/>
            </p:nvPr>
          </p:nvGraphicFramePr>
          <p:xfrm>
            <a:off x="1673225" y="4352925"/>
            <a:ext cx="936625" cy="746125"/>
          </p:xfrm>
          <a:graphic>
            <a:graphicData uri="http://schemas.openxmlformats.org/presentationml/2006/ole">
              <mc:AlternateContent xmlns:mc="http://schemas.openxmlformats.org/markup-compatibility/2006">
                <mc:Choice xmlns:v="urn:schemas-microsoft-com:vml" Requires="v">
                  <p:oleObj spid="_x0000_s2491406" name="Equation" r:id="rId16" imgW="495000" imgH="393480" progId="Equation.DSMT4">
                    <p:embed/>
                  </p:oleObj>
                </mc:Choice>
                <mc:Fallback>
                  <p:oleObj name="Equation" r:id="rId16" imgW="495000" imgH="393480" progId="Equation.DSMT4">
                    <p:embed/>
                    <p:pic>
                      <p:nvPicPr>
                        <p:cNvPr id="8" name="Object 7"/>
                        <p:cNvPicPr>
                          <a:picLocks noChangeAspect="1" noChangeArrowheads="1"/>
                        </p:cNvPicPr>
                        <p:nvPr/>
                      </p:nvPicPr>
                      <p:blipFill>
                        <a:blip r:embed="rId17"/>
                        <a:srcRect/>
                        <a:stretch>
                          <a:fillRect/>
                        </a:stretch>
                      </p:blipFill>
                      <p:spPr bwMode="auto">
                        <a:xfrm>
                          <a:off x="1673225" y="4352925"/>
                          <a:ext cx="936625" cy="746125"/>
                        </a:xfrm>
                        <a:prstGeom prst="rect">
                          <a:avLst/>
                        </a:prstGeom>
                        <a:noFill/>
                        <a:ln>
                          <a:noFill/>
                        </a:ln>
                      </p:spPr>
                    </p:pic>
                  </p:oleObj>
                </mc:Fallback>
              </mc:AlternateContent>
            </a:graphicData>
          </a:graphic>
        </p:graphicFrame>
        <p:graphicFrame>
          <p:nvGraphicFramePr>
            <p:cNvPr id="4" name="Object 3"/>
            <p:cNvGraphicFramePr>
              <a:graphicFrameLocks noChangeAspect="1"/>
            </p:cNvGraphicFramePr>
            <p:nvPr>
              <p:extLst/>
            </p:nvPr>
          </p:nvGraphicFramePr>
          <p:xfrm>
            <a:off x="2453732" y="4365799"/>
            <a:ext cx="620712" cy="801688"/>
          </p:xfrm>
          <a:graphic>
            <a:graphicData uri="http://schemas.openxmlformats.org/presentationml/2006/ole">
              <mc:AlternateContent xmlns:mc="http://schemas.openxmlformats.org/markup-compatibility/2006">
                <mc:Choice xmlns:v="urn:schemas-microsoft-com:vml" Requires="v">
                  <p:oleObj spid="_x0000_s2491407" name="Equation" r:id="rId18" imgW="355320" imgH="457200" progId="Equation.DSMT4">
                    <p:embed/>
                  </p:oleObj>
                </mc:Choice>
                <mc:Fallback>
                  <p:oleObj name="Equation" r:id="rId18" imgW="355320" imgH="457200" progId="Equation.DSMT4">
                    <p:embed/>
                    <p:pic>
                      <p:nvPicPr>
                        <p:cNvPr id="4" name="Object 3"/>
                        <p:cNvPicPr>
                          <a:picLocks noChangeAspect="1" noChangeArrowheads="1"/>
                        </p:cNvPicPr>
                        <p:nvPr/>
                      </p:nvPicPr>
                      <p:blipFill>
                        <a:blip r:embed="rId19"/>
                        <a:srcRect/>
                        <a:stretch>
                          <a:fillRect/>
                        </a:stretch>
                      </p:blipFill>
                      <p:spPr bwMode="auto">
                        <a:xfrm>
                          <a:off x="2453732" y="4365799"/>
                          <a:ext cx="620712" cy="801688"/>
                        </a:xfrm>
                        <a:prstGeom prst="rect">
                          <a:avLst/>
                        </a:prstGeom>
                        <a:noFill/>
                        <a:ln>
                          <a:noFill/>
                        </a:ln>
                      </p:spPr>
                    </p:pic>
                  </p:oleObj>
                </mc:Fallback>
              </mc:AlternateContent>
            </a:graphicData>
          </a:graphic>
        </p:graphicFrame>
      </p:grpSp>
      <p:graphicFrame>
        <p:nvGraphicFramePr>
          <p:cNvPr id="16" name="Object 15"/>
          <p:cNvGraphicFramePr>
            <a:graphicFrameLocks noChangeAspect="1"/>
          </p:cNvGraphicFramePr>
          <p:nvPr>
            <p:extLst/>
          </p:nvPr>
        </p:nvGraphicFramePr>
        <p:xfrm>
          <a:off x="1704903" y="3186300"/>
          <a:ext cx="1049459" cy="403638"/>
        </p:xfrm>
        <a:graphic>
          <a:graphicData uri="http://schemas.openxmlformats.org/presentationml/2006/ole">
            <mc:AlternateContent xmlns:mc="http://schemas.openxmlformats.org/markup-compatibility/2006">
              <mc:Choice xmlns:v="urn:schemas-microsoft-com:vml" Requires="v">
                <p:oleObj spid="_x0000_s2491408" name="Equation" r:id="rId20" imgW="660240" imgH="253800" progId="Equation.DSMT4">
                  <p:embed/>
                </p:oleObj>
              </mc:Choice>
              <mc:Fallback>
                <p:oleObj name="Equation" r:id="rId20" imgW="660240" imgH="253800" progId="Equation.DSMT4">
                  <p:embed/>
                  <p:pic>
                    <p:nvPicPr>
                      <p:cNvPr id="16" name="Object 15"/>
                      <p:cNvPicPr/>
                      <p:nvPr/>
                    </p:nvPicPr>
                    <p:blipFill>
                      <a:blip r:embed="rId21"/>
                      <a:stretch>
                        <a:fillRect/>
                      </a:stretch>
                    </p:blipFill>
                    <p:spPr>
                      <a:xfrm>
                        <a:off x="1704903" y="3186300"/>
                        <a:ext cx="1049459" cy="403638"/>
                      </a:xfrm>
                      <a:prstGeom prst="rect">
                        <a:avLst/>
                      </a:prstGeom>
                    </p:spPr>
                  </p:pic>
                </p:oleObj>
              </mc:Fallback>
            </mc:AlternateContent>
          </a:graphicData>
        </a:graphic>
      </p:graphicFrame>
      <p:graphicFrame>
        <p:nvGraphicFramePr>
          <p:cNvPr id="17" name="Object 16"/>
          <p:cNvGraphicFramePr>
            <a:graphicFrameLocks noChangeAspect="1"/>
          </p:cNvGraphicFramePr>
          <p:nvPr>
            <p:extLst/>
          </p:nvPr>
        </p:nvGraphicFramePr>
        <p:xfrm>
          <a:off x="5355636" y="3171825"/>
          <a:ext cx="1416050" cy="365125"/>
        </p:xfrm>
        <a:graphic>
          <a:graphicData uri="http://schemas.openxmlformats.org/presentationml/2006/ole">
            <mc:AlternateContent xmlns:mc="http://schemas.openxmlformats.org/markup-compatibility/2006">
              <mc:Choice xmlns:v="urn:schemas-microsoft-com:vml" Requires="v">
                <p:oleObj spid="_x0000_s2491409" name="Equation" r:id="rId22" imgW="787320" imgH="203040" progId="Equation.DSMT4">
                  <p:embed/>
                </p:oleObj>
              </mc:Choice>
              <mc:Fallback>
                <p:oleObj name="Equation" r:id="rId22" imgW="787320" imgH="203040" progId="Equation.DSMT4">
                  <p:embed/>
                  <p:pic>
                    <p:nvPicPr>
                      <p:cNvPr id="17" name="Object 16"/>
                      <p:cNvPicPr/>
                      <p:nvPr/>
                    </p:nvPicPr>
                    <p:blipFill>
                      <a:blip r:embed="rId23"/>
                      <a:stretch>
                        <a:fillRect/>
                      </a:stretch>
                    </p:blipFill>
                    <p:spPr>
                      <a:xfrm>
                        <a:off x="5355636" y="3171825"/>
                        <a:ext cx="1416050" cy="365125"/>
                      </a:xfrm>
                      <a:prstGeom prst="rect">
                        <a:avLst/>
                      </a:prstGeom>
                    </p:spPr>
                  </p:pic>
                </p:oleObj>
              </mc:Fallback>
            </mc:AlternateContent>
          </a:graphicData>
        </a:graphic>
      </p:graphicFrame>
    </p:spTree>
    <p:extLst>
      <p:ext uri="{BB962C8B-B14F-4D97-AF65-F5344CB8AC3E}">
        <p14:creationId xmlns:p14="http://schemas.microsoft.com/office/powerpoint/2010/main" val="235191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with uncertainty</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b="10650"/>
          <a:stretch/>
        </p:blipFill>
        <p:spPr>
          <a:xfrm>
            <a:off x="536680" y="1143000"/>
            <a:ext cx="8428450" cy="5420003"/>
          </a:xfrm>
          <a:prstGeom prst="rect">
            <a:avLst/>
          </a:prstGeom>
        </p:spPr>
      </p:pic>
      <p:sp>
        <p:nvSpPr>
          <p:cNvPr id="10" name="Rectangle 9">
            <a:extLst>
              <a:ext uri="{FF2B5EF4-FFF2-40B4-BE49-F238E27FC236}">
                <a16:creationId xmlns:a16="http://schemas.microsoft.com/office/drawing/2014/main" id="{A9E78E96-3063-419E-94B3-E8690FEFF063}"/>
              </a:ext>
            </a:extLst>
          </p:cNvPr>
          <p:cNvSpPr/>
          <p:nvPr/>
        </p:nvSpPr>
        <p:spPr>
          <a:xfrm>
            <a:off x="198817" y="3415841"/>
            <a:ext cx="8818885" cy="524667"/>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5" name="Picture 4"/>
          <p:cNvPicPr>
            <a:picLocks noChangeAspect="1"/>
          </p:cNvPicPr>
          <p:nvPr/>
        </p:nvPicPr>
        <p:blipFill>
          <a:blip r:embed="rId3">
            <a:extLst/>
          </a:blip>
          <a:stretch>
            <a:fillRect/>
          </a:stretch>
        </p:blipFill>
        <p:spPr>
          <a:xfrm>
            <a:off x="903813" y="3415841"/>
            <a:ext cx="7336374" cy="3074416"/>
          </a:xfrm>
          <a:prstGeom prst="rect">
            <a:avLst/>
          </a:prstGeom>
          <a:ln>
            <a:solidFill>
              <a:schemeClr val="tx1"/>
            </a:solidFill>
          </a:ln>
          <a:effectLst>
            <a:outerShdw blurRad="50800" dist="38100" dir="2700000" algn="tl" rotWithShape="0">
              <a:prstClr val="black">
                <a:alpha val="40000"/>
              </a:prstClr>
            </a:outerShdw>
          </a:effectLst>
        </p:spPr>
      </p:pic>
      <p:grpSp>
        <p:nvGrpSpPr>
          <p:cNvPr id="6" name="Group 5"/>
          <p:cNvGrpSpPr/>
          <p:nvPr/>
        </p:nvGrpSpPr>
        <p:grpSpPr>
          <a:xfrm>
            <a:off x="2629726" y="3508850"/>
            <a:ext cx="1911101" cy="1359404"/>
            <a:chOff x="2649824" y="2835924"/>
            <a:chExt cx="1911101" cy="1359404"/>
          </a:xfrm>
        </p:grpSpPr>
        <p:sp>
          <p:nvSpPr>
            <p:cNvPr id="7" name="Oval 6"/>
            <p:cNvSpPr/>
            <p:nvPr/>
          </p:nvSpPr>
          <p:spPr>
            <a:xfrm>
              <a:off x="3654979" y="2835924"/>
              <a:ext cx="457200" cy="624066"/>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 name="TextBox 7"/>
            <p:cNvSpPr txBox="1"/>
            <p:nvPr/>
          </p:nvSpPr>
          <p:spPr>
            <a:xfrm>
              <a:off x="2649824" y="3795218"/>
              <a:ext cx="1911101" cy="400110"/>
            </a:xfrm>
            <a:prstGeom prst="rect">
              <a:avLst/>
            </a:prstGeom>
            <a:noFill/>
            <a:ln>
              <a:solidFill>
                <a:srgbClr val="0033CC"/>
              </a:solidFill>
            </a:ln>
          </p:spPr>
          <p:txBody>
            <a:bodyPr wrap="none" rtlCol="0">
              <a:spAutoFit/>
            </a:bodyPr>
            <a:lstStyle/>
            <a:p>
              <a:pPr algn="l"/>
              <a:r>
                <a:rPr lang="en-US" sz="2000" i="0" dirty="0">
                  <a:solidFill>
                    <a:srgbClr val="0033CC"/>
                  </a:solidFill>
                </a:rPr>
                <a:t>Stochastic prices</a:t>
              </a:r>
            </a:p>
          </p:txBody>
        </p:sp>
        <p:cxnSp>
          <p:nvCxnSpPr>
            <p:cNvPr id="9" name="Straight Arrow Connector 8"/>
            <p:cNvCxnSpPr>
              <a:stCxn id="8" idx="0"/>
              <a:endCxn id="7" idx="4"/>
            </p:cNvCxnSpPr>
            <p:nvPr/>
          </p:nvCxnSpPr>
          <p:spPr bwMode="auto">
            <a:xfrm flipV="1">
              <a:off x="3605375" y="3459990"/>
              <a:ext cx="278204" cy="335228"/>
            </a:xfrm>
            <a:prstGeom prst="straightConnector1">
              <a:avLst/>
            </a:prstGeom>
            <a:noFill/>
            <a:ln w="12700" cap="flat" cmpd="sng" algn="ctr">
              <a:solidFill>
                <a:srgbClr val="0033CC"/>
              </a:solidFill>
              <a:prstDash val="solid"/>
              <a:round/>
              <a:headEnd type="none" w="med" len="med"/>
              <a:tailEnd type="arrow" w="med" len="med"/>
            </a:ln>
            <a:effectLst/>
          </p:spPr>
        </p:cxnSp>
      </p:grpSp>
      <p:grpSp>
        <p:nvGrpSpPr>
          <p:cNvPr id="11" name="Group 10"/>
          <p:cNvGrpSpPr/>
          <p:nvPr/>
        </p:nvGrpSpPr>
        <p:grpSpPr>
          <a:xfrm>
            <a:off x="4092381" y="3530621"/>
            <a:ext cx="3796352" cy="1359404"/>
            <a:chOff x="1271308" y="2835924"/>
            <a:chExt cx="3796352" cy="1359404"/>
          </a:xfrm>
        </p:grpSpPr>
        <p:sp>
          <p:nvSpPr>
            <p:cNvPr id="12" name="Oval 11"/>
            <p:cNvSpPr/>
            <p:nvPr/>
          </p:nvSpPr>
          <p:spPr>
            <a:xfrm>
              <a:off x="1271308" y="2835924"/>
              <a:ext cx="3179276" cy="624066"/>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3" name="TextBox 12"/>
            <p:cNvSpPr txBox="1"/>
            <p:nvPr/>
          </p:nvSpPr>
          <p:spPr>
            <a:xfrm>
              <a:off x="2083766" y="3795218"/>
              <a:ext cx="2983894" cy="400110"/>
            </a:xfrm>
            <a:prstGeom prst="rect">
              <a:avLst/>
            </a:prstGeom>
            <a:noFill/>
            <a:ln>
              <a:solidFill>
                <a:srgbClr val="0033CC"/>
              </a:solidFill>
            </a:ln>
          </p:spPr>
          <p:txBody>
            <a:bodyPr wrap="none" rtlCol="0">
              <a:spAutoFit/>
            </a:bodyPr>
            <a:lstStyle/>
            <a:p>
              <a:pPr algn="l"/>
              <a:r>
                <a:rPr lang="en-US" sz="2000" i="0" dirty="0">
                  <a:solidFill>
                    <a:srgbClr val="0033CC"/>
                  </a:solidFill>
                </a:rPr>
                <a:t>Charge/discharge decisions</a:t>
              </a:r>
            </a:p>
          </p:txBody>
        </p:sp>
        <p:cxnSp>
          <p:nvCxnSpPr>
            <p:cNvPr id="14" name="Straight Arrow Connector 13"/>
            <p:cNvCxnSpPr>
              <a:stCxn id="13" idx="0"/>
              <a:endCxn id="12" idx="4"/>
            </p:cNvCxnSpPr>
            <p:nvPr/>
          </p:nvCxnSpPr>
          <p:spPr bwMode="auto">
            <a:xfrm flipH="1" flipV="1">
              <a:off x="2860946" y="3459990"/>
              <a:ext cx="714767" cy="335228"/>
            </a:xfrm>
            <a:prstGeom prst="straightConnector1">
              <a:avLst/>
            </a:prstGeom>
            <a:noFill/>
            <a:ln w="12700" cap="flat" cmpd="sng" algn="ctr">
              <a:solidFill>
                <a:srgbClr val="0033CC"/>
              </a:solidFill>
              <a:prstDash val="solid"/>
              <a:round/>
              <a:headEnd type="none" w="med" len="med"/>
              <a:tailEnd type="arrow" w="med" len="med"/>
            </a:ln>
            <a:effectLst/>
          </p:spPr>
        </p:cxnSp>
      </p:grpSp>
      <p:sp>
        <p:nvSpPr>
          <p:cNvPr id="17" name="Slide Number Placeholder 16"/>
          <p:cNvSpPr>
            <a:spLocks noGrp="1"/>
          </p:cNvSpPr>
          <p:nvPr>
            <p:ph type="sldNum" sz="quarter" idx="12"/>
          </p:nvPr>
        </p:nvSpPr>
        <p:spPr/>
        <p:txBody>
          <a:bodyPr/>
          <a:lstStyle/>
          <a:p>
            <a:pPr>
              <a:defRPr/>
            </a:pPr>
            <a:r>
              <a:rPr lang="en-US"/>
              <a:t>Slide </a:t>
            </a:r>
            <a:fld id="{1A06CF37-E5D2-4CB6-8D54-F788F163A3E8}" type="slidenum">
              <a:rPr lang="en-US" smtClean="0"/>
              <a:pPr>
                <a:defRPr/>
              </a:pPr>
              <a:t>41</a:t>
            </a:fld>
            <a:endParaRPr lang="en-US"/>
          </a:p>
        </p:txBody>
      </p:sp>
      <p:pic>
        <p:nvPicPr>
          <p:cNvPr id="15" name="Picture 14">
            <a:extLst>
              <a:ext uri="{FF2B5EF4-FFF2-40B4-BE49-F238E27FC236}">
                <a16:creationId xmlns:a16="http://schemas.microsoft.com/office/drawing/2014/main" id="{2068D9F1-C738-4BDC-9D5E-EAA273C35D0B}"/>
              </a:ext>
            </a:extLst>
          </p:cNvPr>
          <p:cNvPicPr/>
          <p:nvPr/>
        </p:nvPicPr>
        <p:blipFill>
          <a:blip r:embed="rId4"/>
          <a:stretch>
            <a:fillRect/>
          </a:stretch>
        </p:blipFill>
        <p:spPr>
          <a:xfrm>
            <a:off x="198817" y="190220"/>
            <a:ext cx="8766313" cy="2912164"/>
          </a:xfrm>
          <a:prstGeom prst="rect">
            <a:avLst/>
          </a:prstGeom>
        </p:spPr>
      </p:pic>
    </p:spTree>
    <p:extLst>
      <p:ext uri="{BB962C8B-B14F-4D97-AF65-F5344CB8AC3E}">
        <p14:creationId xmlns:p14="http://schemas.microsoft.com/office/powerpoint/2010/main" val="94578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t>Imagine that you would like to solve the time-dependent linear program:</a:t>
            </a:r>
          </a:p>
          <a:p>
            <a:pPr lvl="1"/>
            <a:endParaRPr lang="en-US" sz="2000" dirty="0"/>
          </a:p>
          <a:p>
            <a:pPr lvl="1"/>
            <a:endParaRPr lang="en-US" sz="2000" dirty="0"/>
          </a:p>
          <a:p>
            <a:pPr lvl="1"/>
            <a:r>
              <a:rPr lang="en-US" sz="2000" dirty="0"/>
              <a:t>subject to</a:t>
            </a:r>
          </a:p>
          <a:p>
            <a:pPr lvl="2"/>
            <a:endParaRPr lang="en-US" sz="1800" dirty="0"/>
          </a:p>
          <a:p>
            <a:pPr lvl="1"/>
            <a:endParaRPr lang="en-US" sz="2000" dirty="0"/>
          </a:p>
          <a:p>
            <a:pPr lvl="2"/>
            <a:endParaRPr lang="en-US" sz="1200" dirty="0"/>
          </a:p>
          <a:p>
            <a:r>
              <a:rPr lang="en-US" sz="2400" dirty="0"/>
              <a:t>We can convert this to a proper stochastic model by replacing     with              and taking an expectation:</a:t>
            </a:r>
          </a:p>
          <a:p>
            <a:endParaRPr lang="en-US" sz="2400" dirty="0"/>
          </a:p>
          <a:p>
            <a:endParaRPr lang="en-US" sz="2400" dirty="0"/>
          </a:p>
          <a:p>
            <a:pPr marL="457200" lvl="1" indent="0">
              <a:buNone/>
            </a:pPr>
            <a:r>
              <a:rPr lang="en-US" sz="2000" dirty="0"/>
              <a:t>The policy               has to satisfy                   with transition function:</a:t>
            </a:r>
          </a:p>
        </p:txBody>
      </p:sp>
      <p:graphicFrame>
        <p:nvGraphicFramePr>
          <p:cNvPr id="5" name="Object 4"/>
          <p:cNvGraphicFramePr>
            <a:graphicFrameLocks noChangeAspect="1"/>
          </p:cNvGraphicFramePr>
          <p:nvPr>
            <p:extLst>
              <p:ext uri="{D42A27DB-BD31-4B8C-83A1-F6EECF244321}">
                <p14:modId xmlns:p14="http://schemas.microsoft.com/office/powerpoint/2010/main" val="311421087"/>
              </p:ext>
            </p:extLst>
          </p:nvPr>
        </p:nvGraphicFramePr>
        <p:xfrm>
          <a:off x="1266825" y="1881188"/>
          <a:ext cx="2095500" cy="868362"/>
        </p:xfrm>
        <a:graphic>
          <a:graphicData uri="http://schemas.openxmlformats.org/presentationml/2006/ole">
            <mc:AlternateContent xmlns:mc="http://schemas.openxmlformats.org/markup-compatibility/2006">
              <mc:Choice xmlns:v="urn:schemas-microsoft-com:vml" Requires="v">
                <p:oleObj spid="_x0000_s2470187" name="Equation" r:id="rId3" imgW="1041120" imgH="431640" progId="Equation.DSMT4">
                  <p:embed/>
                </p:oleObj>
              </mc:Choice>
              <mc:Fallback>
                <p:oleObj name="Equation" r:id="rId3" imgW="1041120" imgH="431640" progId="Equation.DSMT4">
                  <p:embed/>
                  <p:pic>
                    <p:nvPicPr>
                      <p:cNvPr id="5" name="Object 4"/>
                      <p:cNvPicPr/>
                      <p:nvPr/>
                    </p:nvPicPr>
                    <p:blipFill>
                      <a:blip r:embed="rId4"/>
                      <a:stretch>
                        <a:fillRect/>
                      </a:stretch>
                    </p:blipFill>
                    <p:spPr>
                      <a:xfrm>
                        <a:off x="1266825" y="1881188"/>
                        <a:ext cx="2095500" cy="868362"/>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From deterministic to stochastic</a:t>
            </a:r>
          </a:p>
        </p:txBody>
      </p:sp>
      <p:graphicFrame>
        <p:nvGraphicFramePr>
          <p:cNvPr id="6" name="Object 5"/>
          <p:cNvGraphicFramePr>
            <a:graphicFrameLocks noChangeAspect="1"/>
          </p:cNvGraphicFramePr>
          <p:nvPr>
            <p:extLst/>
          </p:nvPr>
        </p:nvGraphicFramePr>
        <p:xfrm>
          <a:off x="1733878" y="3056488"/>
          <a:ext cx="2581309" cy="755505"/>
        </p:xfrm>
        <a:graphic>
          <a:graphicData uri="http://schemas.openxmlformats.org/presentationml/2006/ole">
            <mc:AlternateContent xmlns:mc="http://schemas.openxmlformats.org/markup-compatibility/2006">
              <mc:Choice xmlns:v="urn:schemas-microsoft-com:vml" Requires="v">
                <p:oleObj spid="_x0000_s2470188" name="Equation" r:id="rId5" imgW="1562040" imgH="457200" progId="Equation.DSMT4">
                  <p:embed/>
                </p:oleObj>
              </mc:Choice>
              <mc:Fallback>
                <p:oleObj name="Equation" r:id="rId5" imgW="1562040" imgH="457200" progId="Equation.DSMT4">
                  <p:embed/>
                  <p:pic>
                    <p:nvPicPr>
                      <p:cNvPr id="6" name="Object 5"/>
                      <p:cNvPicPr/>
                      <p:nvPr/>
                    </p:nvPicPr>
                    <p:blipFill>
                      <a:blip r:embed="rId6"/>
                      <a:stretch>
                        <a:fillRect/>
                      </a:stretch>
                    </p:blipFill>
                    <p:spPr>
                      <a:xfrm>
                        <a:off x="1733878" y="3056488"/>
                        <a:ext cx="2581309" cy="755505"/>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2272476" y="4237429"/>
          <a:ext cx="352011" cy="528017"/>
        </p:xfrm>
        <a:graphic>
          <a:graphicData uri="http://schemas.openxmlformats.org/presentationml/2006/ole">
            <mc:AlternateContent xmlns:mc="http://schemas.openxmlformats.org/markup-compatibility/2006">
              <mc:Choice xmlns:v="urn:schemas-microsoft-com:vml" Requires="v">
                <p:oleObj spid="_x0000_s2470189" name="Equation" r:id="rId7" imgW="152280" imgH="228600" progId="Equation.DSMT4">
                  <p:embed/>
                </p:oleObj>
              </mc:Choice>
              <mc:Fallback>
                <p:oleObj name="Equation" r:id="rId7" imgW="152280" imgH="228600" progId="Equation.DSMT4">
                  <p:embed/>
                  <p:pic>
                    <p:nvPicPr>
                      <p:cNvPr id="7" name="Object 6"/>
                      <p:cNvPicPr/>
                      <p:nvPr/>
                    </p:nvPicPr>
                    <p:blipFill>
                      <a:blip r:embed="rId8"/>
                      <a:stretch>
                        <a:fillRect/>
                      </a:stretch>
                    </p:blipFill>
                    <p:spPr>
                      <a:xfrm>
                        <a:off x="2272476" y="4237429"/>
                        <a:ext cx="352011" cy="528017"/>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3213645" y="4233167"/>
          <a:ext cx="1025846" cy="500633"/>
        </p:xfrm>
        <a:graphic>
          <a:graphicData uri="http://schemas.openxmlformats.org/presentationml/2006/ole">
            <mc:AlternateContent xmlns:mc="http://schemas.openxmlformats.org/markup-compatibility/2006">
              <mc:Choice xmlns:v="urn:schemas-microsoft-com:vml" Requires="v">
                <p:oleObj spid="_x0000_s2470190" name="Equation" r:id="rId9" imgW="495000" imgH="241200" progId="Equation.DSMT4">
                  <p:embed/>
                </p:oleObj>
              </mc:Choice>
              <mc:Fallback>
                <p:oleObj name="Equation" r:id="rId9" imgW="495000" imgH="241200" progId="Equation.DSMT4">
                  <p:embed/>
                  <p:pic>
                    <p:nvPicPr>
                      <p:cNvPr id="8" name="Object 7"/>
                      <p:cNvPicPr>
                        <a:picLocks noChangeAspect="1" noChangeArrowheads="1"/>
                      </p:cNvPicPr>
                      <p:nvPr/>
                    </p:nvPicPr>
                    <p:blipFill>
                      <a:blip r:embed="rId10"/>
                      <a:srcRect/>
                      <a:stretch>
                        <a:fillRect/>
                      </a:stretch>
                    </p:blipFill>
                    <p:spPr bwMode="auto">
                      <a:xfrm>
                        <a:off x="3213645" y="4233167"/>
                        <a:ext cx="1025846" cy="500633"/>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79168014"/>
              </p:ext>
            </p:extLst>
          </p:nvPr>
        </p:nvGraphicFramePr>
        <p:xfrm>
          <a:off x="1106488" y="4691063"/>
          <a:ext cx="2581275" cy="868362"/>
        </p:xfrm>
        <a:graphic>
          <a:graphicData uri="http://schemas.openxmlformats.org/presentationml/2006/ole">
            <mc:AlternateContent xmlns:mc="http://schemas.openxmlformats.org/markup-compatibility/2006">
              <mc:Choice xmlns:v="urn:schemas-microsoft-com:vml" Requires="v">
                <p:oleObj spid="_x0000_s2470191" name="Equation" r:id="rId11" imgW="1282680" imgH="431640" progId="Equation.DSMT4">
                  <p:embed/>
                </p:oleObj>
              </mc:Choice>
              <mc:Fallback>
                <p:oleObj name="Equation" r:id="rId11" imgW="1282680" imgH="431640" progId="Equation.DSMT4">
                  <p:embed/>
                  <p:pic>
                    <p:nvPicPr>
                      <p:cNvPr id="9" name="Object 8"/>
                      <p:cNvPicPr>
                        <a:picLocks noChangeAspect="1" noChangeArrowheads="1"/>
                      </p:cNvPicPr>
                      <p:nvPr/>
                    </p:nvPicPr>
                    <p:blipFill>
                      <a:blip r:embed="rId12"/>
                      <a:srcRect/>
                      <a:stretch>
                        <a:fillRect/>
                      </a:stretch>
                    </p:blipFill>
                    <p:spPr bwMode="auto">
                      <a:xfrm>
                        <a:off x="1106488" y="4691063"/>
                        <a:ext cx="258127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nvPr>
        </p:nvGraphicFramePr>
        <p:xfrm>
          <a:off x="2332493" y="5523524"/>
          <a:ext cx="956972" cy="467022"/>
        </p:xfrm>
        <a:graphic>
          <a:graphicData uri="http://schemas.openxmlformats.org/presentationml/2006/ole">
            <mc:AlternateContent xmlns:mc="http://schemas.openxmlformats.org/markup-compatibility/2006">
              <mc:Choice xmlns:v="urn:schemas-microsoft-com:vml" Requires="v">
                <p:oleObj spid="_x0000_s2470192" name="Equation" r:id="rId13" imgW="495000" imgH="241200" progId="Equation.DSMT4">
                  <p:embed/>
                </p:oleObj>
              </mc:Choice>
              <mc:Fallback>
                <p:oleObj name="Equation" r:id="rId13" imgW="495000" imgH="241200" progId="Equation.DSMT4">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32493" y="5523524"/>
                        <a:ext cx="956972" cy="467022"/>
                      </a:xfrm>
                      <a:prstGeom prst="rect">
                        <a:avLst/>
                      </a:prstGeom>
                      <a:noFill/>
                      <a:ln>
                        <a:noFill/>
                      </a:ln>
                    </p:spPr>
                  </p:pic>
                </p:oleObj>
              </mc:Fallback>
            </mc:AlternateContent>
          </a:graphicData>
        </a:graphic>
      </p:graphicFrame>
      <p:graphicFrame>
        <p:nvGraphicFramePr>
          <p:cNvPr id="12" name="Object 11"/>
          <p:cNvGraphicFramePr>
            <a:graphicFrameLocks noChangeAspect="1"/>
          </p:cNvGraphicFramePr>
          <p:nvPr>
            <p:extLst/>
          </p:nvPr>
        </p:nvGraphicFramePr>
        <p:xfrm>
          <a:off x="4650941" y="5555590"/>
          <a:ext cx="1064192" cy="425677"/>
        </p:xfrm>
        <a:graphic>
          <a:graphicData uri="http://schemas.openxmlformats.org/presentationml/2006/ole">
            <mc:AlternateContent xmlns:mc="http://schemas.openxmlformats.org/markup-compatibility/2006">
              <mc:Choice xmlns:v="urn:schemas-microsoft-com:vml" Requires="v">
                <p:oleObj spid="_x0000_s2470193" name="Equation" r:id="rId15" imgW="571320" imgH="228600" progId="Equation.DSMT4">
                  <p:embed/>
                </p:oleObj>
              </mc:Choice>
              <mc:Fallback>
                <p:oleObj name="Equation" r:id="rId15" imgW="571320" imgH="228600" progId="Equation.DSMT4">
                  <p:embed/>
                  <p:pic>
                    <p:nvPicPr>
                      <p:cNvPr id="12" name="Object 11"/>
                      <p:cNvPicPr>
                        <a:picLocks noChangeAspect="1" noChangeArrowheads="1"/>
                      </p:cNvPicPr>
                      <p:nvPr/>
                    </p:nvPicPr>
                    <p:blipFill>
                      <a:blip r:embed="rId16"/>
                      <a:srcRect/>
                      <a:stretch>
                        <a:fillRect/>
                      </a:stretch>
                    </p:blipFill>
                    <p:spPr bwMode="auto">
                      <a:xfrm>
                        <a:off x="4650941" y="5555590"/>
                        <a:ext cx="1064192" cy="425677"/>
                      </a:xfrm>
                      <a:prstGeom prst="rect">
                        <a:avLst/>
                      </a:prstGeom>
                      <a:noFill/>
                      <a:ln>
                        <a:noFill/>
                      </a:ln>
                    </p:spPr>
                  </p:pic>
                </p:oleObj>
              </mc:Fallback>
            </mc:AlternateContent>
          </a:graphicData>
        </a:graphic>
      </p:graphicFrame>
      <p:graphicFrame>
        <p:nvGraphicFramePr>
          <p:cNvPr id="13" name="Object 12"/>
          <p:cNvGraphicFramePr>
            <a:graphicFrameLocks noChangeAspect="1"/>
          </p:cNvGraphicFramePr>
          <p:nvPr>
            <p:extLst/>
          </p:nvPr>
        </p:nvGraphicFramePr>
        <p:xfrm>
          <a:off x="1496736" y="6009573"/>
          <a:ext cx="2579688" cy="482600"/>
        </p:xfrm>
        <a:graphic>
          <a:graphicData uri="http://schemas.openxmlformats.org/presentationml/2006/ole">
            <mc:AlternateContent xmlns:mc="http://schemas.openxmlformats.org/markup-compatibility/2006">
              <mc:Choice xmlns:v="urn:schemas-microsoft-com:vml" Requires="v">
                <p:oleObj spid="_x0000_s2470194" name="Equation" r:id="rId17" imgW="1155600" imgH="215640" progId="Equation.DSMT4">
                  <p:embed/>
                </p:oleObj>
              </mc:Choice>
              <mc:Fallback>
                <p:oleObj name="Equation" r:id="rId17" imgW="1155600" imgH="215640" progId="Equation.DSMT4">
                  <p:embed/>
                  <p:pic>
                    <p:nvPicPr>
                      <p:cNvPr id="13" name="Object 12"/>
                      <p:cNvPicPr>
                        <a:picLocks noChangeAspect="1" noChangeArrowheads="1"/>
                      </p:cNvPicPr>
                      <p:nvPr/>
                    </p:nvPicPr>
                    <p:blipFill>
                      <a:blip r:embed="rId18"/>
                      <a:srcRect/>
                      <a:stretch>
                        <a:fillRect/>
                      </a:stretch>
                    </p:blipFill>
                    <p:spPr bwMode="auto">
                      <a:xfrm>
                        <a:off x="1496736" y="6009573"/>
                        <a:ext cx="25796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9" name="Group 38"/>
          <p:cNvGrpSpPr/>
          <p:nvPr/>
        </p:nvGrpSpPr>
        <p:grpSpPr>
          <a:xfrm>
            <a:off x="2722462" y="2055991"/>
            <a:ext cx="891598" cy="3435887"/>
            <a:chOff x="2722462" y="2055991"/>
            <a:chExt cx="891598" cy="3435887"/>
          </a:xfrm>
        </p:grpSpPr>
        <p:sp>
          <p:nvSpPr>
            <p:cNvPr id="4" name="Oval 3"/>
            <p:cNvSpPr/>
            <p:nvPr/>
          </p:nvSpPr>
          <p:spPr>
            <a:xfrm>
              <a:off x="3033966" y="2055991"/>
              <a:ext cx="280157" cy="588800"/>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5" name="Straight Arrow Connector 14"/>
            <p:cNvCxnSpPr>
              <a:stCxn id="4" idx="4"/>
              <a:endCxn id="14" idx="0"/>
            </p:cNvCxnSpPr>
            <p:nvPr/>
          </p:nvCxnSpPr>
          <p:spPr bwMode="auto">
            <a:xfrm flipH="1">
              <a:off x="3168261" y="2644791"/>
              <a:ext cx="5784" cy="2139682"/>
            </a:xfrm>
            <a:prstGeom prst="straightConnector1">
              <a:avLst/>
            </a:prstGeom>
            <a:noFill/>
            <a:ln w="19050" cap="flat" cmpd="sng" algn="ctr">
              <a:solidFill>
                <a:srgbClr val="0033CC"/>
              </a:solidFill>
              <a:prstDash val="solid"/>
              <a:round/>
              <a:headEnd type="none" w="med" len="med"/>
              <a:tailEnd type="arrow" w="med" len="med"/>
            </a:ln>
            <a:effectLst/>
          </p:spPr>
        </p:cxnSp>
        <p:sp>
          <p:nvSpPr>
            <p:cNvPr id="14" name="Oval 13"/>
            <p:cNvSpPr/>
            <p:nvPr/>
          </p:nvSpPr>
          <p:spPr>
            <a:xfrm>
              <a:off x="2722462" y="4784473"/>
              <a:ext cx="891598" cy="707405"/>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pic>
        <p:nvPicPr>
          <p:cNvPr id="16" name="Picture 15"/>
          <p:cNvPicPr>
            <a:picLocks noChangeAspect="1"/>
          </p:cNvPicPr>
          <p:nvPr/>
        </p:nvPicPr>
        <p:blipFill rotWithShape="1">
          <a:blip r:embed="rId19">
            <a:extLst/>
          </a:blip>
          <a:srcRect l="15344" r="9264" b="72187"/>
          <a:stretch/>
        </p:blipFill>
        <p:spPr>
          <a:xfrm>
            <a:off x="3937334" y="1881650"/>
            <a:ext cx="5039396" cy="855076"/>
          </a:xfrm>
          <a:prstGeom prst="rect">
            <a:avLst/>
          </a:prstGeom>
          <a:ln>
            <a:solidFill>
              <a:schemeClr val="tx1"/>
            </a:solidFill>
          </a:ln>
          <a:effectLst>
            <a:outerShdw blurRad="50800" dist="38100" dir="2700000" algn="tl" rotWithShape="0">
              <a:prstClr val="black">
                <a:alpha val="40000"/>
              </a:prstClr>
            </a:outerShdw>
          </a:effectLst>
        </p:spPr>
      </p:pic>
      <p:sp>
        <p:nvSpPr>
          <p:cNvPr id="23" name="Oval 22"/>
          <p:cNvSpPr/>
          <p:nvPr/>
        </p:nvSpPr>
        <p:spPr>
          <a:xfrm>
            <a:off x="1891993" y="4796940"/>
            <a:ext cx="290167" cy="624148"/>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40" name="Group 39"/>
          <p:cNvGrpSpPr/>
          <p:nvPr/>
        </p:nvGrpSpPr>
        <p:grpSpPr>
          <a:xfrm>
            <a:off x="1622487" y="2276638"/>
            <a:ext cx="842184" cy="3215240"/>
            <a:chOff x="1600715" y="2276638"/>
            <a:chExt cx="842184" cy="3215240"/>
          </a:xfrm>
        </p:grpSpPr>
        <p:sp>
          <p:nvSpPr>
            <p:cNvPr id="25" name="Oval 24"/>
            <p:cNvSpPr/>
            <p:nvPr/>
          </p:nvSpPr>
          <p:spPr>
            <a:xfrm>
              <a:off x="1733878" y="2276638"/>
              <a:ext cx="709021" cy="336904"/>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6" name="Straight Arrow Connector 25"/>
            <p:cNvCxnSpPr>
              <a:stCxn id="25" idx="4"/>
              <a:endCxn id="27" idx="0"/>
            </p:cNvCxnSpPr>
            <p:nvPr/>
          </p:nvCxnSpPr>
          <p:spPr bwMode="auto">
            <a:xfrm flipH="1">
              <a:off x="1713696" y="2613542"/>
              <a:ext cx="374693" cy="2383001"/>
            </a:xfrm>
            <a:prstGeom prst="straightConnector1">
              <a:avLst/>
            </a:prstGeom>
            <a:noFill/>
            <a:ln w="19050" cap="flat" cmpd="sng" algn="ctr">
              <a:solidFill>
                <a:srgbClr val="0033CC"/>
              </a:solidFill>
              <a:prstDash val="solid"/>
              <a:round/>
              <a:headEnd type="none" w="med" len="med"/>
              <a:tailEnd type="arrow" w="med" len="med"/>
            </a:ln>
            <a:effectLst/>
          </p:spPr>
        </p:cxnSp>
        <p:sp>
          <p:nvSpPr>
            <p:cNvPr id="27" name="Oval 26"/>
            <p:cNvSpPr/>
            <p:nvPr/>
          </p:nvSpPr>
          <p:spPr>
            <a:xfrm>
              <a:off x="1600715" y="4996543"/>
              <a:ext cx="225962" cy="495335"/>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aphicFrame>
        <p:nvGraphicFramePr>
          <p:cNvPr id="42" name="Object 41"/>
          <p:cNvGraphicFramePr>
            <a:graphicFrameLocks noChangeAspect="1"/>
          </p:cNvGraphicFramePr>
          <p:nvPr>
            <p:extLst>
              <p:ext uri="{D42A27DB-BD31-4B8C-83A1-F6EECF244321}">
                <p14:modId xmlns:p14="http://schemas.microsoft.com/office/powerpoint/2010/main" val="969294152"/>
              </p:ext>
            </p:extLst>
          </p:nvPr>
        </p:nvGraphicFramePr>
        <p:xfrm>
          <a:off x="3707859" y="4691063"/>
          <a:ext cx="3116263" cy="868362"/>
        </p:xfrm>
        <a:graphic>
          <a:graphicData uri="http://schemas.openxmlformats.org/presentationml/2006/ole">
            <mc:AlternateContent xmlns:mc="http://schemas.openxmlformats.org/markup-compatibility/2006">
              <mc:Choice xmlns:v="urn:schemas-microsoft-com:vml" Requires="v">
                <p:oleObj spid="_x0000_s2470195" name="Equation" r:id="rId20" imgW="1549080" imgH="431640" progId="Equation.DSMT4">
                  <p:embed/>
                </p:oleObj>
              </mc:Choice>
              <mc:Fallback>
                <p:oleObj name="Equation" r:id="rId20" imgW="1549080" imgH="431640" progId="Equation.DSMT4">
                  <p:embed/>
                  <p:pic>
                    <p:nvPicPr>
                      <p:cNvPr id="42" name="Object 41"/>
                      <p:cNvPicPr>
                        <a:picLocks noChangeAspect="1" noChangeArrowheads="1"/>
                      </p:cNvPicPr>
                      <p:nvPr/>
                    </p:nvPicPr>
                    <p:blipFill>
                      <a:blip r:embed="rId21"/>
                      <a:srcRect/>
                      <a:stretch>
                        <a:fillRect/>
                      </a:stretch>
                    </p:blipFill>
                    <p:spPr bwMode="auto">
                      <a:xfrm>
                        <a:off x="3707859" y="4691063"/>
                        <a:ext cx="311626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 name="Slide Number Placeholder 42"/>
          <p:cNvSpPr>
            <a:spLocks noGrp="1"/>
          </p:cNvSpPr>
          <p:nvPr>
            <p:ph type="sldNum" sz="quarter" idx="12"/>
          </p:nvPr>
        </p:nvSpPr>
        <p:spPr/>
        <p:txBody>
          <a:bodyPr/>
          <a:lstStyle/>
          <a:p>
            <a:pPr>
              <a:defRPr/>
            </a:pPr>
            <a:r>
              <a:rPr lang="en-US"/>
              <a:t>Slide </a:t>
            </a:r>
            <a:fld id="{1A06CF37-E5D2-4CB6-8D54-F788F163A3E8}" type="slidenum">
              <a:rPr lang="en-US" smtClean="0"/>
              <a:pPr>
                <a:defRPr/>
              </a:pPr>
              <a:t>42</a:t>
            </a:fld>
            <a:endParaRPr lang="en-US"/>
          </a:p>
        </p:txBody>
      </p:sp>
    </p:spTree>
    <p:extLst>
      <p:ext uri="{BB962C8B-B14F-4D97-AF65-F5344CB8AC3E}">
        <p14:creationId xmlns:p14="http://schemas.microsoft.com/office/powerpoint/2010/main" val="191875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up)">
                                      <p:cBhvr>
                                        <p:cTn id="2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lumMod val="65000"/>
                  </a:schemeClr>
                </a:solidFill>
              </a:rPr>
              <a:t>Elements of a dynamic model</a:t>
            </a:r>
          </a:p>
          <a:p>
            <a:r>
              <a:rPr lang="en-US" dirty="0">
                <a:solidFill>
                  <a:schemeClr val="bg1"/>
                </a:solidFill>
              </a:rPr>
              <a:t>An energy storage illustration</a:t>
            </a:r>
          </a:p>
          <a:p>
            <a:r>
              <a:rPr lang="en-US" dirty="0">
                <a:solidFill>
                  <a:schemeClr val="bg1">
                    <a:lumMod val="65000"/>
                  </a:schemeClr>
                </a:solidFill>
              </a:rPr>
              <a:t>Modeling uncertainty</a:t>
            </a:r>
          </a:p>
          <a:p>
            <a:r>
              <a:rPr lang="en-US" dirty="0">
                <a:solidFill>
                  <a:schemeClr val="bg1">
                    <a:lumMod val="65000"/>
                  </a:schemeClr>
                </a:solidFill>
              </a:rPr>
              <a:t>Designing policies</a:t>
            </a:r>
          </a:p>
          <a:p>
            <a:r>
              <a:rPr lang="en-US" dirty="0">
                <a:solidFill>
                  <a:schemeClr val="bg1">
                    <a:lumMod val="65000"/>
                  </a:schemeClr>
                </a:solidFill>
              </a:rPr>
              <a:t>Educational materials</a:t>
            </a: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1431903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An energy storage example</a:t>
            </a:r>
          </a:p>
        </p:txBody>
      </p:sp>
      <p:sp>
        <p:nvSpPr>
          <p:cNvPr id="4101" name="Rectangle 5"/>
          <p:cNvSpPr>
            <a:spLocks noGrp="1" noChangeArrowheads="1"/>
          </p:cNvSpPr>
          <p:nvPr>
            <p:ph type="subTitle" idx="1"/>
          </p:nvPr>
        </p:nvSpPr>
        <p:spPr/>
        <p:txBody>
          <a:bodyPr/>
          <a:lstStyle/>
          <a:p>
            <a:r>
              <a:rPr lang="en-US" dirty="0"/>
              <a:t> </a:t>
            </a:r>
          </a:p>
        </p:txBody>
      </p:sp>
      <p:sp>
        <p:nvSpPr>
          <p:cNvPr id="2" name="Footer Placeholder 1"/>
          <p:cNvSpPr>
            <a:spLocks noGrp="1"/>
          </p:cNvSpPr>
          <p:nvPr>
            <p:ph type="ftr" sz="quarter" idx="11"/>
          </p:nvPr>
        </p:nvSpPr>
        <p:spPr/>
        <p:txBody>
          <a:bodyPr/>
          <a:lstStyle/>
          <a:p>
            <a:pPr>
              <a:defRPr/>
            </a:pPr>
            <a:r>
              <a:rPr lang="en-US"/>
              <a:t>© 2019 W.B. Powell</a:t>
            </a:r>
          </a:p>
        </p:txBody>
      </p:sp>
      <p:sp>
        <p:nvSpPr>
          <p:cNvPr id="7" name="Rectangle 5"/>
          <p:cNvSpPr txBox="1">
            <a:spLocks noChangeArrowheads="1"/>
          </p:cNvSpPr>
          <p:nvPr/>
        </p:nvSpPr>
        <p:spPr bwMode="auto">
          <a:xfrm>
            <a:off x="1055077" y="3978275"/>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r>
              <a:rPr lang="en-US" i="0" kern="0" dirty="0"/>
              <a:t>A more complex model</a:t>
            </a:r>
          </a:p>
        </p:txBody>
      </p:sp>
    </p:spTree>
    <p:extLst>
      <p:ext uri="{BB962C8B-B14F-4D97-AF65-F5344CB8AC3E}">
        <p14:creationId xmlns:p14="http://schemas.microsoft.com/office/powerpoint/2010/main" val="11206740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State variables</a:t>
            </a:r>
          </a:p>
          <a:p>
            <a:endParaRPr lang="en-US" dirty="0"/>
          </a:p>
          <a:p>
            <a:endParaRPr lang="en-US" dirty="0"/>
          </a:p>
          <a:p>
            <a:endParaRPr lang="en-US" dirty="0"/>
          </a:p>
          <a:p>
            <a:endParaRPr lang="en-US" dirty="0"/>
          </a:p>
          <a:p>
            <a:endParaRPr lang="en-US" dirty="0"/>
          </a:p>
          <a:p>
            <a:endParaRPr lang="en-US" dirty="0"/>
          </a:p>
          <a:p>
            <a:pPr lvl="1"/>
            <a:r>
              <a:rPr lang="en-US" dirty="0"/>
              <a:t>We will present the full model, accumulating the information we need in the state variable.</a:t>
            </a:r>
          </a:p>
          <a:p>
            <a:pPr lvl="1"/>
            <a:r>
              <a:rPr lang="en-US" dirty="0"/>
              <a:t>We will highlight information we need as we proceed. This information will make up our state variable.</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70614" cy="400110"/>
          </a:xfrm>
          <a:prstGeom prst="rect">
            <a:avLst/>
          </a:prstGeom>
          <a:noFill/>
        </p:spPr>
        <p:txBody>
          <a:bodyPr wrap="none" rtlCol="0">
            <a:spAutoFit/>
          </a:bodyPr>
          <a:lstStyle/>
          <a:p>
            <a:pPr algn="l"/>
            <a:r>
              <a:rPr lang="en-US" sz="2000" i="0" dirty="0"/>
              <a:t>D</a:t>
            </a:r>
          </a:p>
        </p:txBody>
      </p:sp>
      <p:sp>
        <p:nvSpPr>
          <p:cNvPr id="10" name="Rectangle 9"/>
          <p:cNvSpPr/>
          <p:nvPr/>
        </p:nvSpPr>
        <p:spPr>
          <a:xfrm>
            <a:off x="3707147" y="5538314"/>
            <a:ext cx="2545103"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Footer Placeholder 8"/>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2391399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Decision variables</a:t>
            </a:r>
          </a:p>
          <a:p>
            <a:pPr lvl="1"/>
            <a:endParaRPr lang="en-US" dirty="0"/>
          </a:p>
          <a:p>
            <a:pPr lvl="1"/>
            <a:endParaRPr lang="en-US" dirty="0"/>
          </a:p>
          <a:p>
            <a:pPr lvl="2"/>
            <a:endParaRPr lang="en-US" dirty="0"/>
          </a:p>
          <a:p>
            <a:pPr lvl="1"/>
            <a:endParaRPr lang="en-US" dirty="0"/>
          </a:p>
          <a:p>
            <a:pPr lvl="2"/>
            <a:endParaRPr lang="en-US" dirty="0"/>
          </a:p>
          <a:p>
            <a:pPr lvl="3"/>
            <a:endParaRPr lang="en-US" dirty="0"/>
          </a:p>
          <a:p>
            <a:pPr lvl="3"/>
            <a:endParaRPr lang="en-US" dirty="0"/>
          </a:p>
          <a:p>
            <a:pPr lvl="3"/>
            <a:endParaRPr lang="en-US" dirty="0"/>
          </a:p>
          <a:p>
            <a:pPr lvl="1"/>
            <a:r>
              <a:rPr lang="en-US" dirty="0"/>
              <a:t>Constraints;</a:t>
            </a:r>
          </a:p>
          <a:p>
            <a:pPr lvl="2"/>
            <a:endParaRPr lang="en-US" dirty="0"/>
          </a:p>
          <a:p>
            <a:pPr lvl="1"/>
            <a:endParaRPr lang="en-US" dirty="0"/>
          </a:p>
          <a:p>
            <a:pPr lvl="2"/>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70614" cy="400110"/>
          </a:xfrm>
          <a:prstGeom prst="rect">
            <a:avLst/>
          </a:prstGeom>
          <a:noFill/>
        </p:spPr>
        <p:txBody>
          <a:bodyPr wrap="none" rtlCol="0">
            <a:spAutoFit/>
          </a:bodyPr>
          <a:lstStyle/>
          <a:p>
            <a:pPr algn="l"/>
            <a:r>
              <a:rPr lang="en-US" sz="2000" i="0" dirty="0"/>
              <a:t>D</a:t>
            </a:r>
          </a:p>
        </p:txBody>
      </p:sp>
      <p:graphicFrame>
        <p:nvGraphicFramePr>
          <p:cNvPr id="9" name="Object 8"/>
          <p:cNvGraphicFramePr>
            <a:graphicFrameLocks noChangeAspect="1"/>
          </p:cNvGraphicFramePr>
          <p:nvPr>
            <p:extLst/>
          </p:nvPr>
        </p:nvGraphicFramePr>
        <p:xfrm>
          <a:off x="1749128" y="4072530"/>
          <a:ext cx="3382398" cy="543159"/>
        </p:xfrm>
        <a:graphic>
          <a:graphicData uri="http://schemas.openxmlformats.org/presentationml/2006/ole">
            <mc:AlternateContent xmlns:mc="http://schemas.openxmlformats.org/markup-compatibility/2006">
              <mc:Choice xmlns:v="urn:schemas-microsoft-com:vml" Requires="v">
                <p:oleObj spid="_x0000_s2373726" name="Equation" r:id="rId4" imgW="1739880" imgH="279360" progId="Equation.DSMT4">
                  <p:embed/>
                </p:oleObj>
              </mc:Choice>
              <mc:Fallback>
                <p:oleObj name="Equation" r:id="rId4" imgW="1739880" imgH="279360" progId="Equation.DSMT4">
                  <p:embed/>
                  <p:pic>
                    <p:nvPicPr>
                      <p:cNvPr id="9" name="Object 8"/>
                      <p:cNvPicPr/>
                      <p:nvPr/>
                    </p:nvPicPr>
                    <p:blipFill>
                      <a:blip r:embed="rId5"/>
                      <a:stretch>
                        <a:fillRect/>
                      </a:stretch>
                    </p:blipFill>
                    <p:spPr>
                      <a:xfrm>
                        <a:off x="1749128" y="4072530"/>
                        <a:ext cx="3382398" cy="543159"/>
                      </a:xfrm>
                      <a:prstGeom prst="rect">
                        <a:avLst/>
                      </a:prstGeom>
                    </p:spPr>
                  </p:pic>
                </p:oleObj>
              </mc:Fallback>
            </mc:AlternateContent>
          </a:graphicData>
        </a:graphic>
      </p:graphicFrame>
      <p:sp>
        <p:nvSpPr>
          <p:cNvPr id="12" name="Rectangle 11"/>
          <p:cNvSpPr/>
          <p:nvPr/>
        </p:nvSpPr>
        <p:spPr>
          <a:xfrm>
            <a:off x="3984273" y="4925463"/>
            <a:ext cx="442690" cy="1549722"/>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 name="Footer Placeholder 9"/>
          <p:cNvSpPr>
            <a:spLocks noGrp="1"/>
          </p:cNvSpPr>
          <p:nvPr>
            <p:ph type="ftr" sz="quarter" idx="11"/>
          </p:nvPr>
        </p:nvSpPr>
        <p:spPr/>
        <p:txBody>
          <a:bodyPr/>
          <a:lstStyle/>
          <a:p>
            <a:pPr>
              <a:defRPr/>
            </a:pPr>
            <a:r>
              <a:rPr lang="en-US"/>
              <a:t>© 2019 W.B. Powell</a:t>
            </a:r>
            <a:endParaRPr lang="en-US" dirty="0"/>
          </a:p>
        </p:txBody>
      </p:sp>
      <p:graphicFrame>
        <p:nvGraphicFramePr>
          <p:cNvPr id="11" name="Object 10">
            <a:extLst>
              <a:ext uri="{FF2B5EF4-FFF2-40B4-BE49-F238E27FC236}">
                <a16:creationId xmlns:a16="http://schemas.microsoft.com/office/drawing/2014/main" id="{50D19D0D-D3C6-4D5E-84FD-DCA516B2C74B}"/>
              </a:ext>
            </a:extLst>
          </p:cNvPr>
          <p:cNvGraphicFramePr>
            <a:graphicFrameLocks noChangeAspect="1"/>
          </p:cNvGraphicFramePr>
          <p:nvPr>
            <p:extLst/>
          </p:nvPr>
        </p:nvGraphicFramePr>
        <p:xfrm>
          <a:off x="1757851" y="4906154"/>
          <a:ext cx="2641600" cy="1590675"/>
        </p:xfrm>
        <a:graphic>
          <a:graphicData uri="http://schemas.openxmlformats.org/presentationml/2006/ole">
            <mc:AlternateContent xmlns:mc="http://schemas.openxmlformats.org/markup-compatibility/2006">
              <mc:Choice xmlns:v="urn:schemas-microsoft-com:vml" Requires="v">
                <p:oleObj spid="_x0000_s2373727" name="Equation" r:id="rId6" imgW="2641600" imgH="1590741" progId="Equation.DSMT4">
                  <p:embed/>
                </p:oleObj>
              </mc:Choice>
              <mc:Fallback>
                <p:oleObj name="Equation" r:id="rId6" imgW="2641600" imgH="1590741" progId="Equation.DSMT4">
                  <p:embed/>
                  <p:pic>
                    <p:nvPicPr>
                      <p:cNvPr id="11" name="Object 10">
                        <a:extLst>
                          <a:ext uri="{FF2B5EF4-FFF2-40B4-BE49-F238E27FC236}">
                            <a16:creationId xmlns:a16="http://schemas.microsoft.com/office/drawing/2014/main" id="{50D19D0D-D3C6-4D5E-84FD-DCA516B2C74B}"/>
                          </a:ext>
                        </a:extLst>
                      </p:cNvPr>
                      <p:cNvPicPr/>
                      <p:nvPr/>
                    </p:nvPicPr>
                    <p:blipFill>
                      <a:blip r:embed="rId7"/>
                      <a:stretch>
                        <a:fillRect/>
                      </a:stretch>
                    </p:blipFill>
                    <p:spPr>
                      <a:xfrm>
                        <a:off x="1757851" y="4906154"/>
                        <a:ext cx="2641600" cy="1590675"/>
                      </a:xfrm>
                      <a:prstGeom prst="rect">
                        <a:avLst/>
                      </a:prstGeom>
                    </p:spPr>
                  </p:pic>
                </p:oleObj>
              </mc:Fallback>
            </mc:AlternateContent>
          </a:graphicData>
        </a:graphic>
      </p:graphicFrame>
    </p:spTree>
    <p:extLst>
      <p:ext uri="{BB962C8B-B14F-4D97-AF65-F5344CB8AC3E}">
        <p14:creationId xmlns:p14="http://schemas.microsoft.com/office/powerpoint/2010/main" val="266942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Exogenous information</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endParaRPr lang="en-US" dirty="0"/>
          </a:p>
          <a:p>
            <a:pPr lvl="1"/>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70614" cy="400110"/>
          </a:xfrm>
          <a:prstGeom prst="rect">
            <a:avLst/>
          </a:prstGeom>
          <a:noFill/>
        </p:spPr>
        <p:txBody>
          <a:bodyPr wrap="none" rtlCol="0">
            <a:spAutoFit/>
          </a:bodyPr>
          <a:lstStyle/>
          <a:p>
            <a:pPr algn="l"/>
            <a:r>
              <a:rPr lang="en-US" sz="2000" i="0" dirty="0"/>
              <a:t>D</a:t>
            </a:r>
          </a:p>
        </p:txBody>
      </p:sp>
      <p:graphicFrame>
        <p:nvGraphicFramePr>
          <p:cNvPr id="10" name="Object 9"/>
          <p:cNvGraphicFramePr>
            <a:graphicFrameLocks noChangeAspect="1"/>
          </p:cNvGraphicFramePr>
          <p:nvPr>
            <p:extLst/>
          </p:nvPr>
        </p:nvGraphicFramePr>
        <p:xfrm>
          <a:off x="1684338" y="4751388"/>
          <a:ext cx="6016625" cy="1389062"/>
        </p:xfrm>
        <a:graphic>
          <a:graphicData uri="http://schemas.openxmlformats.org/presentationml/2006/ole">
            <mc:AlternateContent xmlns:mc="http://schemas.openxmlformats.org/markup-compatibility/2006">
              <mc:Choice xmlns:v="urn:schemas-microsoft-com:vml" Requires="v">
                <p:oleObj spid="_x0000_s2374750" name="Equation" r:id="rId4" imgW="2743200" imgH="634680" progId="Equation.DSMT4">
                  <p:embed/>
                </p:oleObj>
              </mc:Choice>
              <mc:Fallback>
                <p:oleObj name="Equation" r:id="rId4" imgW="2743200" imgH="634680" progId="Equation.DSMT4">
                  <p:embed/>
                  <p:pic>
                    <p:nvPicPr>
                      <p:cNvPr id="10" name="Object 9"/>
                      <p:cNvPicPr>
                        <a:picLocks noChangeAspect="1" noChangeArrowheads="1"/>
                      </p:cNvPicPr>
                      <p:nvPr/>
                    </p:nvPicPr>
                    <p:blipFill>
                      <a:blip r:embed="rId5"/>
                      <a:srcRect/>
                      <a:stretch>
                        <a:fillRect/>
                      </a:stretch>
                    </p:blipFill>
                    <p:spPr bwMode="auto">
                      <a:xfrm>
                        <a:off x="1684338" y="4751388"/>
                        <a:ext cx="6016625" cy="1389062"/>
                      </a:xfrm>
                      <a:prstGeom prst="rect">
                        <a:avLst/>
                      </a:prstGeom>
                      <a:noFill/>
                      <a:ln>
                        <a:noFill/>
                      </a:ln>
                    </p:spPr>
                  </p:pic>
                </p:oleObj>
              </mc:Fallback>
            </mc:AlternateContent>
          </a:graphicData>
        </a:graphic>
      </p:graphicFrame>
      <p:graphicFrame>
        <p:nvGraphicFramePr>
          <p:cNvPr id="11" name="Object 10"/>
          <p:cNvGraphicFramePr>
            <a:graphicFrameLocks noChangeAspect="1"/>
          </p:cNvGraphicFramePr>
          <p:nvPr>
            <p:extLst/>
          </p:nvPr>
        </p:nvGraphicFramePr>
        <p:xfrm>
          <a:off x="816936" y="4738300"/>
          <a:ext cx="1011864" cy="1453073"/>
        </p:xfrm>
        <a:graphic>
          <a:graphicData uri="http://schemas.openxmlformats.org/presentationml/2006/ole">
            <mc:AlternateContent xmlns:mc="http://schemas.openxmlformats.org/markup-compatibility/2006">
              <mc:Choice xmlns:v="urn:schemas-microsoft-com:vml" Requires="v">
                <p:oleObj spid="_x0000_s2374751" name="Equation" r:id="rId6" imgW="495000" imgH="711000" progId="Equation.DSMT4">
                  <p:embed/>
                </p:oleObj>
              </mc:Choice>
              <mc:Fallback>
                <p:oleObj name="Equation" r:id="rId6" imgW="495000" imgH="711000" progId="Equation.DSMT4">
                  <p:embed/>
                  <p:pic>
                    <p:nvPicPr>
                      <p:cNvPr id="11" name="Object 10"/>
                      <p:cNvPicPr/>
                      <p:nvPr/>
                    </p:nvPicPr>
                    <p:blipFill>
                      <a:blip r:embed="rId7"/>
                      <a:stretch>
                        <a:fillRect/>
                      </a:stretch>
                    </p:blipFill>
                    <p:spPr>
                      <a:xfrm>
                        <a:off x="816936" y="4738300"/>
                        <a:ext cx="1011864" cy="1453073"/>
                      </a:xfrm>
                      <a:prstGeom prst="rect">
                        <a:avLst/>
                      </a:prstGeom>
                    </p:spPr>
                  </p:pic>
                </p:oleObj>
              </mc:Fallback>
            </mc:AlternateContent>
          </a:graphicData>
        </a:graphic>
      </p:graphicFrame>
      <p:sp>
        <p:nvSpPr>
          <p:cNvPr id="9" name="Footer Placeholder 8"/>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1248611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Transition function</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endParaRPr lang="en-US" dirty="0"/>
          </a:p>
          <a:p>
            <a:pPr lvl="1"/>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70614" cy="400110"/>
          </a:xfrm>
          <a:prstGeom prst="rect">
            <a:avLst/>
          </a:prstGeom>
          <a:noFill/>
        </p:spPr>
        <p:txBody>
          <a:bodyPr wrap="none" rtlCol="0">
            <a:spAutoFit/>
          </a:bodyPr>
          <a:lstStyle/>
          <a:p>
            <a:pPr algn="l"/>
            <a:r>
              <a:rPr lang="en-US" sz="2000" i="0" dirty="0"/>
              <a:t>D</a:t>
            </a:r>
          </a:p>
        </p:txBody>
      </p:sp>
      <p:graphicFrame>
        <p:nvGraphicFramePr>
          <p:cNvPr id="10" name="Object 9"/>
          <p:cNvGraphicFramePr>
            <a:graphicFrameLocks noChangeAspect="1"/>
          </p:cNvGraphicFramePr>
          <p:nvPr>
            <p:extLst/>
          </p:nvPr>
        </p:nvGraphicFramePr>
        <p:xfrm>
          <a:off x="2184400" y="4298950"/>
          <a:ext cx="2406650" cy="2043113"/>
        </p:xfrm>
        <a:graphic>
          <a:graphicData uri="http://schemas.openxmlformats.org/presentationml/2006/ole">
            <mc:AlternateContent xmlns:mc="http://schemas.openxmlformats.org/markup-compatibility/2006">
              <mc:Choice xmlns:v="urn:schemas-microsoft-com:vml" Requires="v">
                <p:oleObj spid="_x0000_s2375729" name="Equation" r:id="rId4" imgW="1002960" imgH="850680" progId="Equation.DSMT4">
                  <p:embed/>
                </p:oleObj>
              </mc:Choice>
              <mc:Fallback>
                <p:oleObj name="Equation" r:id="rId4" imgW="1002960" imgH="850680" progId="Equation.DSMT4">
                  <p:embed/>
                  <p:pic>
                    <p:nvPicPr>
                      <p:cNvPr id="10" name="Object 9"/>
                      <p:cNvPicPr>
                        <a:picLocks noChangeAspect="1" noChangeArrowheads="1"/>
                      </p:cNvPicPr>
                      <p:nvPr/>
                    </p:nvPicPr>
                    <p:blipFill>
                      <a:blip r:embed="rId5"/>
                      <a:srcRect/>
                      <a:stretch>
                        <a:fillRect/>
                      </a:stretch>
                    </p:blipFill>
                    <p:spPr bwMode="auto">
                      <a:xfrm>
                        <a:off x="2184400" y="4298950"/>
                        <a:ext cx="240665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Rectangle 23"/>
          <p:cNvSpPr/>
          <p:nvPr/>
        </p:nvSpPr>
        <p:spPr>
          <a:xfrm>
            <a:off x="3256100" y="5898034"/>
            <a:ext cx="535064"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7" name="Rectangle 26"/>
          <p:cNvSpPr/>
          <p:nvPr/>
        </p:nvSpPr>
        <p:spPr>
          <a:xfrm>
            <a:off x="3297198" y="4357432"/>
            <a:ext cx="842839"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Footer Placeholder 8"/>
          <p:cNvSpPr>
            <a:spLocks noGrp="1"/>
          </p:cNvSpPr>
          <p:nvPr>
            <p:ph type="ftr" sz="quarter" idx="11"/>
          </p:nvPr>
        </p:nvSpPr>
        <p:spPr/>
        <p:txBody>
          <a:bodyPr/>
          <a:lstStyle/>
          <a:p>
            <a:pPr>
              <a:defRPr/>
            </a:pPr>
            <a:r>
              <a:rPr lang="en-US"/>
              <a:t>© 2019 W.B. Powell</a:t>
            </a:r>
            <a:endParaRPr lang="en-US" dirty="0"/>
          </a:p>
        </p:txBody>
      </p:sp>
      <p:sp>
        <p:nvSpPr>
          <p:cNvPr id="17" name="Rectangle 16">
            <a:extLst>
              <a:ext uri="{FF2B5EF4-FFF2-40B4-BE49-F238E27FC236}">
                <a16:creationId xmlns:a16="http://schemas.microsoft.com/office/drawing/2014/main" id="{D9A41868-A2DA-458A-B43F-BD21F15FE27B}"/>
              </a:ext>
            </a:extLst>
          </p:cNvPr>
          <p:cNvSpPr/>
          <p:nvPr/>
        </p:nvSpPr>
        <p:spPr>
          <a:xfrm>
            <a:off x="3244115" y="4863764"/>
            <a:ext cx="434675"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8" name="Rectangle 17">
            <a:extLst>
              <a:ext uri="{FF2B5EF4-FFF2-40B4-BE49-F238E27FC236}">
                <a16:creationId xmlns:a16="http://schemas.microsoft.com/office/drawing/2014/main" id="{C4350CFF-F257-4E85-8D10-F4262A3B6F28}"/>
              </a:ext>
            </a:extLst>
          </p:cNvPr>
          <p:cNvSpPr/>
          <p:nvPr/>
        </p:nvSpPr>
        <p:spPr>
          <a:xfrm>
            <a:off x="3247541" y="5416855"/>
            <a:ext cx="434675"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6002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17" grpId="0" animBg="1"/>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Objective function</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endParaRPr lang="en-US" dirty="0"/>
          </a:p>
          <a:p>
            <a:pPr lvl="1"/>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70614" cy="400110"/>
          </a:xfrm>
          <a:prstGeom prst="rect">
            <a:avLst/>
          </a:prstGeom>
          <a:noFill/>
        </p:spPr>
        <p:txBody>
          <a:bodyPr wrap="none" rtlCol="0">
            <a:spAutoFit/>
          </a:bodyPr>
          <a:lstStyle/>
          <a:p>
            <a:pPr algn="l"/>
            <a:r>
              <a:rPr lang="en-US" sz="2000" i="0" dirty="0"/>
              <a:t>D</a:t>
            </a:r>
          </a:p>
        </p:txBody>
      </p:sp>
      <p:graphicFrame>
        <p:nvGraphicFramePr>
          <p:cNvPr id="9" name="Object 8"/>
          <p:cNvGraphicFramePr>
            <a:graphicFrameLocks noChangeAspect="1"/>
          </p:cNvGraphicFramePr>
          <p:nvPr>
            <p:extLst/>
          </p:nvPr>
        </p:nvGraphicFramePr>
        <p:xfrm>
          <a:off x="2233506" y="4479302"/>
          <a:ext cx="3159661" cy="569775"/>
        </p:xfrm>
        <a:graphic>
          <a:graphicData uri="http://schemas.openxmlformats.org/presentationml/2006/ole">
            <mc:AlternateContent xmlns:mc="http://schemas.openxmlformats.org/markup-compatibility/2006">
              <mc:Choice xmlns:v="urn:schemas-microsoft-com:vml" Requires="v">
                <p:oleObj spid="_x0000_s2376798" name="Equation" r:id="rId4" imgW="1549080" imgH="279360" progId="Equation.DSMT4">
                  <p:embed/>
                </p:oleObj>
              </mc:Choice>
              <mc:Fallback>
                <p:oleObj name="Equation" r:id="rId4" imgW="1549080" imgH="279360" progId="Equation.DSMT4">
                  <p:embed/>
                  <p:pic>
                    <p:nvPicPr>
                      <p:cNvPr id="9" name="Object 8"/>
                      <p:cNvPicPr/>
                      <p:nvPr/>
                    </p:nvPicPr>
                    <p:blipFill>
                      <a:blip r:embed="rId5"/>
                      <a:stretch>
                        <a:fillRect/>
                      </a:stretch>
                    </p:blipFill>
                    <p:spPr>
                      <a:xfrm>
                        <a:off x="2233506" y="4479302"/>
                        <a:ext cx="3159661" cy="569775"/>
                      </a:xfrm>
                      <a:prstGeom prst="rect">
                        <a:avLst/>
                      </a:prstGeom>
                    </p:spPr>
                  </p:pic>
                </p:oleObj>
              </mc:Fallback>
            </mc:AlternateContent>
          </a:graphicData>
        </a:graphic>
      </p:graphicFrame>
      <p:graphicFrame>
        <p:nvGraphicFramePr>
          <p:cNvPr id="20" name="Object 19"/>
          <p:cNvGraphicFramePr>
            <a:graphicFrameLocks noChangeAspect="1"/>
          </p:cNvGraphicFramePr>
          <p:nvPr>
            <p:extLst/>
          </p:nvPr>
        </p:nvGraphicFramePr>
        <p:xfrm>
          <a:off x="2038213" y="5367338"/>
          <a:ext cx="4194175" cy="930275"/>
        </p:xfrm>
        <a:graphic>
          <a:graphicData uri="http://schemas.openxmlformats.org/presentationml/2006/ole">
            <mc:AlternateContent xmlns:mc="http://schemas.openxmlformats.org/markup-compatibility/2006">
              <mc:Choice xmlns:v="urn:schemas-microsoft-com:vml" Requires="v">
                <p:oleObj spid="_x0000_s2376799" name="Equation" r:id="rId6" imgW="2057400" imgH="457200" progId="Equation.DSMT4">
                  <p:embed/>
                </p:oleObj>
              </mc:Choice>
              <mc:Fallback>
                <p:oleObj name="Equation" r:id="rId6" imgW="2057400" imgH="457200" progId="Equation.DSMT4">
                  <p:embed/>
                  <p:pic>
                    <p:nvPicPr>
                      <p:cNvPr id="20" name="Object 19"/>
                      <p:cNvPicPr>
                        <a:picLocks noChangeAspect="1" noChangeArrowheads="1"/>
                      </p:cNvPicPr>
                      <p:nvPr/>
                    </p:nvPicPr>
                    <p:blipFill>
                      <a:blip r:embed="rId7"/>
                      <a:srcRect/>
                      <a:stretch>
                        <a:fillRect/>
                      </a:stretch>
                    </p:blipFill>
                    <p:spPr bwMode="auto">
                      <a:xfrm>
                        <a:off x="2038213" y="5367338"/>
                        <a:ext cx="4194175" cy="930275"/>
                      </a:xfrm>
                      <a:prstGeom prst="rect">
                        <a:avLst/>
                      </a:prstGeom>
                      <a:noFill/>
                      <a:ln>
                        <a:noFill/>
                      </a:ln>
                      <a:extLst/>
                    </p:spPr>
                  </p:pic>
                </p:oleObj>
              </mc:Fallback>
            </mc:AlternateContent>
          </a:graphicData>
        </a:graphic>
      </p:graphicFrame>
      <p:sp>
        <p:nvSpPr>
          <p:cNvPr id="21" name="Rectangle 20"/>
          <p:cNvSpPr/>
          <p:nvPr/>
        </p:nvSpPr>
        <p:spPr>
          <a:xfrm>
            <a:off x="3570135" y="4574644"/>
            <a:ext cx="431987"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 name="Footer Placeholder 9"/>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419631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60" y="11176"/>
            <a:ext cx="9196229" cy="68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med" len="lg"/>
              </a14:hiddenLine>
            </a:ext>
          </a:extLst>
        </p:spPr>
      </p:pic>
      <p:pic>
        <p:nvPicPr>
          <p:cNvPr id="2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805" b="8272"/>
          <a:stretch/>
        </p:blipFill>
        <p:spPr bwMode="auto">
          <a:xfrm>
            <a:off x="469898" y="1359188"/>
            <a:ext cx="2405829" cy="171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900" y="3763261"/>
            <a:ext cx="1917699" cy="29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9178" y="635288"/>
            <a:ext cx="1491052" cy="1722905"/>
          </a:xfrm>
          <a:prstGeom prst="rect">
            <a:avLst/>
          </a:prstGeom>
        </p:spPr>
      </p:pic>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07100" y="4579936"/>
            <a:ext cx="2768600" cy="197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80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7129" y="2216294"/>
            <a:ext cx="2279650" cy="170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95557" y="114300"/>
            <a:ext cx="8280143" cy="646331"/>
          </a:xfrm>
          <a:prstGeom prst="rect">
            <a:avLst/>
          </a:prstGeom>
          <a:noFill/>
        </p:spPr>
        <p:txBody>
          <a:bodyPr wrap="square" rtlCol="0">
            <a:spAutoFit/>
          </a:bodyPr>
          <a:lstStyle/>
          <a:p>
            <a:r>
              <a:rPr lang="en-US" sz="3600" i="0" dirty="0"/>
              <a:t>An energy generation portfolio </a:t>
            </a:r>
          </a:p>
        </p:txBody>
      </p:sp>
      <p:pic>
        <p:nvPicPr>
          <p:cNvPr id="59802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6729" y="4464542"/>
            <a:ext cx="1952625" cy="1472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80200" y="2686866"/>
            <a:ext cx="2238631" cy="107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pPr>
              <a:defRPr/>
            </a:pPr>
            <a:r>
              <a:rPr lang="en-US"/>
              <a:t>© 2019 Warren Powell</a:t>
            </a:r>
          </a:p>
        </p:txBody>
      </p:sp>
      <p:sp>
        <p:nvSpPr>
          <p:cNvPr id="6" name="Slide Number Placeholder 5"/>
          <p:cNvSpPr>
            <a:spLocks noGrp="1"/>
          </p:cNvSpPr>
          <p:nvPr>
            <p:ph type="sldNum" sz="quarter" idx="12"/>
          </p:nvPr>
        </p:nvSpPr>
        <p:spPr/>
        <p:txBody>
          <a:bodyPr/>
          <a:lstStyle/>
          <a:p>
            <a:pPr>
              <a:defRPr/>
            </a:pPr>
            <a:r>
              <a:rPr lang="en-US"/>
              <a:t>Slide </a:t>
            </a:r>
            <a:fld id="{CA1BF554-DF22-475E-92F9-B7E92000597D}" type="slidenum">
              <a:rPr lang="en-US" smtClean="0"/>
              <a:pPr>
                <a:defRPr/>
              </a:pPr>
              <a:t>5</a:t>
            </a:fld>
            <a:endParaRPr lang="en-US"/>
          </a:p>
        </p:txBody>
      </p:sp>
    </p:spTree>
    <p:extLst>
      <p:ext uri="{BB962C8B-B14F-4D97-AF65-F5344CB8AC3E}">
        <p14:creationId xmlns:p14="http://schemas.microsoft.com/office/powerpoint/2010/main" val="27595766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State variables</a:t>
            </a:r>
          </a:p>
          <a:p>
            <a:pPr lvl="1"/>
            <a:r>
              <a:rPr lang="en-US" dirty="0"/>
              <a:t>Cost function</a:t>
            </a:r>
          </a:p>
          <a:p>
            <a:pPr lvl="1"/>
            <a:endParaRPr lang="en-US" dirty="0"/>
          </a:p>
          <a:p>
            <a:pPr lvl="1"/>
            <a:r>
              <a:rPr lang="en-US" dirty="0"/>
              <a:t>Decision function</a:t>
            </a:r>
          </a:p>
          <a:p>
            <a:pPr marL="914400" lvl="2" indent="0">
              <a:buNone/>
            </a:pPr>
            <a:r>
              <a:rPr lang="en-US" sz="2400" dirty="0"/>
              <a:t>Constraints:</a:t>
            </a:r>
            <a:endParaRPr lang="en-US" dirty="0"/>
          </a:p>
          <a:p>
            <a:pPr lvl="1"/>
            <a:endParaRPr lang="en-US" dirty="0"/>
          </a:p>
          <a:p>
            <a:pPr lvl="1"/>
            <a:endParaRPr lang="en-US" dirty="0"/>
          </a:p>
          <a:p>
            <a:pPr marL="457200" lvl="1" indent="0">
              <a:buNone/>
            </a:pPr>
            <a:endParaRPr lang="en-US" dirty="0"/>
          </a:p>
          <a:p>
            <a:pPr marL="457200" lvl="1" indent="0">
              <a:buNone/>
            </a:pPr>
            <a:endParaRPr lang="en-US" dirty="0"/>
          </a:p>
          <a:p>
            <a:pPr lvl="1"/>
            <a:r>
              <a:rPr lang="en-US" dirty="0"/>
              <a:t>Transition function</a:t>
            </a:r>
          </a:p>
          <a:p>
            <a:pPr lvl="1"/>
            <a:endParaRPr lang="en-US" dirty="0"/>
          </a:p>
          <a:p>
            <a:pPr lvl="1"/>
            <a:endParaRPr lang="en-US" dirty="0"/>
          </a:p>
          <a:p>
            <a:pPr lvl="1"/>
            <a:endParaRPr lang="en-US" dirty="0"/>
          </a:p>
          <a:p>
            <a:pPr lvl="1"/>
            <a:endParaRPr lang="en-US" dirty="0"/>
          </a:p>
          <a:p>
            <a:pPr lvl="2"/>
            <a:endParaRPr lang="en-US" dirty="0"/>
          </a:p>
          <a:p>
            <a:pPr lvl="1"/>
            <a:endParaRPr lang="en-US" dirty="0"/>
          </a:p>
        </p:txBody>
      </p:sp>
      <p:graphicFrame>
        <p:nvGraphicFramePr>
          <p:cNvPr id="9" name="Object 8"/>
          <p:cNvGraphicFramePr>
            <a:graphicFrameLocks noChangeAspect="1"/>
          </p:cNvGraphicFramePr>
          <p:nvPr>
            <p:extLst/>
          </p:nvPr>
        </p:nvGraphicFramePr>
        <p:xfrm>
          <a:off x="1775870" y="2121653"/>
          <a:ext cx="2719876" cy="426964"/>
        </p:xfrm>
        <a:graphic>
          <a:graphicData uri="http://schemas.openxmlformats.org/presentationml/2006/ole">
            <mc:AlternateContent xmlns:mc="http://schemas.openxmlformats.org/markup-compatibility/2006">
              <mc:Choice xmlns:v="urn:schemas-microsoft-com:vml" Requires="v">
                <p:oleObj spid="_x0000_s2377914" name="Equation" r:id="rId3" imgW="1460160" imgH="228600" progId="Equation.DSMT4">
                  <p:embed/>
                </p:oleObj>
              </mc:Choice>
              <mc:Fallback>
                <p:oleObj name="Equation" r:id="rId3" imgW="1460160" imgH="228600" progId="Equation.DSMT4">
                  <p:embed/>
                  <p:pic>
                    <p:nvPicPr>
                      <p:cNvPr id="9" name="Object 8"/>
                      <p:cNvPicPr/>
                      <p:nvPr/>
                    </p:nvPicPr>
                    <p:blipFill>
                      <a:blip r:embed="rId4"/>
                      <a:stretch>
                        <a:fillRect/>
                      </a:stretch>
                    </p:blipFill>
                    <p:spPr>
                      <a:xfrm>
                        <a:off x="1775870" y="2121653"/>
                        <a:ext cx="2719876" cy="426964"/>
                      </a:xfrm>
                      <a:prstGeom prst="rect">
                        <a:avLst/>
                      </a:prstGeom>
                    </p:spPr>
                  </p:pic>
                </p:oleObj>
              </mc:Fallback>
            </mc:AlternateContent>
          </a:graphicData>
        </a:graphic>
      </p:graphicFrame>
      <p:sp>
        <p:nvSpPr>
          <p:cNvPr id="14" name="Rectangle 13"/>
          <p:cNvSpPr/>
          <p:nvPr/>
        </p:nvSpPr>
        <p:spPr>
          <a:xfrm>
            <a:off x="3852808" y="3323722"/>
            <a:ext cx="482863" cy="1561636"/>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Rectangle 14"/>
          <p:cNvSpPr/>
          <p:nvPr/>
        </p:nvSpPr>
        <p:spPr>
          <a:xfrm>
            <a:off x="1697112" y="2117691"/>
            <a:ext cx="431987"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9" name="Rectangle 18"/>
          <p:cNvSpPr/>
          <p:nvPr/>
        </p:nvSpPr>
        <p:spPr>
          <a:xfrm>
            <a:off x="2653956" y="5703621"/>
            <a:ext cx="335734"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736238435"/>
              </p:ext>
            </p:extLst>
          </p:nvPr>
        </p:nvGraphicFramePr>
        <p:xfrm>
          <a:off x="5018504" y="1163890"/>
          <a:ext cx="2090738" cy="449262"/>
        </p:xfrm>
        <a:graphic>
          <a:graphicData uri="http://schemas.openxmlformats.org/presentationml/2006/ole">
            <mc:AlternateContent xmlns:mc="http://schemas.openxmlformats.org/markup-compatibility/2006">
              <mc:Choice xmlns:v="urn:schemas-microsoft-com:vml" Requires="v">
                <p:oleObj spid="_x0000_s2377915" name="Equation" r:id="rId5" imgW="1180800" imgH="253800" progId="Equation.DSMT4">
                  <p:embed/>
                </p:oleObj>
              </mc:Choice>
              <mc:Fallback>
                <p:oleObj name="Equation" r:id="rId5" imgW="1180800" imgH="253800" progId="Equation.DSMT4">
                  <p:embed/>
                  <p:pic>
                    <p:nvPicPr>
                      <p:cNvPr id="4" name="Object 3"/>
                      <p:cNvPicPr/>
                      <p:nvPr/>
                    </p:nvPicPr>
                    <p:blipFill>
                      <a:blip r:embed="rId6"/>
                      <a:stretch>
                        <a:fillRect/>
                      </a:stretch>
                    </p:blipFill>
                    <p:spPr>
                      <a:xfrm>
                        <a:off x="5018504" y="1163890"/>
                        <a:ext cx="2090738" cy="449262"/>
                      </a:xfrm>
                      <a:prstGeom prst="rect">
                        <a:avLst/>
                      </a:prstGeom>
                    </p:spPr>
                  </p:pic>
                </p:oleObj>
              </mc:Fallback>
            </mc:AlternateContent>
          </a:graphicData>
        </a:graphic>
      </p:graphicFrame>
      <p:cxnSp>
        <p:nvCxnSpPr>
          <p:cNvPr id="6" name="Straight Arrow Connector 5"/>
          <p:cNvCxnSpPr>
            <a:cxnSpLocks/>
            <a:stCxn id="15" idx="3"/>
          </p:cNvCxnSpPr>
          <p:nvPr/>
        </p:nvCxnSpPr>
        <p:spPr bwMode="auto">
          <a:xfrm flipV="1">
            <a:off x="2129099" y="1565257"/>
            <a:ext cx="4627498" cy="767119"/>
          </a:xfrm>
          <a:prstGeom prst="straightConnector1">
            <a:avLst/>
          </a:prstGeom>
          <a:noFill/>
          <a:ln w="12700" cap="flat" cmpd="sng" algn="ctr">
            <a:solidFill>
              <a:srgbClr val="FF0000"/>
            </a:solidFill>
            <a:prstDash val="solid"/>
            <a:round/>
            <a:headEnd type="none" w="med" len="med"/>
            <a:tailEnd type="arrow"/>
          </a:ln>
          <a:effectLst/>
        </p:spPr>
      </p:cxnSp>
      <p:cxnSp>
        <p:nvCxnSpPr>
          <p:cNvPr id="21" name="Straight Arrow Connector 20"/>
          <p:cNvCxnSpPr>
            <a:cxnSpLocks/>
            <a:stCxn id="14" idx="0"/>
            <a:endCxn id="4" idx="2"/>
          </p:cNvCxnSpPr>
          <p:nvPr/>
        </p:nvCxnSpPr>
        <p:spPr bwMode="auto">
          <a:xfrm flipV="1">
            <a:off x="4094240" y="1613152"/>
            <a:ext cx="1969633" cy="1710570"/>
          </a:xfrm>
          <a:prstGeom prst="straightConnector1">
            <a:avLst/>
          </a:prstGeom>
          <a:noFill/>
          <a:ln w="12700" cap="flat" cmpd="sng" algn="ctr">
            <a:solidFill>
              <a:srgbClr val="FF0000"/>
            </a:solidFill>
            <a:prstDash val="solid"/>
            <a:round/>
            <a:headEnd type="none" w="med" len="med"/>
            <a:tailEnd type="arrow"/>
          </a:ln>
          <a:effectLst/>
        </p:spPr>
      </p:cxnSp>
      <p:cxnSp>
        <p:nvCxnSpPr>
          <p:cNvPr id="23" name="Straight Arrow Connector 22"/>
          <p:cNvCxnSpPr>
            <a:cxnSpLocks/>
          </p:cNvCxnSpPr>
          <p:nvPr/>
        </p:nvCxnSpPr>
        <p:spPr bwMode="auto">
          <a:xfrm flipV="1">
            <a:off x="2817875" y="1613154"/>
            <a:ext cx="3911575" cy="4101846"/>
          </a:xfrm>
          <a:prstGeom prst="straightConnector1">
            <a:avLst/>
          </a:prstGeom>
          <a:noFill/>
          <a:ln w="12700" cap="flat" cmpd="sng" algn="ctr">
            <a:solidFill>
              <a:srgbClr val="FF0000"/>
            </a:solidFill>
            <a:prstDash val="solid"/>
            <a:round/>
            <a:headEnd type="none" w="med" len="med"/>
            <a:tailEnd type="arrow"/>
          </a:ln>
          <a:effectLst/>
        </p:spPr>
      </p:cxnSp>
      <p:sp>
        <p:nvSpPr>
          <p:cNvPr id="5" name="Footer Placeholder 4"/>
          <p:cNvSpPr>
            <a:spLocks noGrp="1"/>
          </p:cNvSpPr>
          <p:nvPr>
            <p:ph type="ftr" sz="quarter" idx="11"/>
          </p:nvPr>
        </p:nvSpPr>
        <p:spPr/>
        <p:txBody>
          <a:bodyPr/>
          <a:lstStyle/>
          <a:p>
            <a:pPr>
              <a:defRPr/>
            </a:pPr>
            <a:r>
              <a:rPr lang="en-US"/>
              <a:t>© 2019 W.B. Powell</a:t>
            </a:r>
            <a:endParaRPr lang="en-US" dirty="0"/>
          </a:p>
        </p:txBody>
      </p:sp>
      <p:graphicFrame>
        <p:nvGraphicFramePr>
          <p:cNvPr id="7" name="Object 6">
            <a:extLst>
              <a:ext uri="{FF2B5EF4-FFF2-40B4-BE49-F238E27FC236}">
                <a16:creationId xmlns:a16="http://schemas.microsoft.com/office/drawing/2014/main" id="{C6E7BC59-3C55-4900-9129-5A7BE48649E6}"/>
              </a:ext>
            </a:extLst>
          </p:cNvPr>
          <p:cNvGraphicFramePr>
            <a:graphicFrameLocks noChangeAspect="1"/>
          </p:cNvGraphicFramePr>
          <p:nvPr>
            <p:extLst/>
          </p:nvPr>
        </p:nvGraphicFramePr>
        <p:xfrm>
          <a:off x="1660751" y="3293096"/>
          <a:ext cx="2644775" cy="1592262"/>
        </p:xfrm>
        <a:graphic>
          <a:graphicData uri="http://schemas.openxmlformats.org/presentationml/2006/ole">
            <mc:AlternateContent xmlns:mc="http://schemas.openxmlformats.org/markup-compatibility/2006">
              <mc:Choice xmlns:v="urn:schemas-microsoft-com:vml" Requires="v">
                <p:oleObj spid="_x0000_s2377916" name="Equation" r:id="rId7" imgW="1244520" imgH="749160" progId="Equation.DSMT4">
                  <p:embed/>
                </p:oleObj>
              </mc:Choice>
              <mc:Fallback>
                <p:oleObj name="Equation" r:id="rId7" imgW="1244520" imgH="749160" progId="Equation.DSMT4">
                  <p:embed/>
                  <p:pic>
                    <p:nvPicPr>
                      <p:cNvPr id="7" name="Object 6">
                        <a:extLst>
                          <a:ext uri="{FF2B5EF4-FFF2-40B4-BE49-F238E27FC236}">
                            <a16:creationId xmlns:a16="http://schemas.microsoft.com/office/drawing/2014/main" id="{C6E7BC59-3C55-4900-9129-5A7BE48649E6}"/>
                          </a:ext>
                        </a:extLst>
                      </p:cNvPr>
                      <p:cNvPicPr/>
                      <p:nvPr/>
                    </p:nvPicPr>
                    <p:blipFill>
                      <a:blip r:embed="rId8"/>
                      <a:stretch>
                        <a:fillRect/>
                      </a:stretch>
                    </p:blipFill>
                    <p:spPr>
                      <a:xfrm>
                        <a:off x="1660751" y="3293096"/>
                        <a:ext cx="2644775" cy="159226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22E0A1EE-E1B0-4A16-9CE2-E428CBC2AAAC}"/>
              </a:ext>
            </a:extLst>
          </p:cNvPr>
          <p:cNvGraphicFramePr>
            <a:graphicFrameLocks noChangeAspect="1"/>
          </p:cNvGraphicFramePr>
          <p:nvPr>
            <p:extLst/>
          </p:nvPr>
        </p:nvGraphicFramePr>
        <p:xfrm>
          <a:off x="1798090" y="5611390"/>
          <a:ext cx="2039570" cy="517986"/>
        </p:xfrm>
        <a:graphic>
          <a:graphicData uri="http://schemas.openxmlformats.org/presentationml/2006/ole">
            <mc:AlternateContent xmlns:mc="http://schemas.openxmlformats.org/markup-compatibility/2006">
              <mc:Choice xmlns:v="urn:schemas-microsoft-com:vml" Requires="v">
                <p:oleObj spid="_x0000_s2377917" name="Equation" r:id="rId9" imgW="799920" imgH="203040" progId="Equation.DSMT4">
                  <p:embed/>
                </p:oleObj>
              </mc:Choice>
              <mc:Fallback>
                <p:oleObj name="Equation" r:id="rId9" imgW="799920" imgH="203040" progId="Equation.DSMT4">
                  <p:embed/>
                  <p:pic>
                    <p:nvPicPr>
                      <p:cNvPr id="16" name="Object 15">
                        <a:extLst>
                          <a:ext uri="{FF2B5EF4-FFF2-40B4-BE49-F238E27FC236}">
                            <a16:creationId xmlns:a16="http://schemas.microsoft.com/office/drawing/2014/main" id="{22E0A1EE-E1B0-4A16-9CE2-E428CBC2AAAC}"/>
                          </a:ext>
                        </a:extLst>
                      </p:cNvPr>
                      <p:cNvPicPr/>
                      <p:nvPr/>
                    </p:nvPicPr>
                    <p:blipFill>
                      <a:blip r:embed="rId10"/>
                      <a:stretch>
                        <a:fillRect/>
                      </a:stretch>
                    </p:blipFill>
                    <p:spPr>
                      <a:xfrm>
                        <a:off x="1798090" y="5611390"/>
                        <a:ext cx="2039570" cy="517986"/>
                      </a:xfrm>
                      <a:prstGeom prst="rect">
                        <a:avLst/>
                      </a:prstGeom>
                    </p:spPr>
                  </p:pic>
                </p:oleObj>
              </mc:Fallback>
            </mc:AlternateContent>
          </a:graphicData>
        </a:graphic>
      </p:graphicFrame>
    </p:spTree>
    <p:extLst>
      <p:ext uri="{BB962C8B-B14F-4D97-AF65-F5344CB8AC3E}">
        <p14:creationId xmlns:p14="http://schemas.microsoft.com/office/powerpoint/2010/main" val="37756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22" presetClass="entr" presetSubtype="8"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22" presetClass="entr" presetSubtype="8"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An energy storage example</a:t>
            </a:r>
          </a:p>
        </p:txBody>
      </p:sp>
      <p:sp>
        <p:nvSpPr>
          <p:cNvPr id="4101" name="Rectangle 5"/>
          <p:cNvSpPr>
            <a:spLocks noGrp="1" noChangeArrowheads="1"/>
          </p:cNvSpPr>
          <p:nvPr>
            <p:ph type="subTitle" idx="1"/>
          </p:nvPr>
        </p:nvSpPr>
        <p:spPr/>
        <p:txBody>
          <a:bodyPr/>
          <a:lstStyle/>
          <a:p>
            <a:r>
              <a:rPr lang="en-US" dirty="0"/>
              <a:t> </a:t>
            </a:r>
          </a:p>
        </p:txBody>
      </p:sp>
      <p:sp>
        <p:nvSpPr>
          <p:cNvPr id="2" name="Footer Placeholder 1"/>
          <p:cNvSpPr>
            <a:spLocks noGrp="1"/>
          </p:cNvSpPr>
          <p:nvPr>
            <p:ph type="ftr" sz="quarter" idx="11"/>
          </p:nvPr>
        </p:nvSpPr>
        <p:spPr/>
        <p:txBody>
          <a:bodyPr/>
          <a:lstStyle/>
          <a:p>
            <a:pPr>
              <a:defRPr/>
            </a:pPr>
            <a:r>
              <a:rPr lang="en-US"/>
              <a:t>© 2019 W.B. Powell</a:t>
            </a:r>
          </a:p>
        </p:txBody>
      </p:sp>
      <p:sp>
        <p:nvSpPr>
          <p:cNvPr id="7" name="Rectangle 5"/>
          <p:cNvSpPr txBox="1">
            <a:spLocks noChangeArrowheads="1"/>
          </p:cNvSpPr>
          <p:nvPr/>
        </p:nvSpPr>
        <p:spPr bwMode="auto">
          <a:xfrm>
            <a:off x="1055077" y="3978275"/>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r>
              <a:rPr lang="en-US" i="0" kern="0" dirty="0"/>
              <a:t>A time series price model</a:t>
            </a:r>
          </a:p>
        </p:txBody>
      </p:sp>
    </p:spTree>
    <p:extLst>
      <p:ext uri="{BB962C8B-B14F-4D97-AF65-F5344CB8AC3E}">
        <p14:creationId xmlns:p14="http://schemas.microsoft.com/office/powerpoint/2010/main" val="10938457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Transition function</a:t>
            </a:r>
          </a:p>
          <a:p>
            <a:endParaRPr lang="en-US" dirty="0"/>
          </a:p>
          <a:p>
            <a:endParaRPr lang="en-US" dirty="0"/>
          </a:p>
          <a:p>
            <a:endParaRPr lang="en-US" dirty="0"/>
          </a:p>
          <a:p>
            <a:endParaRPr lang="en-US" dirty="0"/>
          </a:p>
          <a:p>
            <a:endParaRPr lang="en-US" dirty="0"/>
          </a:p>
          <a:p>
            <a:pPr lvl="1"/>
            <a:r>
              <a:rPr lang="en-US" dirty="0"/>
              <a:t>ARIMA price model:</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endParaRPr lang="en-US" dirty="0"/>
          </a:p>
          <a:p>
            <a:pPr lvl="1"/>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41760" cy="400110"/>
          </a:xfrm>
          <a:prstGeom prst="rect">
            <a:avLst/>
          </a:prstGeom>
          <a:noFill/>
        </p:spPr>
        <p:txBody>
          <a:bodyPr wrap="none" rtlCol="0">
            <a:spAutoFit/>
          </a:bodyPr>
          <a:lstStyle/>
          <a:p>
            <a:pPr algn="l"/>
            <a:r>
              <a:rPr lang="en-US" sz="2000" i="0" dirty="0"/>
              <a:t>L</a:t>
            </a:r>
          </a:p>
        </p:txBody>
      </p:sp>
      <p:graphicFrame>
        <p:nvGraphicFramePr>
          <p:cNvPr id="10" name="Object 9"/>
          <p:cNvGraphicFramePr>
            <a:graphicFrameLocks noChangeAspect="1"/>
          </p:cNvGraphicFramePr>
          <p:nvPr>
            <p:extLst>
              <p:ext uri="{D42A27DB-BD31-4B8C-83A1-F6EECF244321}">
                <p14:modId xmlns:p14="http://schemas.microsoft.com/office/powerpoint/2010/main" val="1403609327"/>
              </p:ext>
            </p:extLst>
          </p:nvPr>
        </p:nvGraphicFramePr>
        <p:xfrm>
          <a:off x="1447800" y="4699757"/>
          <a:ext cx="4113213" cy="1465263"/>
        </p:xfrm>
        <a:graphic>
          <a:graphicData uri="http://schemas.openxmlformats.org/presentationml/2006/ole">
            <mc:AlternateContent xmlns:mc="http://schemas.openxmlformats.org/markup-compatibility/2006">
              <mc:Choice xmlns:v="urn:schemas-microsoft-com:vml" Requires="v">
                <p:oleObj spid="_x0000_s2378816" name="Equation" r:id="rId4" imgW="1714320" imgH="609480" progId="Equation.DSMT4">
                  <p:embed/>
                </p:oleObj>
              </mc:Choice>
              <mc:Fallback>
                <p:oleObj name="Equation" r:id="rId4" imgW="1714320" imgH="609480" progId="Equation.DSMT4">
                  <p:embed/>
                  <p:pic>
                    <p:nvPicPr>
                      <p:cNvPr id="10" name="Object 9"/>
                      <p:cNvPicPr>
                        <a:picLocks noChangeAspect="1" noChangeArrowheads="1"/>
                      </p:cNvPicPr>
                      <p:nvPr/>
                    </p:nvPicPr>
                    <p:blipFill>
                      <a:blip r:embed="rId5"/>
                      <a:srcRect/>
                      <a:stretch>
                        <a:fillRect/>
                      </a:stretch>
                    </p:blipFill>
                    <p:spPr bwMode="auto">
                      <a:xfrm>
                        <a:off x="1447800" y="4699757"/>
                        <a:ext cx="4113213"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Rectangle 24"/>
          <p:cNvSpPr/>
          <p:nvPr/>
        </p:nvSpPr>
        <p:spPr>
          <a:xfrm>
            <a:off x="2490087" y="4798000"/>
            <a:ext cx="357809"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8" name="Rectangle 27"/>
          <p:cNvSpPr/>
          <p:nvPr/>
        </p:nvSpPr>
        <p:spPr>
          <a:xfrm>
            <a:off x="3342175" y="4799331"/>
            <a:ext cx="466500"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9" name="Rectangle 28"/>
          <p:cNvSpPr/>
          <p:nvPr/>
        </p:nvSpPr>
        <p:spPr>
          <a:xfrm>
            <a:off x="4337381" y="4800662"/>
            <a:ext cx="504963"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Footer Placeholder 8"/>
          <p:cNvSpPr>
            <a:spLocks noGrp="1"/>
          </p:cNvSpPr>
          <p:nvPr>
            <p:ph type="ftr" sz="quarter" idx="11"/>
          </p:nvPr>
        </p:nvSpPr>
        <p:spPr/>
        <p:txBody>
          <a:bodyPr/>
          <a:lstStyle/>
          <a:p>
            <a:pPr>
              <a:defRPr/>
            </a:pPr>
            <a:r>
              <a:rPr lang="en-US"/>
              <a:t>© 2019 W.B. Powell</a:t>
            </a:r>
            <a:endParaRPr lang="en-US" dirty="0"/>
          </a:p>
        </p:txBody>
      </p:sp>
      <p:sp>
        <p:nvSpPr>
          <p:cNvPr id="15" name="Rectangle 14">
            <a:extLst>
              <a:ext uri="{FF2B5EF4-FFF2-40B4-BE49-F238E27FC236}">
                <a16:creationId xmlns:a16="http://schemas.microsoft.com/office/drawing/2014/main" id="{678799AA-5638-4092-9110-9223759D0C38}"/>
              </a:ext>
            </a:extLst>
          </p:cNvPr>
          <p:cNvSpPr/>
          <p:nvPr/>
        </p:nvSpPr>
        <p:spPr>
          <a:xfrm>
            <a:off x="2454501" y="5715912"/>
            <a:ext cx="357809"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12" name="Object 11">
            <a:extLst>
              <a:ext uri="{FF2B5EF4-FFF2-40B4-BE49-F238E27FC236}">
                <a16:creationId xmlns:a16="http://schemas.microsoft.com/office/drawing/2014/main" id="{A08B475C-0146-4F72-B65D-CACBB1B39CE9}"/>
              </a:ext>
            </a:extLst>
          </p:cNvPr>
          <p:cNvGraphicFramePr>
            <a:graphicFrameLocks noChangeAspect="1"/>
          </p:cNvGraphicFramePr>
          <p:nvPr>
            <p:extLst>
              <p:ext uri="{D42A27DB-BD31-4B8C-83A1-F6EECF244321}">
                <p14:modId xmlns:p14="http://schemas.microsoft.com/office/powerpoint/2010/main" val="1868208362"/>
              </p:ext>
            </p:extLst>
          </p:nvPr>
        </p:nvGraphicFramePr>
        <p:xfrm>
          <a:off x="6019800" y="4667835"/>
          <a:ext cx="1484777" cy="1484777"/>
        </p:xfrm>
        <a:graphic>
          <a:graphicData uri="http://schemas.openxmlformats.org/presentationml/2006/ole">
            <mc:AlternateContent xmlns:mc="http://schemas.openxmlformats.org/markup-compatibility/2006">
              <mc:Choice xmlns:v="urn:schemas-microsoft-com:vml" Requires="v">
                <p:oleObj spid="_x0000_s2378817" name="Equation" r:id="rId6" imgW="711000" imgH="711000" progId="Equation.DSMT4">
                  <p:embed/>
                </p:oleObj>
              </mc:Choice>
              <mc:Fallback>
                <p:oleObj name="Equation" r:id="rId6" imgW="711000" imgH="711000" progId="Equation.DSMT4">
                  <p:embed/>
                  <p:pic>
                    <p:nvPicPr>
                      <p:cNvPr id="0" name=""/>
                      <p:cNvPicPr/>
                      <p:nvPr/>
                    </p:nvPicPr>
                    <p:blipFill>
                      <a:blip r:embed="rId7"/>
                      <a:stretch>
                        <a:fillRect/>
                      </a:stretch>
                    </p:blipFill>
                    <p:spPr>
                      <a:xfrm>
                        <a:off x="6019800" y="4667835"/>
                        <a:ext cx="1484777" cy="1484777"/>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F6F1E3D6-9B41-4EA7-91C2-258BABD955E4}"/>
              </a:ext>
            </a:extLst>
          </p:cNvPr>
          <p:cNvSpPr/>
          <p:nvPr/>
        </p:nvSpPr>
        <p:spPr>
          <a:xfrm>
            <a:off x="1082992" y="5577335"/>
            <a:ext cx="3254389" cy="685928"/>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8" name="Rectangle 17">
            <a:extLst>
              <a:ext uri="{FF2B5EF4-FFF2-40B4-BE49-F238E27FC236}">
                <a16:creationId xmlns:a16="http://schemas.microsoft.com/office/drawing/2014/main" id="{7F532C1E-2947-4FAE-AD4E-6D363FABC5B9}"/>
              </a:ext>
            </a:extLst>
          </p:cNvPr>
          <p:cNvSpPr/>
          <p:nvPr/>
        </p:nvSpPr>
        <p:spPr>
          <a:xfrm>
            <a:off x="5834911" y="4572339"/>
            <a:ext cx="1742990" cy="1690924"/>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8972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8" fill="hold" grpId="0" nodeType="clickEffect">
                                  <p:stCondLst>
                                    <p:cond delay="0"/>
                                  </p:stCondLst>
                                  <p:childTnLst>
                                    <p:animEffect transition="out" filter="wipe(left)">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22" presetClass="exit" presetSubtype="8" fill="hold" grpId="0" nodeType="withEffect">
                                  <p:stCondLst>
                                    <p:cond delay="0"/>
                                  </p:stCondLst>
                                  <p:childTnLst>
                                    <p:animEffect transition="out" filter="wipe(left)">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29" grpId="0" animBg="1"/>
      <p:bldP spid="13" grpId="0" animBg="1"/>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a:extLst>
              <a:ext uri="{FF2B5EF4-FFF2-40B4-BE49-F238E27FC236}">
                <a16:creationId xmlns:a16="http://schemas.microsoft.com/office/drawing/2014/main" id="{7B8B3BC8-3C3B-4A19-BFB2-C342B6CBC9F8}"/>
              </a:ext>
            </a:extLst>
          </p:cNvPr>
          <p:cNvGraphicFramePr>
            <a:graphicFrameLocks noChangeAspect="1"/>
          </p:cNvGraphicFramePr>
          <p:nvPr>
            <p:extLst/>
          </p:nvPr>
        </p:nvGraphicFramePr>
        <p:xfrm>
          <a:off x="775516" y="5595668"/>
          <a:ext cx="4113213" cy="488950"/>
        </p:xfrm>
        <a:graphic>
          <a:graphicData uri="http://schemas.openxmlformats.org/presentationml/2006/ole">
            <mc:AlternateContent xmlns:mc="http://schemas.openxmlformats.org/markup-compatibility/2006">
              <mc:Choice xmlns:v="urn:schemas-microsoft-com:vml" Requires="v">
                <p:oleObj spid="_x0000_s2379966" name="Equation" r:id="rId3" imgW="1714320" imgH="203040" progId="Equation.DSMT4">
                  <p:embed/>
                </p:oleObj>
              </mc:Choice>
              <mc:Fallback>
                <p:oleObj name="Equation" r:id="rId3" imgW="1714320" imgH="203040" progId="Equation.DSMT4">
                  <p:embed/>
                  <p:pic>
                    <p:nvPicPr>
                      <p:cNvPr id="17" name="Object 16">
                        <a:extLst>
                          <a:ext uri="{FF2B5EF4-FFF2-40B4-BE49-F238E27FC236}">
                            <a16:creationId xmlns:a16="http://schemas.microsoft.com/office/drawing/2014/main" id="{7B8B3BC8-3C3B-4A19-BFB2-C342B6CBC9F8}"/>
                          </a:ext>
                        </a:extLst>
                      </p:cNvPr>
                      <p:cNvPicPr>
                        <a:picLocks noChangeAspect="1" noChangeArrowheads="1"/>
                      </p:cNvPicPr>
                      <p:nvPr/>
                    </p:nvPicPr>
                    <p:blipFill>
                      <a:blip r:embed="rId4"/>
                      <a:srcRect/>
                      <a:stretch>
                        <a:fillRect/>
                      </a:stretch>
                    </p:blipFill>
                    <p:spPr bwMode="auto">
                      <a:xfrm>
                        <a:off x="775516" y="5595668"/>
                        <a:ext cx="41132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State variables</a:t>
            </a:r>
          </a:p>
          <a:p>
            <a:pPr lvl="1"/>
            <a:r>
              <a:rPr lang="en-US" dirty="0"/>
              <a:t>Cost function</a:t>
            </a:r>
          </a:p>
          <a:p>
            <a:pPr lvl="1"/>
            <a:endParaRPr lang="en-US" dirty="0"/>
          </a:p>
          <a:p>
            <a:pPr lvl="1"/>
            <a:r>
              <a:rPr lang="en-US" dirty="0"/>
              <a:t>Decision function</a:t>
            </a:r>
          </a:p>
          <a:p>
            <a:pPr marL="914400" lvl="2" indent="0">
              <a:buNone/>
            </a:pPr>
            <a:r>
              <a:rPr lang="en-US" sz="2400" dirty="0"/>
              <a:t>Constraints:</a:t>
            </a:r>
            <a:endParaRPr lang="en-US" dirty="0"/>
          </a:p>
          <a:p>
            <a:pPr lvl="1"/>
            <a:endParaRPr lang="en-US" dirty="0"/>
          </a:p>
          <a:p>
            <a:pPr lvl="1"/>
            <a:endParaRPr lang="en-US" dirty="0"/>
          </a:p>
          <a:p>
            <a:pPr marL="457200" lvl="1" indent="0">
              <a:buNone/>
            </a:pPr>
            <a:endParaRPr lang="en-US" dirty="0"/>
          </a:p>
          <a:p>
            <a:pPr marL="457200" lvl="1" indent="0">
              <a:buNone/>
            </a:pPr>
            <a:endParaRPr lang="en-US" dirty="0"/>
          </a:p>
          <a:p>
            <a:pPr lvl="1"/>
            <a:r>
              <a:rPr lang="en-US" dirty="0"/>
              <a:t>Transition function</a:t>
            </a:r>
          </a:p>
          <a:p>
            <a:pPr lvl="1"/>
            <a:endParaRPr lang="en-US" dirty="0"/>
          </a:p>
          <a:p>
            <a:pPr lvl="1"/>
            <a:endParaRPr lang="en-US" dirty="0"/>
          </a:p>
          <a:p>
            <a:pPr lvl="1"/>
            <a:endParaRPr lang="en-US" dirty="0"/>
          </a:p>
          <a:p>
            <a:pPr lvl="1"/>
            <a:endParaRPr lang="en-US" dirty="0"/>
          </a:p>
          <a:p>
            <a:pPr lvl="2"/>
            <a:endParaRPr lang="en-US" dirty="0"/>
          </a:p>
          <a:p>
            <a:pPr lvl="1"/>
            <a:endParaRPr lang="en-US" dirty="0"/>
          </a:p>
        </p:txBody>
      </p:sp>
      <p:graphicFrame>
        <p:nvGraphicFramePr>
          <p:cNvPr id="9" name="Object 8"/>
          <p:cNvGraphicFramePr>
            <a:graphicFrameLocks noChangeAspect="1"/>
          </p:cNvGraphicFramePr>
          <p:nvPr>
            <p:extLst/>
          </p:nvPr>
        </p:nvGraphicFramePr>
        <p:xfrm>
          <a:off x="1775870" y="2121653"/>
          <a:ext cx="2719876" cy="426964"/>
        </p:xfrm>
        <a:graphic>
          <a:graphicData uri="http://schemas.openxmlformats.org/presentationml/2006/ole">
            <mc:AlternateContent xmlns:mc="http://schemas.openxmlformats.org/markup-compatibility/2006">
              <mc:Choice xmlns:v="urn:schemas-microsoft-com:vml" Requires="v">
                <p:oleObj spid="_x0000_s2379967" name="Equation" r:id="rId5" imgW="1460160" imgH="228600" progId="Equation.DSMT4">
                  <p:embed/>
                </p:oleObj>
              </mc:Choice>
              <mc:Fallback>
                <p:oleObj name="Equation" r:id="rId5" imgW="1460160" imgH="228600" progId="Equation.DSMT4">
                  <p:embed/>
                  <p:pic>
                    <p:nvPicPr>
                      <p:cNvPr id="9" name="Object 8"/>
                      <p:cNvPicPr/>
                      <p:nvPr/>
                    </p:nvPicPr>
                    <p:blipFill>
                      <a:blip r:embed="rId6"/>
                      <a:stretch>
                        <a:fillRect/>
                      </a:stretch>
                    </p:blipFill>
                    <p:spPr>
                      <a:xfrm>
                        <a:off x="1775870" y="2121653"/>
                        <a:ext cx="2719876" cy="426964"/>
                      </a:xfrm>
                      <a:prstGeom prst="rect">
                        <a:avLst/>
                      </a:prstGeom>
                    </p:spPr>
                  </p:pic>
                </p:oleObj>
              </mc:Fallback>
            </mc:AlternateContent>
          </a:graphicData>
        </a:graphic>
      </p:graphicFrame>
      <p:sp>
        <p:nvSpPr>
          <p:cNvPr id="14" name="Rectangle 13"/>
          <p:cNvSpPr/>
          <p:nvPr/>
        </p:nvSpPr>
        <p:spPr>
          <a:xfrm>
            <a:off x="3852808" y="3323722"/>
            <a:ext cx="482863" cy="1561636"/>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Rectangle 14"/>
          <p:cNvSpPr/>
          <p:nvPr/>
        </p:nvSpPr>
        <p:spPr>
          <a:xfrm>
            <a:off x="1697112" y="2117691"/>
            <a:ext cx="431987"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392221086"/>
              </p:ext>
            </p:extLst>
          </p:nvPr>
        </p:nvGraphicFramePr>
        <p:xfrm>
          <a:off x="4848311" y="1168775"/>
          <a:ext cx="3305175" cy="449262"/>
        </p:xfrm>
        <a:graphic>
          <a:graphicData uri="http://schemas.openxmlformats.org/presentationml/2006/ole">
            <mc:AlternateContent xmlns:mc="http://schemas.openxmlformats.org/markup-compatibility/2006">
              <mc:Choice xmlns:v="urn:schemas-microsoft-com:vml" Requires="v">
                <p:oleObj spid="_x0000_s2379968" name="Equation" r:id="rId7" imgW="1866600" imgH="253800" progId="Equation.DSMT4">
                  <p:embed/>
                </p:oleObj>
              </mc:Choice>
              <mc:Fallback>
                <p:oleObj name="Equation" r:id="rId7" imgW="1866600" imgH="253800" progId="Equation.DSMT4">
                  <p:embed/>
                  <p:pic>
                    <p:nvPicPr>
                      <p:cNvPr id="4" name="Object 3"/>
                      <p:cNvPicPr/>
                      <p:nvPr/>
                    </p:nvPicPr>
                    <p:blipFill>
                      <a:blip r:embed="rId8"/>
                      <a:stretch>
                        <a:fillRect/>
                      </a:stretch>
                    </p:blipFill>
                    <p:spPr>
                      <a:xfrm>
                        <a:off x="4848311" y="1168775"/>
                        <a:ext cx="3305175" cy="449262"/>
                      </a:xfrm>
                      <a:prstGeom prst="rect">
                        <a:avLst/>
                      </a:prstGeom>
                    </p:spPr>
                  </p:pic>
                </p:oleObj>
              </mc:Fallback>
            </mc:AlternateContent>
          </a:graphicData>
        </a:graphic>
      </p:graphicFrame>
      <p:cxnSp>
        <p:nvCxnSpPr>
          <p:cNvPr id="6" name="Straight Arrow Connector 5"/>
          <p:cNvCxnSpPr>
            <a:cxnSpLocks/>
            <a:stCxn id="15" idx="3"/>
          </p:cNvCxnSpPr>
          <p:nvPr/>
        </p:nvCxnSpPr>
        <p:spPr bwMode="auto">
          <a:xfrm flipV="1">
            <a:off x="2129099" y="1565257"/>
            <a:ext cx="4627498" cy="767119"/>
          </a:xfrm>
          <a:prstGeom prst="straightConnector1">
            <a:avLst/>
          </a:prstGeom>
          <a:noFill/>
          <a:ln w="12700" cap="flat" cmpd="sng" algn="ctr">
            <a:solidFill>
              <a:srgbClr val="FF0000"/>
            </a:solidFill>
            <a:prstDash val="solid"/>
            <a:round/>
            <a:headEnd type="none" w="med" len="med"/>
            <a:tailEnd type="arrow"/>
          </a:ln>
          <a:effectLst/>
        </p:spPr>
      </p:cxnSp>
      <p:cxnSp>
        <p:nvCxnSpPr>
          <p:cNvPr id="21" name="Straight Arrow Connector 20"/>
          <p:cNvCxnSpPr>
            <a:cxnSpLocks/>
            <a:stCxn id="14" idx="0"/>
          </p:cNvCxnSpPr>
          <p:nvPr/>
        </p:nvCxnSpPr>
        <p:spPr bwMode="auto">
          <a:xfrm flipV="1">
            <a:off x="4094240" y="1613154"/>
            <a:ext cx="1982924" cy="1710568"/>
          </a:xfrm>
          <a:prstGeom prst="straightConnector1">
            <a:avLst/>
          </a:prstGeom>
          <a:noFill/>
          <a:ln w="12700" cap="flat" cmpd="sng" algn="ctr">
            <a:solidFill>
              <a:srgbClr val="FF0000"/>
            </a:solidFill>
            <a:prstDash val="solid"/>
            <a:round/>
            <a:headEnd type="none" w="med" len="med"/>
            <a:tailEnd type="arrow"/>
          </a:ln>
          <a:effectLst/>
        </p:spPr>
      </p:cxnSp>
      <p:cxnSp>
        <p:nvCxnSpPr>
          <p:cNvPr id="23" name="Straight Arrow Connector 22"/>
          <p:cNvCxnSpPr>
            <a:cxnSpLocks/>
          </p:cNvCxnSpPr>
          <p:nvPr/>
        </p:nvCxnSpPr>
        <p:spPr bwMode="auto">
          <a:xfrm flipV="1">
            <a:off x="2817875" y="1674688"/>
            <a:ext cx="4550255" cy="4040312"/>
          </a:xfrm>
          <a:prstGeom prst="straightConnector1">
            <a:avLst/>
          </a:prstGeom>
          <a:noFill/>
          <a:ln w="12700" cap="flat" cmpd="sng" algn="ctr">
            <a:solidFill>
              <a:srgbClr val="FF0000"/>
            </a:solidFill>
            <a:prstDash val="solid"/>
            <a:round/>
            <a:headEnd type="none" w="med" len="med"/>
            <a:tailEnd type="arrow"/>
          </a:ln>
          <a:effectLst/>
        </p:spPr>
      </p:cxnSp>
      <p:sp>
        <p:nvSpPr>
          <p:cNvPr id="5" name="Footer Placeholder 4"/>
          <p:cNvSpPr>
            <a:spLocks noGrp="1"/>
          </p:cNvSpPr>
          <p:nvPr>
            <p:ph type="ftr" sz="quarter" idx="11"/>
          </p:nvPr>
        </p:nvSpPr>
        <p:spPr/>
        <p:txBody>
          <a:bodyPr/>
          <a:lstStyle/>
          <a:p>
            <a:pPr>
              <a:defRPr/>
            </a:pPr>
            <a:r>
              <a:rPr lang="en-US"/>
              <a:t>© 2019 W.B. Powell</a:t>
            </a:r>
            <a:endParaRPr lang="en-US" dirty="0"/>
          </a:p>
        </p:txBody>
      </p:sp>
      <p:graphicFrame>
        <p:nvGraphicFramePr>
          <p:cNvPr id="7" name="Object 6">
            <a:extLst>
              <a:ext uri="{FF2B5EF4-FFF2-40B4-BE49-F238E27FC236}">
                <a16:creationId xmlns:a16="http://schemas.microsoft.com/office/drawing/2014/main" id="{C6E7BC59-3C55-4900-9129-5A7BE48649E6}"/>
              </a:ext>
            </a:extLst>
          </p:cNvPr>
          <p:cNvGraphicFramePr>
            <a:graphicFrameLocks noChangeAspect="1"/>
          </p:cNvGraphicFramePr>
          <p:nvPr/>
        </p:nvGraphicFramePr>
        <p:xfrm>
          <a:off x="1660751" y="3293096"/>
          <a:ext cx="2644775" cy="1592262"/>
        </p:xfrm>
        <a:graphic>
          <a:graphicData uri="http://schemas.openxmlformats.org/presentationml/2006/ole">
            <mc:AlternateContent xmlns:mc="http://schemas.openxmlformats.org/markup-compatibility/2006">
              <mc:Choice xmlns:v="urn:schemas-microsoft-com:vml" Requires="v">
                <p:oleObj spid="_x0000_s2379969" name="Equation" r:id="rId9" imgW="1244520" imgH="749160" progId="Equation.DSMT4">
                  <p:embed/>
                </p:oleObj>
              </mc:Choice>
              <mc:Fallback>
                <p:oleObj name="Equation" r:id="rId9" imgW="1244520" imgH="749160" progId="Equation.DSMT4">
                  <p:embed/>
                  <p:pic>
                    <p:nvPicPr>
                      <p:cNvPr id="7" name="Object 6">
                        <a:extLst>
                          <a:ext uri="{FF2B5EF4-FFF2-40B4-BE49-F238E27FC236}">
                            <a16:creationId xmlns:a16="http://schemas.microsoft.com/office/drawing/2014/main" id="{C6E7BC59-3C55-4900-9129-5A7BE48649E6}"/>
                          </a:ext>
                        </a:extLst>
                      </p:cNvPr>
                      <p:cNvPicPr/>
                      <p:nvPr/>
                    </p:nvPicPr>
                    <p:blipFill>
                      <a:blip r:embed="rId10"/>
                      <a:stretch>
                        <a:fillRect/>
                      </a:stretch>
                    </p:blipFill>
                    <p:spPr>
                      <a:xfrm>
                        <a:off x="1660751" y="3293096"/>
                        <a:ext cx="2644775" cy="1592262"/>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80C3B54A-0D96-492C-875F-BCC06636D39C}"/>
              </a:ext>
            </a:extLst>
          </p:cNvPr>
          <p:cNvSpPr/>
          <p:nvPr/>
        </p:nvSpPr>
        <p:spPr>
          <a:xfrm>
            <a:off x="1817127" y="5666164"/>
            <a:ext cx="357809"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0" name="Rectangle 19">
            <a:extLst>
              <a:ext uri="{FF2B5EF4-FFF2-40B4-BE49-F238E27FC236}">
                <a16:creationId xmlns:a16="http://schemas.microsoft.com/office/drawing/2014/main" id="{5F7CAB27-50C7-4197-995C-F6D6C5D37E2A}"/>
              </a:ext>
            </a:extLst>
          </p:cNvPr>
          <p:cNvSpPr/>
          <p:nvPr/>
        </p:nvSpPr>
        <p:spPr>
          <a:xfrm>
            <a:off x="2669215" y="5667495"/>
            <a:ext cx="466500"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2" name="Rectangle 21">
            <a:extLst>
              <a:ext uri="{FF2B5EF4-FFF2-40B4-BE49-F238E27FC236}">
                <a16:creationId xmlns:a16="http://schemas.microsoft.com/office/drawing/2014/main" id="{F4F34DD0-552C-47DD-9E58-E61E74C73307}"/>
              </a:ext>
            </a:extLst>
          </p:cNvPr>
          <p:cNvSpPr/>
          <p:nvPr/>
        </p:nvSpPr>
        <p:spPr>
          <a:xfrm>
            <a:off x="3664421" y="5668826"/>
            <a:ext cx="504963"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4" name="Straight Arrow Connector 23">
            <a:extLst>
              <a:ext uri="{FF2B5EF4-FFF2-40B4-BE49-F238E27FC236}">
                <a16:creationId xmlns:a16="http://schemas.microsoft.com/office/drawing/2014/main" id="{8DAB4EB0-9FF1-4E4F-931E-337D277867E9}"/>
              </a:ext>
            </a:extLst>
          </p:cNvPr>
          <p:cNvCxnSpPr>
            <a:cxnSpLocks/>
          </p:cNvCxnSpPr>
          <p:nvPr/>
        </p:nvCxnSpPr>
        <p:spPr bwMode="auto">
          <a:xfrm flipV="1">
            <a:off x="2008598" y="1674688"/>
            <a:ext cx="5318275" cy="3991476"/>
          </a:xfrm>
          <a:prstGeom prst="straightConnector1">
            <a:avLst/>
          </a:prstGeom>
          <a:noFill/>
          <a:ln w="12700" cap="flat" cmpd="sng" algn="ctr">
            <a:solidFill>
              <a:srgbClr val="FF0000"/>
            </a:solidFill>
            <a:prstDash val="solid"/>
            <a:round/>
            <a:headEnd type="none" w="med" len="med"/>
            <a:tailEnd type="arrow"/>
          </a:ln>
          <a:effectLst/>
        </p:spPr>
      </p:cxnSp>
      <p:cxnSp>
        <p:nvCxnSpPr>
          <p:cNvPr id="25" name="Straight Arrow Connector 24">
            <a:extLst>
              <a:ext uri="{FF2B5EF4-FFF2-40B4-BE49-F238E27FC236}">
                <a16:creationId xmlns:a16="http://schemas.microsoft.com/office/drawing/2014/main" id="{EB4BB9A1-6B50-47DD-BB2A-F595878EA5EE}"/>
              </a:ext>
            </a:extLst>
          </p:cNvPr>
          <p:cNvCxnSpPr>
            <a:cxnSpLocks/>
            <a:stCxn id="22" idx="0"/>
          </p:cNvCxnSpPr>
          <p:nvPr/>
        </p:nvCxnSpPr>
        <p:spPr bwMode="auto">
          <a:xfrm flipV="1">
            <a:off x="3916903" y="1674688"/>
            <a:ext cx="3451227" cy="3994138"/>
          </a:xfrm>
          <a:prstGeom prst="straightConnector1">
            <a:avLst/>
          </a:prstGeom>
          <a:no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5970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ssolve">
                                      <p:cBhvr>
                                        <p:cTn id="18" dur="500"/>
                                        <p:tgtEl>
                                          <p:spTgt spid="1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par>
                                <p:cTn id="25" presetID="22" presetClass="entr" presetSubtype="8"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par>
                                <p:cTn id="31" presetID="22" presetClass="entr" presetSubtype="8"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An energy storage example</a:t>
            </a:r>
          </a:p>
        </p:txBody>
      </p:sp>
      <p:sp>
        <p:nvSpPr>
          <p:cNvPr id="4101" name="Rectangle 5"/>
          <p:cNvSpPr>
            <a:spLocks noGrp="1" noChangeArrowheads="1"/>
          </p:cNvSpPr>
          <p:nvPr>
            <p:ph type="subTitle" idx="1"/>
          </p:nvPr>
        </p:nvSpPr>
        <p:spPr/>
        <p:txBody>
          <a:bodyPr/>
          <a:lstStyle/>
          <a:p>
            <a:r>
              <a:rPr lang="en-US" dirty="0"/>
              <a:t> </a:t>
            </a:r>
          </a:p>
        </p:txBody>
      </p:sp>
      <p:sp>
        <p:nvSpPr>
          <p:cNvPr id="2" name="Footer Placeholder 1"/>
          <p:cNvSpPr>
            <a:spLocks noGrp="1"/>
          </p:cNvSpPr>
          <p:nvPr>
            <p:ph type="ftr" sz="quarter" idx="11"/>
          </p:nvPr>
        </p:nvSpPr>
        <p:spPr/>
        <p:txBody>
          <a:bodyPr/>
          <a:lstStyle/>
          <a:p>
            <a:pPr>
              <a:defRPr/>
            </a:pPr>
            <a:r>
              <a:rPr lang="en-US"/>
              <a:t>© 2019 W.B. Powell</a:t>
            </a:r>
          </a:p>
        </p:txBody>
      </p:sp>
      <p:sp>
        <p:nvSpPr>
          <p:cNvPr id="7" name="Rectangle 5"/>
          <p:cNvSpPr txBox="1">
            <a:spLocks noChangeArrowheads="1"/>
          </p:cNvSpPr>
          <p:nvPr/>
        </p:nvSpPr>
        <p:spPr bwMode="auto">
          <a:xfrm>
            <a:off x="1055077" y="3978275"/>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r>
              <a:rPr lang="en-US" i="0" kern="0" dirty="0"/>
              <a:t>(Passive) learning the price process</a:t>
            </a:r>
          </a:p>
        </p:txBody>
      </p:sp>
    </p:spTree>
    <p:extLst>
      <p:ext uri="{BB962C8B-B14F-4D97-AF65-F5344CB8AC3E}">
        <p14:creationId xmlns:p14="http://schemas.microsoft.com/office/powerpoint/2010/main" val="19193798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322216C6-598D-40CD-B27C-122DB3690A18}"/>
              </a:ext>
            </a:extLst>
          </p:cNvPr>
          <p:cNvGraphicFramePr>
            <a:graphicFrameLocks noChangeAspect="1"/>
          </p:cNvGraphicFramePr>
          <p:nvPr>
            <p:extLst/>
          </p:nvPr>
        </p:nvGraphicFramePr>
        <p:xfrm>
          <a:off x="1358317" y="4713413"/>
          <a:ext cx="4321175" cy="482600"/>
        </p:xfrm>
        <a:graphic>
          <a:graphicData uri="http://schemas.openxmlformats.org/presentationml/2006/ole">
            <mc:AlternateContent xmlns:mc="http://schemas.openxmlformats.org/markup-compatibility/2006">
              <mc:Choice xmlns:v="urn:schemas-microsoft-com:vml" Requires="v">
                <p:oleObj spid="_x0000_s2380849" name="Equation" r:id="rId3" imgW="4321255" imgH="482425" progId="Equation.DSMT4">
                  <p:embed/>
                </p:oleObj>
              </mc:Choice>
              <mc:Fallback>
                <p:oleObj name="Equation" r:id="rId3" imgW="4321255" imgH="482425" progId="Equation.DSMT4">
                  <p:embed/>
                  <p:pic>
                    <p:nvPicPr>
                      <p:cNvPr id="11" name="Object 10">
                        <a:extLst>
                          <a:ext uri="{FF2B5EF4-FFF2-40B4-BE49-F238E27FC236}">
                            <a16:creationId xmlns:a16="http://schemas.microsoft.com/office/drawing/2014/main" id="{322216C6-598D-40CD-B27C-122DB3690A18}"/>
                          </a:ext>
                        </a:extLst>
                      </p:cNvPr>
                      <p:cNvPicPr/>
                      <p:nvPr/>
                    </p:nvPicPr>
                    <p:blipFill>
                      <a:blip r:embed="rId4"/>
                      <a:stretch>
                        <a:fillRect/>
                      </a:stretch>
                    </p:blipFill>
                    <p:spPr>
                      <a:xfrm>
                        <a:off x="1358317" y="4713413"/>
                        <a:ext cx="4321175" cy="482600"/>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Transition function</a:t>
            </a:r>
          </a:p>
          <a:p>
            <a:endParaRPr lang="en-US" dirty="0"/>
          </a:p>
          <a:p>
            <a:endParaRPr lang="en-US" dirty="0"/>
          </a:p>
          <a:p>
            <a:endParaRPr lang="en-US" dirty="0"/>
          </a:p>
          <a:p>
            <a:endParaRPr lang="en-US" dirty="0"/>
          </a:p>
          <a:p>
            <a:endParaRPr lang="en-US" dirty="0"/>
          </a:p>
          <a:p>
            <a:pPr lvl="1"/>
            <a:r>
              <a:rPr lang="en-US" dirty="0"/>
              <a:t>ARIMA price model with learning:</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endParaRPr lang="en-US" dirty="0"/>
          </a:p>
          <a:p>
            <a:pPr lvl="1"/>
            <a:endParaRPr lang="en-US" dirty="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41760" cy="400110"/>
          </a:xfrm>
          <a:prstGeom prst="rect">
            <a:avLst/>
          </a:prstGeom>
          <a:noFill/>
        </p:spPr>
        <p:txBody>
          <a:bodyPr wrap="none" rtlCol="0">
            <a:spAutoFit/>
          </a:bodyPr>
          <a:lstStyle/>
          <a:p>
            <a:pPr algn="l"/>
            <a:r>
              <a:rPr lang="en-US" sz="2000" i="0" dirty="0"/>
              <a:t>L</a:t>
            </a:r>
          </a:p>
        </p:txBody>
      </p:sp>
      <p:sp>
        <p:nvSpPr>
          <p:cNvPr id="25" name="Rectangle 24"/>
          <p:cNvSpPr/>
          <p:nvPr/>
        </p:nvSpPr>
        <p:spPr>
          <a:xfrm>
            <a:off x="2490087" y="4798000"/>
            <a:ext cx="357809"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8" name="Rectangle 27"/>
          <p:cNvSpPr/>
          <p:nvPr/>
        </p:nvSpPr>
        <p:spPr>
          <a:xfrm>
            <a:off x="3393545" y="4799331"/>
            <a:ext cx="466500"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9" name="Rectangle 28"/>
          <p:cNvSpPr/>
          <p:nvPr/>
        </p:nvSpPr>
        <p:spPr>
          <a:xfrm>
            <a:off x="4429847" y="4800662"/>
            <a:ext cx="504963"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Footer Placeholder 8"/>
          <p:cNvSpPr>
            <a:spLocks noGrp="1"/>
          </p:cNvSpPr>
          <p:nvPr>
            <p:ph type="ftr" sz="quarter" idx="11"/>
          </p:nvPr>
        </p:nvSpPr>
        <p:spPr/>
        <p:txBody>
          <a:bodyPr/>
          <a:lstStyle/>
          <a:p>
            <a:pPr>
              <a:defRPr/>
            </a:pPr>
            <a:r>
              <a:rPr lang="en-US"/>
              <a:t>© 2019 W.B. Powell</a:t>
            </a:r>
            <a:endParaRPr lang="en-US" dirty="0"/>
          </a:p>
        </p:txBody>
      </p:sp>
      <p:grpSp>
        <p:nvGrpSpPr>
          <p:cNvPr id="24" name="Group 23">
            <a:extLst>
              <a:ext uri="{FF2B5EF4-FFF2-40B4-BE49-F238E27FC236}">
                <a16:creationId xmlns:a16="http://schemas.microsoft.com/office/drawing/2014/main" id="{346DE049-A7F4-4A3F-AECE-CF4FA1176B9F}"/>
              </a:ext>
            </a:extLst>
          </p:cNvPr>
          <p:cNvGrpSpPr/>
          <p:nvPr/>
        </p:nvGrpSpPr>
        <p:grpSpPr>
          <a:xfrm>
            <a:off x="2124309" y="4564556"/>
            <a:ext cx="2453287" cy="1754610"/>
            <a:chOff x="2124309" y="4564556"/>
            <a:chExt cx="2453287" cy="1754610"/>
          </a:xfrm>
        </p:grpSpPr>
        <p:sp>
          <p:nvSpPr>
            <p:cNvPr id="10" name="Oval 9">
              <a:extLst>
                <a:ext uri="{FF2B5EF4-FFF2-40B4-BE49-F238E27FC236}">
                  <a16:creationId xmlns:a16="http://schemas.microsoft.com/office/drawing/2014/main" id="{149149F1-5C01-49D0-A134-BC530525670A}"/>
                </a:ext>
              </a:extLst>
            </p:cNvPr>
            <p:cNvSpPr/>
            <p:nvPr/>
          </p:nvSpPr>
          <p:spPr>
            <a:xfrm>
              <a:off x="2124309" y="4572001"/>
              <a:ext cx="388082" cy="763858"/>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Oval 14">
              <a:extLst>
                <a:ext uri="{FF2B5EF4-FFF2-40B4-BE49-F238E27FC236}">
                  <a16:creationId xmlns:a16="http://schemas.microsoft.com/office/drawing/2014/main" id="{555A5287-B2BF-4D21-BE41-861534B0E845}"/>
                </a:ext>
              </a:extLst>
            </p:cNvPr>
            <p:cNvSpPr/>
            <p:nvPr/>
          </p:nvSpPr>
          <p:spPr>
            <a:xfrm>
              <a:off x="3046143" y="4579431"/>
              <a:ext cx="388082" cy="763858"/>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6" name="Oval 15">
              <a:extLst>
                <a:ext uri="{FF2B5EF4-FFF2-40B4-BE49-F238E27FC236}">
                  <a16:creationId xmlns:a16="http://schemas.microsoft.com/office/drawing/2014/main" id="{82D6CD3B-5474-466C-AEAD-34F2DF78B467}"/>
                </a:ext>
              </a:extLst>
            </p:cNvPr>
            <p:cNvSpPr/>
            <p:nvPr/>
          </p:nvSpPr>
          <p:spPr>
            <a:xfrm>
              <a:off x="4085065" y="4564556"/>
              <a:ext cx="388082" cy="763858"/>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553B217-9EB4-4AE1-A1FE-C70AB4BA3D7D}"/>
                    </a:ext>
                  </a:extLst>
                </p:cNvPr>
                <p:cNvSpPr txBox="1"/>
                <p:nvPr/>
              </p:nvSpPr>
              <p:spPr>
                <a:xfrm>
                  <a:off x="2648863" y="5915722"/>
                  <a:ext cx="1928733" cy="403444"/>
                </a:xfrm>
                <a:prstGeom prst="rect">
                  <a:avLst/>
                </a:prstGeom>
                <a:noFill/>
                <a:ln>
                  <a:solidFill>
                    <a:srgbClr val="0033CC"/>
                  </a:solidFill>
                </a:ln>
              </p:spPr>
              <p:txBody>
                <a:bodyPr wrap="none" rtlCol="0">
                  <a:spAutoFit/>
                </a:bodyPr>
                <a:lstStyle/>
                <a:p>
                  <a:pPr algn="l"/>
                  <a:r>
                    <a:rPr lang="en-US" sz="2000" i="0" dirty="0">
                      <a:solidFill>
                        <a:srgbClr val="0033CC"/>
                      </a:solidFill>
                    </a:rPr>
                    <a:t>Need to learn </a:t>
                  </a:r>
                  <a14:m>
                    <m:oMath xmlns:m="http://schemas.openxmlformats.org/officeDocument/2006/math">
                      <m:sSub>
                        <m:sSubPr>
                          <m:ctrlPr>
                            <a:rPr lang="en-US" sz="2000" b="0" i="1" smtClean="0">
                              <a:solidFill>
                                <a:srgbClr val="0033CC"/>
                              </a:solidFill>
                              <a:latin typeface="Cambria Math" panose="02040503050406030204" pitchFamily="18" charset="0"/>
                            </a:rPr>
                          </m:ctrlPr>
                        </m:sSubPr>
                        <m:e>
                          <m:acc>
                            <m:accPr>
                              <m:chr m:val="̅"/>
                              <m:ctrlPr>
                                <a:rPr lang="en-US" sz="2000" i="1" smtClean="0">
                                  <a:solidFill>
                                    <a:srgbClr val="0033CC"/>
                                  </a:solidFill>
                                  <a:latin typeface="Cambria Math" panose="02040503050406030204" pitchFamily="18" charset="0"/>
                                </a:rPr>
                              </m:ctrlPr>
                            </m:accPr>
                            <m:e>
                              <m:r>
                                <a:rPr lang="en-US" sz="2000" b="0" i="1" smtClean="0">
                                  <a:solidFill>
                                    <a:srgbClr val="0033CC"/>
                                  </a:solidFill>
                                  <a:latin typeface="Cambria Math" panose="02040503050406030204" pitchFamily="18" charset="0"/>
                                </a:rPr>
                                <m:t>𝜃</m:t>
                              </m:r>
                            </m:e>
                          </m:acc>
                        </m:e>
                        <m:sub>
                          <m:r>
                            <a:rPr lang="en-US" sz="2000" b="0" i="1" smtClean="0">
                              <a:solidFill>
                                <a:srgbClr val="0033CC"/>
                              </a:solidFill>
                              <a:latin typeface="Cambria Math" panose="02040503050406030204" pitchFamily="18" charset="0"/>
                            </a:rPr>
                            <m:t>𝑡𝑖</m:t>
                          </m:r>
                        </m:sub>
                      </m:sSub>
                    </m:oMath>
                  </a14:m>
                  <a:endParaRPr lang="en-US" sz="2000" i="0" dirty="0">
                    <a:solidFill>
                      <a:srgbClr val="0033CC"/>
                    </a:solidFill>
                  </a:endParaRPr>
                </a:p>
              </p:txBody>
            </p:sp>
          </mc:Choice>
          <mc:Fallback xmlns="">
            <p:sp>
              <p:nvSpPr>
                <p:cNvPr id="12" name="TextBox 11">
                  <a:extLst>
                    <a:ext uri="{FF2B5EF4-FFF2-40B4-BE49-F238E27FC236}">
                      <a16:creationId xmlns:a16="http://schemas.microsoft.com/office/drawing/2014/main" id="{E553B217-9EB4-4AE1-A1FE-C70AB4BA3D7D}"/>
                    </a:ext>
                  </a:extLst>
                </p:cNvPr>
                <p:cNvSpPr txBox="1">
                  <a:spLocks noRot="1" noChangeAspect="1" noMove="1" noResize="1" noEditPoints="1" noAdjustHandles="1" noChangeArrowheads="1" noChangeShapeType="1" noTextEdit="1"/>
                </p:cNvSpPr>
                <p:nvPr/>
              </p:nvSpPr>
              <p:spPr>
                <a:xfrm>
                  <a:off x="2648863" y="5915722"/>
                  <a:ext cx="1928733" cy="403444"/>
                </a:xfrm>
                <a:prstGeom prst="rect">
                  <a:avLst/>
                </a:prstGeom>
                <a:blipFill>
                  <a:blip r:embed="rId6"/>
                  <a:stretch>
                    <a:fillRect l="-3145" t="-4348" r="-5975" b="-23188"/>
                  </a:stretch>
                </a:blipFill>
                <a:ln>
                  <a:solidFill>
                    <a:srgbClr val="0033CC"/>
                  </a:solidFill>
                </a:ln>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4E19DFDB-90C8-40EB-AEE3-4718FC62731F}"/>
                </a:ext>
              </a:extLst>
            </p:cNvPr>
            <p:cNvCxnSpPr>
              <a:stCxn id="12" idx="0"/>
              <a:endCxn id="10" idx="4"/>
            </p:cNvCxnSpPr>
            <p:nvPr/>
          </p:nvCxnSpPr>
          <p:spPr bwMode="auto">
            <a:xfrm flipH="1" flipV="1">
              <a:off x="2318350" y="5335859"/>
              <a:ext cx="1294880" cy="579863"/>
            </a:xfrm>
            <a:prstGeom prst="straightConnector1">
              <a:avLst/>
            </a:prstGeom>
            <a:noFill/>
            <a:ln w="12700" cap="flat" cmpd="sng" algn="ctr">
              <a:solidFill>
                <a:srgbClr val="0033CC"/>
              </a:solidFill>
              <a:prstDash val="solid"/>
              <a:round/>
              <a:headEnd type="none" w="med" len="med"/>
              <a:tailEnd type="arrow" w="med" len="med"/>
            </a:ln>
            <a:effectLst/>
          </p:spPr>
        </p:cxnSp>
        <p:cxnSp>
          <p:nvCxnSpPr>
            <p:cNvPr id="20" name="Straight Arrow Connector 19">
              <a:extLst>
                <a:ext uri="{FF2B5EF4-FFF2-40B4-BE49-F238E27FC236}">
                  <a16:creationId xmlns:a16="http://schemas.microsoft.com/office/drawing/2014/main" id="{9DFEE956-6FFB-4E9F-8241-5A84122CFCB9}"/>
                </a:ext>
              </a:extLst>
            </p:cNvPr>
            <p:cNvCxnSpPr>
              <a:cxnSpLocks/>
              <a:stCxn id="12" idx="0"/>
              <a:endCxn id="15" idx="4"/>
            </p:cNvCxnSpPr>
            <p:nvPr/>
          </p:nvCxnSpPr>
          <p:spPr bwMode="auto">
            <a:xfrm flipH="1" flipV="1">
              <a:off x="3240184" y="5343289"/>
              <a:ext cx="373046" cy="572433"/>
            </a:xfrm>
            <a:prstGeom prst="straightConnector1">
              <a:avLst/>
            </a:prstGeom>
            <a:noFill/>
            <a:ln w="12700" cap="flat" cmpd="sng" algn="ctr">
              <a:solidFill>
                <a:srgbClr val="0033CC"/>
              </a:solidFill>
              <a:prstDash val="solid"/>
              <a:round/>
              <a:headEnd type="none" w="med" len="med"/>
              <a:tailEnd type="arrow" w="med" len="med"/>
            </a:ln>
            <a:effectLst/>
          </p:spPr>
        </p:cxnSp>
        <p:cxnSp>
          <p:nvCxnSpPr>
            <p:cNvPr id="23" name="Straight Arrow Connector 22">
              <a:extLst>
                <a:ext uri="{FF2B5EF4-FFF2-40B4-BE49-F238E27FC236}">
                  <a16:creationId xmlns:a16="http://schemas.microsoft.com/office/drawing/2014/main" id="{D196115F-8395-4716-AFDA-C9A9C7B883D5}"/>
                </a:ext>
              </a:extLst>
            </p:cNvPr>
            <p:cNvCxnSpPr>
              <a:cxnSpLocks/>
              <a:stCxn id="12" idx="0"/>
              <a:endCxn id="16" idx="4"/>
            </p:cNvCxnSpPr>
            <p:nvPr/>
          </p:nvCxnSpPr>
          <p:spPr bwMode="auto">
            <a:xfrm flipV="1">
              <a:off x="3613230" y="5328414"/>
              <a:ext cx="665876" cy="587308"/>
            </a:xfrm>
            <a:prstGeom prst="straightConnector1">
              <a:avLst/>
            </a:prstGeom>
            <a:noFill/>
            <a:ln w="12700" cap="flat" cmpd="sng" algn="ctr">
              <a:solidFill>
                <a:srgbClr val="0033CC"/>
              </a:solidFill>
              <a:prstDash val="solid"/>
              <a:round/>
              <a:headEnd type="none" w="med" len="med"/>
              <a:tailEnd type="arrow" w="med" len="med"/>
            </a:ln>
            <a:effectLst/>
          </p:spPr>
        </p:cxnSp>
      </p:grpSp>
    </p:spTree>
    <p:extLst>
      <p:ext uri="{BB962C8B-B14F-4D97-AF65-F5344CB8AC3E}">
        <p14:creationId xmlns:p14="http://schemas.microsoft.com/office/powerpoint/2010/main" val="374104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2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in stochastic optimization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Updating the demand parameter</a:t>
                </a:r>
              </a:p>
              <a:p>
                <a:pPr lvl="1"/>
                <a:r>
                  <a:rPr lang="en-US" dirty="0"/>
                  <a:t>Let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r>
                  <a:rPr lang="en-US" dirty="0"/>
                  <a:t> be the new price and let</a:t>
                </a:r>
              </a:p>
              <a:p>
                <a:pPr lvl="2"/>
                <a:endParaRPr lang="en-US" dirty="0"/>
              </a:p>
              <a:p>
                <a:pPr lvl="2"/>
                <a:endParaRPr lang="en-US" dirty="0"/>
              </a:p>
              <a:p>
                <a:pPr lvl="1"/>
                <a:r>
                  <a:rPr lang="en-US" dirty="0"/>
                  <a:t>We update our estimate </a:t>
                </a:r>
                <a14:m>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𝑡</m:t>
                        </m:r>
                      </m:sub>
                    </m:sSub>
                  </m:oMath>
                </a14:m>
                <a:r>
                  <a:rPr lang="en-US" dirty="0"/>
                  <a:t> using our recursive least squares equations: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1355"/>
                </a:stretch>
              </a:blipFill>
            </p:spPr>
            <p:txBody>
              <a:bodyPr/>
              <a:lstStyle/>
              <a:p>
                <a:r>
                  <a:rPr lang="en-US">
                    <a:noFill/>
                  </a:rPr>
                  <a:t> </a:t>
                </a:r>
              </a:p>
            </p:txBody>
          </p:sp>
        </mc:Fallback>
      </mc:AlternateContent>
      <p:sp>
        <p:nvSpPr>
          <p:cNvPr id="7" name="Rectangle 6"/>
          <p:cNvSpPr/>
          <p:nvPr/>
        </p:nvSpPr>
        <p:spPr>
          <a:xfrm>
            <a:off x="2694220" y="3709618"/>
            <a:ext cx="504963"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 name="Rectangle 7"/>
          <p:cNvSpPr/>
          <p:nvPr/>
        </p:nvSpPr>
        <p:spPr>
          <a:xfrm>
            <a:off x="3764014" y="3733935"/>
            <a:ext cx="428284"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10" name="Object 9"/>
          <p:cNvGraphicFramePr>
            <a:graphicFrameLocks noChangeAspect="1"/>
          </p:cNvGraphicFramePr>
          <p:nvPr>
            <p:extLst/>
          </p:nvPr>
        </p:nvGraphicFramePr>
        <p:xfrm>
          <a:off x="1440786" y="2220913"/>
          <a:ext cx="6115050" cy="493712"/>
        </p:xfrm>
        <a:graphic>
          <a:graphicData uri="http://schemas.openxmlformats.org/presentationml/2006/ole">
            <mc:AlternateContent xmlns:mc="http://schemas.openxmlformats.org/markup-compatibility/2006">
              <mc:Choice xmlns:v="urn:schemas-microsoft-com:vml" Requires="v">
                <p:oleObj spid="_x0000_s2381916" name="Equation" r:id="rId4" imgW="2514600" imgH="203040" progId="Equation.DSMT4">
                  <p:embed/>
                </p:oleObj>
              </mc:Choice>
              <mc:Fallback>
                <p:oleObj name="Equation" r:id="rId4" imgW="2514600" imgH="203040" progId="Equation.DSMT4">
                  <p:embed/>
                  <p:pic>
                    <p:nvPicPr>
                      <p:cNvPr id="10" name="Object 9"/>
                      <p:cNvPicPr/>
                      <p:nvPr/>
                    </p:nvPicPr>
                    <p:blipFill>
                      <a:blip r:embed="rId5"/>
                      <a:stretch>
                        <a:fillRect/>
                      </a:stretch>
                    </p:blipFill>
                    <p:spPr>
                      <a:xfrm>
                        <a:off x="1440786" y="2220913"/>
                        <a:ext cx="6115050" cy="493712"/>
                      </a:xfrm>
                      <a:prstGeom prst="rect">
                        <a:avLst/>
                      </a:prstGeom>
                    </p:spPr>
                  </p:pic>
                </p:oleObj>
              </mc:Fallback>
            </mc:AlternateContent>
          </a:graphicData>
        </a:graphic>
      </p:graphicFrame>
      <p:sp>
        <p:nvSpPr>
          <p:cNvPr id="6" name="Footer Placeholder 5"/>
          <p:cNvSpPr>
            <a:spLocks noGrp="1"/>
          </p:cNvSpPr>
          <p:nvPr>
            <p:ph type="ftr" sz="quarter" idx="11"/>
          </p:nvPr>
        </p:nvSpPr>
        <p:spPr/>
        <p:txBody>
          <a:bodyPr/>
          <a:lstStyle/>
          <a:p>
            <a:pPr>
              <a:defRPr/>
            </a:pPr>
            <a:r>
              <a:rPr lang="en-US"/>
              <a:t>© 2019 W.B. Powell</a:t>
            </a:r>
            <a:endParaRPr lang="en-US" dirty="0"/>
          </a:p>
        </p:txBody>
      </p:sp>
      <p:graphicFrame>
        <p:nvGraphicFramePr>
          <p:cNvPr id="9" name="Object 8">
            <a:extLst>
              <a:ext uri="{FF2B5EF4-FFF2-40B4-BE49-F238E27FC236}">
                <a16:creationId xmlns:a16="http://schemas.microsoft.com/office/drawing/2014/main" id="{83B832AC-D9AF-4920-955D-C820BC9468B3}"/>
              </a:ext>
            </a:extLst>
          </p:cNvPr>
          <p:cNvGraphicFramePr>
            <a:graphicFrameLocks noChangeAspect="1"/>
          </p:cNvGraphicFramePr>
          <p:nvPr>
            <p:extLst/>
          </p:nvPr>
        </p:nvGraphicFramePr>
        <p:xfrm>
          <a:off x="1838362" y="3465494"/>
          <a:ext cx="3983037" cy="3106737"/>
        </p:xfrm>
        <a:graphic>
          <a:graphicData uri="http://schemas.openxmlformats.org/presentationml/2006/ole">
            <mc:AlternateContent xmlns:mc="http://schemas.openxmlformats.org/markup-compatibility/2006">
              <mc:Choice xmlns:v="urn:schemas-microsoft-com:vml" Requires="v">
                <p:oleObj spid="_x0000_s2381917" name="Equation" r:id="rId6" imgW="1790640" imgH="1396800" progId="Equation.DSMT4">
                  <p:embed/>
                </p:oleObj>
              </mc:Choice>
              <mc:Fallback>
                <p:oleObj name="Equation" r:id="rId6" imgW="1790640" imgH="1396800" progId="Equation.DSMT4">
                  <p:embed/>
                  <p:pic>
                    <p:nvPicPr>
                      <p:cNvPr id="9" name="Object 8">
                        <a:extLst>
                          <a:ext uri="{FF2B5EF4-FFF2-40B4-BE49-F238E27FC236}">
                            <a16:creationId xmlns:a16="http://schemas.microsoft.com/office/drawing/2014/main" id="{83B832AC-D9AF-4920-955D-C820BC9468B3}"/>
                          </a:ext>
                        </a:extLst>
                      </p:cNvPr>
                      <p:cNvPicPr/>
                      <p:nvPr/>
                    </p:nvPicPr>
                    <p:blipFill>
                      <a:blip r:embed="rId7"/>
                      <a:stretch>
                        <a:fillRect/>
                      </a:stretch>
                    </p:blipFill>
                    <p:spPr>
                      <a:xfrm>
                        <a:off x="1838362" y="3465494"/>
                        <a:ext cx="3983037" cy="3106737"/>
                      </a:xfrm>
                      <a:prstGeom prst="rect">
                        <a:avLst/>
                      </a:prstGeom>
                    </p:spPr>
                  </p:pic>
                </p:oleObj>
              </mc:Fallback>
            </mc:AlternateContent>
          </a:graphicData>
        </a:graphic>
      </p:graphicFrame>
    </p:spTree>
    <p:extLst>
      <p:ext uri="{BB962C8B-B14F-4D97-AF65-F5344CB8AC3E}">
        <p14:creationId xmlns:p14="http://schemas.microsoft.com/office/powerpoint/2010/main" val="305966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E43BB805-006C-487E-BFD8-9921AC71ED35}"/>
              </a:ext>
            </a:extLst>
          </p:cNvPr>
          <p:cNvGrpSpPr/>
          <p:nvPr/>
        </p:nvGrpSpPr>
        <p:grpSpPr>
          <a:xfrm>
            <a:off x="6506885" y="1057860"/>
            <a:ext cx="1660583" cy="4933757"/>
            <a:chOff x="6506885" y="1057860"/>
            <a:chExt cx="1660583" cy="4933757"/>
          </a:xfrm>
        </p:grpSpPr>
        <p:sp>
          <p:nvSpPr>
            <p:cNvPr id="44" name="Oval 43">
              <a:extLst>
                <a:ext uri="{FF2B5EF4-FFF2-40B4-BE49-F238E27FC236}">
                  <a16:creationId xmlns:a16="http://schemas.microsoft.com/office/drawing/2014/main" id="{B30EA415-7B55-45B8-B6AF-890954E6C523}"/>
                </a:ext>
              </a:extLst>
            </p:cNvPr>
            <p:cNvSpPr/>
            <p:nvPr/>
          </p:nvSpPr>
          <p:spPr>
            <a:xfrm>
              <a:off x="7316530" y="1057860"/>
              <a:ext cx="828211" cy="709904"/>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27A2832-96AA-418D-884D-3D3918934EEB}"/>
                    </a:ext>
                  </a:extLst>
                </p:cNvPr>
                <p:cNvSpPr txBox="1"/>
                <p:nvPr/>
              </p:nvSpPr>
              <p:spPr>
                <a:xfrm>
                  <a:off x="6506885" y="5591507"/>
                  <a:ext cx="1660583" cy="400110"/>
                </a:xfrm>
                <a:prstGeom prst="rect">
                  <a:avLst/>
                </a:prstGeom>
                <a:solidFill>
                  <a:schemeClr val="bg1"/>
                </a:solidFill>
                <a:ln w="12700">
                  <a:solidFill>
                    <a:schemeClr val="tx1"/>
                  </a:solidFill>
                </a:ln>
              </p:spPr>
              <p:txBody>
                <a:bodyPr wrap="none" rtlCol="0">
                  <a:spAutoFit/>
                </a:bodyPr>
                <a:lstStyle/>
                <a:p>
                  <a:pPr algn="l"/>
                  <a:r>
                    <a:rPr lang="en-US" sz="2000" i="0" dirty="0">
                      <a:solidFill>
                        <a:srgbClr val="0033CC"/>
                      </a:solidFill>
                    </a:rPr>
                    <a:t>Belief state </a:t>
                  </a:r>
                  <a14:m>
                    <m:oMath xmlns:m="http://schemas.openxmlformats.org/officeDocument/2006/math">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𝐵</m:t>
                          </m:r>
                        </m:e>
                        <m:sub>
                          <m:r>
                            <a:rPr lang="en-US" sz="2000" b="0" i="1" smtClean="0">
                              <a:solidFill>
                                <a:srgbClr val="0033CC"/>
                              </a:solidFill>
                              <a:latin typeface="Cambria Math" panose="02040503050406030204" pitchFamily="18" charset="0"/>
                            </a:rPr>
                            <m:t>𝑡</m:t>
                          </m:r>
                        </m:sub>
                      </m:sSub>
                    </m:oMath>
                  </a14:m>
                  <a:endParaRPr lang="en-US" sz="2000" i="0" dirty="0">
                    <a:solidFill>
                      <a:srgbClr val="0033CC"/>
                    </a:solidFill>
                  </a:endParaRPr>
                </a:p>
              </p:txBody>
            </p:sp>
          </mc:Choice>
          <mc:Fallback xmlns="">
            <p:sp>
              <p:nvSpPr>
                <p:cNvPr id="47" name="TextBox 46">
                  <a:extLst>
                    <a:ext uri="{FF2B5EF4-FFF2-40B4-BE49-F238E27FC236}">
                      <a16:creationId xmlns:a16="http://schemas.microsoft.com/office/drawing/2014/main" id="{627A2832-96AA-418D-884D-3D3918934EEB}"/>
                    </a:ext>
                  </a:extLst>
                </p:cNvPr>
                <p:cNvSpPr txBox="1">
                  <a:spLocks noRot="1" noChangeAspect="1" noMove="1" noResize="1" noEditPoints="1" noAdjustHandles="1" noChangeArrowheads="1" noChangeShapeType="1" noTextEdit="1"/>
                </p:cNvSpPr>
                <p:nvPr/>
              </p:nvSpPr>
              <p:spPr>
                <a:xfrm>
                  <a:off x="6506885" y="5591507"/>
                  <a:ext cx="1660583" cy="400110"/>
                </a:xfrm>
                <a:prstGeom prst="rect">
                  <a:avLst/>
                </a:prstGeom>
                <a:blipFill>
                  <a:blip r:embed="rId3"/>
                  <a:stretch>
                    <a:fillRect l="-3273" t="-5882" b="-23529"/>
                  </a:stretch>
                </a:blipFill>
                <a:ln w="12700">
                  <a:solidFill>
                    <a:schemeClr val="tx1"/>
                  </a:solidFill>
                </a:ln>
              </p:spPr>
              <p:txBody>
                <a:bodyPr/>
                <a:lstStyle/>
                <a:p>
                  <a:r>
                    <a:rPr lang="en-US">
                      <a:noFill/>
                    </a:rPr>
                    <a:t> </a:t>
                  </a:r>
                </a:p>
              </p:txBody>
            </p:sp>
          </mc:Fallback>
        </mc:AlternateContent>
        <p:cxnSp>
          <p:nvCxnSpPr>
            <p:cNvPr id="53" name="Straight Arrow Connector 52">
              <a:extLst>
                <a:ext uri="{FF2B5EF4-FFF2-40B4-BE49-F238E27FC236}">
                  <a16:creationId xmlns:a16="http://schemas.microsoft.com/office/drawing/2014/main" id="{221654C8-1A22-4063-B7EA-EEB0D47E136E}"/>
                </a:ext>
              </a:extLst>
            </p:cNvPr>
            <p:cNvCxnSpPr>
              <a:cxnSpLocks/>
              <a:stCxn id="47" idx="0"/>
              <a:endCxn id="44" idx="4"/>
            </p:cNvCxnSpPr>
            <p:nvPr/>
          </p:nvCxnSpPr>
          <p:spPr bwMode="auto">
            <a:xfrm flipV="1">
              <a:off x="7337177" y="1767764"/>
              <a:ext cx="393459" cy="3823743"/>
            </a:xfrm>
            <a:prstGeom prst="straightConnector1">
              <a:avLst/>
            </a:prstGeom>
            <a:noFill/>
            <a:ln w="12700" cap="flat" cmpd="sng" algn="ctr">
              <a:solidFill>
                <a:srgbClr val="0033CC"/>
              </a:solidFill>
              <a:prstDash val="solid"/>
              <a:round/>
              <a:headEnd type="none" w="med" len="med"/>
              <a:tailEnd type="arrow" w="med" len="med"/>
            </a:ln>
            <a:effectLst/>
          </p:spPr>
        </p:cxnSp>
      </p:grpSp>
      <p:graphicFrame>
        <p:nvGraphicFramePr>
          <p:cNvPr id="17" name="Object 16">
            <a:extLst>
              <a:ext uri="{FF2B5EF4-FFF2-40B4-BE49-F238E27FC236}">
                <a16:creationId xmlns:a16="http://schemas.microsoft.com/office/drawing/2014/main" id="{7B8B3BC8-3C3B-4A19-BFB2-C342B6CBC9F8}"/>
              </a:ext>
            </a:extLst>
          </p:cNvPr>
          <p:cNvGraphicFramePr>
            <a:graphicFrameLocks noChangeAspect="1"/>
          </p:cNvGraphicFramePr>
          <p:nvPr>
            <p:extLst/>
          </p:nvPr>
        </p:nvGraphicFramePr>
        <p:xfrm>
          <a:off x="775516" y="5230940"/>
          <a:ext cx="4113213" cy="488950"/>
        </p:xfrm>
        <a:graphic>
          <a:graphicData uri="http://schemas.openxmlformats.org/presentationml/2006/ole">
            <mc:AlternateContent xmlns:mc="http://schemas.openxmlformats.org/markup-compatibility/2006">
              <mc:Choice xmlns:v="urn:schemas-microsoft-com:vml" Requires="v">
                <p:oleObj spid="_x0000_s2383100" name="Equation" r:id="rId4" imgW="1714320" imgH="203040" progId="Equation.DSMT4">
                  <p:embed/>
                </p:oleObj>
              </mc:Choice>
              <mc:Fallback>
                <p:oleObj name="Equation" r:id="rId4" imgW="1714320" imgH="203040" progId="Equation.DSMT4">
                  <p:embed/>
                  <p:pic>
                    <p:nvPicPr>
                      <p:cNvPr id="17" name="Object 16">
                        <a:extLst>
                          <a:ext uri="{FF2B5EF4-FFF2-40B4-BE49-F238E27FC236}">
                            <a16:creationId xmlns:a16="http://schemas.microsoft.com/office/drawing/2014/main" id="{7B8B3BC8-3C3B-4A19-BFB2-C342B6CBC9F8}"/>
                          </a:ext>
                        </a:extLst>
                      </p:cNvPr>
                      <p:cNvPicPr>
                        <a:picLocks noChangeAspect="1" noChangeArrowheads="1"/>
                      </p:cNvPicPr>
                      <p:nvPr/>
                    </p:nvPicPr>
                    <p:blipFill>
                      <a:blip r:embed="rId5"/>
                      <a:srcRect/>
                      <a:stretch>
                        <a:fillRect/>
                      </a:stretch>
                    </p:blipFill>
                    <p:spPr bwMode="auto">
                      <a:xfrm>
                        <a:off x="775516" y="5230940"/>
                        <a:ext cx="41132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State variables</a:t>
            </a:r>
          </a:p>
          <a:p>
            <a:pPr lvl="1"/>
            <a:r>
              <a:rPr lang="en-US" dirty="0"/>
              <a:t>Cost function</a:t>
            </a:r>
          </a:p>
          <a:p>
            <a:pPr lvl="1"/>
            <a:endParaRPr lang="en-US" dirty="0"/>
          </a:p>
          <a:p>
            <a:pPr lvl="1"/>
            <a:r>
              <a:rPr lang="en-US" dirty="0"/>
              <a:t>Decision function</a:t>
            </a:r>
          </a:p>
          <a:p>
            <a:pPr marL="914400" lvl="2" indent="0">
              <a:buNone/>
            </a:pPr>
            <a:r>
              <a:rPr lang="en-US" sz="2400" dirty="0"/>
              <a:t>Constraints:</a:t>
            </a:r>
            <a:endParaRPr lang="en-US" dirty="0"/>
          </a:p>
          <a:p>
            <a:pPr lvl="1"/>
            <a:endParaRPr lang="en-US" dirty="0"/>
          </a:p>
          <a:p>
            <a:pPr lvl="1"/>
            <a:endParaRPr lang="en-US" dirty="0"/>
          </a:p>
          <a:p>
            <a:pPr marL="457200" lvl="1" indent="0">
              <a:buNone/>
            </a:pPr>
            <a:endParaRPr lang="en-US" sz="3600" dirty="0"/>
          </a:p>
          <a:p>
            <a:pPr lvl="1"/>
            <a:r>
              <a:rPr lang="en-US" dirty="0"/>
              <a:t>Transition function</a:t>
            </a:r>
          </a:p>
          <a:p>
            <a:pPr lvl="1"/>
            <a:endParaRPr lang="en-US" dirty="0"/>
          </a:p>
          <a:p>
            <a:pPr lvl="1"/>
            <a:endParaRPr lang="en-US" dirty="0"/>
          </a:p>
          <a:p>
            <a:pPr lvl="1"/>
            <a:endParaRPr lang="en-US" dirty="0"/>
          </a:p>
          <a:p>
            <a:pPr lvl="1"/>
            <a:endParaRPr lang="en-US" dirty="0"/>
          </a:p>
          <a:p>
            <a:pPr lvl="2"/>
            <a:endParaRPr lang="en-US" dirty="0"/>
          </a:p>
          <a:p>
            <a:pPr lvl="1"/>
            <a:endParaRPr lang="en-US" dirty="0"/>
          </a:p>
        </p:txBody>
      </p:sp>
      <p:graphicFrame>
        <p:nvGraphicFramePr>
          <p:cNvPr id="9" name="Object 8"/>
          <p:cNvGraphicFramePr>
            <a:graphicFrameLocks noChangeAspect="1"/>
          </p:cNvGraphicFramePr>
          <p:nvPr>
            <p:extLst/>
          </p:nvPr>
        </p:nvGraphicFramePr>
        <p:xfrm>
          <a:off x="1775870" y="2121653"/>
          <a:ext cx="2719876" cy="426964"/>
        </p:xfrm>
        <a:graphic>
          <a:graphicData uri="http://schemas.openxmlformats.org/presentationml/2006/ole">
            <mc:AlternateContent xmlns:mc="http://schemas.openxmlformats.org/markup-compatibility/2006">
              <mc:Choice xmlns:v="urn:schemas-microsoft-com:vml" Requires="v">
                <p:oleObj spid="_x0000_s2383101" name="Equation" r:id="rId6" imgW="1460160" imgH="228600" progId="Equation.DSMT4">
                  <p:embed/>
                </p:oleObj>
              </mc:Choice>
              <mc:Fallback>
                <p:oleObj name="Equation" r:id="rId6" imgW="1460160" imgH="228600" progId="Equation.DSMT4">
                  <p:embed/>
                  <p:pic>
                    <p:nvPicPr>
                      <p:cNvPr id="9" name="Object 8"/>
                      <p:cNvPicPr/>
                      <p:nvPr/>
                    </p:nvPicPr>
                    <p:blipFill>
                      <a:blip r:embed="rId7"/>
                      <a:stretch>
                        <a:fillRect/>
                      </a:stretch>
                    </p:blipFill>
                    <p:spPr>
                      <a:xfrm>
                        <a:off x="1775870" y="2121653"/>
                        <a:ext cx="2719876" cy="426964"/>
                      </a:xfrm>
                      <a:prstGeom prst="rect">
                        <a:avLst/>
                      </a:prstGeom>
                    </p:spPr>
                  </p:pic>
                </p:oleObj>
              </mc:Fallback>
            </mc:AlternateContent>
          </a:graphicData>
        </a:graphic>
      </p:graphicFrame>
      <p:sp>
        <p:nvSpPr>
          <p:cNvPr id="14" name="Rectangle 13"/>
          <p:cNvSpPr/>
          <p:nvPr/>
        </p:nvSpPr>
        <p:spPr>
          <a:xfrm>
            <a:off x="3852808" y="3323722"/>
            <a:ext cx="482863" cy="1561636"/>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Rectangle 14"/>
          <p:cNvSpPr/>
          <p:nvPr/>
        </p:nvSpPr>
        <p:spPr>
          <a:xfrm>
            <a:off x="1697112" y="2117691"/>
            <a:ext cx="431987"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392557322"/>
              </p:ext>
            </p:extLst>
          </p:nvPr>
        </p:nvGraphicFramePr>
        <p:xfrm>
          <a:off x="4090738" y="1187271"/>
          <a:ext cx="4205287" cy="493713"/>
        </p:xfrm>
        <a:graphic>
          <a:graphicData uri="http://schemas.openxmlformats.org/presentationml/2006/ole">
            <mc:AlternateContent xmlns:mc="http://schemas.openxmlformats.org/markup-compatibility/2006">
              <mc:Choice xmlns:v="urn:schemas-microsoft-com:vml" Requires="v">
                <p:oleObj spid="_x0000_s2383102" name="Equation" r:id="rId8" imgW="2374560" imgH="279360" progId="Equation.DSMT4">
                  <p:embed/>
                </p:oleObj>
              </mc:Choice>
              <mc:Fallback>
                <p:oleObj name="Equation" r:id="rId8" imgW="2374560" imgH="279360" progId="Equation.DSMT4">
                  <p:embed/>
                  <p:pic>
                    <p:nvPicPr>
                      <p:cNvPr id="4" name="Object 3"/>
                      <p:cNvPicPr/>
                      <p:nvPr/>
                    </p:nvPicPr>
                    <p:blipFill>
                      <a:blip r:embed="rId9"/>
                      <a:stretch>
                        <a:fillRect/>
                      </a:stretch>
                    </p:blipFill>
                    <p:spPr>
                      <a:xfrm>
                        <a:off x="4090738" y="1187271"/>
                        <a:ext cx="4205287" cy="493713"/>
                      </a:xfrm>
                      <a:prstGeom prst="rect">
                        <a:avLst/>
                      </a:prstGeom>
                    </p:spPr>
                  </p:pic>
                </p:oleObj>
              </mc:Fallback>
            </mc:AlternateContent>
          </a:graphicData>
        </a:graphic>
      </p:graphicFrame>
      <p:cxnSp>
        <p:nvCxnSpPr>
          <p:cNvPr id="6" name="Straight Arrow Connector 5"/>
          <p:cNvCxnSpPr>
            <a:cxnSpLocks/>
            <a:stCxn id="15" idx="3"/>
          </p:cNvCxnSpPr>
          <p:nvPr/>
        </p:nvCxnSpPr>
        <p:spPr bwMode="auto">
          <a:xfrm flipV="1">
            <a:off x="2129099" y="1622472"/>
            <a:ext cx="3838857" cy="709904"/>
          </a:xfrm>
          <a:prstGeom prst="straightConnector1">
            <a:avLst/>
          </a:prstGeom>
          <a:noFill/>
          <a:ln w="12700" cap="flat" cmpd="sng" algn="ctr">
            <a:solidFill>
              <a:srgbClr val="FF0000"/>
            </a:solidFill>
            <a:prstDash val="solid"/>
            <a:round/>
            <a:headEnd type="none" w="med" len="med"/>
            <a:tailEnd type="arrow"/>
          </a:ln>
          <a:effectLst/>
        </p:spPr>
      </p:cxnSp>
      <p:cxnSp>
        <p:nvCxnSpPr>
          <p:cNvPr id="21" name="Straight Arrow Connector 20"/>
          <p:cNvCxnSpPr>
            <a:cxnSpLocks/>
            <a:stCxn id="14" idx="0"/>
          </p:cNvCxnSpPr>
          <p:nvPr/>
        </p:nvCxnSpPr>
        <p:spPr bwMode="auto">
          <a:xfrm flipV="1">
            <a:off x="4094240" y="1666124"/>
            <a:ext cx="1178720" cy="1657598"/>
          </a:xfrm>
          <a:prstGeom prst="straightConnector1">
            <a:avLst/>
          </a:prstGeom>
          <a:noFill/>
          <a:ln w="12700" cap="flat" cmpd="sng" algn="ctr">
            <a:solidFill>
              <a:srgbClr val="FF0000"/>
            </a:solidFill>
            <a:prstDash val="solid"/>
            <a:round/>
            <a:headEnd type="none" w="med" len="med"/>
            <a:tailEnd type="arrow"/>
          </a:ln>
          <a:effectLst/>
        </p:spPr>
      </p:cxnSp>
      <p:cxnSp>
        <p:nvCxnSpPr>
          <p:cNvPr id="23" name="Straight Arrow Connector 22"/>
          <p:cNvCxnSpPr>
            <a:cxnSpLocks/>
            <a:stCxn id="20" idx="0"/>
          </p:cNvCxnSpPr>
          <p:nvPr/>
        </p:nvCxnSpPr>
        <p:spPr bwMode="auto">
          <a:xfrm flipV="1">
            <a:off x="2907602" y="1675206"/>
            <a:ext cx="3503946" cy="3627561"/>
          </a:xfrm>
          <a:prstGeom prst="straightConnector1">
            <a:avLst/>
          </a:prstGeom>
          <a:noFill/>
          <a:ln w="12700" cap="flat" cmpd="sng" algn="ctr">
            <a:solidFill>
              <a:srgbClr val="FF0000"/>
            </a:solidFill>
            <a:prstDash val="solid"/>
            <a:round/>
            <a:headEnd type="none" w="med" len="med"/>
            <a:tailEnd type="arrow"/>
          </a:ln>
          <a:effectLst/>
        </p:spPr>
      </p:cxnSp>
      <p:sp>
        <p:nvSpPr>
          <p:cNvPr id="5" name="Footer Placeholder 4"/>
          <p:cNvSpPr>
            <a:spLocks noGrp="1"/>
          </p:cNvSpPr>
          <p:nvPr>
            <p:ph type="ftr" sz="quarter" idx="11"/>
          </p:nvPr>
        </p:nvSpPr>
        <p:spPr/>
        <p:txBody>
          <a:bodyPr/>
          <a:lstStyle/>
          <a:p>
            <a:pPr>
              <a:defRPr/>
            </a:pPr>
            <a:r>
              <a:rPr lang="en-US"/>
              <a:t>© 2019 W.B. Powell</a:t>
            </a:r>
            <a:endParaRPr lang="en-US" dirty="0"/>
          </a:p>
        </p:txBody>
      </p:sp>
      <p:graphicFrame>
        <p:nvGraphicFramePr>
          <p:cNvPr id="7" name="Object 6">
            <a:extLst>
              <a:ext uri="{FF2B5EF4-FFF2-40B4-BE49-F238E27FC236}">
                <a16:creationId xmlns:a16="http://schemas.microsoft.com/office/drawing/2014/main" id="{C6E7BC59-3C55-4900-9129-5A7BE48649E6}"/>
              </a:ext>
            </a:extLst>
          </p:cNvPr>
          <p:cNvGraphicFramePr>
            <a:graphicFrameLocks noChangeAspect="1"/>
          </p:cNvGraphicFramePr>
          <p:nvPr/>
        </p:nvGraphicFramePr>
        <p:xfrm>
          <a:off x="1660751" y="3293096"/>
          <a:ext cx="2644775" cy="1592262"/>
        </p:xfrm>
        <a:graphic>
          <a:graphicData uri="http://schemas.openxmlformats.org/presentationml/2006/ole">
            <mc:AlternateContent xmlns:mc="http://schemas.openxmlformats.org/markup-compatibility/2006">
              <mc:Choice xmlns:v="urn:schemas-microsoft-com:vml" Requires="v">
                <p:oleObj spid="_x0000_s2383103" name="Equation" r:id="rId10" imgW="1244520" imgH="749160" progId="Equation.DSMT4">
                  <p:embed/>
                </p:oleObj>
              </mc:Choice>
              <mc:Fallback>
                <p:oleObj name="Equation" r:id="rId10" imgW="1244520" imgH="749160" progId="Equation.DSMT4">
                  <p:embed/>
                  <p:pic>
                    <p:nvPicPr>
                      <p:cNvPr id="7" name="Object 6">
                        <a:extLst>
                          <a:ext uri="{FF2B5EF4-FFF2-40B4-BE49-F238E27FC236}">
                            <a16:creationId xmlns:a16="http://schemas.microsoft.com/office/drawing/2014/main" id="{C6E7BC59-3C55-4900-9129-5A7BE48649E6}"/>
                          </a:ext>
                        </a:extLst>
                      </p:cNvPr>
                      <p:cNvPicPr/>
                      <p:nvPr/>
                    </p:nvPicPr>
                    <p:blipFill>
                      <a:blip r:embed="rId11"/>
                      <a:stretch>
                        <a:fillRect/>
                      </a:stretch>
                    </p:blipFill>
                    <p:spPr>
                      <a:xfrm>
                        <a:off x="1660751" y="3293096"/>
                        <a:ext cx="2644775" cy="1592262"/>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80C3B54A-0D96-492C-875F-BCC06636D39C}"/>
              </a:ext>
            </a:extLst>
          </p:cNvPr>
          <p:cNvSpPr/>
          <p:nvPr/>
        </p:nvSpPr>
        <p:spPr>
          <a:xfrm>
            <a:off x="1817127" y="5337396"/>
            <a:ext cx="357809"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0" name="Rectangle 19">
            <a:extLst>
              <a:ext uri="{FF2B5EF4-FFF2-40B4-BE49-F238E27FC236}">
                <a16:creationId xmlns:a16="http://schemas.microsoft.com/office/drawing/2014/main" id="{5F7CAB27-50C7-4197-995C-F6D6C5D37E2A}"/>
              </a:ext>
            </a:extLst>
          </p:cNvPr>
          <p:cNvSpPr/>
          <p:nvPr/>
        </p:nvSpPr>
        <p:spPr>
          <a:xfrm>
            <a:off x="2674352" y="5302767"/>
            <a:ext cx="466500"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2" name="Rectangle 21">
            <a:extLst>
              <a:ext uri="{FF2B5EF4-FFF2-40B4-BE49-F238E27FC236}">
                <a16:creationId xmlns:a16="http://schemas.microsoft.com/office/drawing/2014/main" id="{F4F34DD0-552C-47DD-9E58-E61E74C73307}"/>
              </a:ext>
            </a:extLst>
          </p:cNvPr>
          <p:cNvSpPr/>
          <p:nvPr/>
        </p:nvSpPr>
        <p:spPr>
          <a:xfrm>
            <a:off x="3669558" y="5309236"/>
            <a:ext cx="504963"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4" name="Straight Arrow Connector 23">
            <a:extLst>
              <a:ext uri="{FF2B5EF4-FFF2-40B4-BE49-F238E27FC236}">
                <a16:creationId xmlns:a16="http://schemas.microsoft.com/office/drawing/2014/main" id="{8DAB4EB0-9FF1-4E4F-931E-337D277867E9}"/>
              </a:ext>
            </a:extLst>
          </p:cNvPr>
          <p:cNvCxnSpPr>
            <a:cxnSpLocks/>
            <a:stCxn id="18" idx="0"/>
          </p:cNvCxnSpPr>
          <p:nvPr/>
        </p:nvCxnSpPr>
        <p:spPr bwMode="auto">
          <a:xfrm flipV="1">
            <a:off x="1996032" y="1687453"/>
            <a:ext cx="4039907" cy="3649943"/>
          </a:xfrm>
          <a:prstGeom prst="straightConnector1">
            <a:avLst/>
          </a:prstGeom>
          <a:noFill/>
          <a:ln w="12700" cap="flat" cmpd="sng" algn="ctr">
            <a:solidFill>
              <a:srgbClr val="FF0000"/>
            </a:solidFill>
            <a:prstDash val="solid"/>
            <a:round/>
            <a:headEnd type="none" w="med" len="med"/>
            <a:tailEnd type="arrow"/>
          </a:ln>
          <a:effectLst/>
        </p:spPr>
      </p:cxnSp>
      <p:cxnSp>
        <p:nvCxnSpPr>
          <p:cNvPr id="25" name="Straight Arrow Connector 24">
            <a:extLst>
              <a:ext uri="{FF2B5EF4-FFF2-40B4-BE49-F238E27FC236}">
                <a16:creationId xmlns:a16="http://schemas.microsoft.com/office/drawing/2014/main" id="{EB4BB9A1-6B50-47DD-BB2A-F595878EA5EE}"/>
              </a:ext>
            </a:extLst>
          </p:cNvPr>
          <p:cNvCxnSpPr>
            <a:cxnSpLocks/>
          </p:cNvCxnSpPr>
          <p:nvPr/>
        </p:nvCxnSpPr>
        <p:spPr bwMode="auto">
          <a:xfrm flipV="1">
            <a:off x="3921528" y="1680984"/>
            <a:ext cx="2937018" cy="3656413"/>
          </a:xfrm>
          <a:prstGeom prst="straightConnector1">
            <a:avLst/>
          </a:prstGeom>
          <a:noFill/>
          <a:ln w="12700" cap="flat" cmpd="sng" algn="ctr">
            <a:solidFill>
              <a:srgbClr val="FF0000"/>
            </a:solidFill>
            <a:prstDash val="solid"/>
            <a:round/>
            <a:headEnd type="none" w="med" len="med"/>
            <a:tailEnd type="arrow"/>
          </a:ln>
          <a:effectLst/>
        </p:spPr>
      </p:cxnSp>
      <p:graphicFrame>
        <p:nvGraphicFramePr>
          <p:cNvPr id="8" name="Object 7">
            <a:extLst>
              <a:ext uri="{FF2B5EF4-FFF2-40B4-BE49-F238E27FC236}">
                <a16:creationId xmlns:a16="http://schemas.microsoft.com/office/drawing/2014/main" id="{A551A2E7-6C8F-4638-9077-8E0B6E0F32F4}"/>
              </a:ext>
            </a:extLst>
          </p:cNvPr>
          <p:cNvGraphicFramePr>
            <a:graphicFrameLocks noChangeAspect="1"/>
          </p:cNvGraphicFramePr>
          <p:nvPr>
            <p:extLst/>
          </p:nvPr>
        </p:nvGraphicFramePr>
        <p:xfrm>
          <a:off x="942362" y="5758426"/>
          <a:ext cx="2373473" cy="775943"/>
        </p:xfrm>
        <a:graphic>
          <a:graphicData uri="http://schemas.openxmlformats.org/presentationml/2006/ole">
            <mc:AlternateContent xmlns:mc="http://schemas.openxmlformats.org/markup-compatibility/2006">
              <mc:Choice xmlns:v="urn:schemas-microsoft-com:vml" Requires="v">
                <p:oleObj spid="_x0000_s2383104" name="Equation" r:id="rId12" imgW="1320480" imgH="431640" progId="Equation.DSMT4">
                  <p:embed/>
                </p:oleObj>
              </mc:Choice>
              <mc:Fallback>
                <p:oleObj name="Equation" r:id="rId12" imgW="1320480" imgH="431640" progId="Equation.DSMT4">
                  <p:embed/>
                  <p:pic>
                    <p:nvPicPr>
                      <p:cNvPr id="8" name="Object 7">
                        <a:extLst>
                          <a:ext uri="{FF2B5EF4-FFF2-40B4-BE49-F238E27FC236}">
                            <a16:creationId xmlns:a16="http://schemas.microsoft.com/office/drawing/2014/main" id="{A551A2E7-6C8F-4638-9077-8E0B6E0F32F4}"/>
                          </a:ext>
                        </a:extLst>
                      </p:cNvPr>
                      <p:cNvPicPr/>
                      <p:nvPr/>
                    </p:nvPicPr>
                    <p:blipFill>
                      <a:blip r:embed="rId13"/>
                      <a:stretch>
                        <a:fillRect/>
                      </a:stretch>
                    </p:blipFill>
                    <p:spPr>
                      <a:xfrm>
                        <a:off x="942362" y="5758426"/>
                        <a:ext cx="2373473" cy="775943"/>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C9E07927-199F-40FF-95D0-572BB3C7D4FF}"/>
              </a:ext>
            </a:extLst>
          </p:cNvPr>
          <p:cNvSpPr/>
          <p:nvPr/>
        </p:nvSpPr>
        <p:spPr>
          <a:xfrm>
            <a:off x="2352752" y="5898286"/>
            <a:ext cx="395585"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7" name="Rectangle 26">
            <a:extLst>
              <a:ext uri="{FF2B5EF4-FFF2-40B4-BE49-F238E27FC236}">
                <a16:creationId xmlns:a16="http://schemas.microsoft.com/office/drawing/2014/main" id="{61FB5F7D-B40A-4011-AA07-3A1D09BDCCB3}"/>
              </a:ext>
            </a:extLst>
          </p:cNvPr>
          <p:cNvSpPr/>
          <p:nvPr/>
        </p:nvSpPr>
        <p:spPr>
          <a:xfrm>
            <a:off x="1544519" y="5906850"/>
            <a:ext cx="350113"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8" name="Straight Arrow Connector 27">
            <a:extLst>
              <a:ext uri="{FF2B5EF4-FFF2-40B4-BE49-F238E27FC236}">
                <a16:creationId xmlns:a16="http://schemas.microsoft.com/office/drawing/2014/main" id="{A39E3DC6-40C0-42EE-A563-A528AC0582BF}"/>
              </a:ext>
            </a:extLst>
          </p:cNvPr>
          <p:cNvCxnSpPr>
            <a:cxnSpLocks/>
            <a:stCxn id="27" idx="0"/>
          </p:cNvCxnSpPr>
          <p:nvPr/>
        </p:nvCxnSpPr>
        <p:spPr bwMode="auto">
          <a:xfrm flipV="1">
            <a:off x="1719576" y="1666124"/>
            <a:ext cx="5763673" cy="4240726"/>
          </a:xfrm>
          <a:prstGeom prst="straightConnector1">
            <a:avLst/>
          </a:prstGeom>
          <a:noFill/>
          <a:ln w="12700" cap="flat" cmpd="sng" algn="ctr">
            <a:solidFill>
              <a:srgbClr val="FF0000"/>
            </a:solidFill>
            <a:prstDash val="solid"/>
            <a:round/>
            <a:headEnd type="none" w="med" len="med"/>
            <a:tailEnd type="arrow"/>
          </a:ln>
          <a:effectLst/>
        </p:spPr>
      </p:cxnSp>
      <p:cxnSp>
        <p:nvCxnSpPr>
          <p:cNvPr id="29" name="Straight Arrow Connector 28">
            <a:extLst>
              <a:ext uri="{FF2B5EF4-FFF2-40B4-BE49-F238E27FC236}">
                <a16:creationId xmlns:a16="http://schemas.microsoft.com/office/drawing/2014/main" id="{18DC4E2B-1A67-4419-A682-C7B4B90DEA6D}"/>
              </a:ext>
            </a:extLst>
          </p:cNvPr>
          <p:cNvCxnSpPr>
            <a:cxnSpLocks/>
            <a:stCxn id="26" idx="0"/>
          </p:cNvCxnSpPr>
          <p:nvPr/>
        </p:nvCxnSpPr>
        <p:spPr bwMode="auto">
          <a:xfrm flipV="1">
            <a:off x="2550545" y="1644468"/>
            <a:ext cx="5342227" cy="4253818"/>
          </a:xfrm>
          <a:prstGeom prst="straightConnector1">
            <a:avLst/>
          </a:prstGeom>
          <a:noFill/>
          <a:ln w="12700" cap="flat" cmpd="sng" algn="ctr">
            <a:solidFill>
              <a:srgbClr val="FF0000"/>
            </a:solidFill>
            <a:prstDash val="solid"/>
            <a:round/>
            <a:headEnd type="none" w="med" len="med"/>
            <a:tailEnd type="arrow"/>
          </a:ln>
          <a:effectLst/>
        </p:spPr>
      </p:cxnSp>
      <p:grpSp>
        <p:nvGrpSpPr>
          <p:cNvPr id="57" name="Group 56">
            <a:extLst>
              <a:ext uri="{FF2B5EF4-FFF2-40B4-BE49-F238E27FC236}">
                <a16:creationId xmlns:a16="http://schemas.microsoft.com/office/drawing/2014/main" id="{C1A9CDBD-B31A-4F6B-B533-2E20BF71093E}"/>
              </a:ext>
            </a:extLst>
          </p:cNvPr>
          <p:cNvGrpSpPr/>
          <p:nvPr/>
        </p:nvGrpSpPr>
        <p:grpSpPr>
          <a:xfrm>
            <a:off x="5505009" y="1073200"/>
            <a:ext cx="2283638" cy="4279057"/>
            <a:chOff x="5505009" y="1073200"/>
            <a:chExt cx="2283638" cy="4279057"/>
          </a:xfrm>
        </p:grpSpPr>
        <p:sp>
          <p:nvSpPr>
            <p:cNvPr id="43" name="Oval 42">
              <a:extLst>
                <a:ext uri="{FF2B5EF4-FFF2-40B4-BE49-F238E27FC236}">
                  <a16:creationId xmlns:a16="http://schemas.microsoft.com/office/drawing/2014/main" id="{8CF7288C-B1C0-4A85-9732-B0BF79AEA384}"/>
                </a:ext>
              </a:extLst>
            </p:cNvPr>
            <p:cNvSpPr/>
            <p:nvPr/>
          </p:nvSpPr>
          <p:spPr>
            <a:xfrm>
              <a:off x="5770779" y="1073200"/>
              <a:ext cx="1509212" cy="709904"/>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1C406B1-7DB7-4404-A21F-915D7C01A4C8}"/>
                    </a:ext>
                  </a:extLst>
                </p:cNvPr>
                <p:cNvSpPr txBox="1"/>
                <p:nvPr/>
              </p:nvSpPr>
              <p:spPr>
                <a:xfrm>
                  <a:off x="5505009" y="4952147"/>
                  <a:ext cx="2283638" cy="400110"/>
                </a:xfrm>
                <a:prstGeom prst="rect">
                  <a:avLst/>
                </a:prstGeom>
                <a:solidFill>
                  <a:schemeClr val="bg1"/>
                </a:solidFill>
                <a:ln w="12700">
                  <a:solidFill>
                    <a:schemeClr val="tx1"/>
                  </a:solidFill>
                </a:ln>
              </p:spPr>
              <p:txBody>
                <a:bodyPr wrap="none" rtlCol="0">
                  <a:spAutoFit/>
                </a:bodyPr>
                <a:lstStyle/>
                <a:p>
                  <a:pPr algn="l"/>
                  <a:r>
                    <a:rPr lang="en-US" sz="2000" i="0" dirty="0">
                      <a:solidFill>
                        <a:srgbClr val="0033CC"/>
                      </a:solidFill>
                    </a:rPr>
                    <a:t>Other information </a:t>
                  </a:r>
                  <a14:m>
                    <m:oMath xmlns:m="http://schemas.openxmlformats.org/officeDocument/2006/math">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𝐼</m:t>
                          </m:r>
                        </m:e>
                        <m:sub>
                          <m:r>
                            <a:rPr lang="en-US" sz="2000" b="0" i="1" smtClean="0">
                              <a:solidFill>
                                <a:srgbClr val="0033CC"/>
                              </a:solidFill>
                              <a:latin typeface="Cambria Math" panose="02040503050406030204" pitchFamily="18" charset="0"/>
                            </a:rPr>
                            <m:t>𝑡</m:t>
                          </m:r>
                        </m:sub>
                      </m:sSub>
                    </m:oMath>
                  </a14:m>
                  <a:endParaRPr lang="en-US" sz="2000" i="0" dirty="0">
                    <a:solidFill>
                      <a:srgbClr val="0033CC"/>
                    </a:solidFill>
                  </a:endParaRPr>
                </a:p>
              </p:txBody>
            </p:sp>
          </mc:Choice>
          <mc:Fallback xmlns="">
            <p:sp>
              <p:nvSpPr>
                <p:cNvPr id="46" name="TextBox 45">
                  <a:extLst>
                    <a:ext uri="{FF2B5EF4-FFF2-40B4-BE49-F238E27FC236}">
                      <a16:creationId xmlns:a16="http://schemas.microsoft.com/office/drawing/2014/main" id="{B1C406B1-7DB7-4404-A21F-915D7C01A4C8}"/>
                    </a:ext>
                  </a:extLst>
                </p:cNvPr>
                <p:cNvSpPr txBox="1">
                  <a:spLocks noRot="1" noChangeAspect="1" noMove="1" noResize="1" noEditPoints="1" noAdjustHandles="1" noChangeArrowheads="1" noChangeShapeType="1" noTextEdit="1"/>
                </p:cNvSpPr>
                <p:nvPr/>
              </p:nvSpPr>
              <p:spPr>
                <a:xfrm>
                  <a:off x="5505009" y="4952147"/>
                  <a:ext cx="2283638" cy="400110"/>
                </a:xfrm>
                <a:prstGeom prst="rect">
                  <a:avLst/>
                </a:prstGeom>
                <a:blipFill>
                  <a:blip r:embed="rId14"/>
                  <a:stretch>
                    <a:fillRect l="-2387" t="-5882" b="-23529"/>
                  </a:stretch>
                </a:blipFill>
                <a:ln w="12700">
                  <a:solidFill>
                    <a:schemeClr val="tx1"/>
                  </a:solidFill>
                </a:ln>
              </p:spPr>
              <p:txBody>
                <a:bodyPr/>
                <a:lstStyle/>
                <a:p>
                  <a:r>
                    <a:rPr lang="en-US">
                      <a:noFill/>
                    </a:rPr>
                    <a:t> </a:t>
                  </a:r>
                </a:p>
              </p:txBody>
            </p:sp>
          </mc:Fallback>
        </mc:AlternateContent>
        <p:cxnSp>
          <p:nvCxnSpPr>
            <p:cNvPr id="50" name="Straight Arrow Connector 49">
              <a:extLst>
                <a:ext uri="{FF2B5EF4-FFF2-40B4-BE49-F238E27FC236}">
                  <a16:creationId xmlns:a16="http://schemas.microsoft.com/office/drawing/2014/main" id="{D27992CD-E184-4809-BFBB-BF72A7B4DBB0}"/>
                </a:ext>
              </a:extLst>
            </p:cNvPr>
            <p:cNvCxnSpPr>
              <a:cxnSpLocks/>
              <a:stCxn id="46" idx="0"/>
              <a:endCxn id="43" idx="4"/>
            </p:cNvCxnSpPr>
            <p:nvPr/>
          </p:nvCxnSpPr>
          <p:spPr bwMode="auto">
            <a:xfrm flipH="1" flipV="1">
              <a:off x="6525385" y="1783104"/>
              <a:ext cx="121443" cy="3169043"/>
            </a:xfrm>
            <a:prstGeom prst="straightConnector1">
              <a:avLst/>
            </a:prstGeom>
            <a:noFill/>
            <a:ln w="12700" cap="flat" cmpd="sng" algn="ctr">
              <a:solidFill>
                <a:srgbClr val="0033CC"/>
              </a:solidFill>
              <a:prstDash val="solid"/>
              <a:round/>
              <a:headEnd type="none" w="med" len="med"/>
              <a:tailEnd type="arrow" w="med" len="med"/>
            </a:ln>
            <a:effectLst/>
          </p:spPr>
        </p:cxnSp>
      </p:grpSp>
      <p:grpSp>
        <p:nvGrpSpPr>
          <p:cNvPr id="58" name="Group 57">
            <a:extLst>
              <a:ext uri="{FF2B5EF4-FFF2-40B4-BE49-F238E27FC236}">
                <a16:creationId xmlns:a16="http://schemas.microsoft.com/office/drawing/2014/main" id="{A14E7F33-0EE0-46A8-9F76-2804FABF25E1}"/>
              </a:ext>
            </a:extLst>
          </p:cNvPr>
          <p:cNvGrpSpPr/>
          <p:nvPr/>
        </p:nvGrpSpPr>
        <p:grpSpPr>
          <a:xfrm>
            <a:off x="4680213" y="1033434"/>
            <a:ext cx="2780054" cy="3741300"/>
            <a:chOff x="4680213" y="1033434"/>
            <a:chExt cx="2780054" cy="3741300"/>
          </a:xfrm>
        </p:grpSpPr>
        <p:sp>
          <p:nvSpPr>
            <p:cNvPr id="42" name="Oval 41">
              <a:extLst>
                <a:ext uri="{FF2B5EF4-FFF2-40B4-BE49-F238E27FC236}">
                  <a16:creationId xmlns:a16="http://schemas.microsoft.com/office/drawing/2014/main" id="{D25A06E1-1748-40FD-8773-21ED1ABEBBFE}"/>
                </a:ext>
              </a:extLst>
            </p:cNvPr>
            <p:cNvSpPr/>
            <p:nvPr/>
          </p:nvSpPr>
          <p:spPr>
            <a:xfrm>
              <a:off x="4680213" y="1033434"/>
              <a:ext cx="1090566" cy="709904"/>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45" name="TextBox 44">
              <a:extLst>
                <a:ext uri="{FF2B5EF4-FFF2-40B4-BE49-F238E27FC236}">
                  <a16:creationId xmlns:a16="http://schemas.microsoft.com/office/drawing/2014/main" id="{304A2E41-AC7E-4E66-B496-38C4D0ABB75A}"/>
                </a:ext>
              </a:extLst>
            </p:cNvPr>
            <p:cNvSpPr txBox="1"/>
            <p:nvPr/>
          </p:nvSpPr>
          <p:spPr>
            <a:xfrm>
              <a:off x="4888729" y="4374624"/>
              <a:ext cx="2571538" cy="400110"/>
            </a:xfrm>
            <a:prstGeom prst="rect">
              <a:avLst/>
            </a:prstGeom>
            <a:solidFill>
              <a:schemeClr val="bg1"/>
            </a:solidFill>
            <a:ln w="12700">
              <a:solidFill>
                <a:schemeClr val="tx1"/>
              </a:solidFill>
            </a:ln>
          </p:spPr>
          <p:txBody>
            <a:bodyPr wrap="none" rtlCol="0">
              <a:spAutoFit/>
            </a:bodyPr>
            <a:lstStyle/>
            <a:p>
              <a:pPr algn="l"/>
              <a:r>
                <a:rPr lang="en-US" sz="2000" i="0" dirty="0">
                  <a:solidFill>
                    <a:srgbClr val="0033CC"/>
                  </a:solidFill>
                </a:rPr>
                <a:t>Physical state variables</a:t>
              </a:r>
            </a:p>
          </p:txBody>
        </p:sp>
        <p:cxnSp>
          <p:nvCxnSpPr>
            <p:cNvPr id="49" name="Straight Arrow Connector 48">
              <a:extLst>
                <a:ext uri="{FF2B5EF4-FFF2-40B4-BE49-F238E27FC236}">
                  <a16:creationId xmlns:a16="http://schemas.microsoft.com/office/drawing/2014/main" id="{25C3F54E-5426-463B-A706-FEFCE2B860F4}"/>
                </a:ext>
              </a:extLst>
            </p:cNvPr>
            <p:cNvCxnSpPr>
              <a:cxnSpLocks/>
              <a:stCxn id="45" idx="0"/>
              <a:endCxn id="42" idx="4"/>
            </p:cNvCxnSpPr>
            <p:nvPr/>
          </p:nvCxnSpPr>
          <p:spPr bwMode="auto">
            <a:xfrm flipH="1" flipV="1">
              <a:off x="5225496" y="1743338"/>
              <a:ext cx="949002" cy="2631286"/>
            </a:xfrm>
            <a:prstGeom prst="straightConnector1">
              <a:avLst/>
            </a:prstGeom>
            <a:noFill/>
            <a:ln w="12700" cap="flat" cmpd="sng" algn="ctr">
              <a:solidFill>
                <a:srgbClr val="0033CC"/>
              </a:solidFill>
              <a:prstDash val="solid"/>
              <a:round/>
              <a:headEnd type="none" w="med" len="med"/>
              <a:tailEnd type="arrow" w="med" len="med"/>
            </a:ln>
            <a:effectLst/>
          </p:spPr>
        </p:cxnSp>
      </p:grpSp>
    </p:spTree>
    <p:extLst>
      <p:ext uri="{BB962C8B-B14F-4D97-AF65-F5344CB8AC3E}">
        <p14:creationId xmlns:p14="http://schemas.microsoft.com/office/powerpoint/2010/main" val="347791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par>
                                <p:cTn id="17" presetID="22" presetClass="entr" presetSubtype="8"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par>
                                <p:cTn id="20" presetID="22" presetClass="entr" presetSubtype="8"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par>
                                <p:cTn id="32" presetID="22" presetClass="entr" presetSubtype="8"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par>
                                <p:cTn id="35" presetID="22" presetClass="entr" presetSubtype="8"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dissolve">
                                      <p:cBhvr>
                                        <p:cTn id="42" dur="500"/>
                                        <p:tgtEl>
                                          <p:spTgt spid="27"/>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dissolve">
                                      <p:cBhvr>
                                        <p:cTn id="45" dur="500"/>
                                        <p:tgtEl>
                                          <p:spTgt spid="26"/>
                                        </p:tgtEl>
                                      </p:cBhvr>
                                    </p:animEffect>
                                  </p:childTnLst>
                                </p:cTn>
                              </p:par>
                              <p:par>
                                <p:cTn id="46" presetID="22" presetClass="entr" presetSubtype="8"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par>
                                <p:cTn id="49" presetID="22" presetClass="entr" presetSubtype="8"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wipe(down)">
                                      <p:cBhvr>
                                        <p:cTn id="56" dur="500"/>
                                        <p:tgtEl>
                                          <p:spTgt spid="5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wipe(down)">
                                      <p:cBhvr>
                                        <p:cTn id="61" dur="500"/>
                                        <p:tgtEl>
                                          <p:spTgt spid="5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wipe(down)">
                                      <p:cBhvr>
                                        <p:cTn id="6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P spid="20" grpId="0" animBg="1"/>
      <p:bldP spid="22" grpId="0" animBg="1"/>
      <p:bldP spid="26" grpId="0" animBg="1"/>
      <p:bldP spid="2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Types of learning:</a:t>
                </a:r>
              </a:p>
              <a:p>
                <a:pPr lvl="1"/>
                <a:r>
                  <a:rPr lang="en-US" dirty="0"/>
                  <a:t>No learning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m:t>
                        </m:r>
                      </m:sup>
                    </m:sSup>
                    <m:r>
                      <a:rPr lang="en-US" b="0" i="1" smtClean="0">
                        <a:latin typeface="Cambria Math" panose="02040503050406030204" pitchFamily="18" charset="0"/>
                      </a:rPr>
                      <m:t>𝑠</m:t>
                    </m:r>
                  </m:oMath>
                </a14:m>
                <a:r>
                  <a:rPr lang="en-US" dirty="0"/>
                  <a:t> are known)</a:t>
                </a:r>
              </a:p>
              <a:p>
                <a:pPr lvl="1"/>
                <a:endParaRPr lang="en-US" dirty="0"/>
              </a:p>
              <a:p>
                <a:pPr marL="457200" lvl="1" indent="0">
                  <a:buNone/>
                </a:pPr>
                <a:endParaRPr lang="en-US" dirty="0"/>
              </a:p>
              <a:p>
                <a:pPr lvl="1"/>
                <a:r>
                  <a:rPr lang="en-US" dirty="0"/>
                  <a:t>Passive learning (learn </a:t>
                </a:r>
                <a14:m>
                  <m:oMath xmlns:m="http://schemas.openxmlformats.org/officeDocument/2006/math">
                    <m:r>
                      <a:rPr lang="en-US" b="0" i="1" smtClean="0">
                        <a:latin typeface="Cambria Math" panose="02040503050406030204" pitchFamily="18" charset="0"/>
                      </a:rPr>
                      <m:t>𝜃</m:t>
                    </m:r>
                    <m:r>
                      <a:rPr lang="en-US" b="0" i="1" smtClean="0">
                        <a:latin typeface="Cambria Math" panose="02040503050406030204" pitchFamily="18" charset="0"/>
                      </a:rPr>
                      <m:t>𝑠</m:t>
                    </m:r>
                  </m:oMath>
                </a14:m>
                <a:r>
                  <a:rPr lang="en-US" dirty="0"/>
                  <a:t> from price data)</a:t>
                </a:r>
              </a:p>
              <a:p>
                <a:pPr lvl="1"/>
                <a:endParaRPr lang="en-US" dirty="0"/>
              </a:p>
              <a:p>
                <a:pPr lvl="1"/>
                <a:endParaRPr lang="en-US" dirty="0"/>
              </a:p>
              <a:p>
                <a:pPr lvl="1"/>
                <a:r>
                  <a:rPr lang="en-US" dirty="0"/>
                  <a:t>Active learning (“bandit problems”)</a:t>
                </a:r>
              </a:p>
              <a:p>
                <a:pPr lvl="1"/>
                <a:endParaRPr lang="en-US" sz="2000" dirty="0"/>
              </a:p>
              <a:p>
                <a:pPr lvl="1"/>
                <a:endParaRPr lang="en-US" sz="2000" dirty="0"/>
              </a:p>
              <a:p>
                <a:pPr marL="457200" lvl="1" indent="0">
                  <a:buNone/>
                </a:pPr>
                <a:endParaRPr lang="en-US" sz="2000" dirty="0"/>
              </a:p>
              <a:p>
                <a:pPr marL="800100" lvl="1" indent="-342900">
                  <a:buNone/>
                </a:pPr>
                <a:r>
                  <a:rPr lang="en-US" dirty="0"/>
                  <a:t>     </a:t>
                </a:r>
                <a:r>
                  <a:rPr lang="en-US" sz="2000" i="1" dirty="0"/>
                  <a:t>Modeling the active learning is the same as passive, but the choice of policy will change.</a:t>
                </a:r>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1355" b="-11823"/>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nvPr>
        </p:nvGraphicFramePr>
        <p:xfrm>
          <a:off x="1604963" y="2298612"/>
          <a:ext cx="4113212" cy="487363"/>
        </p:xfrm>
        <a:graphic>
          <a:graphicData uri="http://schemas.openxmlformats.org/presentationml/2006/ole">
            <mc:AlternateContent xmlns:mc="http://schemas.openxmlformats.org/markup-compatibility/2006">
              <mc:Choice xmlns:v="urn:schemas-microsoft-com:vml" Requires="v">
                <p:oleObj spid="_x0000_s2384009" name="Equation" r:id="rId4" imgW="1714320" imgH="203040" progId="Equation.DSMT4">
                  <p:embed/>
                </p:oleObj>
              </mc:Choice>
              <mc:Fallback>
                <p:oleObj name="Equation" r:id="rId4" imgW="1714320" imgH="203040" progId="Equation.DSMT4">
                  <p:embed/>
                  <p:pic>
                    <p:nvPicPr>
                      <p:cNvPr id="4" name="Object 3"/>
                      <p:cNvPicPr>
                        <a:picLocks noChangeAspect="1" noChangeArrowheads="1"/>
                      </p:cNvPicPr>
                      <p:nvPr/>
                    </p:nvPicPr>
                    <p:blipFill>
                      <a:blip r:embed="rId5"/>
                      <a:srcRect/>
                      <a:stretch>
                        <a:fillRect/>
                      </a:stretch>
                    </p:blipFill>
                    <p:spPr bwMode="auto">
                      <a:xfrm>
                        <a:off x="1604963" y="2298612"/>
                        <a:ext cx="411321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nvPr>
        </p:nvGraphicFramePr>
        <p:xfrm>
          <a:off x="1638129" y="3612471"/>
          <a:ext cx="4325938" cy="487363"/>
        </p:xfrm>
        <a:graphic>
          <a:graphicData uri="http://schemas.openxmlformats.org/presentationml/2006/ole">
            <mc:AlternateContent xmlns:mc="http://schemas.openxmlformats.org/markup-compatibility/2006">
              <mc:Choice xmlns:v="urn:schemas-microsoft-com:vml" Requires="v">
                <p:oleObj spid="_x0000_s2384010" name="Equation" r:id="rId6" imgW="1803240" imgH="203040" progId="Equation.DSMT4">
                  <p:embed/>
                </p:oleObj>
              </mc:Choice>
              <mc:Fallback>
                <p:oleObj name="Equation" r:id="rId6" imgW="1803240" imgH="203040" progId="Equation.DSMT4">
                  <p:embed/>
                  <p:pic>
                    <p:nvPicPr>
                      <p:cNvPr id="5" name="Object 4"/>
                      <p:cNvPicPr>
                        <a:picLocks noChangeAspect="1" noChangeArrowheads="1"/>
                      </p:cNvPicPr>
                      <p:nvPr/>
                    </p:nvPicPr>
                    <p:blipFill>
                      <a:blip r:embed="rId7"/>
                      <a:srcRect/>
                      <a:stretch>
                        <a:fillRect/>
                      </a:stretch>
                    </p:blipFill>
                    <p:spPr bwMode="auto">
                      <a:xfrm>
                        <a:off x="1638129" y="3612471"/>
                        <a:ext cx="4325938"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nvPr>
        </p:nvGraphicFramePr>
        <p:xfrm>
          <a:off x="1635125" y="5011738"/>
          <a:ext cx="5332413" cy="487362"/>
        </p:xfrm>
        <a:graphic>
          <a:graphicData uri="http://schemas.openxmlformats.org/presentationml/2006/ole">
            <mc:AlternateContent xmlns:mc="http://schemas.openxmlformats.org/markup-compatibility/2006">
              <mc:Choice xmlns:v="urn:schemas-microsoft-com:vml" Requires="v">
                <p:oleObj spid="_x0000_s2384011" name="Equation" r:id="rId8" imgW="2222280" imgH="203040" progId="Equation.DSMT4">
                  <p:embed/>
                </p:oleObj>
              </mc:Choice>
              <mc:Fallback>
                <p:oleObj name="Equation" r:id="rId8" imgW="2222280" imgH="203040" progId="Equation.DSMT4">
                  <p:embed/>
                  <p:pic>
                    <p:nvPicPr>
                      <p:cNvPr id="6" name="Object 5"/>
                      <p:cNvPicPr>
                        <a:picLocks noChangeAspect="1" noChangeArrowheads="1"/>
                      </p:cNvPicPr>
                      <p:nvPr/>
                    </p:nvPicPr>
                    <p:blipFill>
                      <a:blip r:embed="rId9"/>
                      <a:srcRect/>
                      <a:stretch>
                        <a:fillRect/>
                      </a:stretch>
                    </p:blipFill>
                    <p:spPr bwMode="auto">
                      <a:xfrm>
                        <a:off x="1635125" y="5011738"/>
                        <a:ext cx="533241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Oval 6">
            <a:extLst>
              <a:ext uri="{FF2B5EF4-FFF2-40B4-BE49-F238E27FC236}">
                <a16:creationId xmlns:a16="http://schemas.microsoft.com/office/drawing/2014/main" id="{EA1D7122-26C2-41EE-A7A5-02C9190AE39B}"/>
              </a:ext>
            </a:extLst>
          </p:cNvPr>
          <p:cNvSpPr/>
          <p:nvPr/>
        </p:nvSpPr>
        <p:spPr>
          <a:xfrm>
            <a:off x="5784351" y="4828854"/>
            <a:ext cx="472611" cy="886146"/>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8" name="Group 7">
            <a:extLst>
              <a:ext uri="{FF2B5EF4-FFF2-40B4-BE49-F238E27FC236}">
                <a16:creationId xmlns:a16="http://schemas.microsoft.com/office/drawing/2014/main" id="{6DE9D0A3-CB31-4305-9E36-051E187DE88D}"/>
              </a:ext>
            </a:extLst>
          </p:cNvPr>
          <p:cNvGrpSpPr/>
          <p:nvPr/>
        </p:nvGrpSpPr>
        <p:grpSpPr>
          <a:xfrm>
            <a:off x="2432824" y="3454312"/>
            <a:ext cx="2344650" cy="781217"/>
            <a:chOff x="2432824" y="3454312"/>
            <a:chExt cx="2344650" cy="781217"/>
          </a:xfrm>
        </p:grpSpPr>
        <p:sp>
          <p:nvSpPr>
            <p:cNvPr id="12" name="Oval 11">
              <a:extLst>
                <a:ext uri="{FF2B5EF4-FFF2-40B4-BE49-F238E27FC236}">
                  <a16:creationId xmlns:a16="http://schemas.microsoft.com/office/drawing/2014/main" id="{2D0C7306-5B4E-406B-9F42-DE26F2ED55BF}"/>
                </a:ext>
              </a:extLst>
            </p:cNvPr>
            <p:cNvSpPr/>
            <p:nvPr/>
          </p:nvSpPr>
          <p:spPr>
            <a:xfrm>
              <a:off x="2432824" y="3456022"/>
              <a:ext cx="401122" cy="752105"/>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3" name="Oval 12">
              <a:extLst>
                <a:ext uri="{FF2B5EF4-FFF2-40B4-BE49-F238E27FC236}">
                  <a16:creationId xmlns:a16="http://schemas.microsoft.com/office/drawing/2014/main" id="{796FD176-3119-4F78-9744-0E3157435D51}"/>
                </a:ext>
              </a:extLst>
            </p:cNvPr>
            <p:cNvSpPr/>
            <p:nvPr/>
          </p:nvSpPr>
          <p:spPr>
            <a:xfrm>
              <a:off x="3330100" y="3454312"/>
              <a:ext cx="401122" cy="752105"/>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4" name="Oval 13">
              <a:extLst>
                <a:ext uri="{FF2B5EF4-FFF2-40B4-BE49-F238E27FC236}">
                  <a16:creationId xmlns:a16="http://schemas.microsoft.com/office/drawing/2014/main" id="{9087ED98-96C8-4484-9331-843E82CE0C5D}"/>
                </a:ext>
              </a:extLst>
            </p:cNvPr>
            <p:cNvSpPr/>
            <p:nvPr/>
          </p:nvSpPr>
          <p:spPr>
            <a:xfrm>
              <a:off x="4376352" y="3483424"/>
              <a:ext cx="401122" cy="752105"/>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
        <p:nvSpPr>
          <p:cNvPr id="9" name="Footer Placeholder 8">
            <a:extLst>
              <a:ext uri="{FF2B5EF4-FFF2-40B4-BE49-F238E27FC236}">
                <a16:creationId xmlns:a16="http://schemas.microsoft.com/office/drawing/2014/main" id="{EF8B22C2-28CD-478A-82F6-1723E602B86E}"/>
              </a:ext>
            </a:extLst>
          </p:cNvPr>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239388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Learning a demand response function</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4885" t="1471" r="7108" b="13550"/>
          <a:stretch/>
        </p:blipFill>
        <p:spPr>
          <a:xfrm>
            <a:off x="2057404" y="1709648"/>
            <a:ext cx="4916044" cy="2778133"/>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50690" b="37867"/>
          <a:stretch/>
        </p:blipFill>
        <p:spPr>
          <a:xfrm>
            <a:off x="4535909" y="4650759"/>
            <a:ext cx="3400723" cy="2159115"/>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3937" r="50124" b="37752"/>
          <a:stretch/>
        </p:blipFill>
        <p:spPr>
          <a:xfrm>
            <a:off x="417086" y="4658779"/>
            <a:ext cx="3168317" cy="2163125"/>
          </a:xfrm>
          <a:prstGeom prst="rect">
            <a:avLst/>
          </a:prstGeom>
        </p:spPr>
      </p:pic>
      <p:sp>
        <p:nvSpPr>
          <p:cNvPr id="10" name="TextBox 9"/>
          <p:cNvSpPr txBox="1"/>
          <p:nvPr/>
        </p:nvSpPr>
        <p:spPr>
          <a:xfrm>
            <a:off x="4315331" y="4375481"/>
            <a:ext cx="3910045" cy="400110"/>
          </a:xfrm>
          <a:prstGeom prst="rect">
            <a:avLst/>
          </a:prstGeom>
          <a:noFill/>
        </p:spPr>
        <p:txBody>
          <a:bodyPr wrap="none" rtlCol="0">
            <a:spAutoFit/>
          </a:bodyPr>
          <a:lstStyle/>
          <a:p>
            <a:pPr algn="l"/>
            <a:r>
              <a:rPr lang="en-US" sz="2000" i="0" dirty="0"/>
              <a:t>Sampling to learn demand response:</a:t>
            </a:r>
          </a:p>
        </p:txBody>
      </p:sp>
      <p:sp>
        <p:nvSpPr>
          <p:cNvPr id="8" name="TextBox 7"/>
          <p:cNvSpPr txBox="1"/>
          <p:nvPr/>
        </p:nvSpPr>
        <p:spPr>
          <a:xfrm>
            <a:off x="469232" y="4367462"/>
            <a:ext cx="3446777" cy="400110"/>
          </a:xfrm>
          <a:prstGeom prst="rect">
            <a:avLst/>
          </a:prstGeom>
          <a:noFill/>
        </p:spPr>
        <p:txBody>
          <a:bodyPr wrap="none" rtlCol="0">
            <a:spAutoFit/>
          </a:bodyPr>
          <a:lstStyle/>
          <a:p>
            <a:pPr algn="l"/>
            <a:r>
              <a:rPr lang="en-US" sz="2000" i="0" dirty="0"/>
              <a:t>Sampling to maximize revenue:</a:t>
            </a:r>
          </a:p>
        </p:txBody>
      </p:sp>
      <p:cxnSp>
        <p:nvCxnSpPr>
          <p:cNvPr id="12" name="Straight Connector 11"/>
          <p:cNvCxnSpPr/>
          <p:nvPr/>
        </p:nvCxnSpPr>
        <p:spPr bwMode="auto">
          <a:xfrm>
            <a:off x="2851484" y="1997242"/>
            <a:ext cx="2791327" cy="2045369"/>
          </a:xfrm>
          <a:prstGeom prst="line">
            <a:avLst/>
          </a:prstGeom>
          <a:noFill/>
          <a:ln w="38100"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2851484" y="2201779"/>
            <a:ext cx="3068053" cy="1467853"/>
          </a:xfrm>
          <a:prstGeom prst="line">
            <a:avLst/>
          </a:prstGeom>
          <a:noFill/>
          <a:ln w="3810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2983832" y="1709648"/>
            <a:ext cx="2141621" cy="2248741"/>
          </a:xfrm>
          <a:prstGeom prst="line">
            <a:avLst/>
          </a:prstGeom>
          <a:noFill/>
          <a:ln w="38100"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DDEB8D97-AA51-415C-93E0-20A1CFDC8DFE}"/>
              </a:ext>
            </a:extLst>
          </p:cNvPr>
          <p:cNvCxnSpPr>
            <a:cxnSpLocks/>
          </p:cNvCxnSpPr>
          <p:nvPr/>
        </p:nvCxnSpPr>
        <p:spPr bwMode="auto">
          <a:xfrm>
            <a:off x="2851484" y="2606798"/>
            <a:ext cx="3068053" cy="898381"/>
          </a:xfrm>
          <a:prstGeom prst="line">
            <a:avLst/>
          </a:prstGeom>
          <a:noFill/>
          <a:ln w="38100" cap="flat" cmpd="sng" algn="ctr">
            <a:solidFill>
              <a:schemeClr val="tx1"/>
            </a:solidFill>
            <a:prstDash val="solid"/>
            <a:round/>
            <a:headEnd type="none" w="med" len="med"/>
            <a:tailEnd type="none" w="med" len="med"/>
          </a:ln>
          <a:effectLst/>
        </p:spPr>
      </p:cxnSp>
      <p:sp>
        <p:nvSpPr>
          <p:cNvPr id="11" name="Rectangle 10">
            <a:extLst>
              <a:ext uri="{FF2B5EF4-FFF2-40B4-BE49-F238E27FC236}">
                <a16:creationId xmlns:a16="http://schemas.microsoft.com/office/drawing/2014/main" id="{D3546823-C7A9-412C-9A4D-8410B5CCDEA8}"/>
              </a:ext>
            </a:extLst>
          </p:cNvPr>
          <p:cNvSpPr/>
          <p:nvPr/>
        </p:nvSpPr>
        <p:spPr>
          <a:xfrm rot="17789214">
            <a:off x="6456792" y="5341823"/>
            <a:ext cx="291421" cy="450612"/>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9767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 in the U.S.</a:t>
            </a:r>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44551"/>
            <a:ext cx="9110668" cy="613575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pPr>
              <a:defRPr/>
            </a:pPr>
            <a:r>
              <a:rPr lang="en-US"/>
              <a:t>© 2019 Warren Powell</a:t>
            </a:r>
            <a:endParaRPr lang="en-US" dirty="0"/>
          </a:p>
        </p:txBody>
      </p:sp>
    </p:spTree>
    <p:extLst>
      <p:ext uri="{BB962C8B-B14F-4D97-AF65-F5344CB8AC3E}">
        <p14:creationId xmlns:p14="http://schemas.microsoft.com/office/powerpoint/2010/main" val="36496323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An energy storage example</a:t>
            </a:r>
          </a:p>
        </p:txBody>
      </p:sp>
      <p:sp>
        <p:nvSpPr>
          <p:cNvPr id="4101" name="Rectangle 5"/>
          <p:cNvSpPr>
            <a:spLocks noGrp="1" noChangeArrowheads="1"/>
          </p:cNvSpPr>
          <p:nvPr>
            <p:ph type="subTitle" idx="1"/>
          </p:nvPr>
        </p:nvSpPr>
        <p:spPr/>
        <p:txBody>
          <a:bodyPr/>
          <a:lstStyle/>
          <a:p>
            <a:r>
              <a:rPr lang="en-US" dirty="0"/>
              <a:t> </a:t>
            </a:r>
          </a:p>
        </p:txBody>
      </p:sp>
      <p:sp>
        <p:nvSpPr>
          <p:cNvPr id="2" name="Footer Placeholder 1"/>
          <p:cNvSpPr>
            <a:spLocks noGrp="1"/>
          </p:cNvSpPr>
          <p:nvPr>
            <p:ph type="ftr" sz="quarter" idx="11"/>
          </p:nvPr>
        </p:nvSpPr>
        <p:spPr/>
        <p:txBody>
          <a:bodyPr/>
          <a:lstStyle/>
          <a:p>
            <a:pPr>
              <a:defRPr/>
            </a:pPr>
            <a:r>
              <a:rPr lang="en-US"/>
              <a:t>© 2019 W.B. Powell</a:t>
            </a:r>
          </a:p>
        </p:txBody>
      </p:sp>
      <p:sp>
        <p:nvSpPr>
          <p:cNvPr id="7" name="Rectangle 5"/>
          <p:cNvSpPr txBox="1">
            <a:spLocks noChangeArrowheads="1"/>
          </p:cNvSpPr>
          <p:nvPr/>
        </p:nvSpPr>
        <p:spPr bwMode="auto">
          <a:xfrm>
            <a:off x="1055077" y="3978275"/>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r>
              <a:rPr lang="en-US" i="0" kern="0" dirty="0"/>
              <a:t>Planning with rolling forecasts</a:t>
            </a:r>
          </a:p>
        </p:txBody>
      </p:sp>
    </p:spTree>
    <p:extLst>
      <p:ext uri="{BB962C8B-B14F-4D97-AF65-F5344CB8AC3E}">
        <p14:creationId xmlns:p14="http://schemas.microsoft.com/office/powerpoint/2010/main" val="6120993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Parametric cost function approximation</a:t>
            </a:r>
          </a:p>
        </p:txBody>
      </p:sp>
      <p:sp>
        <p:nvSpPr>
          <p:cNvPr id="3" name="Content Placeholder 2"/>
          <p:cNvSpPr>
            <a:spLocks noGrp="1"/>
          </p:cNvSpPr>
          <p:nvPr>
            <p:ph idx="1"/>
          </p:nvPr>
        </p:nvSpPr>
        <p:spPr/>
        <p:txBody>
          <a:bodyPr/>
          <a:lstStyle/>
          <a:p>
            <a:r>
              <a:rPr lang="en-US" dirty="0"/>
              <a:t>An energy storage problem:</a:t>
            </a:r>
          </a:p>
        </p:txBody>
      </p:sp>
      <p:pic>
        <p:nvPicPr>
          <p:cNvPr id="6" name="Picture 5"/>
          <p:cNvPicPr>
            <a:picLocks noChangeAspect="1"/>
          </p:cNvPicPr>
          <p:nvPr/>
        </p:nvPicPr>
        <p:blipFill rotWithShape="1">
          <a:blip r:embed="rId3"/>
          <a:srcRect r="6274" b="10311"/>
          <a:stretch/>
        </p:blipFill>
        <p:spPr>
          <a:xfrm>
            <a:off x="5240906" y="1210941"/>
            <a:ext cx="3739808" cy="2716993"/>
          </a:xfrm>
          <a:prstGeom prst="rect">
            <a:avLst/>
          </a:prstGeom>
        </p:spPr>
      </p:pic>
      <p:pic>
        <p:nvPicPr>
          <p:cNvPr id="4" name="Picture 3"/>
          <p:cNvPicPr>
            <a:picLocks noChangeAspect="1"/>
          </p:cNvPicPr>
          <p:nvPr/>
        </p:nvPicPr>
        <p:blipFill>
          <a:blip r:embed="rId4"/>
          <a:stretch>
            <a:fillRect/>
          </a:stretch>
        </p:blipFill>
        <p:spPr>
          <a:xfrm>
            <a:off x="785195" y="3869840"/>
            <a:ext cx="6702752" cy="3036548"/>
          </a:xfrm>
          <a:prstGeom prst="rect">
            <a:avLst/>
          </a:prstGeom>
        </p:spPr>
      </p:pic>
      <p:sp>
        <p:nvSpPr>
          <p:cNvPr id="9" name="Rectangle 8"/>
          <p:cNvSpPr/>
          <p:nvPr/>
        </p:nvSpPr>
        <p:spPr>
          <a:xfrm>
            <a:off x="2720366" y="3786752"/>
            <a:ext cx="3299433" cy="449118"/>
          </a:xfrm>
          <a:prstGeom prst="rect">
            <a:avLst/>
          </a:prstGeom>
          <a:solidFill>
            <a:schemeClr val="bg1"/>
          </a:solidFill>
          <a:ln w="28575">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 name="Rectangle 9"/>
          <p:cNvSpPr/>
          <p:nvPr/>
        </p:nvSpPr>
        <p:spPr>
          <a:xfrm>
            <a:off x="2482263" y="4318958"/>
            <a:ext cx="1545772" cy="449118"/>
          </a:xfrm>
          <a:prstGeom prst="rect">
            <a:avLst/>
          </a:prstGeom>
          <a:solidFill>
            <a:schemeClr val="bg1"/>
          </a:solidFill>
          <a:ln w="28575">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12" name="Picture 11"/>
          <p:cNvPicPr>
            <a:picLocks noChangeAspect="1"/>
          </p:cNvPicPr>
          <p:nvPr/>
        </p:nvPicPr>
        <p:blipFill>
          <a:blip r:embed="rId5"/>
          <a:stretch>
            <a:fillRect/>
          </a:stretch>
        </p:blipFill>
        <p:spPr>
          <a:xfrm>
            <a:off x="-8642" y="1781020"/>
            <a:ext cx="4819720" cy="1861747"/>
          </a:xfrm>
          <a:prstGeom prst="rect">
            <a:avLst/>
          </a:prstGeom>
        </p:spPr>
      </p:pic>
      <p:sp>
        <p:nvSpPr>
          <p:cNvPr id="5" name="Footer Placeholder 4">
            <a:extLst>
              <a:ext uri="{FF2B5EF4-FFF2-40B4-BE49-F238E27FC236}">
                <a16:creationId xmlns:a16="http://schemas.microsoft.com/office/drawing/2014/main" id="{F29B6766-7D2F-4A5A-82F5-EB1EE3228262}"/>
              </a:ext>
            </a:extLst>
          </p:cNvPr>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26441551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Parametric cost function approximation</a:t>
            </a:r>
          </a:p>
        </p:txBody>
      </p:sp>
      <p:sp>
        <p:nvSpPr>
          <p:cNvPr id="3" name="Content Placeholder 2"/>
          <p:cNvSpPr>
            <a:spLocks noGrp="1"/>
          </p:cNvSpPr>
          <p:nvPr>
            <p:ph idx="1"/>
          </p:nvPr>
        </p:nvSpPr>
        <p:spPr>
          <a:xfrm>
            <a:off x="322950" y="1143000"/>
            <a:ext cx="7772400" cy="4953000"/>
          </a:xfrm>
        </p:spPr>
        <p:txBody>
          <a:bodyPr/>
          <a:lstStyle/>
          <a:p>
            <a:r>
              <a:rPr lang="en-US" sz="2400" dirty="0"/>
              <a:t>Forecasts evolve over time as new information arrives:</a:t>
            </a:r>
          </a:p>
        </p:txBody>
      </p:sp>
      <p:pic>
        <p:nvPicPr>
          <p:cNvPr id="7034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715181"/>
            <a:ext cx="9144000" cy="473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14" y="1691594"/>
            <a:ext cx="9144001"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4" y="1686606"/>
            <a:ext cx="9144001"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15" y="1677307"/>
            <a:ext cx="9144000"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682070"/>
            <a:ext cx="9144000"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515" y="1682070"/>
            <a:ext cx="9144001"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516" y="1672545"/>
            <a:ext cx="9144000"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7"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516" y="1672544"/>
            <a:ext cx="9144001"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8"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518" y="1672543"/>
            <a:ext cx="9143999"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9"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518" y="1672545"/>
            <a:ext cx="9144000"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500"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518" y="1677079"/>
            <a:ext cx="91440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501"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514" y="1672318"/>
            <a:ext cx="9143998"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2" y="1686606"/>
            <a:ext cx="9143998" cy="243794"/>
          </a:xfrm>
          <a:prstGeom prst="rect">
            <a:avLst/>
          </a:prstGeom>
          <a:solidFill>
            <a:schemeClr val="bg1"/>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 name="TextBox 5"/>
          <p:cNvSpPr txBox="1"/>
          <p:nvPr/>
        </p:nvSpPr>
        <p:spPr>
          <a:xfrm>
            <a:off x="4326340" y="5049667"/>
            <a:ext cx="1003801" cy="461665"/>
          </a:xfrm>
          <a:prstGeom prst="rect">
            <a:avLst/>
          </a:prstGeom>
          <a:noFill/>
        </p:spPr>
        <p:txBody>
          <a:bodyPr wrap="none" rtlCol="0">
            <a:spAutoFit/>
          </a:bodyPr>
          <a:lstStyle/>
          <a:p>
            <a:pPr algn="l"/>
            <a:r>
              <a:rPr lang="en-US" sz="2400" i="0" dirty="0"/>
              <a:t>Actual</a:t>
            </a:r>
          </a:p>
        </p:txBody>
      </p:sp>
      <p:cxnSp>
        <p:nvCxnSpPr>
          <p:cNvPr id="8" name="Straight Arrow Connector 7"/>
          <p:cNvCxnSpPr/>
          <p:nvPr/>
        </p:nvCxnSpPr>
        <p:spPr bwMode="auto">
          <a:xfrm flipH="1" flipV="1">
            <a:off x="3957851" y="4626591"/>
            <a:ext cx="354841" cy="640260"/>
          </a:xfrm>
          <a:prstGeom prst="straightConnector1">
            <a:avLst/>
          </a:prstGeom>
          <a:noFill/>
          <a:ln w="9525" cap="flat" cmpd="sng" algn="ctr">
            <a:solidFill>
              <a:schemeClr val="tx1"/>
            </a:solidFill>
            <a:prstDash val="solid"/>
            <a:round/>
            <a:headEnd type="none" w="med" len="med"/>
            <a:tailEnd type="arrow"/>
          </a:ln>
          <a:effectLst/>
        </p:spPr>
      </p:cxnSp>
      <p:sp>
        <p:nvSpPr>
          <p:cNvPr id="9" name="TextBox 8"/>
          <p:cNvSpPr txBox="1"/>
          <p:nvPr/>
        </p:nvSpPr>
        <p:spPr>
          <a:xfrm>
            <a:off x="1078176" y="2579434"/>
            <a:ext cx="1871025" cy="923330"/>
          </a:xfrm>
          <a:prstGeom prst="rect">
            <a:avLst/>
          </a:prstGeom>
          <a:solidFill>
            <a:schemeClr val="bg1"/>
          </a:solidFill>
          <a:ln w="12700">
            <a:solidFill>
              <a:schemeClr val="tx1"/>
            </a:solidFill>
          </a:ln>
        </p:spPr>
        <p:txBody>
          <a:bodyPr wrap="square" rtlCol="0">
            <a:spAutoFit/>
          </a:bodyPr>
          <a:lstStyle/>
          <a:p>
            <a:pPr algn="l"/>
            <a:r>
              <a:rPr lang="en-US" i="0" dirty="0"/>
              <a:t>Rolling forecasts, updated each hour.</a:t>
            </a:r>
          </a:p>
        </p:txBody>
      </p:sp>
      <p:graphicFrame>
        <p:nvGraphicFramePr>
          <p:cNvPr id="10" name="Object 9"/>
          <p:cNvGraphicFramePr>
            <a:graphicFrameLocks noChangeAspect="1"/>
          </p:cNvGraphicFramePr>
          <p:nvPr>
            <p:extLst/>
          </p:nvPr>
        </p:nvGraphicFramePr>
        <p:xfrm>
          <a:off x="2957672" y="2289706"/>
          <a:ext cx="402957" cy="1504371"/>
        </p:xfrm>
        <a:graphic>
          <a:graphicData uri="http://schemas.openxmlformats.org/presentationml/2006/ole">
            <mc:AlternateContent xmlns:mc="http://schemas.openxmlformats.org/markup-compatibility/2006">
              <mc:Choice xmlns:v="urn:schemas-microsoft-com:vml" Requires="v">
                <p:oleObj spid="_x0000_s2384943" name="Equation" r:id="rId16" imgW="190440" imgH="711000" progId="Equation.DSMT4">
                  <p:embed/>
                </p:oleObj>
              </mc:Choice>
              <mc:Fallback>
                <p:oleObj name="Equation" r:id="rId16" imgW="190440" imgH="711000" progId="Equation.DSMT4">
                  <p:embed/>
                  <p:pic>
                    <p:nvPicPr>
                      <p:cNvPr id="10" name="Object 9"/>
                      <p:cNvPicPr/>
                      <p:nvPr/>
                    </p:nvPicPr>
                    <p:blipFill>
                      <a:blip r:embed="rId17"/>
                      <a:stretch>
                        <a:fillRect/>
                      </a:stretch>
                    </p:blipFill>
                    <p:spPr>
                      <a:xfrm>
                        <a:off x="2957672" y="2289706"/>
                        <a:ext cx="402957" cy="1504371"/>
                      </a:xfrm>
                      <a:prstGeom prst="rect">
                        <a:avLst/>
                      </a:prstGeom>
                    </p:spPr>
                  </p:pic>
                </p:oleObj>
              </mc:Fallback>
            </mc:AlternateContent>
          </a:graphicData>
        </a:graphic>
      </p:graphicFrame>
      <p:sp>
        <p:nvSpPr>
          <p:cNvPr id="23" name="TextBox 22"/>
          <p:cNvSpPr txBox="1"/>
          <p:nvPr/>
        </p:nvSpPr>
        <p:spPr>
          <a:xfrm>
            <a:off x="589923" y="4056026"/>
            <a:ext cx="2139629" cy="707886"/>
          </a:xfrm>
          <a:prstGeom prst="rect">
            <a:avLst/>
          </a:prstGeom>
          <a:solidFill>
            <a:schemeClr val="bg1"/>
          </a:solidFill>
          <a:ln w="12700">
            <a:solidFill>
              <a:schemeClr val="tx1"/>
            </a:solidFill>
          </a:ln>
        </p:spPr>
        <p:txBody>
          <a:bodyPr wrap="square" rtlCol="0">
            <a:spAutoFit/>
          </a:bodyPr>
          <a:lstStyle/>
          <a:p>
            <a:pPr algn="l"/>
            <a:r>
              <a:rPr lang="en-US" sz="2000" i="0" dirty="0">
                <a:solidFill>
                  <a:srgbClr val="0033CC"/>
                </a:solidFill>
              </a:rPr>
              <a:t>Forecast made at midnight:</a:t>
            </a:r>
          </a:p>
        </p:txBody>
      </p:sp>
      <p:cxnSp>
        <p:nvCxnSpPr>
          <p:cNvPr id="12" name="Straight Arrow Connector 11"/>
          <p:cNvCxnSpPr/>
          <p:nvPr/>
        </p:nvCxnSpPr>
        <p:spPr bwMode="auto">
          <a:xfrm flipH="1">
            <a:off x="1269242" y="4763912"/>
            <a:ext cx="390496" cy="586010"/>
          </a:xfrm>
          <a:prstGeom prst="straightConnector1">
            <a:avLst/>
          </a:prstGeom>
          <a:noFill/>
          <a:ln w="9525" cap="flat" cmpd="sng" algn="ctr">
            <a:solidFill>
              <a:srgbClr val="0033CC"/>
            </a:solidFill>
            <a:prstDash val="solid"/>
            <a:round/>
            <a:headEnd type="none" w="med" len="med"/>
            <a:tailEnd type="arrow"/>
          </a:ln>
          <a:effectLst/>
        </p:spPr>
      </p:cxnSp>
      <p:sp>
        <p:nvSpPr>
          <p:cNvPr id="5" name="Footer Placeholder 4">
            <a:extLst>
              <a:ext uri="{FF2B5EF4-FFF2-40B4-BE49-F238E27FC236}">
                <a16:creationId xmlns:a16="http://schemas.microsoft.com/office/drawing/2014/main" id="{3C03B7D6-9FB9-47DE-824A-1BA32D7FC102}"/>
              </a:ext>
            </a:extLst>
          </p:cNvPr>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195005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03491"/>
                                        </p:tgtEl>
                                        <p:attrNameLst>
                                          <p:attrName>style.visibility</p:attrName>
                                        </p:attrNameLst>
                                      </p:cBhvr>
                                      <p:to>
                                        <p:strVal val="visible"/>
                                      </p:to>
                                    </p:set>
                                    <p:animEffect transition="in" filter="wipe(left)">
                                      <p:cBhvr>
                                        <p:cTn id="7" dur="500"/>
                                        <p:tgtEl>
                                          <p:spTgt spid="70349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03492"/>
                                        </p:tgtEl>
                                        <p:attrNameLst>
                                          <p:attrName>style.visibility</p:attrName>
                                        </p:attrNameLst>
                                      </p:cBhvr>
                                      <p:to>
                                        <p:strVal val="visible"/>
                                      </p:to>
                                    </p:set>
                                    <p:animEffect transition="in" filter="wipe(left)">
                                      <p:cBhvr>
                                        <p:cTn id="12" dur="500"/>
                                        <p:tgtEl>
                                          <p:spTgt spid="70349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03493"/>
                                        </p:tgtEl>
                                        <p:attrNameLst>
                                          <p:attrName>style.visibility</p:attrName>
                                        </p:attrNameLst>
                                      </p:cBhvr>
                                      <p:to>
                                        <p:strVal val="visible"/>
                                      </p:to>
                                    </p:set>
                                    <p:animEffect transition="in" filter="wipe(left)">
                                      <p:cBhvr>
                                        <p:cTn id="16" dur="500"/>
                                        <p:tgtEl>
                                          <p:spTgt spid="703493"/>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703494"/>
                                        </p:tgtEl>
                                        <p:attrNameLst>
                                          <p:attrName>style.visibility</p:attrName>
                                        </p:attrNameLst>
                                      </p:cBhvr>
                                      <p:to>
                                        <p:strVal val="visible"/>
                                      </p:to>
                                    </p:set>
                                    <p:animEffect transition="in" filter="wipe(left)">
                                      <p:cBhvr>
                                        <p:cTn id="20" dur="500"/>
                                        <p:tgtEl>
                                          <p:spTgt spid="703494"/>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703495"/>
                                        </p:tgtEl>
                                        <p:attrNameLst>
                                          <p:attrName>style.visibility</p:attrName>
                                        </p:attrNameLst>
                                      </p:cBhvr>
                                      <p:to>
                                        <p:strVal val="visible"/>
                                      </p:to>
                                    </p:set>
                                    <p:animEffect transition="in" filter="wipe(left)">
                                      <p:cBhvr>
                                        <p:cTn id="24" dur="500"/>
                                        <p:tgtEl>
                                          <p:spTgt spid="703495"/>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703496"/>
                                        </p:tgtEl>
                                        <p:attrNameLst>
                                          <p:attrName>style.visibility</p:attrName>
                                        </p:attrNameLst>
                                      </p:cBhvr>
                                      <p:to>
                                        <p:strVal val="visible"/>
                                      </p:to>
                                    </p:set>
                                    <p:animEffect transition="in" filter="wipe(left)">
                                      <p:cBhvr>
                                        <p:cTn id="28" dur="500"/>
                                        <p:tgtEl>
                                          <p:spTgt spid="703496"/>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703497"/>
                                        </p:tgtEl>
                                        <p:attrNameLst>
                                          <p:attrName>style.visibility</p:attrName>
                                        </p:attrNameLst>
                                      </p:cBhvr>
                                      <p:to>
                                        <p:strVal val="visible"/>
                                      </p:to>
                                    </p:set>
                                    <p:animEffect transition="in" filter="wipe(left)">
                                      <p:cBhvr>
                                        <p:cTn id="32" dur="500"/>
                                        <p:tgtEl>
                                          <p:spTgt spid="703497"/>
                                        </p:tgtEl>
                                      </p:cBhvr>
                                    </p:animEffect>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703498"/>
                                        </p:tgtEl>
                                        <p:attrNameLst>
                                          <p:attrName>style.visibility</p:attrName>
                                        </p:attrNameLst>
                                      </p:cBhvr>
                                      <p:to>
                                        <p:strVal val="visible"/>
                                      </p:to>
                                    </p:set>
                                    <p:animEffect transition="in" filter="wipe(left)">
                                      <p:cBhvr>
                                        <p:cTn id="36" dur="500"/>
                                        <p:tgtEl>
                                          <p:spTgt spid="703498"/>
                                        </p:tgtEl>
                                      </p:cBhvr>
                                    </p:animEffect>
                                  </p:childTnLst>
                                </p:cTn>
                              </p:par>
                            </p:childTnLst>
                          </p:cTn>
                        </p:par>
                        <p:par>
                          <p:cTn id="37" fill="hold">
                            <p:stCondLst>
                              <p:cond delay="3500"/>
                            </p:stCondLst>
                            <p:childTnLst>
                              <p:par>
                                <p:cTn id="38" presetID="22" presetClass="entr" presetSubtype="8" fill="hold" nodeType="afterEffect">
                                  <p:stCondLst>
                                    <p:cond delay="0"/>
                                  </p:stCondLst>
                                  <p:childTnLst>
                                    <p:set>
                                      <p:cBhvr>
                                        <p:cTn id="39" dur="1" fill="hold">
                                          <p:stCondLst>
                                            <p:cond delay="0"/>
                                          </p:stCondLst>
                                        </p:cTn>
                                        <p:tgtEl>
                                          <p:spTgt spid="703499"/>
                                        </p:tgtEl>
                                        <p:attrNameLst>
                                          <p:attrName>style.visibility</p:attrName>
                                        </p:attrNameLst>
                                      </p:cBhvr>
                                      <p:to>
                                        <p:strVal val="visible"/>
                                      </p:to>
                                    </p:set>
                                    <p:animEffect transition="in" filter="wipe(left)">
                                      <p:cBhvr>
                                        <p:cTn id="40" dur="500"/>
                                        <p:tgtEl>
                                          <p:spTgt spid="703499"/>
                                        </p:tgtEl>
                                      </p:cBhvr>
                                    </p:animEffect>
                                  </p:childTnLst>
                                </p:cTn>
                              </p:par>
                            </p:childTnLst>
                          </p:cTn>
                        </p:par>
                        <p:par>
                          <p:cTn id="41" fill="hold">
                            <p:stCondLst>
                              <p:cond delay="4000"/>
                            </p:stCondLst>
                            <p:childTnLst>
                              <p:par>
                                <p:cTn id="42" presetID="22" presetClass="entr" presetSubtype="4" fill="hold" nodeType="afterEffect">
                                  <p:stCondLst>
                                    <p:cond delay="0"/>
                                  </p:stCondLst>
                                  <p:childTnLst>
                                    <p:set>
                                      <p:cBhvr>
                                        <p:cTn id="43" dur="1" fill="hold">
                                          <p:stCondLst>
                                            <p:cond delay="0"/>
                                          </p:stCondLst>
                                        </p:cTn>
                                        <p:tgtEl>
                                          <p:spTgt spid="703500"/>
                                        </p:tgtEl>
                                        <p:attrNameLst>
                                          <p:attrName>style.visibility</p:attrName>
                                        </p:attrNameLst>
                                      </p:cBhvr>
                                      <p:to>
                                        <p:strVal val="visible"/>
                                      </p:to>
                                    </p:set>
                                    <p:animEffect transition="in" filter="wipe(down)">
                                      <p:cBhvr>
                                        <p:cTn id="44" dur="500"/>
                                        <p:tgtEl>
                                          <p:spTgt spid="703500"/>
                                        </p:tgtEl>
                                      </p:cBhvr>
                                    </p:animEffect>
                                  </p:childTnLst>
                                </p:cTn>
                              </p:par>
                            </p:childTnLst>
                          </p:cTn>
                        </p:par>
                        <p:par>
                          <p:cTn id="45" fill="hold">
                            <p:stCondLst>
                              <p:cond delay="4500"/>
                            </p:stCondLst>
                            <p:childTnLst>
                              <p:par>
                                <p:cTn id="46" presetID="22" presetClass="entr" presetSubtype="8" fill="hold" nodeType="afterEffect">
                                  <p:stCondLst>
                                    <p:cond delay="0"/>
                                  </p:stCondLst>
                                  <p:childTnLst>
                                    <p:set>
                                      <p:cBhvr>
                                        <p:cTn id="47" dur="1" fill="hold">
                                          <p:stCondLst>
                                            <p:cond delay="0"/>
                                          </p:stCondLst>
                                        </p:cTn>
                                        <p:tgtEl>
                                          <p:spTgt spid="703501"/>
                                        </p:tgtEl>
                                        <p:attrNameLst>
                                          <p:attrName>style.visibility</p:attrName>
                                        </p:attrNameLst>
                                      </p:cBhvr>
                                      <p:to>
                                        <p:strVal val="visible"/>
                                      </p:to>
                                    </p:set>
                                    <p:animEffect transition="in" filter="wipe(left)">
                                      <p:cBhvr>
                                        <p:cTn id="48" dur="500"/>
                                        <p:tgtEl>
                                          <p:spTgt spid="703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Exogenous information</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endParaRPr lang="en-US" dirty="0"/>
          </a:p>
          <a:p>
            <a:pPr lvl="1"/>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41760" cy="400110"/>
          </a:xfrm>
          <a:prstGeom prst="rect">
            <a:avLst/>
          </a:prstGeom>
          <a:noFill/>
        </p:spPr>
        <p:txBody>
          <a:bodyPr wrap="none" rtlCol="0">
            <a:spAutoFit/>
          </a:bodyPr>
          <a:lstStyle/>
          <a:p>
            <a:pPr algn="l"/>
            <a:r>
              <a:rPr lang="en-US" sz="2000" i="0" dirty="0"/>
              <a:t>L</a:t>
            </a:r>
          </a:p>
        </p:txBody>
      </p:sp>
      <p:graphicFrame>
        <p:nvGraphicFramePr>
          <p:cNvPr id="10" name="Object 9"/>
          <p:cNvGraphicFramePr>
            <a:graphicFrameLocks noChangeAspect="1"/>
          </p:cNvGraphicFramePr>
          <p:nvPr>
            <p:extLst>
              <p:ext uri="{D42A27DB-BD31-4B8C-83A1-F6EECF244321}">
                <p14:modId xmlns:p14="http://schemas.microsoft.com/office/powerpoint/2010/main" val="2377056075"/>
              </p:ext>
            </p:extLst>
          </p:nvPr>
        </p:nvGraphicFramePr>
        <p:xfrm>
          <a:off x="1404938" y="5013325"/>
          <a:ext cx="6184900" cy="863600"/>
        </p:xfrm>
        <a:graphic>
          <a:graphicData uri="http://schemas.openxmlformats.org/presentationml/2006/ole">
            <mc:AlternateContent xmlns:mc="http://schemas.openxmlformats.org/markup-compatibility/2006">
              <mc:Choice xmlns:v="urn:schemas-microsoft-com:vml" Requires="v">
                <p:oleObj spid="_x0000_s2386016" name="Equation" r:id="rId4" imgW="2819160" imgH="393480" progId="Equation.DSMT4">
                  <p:embed/>
                </p:oleObj>
              </mc:Choice>
              <mc:Fallback>
                <p:oleObj name="Equation" r:id="rId4" imgW="2819160" imgH="393480" progId="Equation.DSMT4">
                  <p:embed/>
                  <p:pic>
                    <p:nvPicPr>
                      <p:cNvPr id="10" name="Object 9"/>
                      <p:cNvPicPr>
                        <a:picLocks noChangeAspect="1" noChangeArrowheads="1"/>
                      </p:cNvPicPr>
                      <p:nvPr/>
                    </p:nvPicPr>
                    <p:blipFill>
                      <a:blip r:embed="rId5"/>
                      <a:srcRect/>
                      <a:stretch>
                        <a:fillRect/>
                      </a:stretch>
                    </p:blipFill>
                    <p:spPr bwMode="auto">
                      <a:xfrm>
                        <a:off x="1404938" y="5013325"/>
                        <a:ext cx="6184900" cy="863600"/>
                      </a:xfrm>
                      <a:prstGeom prst="rect">
                        <a:avLst/>
                      </a:prstGeom>
                      <a:noFill/>
                      <a:ln>
                        <a:noFill/>
                      </a:ln>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771757019"/>
              </p:ext>
            </p:extLst>
          </p:nvPr>
        </p:nvGraphicFramePr>
        <p:xfrm>
          <a:off x="678152" y="5045944"/>
          <a:ext cx="881063" cy="812800"/>
        </p:xfrm>
        <a:graphic>
          <a:graphicData uri="http://schemas.openxmlformats.org/presentationml/2006/ole">
            <mc:AlternateContent xmlns:mc="http://schemas.openxmlformats.org/markup-compatibility/2006">
              <mc:Choice xmlns:v="urn:schemas-microsoft-com:vml" Requires="v">
                <p:oleObj spid="_x0000_s2386017" name="Equation" r:id="rId6" imgW="495000" imgH="457200" progId="Equation.DSMT4">
                  <p:embed/>
                </p:oleObj>
              </mc:Choice>
              <mc:Fallback>
                <p:oleObj name="Equation" r:id="rId6" imgW="495000" imgH="457200" progId="Equation.DSMT4">
                  <p:embed/>
                  <p:pic>
                    <p:nvPicPr>
                      <p:cNvPr id="11" name="Object 10"/>
                      <p:cNvPicPr/>
                      <p:nvPr/>
                    </p:nvPicPr>
                    <p:blipFill>
                      <a:blip r:embed="rId7"/>
                      <a:stretch>
                        <a:fillRect/>
                      </a:stretch>
                    </p:blipFill>
                    <p:spPr>
                      <a:xfrm>
                        <a:off x="678152" y="5045944"/>
                        <a:ext cx="881063" cy="812800"/>
                      </a:xfrm>
                      <a:prstGeom prst="rect">
                        <a:avLst/>
                      </a:prstGeom>
                    </p:spPr>
                  </p:pic>
                </p:oleObj>
              </mc:Fallback>
            </mc:AlternateContent>
          </a:graphicData>
        </a:graphic>
      </p:graphicFrame>
      <p:sp>
        <p:nvSpPr>
          <p:cNvPr id="9" name="Footer Placeholder 8"/>
          <p:cNvSpPr>
            <a:spLocks noGrp="1"/>
          </p:cNvSpPr>
          <p:nvPr>
            <p:ph type="ftr" sz="quarter" idx="11"/>
          </p:nvPr>
        </p:nvSpPr>
        <p:spPr/>
        <p:txBody>
          <a:bodyPr/>
          <a:lstStyle/>
          <a:p>
            <a:pPr>
              <a:defRPr/>
            </a:pPr>
            <a:r>
              <a:rPr lang="en-US"/>
              <a:t>© 2019 W.B. Powell</a:t>
            </a:r>
            <a:endParaRPr lang="en-US" dirty="0"/>
          </a:p>
        </p:txBody>
      </p:sp>
    </p:spTree>
    <p:extLst>
      <p:ext uri="{BB962C8B-B14F-4D97-AF65-F5344CB8AC3E}">
        <p14:creationId xmlns:p14="http://schemas.microsoft.com/office/powerpoint/2010/main" val="10638253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Transition function</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endParaRPr lang="en-US" dirty="0"/>
          </a:p>
          <a:p>
            <a:pPr lvl="1"/>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22" y="1671847"/>
            <a:ext cx="6497698" cy="24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096" y="2019632"/>
            <a:ext cx="341760" cy="400110"/>
          </a:xfrm>
          <a:prstGeom prst="rect">
            <a:avLst/>
          </a:prstGeom>
          <a:noFill/>
        </p:spPr>
        <p:txBody>
          <a:bodyPr wrap="none" rtlCol="0">
            <a:spAutoFit/>
          </a:bodyPr>
          <a:lstStyle/>
          <a:p>
            <a:pPr algn="l"/>
            <a:r>
              <a:rPr lang="en-US" sz="2000" i="0" dirty="0"/>
              <a:t>E</a:t>
            </a:r>
          </a:p>
        </p:txBody>
      </p:sp>
      <p:sp>
        <p:nvSpPr>
          <p:cNvPr id="6" name="TextBox 5"/>
          <p:cNvSpPr txBox="1"/>
          <p:nvPr/>
        </p:nvSpPr>
        <p:spPr>
          <a:xfrm>
            <a:off x="712378" y="3316976"/>
            <a:ext cx="370614" cy="400110"/>
          </a:xfrm>
          <a:prstGeom prst="rect">
            <a:avLst/>
          </a:prstGeom>
          <a:noFill/>
        </p:spPr>
        <p:txBody>
          <a:bodyPr wrap="none" rtlCol="0">
            <a:spAutoFit/>
          </a:bodyPr>
          <a:lstStyle/>
          <a:p>
            <a:pPr algn="l"/>
            <a:r>
              <a:rPr lang="en-US" sz="2000" i="0" dirty="0"/>
              <a:t>G</a:t>
            </a:r>
          </a:p>
        </p:txBody>
      </p:sp>
      <p:sp>
        <p:nvSpPr>
          <p:cNvPr id="7" name="TextBox 6"/>
          <p:cNvSpPr txBox="1"/>
          <p:nvPr/>
        </p:nvSpPr>
        <p:spPr>
          <a:xfrm>
            <a:off x="4426962" y="2125606"/>
            <a:ext cx="356188" cy="400110"/>
          </a:xfrm>
          <a:prstGeom prst="rect">
            <a:avLst/>
          </a:prstGeom>
          <a:noFill/>
        </p:spPr>
        <p:txBody>
          <a:bodyPr wrap="none" rtlCol="0">
            <a:spAutoFit/>
          </a:bodyPr>
          <a:lstStyle/>
          <a:p>
            <a:pPr algn="l"/>
            <a:r>
              <a:rPr lang="en-US" sz="2000" i="0" dirty="0"/>
              <a:t>B</a:t>
            </a:r>
          </a:p>
        </p:txBody>
      </p:sp>
      <p:sp>
        <p:nvSpPr>
          <p:cNvPr id="8" name="TextBox 7"/>
          <p:cNvSpPr txBox="1"/>
          <p:nvPr/>
        </p:nvSpPr>
        <p:spPr>
          <a:xfrm>
            <a:off x="6066256" y="1671847"/>
            <a:ext cx="341760" cy="400110"/>
          </a:xfrm>
          <a:prstGeom prst="rect">
            <a:avLst/>
          </a:prstGeom>
          <a:noFill/>
        </p:spPr>
        <p:txBody>
          <a:bodyPr wrap="none" rtlCol="0">
            <a:spAutoFit/>
          </a:bodyPr>
          <a:lstStyle/>
          <a:p>
            <a:pPr algn="l"/>
            <a:r>
              <a:rPr lang="en-US" sz="2000" i="0" dirty="0"/>
              <a:t>L</a:t>
            </a:r>
          </a:p>
        </p:txBody>
      </p:sp>
      <p:graphicFrame>
        <p:nvGraphicFramePr>
          <p:cNvPr id="10" name="Object 9"/>
          <p:cNvGraphicFramePr>
            <a:graphicFrameLocks noChangeAspect="1"/>
          </p:cNvGraphicFramePr>
          <p:nvPr>
            <p:extLst>
              <p:ext uri="{D42A27DB-BD31-4B8C-83A1-F6EECF244321}">
                <p14:modId xmlns:p14="http://schemas.microsoft.com/office/powerpoint/2010/main" val="1216393939"/>
              </p:ext>
            </p:extLst>
          </p:nvPr>
        </p:nvGraphicFramePr>
        <p:xfrm>
          <a:off x="1335088" y="4627563"/>
          <a:ext cx="7250112" cy="1068387"/>
        </p:xfrm>
        <a:graphic>
          <a:graphicData uri="http://schemas.openxmlformats.org/presentationml/2006/ole">
            <mc:AlternateContent xmlns:mc="http://schemas.openxmlformats.org/markup-compatibility/2006">
              <mc:Choice xmlns:v="urn:schemas-microsoft-com:vml" Requires="v">
                <p:oleObj spid="_x0000_s2386994" name="Equation" r:id="rId4" imgW="3022560" imgH="444240" progId="Equation.DSMT4">
                  <p:embed/>
                </p:oleObj>
              </mc:Choice>
              <mc:Fallback>
                <p:oleObj name="Equation" r:id="rId4" imgW="3022560" imgH="444240" progId="Equation.DSMT4">
                  <p:embed/>
                  <p:pic>
                    <p:nvPicPr>
                      <p:cNvPr id="10" name="Object 9"/>
                      <p:cNvPicPr>
                        <a:picLocks noChangeAspect="1" noChangeArrowheads="1"/>
                      </p:cNvPicPr>
                      <p:nvPr/>
                    </p:nvPicPr>
                    <p:blipFill>
                      <a:blip r:embed="rId5"/>
                      <a:srcRect/>
                      <a:stretch>
                        <a:fillRect/>
                      </a:stretch>
                    </p:blipFill>
                    <p:spPr bwMode="auto">
                      <a:xfrm>
                        <a:off x="1335088" y="4627563"/>
                        <a:ext cx="7250112"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Rectangle 25"/>
          <p:cNvSpPr/>
          <p:nvPr/>
        </p:nvSpPr>
        <p:spPr>
          <a:xfrm>
            <a:off x="2314310" y="4690714"/>
            <a:ext cx="615589" cy="450047"/>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Footer Placeholder 8"/>
          <p:cNvSpPr>
            <a:spLocks noGrp="1"/>
          </p:cNvSpPr>
          <p:nvPr>
            <p:ph type="ftr" sz="quarter" idx="11"/>
          </p:nvPr>
        </p:nvSpPr>
        <p:spPr/>
        <p:txBody>
          <a:bodyPr/>
          <a:lstStyle/>
          <a:p>
            <a:pPr>
              <a:defRPr/>
            </a:pPr>
            <a:r>
              <a:rPr lang="en-US"/>
              <a:t>© 2019 W.B. Powell</a:t>
            </a:r>
            <a:endParaRPr lang="en-US" dirty="0"/>
          </a:p>
        </p:txBody>
      </p:sp>
      <p:sp>
        <p:nvSpPr>
          <p:cNvPr id="17" name="Rectangle 16">
            <a:extLst>
              <a:ext uri="{FF2B5EF4-FFF2-40B4-BE49-F238E27FC236}">
                <a16:creationId xmlns:a16="http://schemas.microsoft.com/office/drawing/2014/main" id="{E717C98D-FDBD-404B-A8C4-C53A2AB5D4B2}"/>
              </a:ext>
            </a:extLst>
          </p:cNvPr>
          <p:cNvSpPr/>
          <p:nvPr/>
        </p:nvSpPr>
        <p:spPr>
          <a:xfrm>
            <a:off x="2304388" y="5183990"/>
            <a:ext cx="518475" cy="450047"/>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45315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dissolv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C6E7BC59-3C55-4900-9129-5A7BE48649E6}"/>
              </a:ext>
            </a:extLst>
          </p:cNvPr>
          <p:cNvGraphicFramePr>
            <a:graphicFrameLocks noChangeAspect="1"/>
          </p:cNvGraphicFramePr>
          <p:nvPr/>
        </p:nvGraphicFramePr>
        <p:xfrm>
          <a:off x="1660751" y="3293096"/>
          <a:ext cx="2644775" cy="1592262"/>
        </p:xfrm>
        <a:graphic>
          <a:graphicData uri="http://schemas.openxmlformats.org/presentationml/2006/ole">
            <mc:AlternateContent xmlns:mc="http://schemas.openxmlformats.org/markup-compatibility/2006">
              <mc:Choice xmlns:v="urn:schemas-microsoft-com:vml" Requires="v">
                <p:oleObj spid="_x0000_s2388252" name="Equation" r:id="rId3" imgW="1244520" imgH="749160" progId="Equation.DSMT4">
                  <p:embed/>
                </p:oleObj>
              </mc:Choice>
              <mc:Fallback>
                <p:oleObj name="Equation" r:id="rId3" imgW="1244520" imgH="749160" progId="Equation.DSMT4">
                  <p:embed/>
                  <p:pic>
                    <p:nvPicPr>
                      <p:cNvPr id="7" name="Object 6">
                        <a:extLst>
                          <a:ext uri="{FF2B5EF4-FFF2-40B4-BE49-F238E27FC236}">
                            <a16:creationId xmlns:a16="http://schemas.microsoft.com/office/drawing/2014/main" id="{C6E7BC59-3C55-4900-9129-5A7BE48649E6}"/>
                          </a:ext>
                        </a:extLst>
                      </p:cNvPr>
                      <p:cNvPicPr/>
                      <p:nvPr/>
                    </p:nvPicPr>
                    <p:blipFill>
                      <a:blip r:embed="rId4"/>
                      <a:stretch>
                        <a:fillRect/>
                      </a:stretch>
                    </p:blipFill>
                    <p:spPr>
                      <a:xfrm>
                        <a:off x="1660751" y="3293096"/>
                        <a:ext cx="2644775" cy="1592262"/>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7B8B3BC8-3C3B-4A19-BFB2-C342B6CBC9F8}"/>
              </a:ext>
            </a:extLst>
          </p:cNvPr>
          <p:cNvGraphicFramePr>
            <a:graphicFrameLocks noChangeAspect="1"/>
          </p:cNvGraphicFramePr>
          <p:nvPr>
            <p:extLst/>
          </p:nvPr>
        </p:nvGraphicFramePr>
        <p:xfrm>
          <a:off x="775516" y="5230940"/>
          <a:ext cx="4113213" cy="488950"/>
        </p:xfrm>
        <a:graphic>
          <a:graphicData uri="http://schemas.openxmlformats.org/presentationml/2006/ole">
            <mc:AlternateContent xmlns:mc="http://schemas.openxmlformats.org/markup-compatibility/2006">
              <mc:Choice xmlns:v="urn:schemas-microsoft-com:vml" Requires="v">
                <p:oleObj spid="_x0000_s2388253" name="Equation" r:id="rId5" imgW="1714320" imgH="203040" progId="Equation.DSMT4">
                  <p:embed/>
                </p:oleObj>
              </mc:Choice>
              <mc:Fallback>
                <p:oleObj name="Equation" r:id="rId5" imgW="1714320" imgH="203040" progId="Equation.DSMT4">
                  <p:embed/>
                  <p:pic>
                    <p:nvPicPr>
                      <p:cNvPr id="17" name="Object 16">
                        <a:extLst>
                          <a:ext uri="{FF2B5EF4-FFF2-40B4-BE49-F238E27FC236}">
                            <a16:creationId xmlns:a16="http://schemas.microsoft.com/office/drawing/2014/main" id="{7B8B3BC8-3C3B-4A19-BFB2-C342B6CBC9F8}"/>
                          </a:ext>
                        </a:extLst>
                      </p:cNvPr>
                      <p:cNvPicPr>
                        <a:picLocks noChangeAspect="1" noChangeArrowheads="1"/>
                      </p:cNvPicPr>
                      <p:nvPr/>
                    </p:nvPicPr>
                    <p:blipFill>
                      <a:blip r:embed="rId6"/>
                      <a:srcRect/>
                      <a:stretch>
                        <a:fillRect/>
                      </a:stretch>
                    </p:blipFill>
                    <p:spPr bwMode="auto">
                      <a:xfrm>
                        <a:off x="775516" y="5230940"/>
                        <a:ext cx="41132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State variables</a:t>
            </a:r>
          </a:p>
          <a:p>
            <a:pPr lvl="1"/>
            <a:r>
              <a:rPr lang="en-US" dirty="0"/>
              <a:t>Cost function</a:t>
            </a:r>
          </a:p>
          <a:p>
            <a:pPr lvl="1"/>
            <a:endParaRPr lang="en-US" dirty="0"/>
          </a:p>
          <a:p>
            <a:pPr lvl="1"/>
            <a:r>
              <a:rPr lang="en-US" dirty="0"/>
              <a:t>Decision function</a:t>
            </a:r>
          </a:p>
          <a:p>
            <a:pPr marL="914400" lvl="2" indent="0">
              <a:buNone/>
            </a:pPr>
            <a:r>
              <a:rPr lang="en-US" sz="2400" dirty="0"/>
              <a:t>Constraints:</a:t>
            </a:r>
            <a:endParaRPr lang="en-US" dirty="0"/>
          </a:p>
          <a:p>
            <a:pPr lvl="1"/>
            <a:endParaRPr lang="en-US" dirty="0"/>
          </a:p>
          <a:p>
            <a:pPr lvl="1"/>
            <a:endParaRPr lang="en-US" dirty="0"/>
          </a:p>
          <a:p>
            <a:pPr marL="457200" lvl="1" indent="0">
              <a:buNone/>
            </a:pPr>
            <a:endParaRPr lang="en-US" sz="3600" dirty="0"/>
          </a:p>
          <a:p>
            <a:pPr lvl="1"/>
            <a:r>
              <a:rPr lang="en-US" dirty="0"/>
              <a:t>Transition function</a:t>
            </a:r>
          </a:p>
          <a:p>
            <a:pPr lvl="1"/>
            <a:endParaRPr lang="en-US" dirty="0"/>
          </a:p>
          <a:p>
            <a:pPr lvl="1"/>
            <a:endParaRPr lang="en-US" dirty="0"/>
          </a:p>
          <a:p>
            <a:pPr lvl="1"/>
            <a:endParaRPr lang="en-US" dirty="0"/>
          </a:p>
          <a:p>
            <a:pPr lvl="1"/>
            <a:endParaRPr lang="en-US" dirty="0"/>
          </a:p>
          <a:p>
            <a:pPr lvl="2"/>
            <a:endParaRPr lang="en-US" dirty="0"/>
          </a:p>
          <a:p>
            <a:pPr lvl="1"/>
            <a:endParaRPr lang="en-US" dirty="0"/>
          </a:p>
        </p:txBody>
      </p:sp>
      <p:graphicFrame>
        <p:nvGraphicFramePr>
          <p:cNvPr id="9" name="Object 8"/>
          <p:cNvGraphicFramePr>
            <a:graphicFrameLocks noChangeAspect="1"/>
          </p:cNvGraphicFramePr>
          <p:nvPr>
            <p:extLst/>
          </p:nvPr>
        </p:nvGraphicFramePr>
        <p:xfrm>
          <a:off x="1775870" y="2121653"/>
          <a:ext cx="2719876" cy="426964"/>
        </p:xfrm>
        <a:graphic>
          <a:graphicData uri="http://schemas.openxmlformats.org/presentationml/2006/ole">
            <mc:AlternateContent xmlns:mc="http://schemas.openxmlformats.org/markup-compatibility/2006">
              <mc:Choice xmlns:v="urn:schemas-microsoft-com:vml" Requires="v">
                <p:oleObj spid="_x0000_s2388254" name="Equation" r:id="rId7" imgW="1460160" imgH="228600" progId="Equation.DSMT4">
                  <p:embed/>
                </p:oleObj>
              </mc:Choice>
              <mc:Fallback>
                <p:oleObj name="Equation" r:id="rId7" imgW="1460160" imgH="228600" progId="Equation.DSMT4">
                  <p:embed/>
                  <p:pic>
                    <p:nvPicPr>
                      <p:cNvPr id="9" name="Object 8"/>
                      <p:cNvPicPr/>
                      <p:nvPr/>
                    </p:nvPicPr>
                    <p:blipFill>
                      <a:blip r:embed="rId8"/>
                      <a:stretch>
                        <a:fillRect/>
                      </a:stretch>
                    </p:blipFill>
                    <p:spPr>
                      <a:xfrm>
                        <a:off x="1775870" y="2121653"/>
                        <a:ext cx="2719876" cy="426964"/>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28891118"/>
              </p:ext>
            </p:extLst>
          </p:nvPr>
        </p:nvGraphicFramePr>
        <p:xfrm>
          <a:off x="4061938" y="1187450"/>
          <a:ext cx="4654550" cy="493713"/>
        </p:xfrm>
        <a:graphic>
          <a:graphicData uri="http://schemas.openxmlformats.org/presentationml/2006/ole">
            <mc:AlternateContent xmlns:mc="http://schemas.openxmlformats.org/markup-compatibility/2006">
              <mc:Choice xmlns:v="urn:schemas-microsoft-com:vml" Requires="v">
                <p:oleObj spid="_x0000_s2388255" name="Equation" r:id="rId9" imgW="2628720" imgH="279360" progId="Equation.DSMT4">
                  <p:embed/>
                </p:oleObj>
              </mc:Choice>
              <mc:Fallback>
                <p:oleObj name="Equation" r:id="rId9" imgW="2628720" imgH="279360" progId="Equation.DSMT4">
                  <p:embed/>
                  <p:pic>
                    <p:nvPicPr>
                      <p:cNvPr id="4" name="Object 3"/>
                      <p:cNvPicPr/>
                      <p:nvPr/>
                    </p:nvPicPr>
                    <p:blipFill>
                      <a:blip r:embed="rId10"/>
                      <a:stretch>
                        <a:fillRect/>
                      </a:stretch>
                    </p:blipFill>
                    <p:spPr>
                      <a:xfrm>
                        <a:off x="4061938" y="1187450"/>
                        <a:ext cx="4654550" cy="493713"/>
                      </a:xfrm>
                      <a:prstGeom prst="rect">
                        <a:avLst/>
                      </a:prstGeom>
                    </p:spPr>
                  </p:pic>
                </p:oleObj>
              </mc:Fallback>
            </mc:AlternateContent>
          </a:graphicData>
        </a:graphic>
      </p:graphicFrame>
      <p:grpSp>
        <p:nvGrpSpPr>
          <p:cNvPr id="36" name="Group 35">
            <a:extLst>
              <a:ext uri="{FF2B5EF4-FFF2-40B4-BE49-F238E27FC236}">
                <a16:creationId xmlns:a16="http://schemas.microsoft.com/office/drawing/2014/main" id="{A5EAE933-A368-46B3-B3EA-CF0AEAC3EB03}"/>
              </a:ext>
            </a:extLst>
          </p:cNvPr>
          <p:cNvGrpSpPr/>
          <p:nvPr/>
        </p:nvGrpSpPr>
        <p:grpSpPr>
          <a:xfrm>
            <a:off x="1697112" y="1622472"/>
            <a:ext cx="4270844" cy="924589"/>
            <a:chOff x="1697112" y="1622472"/>
            <a:chExt cx="4270844" cy="924589"/>
          </a:xfrm>
        </p:grpSpPr>
        <p:sp>
          <p:nvSpPr>
            <p:cNvPr id="15" name="Rectangle 14"/>
            <p:cNvSpPr/>
            <p:nvPr/>
          </p:nvSpPr>
          <p:spPr>
            <a:xfrm>
              <a:off x="1697112" y="2117691"/>
              <a:ext cx="431987"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6" name="Straight Arrow Connector 5"/>
            <p:cNvCxnSpPr>
              <a:cxnSpLocks/>
              <a:stCxn id="15" idx="3"/>
            </p:cNvCxnSpPr>
            <p:nvPr/>
          </p:nvCxnSpPr>
          <p:spPr bwMode="auto">
            <a:xfrm flipV="1">
              <a:off x="2129099" y="1622472"/>
              <a:ext cx="3838857" cy="709904"/>
            </a:xfrm>
            <a:prstGeom prst="straightConnector1">
              <a:avLst/>
            </a:prstGeom>
            <a:noFill/>
            <a:ln w="12700" cap="flat" cmpd="sng" algn="ctr">
              <a:solidFill>
                <a:srgbClr val="FF0000"/>
              </a:solidFill>
              <a:prstDash val="solid"/>
              <a:round/>
              <a:headEnd type="none" w="med" len="med"/>
              <a:tailEnd type="arrow"/>
            </a:ln>
            <a:effectLst/>
          </p:spPr>
        </p:cxnSp>
      </p:grpSp>
      <p:grpSp>
        <p:nvGrpSpPr>
          <p:cNvPr id="35" name="Group 34">
            <a:extLst>
              <a:ext uri="{FF2B5EF4-FFF2-40B4-BE49-F238E27FC236}">
                <a16:creationId xmlns:a16="http://schemas.microsoft.com/office/drawing/2014/main" id="{9331E3D0-DEA9-4CC0-B79A-61C8EE538F47}"/>
              </a:ext>
            </a:extLst>
          </p:cNvPr>
          <p:cNvGrpSpPr/>
          <p:nvPr/>
        </p:nvGrpSpPr>
        <p:grpSpPr>
          <a:xfrm>
            <a:off x="3852808" y="1666124"/>
            <a:ext cx="1420152" cy="3219234"/>
            <a:chOff x="3852808" y="1666124"/>
            <a:chExt cx="1420152" cy="3219234"/>
          </a:xfrm>
        </p:grpSpPr>
        <p:sp>
          <p:nvSpPr>
            <p:cNvPr id="14" name="Rectangle 13"/>
            <p:cNvSpPr/>
            <p:nvPr/>
          </p:nvSpPr>
          <p:spPr>
            <a:xfrm>
              <a:off x="3852808" y="3323722"/>
              <a:ext cx="482863" cy="1561636"/>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1" name="Straight Arrow Connector 20"/>
            <p:cNvCxnSpPr>
              <a:cxnSpLocks/>
              <a:stCxn id="14" idx="0"/>
            </p:cNvCxnSpPr>
            <p:nvPr/>
          </p:nvCxnSpPr>
          <p:spPr bwMode="auto">
            <a:xfrm flipV="1">
              <a:off x="4094240" y="1666124"/>
              <a:ext cx="1178720" cy="1657598"/>
            </a:xfrm>
            <a:prstGeom prst="straightConnector1">
              <a:avLst/>
            </a:prstGeom>
            <a:noFill/>
            <a:ln w="12700" cap="flat" cmpd="sng" algn="ctr">
              <a:solidFill>
                <a:srgbClr val="FF0000"/>
              </a:solidFill>
              <a:prstDash val="solid"/>
              <a:round/>
              <a:headEnd type="none" w="med" len="med"/>
              <a:tailEnd type="arrow"/>
            </a:ln>
            <a:effectLst/>
          </p:spPr>
        </p:cxnSp>
      </p:grpSp>
      <p:sp>
        <p:nvSpPr>
          <p:cNvPr id="5" name="Footer Placeholder 4"/>
          <p:cNvSpPr>
            <a:spLocks noGrp="1"/>
          </p:cNvSpPr>
          <p:nvPr>
            <p:ph type="ftr" sz="quarter" idx="11"/>
          </p:nvPr>
        </p:nvSpPr>
        <p:spPr/>
        <p:txBody>
          <a:bodyPr/>
          <a:lstStyle/>
          <a:p>
            <a:pPr>
              <a:defRPr/>
            </a:pPr>
            <a:r>
              <a:rPr lang="en-US"/>
              <a:t>© 2019 W.B. Powell</a:t>
            </a:r>
            <a:endParaRPr lang="en-US" dirty="0"/>
          </a:p>
        </p:txBody>
      </p:sp>
      <p:grpSp>
        <p:nvGrpSpPr>
          <p:cNvPr id="33" name="Group 32">
            <a:extLst>
              <a:ext uri="{FF2B5EF4-FFF2-40B4-BE49-F238E27FC236}">
                <a16:creationId xmlns:a16="http://schemas.microsoft.com/office/drawing/2014/main" id="{CAA97CC4-4916-48B6-9534-671A85EE1BAA}"/>
              </a:ext>
            </a:extLst>
          </p:cNvPr>
          <p:cNvGrpSpPr/>
          <p:nvPr/>
        </p:nvGrpSpPr>
        <p:grpSpPr>
          <a:xfrm>
            <a:off x="2674352" y="1675206"/>
            <a:ext cx="3737196" cy="4056931"/>
            <a:chOff x="2674352" y="1675206"/>
            <a:chExt cx="3737196" cy="4056931"/>
          </a:xfrm>
        </p:grpSpPr>
        <p:cxnSp>
          <p:nvCxnSpPr>
            <p:cNvPr id="23" name="Straight Arrow Connector 22"/>
            <p:cNvCxnSpPr>
              <a:cxnSpLocks/>
              <a:stCxn id="20" idx="0"/>
            </p:cNvCxnSpPr>
            <p:nvPr/>
          </p:nvCxnSpPr>
          <p:spPr bwMode="auto">
            <a:xfrm flipV="1">
              <a:off x="2907602" y="1675206"/>
              <a:ext cx="3503946" cy="3627561"/>
            </a:xfrm>
            <a:prstGeom prst="straightConnector1">
              <a:avLst/>
            </a:prstGeom>
            <a:noFill/>
            <a:ln w="12700" cap="flat" cmpd="sng" algn="ctr">
              <a:solidFill>
                <a:srgbClr val="FF0000"/>
              </a:solidFill>
              <a:prstDash val="solid"/>
              <a:round/>
              <a:headEnd type="none" w="med" len="med"/>
              <a:tailEnd type="arrow"/>
            </a:ln>
            <a:effectLst/>
          </p:spPr>
        </p:cxnSp>
        <p:sp>
          <p:nvSpPr>
            <p:cNvPr id="20" name="Rectangle 19">
              <a:extLst>
                <a:ext uri="{FF2B5EF4-FFF2-40B4-BE49-F238E27FC236}">
                  <a16:creationId xmlns:a16="http://schemas.microsoft.com/office/drawing/2014/main" id="{5F7CAB27-50C7-4197-995C-F6D6C5D37E2A}"/>
                </a:ext>
              </a:extLst>
            </p:cNvPr>
            <p:cNvSpPr/>
            <p:nvPr/>
          </p:nvSpPr>
          <p:spPr>
            <a:xfrm>
              <a:off x="2674352" y="5302767"/>
              <a:ext cx="466500"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32" name="Group 31">
            <a:extLst>
              <a:ext uri="{FF2B5EF4-FFF2-40B4-BE49-F238E27FC236}">
                <a16:creationId xmlns:a16="http://schemas.microsoft.com/office/drawing/2014/main" id="{793A03C0-5D32-4347-B1EF-3EBD082E2534}"/>
              </a:ext>
            </a:extLst>
          </p:cNvPr>
          <p:cNvGrpSpPr/>
          <p:nvPr/>
        </p:nvGrpSpPr>
        <p:grpSpPr>
          <a:xfrm>
            <a:off x="1817127" y="1687453"/>
            <a:ext cx="4218812" cy="4079313"/>
            <a:chOff x="1817127" y="1687453"/>
            <a:chExt cx="4218812" cy="4079313"/>
          </a:xfrm>
        </p:grpSpPr>
        <p:sp>
          <p:nvSpPr>
            <p:cNvPr id="18" name="Rectangle 17">
              <a:extLst>
                <a:ext uri="{FF2B5EF4-FFF2-40B4-BE49-F238E27FC236}">
                  <a16:creationId xmlns:a16="http://schemas.microsoft.com/office/drawing/2014/main" id="{80C3B54A-0D96-492C-875F-BCC06636D39C}"/>
                </a:ext>
              </a:extLst>
            </p:cNvPr>
            <p:cNvSpPr/>
            <p:nvPr/>
          </p:nvSpPr>
          <p:spPr>
            <a:xfrm>
              <a:off x="1817127" y="5337396"/>
              <a:ext cx="357809"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4" name="Straight Arrow Connector 23">
              <a:extLst>
                <a:ext uri="{FF2B5EF4-FFF2-40B4-BE49-F238E27FC236}">
                  <a16:creationId xmlns:a16="http://schemas.microsoft.com/office/drawing/2014/main" id="{8DAB4EB0-9FF1-4E4F-931E-337D277867E9}"/>
                </a:ext>
              </a:extLst>
            </p:cNvPr>
            <p:cNvCxnSpPr>
              <a:cxnSpLocks/>
              <a:stCxn id="18" idx="0"/>
            </p:cNvCxnSpPr>
            <p:nvPr/>
          </p:nvCxnSpPr>
          <p:spPr bwMode="auto">
            <a:xfrm flipV="1">
              <a:off x="1996032" y="1687453"/>
              <a:ext cx="4039907" cy="3649943"/>
            </a:xfrm>
            <a:prstGeom prst="straightConnector1">
              <a:avLst/>
            </a:prstGeom>
            <a:noFill/>
            <a:ln w="12700" cap="flat" cmpd="sng" algn="ctr">
              <a:solidFill>
                <a:srgbClr val="FF0000"/>
              </a:solidFill>
              <a:prstDash val="solid"/>
              <a:round/>
              <a:headEnd type="none" w="med" len="med"/>
              <a:tailEnd type="arrow"/>
            </a:ln>
            <a:effectLst/>
          </p:spPr>
        </p:cxnSp>
      </p:grpSp>
      <p:grpSp>
        <p:nvGrpSpPr>
          <p:cNvPr id="34" name="Group 33">
            <a:extLst>
              <a:ext uri="{FF2B5EF4-FFF2-40B4-BE49-F238E27FC236}">
                <a16:creationId xmlns:a16="http://schemas.microsoft.com/office/drawing/2014/main" id="{9CBC245E-CFE9-4A3E-B5B7-948958158A5E}"/>
              </a:ext>
            </a:extLst>
          </p:cNvPr>
          <p:cNvGrpSpPr/>
          <p:nvPr/>
        </p:nvGrpSpPr>
        <p:grpSpPr>
          <a:xfrm>
            <a:off x="3669558" y="1680984"/>
            <a:ext cx="3188988" cy="4057622"/>
            <a:chOff x="3669558" y="1680984"/>
            <a:chExt cx="3188988" cy="4057622"/>
          </a:xfrm>
        </p:grpSpPr>
        <p:sp>
          <p:nvSpPr>
            <p:cNvPr id="22" name="Rectangle 21">
              <a:extLst>
                <a:ext uri="{FF2B5EF4-FFF2-40B4-BE49-F238E27FC236}">
                  <a16:creationId xmlns:a16="http://schemas.microsoft.com/office/drawing/2014/main" id="{F4F34DD0-552C-47DD-9E58-E61E74C73307}"/>
                </a:ext>
              </a:extLst>
            </p:cNvPr>
            <p:cNvSpPr/>
            <p:nvPr/>
          </p:nvSpPr>
          <p:spPr>
            <a:xfrm>
              <a:off x="3669558" y="5309236"/>
              <a:ext cx="504963"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5" name="Straight Arrow Connector 24">
              <a:extLst>
                <a:ext uri="{FF2B5EF4-FFF2-40B4-BE49-F238E27FC236}">
                  <a16:creationId xmlns:a16="http://schemas.microsoft.com/office/drawing/2014/main" id="{EB4BB9A1-6B50-47DD-BB2A-F595878EA5EE}"/>
                </a:ext>
              </a:extLst>
            </p:cNvPr>
            <p:cNvCxnSpPr>
              <a:cxnSpLocks/>
            </p:cNvCxnSpPr>
            <p:nvPr/>
          </p:nvCxnSpPr>
          <p:spPr bwMode="auto">
            <a:xfrm flipV="1">
              <a:off x="3921528" y="1680984"/>
              <a:ext cx="2937018" cy="3656413"/>
            </a:xfrm>
            <a:prstGeom prst="straightConnector1">
              <a:avLst/>
            </a:prstGeom>
            <a:noFill/>
            <a:ln w="12700" cap="flat" cmpd="sng" algn="ctr">
              <a:solidFill>
                <a:srgbClr val="FF0000"/>
              </a:solidFill>
              <a:prstDash val="solid"/>
              <a:round/>
              <a:headEnd type="none" w="med" len="med"/>
              <a:tailEnd type="arrow"/>
            </a:ln>
            <a:effectLst/>
          </p:spPr>
        </p:cxnSp>
      </p:grpSp>
      <p:graphicFrame>
        <p:nvGraphicFramePr>
          <p:cNvPr id="8" name="Object 7">
            <a:extLst>
              <a:ext uri="{FF2B5EF4-FFF2-40B4-BE49-F238E27FC236}">
                <a16:creationId xmlns:a16="http://schemas.microsoft.com/office/drawing/2014/main" id="{A551A2E7-6C8F-4638-9077-8E0B6E0F32F4}"/>
              </a:ext>
            </a:extLst>
          </p:cNvPr>
          <p:cNvGraphicFramePr>
            <a:graphicFrameLocks noChangeAspect="1"/>
          </p:cNvGraphicFramePr>
          <p:nvPr/>
        </p:nvGraphicFramePr>
        <p:xfrm>
          <a:off x="942362" y="5758426"/>
          <a:ext cx="2373473" cy="775943"/>
        </p:xfrm>
        <a:graphic>
          <a:graphicData uri="http://schemas.openxmlformats.org/presentationml/2006/ole">
            <mc:AlternateContent xmlns:mc="http://schemas.openxmlformats.org/markup-compatibility/2006">
              <mc:Choice xmlns:v="urn:schemas-microsoft-com:vml" Requires="v">
                <p:oleObj spid="_x0000_s2388256" name="Equation" r:id="rId11" imgW="1320480" imgH="431640" progId="Equation.DSMT4">
                  <p:embed/>
                </p:oleObj>
              </mc:Choice>
              <mc:Fallback>
                <p:oleObj name="Equation" r:id="rId11" imgW="1320480" imgH="431640" progId="Equation.DSMT4">
                  <p:embed/>
                  <p:pic>
                    <p:nvPicPr>
                      <p:cNvPr id="8" name="Object 7">
                        <a:extLst>
                          <a:ext uri="{FF2B5EF4-FFF2-40B4-BE49-F238E27FC236}">
                            <a16:creationId xmlns:a16="http://schemas.microsoft.com/office/drawing/2014/main" id="{A551A2E7-6C8F-4638-9077-8E0B6E0F32F4}"/>
                          </a:ext>
                        </a:extLst>
                      </p:cNvPr>
                      <p:cNvPicPr/>
                      <p:nvPr/>
                    </p:nvPicPr>
                    <p:blipFill>
                      <a:blip r:embed="rId12"/>
                      <a:stretch>
                        <a:fillRect/>
                      </a:stretch>
                    </p:blipFill>
                    <p:spPr>
                      <a:xfrm>
                        <a:off x="942362" y="5758426"/>
                        <a:ext cx="2373473" cy="775943"/>
                      </a:xfrm>
                      <a:prstGeom prst="rect">
                        <a:avLst/>
                      </a:prstGeom>
                    </p:spPr>
                  </p:pic>
                </p:oleObj>
              </mc:Fallback>
            </mc:AlternateContent>
          </a:graphicData>
        </a:graphic>
      </p:graphicFrame>
      <p:grpSp>
        <p:nvGrpSpPr>
          <p:cNvPr id="16" name="Group 15">
            <a:extLst>
              <a:ext uri="{FF2B5EF4-FFF2-40B4-BE49-F238E27FC236}">
                <a16:creationId xmlns:a16="http://schemas.microsoft.com/office/drawing/2014/main" id="{2D7810AD-AA7C-4D4B-8E4F-17AB6FE0C1DD}"/>
              </a:ext>
            </a:extLst>
          </p:cNvPr>
          <p:cNvGrpSpPr/>
          <p:nvPr/>
        </p:nvGrpSpPr>
        <p:grpSpPr>
          <a:xfrm>
            <a:off x="1544519" y="1666124"/>
            <a:ext cx="5938730" cy="4670096"/>
            <a:chOff x="1544519" y="1666124"/>
            <a:chExt cx="5938730" cy="4670096"/>
          </a:xfrm>
        </p:grpSpPr>
        <p:sp>
          <p:nvSpPr>
            <p:cNvPr id="27" name="Rectangle 26">
              <a:extLst>
                <a:ext uri="{FF2B5EF4-FFF2-40B4-BE49-F238E27FC236}">
                  <a16:creationId xmlns:a16="http://schemas.microsoft.com/office/drawing/2014/main" id="{61FB5F7D-B40A-4011-AA07-3A1D09BDCCB3}"/>
                </a:ext>
              </a:extLst>
            </p:cNvPr>
            <p:cNvSpPr/>
            <p:nvPr/>
          </p:nvSpPr>
          <p:spPr>
            <a:xfrm>
              <a:off x="1544519" y="5906850"/>
              <a:ext cx="350113"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8" name="Straight Arrow Connector 27">
              <a:extLst>
                <a:ext uri="{FF2B5EF4-FFF2-40B4-BE49-F238E27FC236}">
                  <a16:creationId xmlns:a16="http://schemas.microsoft.com/office/drawing/2014/main" id="{A39E3DC6-40C0-42EE-A563-A528AC0582BF}"/>
                </a:ext>
              </a:extLst>
            </p:cNvPr>
            <p:cNvCxnSpPr>
              <a:cxnSpLocks/>
              <a:stCxn id="27" idx="0"/>
            </p:cNvCxnSpPr>
            <p:nvPr/>
          </p:nvCxnSpPr>
          <p:spPr bwMode="auto">
            <a:xfrm flipV="1">
              <a:off x="1719576" y="1666124"/>
              <a:ext cx="5763673" cy="4240726"/>
            </a:xfrm>
            <a:prstGeom prst="straightConnector1">
              <a:avLst/>
            </a:prstGeom>
            <a:noFill/>
            <a:ln w="12700" cap="flat" cmpd="sng" algn="ctr">
              <a:solidFill>
                <a:srgbClr val="FF0000"/>
              </a:solidFill>
              <a:prstDash val="solid"/>
              <a:round/>
              <a:headEnd type="none" w="med" len="med"/>
              <a:tailEnd type="arrow"/>
            </a:ln>
            <a:effectLst/>
          </p:spPr>
        </p:cxnSp>
      </p:grpSp>
      <p:grpSp>
        <p:nvGrpSpPr>
          <p:cNvPr id="19" name="Group 18">
            <a:extLst>
              <a:ext uri="{FF2B5EF4-FFF2-40B4-BE49-F238E27FC236}">
                <a16:creationId xmlns:a16="http://schemas.microsoft.com/office/drawing/2014/main" id="{69232789-05BE-4F75-8B91-8DF0CF483FFF}"/>
              </a:ext>
            </a:extLst>
          </p:cNvPr>
          <p:cNvGrpSpPr/>
          <p:nvPr/>
        </p:nvGrpSpPr>
        <p:grpSpPr>
          <a:xfrm>
            <a:off x="2352752" y="1644468"/>
            <a:ext cx="5540020" cy="4683188"/>
            <a:chOff x="2352752" y="1644468"/>
            <a:chExt cx="5540020" cy="4683188"/>
          </a:xfrm>
        </p:grpSpPr>
        <p:sp>
          <p:nvSpPr>
            <p:cNvPr id="26" name="Rectangle 25">
              <a:extLst>
                <a:ext uri="{FF2B5EF4-FFF2-40B4-BE49-F238E27FC236}">
                  <a16:creationId xmlns:a16="http://schemas.microsoft.com/office/drawing/2014/main" id="{C9E07927-199F-40FF-95D0-572BB3C7D4FF}"/>
                </a:ext>
              </a:extLst>
            </p:cNvPr>
            <p:cNvSpPr/>
            <p:nvPr/>
          </p:nvSpPr>
          <p:spPr>
            <a:xfrm>
              <a:off x="2352752" y="5898286"/>
              <a:ext cx="395585" cy="429370"/>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9" name="Straight Arrow Connector 28">
              <a:extLst>
                <a:ext uri="{FF2B5EF4-FFF2-40B4-BE49-F238E27FC236}">
                  <a16:creationId xmlns:a16="http://schemas.microsoft.com/office/drawing/2014/main" id="{18DC4E2B-1A67-4419-A682-C7B4B90DEA6D}"/>
                </a:ext>
              </a:extLst>
            </p:cNvPr>
            <p:cNvCxnSpPr>
              <a:cxnSpLocks/>
              <a:stCxn id="26" idx="0"/>
            </p:cNvCxnSpPr>
            <p:nvPr/>
          </p:nvCxnSpPr>
          <p:spPr bwMode="auto">
            <a:xfrm flipV="1">
              <a:off x="2550545" y="1644468"/>
              <a:ext cx="5342227" cy="4253818"/>
            </a:xfrm>
            <a:prstGeom prst="straightConnector1">
              <a:avLst/>
            </a:prstGeom>
            <a:noFill/>
            <a:ln w="12700" cap="flat" cmpd="sng" algn="ctr">
              <a:solidFill>
                <a:srgbClr val="FF0000"/>
              </a:solidFill>
              <a:prstDash val="solid"/>
              <a:round/>
              <a:headEnd type="none" w="med" len="med"/>
              <a:tailEnd type="arrow"/>
            </a:ln>
            <a:effectLst/>
          </p:spPr>
        </p:cxnSp>
      </p:grpSp>
      <p:graphicFrame>
        <p:nvGraphicFramePr>
          <p:cNvPr id="10" name="Object 9">
            <a:extLst>
              <a:ext uri="{FF2B5EF4-FFF2-40B4-BE49-F238E27FC236}">
                <a16:creationId xmlns:a16="http://schemas.microsoft.com/office/drawing/2014/main" id="{F7995105-B62B-4E40-AFB1-578A0AA851FD}"/>
              </a:ext>
            </a:extLst>
          </p:cNvPr>
          <p:cNvGraphicFramePr>
            <a:graphicFrameLocks noChangeAspect="1"/>
          </p:cNvGraphicFramePr>
          <p:nvPr>
            <p:extLst/>
          </p:nvPr>
        </p:nvGraphicFramePr>
        <p:xfrm>
          <a:off x="3852808" y="5806697"/>
          <a:ext cx="2513591" cy="569747"/>
        </p:xfrm>
        <a:graphic>
          <a:graphicData uri="http://schemas.openxmlformats.org/presentationml/2006/ole">
            <mc:AlternateContent xmlns:mc="http://schemas.openxmlformats.org/markup-compatibility/2006">
              <mc:Choice xmlns:v="urn:schemas-microsoft-com:vml" Requires="v">
                <p:oleObj spid="_x0000_s2388257" name="Equation" r:id="rId13" imgW="952200" imgH="215640" progId="Equation.DSMT4">
                  <p:embed/>
                </p:oleObj>
              </mc:Choice>
              <mc:Fallback>
                <p:oleObj name="Equation" r:id="rId13" imgW="952200" imgH="215640" progId="Equation.DSMT4">
                  <p:embed/>
                  <p:pic>
                    <p:nvPicPr>
                      <p:cNvPr id="10" name="Object 9">
                        <a:extLst>
                          <a:ext uri="{FF2B5EF4-FFF2-40B4-BE49-F238E27FC236}">
                            <a16:creationId xmlns:a16="http://schemas.microsoft.com/office/drawing/2014/main" id="{F7995105-B62B-4E40-AFB1-578A0AA851FD}"/>
                          </a:ext>
                        </a:extLst>
                      </p:cNvPr>
                      <p:cNvPicPr/>
                      <p:nvPr/>
                    </p:nvPicPr>
                    <p:blipFill>
                      <a:blip r:embed="rId14"/>
                      <a:stretch>
                        <a:fillRect/>
                      </a:stretch>
                    </p:blipFill>
                    <p:spPr>
                      <a:xfrm>
                        <a:off x="3852808" y="5806697"/>
                        <a:ext cx="2513591" cy="569747"/>
                      </a:xfrm>
                      <a:prstGeom prst="rect">
                        <a:avLst/>
                      </a:prstGeom>
                    </p:spPr>
                  </p:pic>
                </p:oleObj>
              </mc:Fallback>
            </mc:AlternateContent>
          </a:graphicData>
        </a:graphic>
      </p:graphicFrame>
      <p:grpSp>
        <p:nvGrpSpPr>
          <p:cNvPr id="13" name="Group 12">
            <a:extLst>
              <a:ext uri="{FF2B5EF4-FFF2-40B4-BE49-F238E27FC236}">
                <a16:creationId xmlns:a16="http://schemas.microsoft.com/office/drawing/2014/main" id="{74CD22B2-C70D-4C62-BDA3-7146CB17B5F4}"/>
              </a:ext>
            </a:extLst>
          </p:cNvPr>
          <p:cNvGrpSpPr/>
          <p:nvPr/>
        </p:nvGrpSpPr>
        <p:grpSpPr>
          <a:xfrm>
            <a:off x="4887859" y="1702492"/>
            <a:ext cx="3422901" cy="4615956"/>
            <a:chOff x="4887859" y="1702492"/>
            <a:chExt cx="3422901" cy="4615956"/>
          </a:xfrm>
        </p:grpSpPr>
        <p:sp>
          <p:nvSpPr>
            <p:cNvPr id="30" name="Rectangle 29">
              <a:extLst>
                <a:ext uri="{FF2B5EF4-FFF2-40B4-BE49-F238E27FC236}">
                  <a16:creationId xmlns:a16="http://schemas.microsoft.com/office/drawing/2014/main" id="{837B0ACB-BD48-4636-9995-09CFEA2A43B1}"/>
                </a:ext>
              </a:extLst>
            </p:cNvPr>
            <p:cNvSpPr/>
            <p:nvPr/>
          </p:nvSpPr>
          <p:spPr>
            <a:xfrm>
              <a:off x="4887859" y="5823349"/>
              <a:ext cx="504963" cy="495099"/>
            </a:xfrm>
            <a:prstGeom prst="rect">
              <a:avLst/>
            </a:prstGeom>
            <a:ln w="19050">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31" name="Straight Arrow Connector 30">
              <a:extLst>
                <a:ext uri="{FF2B5EF4-FFF2-40B4-BE49-F238E27FC236}">
                  <a16:creationId xmlns:a16="http://schemas.microsoft.com/office/drawing/2014/main" id="{E6676EF0-343C-435A-9B4E-C4C9962F557C}"/>
                </a:ext>
              </a:extLst>
            </p:cNvPr>
            <p:cNvCxnSpPr>
              <a:cxnSpLocks/>
              <a:stCxn id="30" idx="0"/>
            </p:cNvCxnSpPr>
            <p:nvPr/>
          </p:nvCxnSpPr>
          <p:spPr bwMode="auto">
            <a:xfrm flipV="1">
              <a:off x="5140341" y="1702492"/>
              <a:ext cx="3170419" cy="4120857"/>
            </a:xfrm>
            <a:prstGeom prst="straightConnector1">
              <a:avLst/>
            </a:prstGeom>
            <a:noFill/>
            <a:ln w="12700" cap="flat" cmpd="sng" algn="ctr">
              <a:solidFill>
                <a:srgbClr val="FF0000"/>
              </a:solidFill>
              <a:prstDash val="solid"/>
              <a:round/>
              <a:headEnd type="none" w="med" len="med"/>
              <a:tailEnd type="arrow"/>
            </a:ln>
            <a:effectLst/>
          </p:spPr>
        </p:cxnSp>
      </p:grpSp>
    </p:spTree>
    <p:extLst>
      <p:ext uri="{BB962C8B-B14F-4D97-AF65-F5344CB8AC3E}">
        <p14:creationId xmlns:p14="http://schemas.microsoft.com/office/powerpoint/2010/main" val="218314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par>
                                <p:cTn id="13" presetID="2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down)">
                                      <p:cBhvr>
                                        <p:cTn id="24" dur="500"/>
                                        <p:tgtEl>
                                          <p:spTgt spid="34"/>
                                        </p:tgtEl>
                                      </p:cBhvr>
                                    </p:animEffect>
                                  </p:childTnLst>
                                </p:cTn>
                              </p:par>
                              <p:par>
                                <p:cTn id="25" presetID="22" presetClass="entr" presetSubtype="4"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lumMod val="65000"/>
                  </a:schemeClr>
                </a:solidFill>
              </a:rPr>
              <a:t>Elements of a dynamic model</a:t>
            </a:r>
          </a:p>
          <a:p>
            <a:r>
              <a:rPr lang="en-US" dirty="0">
                <a:solidFill>
                  <a:schemeClr val="bg1">
                    <a:lumMod val="65000"/>
                  </a:schemeClr>
                </a:solidFill>
              </a:rPr>
              <a:t>An energy storage illustration</a:t>
            </a:r>
          </a:p>
          <a:p>
            <a:r>
              <a:rPr lang="en-US" dirty="0">
                <a:solidFill>
                  <a:schemeClr val="bg1"/>
                </a:solidFill>
              </a:rPr>
              <a:t>Modeling uncertainty</a:t>
            </a:r>
          </a:p>
          <a:p>
            <a:r>
              <a:rPr lang="en-US" dirty="0">
                <a:solidFill>
                  <a:schemeClr val="bg1">
                    <a:lumMod val="65000"/>
                  </a:schemeClr>
                </a:solidFill>
              </a:rPr>
              <a:t>Designing policies</a:t>
            </a:r>
          </a:p>
          <a:p>
            <a:r>
              <a:rPr lang="en-US" dirty="0">
                <a:solidFill>
                  <a:schemeClr val="bg1">
                    <a:lumMod val="65000"/>
                  </a:schemeClr>
                </a:solidFill>
              </a:rPr>
              <a:t>Educational materials</a:t>
            </a: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202397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uncertainty</a:t>
            </a:r>
          </a:p>
        </p:txBody>
      </p:sp>
      <p:sp>
        <p:nvSpPr>
          <p:cNvPr id="3" name="Content Placeholder 2"/>
          <p:cNvSpPr>
            <a:spLocks noGrp="1"/>
          </p:cNvSpPr>
          <p:nvPr>
            <p:ph idx="1"/>
          </p:nvPr>
        </p:nvSpPr>
        <p:spPr>
          <a:xfrm>
            <a:off x="645607" y="1092760"/>
            <a:ext cx="7772400" cy="4953000"/>
          </a:xfrm>
        </p:spPr>
        <p:txBody>
          <a:bodyPr/>
          <a:lstStyle/>
          <a:p>
            <a:r>
              <a:rPr lang="en-US" dirty="0"/>
              <a:t>Classes of uncertainty</a:t>
            </a:r>
          </a:p>
          <a:p>
            <a:pPr lvl="1"/>
            <a:r>
              <a:rPr lang="en-US" dirty="0"/>
              <a:t>Observational uncertainty</a:t>
            </a:r>
          </a:p>
          <a:p>
            <a:pPr lvl="1"/>
            <a:r>
              <a:rPr lang="en-US" dirty="0"/>
              <a:t>Prognostic uncertainty (forecasting)</a:t>
            </a:r>
          </a:p>
          <a:p>
            <a:pPr lvl="1"/>
            <a:r>
              <a:rPr lang="en-US" dirty="0"/>
              <a:t>Experimental noise/variability</a:t>
            </a:r>
          </a:p>
          <a:p>
            <a:pPr lvl="1"/>
            <a:r>
              <a:rPr lang="en-US" dirty="0"/>
              <a:t>Transitional uncertainty</a:t>
            </a:r>
          </a:p>
          <a:p>
            <a:pPr lvl="1"/>
            <a:r>
              <a:rPr lang="en-US" dirty="0"/>
              <a:t>Inferential uncertainty</a:t>
            </a:r>
          </a:p>
          <a:p>
            <a:pPr lvl="1"/>
            <a:r>
              <a:rPr lang="en-US" dirty="0"/>
              <a:t>Model uncertainty</a:t>
            </a:r>
          </a:p>
          <a:p>
            <a:pPr lvl="1"/>
            <a:r>
              <a:rPr lang="en-US" dirty="0"/>
              <a:t>Systematic exogenous uncertainty</a:t>
            </a:r>
          </a:p>
          <a:p>
            <a:pPr lvl="1"/>
            <a:r>
              <a:rPr lang="en-US" dirty="0"/>
              <a:t>Control/implementation uncertainty</a:t>
            </a:r>
          </a:p>
          <a:p>
            <a:pPr lvl="1"/>
            <a:r>
              <a:rPr lang="en-US" dirty="0"/>
              <a:t>Algorithmic noise</a:t>
            </a:r>
          </a:p>
          <a:p>
            <a:pPr lvl="1"/>
            <a:r>
              <a:rPr lang="en-US" dirty="0"/>
              <a:t>Goal uncertainty</a:t>
            </a:r>
          </a:p>
          <a:p>
            <a:pPr lvl="3"/>
            <a:endParaRPr lang="en-US" sz="1800" dirty="0"/>
          </a:p>
        </p:txBody>
      </p:sp>
      <p:sp>
        <p:nvSpPr>
          <p:cNvPr id="4" name="TextBox 3"/>
          <p:cNvSpPr txBox="1"/>
          <p:nvPr/>
        </p:nvSpPr>
        <p:spPr>
          <a:xfrm>
            <a:off x="513677" y="6015413"/>
            <a:ext cx="7758954" cy="707886"/>
          </a:xfrm>
          <a:prstGeom prst="rect">
            <a:avLst/>
          </a:prstGeom>
          <a:noFill/>
        </p:spPr>
        <p:txBody>
          <a:bodyPr wrap="square" rtlCol="0">
            <a:spAutoFit/>
          </a:bodyPr>
          <a:lstStyle/>
          <a:p>
            <a:pPr algn="l"/>
            <a:r>
              <a:rPr lang="en-US" sz="2000" dirty="0"/>
              <a:t>Modeling uncertainty in the context of stochastic optimization is a relatively untapped area of research. </a:t>
            </a:r>
          </a:p>
        </p:txBody>
      </p:sp>
    </p:spTree>
    <p:extLst>
      <p:ext uri="{BB962C8B-B14F-4D97-AF65-F5344CB8AC3E}">
        <p14:creationId xmlns:p14="http://schemas.microsoft.com/office/powerpoint/2010/main" val="26011255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lumMod val="65000"/>
                  </a:schemeClr>
                </a:solidFill>
              </a:rPr>
              <a:t>Elements of a dynamic model</a:t>
            </a:r>
          </a:p>
          <a:p>
            <a:r>
              <a:rPr lang="en-US" dirty="0">
                <a:solidFill>
                  <a:schemeClr val="bg1">
                    <a:lumMod val="65000"/>
                  </a:schemeClr>
                </a:solidFill>
              </a:rPr>
              <a:t>An energy storage illustration</a:t>
            </a:r>
          </a:p>
          <a:p>
            <a:r>
              <a:rPr lang="en-US" dirty="0">
                <a:solidFill>
                  <a:schemeClr val="bg1">
                    <a:lumMod val="65000"/>
                  </a:schemeClr>
                </a:solidFill>
              </a:rPr>
              <a:t>Modeling uncertainty</a:t>
            </a:r>
          </a:p>
          <a:p>
            <a:r>
              <a:rPr lang="en-US" dirty="0">
                <a:solidFill>
                  <a:schemeClr val="bg1"/>
                </a:solidFill>
              </a:rPr>
              <a:t>Designing policies</a:t>
            </a:r>
          </a:p>
          <a:p>
            <a:r>
              <a:rPr lang="en-US" dirty="0">
                <a:solidFill>
                  <a:schemeClr val="bg1">
                    <a:lumMod val="65000"/>
                  </a:schemeClr>
                </a:solidFill>
              </a:rPr>
              <a:t>Educational materials</a:t>
            </a: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30286509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799" y="1143000"/>
            <a:ext cx="7928811" cy="4953000"/>
          </a:xfrm>
        </p:spPr>
        <p:txBody>
          <a:bodyPr/>
          <a:lstStyle/>
          <a:p>
            <a:r>
              <a:rPr lang="en-US" dirty="0"/>
              <a:t>We have to start by describing what we mean by a policy.</a:t>
            </a:r>
          </a:p>
          <a:p>
            <a:pPr lvl="1"/>
            <a:r>
              <a:rPr lang="en-US" dirty="0"/>
              <a:t>Definition:</a:t>
            </a:r>
          </a:p>
          <a:p>
            <a:pPr lvl="1" indent="0">
              <a:buNone/>
            </a:pPr>
            <a:endParaRPr lang="en-US" i="1" dirty="0"/>
          </a:p>
          <a:p>
            <a:pPr lvl="1" indent="0">
              <a:buNone/>
            </a:pPr>
            <a:r>
              <a:rPr lang="en-US" i="1" dirty="0"/>
              <a:t>A policy is a mapping from a state to an action.  </a:t>
            </a:r>
          </a:p>
          <a:p>
            <a:pPr lvl="1" indent="0">
              <a:buNone/>
            </a:pPr>
            <a:r>
              <a:rPr lang="en-US" i="1" dirty="0"/>
              <a:t>… any mapping.</a:t>
            </a:r>
          </a:p>
          <a:p>
            <a:pPr lvl="2"/>
            <a:endParaRPr lang="en-US" i="1" dirty="0"/>
          </a:p>
          <a:p>
            <a:pPr marL="914400" lvl="2" indent="0">
              <a:buNone/>
            </a:pPr>
            <a:endParaRPr lang="en-US" i="1" dirty="0"/>
          </a:p>
          <a:p>
            <a:r>
              <a:rPr lang="en-US" dirty="0"/>
              <a:t>How do we search over an arbitrary space of policies?</a:t>
            </a:r>
          </a:p>
        </p:txBody>
      </p:sp>
    </p:spTree>
    <p:extLst>
      <p:ext uri="{BB962C8B-B14F-4D97-AF65-F5344CB8AC3E}">
        <p14:creationId xmlns:p14="http://schemas.microsoft.com/office/powerpoint/2010/main" val="3392559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2"/>
          <p:cNvSpPr>
            <a:spLocks noGrp="1" noChangeArrowheads="1"/>
          </p:cNvSpPr>
          <p:nvPr>
            <p:ph type="title" idx="4294967295"/>
          </p:nvPr>
        </p:nvSpPr>
        <p:spPr/>
        <p:txBody>
          <a:bodyPr/>
          <a:lstStyle/>
          <a:p>
            <a:r>
              <a:rPr lang="en-US" altLang="en-US" dirty="0"/>
              <a:t>Energy from wind</a:t>
            </a:r>
          </a:p>
        </p:txBody>
      </p:sp>
      <p:sp>
        <p:nvSpPr>
          <p:cNvPr id="56326" name="Rectangle 5"/>
          <p:cNvSpPr>
            <a:spLocks noChangeArrowheads="1"/>
          </p:cNvSpPr>
          <p:nvPr/>
        </p:nvSpPr>
        <p:spPr bwMode="auto">
          <a:xfrm>
            <a:off x="4000500" y="1738075"/>
            <a:ext cx="1003300" cy="381000"/>
          </a:xfrm>
          <a:prstGeom prst="rect">
            <a:avLst/>
          </a:prstGeom>
          <a:solidFill>
            <a:schemeClr val="bg1"/>
          </a:solidFill>
          <a:ln>
            <a:noFill/>
          </a:ln>
          <a:extLst>
            <a:ext uri="{91240B29-F687-4F45-9708-019B960494DF}">
              <a14:hiddenLine xmlns:a14="http://schemas.microsoft.com/office/drawing/2010/main" w="28575" algn="ctr">
                <a:solidFill>
                  <a:srgbClr val="000000"/>
                </a:solidFill>
                <a:miter lim="800000"/>
                <a:headEnd/>
                <a:tailEnd type="none" w="med" len="lg"/>
              </a14:hiddenLine>
            </a:ext>
          </a:ex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endParaRPr lang="en-US" altLang="en-US"/>
          </a:p>
        </p:txBody>
      </p:sp>
      <p:pic>
        <p:nvPicPr>
          <p:cNvPr id="723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56" y="1763475"/>
            <a:ext cx="8467107" cy="3877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329" name="Line 11"/>
          <p:cNvSpPr>
            <a:spLocks noChangeShapeType="1"/>
          </p:cNvSpPr>
          <p:nvPr/>
        </p:nvSpPr>
        <p:spPr bwMode="auto">
          <a:xfrm>
            <a:off x="674675" y="2119075"/>
            <a:ext cx="7907688" cy="0"/>
          </a:xfrm>
          <a:prstGeom prst="line">
            <a:avLst/>
          </a:prstGeom>
          <a:noFill/>
          <a:ln w="28575">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56330" name="Text Box 12"/>
          <p:cNvSpPr txBox="1">
            <a:spLocks noChangeArrowheads="1"/>
          </p:cNvSpPr>
          <p:nvPr/>
        </p:nvSpPr>
        <p:spPr bwMode="auto">
          <a:xfrm>
            <a:off x="4271176" y="1890475"/>
            <a:ext cx="936625" cy="457200"/>
          </a:xfrm>
          <a:prstGeom prst="rect">
            <a:avLst/>
          </a:prstGeom>
          <a:solidFill>
            <a:schemeClr val="bg1"/>
          </a:solidFill>
          <a:ln>
            <a:noFill/>
          </a:ln>
          <a:extLst>
            <a:ext uri="{91240B29-F687-4F45-9708-019B960494DF}">
              <a14:hiddenLine xmlns:a14="http://schemas.microsoft.com/office/drawing/2010/main" w="28575" algn="ctr">
                <a:solidFill>
                  <a:srgbClr val="000000"/>
                </a:solidFill>
                <a:miter lim="800000"/>
                <a:headEnd/>
                <a:tailEnd type="none" w="med" len="lg"/>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altLang="en-US" sz="2400" i="0" dirty="0"/>
              <a:t>1 year</a:t>
            </a:r>
          </a:p>
        </p:txBody>
      </p:sp>
      <p:sp>
        <p:nvSpPr>
          <p:cNvPr id="16" name="Content Placeholder 2"/>
          <p:cNvSpPr txBox="1">
            <a:spLocks/>
          </p:cNvSpPr>
          <p:nvPr/>
        </p:nvSpPr>
        <p:spPr>
          <a:xfrm>
            <a:off x="685800" y="1143000"/>
            <a:ext cx="7772400" cy="4953000"/>
          </a:xfrm>
          <a:prstGeom prst="rect">
            <a:avLst/>
          </a:prstGeom>
        </p:spPr>
        <p:txBody>
          <a:bodyPr/>
          <a:lstStyle>
            <a:lvl1pPr marL="342900" indent="-342900" algn="l" rtl="0" eaLnBrk="0" fontAlgn="base" hangingPunct="0">
              <a:spcBef>
                <a:spcPct val="20000"/>
              </a:spcBef>
              <a:spcAft>
                <a:spcPct val="0"/>
              </a:spcAft>
              <a:buClr>
                <a:schemeClr val="tx1"/>
              </a:buClr>
              <a:buSzPct val="80000"/>
              <a:buFont typeface="Wingdings" pitchFamily="2" charset="2"/>
              <a:buChar char="q"/>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r>
              <a:rPr lang="en-US" i="0" kern="0" dirty="0"/>
              <a:t>Wind power from all PJM wind farms</a:t>
            </a:r>
          </a:p>
        </p:txBody>
      </p:sp>
      <p:sp>
        <p:nvSpPr>
          <p:cNvPr id="10" name="TextBox 9"/>
          <p:cNvSpPr txBox="1"/>
          <p:nvPr/>
        </p:nvSpPr>
        <p:spPr>
          <a:xfrm>
            <a:off x="653144" y="5562624"/>
            <a:ext cx="7872796" cy="369332"/>
          </a:xfrm>
          <a:prstGeom prst="rect">
            <a:avLst/>
          </a:prstGeom>
          <a:noFill/>
        </p:spPr>
        <p:txBody>
          <a:bodyPr wrap="none" rtlCol="0">
            <a:spAutoFit/>
          </a:bodyPr>
          <a:lstStyle/>
          <a:p>
            <a:pPr algn="l"/>
            <a:r>
              <a:rPr lang="en-US" i="0" dirty="0"/>
              <a:t>Jan     Feb     March    April    May    June    July    Aug    Sept      Oct    Nov     Dec </a:t>
            </a:r>
          </a:p>
        </p:txBody>
      </p:sp>
      <p:sp>
        <p:nvSpPr>
          <p:cNvPr id="2" name="Footer Placeholder 1"/>
          <p:cNvSpPr>
            <a:spLocks noGrp="1"/>
          </p:cNvSpPr>
          <p:nvPr>
            <p:ph type="ftr" sz="quarter" idx="11"/>
          </p:nvPr>
        </p:nvSpPr>
        <p:spPr/>
        <p:txBody>
          <a:bodyPr/>
          <a:lstStyle/>
          <a:p>
            <a:pPr>
              <a:defRPr/>
            </a:pPr>
            <a:r>
              <a:rPr lang="en-US"/>
              <a:t>© 2019 Warren Powell</a:t>
            </a:r>
          </a:p>
        </p:txBody>
      </p:sp>
      <p:sp>
        <p:nvSpPr>
          <p:cNvPr id="3" name="Slide Number Placeholder 2"/>
          <p:cNvSpPr>
            <a:spLocks noGrp="1"/>
          </p:cNvSpPr>
          <p:nvPr>
            <p:ph type="sldNum" sz="quarter" idx="12"/>
          </p:nvPr>
        </p:nvSpPr>
        <p:spPr/>
        <p:txBody>
          <a:bodyPr/>
          <a:lstStyle/>
          <a:p>
            <a:pPr>
              <a:defRPr/>
            </a:pPr>
            <a:r>
              <a:rPr lang="en-US"/>
              <a:t>Slide </a:t>
            </a:r>
            <a:fld id="{CA1BF554-DF22-475E-92F9-B7E92000597D}" type="slidenum">
              <a:rPr lang="en-US" smtClean="0"/>
              <a:pPr>
                <a:defRPr/>
              </a:pPr>
              <a:t>7</a:t>
            </a:fld>
            <a:endParaRPr lang="en-US"/>
          </a:p>
        </p:txBody>
      </p:sp>
    </p:spTree>
    <p:extLst>
      <p:ext uri="{BB962C8B-B14F-4D97-AF65-F5344CB8AC3E}">
        <p14:creationId xmlns:p14="http://schemas.microsoft.com/office/powerpoint/2010/main" val="9765104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800" y="1143000"/>
            <a:ext cx="7772400" cy="577516"/>
          </a:xfrm>
        </p:spPr>
        <p:txBody>
          <a:bodyPr/>
          <a:lstStyle/>
          <a:p>
            <a:r>
              <a:rPr lang="en-US" dirty="0"/>
              <a:t>“Policies” and the English language</a:t>
            </a:r>
          </a:p>
        </p:txBody>
      </p:sp>
      <p:graphicFrame>
        <p:nvGraphicFramePr>
          <p:cNvPr id="8" name="Table 7"/>
          <p:cNvGraphicFramePr>
            <a:graphicFrameLocks noGrp="1"/>
          </p:cNvGraphicFramePr>
          <p:nvPr>
            <p:extLst>
              <p:ext uri="{D42A27DB-BD31-4B8C-83A1-F6EECF244321}">
                <p14:modId xmlns:p14="http://schemas.microsoft.com/office/powerpoint/2010/main" val="2830196667"/>
              </p:ext>
            </p:extLst>
          </p:nvPr>
        </p:nvGraphicFramePr>
        <p:xfrm>
          <a:off x="1490390" y="1912480"/>
          <a:ext cx="5469022" cy="4339590"/>
        </p:xfrm>
        <a:graphic>
          <a:graphicData uri="http://schemas.openxmlformats.org/drawingml/2006/table">
            <a:tbl>
              <a:tblPr>
                <a:tableStyleId>{5C22544A-7EE6-4342-B048-85BDC9FD1C3A}</a:tableStyleId>
              </a:tblPr>
              <a:tblGrid>
                <a:gridCol w="1789496">
                  <a:extLst>
                    <a:ext uri="{9D8B030D-6E8A-4147-A177-3AD203B41FA5}">
                      <a16:colId xmlns:a16="http://schemas.microsoft.com/office/drawing/2014/main" val="20000"/>
                    </a:ext>
                  </a:extLst>
                </a:gridCol>
                <a:gridCol w="1809603">
                  <a:extLst>
                    <a:ext uri="{9D8B030D-6E8A-4147-A177-3AD203B41FA5}">
                      <a16:colId xmlns:a16="http://schemas.microsoft.com/office/drawing/2014/main" val="20001"/>
                    </a:ext>
                  </a:extLst>
                </a:gridCol>
                <a:gridCol w="1869923">
                  <a:extLst>
                    <a:ext uri="{9D8B030D-6E8A-4147-A177-3AD203B41FA5}">
                      <a16:colId xmlns:a16="http://schemas.microsoft.com/office/drawing/2014/main" val="20002"/>
                    </a:ext>
                  </a:extLst>
                </a:gridCol>
              </a:tblGrid>
              <a:tr h="287979">
                <a:tc>
                  <a:txBody>
                    <a:bodyPr/>
                    <a:lstStyle/>
                    <a:p>
                      <a:pPr algn="l" fontAlgn="ctr"/>
                      <a:r>
                        <a:rPr lang="en-US" sz="2000" u="none" strike="noStrike" dirty="0">
                          <a:effectLst/>
                        </a:rPr>
                        <a:t>Behavior</a:t>
                      </a:r>
                      <a:endParaRPr lang="en-US" sz="2000" b="0" i="0" u="none" strike="noStrike" dirty="0">
                        <a:solidFill>
                          <a:srgbClr val="000000"/>
                        </a:solidFill>
                        <a:effectLst/>
                        <a:latin typeface="Times New Roman"/>
                      </a:endParaRPr>
                    </a:p>
                  </a:txBody>
                  <a:tcPr marL="9525" marR="9525" marT="9525" marB="0" anchor="ctr"/>
                </a:tc>
                <a:tc>
                  <a:txBody>
                    <a:bodyPr/>
                    <a:lstStyle/>
                    <a:p>
                      <a:r>
                        <a:rPr lang="en-US" dirty="0"/>
                        <a:t>Formula</a:t>
                      </a:r>
                    </a:p>
                  </a:txBody>
                  <a:tcPr marL="9525" marR="9525" marT="9525" marB="0" anchor="ctr"/>
                </a:tc>
                <a:tc>
                  <a:txBody>
                    <a:bodyPr/>
                    <a:lstStyle/>
                    <a:p>
                      <a:r>
                        <a:rPr lang="en-US" dirty="0"/>
                        <a:t>Principle</a:t>
                      </a:r>
                    </a:p>
                  </a:txBody>
                  <a:tcPr marL="9525" marR="9525" marT="9525" marB="0" anchor="ctr"/>
                </a:tc>
                <a:extLst>
                  <a:ext uri="{0D108BD9-81ED-4DB2-BD59-A6C34878D82A}">
                    <a16:rowId xmlns:a16="http://schemas.microsoft.com/office/drawing/2014/main" val="10000"/>
                  </a:ext>
                </a:extLst>
              </a:tr>
              <a:tr h="287979">
                <a:tc>
                  <a:txBody>
                    <a:bodyPr/>
                    <a:lstStyle/>
                    <a:p>
                      <a:pPr algn="l" fontAlgn="ctr"/>
                      <a:r>
                        <a:rPr lang="en-US" sz="2000" u="none" strike="noStrike">
                          <a:effectLst/>
                        </a:rPr>
                        <a:t>Belief</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Habit</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Procedure</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1"/>
                  </a:ext>
                </a:extLst>
              </a:tr>
              <a:tr h="287979">
                <a:tc>
                  <a:txBody>
                    <a:bodyPr/>
                    <a:lstStyle/>
                    <a:p>
                      <a:pPr algn="l" fontAlgn="ctr"/>
                      <a:r>
                        <a:rPr lang="en-US" sz="2000" u="none" strike="noStrike">
                          <a:effectLst/>
                        </a:rPr>
                        <a:t>Bias</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Laws/bylaws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Process</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2"/>
                  </a:ext>
                </a:extLst>
              </a:tr>
              <a:tr h="287979">
                <a:tc>
                  <a:txBody>
                    <a:bodyPr/>
                    <a:lstStyle/>
                    <a:p>
                      <a:pPr algn="l" fontAlgn="ctr"/>
                      <a:r>
                        <a:rPr lang="en-US" sz="2000" u="none" strike="noStrike">
                          <a:effectLst/>
                        </a:rPr>
                        <a:t>Commandment</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Manner</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Protocols</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3"/>
                  </a:ext>
                </a:extLst>
              </a:tr>
              <a:tr h="287979">
                <a:tc>
                  <a:txBody>
                    <a:bodyPr/>
                    <a:lstStyle/>
                    <a:p>
                      <a:pPr algn="l" fontAlgn="ctr"/>
                      <a:r>
                        <a:rPr lang="en-US" sz="2000" u="none" strike="noStrike">
                          <a:effectLst/>
                        </a:rPr>
                        <a:t>Conduct</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Method</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b="0" i="0" u="none" strike="noStrike" dirty="0">
                          <a:solidFill>
                            <a:srgbClr val="000000"/>
                          </a:solidFill>
                          <a:effectLst/>
                          <a:latin typeface="Times New Roman"/>
                        </a:rPr>
                        <a:t>Recipe</a:t>
                      </a:r>
                    </a:p>
                  </a:txBody>
                  <a:tcPr marL="9525" marR="9525" marT="9525" marB="0" anchor="ctr"/>
                </a:tc>
                <a:extLst>
                  <a:ext uri="{0D108BD9-81ED-4DB2-BD59-A6C34878D82A}">
                    <a16:rowId xmlns:a16="http://schemas.microsoft.com/office/drawing/2014/main" val="10004"/>
                  </a:ext>
                </a:extLst>
              </a:tr>
              <a:tr h="287979">
                <a:tc>
                  <a:txBody>
                    <a:bodyPr/>
                    <a:lstStyle/>
                    <a:p>
                      <a:r>
                        <a:rPr lang="en-US" dirty="0"/>
                        <a:t>Control law</a:t>
                      </a:r>
                    </a:p>
                  </a:txBody>
                  <a:tcPr marL="9525" marR="9525" marT="9525" marB="0" anchor="ctr"/>
                </a:tc>
                <a:tc>
                  <a:txBody>
                    <a:bodyPr/>
                    <a:lstStyle/>
                    <a:p>
                      <a:pPr algn="l" fontAlgn="ctr"/>
                      <a:r>
                        <a:rPr lang="en-US" sz="2000" u="none" strike="noStrike" dirty="0">
                          <a:effectLst/>
                        </a:rPr>
                        <a:t>Mode</a:t>
                      </a:r>
                      <a:endParaRPr lang="en-US" sz="2000" b="0" i="0" u="none" strike="noStrike" dirty="0">
                        <a:solidFill>
                          <a:srgbClr val="000000"/>
                        </a:solidFill>
                        <a:effectLst/>
                        <a:latin typeface="Times New Roman"/>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strike="noStrike" dirty="0">
                          <a:effectLst/>
                        </a:rPr>
                        <a:t>Ritual</a:t>
                      </a:r>
                      <a:endParaRPr lang="en-US" sz="18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5"/>
                  </a:ext>
                </a:extLst>
              </a:tr>
              <a:tr h="287979">
                <a:tc>
                  <a:txBody>
                    <a:bodyPr/>
                    <a:lstStyle/>
                    <a:p>
                      <a:pPr algn="l" fontAlgn="ctr"/>
                      <a:r>
                        <a:rPr lang="en-US" sz="2000" u="none" strike="noStrike" dirty="0">
                          <a:effectLst/>
                        </a:rPr>
                        <a:t>Convention</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Mores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Rule</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6"/>
                  </a:ext>
                </a:extLst>
              </a:tr>
              <a:tr h="287979">
                <a:tc>
                  <a:txBody>
                    <a:bodyPr/>
                    <a:lstStyle/>
                    <a:p>
                      <a:pPr algn="l" fontAlgn="ctr"/>
                      <a:r>
                        <a:rPr lang="en-US" sz="2000" u="none" strike="noStrike" dirty="0">
                          <a:effectLst/>
                        </a:rPr>
                        <a:t>Culture</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Patterns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Style</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7"/>
                  </a:ext>
                </a:extLst>
              </a:tr>
              <a:tr h="287979">
                <a:tc>
                  <a:txBody>
                    <a:bodyPr/>
                    <a:lstStyle/>
                    <a:p>
                      <a:pPr algn="l" fontAlgn="ctr"/>
                      <a:r>
                        <a:rPr lang="en-US" sz="2000" u="none" strike="noStrike" dirty="0">
                          <a:effectLst/>
                        </a:rPr>
                        <a:t>Customs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Plans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Technique</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8"/>
                  </a:ext>
                </a:extLst>
              </a:tr>
              <a:tr h="287979">
                <a:tc>
                  <a:txBody>
                    <a:bodyPr/>
                    <a:lstStyle/>
                    <a:p>
                      <a:pPr algn="l" fontAlgn="ctr"/>
                      <a:r>
                        <a:rPr lang="en-US" sz="2000" u="none" strike="noStrike" dirty="0">
                          <a:effectLst/>
                        </a:rPr>
                        <a:t>Dogma</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Policies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Tenet</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9"/>
                  </a:ext>
                </a:extLst>
              </a:tr>
              <a:tr h="287979">
                <a:tc>
                  <a:txBody>
                    <a:bodyPr/>
                    <a:lstStyle/>
                    <a:p>
                      <a:pPr algn="l" fontAlgn="ctr"/>
                      <a:r>
                        <a:rPr lang="en-US" sz="2000" u="none" strike="noStrike" dirty="0">
                          <a:effectLst/>
                        </a:rPr>
                        <a:t>Etiquette</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Practice</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Tradition</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10"/>
                  </a:ext>
                </a:extLst>
              </a:tr>
              <a:tr h="287979">
                <a:tc>
                  <a:txBody>
                    <a:bodyPr/>
                    <a:lstStyle/>
                    <a:p>
                      <a:pPr algn="l" fontAlgn="ctr"/>
                      <a:r>
                        <a:rPr lang="en-US" sz="2000" u="none" strike="noStrike" dirty="0">
                          <a:effectLst/>
                        </a:rPr>
                        <a:t>Fashion</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Prejudice</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Way of life</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11"/>
                  </a:ext>
                </a:extLst>
              </a:tr>
              <a:tr h="260054">
                <a:tc>
                  <a:txBody>
                    <a:bodyPr/>
                    <a:lstStyle/>
                    <a:p>
                      <a:endParaRPr lang="en-US"/>
                    </a:p>
                  </a:txBody>
                  <a:tcPr marL="9525" marR="9525" marT="9525" marB="0" anchor="ctr"/>
                </a:tc>
                <a:tc>
                  <a:txBody>
                    <a:bodyPr/>
                    <a:lstStyle/>
                    <a:p>
                      <a:endParaRPr lang="en-US"/>
                    </a:p>
                  </a:txBody>
                  <a:tcPr marL="9525" marR="9525" marT="9525" marB="0" anchor="ctr"/>
                </a:tc>
                <a:tc>
                  <a:txBody>
                    <a:bodyPr/>
                    <a:lstStyle/>
                    <a:p>
                      <a:pPr algn="l" fontAlgn="b"/>
                      <a:r>
                        <a:rPr lang="en-US" sz="1800" u="none" strike="noStrike">
                          <a:effectLst/>
                        </a:rPr>
                        <a:t> </a:t>
                      </a:r>
                      <a:endParaRPr lang="en-US" sz="18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12"/>
                  </a:ext>
                </a:extLst>
              </a:tr>
              <a:tr h="260054">
                <a:tc>
                  <a:txBody>
                    <a:bodyPr/>
                    <a:lstStyle/>
                    <a:p>
                      <a:endParaRPr lang="en-US" dirty="0"/>
                    </a:p>
                  </a:txBody>
                  <a:tcPr marL="9525" marR="9525" marT="9525" marB="0" anchor="ctr"/>
                </a:tc>
                <a:tc>
                  <a:txBody>
                    <a:bodyPr/>
                    <a:lstStyle/>
                    <a:p>
                      <a:endParaRPr lang="en-US" dirty="0"/>
                    </a:p>
                  </a:txBody>
                  <a:tcPr marL="9525" marR="9525" marT="9525" marB="0" anchor="ctr"/>
                </a:tc>
                <a:tc>
                  <a:txBody>
                    <a:bodyPr/>
                    <a:lstStyle/>
                    <a:p>
                      <a:pPr algn="l" fontAlgn="b"/>
                      <a:r>
                        <a:rPr lang="en-US" sz="1800" u="none" strike="noStrike" dirty="0">
                          <a:effectLst/>
                        </a:rPr>
                        <a:t> </a:t>
                      </a:r>
                      <a:endParaRPr lang="en-US" sz="18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13"/>
                  </a:ext>
                </a:extLst>
              </a:tr>
            </a:tbl>
          </a:graphicData>
        </a:graphic>
      </p:graphicFrame>
      <p:sp>
        <p:nvSpPr>
          <p:cNvPr id="4" name="Rectangle 3"/>
          <p:cNvSpPr/>
          <p:nvPr/>
        </p:nvSpPr>
        <p:spPr>
          <a:xfrm>
            <a:off x="1336431" y="5667270"/>
            <a:ext cx="5998866" cy="743578"/>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264675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dirty="0"/>
              <a:t>Two fundamental strategies:</a:t>
            </a:r>
          </a:p>
          <a:p>
            <a:endParaRPr lang="en-US" dirty="0"/>
          </a:p>
          <a:p>
            <a:pPr marL="457200" lvl="1" indent="0">
              <a:buNone/>
            </a:pPr>
            <a:r>
              <a:rPr lang="en-US" b="1" dirty="0"/>
              <a:t>Policy search</a:t>
            </a:r>
            <a:r>
              <a:rPr lang="en-US" dirty="0"/>
              <a:t> – Search over a class of functions for making decisions to optimize some metric.</a:t>
            </a:r>
          </a:p>
          <a:p>
            <a:pPr lvl="1"/>
            <a:endParaRPr lang="en-US" dirty="0"/>
          </a:p>
          <a:p>
            <a:pPr lvl="1"/>
            <a:endParaRPr lang="en-US" dirty="0"/>
          </a:p>
          <a:p>
            <a:pPr lvl="1"/>
            <a:endParaRPr lang="en-US" dirty="0"/>
          </a:p>
          <a:p>
            <a:pPr marL="457200" lvl="1" indent="0">
              <a:buNone/>
            </a:pPr>
            <a:r>
              <a:rPr lang="en-US" b="1" dirty="0" err="1"/>
              <a:t>Lookahead</a:t>
            </a:r>
            <a:r>
              <a:rPr lang="en-US" b="1" dirty="0"/>
              <a:t> approximations</a:t>
            </a:r>
            <a:r>
              <a:rPr lang="en-US" dirty="0"/>
              <a:t> – Approximate the impact of a decision now on the future. </a:t>
            </a:r>
          </a:p>
        </p:txBody>
      </p:sp>
      <p:graphicFrame>
        <p:nvGraphicFramePr>
          <p:cNvPr id="4" name="Object 3"/>
          <p:cNvGraphicFramePr>
            <a:graphicFrameLocks noChangeAspect="1"/>
          </p:cNvGraphicFramePr>
          <p:nvPr>
            <p:extLst/>
          </p:nvPr>
        </p:nvGraphicFramePr>
        <p:xfrm>
          <a:off x="1779179" y="3113174"/>
          <a:ext cx="5494338" cy="912813"/>
        </p:xfrm>
        <a:graphic>
          <a:graphicData uri="http://schemas.openxmlformats.org/presentationml/2006/ole">
            <mc:AlternateContent xmlns:mc="http://schemas.openxmlformats.org/markup-compatibility/2006">
              <mc:Choice xmlns:v="urn:schemas-microsoft-com:vml" Requires="v">
                <p:oleObj spid="_x0000_s1719898" name="Equation" r:id="rId3" imgW="2755800" imgH="457200" progId="Equation.DSMT4">
                  <p:embed/>
                </p:oleObj>
              </mc:Choice>
              <mc:Fallback>
                <p:oleObj name="Equation" r:id="rId3" imgW="2755800" imgH="457200" progId="Equation.DSMT4">
                  <p:embed/>
                  <p:pic>
                    <p:nvPicPr>
                      <p:cNvPr id="4" name="Object 3"/>
                      <p:cNvPicPr>
                        <a:picLocks noChangeAspect="1" noChangeArrowheads="1"/>
                      </p:cNvPicPr>
                      <p:nvPr/>
                    </p:nvPicPr>
                    <p:blipFill>
                      <a:blip r:embed="rId4"/>
                      <a:srcRect/>
                      <a:stretch>
                        <a:fillRect/>
                      </a:stretch>
                    </p:blipFill>
                    <p:spPr bwMode="auto">
                      <a:xfrm>
                        <a:off x="1779179" y="3113174"/>
                        <a:ext cx="5494338" cy="912813"/>
                      </a:xfrm>
                      <a:prstGeom prst="rect">
                        <a:avLst/>
                      </a:prstGeom>
                      <a:noFill/>
                      <a:ln>
                        <a:noFill/>
                      </a:ln>
                      <a:effec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190325054"/>
              </p:ext>
            </p:extLst>
          </p:nvPr>
        </p:nvGraphicFramePr>
        <p:xfrm>
          <a:off x="313918" y="5243513"/>
          <a:ext cx="8691563" cy="909637"/>
        </p:xfrm>
        <a:graphic>
          <a:graphicData uri="http://schemas.openxmlformats.org/presentationml/2006/ole">
            <mc:AlternateContent xmlns:mc="http://schemas.openxmlformats.org/markup-compatibility/2006">
              <mc:Choice xmlns:v="urn:schemas-microsoft-com:vml" Requires="v">
                <p:oleObj spid="_x0000_s1719899" name="Equation" r:id="rId5" imgW="4851360" imgH="507960" progId="Equation.DSMT4">
                  <p:embed/>
                </p:oleObj>
              </mc:Choice>
              <mc:Fallback>
                <p:oleObj name="Equation" r:id="rId5" imgW="4851360" imgH="507960" progId="Equation.DSMT4">
                  <p:embed/>
                  <p:pic>
                    <p:nvPicPr>
                      <p:cNvPr id="5" name="Object 4"/>
                      <p:cNvPicPr>
                        <a:picLocks noChangeAspect="1" noChangeArrowheads="1"/>
                      </p:cNvPicPr>
                      <p:nvPr/>
                    </p:nvPicPr>
                    <p:blipFill>
                      <a:blip r:embed="rId6"/>
                      <a:srcRect/>
                      <a:stretch>
                        <a:fillRect/>
                      </a:stretch>
                    </p:blipFill>
                    <p:spPr bwMode="auto">
                      <a:xfrm>
                        <a:off x="313918" y="5243513"/>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88806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800" y="1143000"/>
            <a:ext cx="8061158" cy="4953000"/>
          </a:xfrm>
        </p:spPr>
        <p:txBody>
          <a:bodyPr/>
          <a:lstStyle/>
          <a:p>
            <a:r>
              <a:rPr lang="en-US" sz="2400" b="1" dirty="0"/>
              <a:t>Policy search</a:t>
            </a:r>
            <a:r>
              <a:rPr lang="en-US" sz="2400" dirty="0"/>
              <a:t>:</a:t>
            </a:r>
          </a:p>
          <a:p>
            <a:pPr marL="457200" lvl="1" indent="0">
              <a:buNone/>
            </a:pPr>
            <a:r>
              <a:rPr lang="en-US" dirty="0"/>
              <a:t>1)	Policy function approximations (PFAs)</a:t>
            </a:r>
            <a:endParaRPr lang="en-US" sz="2800" dirty="0"/>
          </a:p>
          <a:p>
            <a:pPr lvl="2"/>
            <a:r>
              <a:rPr lang="en-US" dirty="0"/>
              <a:t>Lookup tables </a:t>
            </a:r>
          </a:p>
          <a:p>
            <a:pPr lvl="3"/>
            <a:r>
              <a:rPr lang="en-US" dirty="0"/>
              <a:t>“when in this state, take this action”</a:t>
            </a:r>
          </a:p>
          <a:p>
            <a:pPr lvl="2"/>
            <a:r>
              <a:rPr lang="en-US" dirty="0"/>
              <a:t>Parametric functions</a:t>
            </a:r>
          </a:p>
          <a:p>
            <a:pPr lvl="3"/>
            <a:r>
              <a:rPr lang="en-US" dirty="0"/>
              <a:t>Order-up-to policies: if inventory is less than s, order up to S.</a:t>
            </a:r>
          </a:p>
          <a:p>
            <a:pPr lvl="3"/>
            <a:r>
              <a:rPr lang="en-US" dirty="0"/>
              <a:t>Affine policies - </a:t>
            </a:r>
          </a:p>
          <a:p>
            <a:pPr lvl="3"/>
            <a:r>
              <a:rPr lang="en-US" dirty="0"/>
              <a:t>Shallow neural networks</a:t>
            </a:r>
          </a:p>
          <a:p>
            <a:pPr lvl="2"/>
            <a:r>
              <a:rPr lang="en-US" dirty="0"/>
              <a:t>Locally/semi/non parametric</a:t>
            </a:r>
          </a:p>
          <a:p>
            <a:pPr lvl="3"/>
            <a:r>
              <a:rPr lang="en-US" dirty="0"/>
              <a:t>Kernel regression</a:t>
            </a:r>
          </a:p>
          <a:p>
            <a:pPr lvl="3"/>
            <a:r>
              <a:rPr lang="en-US" dirty="0"/>
              <a:t>Deep neural networks</a:t>
            </a:r>
          </a:p>
          <a:p>
            <a:pPr marL="457200" lvl="1" indent="0">
              <a:buNone/>
            </a:pPr>
            <a:r>
              <a:rPr lang="en-US" dirty="0"/>
              <a:t>2)	Cost function approximations (CFAs)</a:t>
            </a:r>
          </a:p>
          <a:p>
            <a:pPr lvl="2"/>
            <a:r>
              <a:rPr lang="en-US" dirty="0"/>
              <a:t>Optimizing a deterministic model modified to handle uncertainty (buffer stocks, schedule slack)</a:t>
            </a:r>
          </a:p>
          <a:p>
            <a:pPr lvl="1"/>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211026487"/>
              </p:ext>
            </p:extLst>
          </p:nvPr>
        </p:nvGraphicFramePr>
        <p:xfrm>
          <a:off x="2096618" y="5838274"/>
          <a:ext cx="4769184" cy="519165"/>
        </p:xfrm>
        <a:graphic>
          <a:graphicData uri="http://schemas.openxmlformats.org/presentationml/2006/ole">
            <mc:AlternateContent xmlns:mc="http://schemas.openxmlformats.org/markup-compatibility/2006">
              <mc:Choice xmlns:v="urn:schemas-microsoft-com:vml" Requires="v">
                <p:oleObj spid="_x0000_s1721231" name="Equation" r:id="rId3" imgW="2577960" imgH="279360" progId="Equation.DSMT4">
                  <p:embed/>
                </p:oleObj>
              </mc:Choice>
              <mc:Fallback>
                <p:oleObj name="Equation" r:id="rId3" imgW="2577960" imgH="279360" progId="Equation.DSMT4">
                  <p:embed/>
                  <p:pic>
                    <p:nvPicPr>
                      <p:cNvPr id="4" name="Object 3"/>
                      <p:cNvPicPr>
                        <a:picLocks noChangeAspect="1" noChangeArrowheads="1"/>
                      </p:cNvPicPr>
                      <p:nvPr/>
                    </p:nvPicPr>
                    <p:blipFill>
                      <a:blip r:embed="rId4"/>
                      <a:srcRect/>
                      <a:stretch>
                        <a:fillRect/>
                      </a:stretch>
                    </p:blipFill>
                    <p:spPr bwMode="auto">
                      <a:xfrm>
                        <a:off x="2096618" y="5838274"/>
                        <a:ext cx="4769184" cy="519165"/>
                      </a:xfrm>
                      <a:prstGeom prst="rect">
                        <a:avLst/>
                      </a:prstGeom>
                      <a:noFill/>
                      <a:ln>
                        <a:noFill/>
                      </a:ln>
                      <a:effec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568396188"/>
              </p:ext>
            </p:extLst>
          </p:nvPr>
        </p:nvGraphicFramePr>
        <p:xfrm>
          <a:off x="6566828" y="1617784"/>
          <a:ext cx="1808023" cy="418072"/>
        </p:xfrm>
        <a:graphic>
          <a:graphicData uri="http://schemas.openxmlformats.org/presentationml/2006/ole">
            <mc:AlternateContent xmlns:mc="http://schemas.openxmlformats.org/markup-compatibility/2006">
              <mc:Choice xmlns:v="urn:schemas-microsoft-com:vml" Requires="v">
                <p:oleObj spid="_x0000_s1721232" name="Equation" r:id="rId5" imgW="1041120" imgH="241200" progId="Equation.DSMT4">
                  <p:embed/>
                </p:oleObj>
              </mc:Choice>
              <mc:Fallback>
                <p:oleObj name="Equation" r:id="rId5" imgW="1041120" imgH="241200" progId="Equation.DSMT4">
                  <p:embed/>
                  <p:pic>
                    <p:nvPicPr>
                      <p:cNvPr id="5" name="Object 4"/>
                      <p:cNvPicPr/>
                      <p:nvPr/>
                    </p:nvPicPr>
                    <p:blipFill>
                      <a:blip r:embed="rId6"/>
                      <a:stretch>
                        <a:fillRect/>
                      </a:stretch>
                    </p:blipFill>
                    <p:spPr>
                      <a:xfrm>
                        <a:off x="6566828" y="1617784"/>
                        <a:ext cx="1808023" cy="41807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078455453"/>
              </p:ext>
            </p:extLst>
          </p:nvPr>
        </p:nvGraphicFramePr>
        <p:xfrm>
          <a:off x="4129261" y="3050266"/>
          <a:ext cx="2917825" cy="674688"/>
        </p:xfrm>
        <a:graphic>
          <a:graphicData uri="http://schemas.openxmlformats.org/presentationml/2006/ole">
            <mc:AlternateContent xmlns:mc="http://schemas.openxmlformats.org/markup-compatibility/2006">
              <mc:Choice xmlns:v="urn:schemas-microsoft-com:vml" Requires="v">
                <p:oleObj spid="_x0000_s1721233" name="Equation" r:id="rId7" imgW="1917360" imgH="444240" progId="Equation.DSMT4">
                  <p:embed/>
                </p:oleObj>
              </mc:Choice>
              <mc:Fallback>
                <p:oleObj name="Equation" r:id="rId7" imgW="1917360" imgH="444240" progId="Equation.DSMT4">
                  <p:embed/>
                  <p:pic>
                    <p:nvPicPr>
                      <p:cNvPr id="7" name="Object 6"/>
                      <p:cNvPicPr>
                        <a:picLocks noChangeAspect="1" noChangeArrowheads="1"/>
                      </p:cNvPicPr>
                      <p:nvPr/>
                    </p:nvPicPr>
                    <p:blipFill>
                      <a:blip r:embed="rId8"/>
                      <a:srcRect/>
                      <a:stretch>
                        <a:fillRect/>
                      </a:stretch>
                    </p:blipFill>
                    <p:spPr bwMode="auto">
                      <a:xfrm>
                        <a:off x="4129261" y="3050266"/>
                        <a:ext cx="291782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342017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 ultimate </a:t>
            </a:r>
            <a:r>
              <a:rPr lang="en-US" dirty="0" err="1"/>
              <a:t>lookahead</a:t>
            </a:r>
            <a:r>
              <a:rPr lang="en-US" dirty="0"/>
              <a:t> policy is optimal</a:t>
            </a:r>
          </a:p>
          <a:p>
            <a:pPr marL="0" indent="0">
              <a:buNone/>
            </a:pPr>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graphicFrame>
        <p:nvGraphicFramePr>
          <p:cNvPr id="20" name="Object 19"/>
          <p:cNvGraphicFramePr>
            <a:graphicFrameLocks noChangeAspect="1"/>
          </p:cNvGraphicFramePr>
          <p:nvPr>
            <p:extLst/>
          </p:nvPr>
        </p:nvGraphicFramePr>
        <p:xfrm>
          <a:off x="343735" y="1700945"/>
          <a:ext cx="8691563" cy="909637"/>
        </p:xfrm>
        <a:graphic>
          <a:graphicData uri="http://schemas.openxmlformats.org/presentationml/2006/ole">
            <mc:AlternateContent xmlns:mc="http://schemas.openxmlformats.org/markup-compatibility/2006">
              <mc:Choice xmlns:v="urn:schemas-microsoft-com:vml" Requires="v">
                <p:oleObj spid="_x0000_s2047192" name="Equation" r:id="rId3" imgW="4851360" imgH="507960" progId="Equation.DSMT4">
                  <p:embed/>
                </p:oleObj>
              </mc:Choice>
              <mc:Fallback>
                <p:oleObj name="Equation" r:id="rId3" imgW="4851360" imgH="507960" progId="Equation.DSMT4">
                  <p:embed/>
                  <p:pic>
                    <p:nvPicPr>
                      <p:cNvPr id="20" name="Object 19"/>
                      <p:cNvPicPr>
                        <a:picLocks noChangeAspect="1" noChangeArrowheads="1"/>
                      </p:cNvPicPr>
                      <p:nvPr/>
                    </p:nvPicPr>
                    <p:blipFill>
                      <a:blip r:embed="rId4"/>
                      <a:srcRect/>
                      <a:stretch>
                        <a:fillRect/>
                      </a:stretch>
                    </p:blipFill>
                    <p:spPr bwMode="auto">
                      <a:xfrm>
                        <a:off x="343735" y="1700945"/>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a:t>Designing policies</a:t>
            </a:r>
          </a:p>
        </p:txBody>
      </p:sp>
      <p:grpSp>
        <p:nvGrpSpPr>
          <p:cNvPr id="12" name="Group 11"/>
          <p:cNvGrpSpPr/>
          <p:nvPr/>
        </p:nvGrpSpPr>
        <p:grpSpPr>
          <a:xfrm>
            <a:off x="1341386" y="1868995"/>
            <a:ext cx="1489025" cy="4953833"/>
            <a:chOff x="1341386" y="1889091"/>
            <a:chExt cx="1489025" cy="4953833"/>
          </a:xfrm>
        </p:grpSpPr>
        <p:sp>
          <p:nvSpPr>
            <p:cNvPr id="7" name="Rectangle 6"/>
            <p:cNvSpPr/>
            <p:nvPr/>
          </p:nvSpPr>
          <p:spPr>
            <a:xfrm>
              <a:off x="1341387" y="2843680"/>
              <a:ext cx="1489024" cy="3999244"/>
            </a:xfrm>
            <a:prstGeom prst="rect">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 name="Oval 7"/>
            <p:cNvSpPr/>
            <p:nvPr/>
          </p:nvSpPr>
          <p:spPr>
            <a:xfrm>
              <a:off x="1341386" y="1889091"/>
              <a:ext cx="1150607" cy="572756"/>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0" name="Straight Arrow Connector 9"/>
            <p:cNvCxnSpPr>
              <a:stCxn id="8" idx="4"/>
              <a:endCxn id="7" idx="0"/>
            </p:cNvCxnSpPr>
            <p:nvPr/>
          </p:nvCxnSpPr>
          <p:spPr bwMode="auto">
            <a:xfrm>
              <a:off x="1916690" y="2461847"/>
              <a:ext cx="169209" cy="381833"/>
            </a:xfrm>
            <a:prstGeom prst="straightConnector1">
              <a:avLst/>
            </a:prstGeom>
            <a:noFill/>
            <a:ln w="19050" cap="flat" cmpd="sng" algn="ctr">
              <a:solidFill>
                <a:srgbClr val="0033CC"/>
              </a:solidFill>
              <a:prstDash val="solid"/>
              <a:round/>
              <a:headEnd type="none" w="med" len="med"/>
              <a:tailEnd type="arrow" w="med" len="med"/>
            </a:ln>
            <a:effectLst/>
          </p:spPr>
        </p:cxnSp>
      </p:grpSp>
      <p:grpSp>
        <p:nvGrpSpPr>
          <p:cNvPr id="18" name="Group 17"/>
          <p:cNvGrpSpPr/>
          <p:nvPr/>
        </p:nvGrpSpPr>
        <p:grpSpPr>
          <a:xfrm>
            <a:off x="1444820" y="2889159"/>
            <a:ext cx="6703902" cy="3855218"/>
            <a:chOff x="725932" y="488787"/>
            <a:chExt cx="7505319" cy="5702590"/>
          </a:xfrm>
        </p:grpSpPr>
        <p:sp>
          <p:nvSpPr>
            <p:cNvPr id="19" name="Rectangle 4"/>
            <p:cNvSpPr>
              <a:spLocks noChangeArrowheads="1"/>
            </p:cNvSpPr>
            <p:nvPr/>
          </p:nvSpPr>
          <p:spPr bwMode="auto">
            <a:xfrm>
              <a:off x="725932" y="3253232"/>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21" name="Group 9"/>
            <p:cNvGrpSpPr>
              <a:grpSpLocks/>
            </p:cNvGrpSpPr>
            <p:nvPr/>
          </p:nvGrpSpPr>
          <p:grpSpPr bwMode="auto">
            <a:xfrm>
              <a:off x="2161032" y="2262632"/>
              <a:ext cx="292100" cy="2286000"/>
              <a:chOff x="1456" y="1344"/>
              <a:chExt cx="184" cy="1440"/>
            </a:xfrm>
          </p:grpSpPr>
          <p:sp>
            <p:nvSpPr>
              <p:cNvPr id="212" name="Oval 5"/>
              <p:cNvSpPr>
                <a:spLocks noChangeArrowheads="1"/>
              </p:cNvSpPr>
              <p:nvPr/>
            </p:nvSpPr>
            <p:spPr bwMode="auto">
              <a:xfrm>
                <a:off x="1456" y="1968"/>
                <a:ext cx="184" cy="184"/>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13" name="Oval 6"/>
              <p:cNvSpPr>
                <a:spLocks noChangeArrowheads="1"/>
              </p:cNvSpPr>
              <p:nvPr/>
            </p:nvSpPr>
            <p:spPr bwMode="auto">
              <a:xfrm>
                <a:off x="1456" y="1344"/>
                <a:ext cx="184" cy="184"/>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14" name="Oval 8"/>
              <p:cNvSpPr>
                <a:spLocks noChangeArrowheads="1"/>
              </p:cNvSpPr>
              <p:nvPr/>
            </p:nvSpPr>
            <p:spPr bwMode="auto">
              <a:xfrm>
                <a:off x="1456" y="2600"/>
                <a:ext cx="184" cy="184"/>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cxnSp>
          <p:nvCxnSpPr>
            <p:cNvPr id="22" name="AutoShape 10"/>
            <p:cNvCxnSpPr>
              <a:cxnSpLocks noChangeShapeType="1"/>
              <a:stCxn id="19" idx="3"/>
              <a:endCxn id="213" idx="2"/>
            </p:cNvCxnSpPr>
            <p:nvPr/>
          </p:nvCxnSpPr>
          <p:spPr bwMode="auto">
            <a:xfrm flipV="1">
              <a:off x="1027557" y="2408682"/>
              <a:ext cx="1123950" cy="9906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11"/>
            <p:cNvCxnSpPr>
              <a:cxnSpLocks noChangeShapeType="1"/>
              <a:stCxn id="19" idx="3"/>
              <a:endCxn id="212" idx="2"/>
            </p:cNvCxnSpPr>
            <p:nvPr/>
          </p:nvCxnSpPr>
          <p:spPr bwMode="auto">
            <a:xfrm>
              <a:off x="1027557" y="3399282"/>
              <a:ext cx="1123950" cy="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12"/>
            <p:cNvCxnSpPr>
              <a:cxnSpLocks noChangeShapeType="1"/>
              <a:stCxn id="19" idx="3"/>
              <a:endCxn id="214" idx="2"/>
            </p:cNvCxnSpPr>
            <p:nvPr/>
          </p:nvCxnSpPr>
          <p:spPr bwMode="auto">
            <a:xfrm>
              <a:off x="1027557" y="3399282"/>
              <a:ext cx="1123950" cy="10033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16"/>
            <p:cNvCxnSpPr>
              <a:cxnSpLocks noChangeShapeType="1"/>
              <a:stCxn id="213" idx="6"/>
              <a:endCxn id="201" idx="1"/>
            </p:cNvCxnSpPr>
            <p:nvPr/>
          </p:nvCxnSpPr>
          <p:spPr bwMode="auto">
            <a:xfrm flipV="1">
              <a:off x="2462657" y="1926082"/>
              <a:ext cx="1111250" cy="4826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Rectangle 17"/>
            <p:cNvSpPr>
              <a:spLocks noChangeArrowheads="1"/>
            </p:cNvSpPr>
            <p:nvPr/>
          </p:nvSpPr>
          <p:spPr bwMode="auto">
            <a:xfrm>
              <a:off x="3583432" y="2783332"/>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35" name="AutoShape 18"/>
            <p:cNvCxnSpPr>
              <a:cxnSpLocks noChangeShapeType="1"/>
              <a:stCxn id="213" idx="6"/>
              <a:endCxn id="30" idx="1"/>
            </p:cNvCxnSpPr>
            <p:nvPr/>
          </p:nvCxnSpPr>
          <p:spPr bwMode="auto">
            <a:xfrm>
              <a:off x="2462657" y="2408682"/>
              <a:ext cx="1111250" cy="5207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19"/>
            <p:cNvCxnSpPr>
              <a:cxnSpLocks noChangeShapeType="1"/>
              <a:stCxn id="212" idx="6"/>
              <a:endCxn id="30" idx="1"/>
            </p:cNvCxnSpPr>
            <p:nvPr/>
          </p:nvCxnSpPr>
          <p:spPr bwMode="auto">
            <a:xfrm flipV="1">
              <a:off x="2462657" y="2929382"/>
              <a:ext cx="1111250" cy="4699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Rectangle 20"/>
            <p:cNvSpPr>
              <a:spLocks noChangeArrowheads="1"/>
            </p:cNvSpPr>
            <p:nvPr/>
          </p:nvSpPr>
          <p:spPr bwMode="auto">
            <a:xfrm>
              <a:off x="3577082" y="3780282"/>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38" name="AutoShape 21"/>
            <p:cNvCxnSpPr>
              <a:cxnSpLocks noChangeShapeType="1"/>
              <a:stCxn id="214" idx="6"/>
              <a:endCxn id="37" idx="1"/>
            </p:cNvCxnSpPr>
            <p:nvPr/>
          </p:nvCxnSpPr>
          <p:spPr bwMode="auto">
            <a:xfrm flipV="1">
              <a:off x="2462657" y="3926332"/>
              <a:ext cx="1104900" cy="47625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Rectangle 22"/>
            <p:cNvSpPr>
              <a:spLocks noChangeArrowheads="1"/>
            </p:cNvSpPr>
            <p:nvPr/>
          </p:nvSpPr>
          <p:spPr bwMode="auto">
            <a:xfrm>
              <a:off x="3577082" y="4783582"/>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40" name="AutoShape 23"/>
            <p:cNvCxnSpPr>
              <a:cxnSpLocks noChangeShapeType="1"/>
              <a:stCxn id="214" idx="6"/>
              <a:endCxn id="39" idx="1"/>
            </p:cNvCxnSpPr>
            <p:nvPr/>
          </p:nvCxnSpPr>
          <p:spPr bwMode="auto">
            <a:xfrm>
              <a:off x="2462657" y="4402582"/>
              <a:ext cx="1104900" cy="52705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AutoShape 24"/>
            <p:cNvCxnSpPr>
              <a:cxnSpLocks noChangeShapeType="1"/>
              <a:stCxn id="214" idx="6"/>
              <a:endCxn id="30" idx="1"/>
            </p:cNvCxnSpPr>
            <p:nvPr/>
          </p:nvCxnSpPr>
          <p:spPr bwMode="auto">
            <a:xfrm flipV="1">
              <a:off x="2462657" y="2929382"/>
              <a:ext cx="1111250" cy="14732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AutoShape 25"/>
            <p:cNvCxnSpPr>
              <a:cxnSpLocks noChangeShapeType="1"/>
              <a:stCxn id="212" idx="6"/>
              <a:endCxn id="201" idx="1"/>
            </p:cNvCxnSpPr>
            <p:nvPr/>
          </p:nvCxnSpPr>
          <p:spPr bwMode="auto">
            <a:xfrm flipV="1">
              <a:off x="2462657" y="1926082"/>
              <a:ext cx="1111250" cy="14732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AutoShape 26"/>
            <p:cNvCxnSpPr>
              <a:cxnSpLocks noChangeShapeType="1"/>
              <a:stCxn id="212" idx="6"/>
              <a:endCxn id="37" idx="1"/>
            </p:cNvCxnSpPr>
            <p:nvPr/>
          </p:nvCxnSpPr>
          <p:spPr bwMode="auto">
            <a:xfrm>
              <a:off x="2462657" y="3399282"/>
              <a:ext cx="1104900" cy="52705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Oval 33"/>
            <p:cNvSpPr>
              <a:spLocks noChangeArrowheads="1"/>
            </p:cNvSpPr>
            <p:nvPr/>
          </p:nvSpPr>
          <p:spPr bwMode="auto">
            <a:xfrm>
              <a:off x="5031232" y="3392932"/>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45" name="AutoShape 36"/>
            <p:cNvCxnSpPr>
              <a:cxnSpLocks noChangeShapeType="1"/>
              <a:stCxn id="201" idx="3"/>
              <a:endCxn id="44" idx="2"/>
            </p:cNvCxnSpPr>
            <p:nvPr/>
          </p:nvCxnSpPr>
          <p:spPr bwMode="auto">
            <a:xfrm>
              <a:off x="3885057" y="1926082"/>
              <a:ext cx="1136650" cy="16129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AutoShape 37"/>
            <p:cNvCxnSpPr>
              <a:cxnSpLocks noChangeShapeType="1"/>
              <a:stCxn id="30" idx="3"/>
              <a:endCxn id="203" idx="2"/>
            </p:cNvCxnSpPr>
            <p:nvPr/>
          </p:nvCxnSpPr>
          <p:spPr bwMode="auto">
            <a:xfrm flipV="1">
              <a:off x="3885057" y="2535682"/>
              <a:ext cx="1136650" cy="3937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AutoShape 38"/>
            <p:cNvCxnSpPr>
              <a:cxnSpLocks noChangeShapeType="1"/>
              <a:stCxn id="30" idx="3"/>
              <a:endCxn id="44" idx="2"/>
            </p:cNvCxnSpPr>
            <p:nvPr/>
          </p:nvCxnSpPr>
          <p:spPr bwMode="auto">
            <a:xfrm>
              <a:off x="3885057" y="2929382"/>
              <a:ext cx="1136650" cy="6096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Oval 40"/>
            <p:cNvSpPr>
              <a:spLocks noChangeArrowheads="1"/>
            </p:cNvSpPr>
            <p:nvPr/>
          </p:nvSpPr>
          <p:spPr bwMode="auto">
            <a:xfrm>
              <a:off x="5031232" y="4383532"/>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 name="Oval 42"/>
            <p:cNvSpPr>
              <a:spLocks noChangeArrowheads="1"/>
            </p:cNvSpPr>
            <p:nvPr/>
          </p:nvSpPr>
          <p:spPr bwMode="auto">
            <a:xfrm>
              <a:off x="5031232" y="5386832"/>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50" name="AutoShape 43"/>
            <p:cNvCxnSpPr>
              <a:cxnSpLocks noChangeShapeType="1"/>
              <a:stCxn id="30" idx="3"/>
              <a:endCxn id="48" idx="2"/>
            </p:cNvCxnSpPr>
            <p:nvPr/>
          </p:nvCxnSpPr>
          <p:spPr bwMode="auto">
            <a:xfrm>
              <a:off x="3885057" y="2929382"/>
              <a:ext cx="1136650" cy="16002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AutoShape 44"/>
            <p:cNvCxnSpPr>
              <a:cxnSpLocks noChangeShapeType="1"/>
              <a:stCxn id="37" idx="3"/>
              <a:endCxn id="48" idx="2"/>
            </p:cNvCxnSpPr>
            <p:nvPr/>
          </p:nvCxnSpPr>
          <p:spPr bwMode="auto">
            <a:xfrm>
              <a:off x="3878707" y="3926332"/>
              <a:ext cx="1143000" cy="6032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AutoShape 45"/>
            <p:cNvCxnSpPr>
              <a:cxnSpLocks noChangeShapeType="1"/>
              <a:stCxn id="37" idx="3"/>
              <a:endCxn id="49" idx="2"/>
            </p:cNvCxnSpPr>
            <p:nvPr/>
          </p:nvCxnSpPr>
          <p:spPr bwMode="auto">
            <a:xfrm>
              <a:off x="3878707" y="3926332"/>
              <a:ext cx="1143000" cy="16065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AutoShape 46"/>
            <p:cNvCxnSpPr>
              <a:cxnSpLocks noChangeShapeType="1"/>
              <a:stCxn id="37" idx="3"/>
              <a:endCxn id="44" idx="2"/>
            </p:cNvCxnSpPr>
            <p:nvPr/>
          </p:nvCxnSpPr>
          <p:spPr bwMode="auto">
            <a:xfrm flipV="1">
              <a:off x="3878707" y="3538982"/>
              <a:ext cx="1143000" cy="3873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AutoShape 47"/>
            <p:cNvCxnSpPr>
              <a:cxnSpLocks noChangeShapeType="1"/>
              <a:stCxn id="39" idx="3"/>
              <a:endCxn id="48" idx="2"/>
            </p:cNvCxnSpPr>
            <p:nvPr/>
          </p:nvCxnSpPr>
          <p:spPr bwMode="auto">
            <a:xfrm flipV="1">
              <a:off x="3878707" y="4529582"/>
              <a:ext cx="1143000" cy="4000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AutoShape 48"/>
            <p:cNvCxnSpPr>
              <a:cxnSpLocks noChangeShapeType="1"/>
              <a:stCxn id="39" idx="3"/>
              <a:endCxn id="49" idx="2"/>
            </p:cNvCxnSpPr>
            <p:nvPr/>
          </p:nvCxnSpPr>
          <p:spPr bwMode="auto">
            <a:xfrm>
              <a:off x="3878707" y="4929632"/>
              <a:ext cx="1143000" cy="6032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AutoShape 56"/>
            <p:cNvCxnSpPr>
              <a:cxnSpLocks noChangeShapeType="1"/>
              <a:stCxn id="44" idx="6"/>
              <a:endCxn id="130" idx="1"/>
            </p:cNvCxnSpPr>
            <p:nvPr/>
          </p:nvCxnSpPr>
          <p:spPr bwMode="auto">
            <a:xfrm flipV="1">
              <a:off x="5323332" y="3332206"/>
              <a:ext cx="1136523" cy="20677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AutoShape 57"/>
            <p:cNvCxnSpPr>
              <a:cxnSpLocks noChangeShapeType="1"/>
              <a:stCxn id="44" idx="6"/>
              <a:endCxn id="119" idx="1"/>
            </p:cNvCxnSpPr>
            <p:nvPr/>
          </p:nvCxnSpPr>
          <p:spPr bwMode="auto">
            <a:xfrm>
              <a:off x="5323332" y="3538982"/>
              <a:ext cx="1142619" cy="22908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8" name="Group 57"/>
            <p:cNvGrpSpPr/>
            <p:nvPr/>
          </p:nvGrpSpPr>
          <p:grpSpPr>
            <a:xfrm>
              <a:off x="3583432" y="1037082"/>
              <a:ext cx="2885567" cy="1682475"/>
              <a:chOff x="2870200" y="552450"/>
              <a:chExt cx="2885567" cy="1682475"/>
            </a:xfrm>
          </p:grpSpPr>
          <p:sp>
            <p:nvSpPr>
              <p:cNvPr id="201"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202" name="Group 201"/>
              <p:cNvGrpSpPr/>
              <p:nvPr/>
            </p:nvGrpSpPr>
            <p:grpSpPr>
              <a:xfrm>
                <a:off x="3171825" y="552450"/>
                <a:ext cx="2583942" cy="1682475"/>
                <a:chOff x="3171825" y="552450"/>
                <a:chExt cx="2583942" cy="1682475"/>
              </a:xfrm>
            </p:grpSpPr>
            <p:sp>
              <p:nvSpPr>
                <p:cNvPr id="203" name="Oval 31"/>
                <p:cNvSpPr>
                  <a:spLocks noChangeArrowheads="1"/>
                </p:cNvSpPr>
                <p:nvPr/>
              </p:nvSpPr>
              <p:spPr bwMode="auto">
                <a:xfrm>
                  <a:off x="4318000" y="19050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04"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205" name="AutoShape 34"/>
                <p:cNvCxnSpPr>
                  <a:cxnSpLocks noChangeShapeType="1"/>
                  <a:stCxn id="201" idx="3"/>
                  <a:endCxn id="204"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6" name="AutoShape 35"/>
                <p:cNvCxnSpPr>
                  <a:cxnSpLocks noChangeShapeType="1"/>
                  <a:stCxn id="201" idx="3"/>
                  <a:endCxn id="203" idx="2"/>
                </p:cNvCxnSpPr>
                <p:nvPr/>
              </p:nvCxnSpPr>
              <p:spPr bwMode="auto">
                <a:xfrm>
                  <a:off x="3171825" y="1441450"/>
                  <a:ext cx="1136650" cy="6096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7" name="AutoShape 53"/>
                <p:cNvCxnSpPr>
                  <a:cxnSpLocks noChangeShapeType="1"/>
                  <a:stCxn id="204"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 name="AutoShape 54"/>
                <p:cNvCxnSpPr>
                  <a:cxnSpLocks noChangeShapeType="1"/>
                  <a:stCxn id="204"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9" name="AutoShape 55"/>
                <p:cNvCxnSpPr>
                  <a:cxnSpLocks noChangeShapeType="1"/>
                  <a:stCxn id="203" idx="6"/>
                  <a:endCxn id="143" idx="1"/>
                </p:cNvCxnSpPr>
                <p:nvPr/>
              </p:nvCxnSpPr>
              <p:spPr bwMode="auto">
                <a:xfrm>
                  <a:off x="4610100" y="2051050"/>
                  <a:ext cx="1145667" cy="18387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0" name="AutoShape 62"/>
                <p:cNvCxnSpPr>
                  <a:cxnSpLocks noChangeShapeType="1"/>
                  <a:stCxn id="203" idx="6"/>
                  <a:endCxn id="154" idx="1"/>
                </p:cNvCxnSpPr>
                <p:nvPr/>
              </p:nvCxnSpPr>
              <p:spPr bwMode="auto">
                <a:xfrm flipV="1">
                  <a:off x="4610100" y="1799062"/>
                  <a:ext cx="1139571" cy="251988"/>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1" name="AutoShape 63"/>
                <p:cNvCxnSpPr>
                  <a:cxnSpLocks noChangeShapeType="1"/>
                  <a:stCxn id="204"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59" name="AutoShape 65"/>
            <p:cNvCxnSpPr>
              <a:cxnSpLocks noChangeShapeType="1"/>
              <a:endCxn id="95" idx="1"/>
            </p:cNvCxnSpPr>
            <p:nvPr/>
          </p:nvCxnSpPr>
          <p:spPr bwMode="auto">
            <a:xfrm>
              <a:off x="5332857" y="4529582"/>
              <a:ext cx="1130046" cy="332719"/>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AutoShape 66"/>
            <p:cNvCxnSpPr>
              <a:cxnSpLocks noChangeShapeType="1"/>
              <a:endCxn id="106" idx="1"/>
            </p:cNvCxnSpPr>
            <p:nvPr/>
          </p:nvCxnSpPr>
          <p:spPr bwMode="auto">
            <a:xfrm flipV="1">
              <a:off x="5332857" y="4426438"/>
              <a:ext cx="1123950" cy="103144"/>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AutoShape 68"/>
            <p:cNvCxnSpPr>
              <a:cxnSpLocks noChangeShapeType="1"/>
              <a:endCxn id="71" idx="1"/>
            </p:cNvCxnSpPr>
            <p:nvPr/>
          </p:nvCxnSpPr>
          <p:spPr bwMode="auto">
            <a:xfrm>
              <a:off x="5332857" y="5548757"/>
              <a:ext cx="1117854" cy="398632"/>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AutoShape 69"/>
            <p:cNvCxnSpPr>
              <a:cxnSpLocks noChangeShapeType="1"/>
              <a:endCxn id="82" idx="1"/>
            </p:cNvCxnSpPr>
            <p:nvPr/>
          </p:nvCxnSpPr>
          <p:spPr bwMode="auto">
            <a:xfrm flipV="1">
              <a:off x="5332857" y="5511526"/>
              <a:ext cx="1111758" cy="37231"/>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AutoShape 45"/>
            <p:cNvCxnSpPr>
              <a:cxnSpLocks noChangeShapeType="1"/>
              <a:stCxn id="37" idx="3"/>
              <a:endCxn id="203" idx="2"/>
            </p:cNvCxnSpPr>
            <p:nvPr/>
          </p:nvCxnSpPr>
          <p:spPr bwMode="auto">
            <a:xfrm flipV="1">
              <a:off x="3869182" y="2535682"/>
              <a:ext cx="1162050" cy="13906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4" name="Group 63"/>
            <p:cNvGrpSpPr/>
            <p:nvPr/>
          </p:nvGrpSpPr>
          <p:grpSpPr>
            <a:xfrm>
              <a:off x="6456807" y="488787"/>
              <a:ext cx="1774444" cy="1761526"/>
              <a:chOff x="5743575" y="4155"/>
              <a:chExt cx="1774444" cy="1761526"/>
            </a:xfrm>
          </p:grpSpPr>
          <p:grpSp>
            <p:nvGrpSpPr>
              <p:cNvPr id="165" name="Group 164"/>
              <p:cNvGrpSpPr/>
              <p:nvPr/>
            </p:nvGrpSpPr>
            <p:grpSpPr>
              <a:xfrm>
                <a:off x="5743575" y="4155"/>
                <a:ext cx="1762252" cy="889798"/>
                <a:chOff x="2870200" y="552450"/>
                <a:chExt cx="2873375" cy="1450828"/>
              </a:xfrm>
            </p:grpSpPr>
            <p:sp>
              <p:nvSpPr>
                <p:cNvPr id="190"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91" name="Group 190"/>
                <p:cNvGrpSpPr/>
                <p:nvPr/>
              </p:nvGrpSpPr>
              <p:grpSpPr>
                <a:xfrm>
                  <a:off x="3162300" y="552450"/>
                  <a:ext cx="2581275" cy="1450828"/>
                  <a:chOff x="3162300" y="552450"/>
                  <a:chExt cx="2581275" cy="1450828"/>
                </a:xfrm>
              </p:grpSpPr>
              <p:sp>
                <p:nvSpPr>
                  <p:cNvPr id="192"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93"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94" name="AutoShape 34"/>
                  <p:cNvCxnSpPr>
                    <a:cxnSpLocks noChangeShapeType="1"/>
                    <a:stCxn id="190" idx="3"/>
                    <a:endCxn id="193"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5" name="AutoShape 35"/>
                  <p:cNvCxnSpPr>
                    <a:cxnSpLocks noChangeShapeType="1"/>
                    <a:stCxn id="190" idx="3"/>
                    <a:endCxn id="192"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6" name="AutoShape 53"/>
                  <p:cNvCxnSpPr>
                    <a:cxnSpLocks noChangeShapeType="1"/>
                    <a:stCxn id="193"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7" name="AutoShape 54"/>
                  <p:cNvCxnSpPr>
                    <a:cxnSpLocks noChangeShapeType="1"/>
                    <a:stCxn id="193"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8" name="AutoShape 55"/>
                  <p:cNvCxnSpPr>
                    <a:cxnSpLocks noChangeShapeType="1"/>
                    <a:stCxn id="192"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9" name="AutoShape 62"/>
                  <p:cNvCxnSpPr>
                    <a:cxnSpLocks noChangeShapeType="1"/>
                    <a:stCxn id="192"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AutoShape 63"/>
                  <p:cNvCxnSpPr>
                    <a:cxnSpLocks noChangeShapeType="1"/>
                    <a:stCxn id="193"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66" name="Group 165"/>
              <p:cNvGrpSpPr/>
              <p:nvPr/>
            </p:nvGrpSpPr>
            <p:grpSpPr>
              <a:xfrm>
                <a:off x="5749671" y="257139"/>
                <a:ext cx="1762252" cy="1154974"/>
                <a:chOff x="2870200" y="254270"/>
                <a:chExt cx="2873375" cy="1883189"/>
              </a:xfrm>
            </p:grpSpPr>
            <p:sp>
              <p:nvSpPr>
                <p:cNvPr id="179"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80" name="Group 179"/>
                <p:cNvGrpSpPr/>
                <p:nvPr/>
              </p:nvGrpSpPr>
              <p:grpSpPr>
                <a:xfrm>
                  <a:off x="3162300" y="254270"/>
                  <a:ext cx="2581275" cy="1883189"/>
                  <a:chOff x="3162300" y="254270"/>
                  <a:chExt cx="2581275" cy="1883189"/>
                </a:xfrm>
              </p:grpSpPr>
              <p:sp>
                <p:nvSpPr>
                  <p:cNvPr id="181" name="Oval 31"/>
                  <p:cNvSpPr>
                    <a:spLocks noChangeArrowheads="1"/>
                  </p:cNvSpPr>
                  <p:nvPr/>
                </p:nvSpPr>
                <p:spPr bwMode="auto">
                  <a:xfrm>
                    <a:off x="4318000" y="1845359"/>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2"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83" name="AutoShape 34"/>
                  <p:cNvCxnSpPr>
                    <a:cxnSpLocks noChangeShapeType="1"/>
                    <a:stCxn id="179" idx="3"/>
                    <a:endCxn id="182"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 name="AutoShape 35"/>
                  <p:cNvCxnSpPr>
                    <a:cxnSpLocks noChangeShapeType="1"/>
                    <a:stCxn id="179" idx="3"/>
                    <a:endCxn id="181" idx="2"/>
                  </p:cNvCxnSpPr>
                  <p:nvPr/>
                </p:nvCxnSpPr>
                <p:spPr bwMode="auto">
                  <a:xfrm>
                    <a:off x="3162300" y="1441451"/>
                    <a:ext cx="1155700" cy="549959"/>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 name="AutoShape 53"/>
                  <p:cNvCxnSpPr>
                    <a:cxnSpLocks noChangeShapeType="1"/>
                    <a:stCxn id="182"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 name="AutoShape 54"/>
                  <p:cNvCxnSpPr>
                    <a:cxnSpLocks noChangeShapeType="1"/>
                    <a:stCxn id="182"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7" name="AutoShape 55"/>
                  <p:cNvCxnSpPr>
                    <a:cxnSpLocks noChangeShapeType="1"/>
                    <a:stCxn id="181" idx="6"/>
                  </p:cNvCxnSpPr>
                  <p:nvPr/>
                </p:nvCxnSpPr>
                <p:spPr bwMode="auto">
                  <a:xfrm>
                    <a:off x="4619625" y="1991412"/>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8" name="AutoShape 62"/>
                  <p:cNvCxnSpPr>
                    <a:cxnSpLocks noChangeShapeType="1"/>
                    <a:stCxn id="181" idx="6"/>
                  </p:cNvCxnSpPr>
                  <p:nvPr/>
                </p:nvCxnSpPr>
                <p:spPr bwMode="auto">
                  <a:xfrm flipV="1">
                    <a:off x="4619625" y="1638985"/>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AutoShape 63"/>
                  <p:cNvCxnSpPr>
                    <a:cxnSpLocks noChangeShapeType="1"/>
                    <a:stCxn id="182"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67" name="Group 166"/>
              <p:cNvGrpSpPr/>
              <p:nvPr/>
            </p:nvGrpSpPr>
            <p:grpSpPr>
              <a:xfrm>
                <a:off x="5755767" y="720435"/>
                <a:ext cx="1762252" cy="1045246"/>
                <a:chOff x="2870200" y="105178"/>
                <a:chExt cx="2873375" cy="1704279"/>
              </a:xfrm>
            </p:grpSpPr>
            <p:sp>
              <p:nvSpPr>
                <p:cNvPr id="168"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69" name="Group 168"/>
                <p:cNvGrpSpPr/>
                <p:nvPr/>
              </p:nvGrpSpPr>
              <p:grpSpPr>
                <a:xfrm>
                  <a:off x="3162300" y="105178"/>
                  <a:ext cx="2581275" cy="1704279"/>
                  <a:chOff x="3162300" y="105178"/>
                  <a:chExt cx="2581275" cy="1704279"/>
                </a:xfrm>
              </p:grpSpPr>
              <p:sp>
                <p:nvSpPr>
                  <p:cNvPr id="170" name="Oval 31"/>
                  <p:cNvSpPr>
                    <a:spLocks noChangeArrowheads="1"/>
                  </p:cNvSpPr>
                  <p:nvPr/>
                </p:nvSpPr>
                <p:spPr bwMode="auto">
                  <a:xfrm>
                    <a:off x="4318000" y="1517357"/>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1" name="Oval 32"/>
                  <p:cNvSpPr>
                    <a:spLocks noChangeArrowheads="1"/>
                  </p:cNvSpPr>
                  <p:nvPr/>
                </p:nvSpPr>
                <p:spPr bwMode="auto">
                  <a:xfrm>
                    <a:off x="4318000" y="467125"/>
                    <a:ext cx="292100" cy="292098"/>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72" name="AutoShape 34"/>
                  <p:cNvCxnSpPr>
                    <a:cxnSpLocks noChangeShapeType="1"/>
                    <a:stCxn id="168" idx="3"/>
                    <a:endCxn id="171" idx="2"/>
                  </p:cNvCxnSpPr>
                  <p:nvPr/>
                </p:nvCxnSpPr>
                <p:spPr bwMode="auto">
                  <a:xfrm flipV="1">
                    <a:off x="3162300" y="613174"/>
                    <a:ext cx="1155700" cy="828276"/>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3" name="AutoShape 35"/>
                  <p:cNvCxnSpPr>
                    <a:cxnSpLocks noChangeShapeType="1"/>
                    <a:stCxn id="168" idx="3"/>
                    <a:endCxn id="170" idx="2"/>
                  </p:cNvCxnSpPr>
                  <p:nvPr/>
                </p:nvCxnSpPr>
                <p:spPr bwMode="auto">
                  <a:xfrm>
                    <a:off x="3162300" y="1441450"/>
                    <a:ext cx="1155700" cy="221957"/>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AutoShape 53"/>
                  <p:cNvCxnSpPr>
                    <a:cxnSpLocks noChangeShapeType="1"/>
                    <a:stCxn id="171" idx="6"/>
                  </p:cNvCxnSpPr>
                  <p:nvPr/>
                </p:nvCxnSpPr>
                <p:spPr bwMode="auto">
                  <a:xfrm flipV="1">
                    <a:off x="4619625" y="105178"/>
                    <a:ext cx="1123950" cy="507998"/>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AutoShape 54"/>
                  <p:cNvCxnSpPr>
                    <a:cxnSpLocks noChangeShapeType="1"/>
                    <a:stCxn id="171" idx="6"/>
                  </p:cNvCxnSpPr>
                  <p:nvPr/>
                </p:nvCxnSpPr>
                <p:spPr bwMode="auto">
                  <a:xfrm>
                    <a:off x="4619625" y="613176"/>
                    <a:ext cx="1123950" cy="495298"/>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AutoShape 55"/>
                  <p:cNvCxnSpPr>
                    <a:cxnSpLocks noChangeShapeType="1"/>
                    <a:stCxn id="170" idx="6"/>
                  </p:cNvCxnSpPr>
                  <p:nvPr/>
                </p:nvCxnSpPr>
                <p:spPr bwMode="auto">
                  <a:xfrm>
                    <a:off x="4619625" y="166340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 name="AutoShape 62"/>
                  <p:cNvCxnSpPr>
                    <a:cxnSpLocks noChangeShapeType="1"/>
                    <a:stCxn id="170" idx="6"/>
                  </p:cNvCxnSpPr>
                  <p:nvPr/>
                </p:nvCxnSpPr>
                <p:spPr bwMode="auto">
                  <a:xfrm flipV="1">
                    <a:off x="4619625" y="1310985"/>
                    <a:ext cx="1066801" cy="352424"/>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AutoShape 63"/>
                  <p:cNvCxnSpPr>
                    <a:cxnSpLocks noChangeShapeType="1"/>
                    <a:stCxn id="171" idx="6"/>
                  </p:cNvCxnSpPr>
                  <p:nvPr/>
                </p:nvCxnSpPr>
                <p:spPr bwMode="auto">
                  <a:xfrm flipV="1">
                    <a:off x="4619625" y="565551"/>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65" name="Group 64"/>
            <p:cNvGrpSpPr/>
            <p:nvPr/>
          </p:nvGrpSpPr>
          <p:grpSpPr>
            <a:xfrm>
              <a:off x="6462903" y="1738467"/>
              <a:ext cx="1768348" cy="1225078"/>
              <a:chOff x="5743575" y="4155"/>
              <a:chExt cx="1768348" cy="1225078"/>
            </a:xfrm>
          </p:grpSpPr>
          <p:grpSp>
            <p:nvGrpSpPr>
              <p:cNvPr id="141" name="Group 140"/>
              <p:cNvGrpSpPr/>
              <p:nvPr/>
            </p:nvGrpSpPr>
            <p:grpSpPr>
              <a:xfrm>
                <a:off x="5743575" y="4155"/>
                <a:ext cx="1762252" cy="889798"/>
                <a:chOff x="2870200" y="552450"/>
                <a:chExt cx="2873375" cy="1450828"/>
              </a:xfrm>
            </p:grpSpPr>
            <p:sp>
              <p:nvSpPr>
                <p:cNvPr id="154"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55" name="Group 154"/>
                <p:cNvGrpSpPr/>
                <p:nvPr/>
              </p:nvGrpSpPr>
              <p:grpSpPr>
                <a:xfrm>
                  <a:off x="3162300" y="552450"/>
                  <a:ext cx="2581275" cy="1450828"/>
                  <a:chOff x="3162300" y="552450"/>
                  <a:chExt cx="2581275" cy="1450828"/>
                </a:xfrm>
              </p:grpSpPr>
              <p:sp>
                <p:nvSpPr>
                  <p:cNvPr id="156"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57"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58" name="AutoShape 34"/>
                  <p:cNvCxnSpPr>
                    <a:cxnSpLocks noChangeShapeType="1"/>
                    <a:stCxn id="154" idx="3"/>
                    <a:endCxn id="157"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AutoShape 35"/>
                  <p:cNvCxnSpPr>
                    <a:cxnSpLocks noChangeShapeType="1"/>
                    <a:stCxn id="154" idx="3"/>
                    <a:endCxn id="156"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0" name="AutoShape 53"/>
                  <p:cNvCxnSpPr>
                    <a:cxnSpLocks noChangeShapeType="1"/>
                    <a:stCxn id="157"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AutoShape 54"/>
                  <p:cNvCxnSpPr>
                    <a:cxnSpLocks noChangeShapeType="1"/>
                    <a:stCxn id="157"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AutoShape 55"/>
                  <p:cNvCxnSpPr>
                    <a:cxnSpLocks noChangeShapeType="1"/>
                    <a:stCxn id="156"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AutoShape 62"/>
                  <p:cNvCxnSpPr>
                    <a:cxnSpLocks noChangeShapeType="1"/>
                    <a:stCxn id="156"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AutoShape 63"/>
                  <p:cNvCxnSpPr>
                    <a:cxnSpLocks noChangeShapeType="1"/>
                    <a:stCxn id="157"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42" name="Group 141"/>
              <p:cNvGrpSpPr/>
              <p:nvPr/>
            </p:nvGrpSpPr>
            <p:grpSpPr>
              <a:xfrm>
                <a:off x="5749671" y="257139"/>
                <a:ext cx="1762252" cy="972094"/>
                <a:chOff x="2870200" y="254270"/>
                <a:chExt cx="2873375" cy="1585004"/>
              </a:xfrm>
            </p:grpSpPr>
            <p:sp>
              <p:nvSpPr>
                <p:cNvPr id="143"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44" name="Group 143"/>
                <p:cNvGrpSpPr/>
                <p:nvPr/>
              </p:nvGrpSpPr>
              <p:grpSpPr>
                <a:xfrm>
                  <a:off x="3162300" y="254270"/>
                  <a:ext cx="2581275" cy="1585004"/>
                  <a:chOff x="3162300" y="254270"/>
                  <a:chExt cx="2581275" cy="1585004"/>
                </a:xfrm>
              </p:grpSpPr>
              <p:sp>
                <p:nvSpPr>
                  <p:cNvPr id="145" name="Oval 31"/>
                  <p:cNvSpPr>
                    <a:spLocks noChangeArrowheads="1"/>
                  </p:cNvSpPr>
                  <p:nvPr/>
                </p:nvSpPr>
                <p:spPr bwMode="auto">
                  <a:xfrm>
                    <a:off x="4318000" y="1547174"/>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46"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47" name="AutoShape 34"/>
                  <p:cNvCxnSpPr>
                    <a:cxnSpLocks noChangeShapeType="1"/>
                    <a:stCxn id="143" idx="3"/>
                    <a:endCxn id="146"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AutoShape 35"/>
                  <p:cNvCxnSpPr>
                    <a:cxnSpLocks noChangeShapeType="1"/>
                    <a:stCxn id="143" idx="3"/>
                    <a:endCxn id="145" idx="2"/>
                  </p:cNvCxnSpPr>
                  <p:nvPr/>
                </p:nvCxnSpPr>
                <p:spPr bwMode="auto">
                  <a:xfrm>
                    <a:off x="3162300" y="1441450"/>
                    <a:ext cx="1155700" cy="25177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AutoShape 53"/>
                  <p:cNvCxnSpPr>
                    <a:cxnSpLocks noChangeShapeType="1"/>
                    <a:stCxn id="146"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AutoShape 54"/>
                  <p:cNvCxnSpPr>
                    <a:cxnSpLocks noChangeShapeType="1"/>
                    <a:stCxn id="146"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AutoShape 55"/>
                  <p:cNvCxnSpPr>
                    <a:cxnSpLocks noChangeShapeType="1"/>
                    <a:stCxn id="145" idx="6"/>
                  </p:cNvCxnSpPr>
                  <p:nvPr/>
                </p:nvCxnSpPr>
                <p:spPr bwMode="auto">
                  <a:xfrm>
                    <a:off x="4619625" y="1693226"/>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AutoShape 62"/>
                  <p:cNvCxnSpPr>
                    <a:cxnSpLocks noChangeShapeType="1"/>
                    <a:stCxn id="145" idx="6"/>
                  </p:cNvCxnSpPr>
                  <p:nvPr/>
                </p:nvCxnSpPr>
                <p:spPr bwMode="auto">
                  <a:xfrm flipV="1">
                    <a:off x="4619625" y="1340799"/>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AutoShape 63"/>
                  <p:cNvCxnSpPr>
                    <a:cxnSpLocks noChangeShapeType="1"/>
                    <a:stCxn id="146"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66" name="Group 65"/>
            <p:cNvGrpSpPr/>
            <p:nvPr/>
          </p:nvGrpSpPr>
          <p:grpSpPr>
            <a:xfrm>
              <a:off x="6459855" y="2786979"/>
              <a:ext cx="1768348" cy="1225078"/>
              <a:chOff x="5743575" y="4155"/>
              <a:chExt cx="1768348" cy="1225078"/>
            </a:xfrm>
          </p:grpSpPr>
          <p:grpSp>
            <p:nvGrpSpPr>
              <p:cNvPr id="117" name="Group 116"/>
              <p:cNvGrpSpPr/>
              <p:nvPr/>
            </p:nvGrpSpPr>
            <p:grpSpPr>
              <a:xfrm>
                <a:off x="5743575" y="4155"/>
                <a:ext cx="1762252" cy="889798"/>
                <a:chOff x="2870200" y="552450"/>
                <a:chExt cx="2873375" cy="1450828"/>
              </a:xfrm>
            </p:grpSpPr>
            <p:sp>
              <p:nvSpPr>
                <p:cNvPr id="130"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31" name="Group 130"/>
                <p:cNvGrpSpPr/>
                <p:nvPr/>
              </p:nvGrpSpPr>
              <p:grpSpPr>
                <a:xfrm>
                  <a:off x="3162300" y="552450"/>
                  <a:ext cx="2581275" cy="1450828"/>
                  <a:chOff x="3162300" y="552450"/>
                  <a:chExt cx="2581275" cy="1450828"/>
                </a:xfrm>
              </p:grpSpPr>
              <p:sp>
                <p:nvSpPr>
                  <p:cNvPr id="132"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33"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34" name="AutoShape 34"/>
                  <p:cNvCxnSpPr>
                    <a:cxnSpLocks noChangeShapeType="1"/>
                    <a:stCxn id="130" idx="3"/>
                    <a:endCxn id="133"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AutoShape 35"/>
                  <p:cNvCxnSpPr>
                    <a:cxnSpLocks noChangeShapeType="1"/>
                    <a:stCxn id="130" idx="3"/>
                    <a:endCxn id="132"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AutoShape 53"/>
                  <p:cNvCxnSpPr>
                    <a:cxnSpLocks noChangeShapeType="1"/>
                    <a:stCxn id="133"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AutoShape 54"/>
                  <p:cNvCxnSpPr>
                    <a:cxnSpLocks noChangeShapeType="1"/>
                    <a:stCxn id="133"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AutoShape 55"/>
                  <p:cNvCxnSpPr>
                    <a:cxnSpLocks noChangeShapeType="1"/>
                    <a:stCxn id="132"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AutoShape 62"/>
                  <p:cNvCxnSpPr>
                    <a:cxnSpLocks noChangeShapeType="1"/>
                    <a:stCxn id="132"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AutoShape 63"/>
                  <p:cNvCxnSpPr>
                    <a:cxnSpLocks noChangeShapeType="1"/>
                    <a:stCxn id="133"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18" name="Group 117"/>
              <p:cNvGrpSpPr/>
              <p:nvPr/>
            </p:nvGrpSpPr>
            <p:grpSpPr>
              <a:xfrm>
                <a:off x="5749671" y="257139"/>
                <a:ext cx="1762252" cy="972094"/>
                <a:chOff x="2870200" y="254270"/>
                <a:chExt cx="2873375" cy="1585004"/>
              </a:xfrm>
            </p:grpSpPr>
            <p:sp>
              <p:nvSpPr>
                <p:cNvPr id="119"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20" name="Group 119"/>
                <p:cNvGrpSpPr/>
                <p:nvPr/>
              </p:nvGrpSpPr>
              <p:grpSpPr>
                <a:xfrm>
                  <a:off x="3162300" y="254270"/>
                  <a:ext cx="2581275" cy="1585004"/>
                  <a:chOff x="3162300" y="254270"/>
                  <a:chExt cx="2581275" cy="1585004"/>
                </a:xfrm>
              </p:grpSpPr>
              <p:sp>
                <p:nvSpPr>
                  <p:cNvPr id="121" name="Oval 31"/>
                  <p:cNvSpPr>
                    <a:spLocks noChangeArrowheads="1"/>
                  </p:cNvSpPr>
                  <p:nvPr/>
                </p:nvSpPr>
                <p:spPr bwMode="auto">
                  <a:xfrm>
                    <a:off x="4318000" y="1547174"/>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22"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23" name="AutoShape 34"/>
                  <p:cNvCxnSpPr>
                    <a:cxnSpLocks noChangeShapeType="1"/>
                    <a:stCxn id="119" idx="3"/>
                    <a:endCxn id="122"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AutoShape 35"/>
                  <p:cNvCxnSpPr>
                    <a:cxnSpLocks noChangeShapeType="1"/>
                    <a:stCxn id="119" idx="3"/>
                    <a:endCxn id="121" idx="2"/>
                  </p:cNvCxnSpPr>
                  <p:nvPr/>
                </p:nvCxnSpPr>
                <p:spPr bwMode="auto">
                  <a:xfrm>
                    <a:off x="3162300" y="1441450"/>
                    <a:ext cx="1155700" cy="25177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AutoShape 53"/>
                  <p:cNvCxnSpPr>
                    <a:cxnSpLocks noChangeShapeType="1"/>
                    <a:stCxn id="122"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AutoShape 54"/>
                  <p:cNvCxnSpPr>
                    <a:cxnSpLocks noChangeShapeType="1"/>
                    <a:stCxn id="122"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AutoShape 55"/>
                  <p:cNvCxnSpPr>
                    <a:cxnSpLocks noChangeShapeType="1"/>
                    <a:stCxn id="121" idx="6"/>
                  </p:cNvCxnSpPr>
                  <p:nvPr/>
                </p:nvCxnSpPr>
                <p:spPr bwMode="auto">
                  <a:xfrm>
                    <a:off x="4619625" y="1693226"/>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AutoShape 62"/>
                  <p:cNvCxnSpPr>
                    <a:cxnSpLocks noChangeShapeType="1"/>
                    <a:stCxn id="121" idx="6"/>
                  </p:cNvCxnSpPr>
                  <p:nvPr/>
                </p:nvCxnSpPr>
                <p:spPr bwMode="auto">
                  <a:xfrm flipV="1">
                    <a:off x="4619625" y="1340799"/>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AutoShape 63"/>
                  <p:cNvCxnSpPr>
                    <a:cxnSpLocks noChangeShapeType="1"/>
                    <a:stCxn id="122"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67" name="Group 66"/>
            <p:cNvGrpSpPr/>
            <p:nvPr/>
          </p:nvGrpSpPr>
          <p:grpSpPr>
            <a:xfrm>
              <a:off x="6456807" y="3881211"/>
              <a:ext cx="1768348" cy="1225078"/>
              <a:chOff x="5743575" y="4155"/>
              <a:chExt cx="1768348" cy="1225078"/>
            </a:xfrm>
          </p:grpSpPr>
          <p:grpSp>
            <p:nvGrpSpPr>
              <p:cNvPr id="93" name="Group 92"/>
              <p:cNvGrpSpPr/>
              <p:nvPr/>
            </p:nvGrpSpPr>
            <p:grpSpPr>
              <a:xfrm>
                <a:off x="5743575" y="4155"/>
                <a:ext cx="1762252" cy="889798"/>
                <a:chOff x="2870200" y="552450"/>
                <a:chExt cx="2873375" cy="1450828"/>
              </a:xfrm>
            </p:grpSpPr>
            <p:sp>
              <p:nvSpPr>
                <p:cNvPr id="106"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07" name="Group 106"/>
                <p:cNvGrpSpPr/>
                <p:nvPr/>
              </p:nvGrpSpPr>
              <p:grpSpPr>
                <a:xfrm>
                  <a:off x="3162300" y="552450"/>
                  <a:ext cx="2581275" cy="1450828"/>
                  <a:chOff x="3162300" y="552450"/>
                  <a:chExt cx="2581275" cy="1450828"/>
                </a:xfrm>
              </p:grpSpPr>
              <p:sp>
                <p:nvSpPr>
                  <p:cNvPr id="108"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09"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10" name="AutoShape 34"/>
                  <p:cNvCxnSpPr>
                    <a:cxnSpLocks noChangeShapeType="1"/>
                    <a:stCxn id="106" idx="3"/>
                    <a:endCxn id="109"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AutoShape 35"/>
                  <p:cNvCxnSpPr>
                    <a:cxnSpLocks noChangeShapeType="1"/>
                    <a:stCxn id="106" idx="3"/>
                    <a:endCxn id="108"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AutoShape 53"/>
                  <p:cNvCxnSpPr>
                    <a:cxnSpLocks noChangeShapeType="1"/>
                    <a:stCxn id="109"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AutoShape 54"/>
                  <p:cNvCxnSpPr>
                    <a:cxnSpLocks noChangeShapeType="1"/>
                    <a:stCxn id="109"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AutoShape 55"/>
                  <p:cNvCxnSpPr>
                    <a:cxnSpLocks noChangeShapeType="1"/>
                    <a:stCxn id="108"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AutoShape 62"/>
                  <p:cNvCxnSpPr>
                    <a:cxnSpLocks noChangeShapeType="1"/>
                    <a:stCxn id="108"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AutoShape 63"/>
                  <p:cNvCxnSpPr>
                    <a:cxnSpLocks noChangeShapeType="1"/>
                    <a:stCxn id="109"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94" name="Group 93"/>
              <p:cNvGrpSpPr/>
              <p:nvPr/>
            </p:nvGrpSpPr>
            <p:grpSpPr>
              <a:xfrm>
                <a:off x="5749671" y="257139"/>
                <a:ext cx="1762252" cy="972094"/>
                <a:chOff x="2870200" y="254270"/>
                <a:chExt cx="2873375" cy="1585004"/>
              </a:xfrm>
            </p:grpSpPr>
            <p:sp>
              <p:nvSpPr>
                <p:cNvPr id="95"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96" name="Group 95"/>
                <p:cNvGrpSpPr/>
                <p:nvPr/>
              </p:nvGrpSpPr>
              <p:grpSpPr>
                <a:xfrm>
                  <a:off x="3162300" y="254270"/>
                  <a:ext cx="2581275" cy="1585004"/>
                  <a:chOff x="3162300" y="254270"/>
                  <a:chExt cx="2581275" cy="1585004"/>
                </a:xfrm>
              </p:grpSpPr>
              <p:sp>
                <p:nvSpPr>
                  <p:cNvPr id="97" name="Oval 31"/>
                  <p:cNvSpPr>
                    <a:spLocks noChangeArrowheads="1"/>
                  </p:cNvSpPr>
                  <p:nvPr/>
                </p:nvSpPr>
                <p:spPr bwMode="auto">
                  <a:xfrm>
                    <a:off x="4318000" y="1547174"/>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98"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99" name="AutoShape 34"/>
                  <p:cNvCxnSpPr>
                    <a:cxnSpLocks noChangeShapeType="1"/>
                    <a:stCxn id="95" idx="3"/>
                    <a:endCxn id="98"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AutoShape 35"/>
                  <p:cNvCxnSpPr>
                    <a:cxnSpLocks noChangeShapeType="1"/>
                    <a:stCxn id="95" idx="3"/>
                    <a:endCxn id="97" idx="2"/>
                  </p:cNvCxnSpPr>
                  <p:nvPr/>
                </p:nvCxnSpPr>
                <p:spPr bwMode="auto">
                  <a:xfrm>
                    <a:off x="3162300" y="1441450"/>
                    <a:ext cx="1155700" cy="25177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AutoShape 53"/>
                  <p:cNvCxnSpPr>
                    <a:cxnSpLocks noChangeShapeType="1"/>
                    <a:stCxn id="98"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AutoShape 54"/>
                  <p:cNvCxnSpPr>
                    <a:cxnSpLocks noChangeShapeType="1"/>
                    <a:stCxn id="98"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AutoShape 55"/>
                  <p:cNvCxnSpPr>
                    <a:cxnSpLocks noChangeShapeType="1"/>
                    <a:stCxn id="97" idx="6"/>
                  </p:cNvCxnSpPr>
                  <p:nvPr/>
                </p:nvCxnSpPr>
                <p:spPr bwMode="auto">
                  <a:xfrm>
                    <a:off x="4619625" y="1693226"/>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AutoShape 62"/>
                  <p:cNvCxnSpPr>
                    <a:cxnSpLocks noChangeShapeType="1"/>
                    <a:stCxn id="97" idx="6"/>
                  </p:cNvCxnSpPr>
                  <p:nvPr/>
                </p:nvCxnSpPr>
                <p:spPr bwMode="auto">
                  <a:xfrm flipV="1">
                    <a:off x="4619625" y="1340799"/>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AutoShape 63"/>
                  <p:cNvCxnSpPr>
                    <a:cxnSpLocks noChangeShapeType="1"/>
                    <a:stCxn id="98"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68" name="Group 67"/>
            <p:cNvGrpSpPr/>
            <p:nvPr/>
          </p:nvGrpSpPr>
          <p:grpSpPr>
            <a:xfrm>
              <a:off x="6444615" y="4966299"/>
              <a:ext cx="1768348" cy="1225078"/>
              <a:chOff x="5743575" y="4155"/>
              <a:chExt cx="1768348" cy="1225078"/>
            </a:xfrm>
          </p:grpSpPr>
          <p:grpSp>
            <p:nvGrpSpPr>
              <p:cNvPr id="69" name="Group 68"/>
              <p:cNvGrpSpPr/>
              <p:nvPr/>
            </p:nvGrpSpPr>
            <p:grpSpPr>
              <a:xfrm>
                <a:off x="5743575" y="4155"/>
                <a:ext cx="1762252" cy="889798"/>
                <a:chOff x="2870200" y="552450"/>
                <a:chExt cx="2873375" cy="1450828"/>
              </a:xfrm>
            </p:grpSpPr>
            <p:sp>
              <p:nvSpPr>
                <p:cNvPr id="82"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83" name="Group 82"/>
                <p:cNvGrpSpPr/>
                <p:nvPr/>
              </p:nvGrpSpPr>
              <p:grpSpPr>
                <a:xfrm>
                  <a:off x="3162300" y="552450"/>
                  <a:ext cx="2581275" cy="1450828"/>
                  <a:chOff x="3162300" y="552450"/>
                  <a:chExt cx="2581275" cy="1450828"/>
                </a:xfrm>
              </p:grpSpPr>
              <p:sp>
                <p:nvSpPr>
                  <p:cNvPr id="84"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5"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86" name="AutoShape 34"/>
                  <p:cNvCxnSpPr>
                    <a:cxnSpLocks noChangeShapeType="1"/>
                    <a:stCxn id="82" idx="3"/>
                    <a:endCxn id="85"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AutoShape 35"/>
                  <p:cNvCxnSpPr>
                    <a:cxnSpLocks noChangeShapeType="1"/>
                    <a:stCxn id="82" idx="3"/>
                    <a:endCxn id="84"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AutoShape 53"/>
                  <p:cNvCxnSpPr>
                    <a:cxnSpLocks noChangeShapeType="1"/>
                    <a:stCxn id="85"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AutoShape 54"/>
                  <p:cNvCxnSpPr>
                    <a:cxnSpLocks noChangeShapeType="1"/>
                    <a:stCxn id="85"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AutoShape 55"/>
                  <p:cNvCxnSpPr>
                    <a:cxnSpLocks noChangeShapeType="1"/>
                    <a:stCxn id="84"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AutoShape 62"/>
                  <p:cNvCxnSpPr>
                    <a:cxnSpLocks noChangeShapeType="1"/>
                    <a:stCxn id="84"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AutoShape 63"/>
                  <p:cNvCxnSpPr>
                    <a:cxnSpLocks noChangeShapeType="1"/>
                    <a:stCxn id="85"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70" name="Group 69"/>
              <p:cNvGrpSpPr/>
              <p:nvPr/>
            </p:nvGrpSpPr>
            <p:grpSpPr>
              <a:xfrm>
                <a:off x="5749671" y="257139"/>
                <a:ext cx="1762252" cy="972094"/>
                <a:chOff x="2870200" y="254270"/>
                <a:chExt cx="2873375" cy="1585004"/>
              </a:xfrm>
            </p:grpSpPr>
            <p:sp>
              <p:nvSpPr>
                <p:cNvPr id="71"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72" name="Group 71"/>
                <p:cNvGrpSpPr/>
                <p:nvPr/>
              </p:nvGrpSpPr>
              <p:grpSpPr>
                <a:xfrm>
                  <a:off x="3162300" y="254270"/>
                  <a:ext cx="2581275" cy="1585004"/>
                  <a:chOff x="3162300" y="254270"/>
                  <a:chExt cx="2581275" cy="1585004"/>
                </a:xfrm>
              </p:grpSpPr>
              <p:sp>
                <p:nvSpPr>
                  <p:cNvPr id="73" name="Oval 31"/>
                  <p:cNvSpPr>
                    <a:spLocks noChangeArrowheads="1"/>
                  </p:cNvSpPr>
                  <p:nvPr/>
                </p:nvSpPr>
                <p:spPr bwMode="auto">
                  <a:xfrm>
                    <a:off x="4318000" y="1547174"/>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4"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75" name="AutoShape 34"/>
                  <p:cNvCxnSpPr>
                    <a:cxnSpLocks noChangeShapeType="1"/>
                    <a:stCxn id="71" idx="3"/>
                    <a:endCxn id="74"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AutoShape 35"/>
                  <p:cNvCxnSpPr>
                    <a:cxnSpLocks noChangeShapeType="1"/>
                    <a:stCxn id="71" idx="3"/>
                    <a:endCxn id="73" idx="2"/>
                  </p:cNvCxnSpPr>
                  <p:nvPr/>
                </p:nvCxnSpPr>
                <p:spPr bwMode="auto">
                  <a:xfrm>
                    <a:off x="3162300" y="1441450"/>
                    <a:ext cx="1155700" cy="25177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AutoShape 53"/>
                  <p:cNvCxnSpPr>
                    <a:cxnSpLocks noChangeShapeType="1"/>
                    <a:stCxn id="74"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AutoShape 54"/>
                  <p:cNvCxnSpPr>
                    <a:cxnSpLocks noChangeShapeType="1"/>
                    <a:stCxn id="74"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AutoShape 55"/>
                  <p:cNvCxnSpPr>
                    <a:cxnSpLocks noChangeShapeType="1"/>
                    <a:stCxn id="73" idx="6"/>
                  </p:cNvCxnSpPr>
                  <p:nvPr/>
                </p:nvCxnSpPr>
                <p:spPr bwMode="auto">
                  <a:xfrm>
                    <a:off x="4619625" y="1693226"/>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AutoShape 62"/>
                  <p:cNvCxnSpPr>
                    <a:cxnSpLocks noChangeShapeType="1"/>
                    <a:stCxn id="73" idx="6"/>
                  </p:cNvCxnSpPr>
                  <p:nvPr/>
                </p:nvCxnSpPr>
                <p:spPr bwMode="auto">
                  <a:xfrm flipV="1">
                    <a:off x="4619625" y="1340799"/>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AutoShape 63"/>
                  <p:cNvCxnSpPr>
                    <a:cxnSpLocks noChangeShapeType="1"/>
                    <a:stCxn id="74"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grpSp>
        <p:nvGrpSpPr>
          <p:cNvPr id="23" name="Group 22"/>
          <p:cNvGrpSpPr/>
          <p:nvPr/>
        </p:nvGrpSpPr>
        <p:grpSpPr>
          <a:xfrm>
            <a:off x="2914004" y="1853494"/>
            <a:ext cx="1182762" cy="4973929"/>
            <a:chOff x="1304141" y="1879043"/>
            <a:chExt cx="1182762" cy="4973929"/>
          </a:xfrm>
        </p:grpSpPr>
        <p:sp>
          <p:nvSpPr>
            <p:cNvPr id="24" name="Rectangle 23"/>
            <p:cNvSpPr/>
            <p:nvPr/>
          </p:nvSpPr>
          <p:spPr>
            <a:xfrm>
              <a:off x="1304141" y="2853728"/>
              <a:ext cx="1182762" cy="3999244"/>
            </a:xfrm>
            <a:prstGeom prst="rect">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5" name="Oval 24"/>
            <p:cNvSpPr/>
            <p:nvPr/>
          </p:nvSpPr>
          <p:spPr>
            <a:xfrm>
              <a:off x="2118526" y="1879043"/>
              <a:ext cx="251209" cy="572756"/>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6" name="Straight Arrow Connector 25"/>
            <p:cNvCxnSpPr>
              <a:stCxn id="25" idx="4"/>
              <a:endCxn id="24" idx="0"/>
            </p:cNvCxnSpPr>
            <p:nvPr/>
          </p:nvCxnSpPr>
          <p:spPr bwMode="auto">
            <a:xfrm flipH="1">
              <a:off x="1895522" y="2451799"/>
              <a:ext cx="348609" cy="401929"/>
            </a:xfrm>
            <a:prstGeom prst="straightConnector1">
              <a:avLst/>
            </a:prstGeom>
            <a:noFill/>
            <a:ln w="19050" cap="flat" cmpd="sng" algn="ctr">
              <a:solidFill>
                <a:srgbClr val="0033CC"/>
              </a:solidFill>
              <a:prstDash val="solid"/>
              <a:round/>
              <a:headEnd type="none" w="med" len="med"/>
              <a:tailEnd type="arrow" w="med" len="med"/>
            </a:ln>
            <a:effectLst/>
          </p:spPr>
        </p:cxnSp>
      </p:grpSp>
      <p:grpSp>
        <p:nvGrpSpPr>
          <p:cNvPr id="31" name="Group 30"/>
          <p:cNvGrpSpPr/>
          <p:nvPr/>
        </p:nvGrpSpPr>
        <p:grpSpPr>
          <a:xfrm>
            <a:off x="4066171" y="1771547"/>
            <a:ext cx="4697482" cy="5063007"/>
            <a:chOff x="1341386" y="1779917"/>
            <a:chExt cx="4697482" cy="5063007"/>
          </a:xfrm>
        </p:grpSpPr>
        <p:sp>
          <p:nvSpPr>
            <p:cNvPr id="32" name="Rectangle 31"/>
            <p:cNvSpPr/>
            <p:nvPr/>
          </p:nvSpPr>
          <p:spPr>
            <a:xfrm>
              <a:off x="1454075" y="2843680"/>
              <a:ext cx="4131127" cy="3999244"/>
            </a:xfrm>
            <a:prstGeom prst="rect">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33" name="Oval 32"/>
            <p:cNvSpPr/>
            <p:nvPr/>
          </p:nvSpPr>
          <p:spPr>
            <a:xfrm>
              <a:off x="1341386" y="1779917"/>
              <a:ext cx="4697482" cy="761172"/>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34" name="Straight Arrow Connector 33"/>
            <p:cNvCxnSpPr>
              <a:stCxn id="33" idx="4"/>
              <a:endCxn id="32" idx="0"/>
            </p:cNvCxnSpPr>
            <p:nvPr/>
          </p:nvCxnSpPr>
          <p:spPr bwMode="auto">
            <a:xfrm flipH="1">
              <a:off x="3519639" y="2541089"/>
              <a:ext cx="170488" cy="302591"/>
            </a:xfrm>
            <a:prstGeom prst="straightConnector1">
              <a:avLst/>
            </a:prstGeom>
            <a:noFill/>
            <a:ln w="19050" cap="flat" cmpd="sng" algn="ctr">
              <a:solidFill>
                <a:srgbClr val="0033CC"/>
              </a:solidFill>
              <a:prstDash val="solid"/>
              <a:round/>
              <a:headEnd type="none" w="med" len="med"/>
              <a:tailEnd type="arrow" w="med" len="med"/>
            </a:ln>
            <a:effectLst/>
          </p:spPr>
        </p:cxnSp>
      </p:grpSp>
      <p:grpSp>
        <p:nvGrpSpPr>
          <p:cNvPr id="237" name="Group 236"/>
          <p:cNvGrpSpPr/>
          <p:nvPr/>
        </p:nvGrpSpPr>
        <p:grpSpPr>
          <a:xfrm>
            <a:off x="3823652" y="2103884"/>
            <a:ext cx="3098350" cy="4654855"/>
            <a:chOff x="3823652" y="2103884"/>
            <a:chExt cx="3098350" cy="4654855"/>
          </a:xfrm>
        </p:grpSpPr>
        <p:grpSp>
          <p:nvGrpSpPr>
            <p:cNvPr id="225" name="Group 224"/>
            <p:cNvGrpSpPr/>
            <p:nvPr/>
          </p:nvGrpSpPr>
          <p:grpSpPr>
            <a:xfrm>
              <a:off x="4340598" y="2103884"/>
              <a:ext cx="2064458" cy="1815318"/>
              <a:chOff x="4372843" y="2096625"/>
              <a:chExt cx="2375439" cy="1225945"/>
            </a:xfrm>
          </p:grpSpPr>
          <p:sp>
            <p:nvSpPr>
              <p:cNvPr id="218" name="Oval 217"/>
              <p:cNvSpPr/>
              <p:nvPr/>
            </p:nvSpPr>
            <p:spPr>
              <a:xfrm>
                <a:off x="4607304" y="2096625"/>
                <a:ext cx="589717" cy="187312"/>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19" name="Straight Arrow Connector 218"/>
              <p:cNvCxnSpPr>
                <a:stCxn id="218" idx="4"/>
                <a:endCxn id="232" idx="7"/>
              </p:cNvCxnSpPr>
              <p:nvPr/>
            </p:nvCxnSpPr>
            <p:spPr bwMode="auto">
              <a:xfrm flipH="1">
                <a:off x="4372843" y="2283937"/>
                <a:ext cx="529319" cy="1038633"/>
              </a:xfrm>
              <a:prstGeom prst="straightConnector1">
                <a:avLst/>
              </a:prstGeom>
              <a:noFill/>
              <a:ln w="19050" cap="flat" cmpd="sng" algn="ctr">
                <a:solidFill>
                  <a:srgbClr val="0033CC"/>
                </a:solidFill>
                <a:prstDash val="solid"/>
                <a:round/>
                <a:headEnd type="none" w="med" len="med"/>
                <a:tailEnd type="arrow" w="med" len="med"/>
              </a:ln>
              <a:effectLst/>
            </p:spPr>
          </p:cxnSp>
          <p:cxnSp>
            <p:nvCxnSpPr>
              <p:cNvPr id="222" name="Straight Arrow Connector 221"/>
              <p:cNvCxnSpPr>
                <a:stCxn id="218" idx="4"/>
                <a:endCxn id="234" idx="1"/>
              </p:cNvCxnSpPr>
              <p:nvPr/>
            </p:nvCxnSpPr>
            <p:spPr bwMode="auto">
              <a:xfrm>
                <a:off x="4902162" y="2283937"/>
                <a:ext cx="1846120" cy="812220"/>
              </a:xfrm>
              <a:prstGeom prst="straightConnector1">
                <a:avLst/>
              </a:prstGeom>
              <a:noFill/>
              <a:ln w="19050" cap="flat" cmpd="sng" algn="ctr">
                <a:solidFill>
                  <a:srgbClr val="0033CC"/>
                </a:solidFill>
                <a:prstDash val="solid"/>
                <a:round/>
                <a:headEnd type="none" w="med" len="med"/>
                <a:tailEnd type="arrow" w="med" len="med"/>
              </a:ln>
              <a:effectLst/>
            </p:spPr>
          </p:cxnSp>
        </p:grpSp>
        <p:sp>
          <p:nvSpPr>
            <p:cNvPr id="232" name="Oval 231"/>
            <p:cNvSpPr/>
            <p:nvPr/>
          </p:nvSpPr>
          <p:spPr>
            <a:xfrm>
              <a:off x="3823652" y="3518997"/>
              <a:ext cx="605640" cy="2732776"/>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34" name="Oval 233"/>
            <p:cNvSpPr/>
            <p:nvPr/>
          </p:nvSpPr>
          <p:spPr>
            <a:xfrm>
              <a:off x="6316362" y="3039231"/>
              <a:ext cx="605640" cy="3719508"/>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244" name="Group 243"/>
          <p:cNvGrpSpPr/>
          <p:nvPr/>
        </p:nvGrpSpPr>
        <p:grpSpPr>
          <a:xfrm>
            <a:off x="5068293" y="1938795"/>
            <a:ext cx="3155089" cy="4706840"/>
            <a:chOff x="4604392" y="2077798"/>
            <a:chExt cx="3155089" cy="4706840"/>
          </a:xfrm>
        </p:grpSpPr>
        <p:grpSp>
          <p:nvGrpSpPr>
            <p:cNvPr id="245" name="Group 244"/>
            <p:cNvGrpSpPr/>
            <p:nvPr/>
          </p:nvGrpSpPr>
          <p:grpSpPr>
            <a:xfrm>
              <a:off x="4604392" y="2077798"/>
              <a:ext cx="2434067" cy="1376974"/>
              <a:chOff x="4676391" y="2079003"/>
              <a:chExt cx="2800731" cy="929915"/>
            </a:xfrm>
          </p:grpSpPr>
          <p:sp>
            <p:nvSpPr>
              <p:cNvPr id="248" name="Oval 247"/>
              <p:cNvSpPr/>
              <p:nvPr/>
            </p:nvSpPr>
            <p:spPr>
              <a:xfrm>
                <a:off x="4676391" y="2079003"/>
                <a:ext cx="437243" cy="258240"/>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49" name="Straight Arrow Connector 248"/>
              <p:cNvCxnSpPr>
                <a:stCxn id="248" idx="4"/>
                <a:endCxn id="246" idx="0"/>
              </p:cNvCxnSpPr>
              <p:nvPr/>
            </p:nvCxnSpPr>
            <p:spPr bwMode="auto">
              <a:xfrm>
                <a:off x="4895012" y="2337243"/>
                <a:ext cx="882350" cy="464411"/>
              </a:xfrm>
              <a:prstGeom prst="straightConnector1">
                <a:avLst/>
              </a:prstGeom>
              <a:noFill/>
              <a:ln w="19050" cap="flat" cmpd="sng" algn="ctr">
                <a:solidFill>
                  <a:srgbClr val="0033CC"/>
                </a:solidFill>
                <a:prstDash val="solid"/>
                <a:round/>
                <a:headEnd type="none" w="med" len="med"/>
                <a:tailEnd type="arrow" w="med" len="med"/>
              </a:ln>
              <a:effectLst/>
            </p:spPr>
          </p:cxnSp>
          <p:cxnSp>
            <p:nvCxnSpPr>
              <p:cNvPr id="250" name="Straight Arrow Connector 249"/>
              <p:cNvCxnSpPr>
                <a:stCxn id="248" idx="4"/>
                <a:endCxn id="247" idx="1"/>
              </p:cNvCxnSpPr>
              <p:nvPr/>
            </p:nvCxnSpPr>
            <p:spPr bwMode="auto">
              <a:xfrm>
                <a:off x="4895013" y="2337243"/>
                <a:ext cx="2582109" cy="671675"/>
              </a:xfrm>
              <a:prstGeom prst="straightConnector1">
                <a:avLst/>
              </a:prstGeom>
              <a:noFill/>
              <a:ln w="19050" cap="flat" cmpd="sng" algn="ctr">
                <a:solidFill>
                  <a:srgbClr val="0033CC"/>
                </a:solidFill>
                <a:prstDash val="solid"/>
                <a:round/>
                <a:headEnd type="none" w="med" len="med"/>
                <a:tailEnd type="arrow" w="med" len="med"/>
              </a:ln>
              <a:effectLst/>
            </p:spPr>
          </p:cxnSp>
        </p:grpSp>
        <p:sp>
          <p:nvSpPr>
            <p:cNvPr id="246" name="Oval 245"/>
            <p:cNvSpPr/>
            <p:nvPr/>
          </p:nvSpPr>
          <p:spPr>
            <a:xfrm>
              <a:off x="4906140" y="3147866"/>
              <a:ext cx="1310173" cy="3636772"/>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47" name="Oval 246"/>
            <p:cNvSpPr/>
            <p:nvPr/>
          </p:nvSpPr>
          <p:spPr>
            <a:xfrm>
              <a:off x="6914754" y="2898239"/>
              <a:ext cx="844727" cy="3800212"/>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82055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7"/>
                                        </p:tgtEl>
                                        <p:attrNameLst>
                                          <p:attrName>style.visibility</p:attrName>
                                        </p:attrNameLst>
                                      </p:cBhvr>
                                      <p:to>
                                        <p:strVal val="visible"/>
                                      </p:to>
                                    </p:set>
                                    <p:animEffect transition="in" filter="wipe(up)">
                                      <p:cBhvr>
                                        <p:cTn id="22" dur="500"/>
                                        <p:tgtEl>
                                          <p:spTgt spid="2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4"/>
                                        </p:tgtEl>
                                        <p:attrNameLst>
                                          <p:attrName>style.visibility</p:attrName>
                                        </p:attrNameLst>
                                      </p:cBhvr>
                                      <p:to>
                                        <p:strVal val="visible"/>
                                      </p:to>
                                    </p:set>
                                    <p:animEffect transition="in" filter="wipe(up)">
                                      <p:cBhvr>
                                        <p:cTn id="27" dur="5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799" y="1143000"/>
            <a:ext cx="8085221" cy="4953000"/>
          </a:xfrm>
        </p:spPr>
        <p:txBody>
          <a:bodyPr/>
          <a:lstStyle/>
          <a:p>
            <a:r>
              <a:rPr lang="en-US" sz="2400" b="1" dirty="0" err="1"/>
              <a:t>Lookahead</a:t>
            </a:r>
            <a:r>
              <a:rPr lang="en-US" sz="2400" b="1" dirty="0"/>
              <a:t> approximations</a:t>
            </a:r>
            <a:r>
              <a:rPr lang="en-US" sz="2400" dirty="0"/>
              <a:t> – Approximate the impact of a decision now on the future:</a:t>
            </a:r>
          </a:p>
          <a:p>
            <a:pPr lvl="1"/>
            <a:r>
              <a:rPr lang="en-US" dirty="0"/>
              <a:t>An optimal policy (based on looking ahead):</a:t>
            </a:r>
          </a:p>
          <a:p>
            <a:pPr lvl="1"/>
            <a:endParaRPr lang="en-US" sz="2000" dirty="0"/>
          </a:p>
          <a:p>
            <a:pPr lvl="1"/>
            <a:endParaRPr lang="en-US" sz="2000" dirty="0"/>
          </a:p>
          <a:p>
            <a:pPr lvl="1"/>
            <a:endParaRPr lang="en-US" sz="2000" dirty="0"/>
          </a:p>
          <a:p>
            <a:pPr marL="457200" lvl="1" indent="0">
              <a:buNone/>
            </a:pPr>
            <a:r>
              <a:rPr lang="en-US" dirty="0"/>
              <a:t>3)	Approximating the value of being in a downstream state using machine learning (“value function approximations”)</a:t>
            </a:r>
          </a:p>
          <a:p>
            <a:pPr marL="457200" lvl="1" indent="0">
              <a:buNone/>
            </a:pPr>
            <a:r>
              <a:rPr lang="en-US" sz="2000" dirty="0"/>
              <a:t>	</a:t>
            </a:r>
          </a:p>
          <a:p>
            <a:pPr marL="457200" lvl="1" indent="0">
              <a:buNone/>
            </a:pPr>
            <a:r>
              <a:rPr lang="en-US" sz="2000" dirty="0"/>
              <a:t>	</a:t>
            </a:r>
          </a:p>
          <a:p>
            <a:pPr marL="457200" lvl="1" indent="0">
              <a:buNone/>
            </a:pPr>
            <a:r>
              <a:rPr lang="en-US" sz="2000" dirty="0"/>
              <a:t>	</a:t>
            </a:r>
          </a:p>
          <a:p>
            <a:pPr marL="457200" lvl="1" indent="0">
              <a:buNone/>
            </a:pPr>
            <a:r>
              <a:rPr lang="en-US" sz="2000" dirty="0"/>
              <a:t>	</a:t>
            </a:r>
          </a:p>
          <a:p>
            <a:endParaRPr lang="en-US" sz="2400" dirty="0"/>
          </a:p>
        </p:txBody>
      </p:sp>
      <p:graphicFrame>
        <p:nvGraphicFramePr>
          <p:cNvPr id="4" name="Object 3"/>
          <p:cNvGraphicFramePr>
            <a:graphicFrameLocks noChangeAspect="1"/>
          </p:cNvGraphicFramePr>
          <p:nvPr>
            <p:extLst>
              <p:ext uri="{D42A27DB-BD31-4B8C-83A1-F6EECF244321}">
                <p14:modId xmlns:p14="http://schemas.microsoft.com/office/powerpoint/2010/main" val="3898393800"/>
              </p:ext>
            </p:extLst>
          </p:nvPr>
        </p:nvGraphicFramePr>
        <p:xfrm>
          <a:off x="1718343" y="4431386"/>
          <a:ext cx="5851525" cy="2151062"/>
        </p:xfrm>
        <a:graphic>
          <a:graphicData uri="http://schemas.openxmlformats.org/presentationml/2006/ole">
            <mc:AlternateContent xmlns:mc="http://schemas.openxmlformats.org/markup-compatibility/2006">
              <mc:Choice xmlns:v="urn:schemas-microsoft-com:vml" Requires="v">
                <p:oleObj spid="_x0000_s2046394" name="Equation" r:id="rId3" imgW="3251160" imgH="1193760" progId="Equation.DSMT4">
                  <p:embed/>
                </p:oleObj>
              </mc:Choice>
              <mc:Fallback>
                <p:oleObj name="Equation" r:id="rId3" imgW="3251160" imgH="1193760" progId="Equation.DSMT4">
                  <p:embed/>
                  <p:pic>
                    <p:nvPicPr>
                      <p:cNvPr id="4" name="Object 3"/>
                      <p:cNvPicPr>
                        <a:picLocks noChangeAspect="1" noChangeArrowheads="1"/>
                      </p:cNvPicPr>
                      <p:nvPr/>
                    </p:nvPicPr>
                    <p:blipFill>
                      <a:blip r:embed="rId4"/>
                      <a:srcRect/>
                      <a:stretch>
                        <a:fillRect/>
                      </a:stretch>
                    </p:blipFill>
                    <p:spPr bwMode="auto">
                      <a:xfrm>
                        <a:off x="1718343" y="4431386"/>
                        <a:ext cx="5851525" cy="2151062"/>
                      </a:xfrm>
                      <a:prstGeom prst="rect">
                        <a:avLst/>
                      </a:prstGeom>
                      <a:noFill/>
                      <a:ln>
                        <a:noFill/>
                      </a:ln>
                      <a:effectLst/>
                    </p:spPr>
                  </p:pic>
                </p:oleObj>
              </mc:Fallback>
            </mc:AlternateContent>
          </a:graphicData>
        </a:graphic>
      </p:graphicFrame>
      <p:graphicFrame>
        <p:nvGraphicFramePr>
          <p:cNvPr id="8" name="Object 7"/>
          <p:cNvGraphicFramePr>
            <a:graphicFrameLocks noChangeAspect="1"/>
          </p:cNvGraphicFramePr>
          <p:nvPr>
            <p:extLst/>
          </p:nvPr>
        </p:nvGraphicFramePr>
        <p:xfrm>
          <a:off x="313918" y="2549156"/>
          <a:ext cx="8691563" cy="909637"/>
        </p:xfrm>
        <a:graphic>
          <a:graphicData uri="http://schemas.openxmlformats.org/presentationml/2006/ole">
            <mc:AlternateContent xmlns:mc="http://schemas.openxmlformats.org/markup-compatibility/2006">
              <mc:Choice xmlns:v="urn:schemas-microsoft-com:vml" Requires="v">
                <p:oleObj spid="_x0000_s2046395" name="Equation" r:id="rId5" imgW="4851360" imgH="507960" progId="Equation.DSMT4">
                  <p:embed/>
                </p:oleObj>
              </mc:Choice>
              <mc:Fallback>
                <p:oleObj name="Equation" r:id="rId5" imgW="4851360" imgH="507960" progId="Equation.DSMT4">
                  <p:embed/>
                  <p:pic>
                    <p:nvPicPr>
                      <p:cNvPr id="8" name="Object 7"/>
                      <p:cNvPicPr>
                        <a:picLocks noChangeAspect="1" noChangeArrowheads="1"/>
                      </p:cNvPicPr>
                      <p:nvPr/>
                    </p:nvPicPr>
                    <p:blipFill>
                      <a:blip r:embed="rId6"/>
                      <a:srcRect/>
                      <a:stretch>
                        <a:fillRect/>
                      </a:stretch>
                    </p:blipFill>
                    <p:spPr bwMode="auto">
                      <a:xfrm>
                        <a:off x="313918" y="2549156"/>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val 4"/>
          <p:cNvSpPr/>
          <p:nvPr/>
        </p:nvSpPr>
        <p:spPr>
          <a:xfrm>
            <a:off x="4049487" y="2378836"/>
            <a:ext cx="3898760" cy="1152939"/>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4" name="Straight Arrow Connector 13"/>
          <p:cNvCxnSpPr>
            <a:stCxn id="5" idx="4"/>
            <a:endCxn id="9" idx="0"/>
          </p:cNvCxnSpPr>
          <p:nvPr/>
        </p:nvCxnSpPr>
        <p:spPr bwMode="auto">
          <a:xfrm>
            <a:off x="5998867" y="3531775"/>
            <a:ext cx="111242" cy="874442"/>
          </a:xfrm>
          <a:prstGeom prst="straightConnector1">
            <a:avLst/>
          </a:prstGeom>
          <a:noFill/>
          <a:ln w="28575" cap="flat" cmpd="sng" algn="ctr">
            <a:solidFill>
              <a:srgbClr val="0033CC"/>
            </a:solidFill>
            <a:prstDash val="solid"/>
            <a:round/>
            <a:headEnd type="none" w="med" len="med"/>
            <a:tailEnd type="triangle"/>
          </a:ln>
          <a:effectLst/>
        </p:spPr>
      </p:cxnSp>
      <p:sp>
        <p:nvSpPr>
          <p:cNvPr id="9" name="Oval 8"/>
          <p:cNvSpPr/>
          <p:nvPr/>
        </p:nvSpPr>
        <p:spPr>
          <a:xfrm>
            <a:off x="5528669" y="4406217"/>
            <a:ext cx="1162879" cy="593672"/>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68983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799" y="1143000"/>
            <a:ext cx="8133347" cy="4953000"/>
          </a:xfrm>
        </p:spPr>
        <p:txBody>
          <a:bodyPr/>
          <a:lstStyle/>
          <a:p>
            <a:r>
              <a:rPr lang="en-US" sz="2400" b="1" dirty="0" err="1"/>
              <a:t>Lookahead</a:t>
            </a:r>
            <a:r>
              <a:rPr lang="en-US" sz="2400" b="1" dirty="0"/>
              <a:t> approximations</a:t>
            </a:r>
            <a:r>
              <a:rPr lang="en-US" sz="2400" dirty="0"/>
              <a:t> – Approximate the impact of a decision now on the future:</a:t>
            </a:r>
          </a:p>
          <a:p>
            <a:pPr lvl="1"/>
            <a:r>
              <a:rPr lang="en-US" dirty="0"/>
              <a:t>An optimal policy (based on looking ahead):</a:t>
            </a:r>
          </a:p>
          <a:p>
            <a:pPr lvl="1"/>
            <a:endParaRPr lang="en-US" sz="2000" dirty="0"/>
          </a:p>
          <a:p>
            <a:pPr lvl="1"/>
            <a:endParaRPr lang="en-US" sz="2000" dirty="0"/>
          </a:p>
          <a:p>
            <a:pPr lvl="1"/>
            <a:endParaRPr lang="en-US" sz="2000" dirty="0"/>
          </a:p>
          <a:p>
            <a:pPr marL="457200" lvl="1" indent="0">
              <a:buNone/>
            </a:pPr>
            <a:r>
              <a:rPr lang="en-US" dirty="0"/>
              <a:t>3)	Approximating the value of being in a downstream state using machine learning (“value function approximations”)</a:t>
            </a:r>
          </a:p>
          <a:p>
            <a:pPr marL="457200" lvl="1" indent="0">
              <a:buNone/>
            </a:pPr>
            <a:r>
              <a:rPr lang="en-US" sz="2000" dirty="0"/>
              <a:t>	</a:t>
            </a:r>
          </a:p>
          <a:p>
            <a:pPr marL="457200" lvl="1" indent="0">
              <a:buNone/>
            </a:pPr>
            <a:r>
              <a:rPr lang="en-US" sz="2000" dirty="0"/>
              <a:t>	</a:t>
            </a:r>
          </a:p>
          <a:p>
            <a:pPr marL="457200" lvl="1" indent="0">
              <a:buNone/>
            </a:pPr>
            <a:r>
              <a:rPr lang="en-US" sz="2000" dirty="0"/>
              <a:t>	</a:t>
            </a:r>
          </a:p>
          <a:p>
            <a:pPr marL="457200" lvl="1" indent="0">
              <a:buNone/>
            </a:pPr>
            <a:r>
              <a:rPr lang="en-US" sz="2000" dirty="0"/>
              <a:t>	</a:t>
            </a:r>
          </a:p>
          <a:p>
            <a:endParaRPr lang="en-US" sz="2400" dirty="0"/>
          </a:p>
        </p:txBody>
      </p:sp>
      <p:graphicFrame>
        <p:nvGraphicFramePr>
          <p:cNvPr id="8" name="Object 7"/>
          <p:cNvGraphicFramePr>
            <a:graphicFrameLocks noChangeAspect="1"/>
          </p:cNvGraphicFramePr>
          <p:nvPr>
            <p:extLst/>
          </p:nvPr>
        </p:nvGraphicFramePr>
        <p:xfrm>
          <a:off x="313918" y="2549156"/>
          <a:ext cx="8691563" cy="909637"/>
        </p:xfrm>
        <a:graphic>
          <a:graphicData uri="http://schemas.openxmlformats.org/presentationml/2006/ole">
            <mc:AlternateContent xmlns:mc="http://schemas.openxmlformats.org/markup-compatibility/2006">
              <mc:Choice xmlns:v="urn:schemas-microsoft-com:vml" Requires="v">
                <p:oleObj spid="_x0000_s2091394" name="Equation" r:id="rId3" imgW="4851360" imgH="507960" progId="Equation.DSMT4">
                  <p:embed/>
                </p:oleObj>
              </mc:Choice>
              <mc:Fallback>
                <p:oleObj name="Equation" r:id="rId3" imgW="4851360" imgH="507960" progId="Equation.DSMT4">
                  <p:embed/>
                  <p:pic>
                    <p:nvPicPr>
                      <p:cNvPr id="8" name="Object 7"/>
                      <p:cNvPicPr>
                        <a:picLocks noChangeAspect="1" noChangeArrowheads="1"/>
                      </p:cNvPicPr>
                      <p:nvPr/>
                    </p:nvPicPr>
                    <p:blipFill>
                      <a:blip r:embed="rId4"/>
                      <a:srcRect/>
                      <a:stretch>
                        <a:fillRect/>
                      </a:stretch>
                    </p:blipFill>
                    <p:spPr bwMode="auto">
                      <a:xfrm>
                        <a:off x="313918" y="2549156"/>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val 4"/>
          <p:cNvSpPr/>
          <p:nvPr/>
        </p:nvSpPr>
        <p:spPr>
          <a:xfrm>
            <a:off x="4049487" y="2378836"/>
            <a:ext cx="3898760" cy="1152939"/>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4" name="Straight Arrow Connector 13"/>
          <p:cNvCxnSpPr>
            <a:stCxn id="5" idx="4"/>
            <a:endCxn id="9" idx="0"/>
          </p:cNvCxnSpPr>
          <p:nvPr/>
        </p:nvCxnSpPr>
        <p:spPr bwMode="auto">
          <a:xfrm>
            <a:off x="5998867" y="3531775"/>
            <a:ext cx="111242" cy="1453562"/>
          </a:xfrm>
          <a:prstGeom prst="straightConnector1">
            <a:avLst/>
          </a:prstGeom>
          <a:noFill/>
          <a:ln w="28575" cap="flat" cmpd="sng" algn="ctr">
            <a:solidFill>
              <a:srgbClr val="0033CC"/>
            </a:solidFill>
            <a:prstDash val="solid"/>
            <a:round/>
            <a:headEnd type="none" w="med" len="med"/>
            <a:tailEnd type="triangle"/>
          </a:ln>
          <a:effectLst/>
        </p:spPr>
      </p:cxnSp>
      <p:sp>
        <p:nvSpPr>
          <p:cNvPr id="9" name="Oval 8"/>
          <p:cNvSpPr/>
          <p:nvPr/>
        </p:nvSpPr>
        <p:spPr>
          <a:xfrm>
            <a:off x="5528669" y="4985337"/>
            <a:ext cx="1162879" cy="593672"/>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848436069"/>
              </p:ext>
            </p:extLst>
          </p:nvPr>
        </p:nvGraphicFramePr>
        <p:xfrm>
          <a:off x="1718343" y="4431386"/>
          <a:ext cx="5851525" cy="2151062"/>
        </p:xfrm>
        <a:graphic>
          <a:graphicData uri="http://schemas.openxmlformats.org/presentationml/2006/ole">
            <mc:AlternateContent xmlns:mc="http://schemas.openxmlformats.org/markup-compatibility/2006">
              <mc:Choice xmlns:v="urn:schemas-microsoft-com:vml" Requires="v">
                <p:oleObj spid="_x0000_s2091395" name="Equation" r:id="rId5" imgW="3251160" imgH="1193760" progId="Equation.DSMT4">
                  <p:embed/>
                </p:oleObj>
              </mc:Choice>
              <mc:Fallback>
                <p:oleObj name="Equation" r:id="rId5" imgW="3251160" imgH="1193760" progId="Equation.DSMT4">
                  <p:embed/>
                  <p:pic>
                    <p:nvPicPr>
                      <p:cNvPr id="4" name="Object 3"/>
                      <p:cNvPicPr>
                        <a:picLocks noChangeAspect="1" noChangeArrowheads="1"/>
                      </p:cNvPicPr>
                      <p:nvPr/>
                    </p:nvPicPr>
                    <p:blipFill>
                      <a:blip r:embed="rId6"/>
                      <a:srcRect/>
                      <a:stretch>
                        <a:fillRect/>
                      </a:stretch>
                    </p:blipFill>
                    <p:spPr bwMode="auto">
                      <a:xfrm>
                        <a:off x="1718343" y="4431386"/>
                        <a:ext cx="5851525" cy="215106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377400986"/>
      </p:ext>
    </p:extLst>
  </p:cSld>
  <p:clrMapOvr>
    <a:masterClrMapping/>
  </p:clrMapOvr>
  <p:transition spd="slow">
    <p:wipe dir="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p:cNvGraphicFramePr>
            <a:graphicFrameLocks noChangeAspect="1"/>
          </p:cNvGraphicFramePr>
          <p:nvPr>
            <p:extLst>
              <p:ext uri="{D42A27DB-BD31-4B8C-83A1-F6EECF244321}">
                <p14:modId xmlns:p14="http://schemas.microsoft.com/office/powerpoint/2010/main" val="1074512588"/>
              </p:ext>
            </p:extLst>
          </p:nvPr>
        </p:nvGraphicFramePr>
        <p:xfrm>
          <a:off x="1718343" y="4431386"/>
          <a:ext cx="5851525" cy="2151062"/>
        </p:xfrm>
        <a:graphic>
          <a:graphicData uri="http://schemas.openxmlformats.org/presentationml/2006/ole">
            <mc:AlternateContent xmlns:mc="http://schemas.openxmlformats.org/markup-compatibility/2006">
              <mc:Choice xmlns:v="urn:schemas-microsoft-com:vml" Requires="v">
                <p:oleObj spid="_x0000_s2079142" name="Equation" r:id="rId3" imgW="3251160" imgH="1193760" progId="Equation.DSMT4">
                  <p:embed/>
                </p:oleObj>
              </mc:Choice>
              <mc:Fallback>
                <p:oleObj name="Equation" r:id="rId3" imgW="3251160" imgH="1193760" progId="Equation.DSMT4">
                  <p:embed/>
                  <p:pic>
                    <p:nvPicPr>
                      <p:cNvPr id="4" name="Object 3"/>
                      <p:cNvPicPr>
                        <a:picLocks noChangeAspect="1" noChangeArrowheads="1"/>
                      </p:cNvPicPr>
                      <p:nvPr/>
                    </p:nvPicPr>
                    <p:blipFill>
                      <a:blip r:embed="rId4"/>
                      <a:srcRect/>
                      <a:stretch>
                        <a:fillRect/>
                      </a:stretch>
                    </p:blipFill>
                    <p:spPr bwMode="auto">
                      <a:xfrm>
                        <a:off x="1718343" y="4431386"/>
                        <a:ext cx="5851525" cy="2151062"/>
                      </a:xfrm>
                      <a:prstGeom prst="rect">
                        <a:avLst/>
                      </a:prstGeom>
                      <a:noFill/>
                      <a:ln>
                        <a:noFill/>
                      </a:ln>
                      <a:effectLst/>
                    </p:spPr>
                  </p:pic>
                </p:oleObj>
              </mc:Fallback>
            </mc:AlternateContent>
          </a:graphicData>
        </a:graphic>
      </p:graphicFrame>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800" y="1143000"/>
            <a:ext cx="8061158" cy="4953000"/>
          </a:xfrm>
        </p:spPr>
        <p:txBody>
          <a:bodyPr/>
          <a:lstStyle/>
          <a:p>
            <a:r>
              <a:rPr lang="en-US" sz="2400" b="1" dirty="0" err="1"/>
              <a:t>Lookahead</a:t>
            </a:r>
            <a:r>
              <a:rPr lang="en-US" sz="2400" b="1" dirty="0"/>
              <a:t> approximations</a:t>
            </a:r>
            <a:r>
              <a:rPr lang="en-US" sz="2400" dirty="0"/>
              <a:t> – Approximate the impact of a decision now on the future:</a:t>
            </a:r>
          </a:p>
          <a:p>
            <a:pPr lvl="1"/>
            <a:r>
              <a:rPr lang="en-US" dirty="0"/>
              <a:t>An optimal policy (based on looking ahead):</a:t>
            </a:r>
          </a:p>
          <a:p>
            <a:pPr lvl="1"/>
            <a:endParaRPr lang="en-US" sz="2000" dirty="0"/>
          </a:p>
          <a:p>
            <a:pPr lvl="1"/>
            <a:endParaRPr lang="en-US" sz="2000" dirty="0"/>
          </a:p>
          <a:p>
            <a:pPr lvl="1"/>
            <a:endParaRPr lang="en-US" sz="2000" dirty="0"/>
          </a:p>
          <a:p>
            <a:pPr marL="457200" lvl="1" indent="0">
              <a:buNone/>
            </a:pPr>
            <a:r>
              <a:rPr lang="en-US" dirty="0"/>
              <a:t>3)	Approximating the value of being in a downstream state using machine learning (“value function approximations”)</a:t>
            </a:r>
          </a:p>
          <a:p>
            <a:pPr marL="457200" lvl="1" indent="0">
              <a:buNone/>
            </a:pPr>
            <a:r>
              <a:rPr lang="en-US" sz="2000" dirty="0"/>
              <a:t>	</a:t>
            </a:r>
          </a:p>
          <a:p>
            <a:pPr marL="457200" lvl="1" indent="0">
              <a:buNone/>
            </a:pPr>
            <a:r>
              <a:rPr lang="en-US" sz="2000" dirty="0"/>
              <a:t>	</a:t>
            </a:r>
          </a:p>
          <a:p>
            <a:pPr marL="457200" lvl="1" indent="0">
              <a:buNone/>
            </a:pPr>
            <a:r>
              <a:rPr lang="en-US" sz="2000" dirty="0"/>
              <a:t>	</a:t>
            </a:r>
          </a:p>
          <a:p>
            <a:pPr marL="457200" lvl="1" indent="0">
              <a:buNone/>
            </a:pPr>
            <a:r>
              <a:rPr lang="en-US" sz="2000" dirty="0"/>
              <a:t>	</a:t>
            </a:r>
          </a:p>
          <a:p>
            <a:endParaRPr lang="en-US" sz="2400" dirty="0"/>
          </a:p>
        </p:txBody>
      </p:sp>
      <p:graphicFrame>
        <p:nvGraphicFramePr>
          <p:cNvPr id="8" name="Object 7"/>
          <p:cNvGraphicFramePr>
            <a:graphicFrameLocks noChangeAspect="1"/>
          </p:cNvGraphicFramePr>
          <p:nvPr>
            <p:extLst/>
          </p:nvPr>
        </p:nvGraphicFramePr>
        <p:xfrm>
          <a:off x="313918" y="2549156"/>
          <a:ext cx="8691563" cy="909637"/>
        </p:xfrm>
        <a:graphic>
          <a:graphicData uri="http://schemas.openxmlformats.org/presentationml/2006/ole">
            <mc:AlternateContent xmlns:mc="http://schemas.openxmlformats.org/markup-compatibility/2006">
              <mc:Choice xmlns:v="urn:schemas-microsoft-com:vml" Requires="v">
                <p:oleObj spid="_x0000_s2079143" name="Equation" r:id="rId5" imgW="4851360" imgH="507960" progId="Equation.DSMT4">
                  <p:embed/>
                </p:oleObj>
              </mc:Choice>
              <mc:Fallback>
                <p:oleObj name="Equation" r:id="rId5" imgW="4851360" imgH="507960" progId="Equation.DSMT4">
                  <p:embed/>
                  <p:pic>
                    <p:nvPicPr>
                      <p:cNvPr id="8" name="Object 7"/>
                      <p:cNvPicPr>
                        <a:picLocks noChangeAspect="1" noChangeArrowheads="1"/>
                      </p:cNvPicPr>
                      <p:nvPr/>
                    </p:nvPicPr>
                    <p:blipFill>
                      <a:blip r:embed="rId6"/>
                      <a:srcRect/>
                      <a:stretch>
                        <a:fillRect/>
                      </a:stretch>
                    </p:blipFill>
                    <p:spPr bwMode="auto">
                      <a:xfrm>
                        <a:off x="313918" y="2549156"/>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val 4"/>
          <p:cNvSpPr/>
          <p:nvPr/>
        </p:nvSpPr>
        <p:spPr>
          <a:xfrm>
            <a:off x="3677478" y="2378836"/>
            <a:ext cx="5536096" cy="1152939"/>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4" name="Straight Arrow Connector 13"/>
          <p:cNvCxnSpPr>
            <a:stCxn id="5" idx="4"/>
            <a:endCxn id="9" idx="0"/>
          </p:cNvCxnSpPr>
          <p:nvPr/>
        </p:nvCxnSpPr>
        <p:spPr bwMode="auto">
          <a:xfrm flipH="1">
            <a:off x="5784944" y="3531775"/>
            <a:ext cx="660582" cy="2004111"/>
          </a:xfrm>
          <a:prstGeom prst="straightConnector1">
            <a:avLst/>
          </a:prstGeom>
          <a:noFill/>
          <a:ln w="28575" cap="flat" cmpd="sng" algn="ctr">
            <a:solidFill>
              <a:srgbClr val="0033CC"/>
            </a:solidFill>
            <a:prstDash val="solid"/>
            <a:round/>
            <a:headEnd type="none" w="med" len="med"/>
            <a:tailEnd type="triangle"/>
          </a:ln>
          <a:effectLst/>
        </p:spPr>
      </p:cxnSp>
      <p:sp>
        <p:nvSpPr>
          <p:cNvPr id="9" name="Oval 8"/>
          <p:cNvSpPr/>
          <p:nvPr/>
        </p:nvSpPr>
        <p:spPr>
          <a:xfrm>
            <a:off x="5203504" y="5535886"/>
            <a:ext cx="1162879" cy="608242"/>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10" name="Group 9"/>
          <p:cNvGrpSpPr/>
          <p:nvPr/>
        </p:nvGrpSpPr>
        <p:grpSpPr>
          <a:xfrm>
            <a:off x="7425628" y="5661494"/>
            <a:ext cx="1389257" cy="711200"/>
            <a:chOff x="7425628" y="5746838"/>
            <a:chExt cx="1389257" cy="711200"/>
          </a:xfrm>
        </p:grpSpPr>
        <p:grpSp>
          <p:nvGrpSpPr>
            <p:cNvPr id="12" name="Group 17"/>
            <p:cNvGrpSpPr>
              <a:grpSpLocks/>
            </p:cNvGrpSpPr>
            <p:nvPr/>
          </p:nvGrpSpPr>
          <p:grpSpPr bwMode="auto">
            <a:xfrm>
              <a:off x="7465315" y="5746838"/>
              <a:ext cx="1206500" cy="711200"/>
              <a:chOff x="3738" y="2145"/>
              <a:chExt cx="760" cy="448"/>
            </a:xfrm>
          </p:grpSpPr>
          <p:sp>
            <p:nvSpPr>
              <p:cNvPr id="17" name="Line 13"/>
              <p:cNvSpPr>
                <a:spLocks noChangeShapeType="1"/>
              </p:cNvSpPr>
              <p:nvPr/>
            </p:nvSpPr>
            <p:spPr bwMode="auto">
              <a:xfrm flipV="1">
                <a:off x="3745" y="2145"/>
                <a:ext cx="0" cy="448"/>
              </a:xfrm>
              <a:prstGeom prst="line">
                <a:avLst/>
              </a:prstGeom>
              <a:noFill/>
              <a:ln w="28575">
                <a:solidFill>
                  <a:schemeClr val="accent2">
                    <a:lumMod val="75000"/>
                  </a:schemeClr>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18" name="Line 14"/>
              <p:cNvSpPr>
                <a:spLocks noChangeShapeType="1"/>
              </p:cNvSpPr>
              <p:nvPr/>
            </p:nvSpPr>
            <p:spPr bwMode="auto">
              <a:xfrm rot="5400000" flipV="1">
                <a:off x="4118" y="2206"/>
                <a:ext cx="0" cy="760"/>
              </a:xfrm>
              <a:prstGeom prst="line">
                <a:avLst/>
              </a:prstGeom>
              <a:noFill/>
              <a:ln w="28575">
                <a:solidFill>
                  <a:schemeClr val="accent2">
                    <a:lumMod val="75000"/>
                  </a:schemeClr>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grpSp>
        <p:cxnSp>
          <p:nvCxnSpPr>
            <p:cNvPr id="13" name="Straight Connector 12"/>
            <p:cNvCxnSpPr/>
            <p:nvPr/>
          </p:nvCxnSpPr>
          <p:spPr bwMode="auto">
            <a:xfrm flipV="1">
              <a:off x="7425628" y="5783013"/>
              <a:ext cx="1280447" cy="597734"/>
            </a:xfrm>
            <a:prstGeom prst="line">
              <a:avLst/>
            </a:prstGeom>
            <a:solidFill>
              <a:schemeClr val="bg1"/>
            </a:solidFill>
            <a:ln w="12700" cap="flat" cmpd="sng" algn="ctr">
              <a:solidFill>
                <a:schemeClr val="accent2">
                  <a:lumMod val="75000"/>
                </a:schemeClr>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7425628" y="5955675"/>
              <a:ext cx="1007172" cy="491251"/>
            </a:xfrm>
            <a:prstGeom prst="line">
              <a:avLst/>
            </a:prstGeom>
            <a:solidFill>
              <a:schemeClr val="bg1"/>
            </a:solidFill>
            <a:ln w="12700" cap="flat" cmpd="sng" algn="ctr">
              <a:solidFill>
                <a:schemeClr val="accent2">
                  <a:lumMod val="75000"/>
                </a:schemeClr>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flipV="1">
              <a:off x="7425628" y="6062413"/>
              <a:ext cx="1389257" cy="76200"/>
            </a:xfrm>
            <a:prstGeom prst="line">
              <a:avLst/>
            </a:prstGeom>
            <a:solidFill>
              <a:schemeClr val="bg1"/>
            </a:solidFill>
            <a:ln w="12700" cap="flat" cmpd="sng" algn="ctr">
              <a:solidFill>
                <a:schemeClr val="accent2">
                  <a:lumMod val="75000"/>
                </a:schemeClr>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6" name="Straight Arrow Connector 25"/>
          <p:cNvCxnSpPr/>
          <p:nvPr/>
        </p:nvCxnSpPr>
        <p:spPr bwMode="auto">
          <a:xfrm>
            <a:off x="6378575" y="5840007"/>
            <a:ext cx="904370" cy="146265"/>
          </a:xfrm>
          <a:prstGeom prst="straightConnector1">
            <a:avLst/>
          </a:prstGeom>
          <a:noFill/>
          <a:ln w="28575" cap="flat" cmpd="sng" algn="ctr">
            <a:solidFill>
              <a:schemeClr val="accent2">
                <a:lumMod val="75000"/>
              </a:schemeClr>
            </a:solidFill>
            <a:prstDash val="solid"/>
            <a:round/>
            <a:headEnd type="none" w="med" len="med"/>
            <a:tailEnd type="arrow"/>
          </a:ln>
          <a:effectLst/>
        </p:spPr>
      </p:cxnSp>
    </p:spTree>
    <p:extLst>
      <p:ext uri="{BB962C8B-B14F-4D97-AF65-F5344CB8AC3E}">
        <p14:creationId xmlns:p14="http://schemas.microsoft.com/office/powerpoint/2010/main" val="18103769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p:cNvGraphicFramePr>
            <a:graphicFrameLocks noChangeAspect="1"/>
          </p:cNvGraphicFramePr>
          <p:nvPr>
            <p:extLst/>
          </p:nvPr>
        </p:nvGraphicFramePr>
        <p:xfrm>
          <a:off x="343735" y="1700945"/>
          <a:ext cx="8691563" cy="909637"/>
        </p:xfrm>
        <a:graphic>
          <a:graphicData uri="http://schemas.openxmlformats.org/presentationml/2006/ole">
            <mc:AlternateContent xmlns:mc="http://schemas.openxmlformats.org/markup-compatibility/2006">
              <mc:Choice xmlns:v="urn:schemas-microsoft-com:vml" Requires="v">
                <p:oleObj spid="_x0000_s2011365" name="Equation" r:id="rId3" imgW="4851360" imgH="507960" progId="Equation.DSMT4">
                  <p:embed/>
                </p:oleObj>
              </mc:Choice>
              <mc:Fallback>
                <p:oleObj name="Equation" r:id="rId3" imgW="4851360" imgH="507960" progId="Equation.DSMT4">
                  <p:embed/>
                  <p:pic>
                    <p:nvPicPr>
                      <p:cNvPr id="20" name="Object 19"/>
                      <p:cNvPicPr>
                        <a:picLocks noChangeAspect="1" noChangeArrowheads="1"/>
                      </p:cNvPicPr>
                      <p:nvPr/>
                    </p:nvPicPr>
                    <p:blipFill>
                      <a:blip r:embed="rId4"/>
                      <a:srcRect/>
                      <a:stretch>
                        <a:fillRect/>
                      </a:stretch>
                    </p:blipFill>
                    <p:spPr bwMode="auto">
                      <a:xfrm>
                        <a:off x="343735" y="1700945"/>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dirty="0"/>
              <a:t>The ultimate </a:t>
            </a:r>
            <a:r>
              <a:rPr lang="en-US" dirty="0" err="1"/>
              <a:t>lookahead</a:t>
            </a:r>
            <a:r>
              <a:rPr lang="en-US" dirty="0"/>
              <a:t> policy is optimal</a:t>
            </a:r>
          </a:p>
          <a:p>
            <a:pPr marL="0" indent="0">
              <a:buNone/>
            </a:pPr>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grpSp>
        <p:nvGrpSpPr>
          <p:cNvPr id="4" name="Group 3"/>
          <p:cNvGrpSpPr/>
          <p:nvPr/>
        </p:nvGrpSpPr>
        <p:grpSpPr>
          <a:xfrm>
            <a:off x="3147632" y="1765728"/>
            <a:ext cx="2810933" cy="3378178"/>
            <a:chOff x="3147632" y="1765728"/>
            <a:chExt cx="2810933" cy="3378178"/>
          </a:xfrm>
        </p:grpSpPr>
        <p:grpSp>
          <p:nvGrpSpPr>
            <p:cNvPr id="15" name="Group 14"/>
            <p:cNvGrpSpPr/>
            <p:nvPr/>
          </p:nvGrpSpPr>
          <p:grpSpPr>
            <a:xfrm>
              <a:off x="3147632" y="1772352"/>
              <a:ext cx="2810933" cy="3371554"/>
              <a:chOff x="2225678" y="1772352"/>
              <a:chExt cx="2810933" cy="3371554"/>
            </a:xfrm>
          </p:grpSpPr>
          <p:sp>
            <p:nvSpPr>
              <p:cNvPr id="11" name="Oval 10"/>
              <p:cNvSpPr/>
              <p:nvPr/>
            </p:nvSpPr>
            <p:spPr bwMode="auto">
              <a:xfrm>
                <a:off x="4086578" y="1772352"/>
                <a:ext cx="338666" cy="793750"/>
              </a:xfrm>
              <a:prstGeom prst="ellipse">
                <a:avLst/>
              </a:prstGeom>
              <a:noFill/>
              <a:ln w="28575" cap="flat" cmpd="sng" algn="ctr">
                <a:solidFill>
                  <a:srgbClr val="0033CC"/>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3" name="Straight Arrow Connector 12"/>
              <p:cNvCxnSpPr>
                <a:stCxn id="11" idx="4"/>
              </p:cNvCxnSpPr>
              <p:nvPr/>
            </p:nvCxnSpPr>
            <p:spPr bwMode="auto">
              <a:xfrm flipH="1">
                <a:off x="4247368" y="2566102"/>
                <a:ext cx="8543" cy="1746807"/>
              </a:xfrm>
              <a:prstGeom prst="straightConnector1">
                <a:avLst/>
              </a:prstGeom>
              <a:noFill/>
              <a:ln w="38100" cap="flat" cmpd="sng" algn="ctr">
                <a:solidFill>
                  <a:srgbClr val="0033CC"/>
                </a:solidFill>
                <a:prstDash val="solid"/>
                <a:round/>
                <a:headEnd type="none" w="med" len="med"/>
                <a:tailEnd type="arrow" w="med" len="med"/>
              </a:ln>
              <a:effectLst/>
            </p:spPr>
          </p:cxnSp>
          <p:sp>
            <p:nvSpPr>
              <p:cNvPr id="14" name="TextBox 13"/>
              <p:cNvSpPr txBox="1"/>
              <p:nvPr/>
            </p:nvSpPr>
            <p:spPr>
              <a:xfrm>
                <a:off x="2225678" y="4312909"/>
                <a:ext cx="2810933" cy="830997"/>
              </a:xfrm>
              <a:prstGeom prst="rect">
                <a:avLst/>
              </a:prstGeom>
              <a:noFill/>
              <a:ln>
                <a:solidFill>
                  <a:srgbClr val="0033CC"/>
                </a:solidFill>
              </a:ln>
            </p:spPr>
            <p:txBody>
              <a:bodyPr wrap="square" rtlCol="0">
                <a:spAutoFit/>
              </a:bodyPr>
              <a:lstStyle/>
              <a:p>
                <a:pPr algn="l"/>
                <a:r>
                  <a:rPr lang="en-US" sz="2400" i="0" dirty="0">
                    <a:solidFill>
                      <a:srgbClr val="0033CC"/>
                    </a:solidFill>
                  </a:rPr>
                  <a:t>Expectations that we cannot compute</a:t>
                </a:r>
              </a:p>
            </p:txBody>
          </p:sp>
        </p:grpSp>
        <p:sp>
          <p:nvSpPr>
            <p:cNvPr id="21" name="Oval 20"/>
            <p:cNvSpPr/>
            <p:nvPr/>
          </p:nvSpPr>
          <p:spPr bwMode="auto">
            <a:xfrm>
              <a:off x="3680001" y="1765728"/>
              <a:ext cx="338666" cy="793750"/>
            </a:xfrm>
            <a:prstGeom prst="ellipse">
              <a:avLst/>
            </a:prstGeom>
            <a:noFill/>
            <a:ln w="28575" cap="flat" cmpd="sng" algn="ctr">
              <a:solidFill>
                <a:srgbClr val="0033CC"/>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2" name="Straight Arrow Connector 21"/>
            <p:cNvCxnSpPr>
              <a:stCxn id="21" idx="4"/>
            </p:cNvCxnSpPr>
            <p:nvPr/>
          </p:nvCxnSpPr>
          <p:spPr bwMode="auto">
            <a:xfrm flipH="1">
              <a:off x="3840791" y="2559478"/>
              <a:ext cx="8543" cy="1746807"/>
            </a:xfrm>
            <a:prstGeom prst="straightConnector1">
              <a:avLst/>
            </a:prstGeom>
            <a:noFill/>
            <a:ln w="38100" cap="flat" cmpd="sng" algn="ctr">
              <a:solidFill>
                <a:srgbClr val="0033CC"/>
              </a:solidFill>
              <a:prstDash val="solid"/>
              <a:round/>
              <a:headEnd type="none" w="med" len="med"/>
              <a:tailEnd type="arrow" w="med" len="med"/>
            </a:ln>
            <a:effectLst/>
          </p:spPr>
        </p:cxnSp>
      </p:grpSp>
      <p:grpSp>
        <p:nvGrpSpPr>
          <p:cNvPr id="16" name="Group 15"/>
          <p:cNvGrpSpPr/>
          <p:nvPr/>
        </p:nvGrpSpPr>
        <p:grpSpPr>
          <a:xfrm>
            <a:off x="1859334" y="1800573"/>
            <a:ext cx="3114506" cy="2286799"/>
            <a:chOff x="2932098" y="1772352"/>
            <a:chExt cx="3114506" cy="2286799"/>
          </a:xfrm>
        </p:grpSpPr>
        <p:sp>
          <p:nvSpPr>
            <p:cNvPr id="17" name="Oval 16"/>
            <p:cNvSpPr/>
            <p:nvPr/>
          </p:nvSpPr>
          <p:spPr bwMode="auto">
            <a:xfrm>
              <a:off x="5191343" y="1772352"/>
              <a:ext cx="855261" cy="793750"/>
            </a:xfrm>
            <a:prstGeom prst="ellipse">
              <a:avLst/>
            </a:prstGeom>
            <a:noFill/>
            <a:ln w="28575" cap="flat" cmpd="sng" algn="ctr">
              <a:solidFill>
                <a:srgbClr val="0033CC"/>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8" name="Straight Arrow Connector 17"/>
            <p:cNvCxnSpPr>
              <a:stCxn id="17" idx="4"/>
            </p:cNvCxnSpPr>
            <p:nvPr/>
          </p:nvCxnSpPr>
          <p:spPr bwMode="auto">
            <a:xfrm flipH="1">
              <a:off x="5614536" y="2566102"/>
              <a:ext cx="4438" cy="662052"/>
            </a:xfrm>
            <a:prstGeom prst="straightConnector1">
              <a:avLst/>
            </a:prstGeom>
            <a:noFill/>
            <a:ln w="38100" cap="flat" cmpd="sng" algn="ctr">
              <a:solidFill>
                <a:srgbClr val="0033CC"/>
              </a:solidFill>
              <a:prstDash val="solid"/>
              <a:round/>
              <a:headEnd type="none" w="med" len="med"/>
              <a:tailEnd type="arrow" w="med" len="med"/>
            </a:ln>
            <a:effectLst/>
          </p:spPr>
        </p:cxnSp>
        <p:sp>
          <p:nvSpPr>
            <p:cNvPr id="19" name="TextBox 18"/>
            <p:cNvSpPr txBox="1"/>
            <p:nvPr/>
          </p:nvSpPr>
          <p:spPr>
            <a:xfrm>
              <a:off x="2932098" y="3228154"/>
              <a:ext cx="2964389" cy="830997"/>
            </a:xfrm>
            <a:prstGeom prst="rect">
              <a:avLst/>
            </a:prstGeom>
            <a:solidFill>
              <a:schemeClr val="bg1"/>
            </a:solidFill>
            <a:ln>
              <a:solidFill>
                <a:srgbClr val="0033CC"/>
              </a:solidFill>
            </a:ln>
          </p:spPr>
          <p:txBody>
            <a:bodyPr wrap="square" rtlCol="0">
              <a:spAutoFit/>
            </a:bodyPr>
            <a:lstStyle/>
            <a:p>
              <a:pPr algn="l"/>
              <a:r>
                <a:rPr lang="en-US" sz="2400" i="0" dirty="0">
                  <a:solidFill>
                    <a:srgbClr val="0033CC"/>
                  </a:solidFill>
                </a:rPr>
                <a:t>Maximization that we cannot compute</a:t>
              </a:r>
            </a:p>
          </p:txBody>
        </p:sp>
      </p:grpSp>
    </p:spTree>
    <p:extLst>
      <p:ext uri="{BB962C8B-B14F-4D97-AF65-F5344CB8AC3E}">
        <p14:creationId xmlns:p14="http://schemas.microsoft.com/office/powerpoint/2010/main" val="75512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dirty="0"/>
              <a:t>The ultimate </a:t>
            </a:r>
            <a:r>
              <a:rPr lang="en-US" dirty="0" err="1"/>
              <a:t>lookahead</a:t>
            </a:r>
            <a:r>
              <a:rPr lang="en-US" dirty="0"/>
              <a:t> policy is optimal</a:t>
            </a:r>
          </a:p>
          <a:p>
            <a:pPr marL="0" indent="0">
              <a:buNone/>
            </a:pPr>
            <a:endParaRPr lang="en-US" dirty="0"/>
          </a:p>
          <a:p>
            <a:pPr marL="0" indent="0">
              <a:buNone/>
            </a:pPr>
            <a:endParaRPr lang="en-US" dirty="0"/>
          </a:p>
          <a:p>
            <a:pPr marL="457200" lvl="1" indent="0">
              <a:buNone/>
            </a:pPr>
            <a:r>
              <a:rPr lang="en-US" dirty="0"/>
              <a:t>4) Instead, we have to create an approximation called the </a:t>
            </a:r>
            <a:r>
              <a:rPr lang="en-US" i="1" dirty="0" err="1"/>
              <a:t>lookahead</a:t>
            </a:r>
            <a:r>
              <a:rPr lang="en-US" i="1" dirty="0"/>
              <a:t> model:</a:t>
            </a:r>
          </a:p>
          <a:p>
            <a:endParaRPr lang="en-US" i="1" dirty="0"/>
          </a:p>
          <a:p>
            <a:pPr marL="457200" lvl="1" indent="0">
              <a:buNone/>
            </a:pPr>
            <a:endParaRPr lang="en-US" i="1" dirty="0"/>
          </a:p>
          <a:p>
            <a:pPr lvl="1"/>
            <a:r>
              <a:rPr lang="en-US" i="1" dirty="0"/>
              <a:t>A direct lookahead policy </a:t>
            </a:r>
            <a:r>
              <a:rPr lang="en-US" dirty="0"/>
              <a:t>(DLA)</a:t>
            </a:r>
            <a:r>
              <a:rPr lang="en-US" i="1" dirty="0"/>
              <a:t> </a:t>
            </a:r>
            <a:r>
              <a:rPr lang="en-US" dirty="0"/>
              <a:t>works by solving the </a:t>
            </a:r>
            <a:r>
              <a:rPr lang="en-US" i="1" dirty="0"/>
              <a:t>lookahead model</a:t>
            </a:r>
            <a:r>
              <a:rPr lang="en-US" dirty="0"/>
              <a:t>:</a:t>
            </a:r>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3601606183"/>
              </p:ext>
            </p:extLst>
          </p:nvPr>
        </p:nvGraphicFramePr>
        <p:xfrm>
          <a:off x="343735" y="1700945"/>
          <a:ext cx="8691563" cy="909637"/>
        </p:xfrm>
        <a:graphic>
          <a:graphicData uri="http://schemas.openxmlformats.org/presentationml/2006/ole">
            <mc:AlternateContent xmlns:mc="http://schemas.openxmlformats.org/markup-compatibility/2006">
              <mc:Choice xmlns:v="urn:schemas-microsoft-com:vml" Requires="v">
                <p:oleObj spid="_x0000_s1843896" name="Equation" r:id="rId3" imgW="4851360" imgH="507960" progId="Equation.DSMT4">
                  <p:embed/>
                </p:oleObj>
              </mc:Choice>
              <mc:Fallback>
                <p:oleObj name="Equation" r:id="rId3" imgW="4851360" imgH="507960" progId="Equation.DSMT4">
                  <p:embed/>
                  <p:pic>
                    <p:nvPicPr>
                      <p:cNvPr id="20" name="Object 19"/>
                      <p:cNvPicPr>
                        <a:picLocks noChangeAspect="1" noChangeArrowheads="1"/>
                      </p:cNvPicPr>
                      <p:nvPr/>
                    </p:nvPicPr>
                    <p:blipFill>
                      <a:blip r:embed="rId4"/>
                      <a:srcRect/>
                      <a:stretch>
                        <a:fillRect/>
                      </a:stretch>
                    </p:blipFill>
                    <p:spPr bwMode="auto">
                      <a:xfrm>
                        <a:off x="343735" y="1700945"/>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834177698"/>
              </p:ext>
            </p:extLst>
          </p:nvPr>
        </p:nvGraphicFramePr>
        <p:xfrm>
          <a:off x="167395" y="5421344"/>
          <a:ext cx="8897937" cy="909637"/>
        </p:xfrm>
        <a:graphic>
          <a:graphicData uri="http://schemas.openxmlformats.org/presentationml/2006/ole">
            <mc:AlternateContent xmlns:mc="http://schemas.openxmlformats.org/markup-compatibility/2006">
              <mc:Choice xmlns:v="urn:schemas-microsoft-com:vml" Requires="v">
                <p:oleObj spid="_x0000_s1843897" name="Equation" r:id="rId5" imgW="4965480" imgH="507960" progId="Equation.DSMT4">
                  <p:embed/>
                </p:oleObj>
              </mc:Choice>
              <mc:Fallback>
                <p:oleObj name="Equation" r:id="rId5" imgW="4965480" imgH="507960" progId="Equation.DSMT4">
                  <p:embed/>
                  <p:pic>
                    <p:nvPicPr>
                      <p:cNvPr id="9" name="Object 8"/>
                      <p:cNvPicPr>
                        <a:picLocks noChangeAspect="1" noChangeArrowheads="1"/>
                      </p:cNvPicPr>
                      <p:nvPr/>
                    </p:nvPicPr>
                    <p:blipFill>
                      <a:blip r:embed="rId6"/>
                      <a:srcRect/>
                      <a:stretch>
                        <a:fillRect/>
                      </a:stretch>
                    </p:blipFill>
                    <p:spPr bwMode="auto">
                      <a:xfrm>
                        <a:off x="167395" y="5421344"/>
                        <a:ext cx="8897937"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756278938"/>
              </p:ext>
            </p:extLst>
          </p:nvPr>
        </p:nvGraphicFramePr>
        <p:xfrm>
          <a:off x="1196975" y="3709988"/>
          <a:ext cx="6238875" cy="619125"/>
        </p:xfrm>
        <a:graphic>
          <a:graphicData uri="http://schemas.openxmlformats.org/presentationml/2006/ole">
            <mc:AlternateContent xmlns:mc="http://schemas.openxmlformats.org/markup-compatibility/2006">
              <mc:Choice xmlns:v="urn:schemas-microsoft-com:vml" Requires="v">
                <p:oleObj spid="_x0000_s1843898" name="Equation" r:id="rId7" imgW="3060360" imgH="304560" progId="Equation.DSMT4">
                  <p:embed/>
                </p:oleObj>
              </mc:Choice>
              <mc:Fallback>
                <p:oleObj name="Equation" r:id="rId7" imgW="3060360" imgH="304560" progId="Equation.DSMT4">
                  <p:embed/>
                  <p:pic>
                    <p:nvPicPr>
                      <p:cNvPr id="14" name="Object 13"/>
                      <p:cNvPicPr/>
                      <p:nvPr/>
                    </p:nvPicPr>
                    <p:blipFill>
                      <a:blip r:embed="rId8"/>
                      <a:stretch>
                        <a:fillRect/>
                      </a:stretch>
                    </p:blipFill>
                    <p:spPr>
                      <a:xfrm>
                        <a:off x="1196975" y="3709988"/>
                        <a:ext cx="6238875" cy="619125"/>
                      </a:xfrm>
                      <a:prstGeom prst="rect">
                        <a:avLst/>
                      </a:prstGeom>
                    </p:spPr>
                  </p:pic>
                </p:oleObj>
              </mc:Fallback>
            </mc:AlternateContent>
          </a:graphicData>
        </a:graphic>
      </p:graphicFrame>
    </p:spTree>
    <p:extLst>
      <p:ext uri="{BB962C8B-B14F-4D97-AF65-F5344CB8AC3E}">
        <p14:creationId xmlns:p14="http://schemas.microsoft.com/office/powerpoint/2010/main" val="1594375013"/>
      </p:ext>
    </p:extLst>
  </p:cSld>
  <p:clrMapOvr>
    <a:masterClrMapping/>
  </p:clrMapOvr>
  <p:transition spd="slow">
    <p:wipe dir="d"/>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3" name="Rectangle 3"/>
          <p:cNvSpPr>
            <a:spLocks noGrp="1" noChangeArrowheads="1"/>
          </p:cNvSpPr>
          <p:nvPr>
            <p:ph type="body" idx="1"/>
          </p:nvPr>
        </p:nvSpPr>
        <p:spPr>
          <a:xfrm>
            <a:off x="685800" y="1143000"/>
            <a:ext cx="8249194" cy="4953000"/>
          </a:xfrm>
        </p:spPr>
        <p:txBody>
          <a:bodyPr/>
          <a:lstStyle/>
          <a:p>
            <a:pPr marL="0" indent="0">
              <a:buNone/>
            </a:pPr>
            <a:r>
              <a:rPr lang="en-US" sz="2000" dirty="0"/>
              <a:t>1) </a:t>
            </a:r>
            <a:r>
              <a:rPr lang="en-US" sz="2000" b="1" dirty="0"/>
              <a:t>Policy function approximations (PFAs)</a:t>
            </a:r>
          </a:p>
          <a:p>
            <a:pPr lvl="1"/>
            <a:r>
              <a:rPr lang="en-US" sz="1800" b="1" i="1" dirty="0"/>
              <a:t> </a:t>
            </a:r>
            <a:r>
              <a:rPr lang="en-US" sz="1800" dirty="0"/>
              <a:t>Lookup tables, rules, parametric/nonparametric functions</a:t>
            </a:r>
            <a:endParaRPr lang="en-US" sz="1800" b="1" i="1" dirty="0"/>
          </a:p>
          <a:p>
            <a:pPr marL="0" indent="0">
              <a:buNone/>
            </a:pPr>
            <a:r>
              <a:rPr lang="en-US" sz="2000" dirty="0"/>
              <a:t>2) </a:t>
            </a:r>
            <a:r>
              <a:rPr lang="en-US" sz="2000" b="1" dirty="0"/>
              <a:t>Cost function approximation (CFAs)</a:t>
            </a:r>
          </a:p>
          <a:p>
            <a:pPr lvl="1"/>
            <a:r>
              <a:rPr lang="en-US" sz="1800" b="1" i="1" dirty="0"/>
              <a:t> </a:t>
            </a:r>
          </a:p>
          <a:p>
            <a:pPr marL="0" indent="0">
              <a:buNone/>
            </a:pPr>
            <a:r>
              <a:rPr lang="en-US" sz="2000" dirty="0"/>
              <a:t>3</a:t>
            </a:r>
            <a:r>
              <a:rPr lang="en-US" sz="2000" b="1" dirty="0"/>
              <a:t>) Policies based on value function approximations (VFAs)</a:t>
            </a:r>
          </a:p>
          <a:p>
            <a:pPr lvl="1"/>
            <a:r>
              <a:rPr lang="en-US" sz="1800" b="1" i="1" dirty="0"/>
              <a:t> </a:t>
            </a:r>
          </a:p>
          <a:p>
            <a:pPr marL="0" indent="0">
              <a:buNone/>
            </a:pPr>
            <a:r>
              <a:rPr lang="en-US" sz="2000" dirty="0"/>
              <a:t>4) </a:t>
            </a:r>
            <a:r>
              <a:rPr lang="en-US" sz="2000" b="1" dirty="0"/>
              <a:t>Direct </a:t>
            </a:r>
            <a:r>
              <a:rPr lang="en-US" sz="2000" b="1" dirty="0" err="1"/>
              <a:t>lookahead</a:t>
            </a:r>
            <a:r>
              <a:rPr lang="en-US" sz="2000" b="1" dirty="0"/>
              <a:t> policies (DLAs)</a:t>
            </a:r>
          </a:p>
          <a:p>
            <a:pPr lvl="1"/>
            <a:r>
              <a:rPr lang="en-US" sz="1800" i="1" dirty="0"/>
              <a:t>Deterministic </a:t>
            </a:r>
            <a:r>
              <a:rPr lang="en-US" sz="1800" i="1" dirty="0" err="1"/>
              <a:t>lookahead</a:t>
            </a:r>
            <a:r>
              <a:rPr lang="en-US" sz="1800" i="1" dirty="0"/>
              <a:t>/rolling horizon proc./model predictive control</a:t>
            </a:r>
          </a:p>
          <a:p>
            <a:pPr lvl="2"/>
            <a:endParaRPr lang="en-US" sz="1400" b="1" i="1" dirty="0"/>
          </a:p>
          <a:p>
            <a:pPr lvl="2"/>
            <a:endParaRPr lang="en-US" sz="1400" b="1" i="1" dirty="0"/>
          </a:p>
          <a:p>
            <a:pPr lvl="1"/>
            <a:r>
              <a:rPr lang="en-US" sz="1800" i="1" dirty="0"/>
              <a:t>Chance constrained programming</a:t>
            </a:r>
          </a:p>
          <a:p>
            <a:pPr lvl="1"/>
            <a:endParaRPr lang="en-US" sz="1800" i="1" dirty="0"/>
          </a:p>
          <a:p>
            <a:pPr lvl="1"/>
            <a:r>
              <a:rPr lang="en-US" sz="1800" i="1" dirty="0"/>
              <a:t>Stochastic </a:t>
            </a:r>
            <a:r>
              <a:rPr lang="en-US" sz="1800" i="1" dirty="0" err="1"/>
              <a:t>lookahead</a:t>
            </a:r>
            <a:r>
              <a:rPr lang="en-US" sz="1800" i="1" dirty="0"/>
              <a:t> /stochastic </a:t>
            </a:r>
            <a:r>
              <a:rPr lang="en-US" sz="1800" i="1" dirty="0" err="1"/>
              <a:t>prog</a:t>
            </a:r>
            <a:r>
              <a:rPr lang="en-US" sz="1800" i="1" dirty="0"/>
              <a:t>/Monte Carlo tree search</a:t>
            </a:r>
          </a:p>
          <a:p>
            <a:pPr lvl="1"/>
            <a:endParaRPr lang="en-US" sz="1800" b="1" i="1" dirty="0"/>
          </a:p>
          <a:p>
            <a:pPr lvl="2"/>
            <a:endParaRPr lang="en-US" sz="1400" b="1" i="1" dirty="0"/>
          </a:p>
          <a:p>
            <a:pPr lvl="1"/>
            <a:r>
              <a:rPr lang="en-US" sz="1800" i="1" dirty="0"/>
              <a:t>“Robust optimization”</a:t>
            </a:r>
          </a:p>
        </p:txBody>
      </p:sp>
      <p:sp>
        <p:nvSpPr>
          <p:cNvPr id="471042" name="Rectangle 2"/>
          <p:cNvSpPr>
            <a:spLocks noGrp="1" noChangeArrowheads="1"/>
          </p:cNvSpPr>
          <p:nvPr>
            <p:ph type="title"/>
          </p:nvPr>
        </p:nvSpPr>
        <p:spPr/>
        <p:txBody>
          <a:bodyPr/>
          <a:lstStyle/>
          <a:p>
            <a:r>
              <a:rPr lang="en-US" dirty="0"/>
              <a:t>Designing policies</a:t>
            </a:r>
          </a:p>
        </p:txBody>
      </p:sp>
      <p:graphicFrame>
        <p:nvGraphicFramePr>
          <p:cNvPr id="2" name="Object 1"/>
          <p:cNvGraphicFramePr>
            <a:graphicFrameLocks noChangeAspect="1"/>
          </p:cNvGraphicFramePr>
          <p:nvPr>
            <p:extLst/>
          </p:nvPr>
        </p:nvGraphicFramePr>
        <p:xfrm>
          <a:off x="1416050" y="2205038"/>
          <a:ext cx="4430713" cy="481012"/>
        </p:xfrm>
        <a:graphic>
          <a:graphicData uri="http://schemas.openxmlformats.org/presentationml/2006/ole">
            <mc:AlternateContent xmlns:mc="http://schemas.openxmlformats.org/markup-compatibility/2006">
              <mc:Choice xmlns:v="urn:schemas-microsoft-com:vml" Requires="v">
                <p:oleObj spid="_x0000_s2474166" name="Equation" r:id="rId4" imgW="2577960" imgH="279360" progId="Equation.DSMT4">
                  <p:embed/>
                </p:oleObj>
              </mc:Choice>
              <mc:Fallback>
                <p:oleObj name="Equation" r:id="rId4" imgW="2577960" imgH="279360" progId="Equation.DSMT4">
                  <p:embed/>
                  <p:pic>
                    <p:nvPicPr>
                      <p:cNvPr id="2" name="Object 1"/>
                      <p:cNvPicPr>
                        <a:picLocks noChangeAspect="1" noChangeArrowheads="1"/>
                      </p:cNvPicPr>
                      <p:nvPr/>
                    </p:nvPicPr>
                    <p:blipFill>
                      <a:blip r:embed="rId5"/>
                      <a:srcRect/>
                      <a:stretch>
                        <a:fillRect/>
                      </a:stretch>
                    </p:blipFill>
                    <p:spPr bwMode="auto">
                      <a:xfrm>
                        <a:off x="1416050" y="2205038"/>
                        <a:ext cx="4430713"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nvPr>
        </p:nvGraphicFramePr>
        <p:xfrm>
          <a:off x="1401763" y="2878138"/>
          <a:ext cx="5108575" cy="523875"/>
        </p:xfrm>
        <a:graphic>
          <a:graphicData uri="http://schemas.openxmlformats.org/presentationml/2006/ole">
            <mc:AlternateContent xmlns:mc="http://schemas.openxmlformats.org/markup-compatibility/2006">
              <mc:Choice xmlns:v="urn:schemas-microsoft-com:vml" Requires="v">
                <p:oleObj spid="_x0000_s2474167" name="Equation" r:id="rId6" imgW="2971800" imgH="304560" progId="Equation.DSMT4">
                  <p:embed/>
                </p:oleObj>
              </mc:Choice>
              <mc:Fallback>
                <p:oleObj name="Equation" r:id="rId6" imgW="2971800" imgH="304560" progId="Equation.DSMT4">
                  <p:embed/>
                  <p:pic>
                    <p:nvPicPr>
                      <p:cNvPr id="7" name="Object 6"/>
                      <p:cNvPicPr>
                        <a:picLocks noChangeAspect="1" noChangeArrowheads="1"/>
                      </p:cNvPicPr>
                      <p:nvPr/>
                    </p:nvPicPr>
                    <p:blipFill>
                      <a:blip r:embed="rId7"/>
                      <a:srcRect/>
                      <a:stretch>
                        <a:fillRect/>
                      </a:stretch>
                    </p:blipFill>
                    <p:spPr bwMode="auto">
                      <a:xfrm>
                        <a:off x="1401763" y="2878138"/>
                        <a:ext cx="51085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8" name="Group 17"/>
          <p:cNvGrpSpPr/>
          <p:nvPr/>
        </p:nvGrpSpPr>
        <p:grpSpPr>
          <a:xfrm>
            <a:off x="1558925" y="5219700"/>
            <a:ext cx="6570663" cy="792870"/>
            <a:chOff x="1690143" y="5423442"/>
            <a:chExt cx="6570663" cy="792870"/>
          </a:xfrm>
        </p:grpSpPr>
        <p:graphicFrame>
          <p:nvGraphicFramePr>
            <p:cNvPr id="6" name="Object 5"/>
            <p:cNvGraphicFramePr>
              <a:graphicFrameLocks noChangeAspect="1"/>
            </p:cNvGraphicFramePr>
            <p:nvPr>
              <p:extLst/>
            </p:nvPr>
          </p:nvGraphicFramePr>
          <p:xfrm>
            <a:off x="1690143" y="5423442"/>
            <a:ext cx="6570663" cy="787400"/>
          </p:xfrm>
          <a:graphic>
            <a:graphicData uri="http://schemas.openxmlformats.org/presentationml/2006/ole">
              <mc:AlternateContent xmlns:mc="http://schemas.openxmlformats.org/markup-compatibility/2006">
                <mc:Choice xmlns:v="urn:schemas-microsoft-com:vml" Requires="v">
                  <p:oleObj spid="_x0000_s2474168" name="Equation" r:id="rId8" imgW="3822480" imgH="457200" progId="Equation.DSMT4">
                    <p:embed/>
                  </p:oleObj>
                </mc:Choice>
                <mc:Fallback>
                  <p:oleObj name="Equation" r:id="rId8" imgW="3822480" imgH="457200" progId="Equation.DSMT4">
                    <p:embed/>
                    <p:pic>
                      <p:nvPicPr>
                        <p:cNvPr id="6" name="Object 5"/>
                        <p:cNvPicPr>
                          <a:picLocks noChangeAspect="1" noChangeArrowheads="1"/>
                        </p:cNvPicPr>
                        <p:nvPr/>
                      </p:nvPicPr>
                      <p:blipFill>
                        <a:blip r:embed="rId9"/>
                        <a:srcRect/>
                        <a:stretch>
                          <a:fillRect/>
                        </a:stretch>
                      </p:blipFill>
                      <p:spPr bwMode="auto">
                        <a:xfrm>
                          <a:off x="1690143" y="5423442"/>
                          <a:ext cx="6570663"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5"/>
            <p:cNvGraphicFramePr>
              <a:graphicFrameLocks noChangeAspect="1"/>
            </p:cNvGraphicFramePr>
            <p:nvPr>
              <p:extLst/>
            </p:nvPr>
          </p:nvGraphicFramePr>
          <p:xfrm>
            <a:off x="2876896" y="5830550"/>
            <a:ext cx="1392238" cy="385762"/>
          </p:xfrm>
          <a:graphic>
            <a:graphicData uri="http://schemas.openxmlformats.org/presentationml/2006/ole">
              <mc:AlternateContent xmlns:mc="http://schemas.openxmlformats.org/markup-compatibility/2006">
                <mc:Choice xmlns:v="urn:schemas-microsoft-com:vml" Requires="v">
                  <p:oleObj spid="_x0000_s2474169" name="Equation" r:id="rId10" imgW="813600" imgH="219240" progId="Equation.DSMT4">
                    <p:embed/>
                  </p:oleObj>
                </mc:Choice>
                <mc:Fallback>
                  <p:oleObj name="Equation" r:id="rId10" imgW="813600" imgH="219240" progId="Equation.DSMT4">
                    <p:embed/>
                    <p:pic>
                      <p:nvPicPr>
                        <p:cNvPr id="16"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76896" y="5830550"/>
                          <a:ext cx="139223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5" name="Object 4"/>
          <p:cNvGraphicFramePr>
            <a:graphicFrameLocks noChangeAspect="1"/>
          </p:cNvGraphicFramePr>
          <p:nvPr>
            <p:extLst/>
          </p:nvPr>
        </p:nvGraphicFramePr>
        <p:xfrm>
          <a:off x="1580672" y="6090391"/>
          <a:ext cx="6648450" cy="766763"/>
        </p:xfrm>
        <a:graphic>
          <a:graphicData uri="http://schemas.openxmlformats.org/presentationml/2006/ole">
            <mc:AlternateContent xmlns:mc="http://schemas.openxmlformats.org/markup-compatibility/2006">
              <mc:Choice xmlns:v="urn:schemas-microsoft-com:vml" Requires="v">
                <p:oleObj spid="_x0000_s2474170" name="Equation" r:id="rId12" imgW="3848040" imgH="431640" progId="Equation.DSMT4">
                  <p:embed/>
                </p:oleObj>
              </mc:Choice>
              <mc:Fallback>
                <p:oleObj name="Equation" r:id="rId12" imgW="3848040" imgH="431640" progId="Equation.DSMT4">
                  <p:embed/>
                  <p:pic>
                    <p:nvPicPr>
                      <p:cNvPr id="5" name="Object 4"/>
                      <p:cNvPicPr>
                        <a:picLocks noChangeAspect="1" noChangeArrowheads="1"/>
                      </p:cNvPicPr>
                      <p:nvPr/>
                    </p:nvPicPr>
                    <p:blipFill>
                      <a:blip r:embed="rId13"/>
                      <a:srcRect/>
                      <a:stretch>
                        <a:fillRect/>
                      </a:stretch>
                    </p:blipFill>
                    <p:spPr bwMode="auto">
                      <a:xfrm>
                        <a:off x="1580672" y="6090391"/>
                        <a:ext cx="6648450" cy="76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nvPr>
        </p:nvGraphicFramePr>
        <p:xfrm>
          <a:off x="1812428" y="4692066"/>
          <a:ext cx="2375770" cy="385260"/>
        </p:xfrm>
        <a:graphic>
          <a:graphicData uri="http://schemas.openxmlformats.org/presentationml/2006/ole">
            <mc:AlternateContent xmlns:mc="http://schemas.openxmlformats.org/markup-compatibility/2006">
              <mc:Choice xmlns:v="urn:schemas-microsoft-com:vml" Requires="v">
                <p:oleObj spid="_x0000_s2474171" name="Equation" r:id="rId14" imgW="1409400" imgH="228600" progId="Equation.DSMT4">
                  <p:embed/>
                </p:oleObj>
              </mc:Choice>
              <mc:Fallback>
                <p:oleObj name="Equation" r:id="rId14" imgW="1409400" imgH="228600" progId="Equation.DSMT4">
                  <p:embed/>
                  <p:pic>
                    <p:nvPicPr>
                      <p:cNvPr id="4" name="Object 3"/>
                      <p:cNvPicPr/>
                      <p:nvPr/>
                    </p:nvPicPr>
                    <p:blipFill>
                      <a:blip r:embed="rId15"/>
                      <a:stretch>
                        <a:fillRect/>
                      </a:stretch>
                    </p:blipFill>
                    <p:spPr>
                      <a:xfrm>
                        <a:off x="1812428" y="4692066"/>
                        <a:ext cx="2375770" cy="385260"/>
                      </a:xfrm>
                      <a:prstGeom prst="rect">
                        <a:avLst/>
                      </a:prstGeom>
                    </p:spPr>
                  </p:pic>
                </p:oleObj>
              </mc:Fallback>
            </mc:AlternateContent>
          </a:graphicData>
        </a:graphic>
      </p:graphicFrame>
      <p:grpSp>
        <p:nvGrpSpPr>
          <p:cNvPr id="10" name="Group 9"/>
          <p:cNvGrpSpPr/>
          <p:nvPr/>
        </p:nvGrpSpPr>
        <p:grpSpPr>
          <a:xfrm>
            <a:off x="171003" y="1178149"/>
            <a:ext cx="8631919" cy="1556836"/>
            <a:chOff x="178255" y="1161143"/>
            <a:chExt cx="8631919" cy="1556836"/>
          </a:xfrm>
        </p:grpSpPr>
        <p:sp>
          <p:nvSpPr>
            <p:cNvPr id="8" name="Rectangle 7"/>
            <p:cNvSpPr/>
            <p:nvPr/>
          </p:nvSpPr>
          <p:spPr>
            <a:xfrm>
              <a:off x="595088" y="1161143"/>
              <a:ext cx="8215086" cy="1422400"/>
            </a:xfrm>
            <a:prstGeom prst="rect">
              <a:avLst/>
            </a:prstGeom>
            <a:solidFill>
              <a:srgbClr val="FFC000">
                <a:alpha val="29020"/>
              </a:srgbClr>
            </a:solidFill>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TextBox 8"/>
            <p:cNvSpPr txBox="1"/>
            <p:nvPr/>
          </p:nvSpPr>
          <p:spPr>
            <a:xfrm rot="16200000">
              <a:off x="-400108" y="1739506"/>
              <a:ext cx="1556836" cy="400110"/>
            </a:xfrm>
            <a:prstGeom prst="rect">
              <a:avLst/>
            </a:prstGeom>
            <a:noFill/>
          </p:spPr>
          <p:txBody>
            <a:bodyPr wrap="none" rtlCol="0">
              <a:spAutoFit/>
            </a:bodyPr>
            <a:lstStyle/>
            <a:p>
              <a:pPr algn="l"/>
              <a:r>
                <a:rPr lang="en-US" sz="2000" i="0" dirty="0"/>
                <a:t>Policy search</a:t>
              </a:r>
            </a:p>
          </p:txBody>
        </p:sp>
      </p:grpSp>
      <p:graphicFrame>
        <p:nvGraphicFramePr>
          <p:cNvPr id="20" name="Object 19"/>
          <p:cNvGraphicFramePr>
            <a:graphicFrameLocks noChangeAspect="1"/>
          </p:cNvGraphicFramePr>
          <p:nvPr>
            <p:extLst/>
          </p:nvPr>
        </p:nvGraphicFramePr>
        <p:xfrm>
          <a:off x="1600200" y="3761440"/>
          <a:ext cx="5197475" cy="741362"/>
        </p:xfrm>
        <a:graphic>
          <a:graphicData uri="http://schemas.openxmlformats.org/presentationml/2006/ole">
            <mc:AlternateContent xmlns:mc="http://schemas.openxmlformats.org/markup-compatibility/2006">
              <mc:Choice xmlns:v="urn:schemas-microsoft-com:vml" Requires="v">
                <p:oleObj spid="_x0000_s2474172" name="Equation" r:id="rId16" imgW="3022560" imgH="431640" progId="Equation.DSMT4">
                  <p:embed/>
                </p:oleObj>
              </mc:Choice>
              <mc:Fallback>
                <p:oleObj name="Equation" r:id="rId16" imgW="3022560" imgH="431640" progId="Equation.DSMT4">
                  <p:embed/>
                  <p:pic>
                    <p:nvPicPr>
                      <p:cNvPr id="20" name="Object 19"/>
                      <p:cNvPicPr>
                        <a:picLocks noChangeAspect="1" noChangeArrowheads="1"/>
                      </p:cNvPicPr>
                      <p:nvPr/>
                    </p:nvPicPr>
                    <p:blipFill>
                      <a:blip r:embed="rId17"/>
                      <a:srcRect/>
                      <a:stretch>
                        <a:fillRect/>
                      </a:stretch>
                    </p:blipFill>
                    <p:spPr bwMode="auto">
                      <a:xfrm>
                        <a:off x="1600200" y="3761440"/>
                        <a:ext cx="5197475" cy="741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5" name="Group 14"/>
          <p:cNvGrpSpPr/>
          <p:nvPr/>
        </p:nvGrpSpPr>
        <p:grpSpPr>
          <a:xfrm>
            <a:off x="171002" y="2620179"/>
            <a:ext cx="8631916" cy="4238197"/>
            <a:chOff x="178258" y="1161142"/>
            <a:chExt cx="8631916" cy="4238197"/>
          </a:xfrm>
        </p:grpSpPr>
        <p:sp>
          <p:nvSpPr>
            <p:cNvPr id="17" name="Rectangle 16"/>
            <p:cNvSpPr/>
            <p:nvPr/>
          </p:nvSpPr>
          <p:spPr>
            <a:xfrm>
              <a:off x="595088" y="1161142"/>
              <a:ext cx="8215086" cy="4238197"/>
            </a:xfrm>
            <a:prstGeom prst="rect">
              <a:avLst/>
            </a:prstGeom>
            <a:solidFill>
              <a:srgbClr val="FFC000">
                <a:alpha val="29020"/>
              </a:srgbClr>
            </a:solidFill>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9" name="TextBox 18"/>
            <p:cNvSpPr txBox="1"/>
            <p:nvPr/>
          </p:nvSpPr>
          <p:spPr>
            <a:xfrm rot="16200000">
              <a:off x="-1111839" y="3031252"/>
              <a:ext cx="2980303" cy="400110"/>
            </a:xfrm>
            <a:prstGeom prst="rect">
              <a:avLst/>
            </a:prstGeom>
            <a:noFill/>
          </p:spPr>
          <p:txBody>
            <a:bodyPr wrap="none" rtlCol="0">
              <a:spAutoFit/>
            </a:bodyPr>
            <a:lstStyle/>
            <a:p>
              <a:pPr algn="l"/>
              <a:r>
                <a:rPr lang="en-US" sz="2000" i="0" dirty="0" err="1"/>
                <a:t>Lookahead</a:t>
              </a:r>
              <a:r>
                <a:rPr lang="en-US" sz="2000" i="0" dirty="0"/>
                <a:t> approximations</a:t>
              </a:r>
            </a:p>
          </p:txBody>
        </p:sp>
      </p:grpSp>
    </p:spTree>
    <p:extLst>
      <p:ext uri="{BB962C8B-B14F-4D97-AF65-F5344CB8AC3E}">
        <p14:creationId xmlns:p14="http://schemas.microsoft.com/office/powerpoint/2010/main" val="21702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Schneider driver flo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3"/>
          <p:cNvSpPr txBox="1">
            <a:spLocks noChangeArrowheads="1"/>
          </p:cNvSpPr>
          <p:nvPr/>
        </p:nvSpPr>
        <p:spPr bwMode="auto">
          <a:xfrm>
            <a:off x="152400" y="152400"/>
            <a:ext cx="4567238" cy="749300"/>
          </a:xfrm>
          <a:prstGeom prst="rect">
            <a:avLst/>
          </a:prstGeom>
          <a:gradFill rotWithShape="0">
            <a:gsLst>
              <a:gs pos="0">
                <a:srgbClr val="000000"/>
              </a:gs>
              <a:gs pos="50000">
                <a:srgbClr val="CC3300"/>
              </a:gs>
              <a:gs pos="100000">
                <a:srgbClr val="000000"/>
              </a:gs>
            </a:gsLst>
            <a:lin ang="5400000" scaled="1"/>
          </a:gradFill>
          <a:ln>
            <a:noFill/>
          </a:ln>
          <a:extLst>
            <a:ext uri="{91240B29-F687-4F45-9708-019B960494DF}">
              <a14:hiddenLine xmlns:a14="http://schemas.microsoft.com/office/drawing/2010/main" w="38100">
                <a:solidFill>
                  <a:srgbClr val="000000"/>
                </a:solidFill>
                <a:miter lim="800000"/>
                <a:headEnd type="none" w="lg" len="lg"/>
                <a:tailEnd type="none" w="lg" len="lg"/>
              </a14:hiddenLine>
            </a:ext>
          </a:extLst>
        </p:spPr>
        <p:txBody>
          <a:bodyPr lIns="90488" tIns="44450" rIns="90488" bIns="44450"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a:solidFill>
                  <a:schemeClr val="bg1"/>
                </a:solidFill>
              </a:rPr>
              <a:t>Schneider National</a:t>
            </a:r>
          </a:p>
        </p:txBody>
      </p:sp>
      <p:pic>
        <p:nvPicPr>
          <p:cNvPr id="4185093" name="Picture 5" descr="Schneider subproblem with lin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3838" y="1709738"/>
            <a:ext cx="343217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04989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3" name="Rectangle 3"/>
          <p:cNvSpPr>
            <a:spLocks noGrp="1" noChangeArrowheads="1"/>
          </p:cNvSpPr>
          <p:nvPr>
            <p:ph type="body" idx="1"/>
          </p:nvPr>
        </p:nvSpPr>
        <p:spPr>
          <a:xfrm>
            <a:off x="685800" y="1143000"/>
            <a:ext cx="8249194" cy="4953000"/>
          </a:xfrm>
        </p:spPr>
        <p:txBody>
          <a:bodyPr/>
          <a:lstStyle/>
          <a:p>
            <a:pPr marL="0" indent="0">
              <a:buNone/>
            </a:pPr>
            <a:r>
              <a:rPr lang="en-US" sz="2000" dirty="0"/>
              <a:t>1) </a:t>
            </a:r>
            <a:r>
              <a:rPr lang="en-US" sz="2000" b="1" dirty="0"/>
              <a:t>Policy function approximations (PFAs)</a:t>
            </a:r>
          </a:p>
          <a:p>
            <a:pPr lvl="1"/>
            <a:r>
              <a:rPr lang="en-US" sz="1800" b="1" i="1" dirty="0"/>
              <a:t> </a:t>
            </a:r>
            <a:r>
              <a:rPr lang="en-US" sz="1800" dirty="0"/>
              <a:t>Lookup tables, rules, parametric/nonparametric functions</a:t>
            </a:r>
            <a:endParaRPr lang="en-US" sz="1800" b="1" i="1" dirty="0"/>
          </a:p>
          <a:p>
            <a:pPr marL="0" indent="0">
              <a:buNone/>
            </a:pPr>
            <a:r>
              <a:rPr lang="en-US" sz="2000" dirty="0"/>
              <a:t>2) </a:t>
            </a:r>
            <a:r>
              <a:rPr lang="en-US" sz="2000" b="1" dirty="0"/>
              <a:t>Cost function approximation (CFAs)</a:t>
            </a:r>
          </a:p>
          <a:p>
            <a:pPr lvl="1"/>
            <a:r>
              <a:rPr lang="en-US" sz="1800" b="1" i="1" dirty="0"/>
              <a:t> </a:t>
            </a:r>
          </a:p>
          <a:p>
            <a:pPr marL="0" indent="0">
              <a:buNone/>
            </a:pPr>
            <a:r>
              <a:rPr lang="en-US" sz="2000" dirty="0"/>
              <a:t>3</a:t>
            </a:r>
            <a:r>
              <a:rPr lang="en-US" sz="2000" b="1" dirty="0"/>
              <a:t>) Policies based on value function approximations (VFAs)</a:t>
            </a:r>
          </a:p>
          <a:p>
            <a:pPr lvl="1"/>
            <a:r>
              <a:rPr lang="en-US" sz="1800" b="1" i="1" dirty="0"/>
              <a:t> </a:t>
            </a:r>
          </a:p>
          <a:p>
            <a:pPr marL="0" indent="0">
              <a:buNone/>
            </a:pPr>
            <a:r>
              <a:rPr lang="en-US" sz="2000" dirty="0"/>
              <a:t>4) </a:t>
            </a:r>
            <a:r>
              <a:rPr lang="en-US" sz="2000" b="1" dirty="0"/>
              <a:t>Direct </a:t>
            </a:r>
            <a:r>
              <a:rPr lang="en-US" sz="2000" b="1" dirty="0" err="1"/>
              <a:t>lookahead</a:t>
            </a:r>
            <a:r>
              <a:rPr lang="en-US" sz="2000" b="1" dirty="0"/>
              <a:t> policies (DLAs)</a:t>
            </a:r>
          </a:p>
          <a:p>
            <a:pPr lvl="1"/>
            <a:r>
              <a:rPr lang="en-US" sz="1800" i="1" dirty="0"/>
              <a:t>Deterministic </a:t>
            </a:r>
            <a:r>
              <a:rPr lang="en-US" sz="1800" i="1" dirty="0" err="1"/>
              <a:t>lookahead</a:t>
            </a:r>
            <a:r>
              <a:rPr lang="en-US" sz="1800" i="1" dirty="0"/>
              <a:t>/rolling horizon proc./model predictive control</a:t>
            </a:r>
          </a:p>
          <a:p>
            <a:pPr lvl="2"/>
            <a:endParaRPr lang="en-US" sz="1400" b="1" i="1" dirty="0"/>
          </a:p>
          <a:p>
            <a:pPr lvl="2"/>
            <a:endParaRPr lang="en-US" sz="1400" b="1" i="1" dirty="0"/>
          </a:p>
          <a:p>
            <a:pPr lvl="1"/>
            <a:r>
              <a:rPr lang="en-US" sz="1800" i="1" dirty="0"/>
              <a:t>Chance constrained programming</a:t>
            </a:r>
          </a:p>
          <a:p>
            <a:pPr lvl="1"/>
            <a:endParaRPr lang="en-US" sz="1800" i="1" dirty="0"/>
          </a:p>
          <a:p>
            <a:pPr lvl="1"/>
            <a:r>
              <a:rPr lang="en-US" sz="1800" i="1" dirty="0"/>
              <a:t>Stochastic </a:t>
            </a:r>
            <a:r>
              <a:rPr lang="en-US" sz="1800" i="1" dirty="0" err="1"/>
              <a:t>lookahead</a:t>
            </a:r>
            <a:r>
              <a:rPr lang="en-US" sz="1800" i="1" dirty="0"/>
              <a:t> /stochastic </a:t>
            </a:r>
            <a:r>
              <a:rPr lang="en-US" sz="1800" i="1" dirty="0" err="1"/>
              <a:t>prog</a:t>
            </a:r>
            <a:r>
              <a:rPr lang="en-US" sz="1800" i="1" dirty="0"/>
              <a:t>/Monte Carlo tree search</a:t>
            </a:r>
          </a:p>
          <a:p>
            <a:pPr lvl="1"/>
            <a:endParaRPr lang="en-US" sz="1800" b="1" i="1" dirty="0"/>
          </a:p>
          <a:p>
            <a:pPr lvl="2"/>
            <a:endParaRPr lang="en-US" sz="1400" b="1" i="1" dirty="0"/>
          </a:p>
          <a:p>
            <a:pPr lvl="1"/>
            <a:r>
              <a:rPr lang="en-US" sz="1800" i="1" dirty="0"/>
              <a:t>“Robust optimization”</a:t>
            </a:r>
          </a:p>
        </p:txBody>
      </p:sp>
      <p:sp>
        <p:nvSpPr>
          <p:cNvPr id="471042" name="Rectangle 2"/>
          <p:cNvSpPr>
            <a:spLocks noGrp="1" noChangeArrowheads="1"/>
          </p:cNvSpPr>
          <p:nvPr>
            <p:ph type="title"/>
          </p:nvPr>
        </p:nvSpPr>
        <p:spPr/>
        <p:txBody>
          <a:bodyPr/>
          <a:lstStyle/>
          <a:p>
            <a:r>
              <a:rPr lang="en-US" dirty="0"/>
              <a:t>Designing policies</a:t>
            </a:r>
          </a:p>
        </p:txBody>
      </p:sp>
      <p:graphicFrame>
        <p:nvGraphicFramePr>
          <p:cNvPr id="2" name="Object 1"/>
          <p:cNvGraphicFramePr>
            <a:graphicFrameLocks noChangeAspect="1"/>
          </p:cNvGraphicFramePr>
          <p:nvPr>
            <p:extLst/>
          </p:nvPr>
        </p:nvGraphicFramePr>
        <p:xfrm>
          <a:off x="1416050" y="2205038"/>
          <a:ext cx="4430713" cy="481012"/>
        </p:xfrm>
        <a:graphic>
          <a:graphicData uri="http://schemas.openxmlformats.org/presentationml/2006/ole">
            <mc:AlternateContent xmlns:mc="http://schemas.openxmlformats.org/markup-compatibility/2006">
              <mc:Choice xmlns:v="urn:schemas-microsoft-com:vml" Requires="v">
                <p:oleObj spid="_x0000_s2488367" name="Equation" r:id="rId4" imgW="2577960" imgH="279360" progId="Equation.DSMT4">
                  <p:embed/>
                </p:oleObj>
              </mc:Choice>
              <mc:Fallback>
                <p:oleObj name="Equation" r:id="rId4" imgW="2577960" imgH="279360" progId="Equation.DSMT4">
                  <p:embed/>
                  <p:pic>
                    <p:nvPicPr>
                      <p:cNvPr id="2" name="Object 1"/>
                      <p:cNvPicPr>
                        <a:picLocks noChangeAspect="1" noChangeArrowheads="1"/>
                      </p:cNvPicPr>
                      <p:nvPr/>
                    </p:nvPicPr>
                    <p:blipFill>
                      <a:blip r:embed="rId5"/>
                      <a:srcRect/>
                      <a:stretch>
                        <a:fillRect/>
                      </a:stretch>
                    </p:blipFill>
                    <p:spPr bwMode="auto">
                      <a:xfrm>
                        <a:off x="1416050" y="2205038"/>
                        <a:ext cx="4430713"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18799608"/>
              </p:ext>
            </p:extLst>
          </p:nvPr>
        </p:nvGraphicFramePr>
        <p:xfrm>
          <a:off x="1600200" y="3761440"/>
          <a:ext cx="5197475" cy="741362"/>
        </p:xfrm>
        <a:graphic>
          <a:graphicData uri="http://schemas.openxmlformats.org/presentationml/2006/ole">
            <mc:AlternateContent xmlns:mc="http://schemas.openxmlformats.org/markup-compatibility/2006">
              <mc:Choice xmlns:v="urn:schemas-microsoft-com:vml" Requires="v">
                <p:oleObj spid="_x0000_s2488368" name="Equation" r:id="rId6" imgW="3022560" imgH="431640" progId="Equation.DSMT4">
                  <p:embed/>
                </p:oleObj>
              </mc:Choice>
              <mc:Fallback>
                <p:oleObj name="Equation" r:id="rId6" imgW="3022560" imgH="431640" progId="Equation.DSMT4">
                  <p:embed/>
                  <p:pic>
                    <p:nvPicPr>
                      <p:cNvPr id="3" name="Object 2"/>
                      <p:cNvPicPr>
                        <a:picLocks noChangeAspect="1" noChangeArrowheads="1"/>
                      </p:cNvPicPr>
                      <p:nvPr/>
                    </p:nvPicPr>
                    <p:blipFill>
                      <a:blip r:embed="rId7"/>
                      <a:srcRect/>
                      <a:stretch>
                        <a:fillRect/>
                      </a:stretch>
                    </p:blipFill>
                    <p:spPr bwMode="auto">
                      <a:xfrm>
                        <a:off x="1600200" y="3761440"/>
                        <a:ext cx="5197475" cy="741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nvPr>
        </p:nvGraphicFramePr>
        <p:xfrm>
          <a:off x="1401763" y="2878138"/>
          <a:ext cx="5108575" cy="523875"/>
        </p:xfrm>
        <a:graphic>
          <a:graphicData uri="http://schemas.openxmlformats.org/presentationml/2006/ole">
            <mc:AlternateContent xmlns:mc="http://schemas.openxmlformats.org/markup-compatibility/2006">
              <mc:Choice xmlns:v="urn:schemas-microsoft-com:vml" Requires="v">
                <p:oleObj spid="_x0000_s2488369" name="Equation" r:id="rId8" imgW="2971800" imgH="304560" progId="Equation.DSMT4">
                  <p:embed/>
                </p:oleObj>
              </mc:Choice>
              <mc:Fallback>
                <p:oleObj name="Equation" r:id="rId8" imgW="2971800" imgH="304560" progId="Equation.DSMT4">
                  <p:embed/>
                  <p:pic>
                    <p:nvPicPr>
                      <p:cNvPr id="7" name="Object 6"/>
                      <p:cNvPicPr>
                        <a:picLocks noChangeAspect="1" noChangeArrowheads="1"/>
                      </p:cNvPicPr>
                      <p:nvPr/>
                    </p:nvPicPr>
                    <p:blipFill>
                      <a:blip r:embed="rId9"/>
                      <a:srcRect/>
                      <a:stretch>
                        <a:fillRect/>
                      </a:stretch>
                    </p:blipFill>
                    <p:spPr bwMode="auto">
                      <a:xfrm>
                        <a:off x="1401763" y="2878138"/>
                        <a:ext cx="51085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8" name="Group 17"/>
          <p:cNvGrpSpPr/>
          <p:nvPr/>
        </p:nvGrpSpPr>
        <p:grpSpPr>
          <a:xfrm>
            <a:off x="1558925" y="5219700"/>
            <a:ext cx="6570663" cy="792870"/>
            <a:chOff x="1690143" y="5423442"/>
            <a:chExt cx="6570663" cy="792870"/>
          </a:xfrm>
        </p:grpSpPr>
        <p:graphicFrame>
          <p:nvGraphicFramePr>
            <p:cNvPr id="6" name="Object 5"/>
            <p:cNvGraphicFramePr>
              <a:graphicFrameLocks noChangeAspect="1"/>
            </p:cNvGraphicFramePr>
            <p:nvPr>
              <p:extLst>
                <p:ext uri="{D42A27DB-BD31-4B8C-83A1-F6EECF244321}">
                  <p14:modId xmlns:p14="http://schemas.microsoft.com/office/powerpoint/2010/main" val="2040232236"/>
                </p:ext>
              </p:extLst>
            </p:nvPr>
          </p:nvGraphicFramePr>
          <p:xfrm>
            <a:off x="1690143" y="5423442"/>
            <a:ext cx="6570663" cy="787400"/>
          </p:xfrm>
          <a:graphic>
            <a:graphicData uri="http://schemas.openxmlformats.org/presentationml/2006/ole">
              <mc:AlternateContent xmlns:mc="http://schemas.openxmlformats.org/markup-compatibility/2006">
                <mc:Choice xmlns:v="urn:schemas-microsoft-com:vml" Requires="v">
                  <p:oleObj spid="_x0000_s2488370" name="Equation" r:id="rId10" imgW="3822480" imgH="457200" progId="Equation.DSMT4">
                    <p:embed/>
                  </p:oleObj>
                </mc:Choice>
                <mc:Fallback>
                  <p:oleObj name="Equation" r:id="rId10" imgW="3822480" imgH="457200" progId="Equation.DSMT4">
                    <p:embed/>
                    <p:pic>
                      <p:nvPicPr>
                        <p:cNvPr id="6" name="Object 5"/>
                        <p:cNvPicPr>
                          <a:picLocks noChangeAspect="1" noChangeArrowheads="1"/>
                        </p:cNvPicPr>
                        <p:nvPr/>
                      </p:nvPicPr>
                      <p:blipFill>
                        <a:blip r:embed="rId11"/>
                        <a:srcRect/>
                        <a:stretch>
                          <a:fillRect/>
                        </a:stretch>
                      </p:blipFill>
                      <p:spPr bwMode="auto">
                        <a:xfrm>
                          <a:off x="1690143" y="5423442"/>
                          <a:ext cx="6570663"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497209984"/>
                </p:ext>
              </p:extLst>
            </p:nvPr>
          </p:nvGraphicFramePr>
          <p:xfrm>
            <a:off x="2876896" y="5830550"/>
            <a:ext cx="1392238" cy="385762"/>
          </p:xfrm>
          <a:graphic>
            <a:graphicData uri="http://schemas.openxmlformats.org/presentationml/2006/ole">
              <mc:AlternateContent xmlns:mc="http://schemas.openxmlformats.org/markup-compatibility/2006">
                <mc:Choice xmlns:v="urn:schemas-microsoft-com:vml" Requires="v">
                  <p:oleObj spid="_x0000_s2488371" name="Equation" r:id="rId12" imgW="813600" imgH="219240" progId="Equation.DSMT4">
                    <p:embed/>
                  </p:oleObj>
                </mc:Choice>
                <mc:Fallback>
                  <p:oleObj name="Equation" r:id="rId12" imgW="813600" imgH="219240" progId="Equation.DSMT4">
                    <p:embed/>
                    <p:pic>
                      <p:nvPicPr>
                        <p:cNvPr id="16" name="Object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76896" y="5830550"/>
                          <a:ext cx="139223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5" name="Object 4"/>
          <p:cNvGraphicFramePr>
            <a:graphicFrameLocks noChangeAspect="1"/>
          </p:cNvGraphicFramePr>
          <p:nvPr>
            <p:extLst/>
          </p:nvPr>
        </p:nvGraphicFramePr>
        <p:xfrm>
          <a:off x="1580672" y="6090391"/>
          <a:ext cx="6648450" cy="766763"/>
        </p:xfrm>
        <a:graphic>
          <a:graphicData uri="http://schemas.openxmlformats.org/presentationml/2006/ole">
            <mc:AlternateContent xmlns:mc="http://schemas.openxmlformats.org/markup-compatibility/2006">
              <mc:Choice xmlns:v="urn:schemas-microsoft-com:vml" Requires="v">
                <p:oleObj spid="_x0000_s2488372" name="Equation" r:id="rId14" imgW="3848040" imgH="431640" progId="Equation.DSMT4">
                  <p:embed/>
                </p:oleObj>
              </mc:Choice>
              <mc:Fallback>
                <p:oleObj name="Equation" r:id="rId14" imgW="3848040" imgH="431640" progId="Equation.DSMT4">
                  <p:embed/>
                  <p:pic>
                    <p:nvPicPr>
                      <p:cNvPr id="5" name="Object 4"/>
                      <p:cNvPicPr>
                        <a:picLocks noChangeAspect="1" noChangeArrowheads="1"/>
                      </p:cNvPicPr>
                      <p:nvPr/>
                    </p:nvPicPr>
                    <p:blipFill>
                      <a:blip r:embed="rId15"/>
                      <a:srcRect/>
                      <a:stretch>
                        <a:fillRect/>
                      </a:stretch>
                    </p:blipFill>
                    <p:spPr bwMode="auto">
                      <a:xfrm>
                        <a:off x="1580672" y="6090391"/>
                        <a:ext cx="6648450" cy="76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nvPr>
        </p:nvGraphicFramePr>
        <p:xfrm>
          <a:off x="1812428" y="4692066"/>
          <a:ext cx="2375770" cy="385260"/>
        </p:xfrm>
        <a:graphic>
          <a:graphicData uri="http://schemas.openxmlformats.org/presentationml/2006/ole">
            <mc:AlternateContent xmlns:mc="http://schemas.openxmlformats.org/markup-compatibility/2006">
              <mc:Choice xmlns:v="urn:schemas-microsoft-com:vml" Requires="v">
                <p:oleObj spid="_x0000_s2488373" name="Equation" r:id="rId16" imgW="1409400" imgH="228600" progId="Equation.DSMT4">
                  <p:embed/>
                </p:oleObj>
              </mc:Choice>
              <mc:Fallback>
                <p:oleObj name="Equation" r:id="rId16" imgW="1409400" imgH="228600" progId="Equation.DSMT4">
                  <p:embed/>
                  <p:pic>
                    <p:nvPicPr>
                      <p:cNvPr id="4" name="Object 3"/>
                      <p:cNvPicPr/>
                      <p:nvPr/>
                    </p:nvPicPr>
                    <p:blipFill>
                      <a:blip r:embed="rId17"/>
                      <a:stretch>
                        <a:fillRect/>
                      </a:stretch>
                    </p:blipFill>
                    <p:spPr>
                      <a:xfrm>
                        <a:off x="1812428" y="4692066"/>
                        <a:ext cx="2375770" cy="385260"/>
                      </a:xfrm>
                      <a:prstGeom prst="rect">
                        <a:avLst/>
                      </a:prstGeom>
                    </p:spPr>
                  </p:pic>
                </p:oleObj>
              </mc:Fallback>
            </mc:AlternateContent>
          </a:graphicData>
        </a:graphic>
      </p:graphicFrame>
      <p:grpSp>
        <p:nvGrpSpPr>
          <p:cNvPr id="10" name="Group 9"/>
          <p:cNvGrpSpPr/>
          <p:nvPr/>
        </p:nvGrpSpPr>
        <p:grpSpPr>
          <a:xfrm>
            <a:off x="171006" y="1178149"/>
            <a:ext cx="8631916" cy="2106472"/>
            <a:chOff x="178258" y="1161143"/>
            <a:chExt cx="8631916" cy="2106472"/>
          </a:xfrm>
        </p:grpSpPr>
        <p:sp>
          <p:nvSpPr>
            <p:cNvPr id="8" name="Rectangle 7"/>
            <p:cNvSpPr/>
            <p:nvPr/>
          </p:nvSpPr>
          <p:spPr>
            <a:xfrm>
              <a:off x="595088" y="1161143"/>
              <a:ext cx="8215086" cy="2106472"/>
            </a:xfrm>
            <a:prstGeom prst="rect">
              <a:avLst/>
            </a:prstGeom>
            <a:solidFill>
              <a:srgbClr val="FFC000">
                <a:alpha val="29020"/>
              </a:srgbClr>
            </a:solidFill>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TextBox 8"/>
            <p:cNvSpPr txBox="1"/>
            <p:nvPr/>
          </p:nvSpPr>
          <p:spPr>
            <a:xfrm rot="16200000">
              <a:off x="-589260" y="2004210"/>
              <a:ext cx="1935145" cy="400110"/>
            </a:xfrm>
            <a:prstGeom prst="rect">
              <a:avLst/>
            </a:prstGeom>
            <a:noFill/>
          </p:spPr>
          <p:txBody>
            <a:bodyPr wrap="none" rtlCol="0">
              <a:spAutoFit/>
            </a:bodyPr>
            <a:lstStyle/>
            <a:p>
              <a:pPr algn="l"/>
              <a:r>
                <a:rPr lang="en-US" sz="2000" i="0" dirty="0"/>
                <a:t>Function approx.</a:t>
              </a:r>
            </a:p>
          </p:txBody>
        </p:sp>
      </p:grpSp>
    </p:spTree>
    <p:extLst>
      <p:ext uri="{BB962C8B-B14F-4D97-AF65-F5344CB8AC3E}">
        <p14:creationId xmlns:p14="http://schemas.microsoft.com/office/powerpoint/2010/main" val="931508152"/>
      </p:ext>
    </p:extLst>
  </p:cSld>
  <p:clrMapOvr>
    <a:masterClrMapping/>
  </p:clrMapOvr>
  <p:transition spd="slow">
    <p:wipe dir="d"/>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3" name="Rectangle 3"/>
          <p:cNvSpPr>
            <a:spLocks noGrp="1" noChangeArrowheads="1"/>
          </p:cNvSpPr>
          <p:nvPr>
            <p:ph type="body" idx="1"/>
          </p:nvPr>
        </p:nvSpPr>
        <p:spPr>
          <a:xfrm>
            <a:off x="685800" y="1143000"/>
            <a:ext cx="8249194" cy="4953000"/>
          </a:xfrm>
        </p:spPr>
        <p:txBody>
          <a:bodyPr/>
          <a:lstStyle/>
          <a:p>
            <a:pPr marL="0" indent="0">
              <a:buNone/>
            </a:pPr>
            <a:r>
              <a:rPr lang="en-US" sz="2000" dirty="0"/>
              <a:t>1) </a:t>
            </a:r>
            <a:r>
              <a:rPr lang="en-US" sz="2000" b="1" dirty="0"/>
              <a:t>Policy function approximations (PFAs)</a:t>
            </a:r>
          </a:p>
          <a:p>
            <a:pPr lvl="1"/>
            <a:r>
              <a:rPr lang="en-US" sz="1800" b="1" i="1" dirty="0"/>
              <a:t> </a:t>
            </a:r>
            <a:r>
              <a:rPr lang="en-US" sz="1800" dirty="0"/>
              <a:t>Lookup tables, rules, parametric/nonparametric functions</a:t>
            </a:r>
            <a:endParaRPr lang="en-US" sz="1800" b="1" i="1" dirty="0"/>
          </a:p>
          <a:p>
            <a:pPr marL="0" indent="0">
              <a:buNone/>
            </a:pPr>
            <a:r>
              <a:rPr lang="en-US" sz="2000" dirty="0"/>
              <a:t>2) </a:t>
            </a:r>
            <a:r>
              <a:rPr lang="en-US" sz="2000" b="1" dirty="0"/>
              <a:t>Cost function approximation (CFAs)</a:t>
            </a:r>
          </a:p>
          <a:p>
            <a:pPr lvl="1"/>
            <a:r>
              <a:rPr lang="en-US" sz="1800" b="1" i="1" dirty="0"/>
              <a:t> </a:t>
            </a:r>
          </a:p>
          <a:p>
            <a:pPr marL="0" indent="0">
              <a:buNone/>
            </a:pPr>
            <a:r>
              <a:rPr lang="en-US" sz="2000" dirty="0"/>
              <a:t>3</a:t>
            </a:r>
            <a:r>
              <a:rPr lang="en-US" sz="2000" b="1" dirty="0"/>
              <a:t>) Policies based on value function approximations (VFAs)</a:t>
            </a:r>
          </a:p>
          <a:p>
            <a:pPr lvl="1"/>
            <a:r>
              <a:rPr lang="en-US" sz="1800" b="1" i="1" dirty="0"/>
              <a:t> </a:t>
            </a:r>
          </a:p>
          <a:p>
            <a:pPr marL="0" indent="0">
              <a:buNone/>
            </a:pPr>
            <a:r>
              <a:rPr lang="en-US" sz="2000" dirty="0"/>
              <a:t>4) </a:t>
            </a:r>
            <a:r>
              <a:rPr lang="en-US" sz="2000" b="1" dirty="0"/>
              <a:t>Direct </a:t>
            </a:r>
            <a:r>
              <a:rPr lang="en-US" sz="2000" b="1" dirty="0" err="1"/>
              <a:t>lookahead</a:t>
            </a:r>
            <a:r>
              <a:rPr lang="en-US" sz="2000" b="1" dirty="0"/>
              <a:t> policies (DLAs)</a:t>
            </a:r>
          </a:p>
          <a:p>
            <a:pPr lvl="1"/>
            <a:r>
              <a:rPr lang="en-US" sz="1800" i="1" dirty="0"/>
              <a:t>Deterministic </a:t>
            </a:r>
            <a:r>
              <a:rPr lang="en-US" sz="1800" i="1" dirty="0" err="1"/>
              <a:t>lookahead</a:t>
            </a:r>
            <a:r>
              <a:rPr lang="en-US" sz="1800" i="1" dirty="0"/>
              <a:t>/rolling horizon proc./model predictive control</a:t>
            </a:r>
          </a:p>
          <a:p>
            <a:pPr lvl="2"/>
            <a:endParaRPr lang="en-US" sz="1400" b="1" i="1" dirty="0"/>
          </a:p>
          <a:p>
            <a:pPr lvl="2"/>
            <a:endParaRPr lang="en-US" sz="1400" b="1" i="1" dirty="0"/>
          </a:p>
          <a:p>
            <a:pPr lvl="1"/>
            <a:r>
              <a:rPr lang="en-US" sz="1800" i="1" dirty="0"/>
              <a:t>Chance constrained programming</a:t>
            </a:r>
          </a:p>
          <a:p>
            <a:pPr lvl="1"/>
            <a:endParaRPr lang="en-US" sz="1800" i="1" dirty="0"/>
          </a:p>
          <a:p>
            <a:pPr lvl="1"/>
            <a:r>
              <a:rPr lang="en-US" sz="1800" i="1" dirty="0"/>
              <a:t>Stochastic </a:t>
            </a:r>
            <a:r>
              <a:rPr lang="en-US" sz="1800" i="1" dirty="0" err="1"/>
              <a:t>lookahead</a:t>
            </a:r>
            <a:r>
              <a:rPr lang="en-US" sz="1800" i="1" dirty="0"/>
              <a:t> /stochastic </a:t>
            </a:r>
            <a:r>
              <a:rPr lang="en-US" sz="1800" i="1" dirty="0" err="1"/>
              <a:t>prog</a:t>
            </a:r>
            <a:r>
              <a:rPr lang="en-US" sz="1800" i="1" dirty="0"/>
              <a:t>/Monte Carlo tree search</a:t>
            </a:r>
          </a:p>
          <a:p>
            <a:pPr lvl="1"/>
            <a:endParaRPr lang="en-US" sz="1800" b="1" i="1" dirty="0"/>
          </a:p>
          <a:p>
            <a:pPr lvl="2"/>
            <a:endParaRPr lang="en-US" sz="1400" b="1" i="1" dirty="0"/>
          </a:p>
          <a:p>
            <a:pPr lvl="1"/>
            <a:r>
              <a:rPr lang="en-US" sz="1800" i="1" dirty="0"/>
              <a:t>“Robust optimization”</a:t>
            </a:r>
          </a:p>
        </p:txBody>
      </p:sp>
      <p:sp>
        <p:nvSpPr>
          <p:cNvPr id="471042" name="Rectangle 2"/>
          <p:cNvSpPr>
            <a:spLocks noGrp="1" noChangeArrowheads="1"/>
          </p:cNvSpPr>
          <p:nvPr>
            <p:ph type="title"/>
          </p:nvPr>
        </p:nvSpPr>
        <p:spPr/>
        <p:txBody>
          <a:bodyPr/>
          <a:lstStyle/>
          <a:p>
            <a:r>
              <a:rPr lang="en-US" dirty="0"/>
              <a:t>Designing policies</a:t>
            </a:r>
          </a:p>
        </p:txBody>
      </p:sp>
      <p:graphicFrame>
        <p:nvGraphicFramePr>
          <p:cNvPr id="2" name="Object 1"/>
          <p:cNvGraphicFramePr>
            <a:graphicFrameLocks noChangeAspect="1"/>
          </p:cNvGraphicFramePr>
          <p:nvPr>
            <p:extLst/>
          </p:nvPr>
        </p:nvGraphicFramePr>
        <p:xfrm>
          <a:off x="1416050" y="2205038"/>
          <a:ext cx="4430713" cy="481012"/>
        </p:xfrm>
        <a:graphic>
          <a:graphicData uri="http://schemas.openxmlformats.org/presentationml/2006/ole">
            <mc:AlternateContent xmlns:mc="http://schemas.openxmlformats.org/markup-compatibility/2006">
              <mc:Choice xmlns:v="urn:schemas-microsoft-com:vml" Requires="v">
                <p:oleObj spid="_x0000_s2340372" name="Equation" r:id="rId4" imgW="2577960" imgH="279360" progId="Equation.DSMT4">
                  <p:embed/>
                </p:oleObj>
              </mc:Choice>
              <mc:Fallback>
                <p:oleObj name="Equation" r:id="rId4" imgW="2577960" imgH="279360" progId="Equation.DSMT4">
                  <p:embed/>
                  <p:pic>
                    <p:nvPicPr>
                      <p:cNvPr id="2" name="Object 1"/>
                      <p:cNvPicPr>
                        <a:picLocks noChangeAspect="1" noChangeArrowheads="1"/>
                      </p:cNvPicPr>
                      <p:nvPr/>
                    </p:nvPicPr>
                    <p:blipFill>
                      <a:blip r:embed="rId5"/>
                      <a:srcRect/>
                      <a:stretch>
                        <a:fillRect/>
                      </a:stretch>
                    </p:blipFill>
                    <p:spPr bwMode="auto">
                      <a:xfrm>
                        <a:off x="1416050" y="2205038"/>
                        <a:ext cx="4430713"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 name="Object 2"/>
          <p:cNvGraphicFramePr>
            <a:graphicFrameLocks noChangeAspect="1"/>
          </p:cNvGraphicFramePr>
          <p:nvPr>
            <p:extLst/>
          </p:nvPr>
        </p:nvGraphicFramePr>
        <p:xfrm>
          <a:off x="1600200" y="3761440"/>
          <a:ext cx="5197475" cy="741362"/>
        </p:xfrm>
        <a:graphic>
          <a:graphicData uri="http://schemas.openxmlformats.org/presentationml/2006/ole">
            <mc:AlternateContent xmlns:mc="http://schemas.openxmlformats.org/markup-compatibility/2006">
              <mc:Choice xmlns:v="urn:schemas-microsoft-com:vml" Requires="v">
                <p:oleObj spid="_x0000_s2340373" name="Equation" r:id="rId6" imgW="3022560" imgH="431640" progId="Equation.DSMT4">
                  <p:embed/>
                </p:oleObj>
              </mc:Choice>
              <mc:Fallback>
                <p:oleObj name="Equation" r:id="rId6" imgW="3022560" imgH="431640" progId="Equation.DSMT4">
                  <p:embed/>
                  <p:pic>
                    <p:nvPicPr>
                      <p:cNvPr id="3" name="Object 2"/>
                      <p:cNvPicPr>
                        <a:picLocks noChangeAspect="1" noChangeArrowheads="1"/>
                      </p:cNvPicPr>
                      <p:nvPr/>
                    </p:nvPicPr>
                    <p:blipFill>
                      <a:blip r:embed="rId7"/>
                      <a:srcRect/>
                      <a:stretch>
                        <a:fillRect/>
                      </a:stretch>
                    </p:blipFill>
                    <p:spPr bwMode="auto">
                      <a:xfrm>
                        <a:off x="1600200" y="3761440"/>
                        <a:ext cx="5197475" cy="741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nvPr>
        </p:nvGraphicFramePr>
        <p:xfrm>
          <a:off x="1401763" y="2878138"/>
          <a:ext cx="5108575" cy="523875"/>
        </p:xfrm>
        <a:graphic>
          <a:graphicData uri="http://schemas.openxmlformats.org/presentationml/2006/ole">
            <mc:AlternateContent xmlns:mc="http://schemas.openxmlformats.org/markup-compatibility/2006">
              <mc:Choice xmlns:v="urn:schemas-microsoft-com:vml" Requires="v">
                <p:oleObj spid="_x0000_s2340374" name="Equation" r:id="rId8" imgW="2971800" imgH="304560" progId="Equation.DSMT4">
                  <p:embed/>
                </p:oleObj>
              </mc:Choice>
              <mc:Fallback>
                <p:oleObj name="Equation" r:id="rId8" imgW="2971800" imgH="304560" progId="Equation.DSMT4">
                  <p:embed/>
                  <p:pic>
                    <p:nvPicPr>
                      <p:cNvPr id="7" name="Object 6"/>
                      <p:cNvPicPr>
                        <a:picLocks noChangeAspect="1" noChangeArrowheads="1"/>
                      </p:cNvPicPr>
                      <p:nvPr/>
                    </p:nvPicPr>
                    <p:blipFill>
                      <a:blip r:embed="rId9"/>
                      <a:srcRect/>
                      <a:stretch>
                        <a:fillRect/>
                      </a:stretch>
                    </p:blipFill>
                    <p:spPr bwMode="auto">
                      <a:xfrm>
                        <a:off x="1401763" y="2878138"/>
                        <a:ext cx="51085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8" name="Group 17"/>
          <p:cNvGrpSpPr/>
          <p:nvPr/>
        </p:nvGrpSpPr>
        <p:grpSpPr>
          <a:xfrm>
            <a:off x="1558925" y="5219700"/>
            <a:ext cx="6570663" cy="792870"/>
            <a:chOff x="1690143" y="5423442"/>
            <a:chExt cx="6570663" cy="792870"/>
          </a:xfrm>
        </p:grpSpPr>
        <p:graphicFrame>
          <p:nvGraphicFramePr>
            <p:cNvPr id="6" name="Object 5"/>
            <p:cNvGraphicFramePr>
              <a:graphicFrameLocks noChangeAspect="1"/>
            </p:cNvGraphicFramePr>
            <p:nvPr>
              <p:extLst/>
            </p:nvPr>
          </p:nvGraphicFramePr>
          <p:xfrm>
            <a:off x="1690143" y="5423442"/>
            <a:ext cx="6570663" cy="787400"/>
          </p:xfrm>
          <a:graphic>
            <a:graphicData uri="http://schemas.openxmlformats.org/presentationml/2006/ole">
              <mc:AlternateContent xmlns:mc="http://schemas.openxmlformats.org/markup-compatibility/2006">
                <mc:Choice xmlns:v="urn:schemas-microsoft-com:vml" Requires="v">
                  <p:oleObj spid="_x0000_s2340375" name="Equation" r:id="rId10" imgW="3822480" imgH="457200" progId="Equation.DSMT4">
                    <p:embed/>
                  </p:oleObj>
                </mc:Choice>
                <mc:Fallback>
                  <p:oleObj name="Equation" r:id="rId10" imgW="3822480" imgH="457200" progId="Equation.DSMT4">
                    <p:embed/>
                    <p:pic>
                      <p:nvPicPr>
                        <p:cNvPr id="6" name="Object 5"/>
                        <p:cNvPicPr>
                          <a:picLocks noChangeAspect="1" noChangeArrowheads="1"/>
                        </p:cNvPicPr>
                        <p:nvPr/>
                      </p:nvPicPr>
                      <p:blipFill>
                        <a:blip r:embed="rId11"/>
                        <a:srcRect/>
                        <a:stretch>
                          <a:fillRect/>
                        </a:stretch>
                      </p:blipFill>
                      <p:spPr bwMode="auto">
                        <a:xfrm>
                          <a:off x="1690143" y="5423442"/>
                          <a:ext cx="6570663"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5"/>
            <p:cNvGraphicFramePr>
              <a:graphicFrameLocks noChangeAspect="1"/>
            </p:cNvGraphicFramePr>
            <p:nvPr>
              <p:extLst/>
            </p:nvPr>
          </p:nvGraphicFramePr>
          <p:xfrm>
            <a:off x="2876896" y="5830550"/>
            <a:ext cx="1392238" cy="385762"/>
          </p:xfrm>
          <a:graphic>
            <a:graphicData uri="http://schemas.openxmlformats.org/presentationml/2006/ole">
              <mc:AlternateContent xmlns:mc="http://schemas.openxmlformats.org/markup-compatibility/2006">
                <mc:Choice xmlns:v="urn:schemas-microsoft-com:vml" Requires="v">
                  <p:oleObj spid="_x0000_s2340376" name="Equation" r:id="rId12" imgW="813600" imgH="219240" progId="Equation.DSMT4">
                    <p:embed/>
                  </p:oleObj>
                </mc:Choice>
                <mc:Fallback>
                  <p:oleObj name="Equation" r:id="rId12" imgW="813600" imgH="219240" progId="Equation.DSMT4">
                    <p:embed/>
                    <p:pic>
                      <p:nvPicPr>
                        <p:cNvPr id="16" name="Object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76896" y="5830550"/>
                          <a:ext cx="139223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5" name="Object 4"/>
          <p:cNvGraphicFramePr>
            <a:graphicFrameLocks noChangeAspect="1"/>
          </p:cNvGraphicFramePr>
          <p:nvPr>
            <p:extLst/>
          </p:nvPr>
        </p:nvGraphicFramePr>
        <p:xfrm>
          <a:off x="1580672" y="6090391"/>
          <a:ext cx="6648450" cy="766763"/>
        </p:xfrm>
        <a:graphic>
          <a:graphicData uri="http://schemas.openxmlformats.org/presentationml/2006/ole">
            <mc:AlternateContent xmlns:mc="http://schemas.openxmlformats.org/markup-compatibility/2006">
              <mc:Choice xmlns:v="urn:schemas-microsoft-com:vml" Requires="v">
                <p:oleObj spid="_x0000_s2340377" name="Equation" r:id="rId14" imgW="3848040" imgH="431640" progId="Equation.DSMT4">
                  <p:embed/>
                </p:oleObj>
              </mc:Choice>
              <mc:Fallback>
                <p:oleObj name="Equation" r:id="rId14" imgW="3848040" imgH="431640" progId="Equation.DSMT4">
                  <p:embed/>
                  <p:pic>
                    <p:nvPicPr>
                      <p:cNvPr id="5" name="Object 4"/>
                      <p:cNvPicPr>
                        <a:picLocks noChangeAspect="1" noChangeArrowheads="1"/>
                      </p:cNvPicPr>
                      <p:nvPr/>
                    </p:nvPicPr>
                    <p:blipFill>
                      <a:blip r:embed="rId15"/>
                      <a:srcRect/>
                      <a:stretch>
                        <a:fillRect/>
                      </a:stretch>
                    </p:blipFill>
                    <p:spPr bwMode="auto">
                      <a:xfrm>
                        <a:off x="1580672" y="6090391"/>
                        <a:ext cx="6648450" cy="76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nvPr>
        </p:nvGraphicFramePr>
        <p:xfrm>
          <a:off x="1812428" y="4692066"/>
          <a:ext cx="2375770" cy="385260"/>
        </p:xfrm>
        <a:graphic>
          <a:graphicData uri="http://schemas.openxmlformats.org/presentationml/2006/ole">
            <mc:AlternateContent xmlns:mc="http://schemas.openxmlformats.org/markup-compatibility/2006">
              <mc:Choice xmlns:v="urn:schemas-microsoft-com:vml" Requires="v">
                <p:oleObj spid="_x0000_s2340378" name="Equation" r:id="rId16" imgW="1409400" imgH="228600" progId="Equation.DSMT4">
                  <p:embed/>
                </p:oleObj>
              </mc:Choice>
              <mc:Fallback>
                <p:oleObj name="Equation" r:id="rId16" imgW="1409400" imgH="228600" progId="Equation.DSMT4">
                  <p:embed/>
                  <p:pic>
                    <p:nvPicPr>
                      <p:cNvPr id="4" name="Object 3"/>
                      <p:cNvPicPr/>
                      <p:nvPr/>
                    </p:nvPicPr>
                    <p:blipFill>
                      <a:blip r:embed="rId17"/>
                      <a:stretch>
                        <a:fillRect/>
                      </a:stretch>
                    </p:blipFill>
                    <p:spPr>
                      <a:xfrm>
                        <a:off x="1812428" y="4692066"/>
                        <a:ext cx="2375770" cy="385260"/>
                      </a:xfrm>
                      <a:prstGeom prst="rect">
                        <a:avLst/>
                      </a:prstGeom>
                    </p:spPr>
                  </p:pic>
                </p:oleObj>
              </mc:Fallback>
            </mc:AlternateContent>
          </a:graphicData>
        </a:graphic>
      </p:graphicFrame>
      <p:grpSp>
        <p:nvGrpSpPr>
          <p:cNvPr id="10" name="Group 9"/>
          <p:cNvGrpSpPr/>
          <p:nvPr/>
        </p:nvGrpSpPr>
        <p:grpSpPr>
          <a:xfrm>
            <a:off x="171006" y="1861434"/>
            <a:ext cx="8631916" cy="4995720"/>
            <a:chOff x="178258" y="1161143"/>
            <a:chExt cx="8631916" cy="2106472"/>
          </a:xfrm>
        </p:grpSpPr>
        <p:sp>
          <p:nvSpPr>
            <p:cNvPr id="8" name="Rectangle 7"/>
            <p:cNvSpPr/>
            <p:nvPr/>
          </p:nvSpPr>
          <p:spPr>
            <a:xfrm>
              <a:off x="595088" y="1161143"/>
              <a:ext cx="8215086" cy="2106472"/>
            </a:xfrm>
            <a:prstGeom prst="rect">
              <a:avLst/>
            </a:prstGeom>
            <a:solidFill>
              <a:srgbClr val="FFC000">
                <a:alpha val="29020"/>
              </a:srgbClr>
            </a:solidFill>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TextBox 8"/>
            <p:cNvSpPr txBox="1"/>
            <p:nvPr/>
          </p:nvSpPr>
          <p:spPr>
            <a:xfrm rot="16200000">
              <a:off x="-314260" y="1729210"/>
              <a:ext cx="1385145" cy="400110"/>
            </a:xfrm>
            <a:prstGeom prst="rect">
              <a:avLst/>
            </a:prstGeom>
            <a:noFill/>
          </p:spPr>
          <p:txBody>
            <a:bodyPr wrap="square" rtlCol="0">
              <a:spAutoFit/>
            </a:bodyPr>
            <a:lstStyle/>
            <a:p>
              <a:pPr algn="l"/>
              <a:r>
                <a:rPr lang="en-US" sz="2000" i="0" dirty="0"/>
                <a:t>Imbedded optimization</a:t>
              </a:r>
            </a:p>
          </p:txBody>
        </p:sp>
      </p:grpSp>
    </p:spTree>
    <p:extLst>
      <p:ext uri="{BB962C8B-B14F-4D97-AF65-F5344CB8AC3E}">
        <p14:creationId xmlns:p14="http://schemas.microsoft.com/office/powerpoint/2010/main" val="2171158573"/>
      </p:ext>
    </p:extLst>
  </p:cSld>
  <p:clrMapOvr>
    <a:masterClrMapping/>
  </p:clrMapOvr>
  <p:transition spd="slow">
    <p:wipe dir="d"/>
  </p:transition>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490537" y="6256419"/>
            <a:ext cx="3664978" cy="400110"/>
          </a:xfrm>
          <a:prstGeom prst="rect">
            <a:avLst/>
          </a:prstGeom>
          <a:noFill/>
        </p:spPr>
        <p:txBody>
          <a:bodyPr wrap="none" rtlCol="0">
            <a:spAutoFit/>
          </a:bodyPr>
          <a:lstStyle/>
          <a:p>
            <a:pPr algn="l"/>
            <a:r>
              <a:rPr lang="en-US" sz="2000" i="0" dirty="0"/>
              <a:t>Available at </a:t>
            </a:r>
            <a:r>
              <a:rPr lang="en-US" sz="2000" b="1" dirty="0">
                <a:solidFill>
                  <a:srgbClr val="0000FF"/>
                </a:solidFill>
              </a:rPr>
              <a:t>jungle.princeton.edu</a:t>
            </a:r>
          </a:p>
        </p:txBody>
      </p:sp>
      <p:pic>
        <p:nvPicPr>
          <p:cNvPr id="2" name="Picture 1"/>
          <p:cNvPicPr>
            <a:picLocks noChangeAspect="1"/>
          </p:cNvPicPr>
          <p:nvPr/>
        </p:nvPicPr>
        <p:blipFill>
          <a:blip r:embed="rId2"/>
          <a:stretch>
            <a:fillRect/>
          </a:stretch>
        </p:blipFill>
        <p:spPr>
          <a:xfrm>
            <a:off x="0" y="813682"/>
            <a:ext cx="9144000" cy="5124659"/>
          </a:xfrm>
          <a:prstGeom prst="rect">
            <a:avLst/>
          </a:prstGeom>
          <a:ln w="9525">
            <a:solidFill>
              <a:schemeClr val="tx1"/>
            </a:solidFill>
          </a:ln>
        </p:spPr>
      </p:pic>
    </p:spTree>
    <p:extLst>
      <p:ext uri="{BB962C8B-B14F-4D97-AF65-F5344CB8AC3E}">
        <p14:creationId xmlns:p14="http://schemas.microsoft.com/office/powerpoint/2010/main" val="23136692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3C8A3-6257-4BA4-AB39-B1723F2598F7}"/>
              </a:ext>
            </a:extLst>
          </p:cNvPr>
          <p:cNvSpPr>
            <a:spLocks noGrp="1"/>
          </p:cNvSpPr>
          <p:nvPr>
            <p:ph type="title"/>
          </p:nvPr>
        </p:nvSpPr>
        <p:spPr/>
        <p:txBody>
          <a:bodyPr/>
          <a:lstStyle/>
          <a:p>
            <a:r>
              <a:rPr lang="en-US" dirty="0"/>
              <a:t>Designing policies</a:t>
            </a:r>
          </a:p>
        </p:txBody>
      </p:sp>
      <p:sp>
        <p:nvSpPr>
          <p:cNvPr id="3" name="Content Placeholder 2">
            <a:extLst>
              <a:ext uri="{FF2B5EF4-FFF2-40B4-BE49-F238E27FC236}">
                <a16:creationId xmlns:a16="http://schemas.microsoft.com/office/drawing/2014/main" id="{8CF7C1BA-EFAF-45F5-BE09-4CF015345640}"/>
              </a:ext>
            </a:extLst>
          </p:cNvPr>
          <p:cNvSpPr>
            <a:spLocks noGrp="1"/>
          </p:cNvSpPr>
          <p:nvPr>
            <p:ph idx="1"/>
          </p:nvPr>
        </p:nvSpPr>
        <p:spPr/>
        <p:txBody>
          <a:bodyPr/>
          <a:lstStyle/>
          <a:p>
            <a:r>
              <a:rPr lang="en-US" dirty="0"/>
              <a:t>Notes:</a:t>
            </a:r>
          </a:p>
          <a:p>
            <a:pPr lvl="1"/>
            <a:endParaRPr lang="en-US" dirty="0"/>
          </a:p>
          <a:p>
            <a:pPr lvl="1"/>
            <a:r>
              <a:rPr lang="en-US" dirty="0"/>
              <a:t>Policies in the “policy search class” are simpler, and as a result this is what you are most likely going to see (and use) in practice.</a:t>
            </a:r>
          </a:p>
          <a:p>
            <a:pPr lvl="1"/>
            <a:endParaRPr lang="en-US" dirty="0"/>
          </a:p>
          <a:p>
            <a:pPr lvl="1"/>
            <a:r>
              <a:rPr lang="en-US" dirty="0"/>
              <a:t>“The price of simplicity is tunable parameters”</a:t>
            </a:r>
          </a:p>
          <a:p>
            <a:pPr lvl="1"/>
            <a:endParaRPr lang="en-US" dirty="0"/>
          </a:p>
          <a:p>
            <a:pPr lvl="1"/>
            <a:r>
              <a:rPr lang="en-US" i="1" dirty="0"/>
              <a:t>Tuning is hard!</a:t>
            </a:r>
          </a:p>
          <a:p>
            <a:pPr lvl="2"/>
            <a:endParaRPr lang="en-US" i="1" dirty="0"/>
          </a:p>
          <a:p>
            <a:pPr lvl="2"/>
            <a:r>
              <a:rPr lang="en-US" i="1" dirty="0"/>
              <a:t>… </a:t>
            </a:r>
            <a:r>
              <a:rPr lang="en-US" dirty="0"/>
              <a:t>but you do tuning offline.</a:t>
            </a:r>
            <a:endParaRPr lang="en-US" i="1" dirty="0"/>
          </a:p>
        </p:txBody>
      </p:sp>
    </p:spTree>
    <p:extLst>
      <p:ext uri="{BB962C8B-B14F-4D97-AF65-F5344CB8AC3E}">
        <p14:creationId xmlns:p14="http://schemas.microsoft.com/office/powerpoint/2010/main" val="15869764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problems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Classes of machine learning problems in stochastic optimization</a:t>
                </a:r>
              </a:p>
              <a:p>
                <a:pPr marL="457200" lvl="1" indent="0">
                  <a:buNone/>
                </a:pPr>
                <a:r>
                  <a:rPr lang="en-US" dirty="0"/>
                  <a:t>1) Approximating the objective</a:t>
                </a:r>
              </a:p>
              <a:p>
                <a:pPr marL="457200" lvl="1" indent="0">
                  <a:buNone/>
                </a:pPr>
                <a:r>
                  <a:rPr lang="en-US" dirty="0"/>
                  <a:t>               </a:t>
                </a:r>
                <a14:m>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𝐹</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𝔼</m:t>
                    </m:r>
                    <m:r>
                      <a:rPr lang="en-US" b="0" i="1" smtClean="0">
                        <a:latin typeface="Cambria Math" panose="02040503050406030204" pitchFamily="18" charset="0"/>
                        <a:ea typeface="Cambria Math" panose="02040503050406030204" pitchFamily="18" charset="0"/>
                      </a:rPr>
                      <m:t>𝐹</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𝑊</m:t>
                    </m:r>
                    <m:r>
                      <a:rPr lang="en-US" b="0" i="1" smtClean="0">
                        <a:latin typeface="Cambria Math" panose="02040503050406030204" pitchFamily="18" charset="0"/>
                        <a:ea typeface="Cambria Math" panose="02040503050406030204" pitchFamily="18" charset="0"/>
                      </a:rPr>
                      <m:t>)</m:t>
                    </m:r>
                  </m:oMath>
                </a14:m>
                <a:r>
                  <a:rPr lang="en-US" dirty="0"/>
                  <a:t>.</a:t>
                </a:r>
              </a:p>
              <a:p>
                <a:pPr marL="457200" lvl="1" indent="0">
                  <a:buNone/>
                </a:pPr>
                <a:r>
                  <a:rPr lang="en-US" dirty="0"/>
                  <a:t>2) Designing a policy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𝑆</m:t>
                        </m:r>
                      </m:e>
                      <m:e>
                        <m:r>
                          <a:rPr lang="en-US" b="0" i="1" smtClean="0">
                            <a:latin typeface="Cambria Math" panose="02040503050406030204" pitchFamily="18" charset="0"/>
                          </a:rPr>
                          <m:t>𝜃</m:t>
                        </m:r>
                      </m:e>
                    </m:d>
                  </m:oMath>
                </a14:m>
                <a:r>
                  <a:rPr lang="en-US" dirty="0"/>
                  <a:t>.</a:t>
                </a:r>
              </a:p>
              <a:p>
                <a:pPr marL="457200" lvl="1" indent="0">
                  <a:buNone/>
                </a:pPr>
                <a:r>
                  <a:rPr lang="en-US" dirty="0"/>
                  <a:t>3) A value function approximation </a:t>
                </a:r>
              </a:p>
              <a:p>
                <a:pPr marL="457200" lvl="1" indent="0">
                  <a:buNone/>
                </a:pPr>
                <a:r>
                  <a:rPr lang="en-US" b="0" dirty="0"/>
                  <a:t>               </a:t>
                </a:r>
                <a14:m>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𝑉</m:t>
                                </m:r>
                              </m:e>
                            </m:acc>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r>
                          <a:rPr lang="en-US" b="0" i="1" smtClean="0">
                            <a:latin typeface="Cambria Math" panose="02040503050406030204" pitchFamily="18" charset="0"/>
                          </a:rPr>
                          <m:t>𝑉</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a:t>
                </a:r>
              </a:p>
              <a:p>
                <a:pPr marL="457200" lvl="1" indent="0">
                  <a:buNone/>
                </a:pPr>
                <a:r>
                  <a:rPr lang="en-US" dirty="0"/>
                  <a:t>4) Designing a cost function approximation:</a:t>
                </a:r>
              </a:p>
              <a:p>
                <a:pPr lvl="2"/>
                <a:r>
                  <a:rPr lang="en-US" dirty="0"/>
                  <a:t>The objective function </a:t>
                </a:r>
                <a14:m>
                  <m:oMath xmlns:m="http://schemas.openxmlformats.org/officeDocument/2006/math">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𝐶</m:t>
                            </m:r>
                          </m:e>
                        </m:acc>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𝜃</m:t>
                        </m:r>
                      </m:e>
                    </m:d>
                  </m:oMath>
                </a14:m>
                <a:r>
                  <a:rPr lang="en-US" dirty="0"/>
                  <a:t>.</a:t>
                </a:r>
              </a:p>
              <a:p>
                <a:pPr lvl="2"/>
                <a:r>
                  <a:rPr lang="en-US" dirty="0"/>
                  <a:t>The constraints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 </m:t>
                    </m:r>
                  </m:oMath>
                </a14:m>
                <a:endParaRPr lang="en-US" dirty="0"/>
              </a:p>
              <a:p>
                <a:pPr marL="457200" lvl="1" indent="0">
                  <a:buNone/>
                </a:pPr>
                <a:r>
                  <a:rPr lang="en-US" dirty="0"/>
                  <a:t>5) Approximating the transition function</a:t>
                </a:r>
              </a:p>
              <a:p>
                <a:pPr marL="457200" lvl="1" indent="0">
                  <a:buNone/>
                </a:pPr>
                <a:r>
                  <a:rPr lang="en-US" dirty="0"/>
                  <a:t>         </a:t>
                </a:r>
                <a14:m>
                  <m:oMath xmlns:m="http://schemas.openxmlformats.org/officeDocument/2006/math">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𝑆</m:t>
                            </m:r>
                          </m:e>
                        </m:acc>
                      </m:e>
                      <m:sup>
                        <m:r>
                          <a:rPr lang="en-US" b="0" i="1" smtClean="0">
                            <a:latin typeface="Cambria Math" panose="02040503050406030204" pitchFamily="18" charset="0"/>
                          </a:rPr>
                          <m:t>𝑀</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𝑆</m:t>
                        </m:r>
                      </m:e>
                      <m:sup>
                        <m:r>
                          <a:rPr lang="en-US" b="0" i="1" smtClean="0">
                            <a:latin typeface="Cambria Math" panose="02040503050406030204" pitchFamily="18" charset="0"/>
                            <a:ea typeface="Cambria Math" panose="02040503050406030204" pitchFamily="18" charset="0"/>
                          </a:rPr>
                          <m:t>𝑀</m:t>
                        </m:r>
                      </m:sup>
                    </m:sSup>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𝑊</m:t>
                        </m:r>
                      </m:e>
                      <m:sub>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oMath>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b="-4187"/>
                </a:stretch>
              </a:blipFill>
            </p:spPr>
            <p:txBody>
              <a:bodyPr/>
              <a:lstStyle/>
              <a:p>
                <a:r>
                  <a:rPr lang="en-US">
                    <a:noFill/>
                  </a:rPr>
                  <a:t> </a:t>
                </a:r>
              </a:p>
            </p:txBody>
          </p:sp>
        </mc:Fallback>
      </mc:AlternateContent>
    </p:spTree>
    <p:extLst>
      <p:ext uri="{BB962C8B-B14F-4D97-AF65-F5344CB8AC3E}">
        <p14:creationId xmlns:p14="http://schemas.microsoft.com/office/powerpoint/2010/main" val="6625039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solidFill>
              </a:rPr>
              <a:t>The four classes of policies</a:t>
            </a:r>
          </a:p>
          <a:p>
            <a:pPr lvl="1">
              <a:buSzPct val="80000"/>
            </a:pPr>
            <a:r>
              <a:rPr lang="en-US" dirty="0">
                <a:solidFill>
                  <a:schemeClr val="bg1"/>
                </a:solidFill>
              </a:rPr>
              <a:t>Policy function approximations (PFAs)</a:t>
            </a:r>
          </a:p>
          <a:p>
            <a:pPr lvl="1">
              <a:buSzPct val="80000"/>
            </a:pPr>
            <a:r>
              <a:rPr lang="en-US" dirty="0">
                <a:solidFill>
                  <a:schemeClr val="bg1"/>
                </a:solidFill>
              </a:rPr>
              <a:t>Cost function approximations (CFAs)</a:t>
            </a:r>
          </a:p>
          <a:p>
            <a:pPr lvl="1">
              <a:buSzPct val="80000"/>
            </a:pPr>
            <a:r>
              <a:rPr lang="en-US" dirty="0">
                <a:solidFill>
                  <a:schemeClr val="bg1"/>
                </a:solidFill>
              </a:rPr>
              <a:t>Value function approximations (VFAs)</a:t>
            </a:r>
          </a:p>
          <a:p>
            <a:pPr lvl="1">
              <a:buSzPct val="80000"/>
            </a:pPr>
            <a:r>
              <a:rPr lang="en-US" dirty="0">
                <a:solidFill>
                  <a:schemeClr val="bg1"/>
                </a:solidFill>
              </a:rPr>
              <a:t>Direct </a:t>
            </a:r>
            <a:r>
              <a:rPr lang="en-US" dirty="0" err="1">
                <a:solidFill>
                  <a:schemeClr val="bg1"/>
                </a:solidFill>
              </a:rPr>
              <a:t>lookahead</a:t>
            </a:r>
            <a:r>
              <a:rPr lang="en-US" dirty="0">
                <a:solidFill>
                  <a:schemeClr val="bg1"/>
                </a:solidFill>
              </a:rPr>
              <a:t> policies (DLAs)</a:t>
            </a:r>
          </a:p>
          <a:p>
            <a:pPr lvl="1">
              <a:buSzPct val="80000"/>
            </a:pPr>
            <a:r>
              <a:rPr lang="en-US" dirty="0">
                <a:solidFill>
                  <a:schemeClr val="bg1"/>
                </a:solidFill>
              </a:rPr>
              <a:t>Hybrid direct lookahead/CFA </a:t>
            </a:r>
          </a:p>
          <a:p>
            <a:pPr lvl="1">
              <a:buSzPct val="80000"/>
            </a:pPr>
            <a:r>
              <a:rPr lang="en-US" dirty="0">
                <a:solidFill>
                  <a:schemeClr val="bg1"/>
                </a:solidFill>
              </a:rPr>
              <a:t>Any of the four classes may work best!</a:t>
            </a:r>
          </a:p>
          <a:p>
            <a:pPr lvl="1">
              <a:buSzPct val="80000"/>
            </a:pPr>
            <a:endParaRPr lang="en-US" dirty="0">
              <a:solidFill>
                <a:schemeClr val="bg1"/>
              </a:solidFill>
            </a:endParaRP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4782231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solidFill>
              </a:rPr>
              <a:t>The four classes of policies</a:t>
            </a:r>
          </a:p>
          <a:p>
            <a:pPr lvl="1">
              <a:buSzPct val="80000"/>
            </a:pPr>
            <a:r>
              <a:rPr lang="en-US" dirty="0">
                <a:solidFill>
                  <a:schemeClr val="bg1"/>
                </a:solidFill>
              </a:rPr>
              <a:t>Policy function approximations (PFAs)</a:t>
            </a:r>
          </a:p>
          <a:p>
            <a:pPr lvl="1">
              <a:buSzPct val="80000"/>
            </a:pPr>
            <a:r>
              <a:rPr lang="en-US" dirty="0">
                <a:solidFill>
                  <a:schemeClr val="bg1">
                    <a:lumMod val="65000"/>
                  </a:schemeClr>
                </a:solidFill>
              </a:rPr>
              <a:t>Cost function approximations (CFAs)</a:t>
            </a:r>
          </a:p>
          <a:p>
            <a:pPr lvl="1">
              <a:buSzPct val="80000"/>
            </a:pPr>
            <a:r>
              <a:rPr lang="en-US" dirty="0">
                <a:solidFill>
                  <a:schemeClr val="bg1">
                    <a:lumMod val="65000"/>
                  </a:schemeClr>
                </a:solidFill>
              </a:rPr>
              <a:t>Value function approximations (VFAs)</a:t>
            </a:r>
          </a:p>
          <a:p>
            <a:pPr lvl="1">
              <a:buSzPct val="80000"/>
            </a:pPr>
            <a:r>
              <a:rPr lang="en-US" dirty="0">
                <a:solidFill>
                  <a:schemeClr val="bg1">
                    <a:lumMod val="65000"/>
                  </a:schemeClr>
                </a:solidFill>
              </a:rPr>
              <a:t>Direct </a:t>
            </a:r>
            <a:r>
              <a:rPr lang="en-US" dirty="0" err="1">
                <a:solidFill>
                  <a:schemeClr val="bg1">
                    <a:lumMod val="65000"/>
                  </a:schemeClr>
                </a:solidFill>
              </a:rPr>
              <a:t>lookahead</a:t>
            </a:r>
            <a:r>
              <a:rPr lang="en-US" dirty="0">
                <a:solidFill>
                  <a:schemeClr val="bg1">
                    <a:lumMod val="65000"/>
                  </a:schemeClr>
                </a:solidFill>
              </a:rPr>
              <a:t> policies (DLAs)</a:t>
            </a:r>
          </a:p>
          <a:p>
            <a:pPr lvl="1">
              <a:buSzPct val="80000"/>
            </a:pPr>
            <a:r>
              <a:rPr lang="en-US" dirty="0">
                <a:solidFill>
                  <a:schemeClr val="bg1">
                    <a:lumMod val="65000"/>
                  </a:schemeClr>
                </a:solidFill>
              </a:rPr>
              <a:t>Hybrid direct lookahead/CFA </a:t>
            </a:r>
          </a:p>
          <a:p>
            <a:pPr lvl="1">
              <a:buSzPct val="80000"/>
            </a:pPr>
            <a:r>
              <a:rPr lang="en-US" dirty="0">
                <a:solidFill>
                  <a:schemeClr val="bg1">
                    <a:lumMod val="65000"/>
                  </a:schemeClr>
                </a:solidFill>
              </a:rPr>
              <a:t>Any of the four classes may work best!</a:t>
            </a:r>
          </a:p>
          <a:p>
            <a:pPr lvl="1">
              <a:buSzPct val="80000"/>
            </a:pPr>
            <a:endParaRPr lang="en-US" dirty="0">
              <a:solidFill>
                <a:schemeClr val="bg1">
                  <a:lumMod val="65000"/>
                </a:schemeClr>
              </a:solidFill>
            </a:endParaRP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3155990878"/>
      </p:ext>
    </p:extLst>
  </p:cSld>
  <p:clrMapOvr>
    <a:masterClrMapping/>
  </p:clrMapOvr>
  <p:transition spd="slow">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Policy function approximations</a:t>
            </a:r>
          </a:p>
        </p:txBody>
      </p:sp>
      <p:sp>
        <p:nvSpPr>
          <p:cNvPr id="43011" name="Rectangle 3"/>
          <p:cNvSpPr>
            <a:spLocks noGrp="1" noChangeArrowheads="1"/>
          </p:cNvSpPr>
          <p:nvPr>
            <p:ph type="body" idx="1"/>
          </p:nvPr>
        </p:nvSpPr>
        <p:spPr/>
        <p:txBody>
          <a:bodyPr/>
          <a:lstStyle/>
          <a:p>
            <a:r>
              <a:rPr lang="en-US" dirty="0"/>
              <a:t>Battery arbitrage – When to charge, when to discharge, given volatile LMPs</a:t>
            </a:r>
          </a:p>
        </p:txBody>
      </p:sp>
      <p:pic>
        <p:nvPicPr>
          <p:cNvPr id="138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896" y="2138005"/>
            <a:ext cx="3151734" cy="209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1971"/>
          <a:stretch/>
        </p:blipFill>
        <p:spPr bwMode="auto">
          <a:xfrm>
            <a:off x="1071534" y="4273120"/>
            <a:ext cx="2677296" cy="23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bwMode="auto">
          <a:xfrm>
            <a:off x="3942786" y="5495037"/>
            <a:ext cx="1365813" cy="398214"/>
          </a:xfrm>
          <a:prstGeom prst="rightArrow">
            <a:avLst>
              <a:gd name="adj1" fmla="val 50000"/>
              <a:gd name="adj2" fmla="val 73253"/>
            </a:avLst>
          </a:prstGeom>
          <a:solidFill>
            <a:srgbClr val="00B0F0"/>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Right Arrow 14"/>
          <p:cNvSpPr/>
          <p:nvPr/>
        </p:nvSpPr>
        <p:spPr bwMode="auto">
          <a:xfrm rot="10800000">
            <a:off x="3944711" y="5068687"/>
            <a:ext cx="1365813" cy="398214"/>
          </a:xfrm>
          <a:prstGeom prst="rightArrow">
            <a:avLst>
              <a:gd name="adj1" fmla="val 50000"/>
              <a:gd name="adj2" fmla="val 73253"/>
            </a:avLst>
          </a:prstGeom>
          <a:solidFill>
            <a:srgbClr val="00B0F0"/>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34915"/>
          <a:stretch/>
        </p:blipFill>
        <p:spPr>
          <a:xfrm>
            <a:off x="5542568" y="4273120"/>
            <a:ext cx="3131532" cy="2387563"/>
          </a:xfrm>
          <a:prstGeom prst="rect">
            <a:avLst/>
          </a:prstGeom>
        </p:spPr>
      </p:pic>
    </p:spTree>
    <p:extLst>
      <p:ext uri="{BB962C8B-B14F-4D97-AF65-F5344CB8AC3E}">
        <p14:creationId xmlns:p14="http://schemas.microsoft.com/office/powerpoint/2010/main" val="41847429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extLst/>
          </p:nvPr>
        </p:nvGraphicFramePr>
        <p:xfrm>
          <a:off x="1235581" y="2344330"/>
          <a:ext cx="6852213" cy="2905245"/>
        </p:xfrm>
        <a:graphic>
          <a:graphicData uri="http://schemas.openxmlformats.org/drawingml/2006/chart">
            <c:chart xmlns:c="http://schemas.openxmlformats.org/drawingml/2006/chart" xmlns:r="http://schemas.openxmlformats.org/officeDocument/2006/relationships" r:id="rId4"/>
          </a:graphicData>
        </a:graphic>
      </p:graphicFrame>
      <p:sp>
        <p:nvSpPr>
          <p:cNvPr id="46083" name="Content Placeholder 2"/>
          <p:cNvSpPr>
            <a:spLocks noGrp="1"/>
          </p:cNvSpPr>
          <p:nvPr>
            <p:ph idx="1"/>
          </p:nvPr>
        </p:nvSpPr>
        <p:spPr>
          <a:xfrm>
            <a:off x="685800" y="1143000"/>
            <a:ext cx="8296275" cy="4953000"/>
          </a:xfrm>
        </p:spPr>
        <p:txBody>
          <a:bodyPr/>
          <a:lstStyle/>
          <a:p>
            <a:r>
              <a:rPr lang="en-US" dirty="0"/>
              <a:t>Grid operators require that batteries bid charge and discharge prices, an hour in advance.</a:t>
            </a:r>
          </a:p>
          <a:p>
            <a:endParaRPr lang="en-US" dirty="0"/>
          </a:p>
          <a:p>
            <a:endParaRPr lang="en-US" dirty="0"/>
          </a:p>
          <a:p>
            <a:endParaRPr lang="en-US" dirty="0"/>
          </a:p>
          <a:p>
            <a:endParaRPr lang="en-US" dirty="0"/>
          </a:p>
          <a:p>
            <a:pPr lvl="1"/>
            <a:endParaRPr lang="en-US" dirty="0"/>
          </a:p>
          <a:p>
            <a:pPr lvl="1"/>
            <a:endParaRPr lang="en-US" dirty="0"/>
          </a:p>
          <a:p>
            <a:pPr lvl="1"/>
            <a:endParaRPr lang="en-US" dirty="0"/>
          </a:p>
          <a:p>
            <a:r>
              <a:rPr lang="en-US" dirty="0"/>
              <a:t>We have to search for the best values for the policy parameters </a:t>
            </a:r>
          </a:p>
        </p:txBody>
      </p:sp>
      <p:grpSp>
        <p:nvGrpSpPr>
          <p:cNvPr id="2" name="Group 5"/>
          <p:cNvGrpSpPr>
            <a:grpSpLocks/>
          </p:cNvGrpSpPr>
          <p:nvPr/>
        </p:nvGrpSpPr>
        <p:grpSpPr bwMode="auto">
          <a:xfrm>
            <a:off x="469381" y="3883553"/>
            <a:ext cx="7637463" cy="352425"/>
            <a:chOff x="577" y="2183"/>
            <a:chExt cx="4811" cy="222"/>
          </a:xfrm>
        </p:grpSpPr>
        <p:sp>
          <p:nvSpPr>
            <p:cNvPr id="46089" name="Line 6"/>
            <p:cNvSpPr>
              <a:spLocks noChangeShapeType="1"/>
            </p:cNvSpPr>
            <p:nvPr/>
          </p:nvSpPr>
          <p:spPr bwMode="auto">
            <a:xfrm>
              <a:off x="1290" y="2294"/>
              <a:ext cx="4098" cy="0"/>
            </a:xfrm>
            <a:prstGeom prst="line">
              <a:avLst/>
            </a:prstGeom>
            <a:noFill/>
            <a:ln w="38100">
              <a:solidFill>
                <a:schemeClr val="accent2"/>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aphicFrame>
          <p:nvGraphicFramePr>
            <p:cNvPr id="46090" name="Object 7"/>
            <p:cNvGraphicFramePr>
              <a:graphicFrameLocks noChangeAspect="1"/>
            </p:cNvGraphicFramePr>
            <p:nvPr>
              <p:extLst/>
            </p:nvPr>
          </p:nvGraphicFramePr>
          <p:xfrm>
            <a:off x="577" y="2183"/>
            <a:ext cx="539" cy="222"/>
          </p:xfrm>
          <a:graphic>
            <a:graphicData uri="http://schemas.openxmlformats.org/presentationml/2006/ole">
              <mc:AlternateContent xmlns:mc="http://schemas.openxmlformats.org/markup-compatibility/2006">
                <mc:Choice xmlns:v="urn:schemas-microsoft-com:vml" Requires="v">
                  <p:oleObj spid="_x0000_s1846117" name="Equation" r:id="rId5" imgW="495000" imgH="203040" progId="Equation.DSMT4">
                    <p:embed/>
                  </p:oleObj>
                </mc:Choice>
                <mc:Fallback>
                  <p:oleObj name="Equation" r:id="rId5" imgW="495000" imgH="203040" progId="Equation.DSMT4">
                    <p:embed/>
                    <p:pic>
                      <p:nvPicPr>
                        <p:cNvPr id="46090" name="Object 7"/>
                        <p:cNvPicPr>
                          <a:picLocks noChangeAspect="1" noChangeArrowheads="1"/>
                        </p:cNvPicPr>
                        <p:nvPr/>
                      </p:nvPicPr>
                      <p:blipFill>
                        <a:blip r:embed="rId6"/>
                        <a:srcRect/>
                        <a:stretch>
                          <a:fillRect/>
                        </a:stretch>
                      </p:blipFill>
                      <p:spPr bwMode="auto">
                        <a:xfrm>
                          <a:off x="577" y="2183"/>
                          <a:ext cx="539" cy="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 name="Group 8"/>
          <p:cNvGrpSpPr>
            <a:grpSpLocks/>
          </p:cNvGrpSpPr>
          <p:nvPr/>
        </p:nvGrpSpPr>
        <p:grpSpPr bwMode="auto">
          <a:xfrm>
            <a:off x="469381" y="4265166"/>
            <a:ext cx="7618413" cy="352425"/>
            <a:chOff x="577" y="2731"/>
            <a:chExt cx="4799" cy="222"/>
          </a:xfrm>
        </p:grpSpPr>
        <p:sp>
          <p:nvSpPr>
            <p:cNvPr id="46092" name="Line 9"/>
            <p:cNvSpPr>
              <a:spLocks noChangeShapeType="1"/>
            </p:cNvSpPr>
            <p:nvPr/>
          </p:nvSpPr>
          <p:spPr bwMode="auto">
            <a:xfrm>
              <a:off x="1278" y="2842"/>
              <a:ext cx="4098" cy="0"/>
            </a:xfrm>
            <a:prstGeom prst="line">
              <a:avLst/>
            </a:prstGeom>
            <a:noFill/>
            <a:ln w="38100">
              <a:solidFill>
                <a:schemeClr val="accent2"/>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aphicFrame>
          <p:nvGraphicFramePr>
            <p:cNvPr id="46093" name="Object 6"/>
            <p:cNvGraphicFramePr>
              <a:graphicFrameLocks noChangeAspect="1"/>
            </p:cNvGraphicFramePr>
            <p:nvPr>
              <p:extLst/>
            </p:nvPr>
          </p:nvGraphicFramePr>
          <p:xfrm>
            <a:off x="577" y="2731"/>
            <a:ext cx="429" cy="222"/>
          </p:xfrm>
          <a:graphic>
            <a:graphicData uri="http://schemas.openxmlformats.org/presentationml/2006/ole">
              <mc:AlternateContent xmlns:mc="http://schemas.openxmlformats.org/markup-compatibility/2006">
                <mc:Choice xmlns:v="urn:schemas-microsoft-com:vml" Requires="v">
                  <p:oleObj spid="_x0000_s1846118" name="Equation" r:id="rId7" imgW="393480" imgH="203040" progId="Equation.DSMT4">
                    <p:embed/>
                  </p:oleObj>
                </mc:Choice>
                <mc:Fallback>
                  <p:oleObj name="Equation" r:id="rId7" imgW="393480" imgH="203040" progId="Equation.DSMT4">
                    <p:embed/>
                    <p:pic>
                      <p:nvPicPr>
                        <p:cNvPr id="46093" name="Object 6"/>
                        <p:cNvPicPr>
                          <a:picLocks noChangeAspect="1" noChangeArrowheads="1"/>
                        </p:cNvPicPr>
                        <p:nvPr/>
                      </p:nvPicPr>
                      <p:blipFill>
                        <a:blip r:embed="rId8"/>
                        <a:srcRect/>
                        <a:stretch>
                          <a:fillRect/>
                        </a:stretch>
                      </p:blipFill>
                      <p:spPr bwMode="auto">
                        <a:xfrm>
                          <a:off x="577" y="2731"/>
                          <a:ext cx="429" cy="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4" name="Object 3"/>
          <p:cNvGraphicFramePr>
            <a:graphicFrameLocks noChangeAspect="1"/>
          </p:cNvGraphicFramePr>
          <p:nvPr>
            <p:extLst/>
          </p:nvPr>
        </p:nvGraphicFramePr>
        <p:xfrm>
          <a:off x="2832100" y="5910263"/>
          <a:ext cx="2587625" cy="452437"/>
        </p:xfrm>
        <a:graphic>
          <a:graphicData uri="http://schemas.openxmlformats.org/presentationml/2006/ole">
            <mc:AlternateContent xmlns:mc="http://schemas.openxmlformats.org/markup-compatibility/2006">
              <mc:Choice xmlns:v="urn:schemas-microsoft-com:vml" Requires="v">
                <p:oleObj spid="_x0000_s1846119" name="Equation" r:id="rId9" imgW="1015920" imgH="177480" progId="Equation.DSMT4">
                  <p:embed/>
                </p:oleObj>
              </mc:Choice>
              <mc:Fallback>
                <p:oleObj name="Equation" r:id="rId9" imgW="1015920" imgH="177480" progId="Equation.DSMT4">
                  <p:embed/>
                  <p:pic>
                    <p:nvPicPr>
                      <p:cNvPr id="4" name="Object 3"/>
                      <p:cNvPicPr/>
                      <p:nvPr/>
                    </p:nvPicPr>
                    <p:blipFill>
                      <a:blip r:embed="rId10"/>
                      <a:stretch>
                        <a:fillRect/>
                      </a:stretch>
                    </p:blipFill>
                    <p:spPr>
                      <a:xfrm>
                        <a:off x="2832100" y="5910263"/>
                        <a:ext cx="2587625" cy="452437"/>
                      </a:xfrm>
                      <a:prstGeom prst="rect">
                        <a:avLst/>
                      </a:prstGeom>
                    </p:spPr>
                  </p:pic>
                </p:oleObj>
              </mc:Fallback>
            </mc:AlternateContent>
          </a:graphicData>
        </a:graphic>
      </p:graphicFrame>
      <p:sp>
        <p:nvSpPr>
          <p:cNvPr id="14" name="Rectangle 2"/>
          <p:cNvSpPr>
            <a:spLocks noGrp="1" noChangeArrowheads="1"/>
          </p:cNvSpPr>
          <p:nvPr>
            <p:ph type="title"/>
          </p:nvPr>
        </p:nvSpPr>
        <p:spPr>
          <a:xfrm>
            <a:off x="685800" y="304800"/>
            <a:ext cx="7772400" cy="609600"/>
          </a:xfrm>
        </p:spPr>
        <p:txBody>
          <a:bodyPr/>
          <a:lstStyle/>
          <a:p>
            <a:r>
              <a:rPr lang="en-US" sz="3200" dirty="0"/>
              <a:t>Policy function approximations</a:t>
            </a:r>
          </a:p>
        </p:txBody>
      </p:sp>
    </p:spTree>
    <p:extLst>
      <p:ext uri="{BB962C8B-B14F-4D97-AF65-F5344CB8AC3E}">
        <p14:creationId xmlns:p14="http://schemas.microsoft.com/office/powerpoint/2010/main" val="990387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Policy function approximations</a:t>
            </a:r>
          </a:p>
        </p:txBody>
      </p:sp>
      <p:sp>
        <p:nvSpPr>
          <p:cNvPr id="3" name="Content Placeholder 2"/>
          <p:cNvSpPr>
            <a:spLocks noGrp="1"/>
          </p:cNvSpPr>
          <p:nvPr>
            <p:ph idx="1"/>
          </p:nvPr>
        </p:nvSpPr>
        <p:spPr/>
        <p:txBody>
          <a:bodyPr/>
          <a:lstStyle/>
          <a:p>
            <a:r>
              <a:rPr lang="en-US" dirty="0"/>
              <a:t>Our policy function might be the parametric model (this is nonlinear in the parameters):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342900" lvl="1" indent="-342900">
              <a:buSzPct val="80000"/>
              <a:buBlip>
                <a:blip r:embed="rId3"/>
              </a:buBlip>
            </a:pPr>
            <a:endParaRPr lang="en-US" dirty="0"/>
          </a:p>
          <a:p>
            <a:pPr marL="0" lvl="1" indent="0">
              <a:buSzPct val="80000"/>
              <a:buNone/>
            </a:pPr>
            <a:endParaRPr lang="en-US" dirty="0"/>
          </a:p>
        </p:txBody>
      </p:sp>
      <p:graphicFrame>
        <p:nvGraphicFramePr>
          <p:cNvPr id="4" name="Object 3"/>
          <p:cNvGraphicFramePr>
            <a:graphicFrameLocks noChangeAspect="1"/>
          </p:cNvGraphicFramePr>
          <p:nvPr>
            <p:extLst/>
          </p:nvPr>
        </p:nvGraphicFramePr>
        <p:xfrm>
          <a:off x="1482873" y="2017299"/>
          <a:ext cx="5448477" cy="1580058"/>
        </p:xfrm>
        <a:graphic>
          <a:graphicData uri="http://schemas.openxmlformats.org/presentationml/2006/ole">
            <mc:AlternateContent xmlns:mc="http://schemas.openxmlformats.org/markup-compatibility/2006">
              <mc:Choice xmlns:v="urn:schemas-microsoft-com:vml" Requires="v">
                <p:oleObj spid="_x0000_s1846562" name="Equation" r:id="rId4" imgW="2539800" imgH="736560" progId="Equation.DSMT4">
                  <p:embed/>
                </p:oleObj>
              </mc:Choice>
              <mc:Fallback>
                <p:oleObj name="Equation" r:id="rId4" imgW="2539800" imgH="736560" progId="Equation.DSMT4">
                  <p:embed/>
                  <p:pic>
                    <p:nvPicPr>
                      <p:cNvPr id="4" name="Object 3"/>
                      <p:cNvPicPr/>
                      <p:nvPr/>
                    </p:nvPicPr>
                    <p:blipFill>
                      <a:blip r:embed="rId5"/>
                      <a:stretch>
                        <a:fillRect/>
                      </a:stretch>
                    </p:blipFill>
                    <p:spPr>
                      <a:xfrm>
                        <a:off x="1482873" y="2017299"/>
                        <a:ext cx="5448477" cy="1580058"/>
                      </a:xfrm>
                      <a:prstGeom prst="rect">
                        <a:avLst/>
                      </a:prstGeom>
                    </p:spPr>
                  </p:pic>
                </p:oleObj>
              </mc:Fallback>
            </mc:AlternateContent>
          </a:graphicData>
        </a:graphic>
      </p:graphicFrame>
      <p:pic>
        <p:nvPicPr>
          <p:cNvPr id="11" name="Picture 2" descr="Energy shifting"/>
          <p:cNvPicPr>
            <a:picLocks noChangeAspect="1" noChangeArrowheads="1"/>
          </p:cNvPicPr>
          <p:nvPr/>
        </p:nvPicPr>
        <p:blipFill rotWithShape="1">
          <a:blip r:embed="rId6">
            <a:extLst>
              <a:ext uri="{28A0092B-C50C-407E-A947-70E740481C1C}">
                <a14:useLocalDpi xmlns:a14="http://schemas.microsoft.com/office/drawing/2010/main" val="0"/>
              </a:ext>
            </a:extLst>
          </a:blip>
          <a:srcRect b="4276"/>
          <a:stretch/>
        </p:blipFill>
        <p:spPr bwMode="auto">
          <a:xfrm>
            <a:off x="0" y="3604702"/>
            <a:ext cx="9144000" cy="32495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6093" y="3725614"/>
            <a:ext cx="2057166" cy="400110"/>
          </a:xfrm>
          <a:prstGeom prst="rect">
            <a:avLst/>
          </a:prstGeom>
          <a:noFill/>
        </p:spPr>
        <p:txBody>
          <a:bodyPr wrap="none" rtlCol="0">
            <a:spAutoFit/>
          </a:bodyPr>
          <a:lstStyle/>
          <a:p>
            <a:pPr algn="l"/>
            <a:r>
              <a:rPr lang="en-US" sz="2000" i="0" dirty="0">
                <a:solidFill>
                  <a:srgbClr val="008000"/>
                </a:solidFill>
              </a:rPr>
              <a:t>Energy in storage:</a:t>
            </a:r>
          </a:p>
        </p:txBody>
      </p:sp>
      <p:sp>
        <p:nvSpPr>
          <p:cNvPr id="7" name="TextBox 6"/>
          <p:cNvSpPr txBox="1"/>
          <p:nvPr/>
        </p:nvSpPr>
        <p:spPr>
          <a:xfrm>
            <a:off x="545365" y="5094695"/>
            <a:ext cx="2143536" cy="400110"/>
          </a:xfrm>
          <a:prstGeom prst="rect">
            <a:avLst/>
          </a:prstGeom>
          <a:solidFill>
            <a:schemeClr val="bg1"/>
          </a:solidFill>
        </p:spPr>
        <p:txBody>
          <a:bodyPr wrap="none" rtlCol="0">
            <a:spAutoFit/>
          </a:bodyPr>
          <a:lstStyle/>
          <a:p>
            <a:pPr algn="l"/>
            <a:r>
              <a:rPr lang="en-US" sz="2000" i="0" dirty="0">
                <a:solidFill>
                  <a:srgbClr val="CC0066"/>
                </a:solidFill>
              </a:rPr>
              <a:t>Price of electricity:</a:t>
            </a:r>
          </a:p>
        </p:txBody>
      </p:sp>
    </p:spTree>
    <p:extLst>
      <p:ext uri="{BB962C8B-B14F-4D97-AF65-F5344CB8AC3E}">
        <p14:creationId xmlns:p14="http://schemas.microsoft.com/office/powerpoint/2010/main" val="2331405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Multiagent supply chain management</a:t>
            </a:r>
          </a:p>
        </p:txBody>
      </p:sp>
      <p:sp>
        <p:nvSpPr>
          <p:cNvPr id="3" name="Content Placeholder 2"/>
          <p:cNvSpPr>
            <a:spLocks noGrp="1"/>
          </p:cNvSpPr>
          <p:nvPr>
            <p:ph idx="1"/>
          </p:nvPr>
        </p:nvSpPr>
        <p:spPr>
          <a:xfrm>
            <a:off x="4704347" y="1118937"/>
            <a:ext cx="4030579" cy="3080084"/>
          </a:xfrm>
        </p:spPr>
        <p:txBody>
          <a:bodyPr/>
          <a:lstStyle/>
          <a:p>
            <a:r>
              <a:rPr lang="en-US" sz="2400" dirty="0" err="1"/>
              <a:t>Pratt&amp;Whitney</a:t>
            </a:r>
            <a:r>
              <a:rPr lang="en-US" sz="2400" dirty="0"/>
              <a:t> jet engines</a:t>
            </a:r>
          </a:p>
          <a:p>
            <a:pPr lvl="1"/>
            <a:r>
              <a:rPr lang="en-US" sz="2000" dirty="0"/>
              <a:t>Over 1,000 parts</a:t>
            </a:r>
          </a:p>
          <a:p>
            <a:pPr lvl="1"/>
            <a:r>
              <a:rPr lang="en-US" sz="2000" dirty="0"/>
              <a:t>Median lead time for a part is 120 days.  Some lead times are over 300 days.</a:t>
            </a:r>
          </a:p>
          <a:p>
            <a:pPr lvl="1"/>
            <a:r>
              <a:rPr lang="en-US" sz="2000" dirty="0"/>
              <a:t>Parts often require reworking.</a:t>
            </a:r>
          </a:p>
        </p:txBody>
      </p:sp>
      <p:pic>
        <p:nvPicPr>
          <p:cNvPr id="2816002" name="Picture 2" descr="Image result for pratt and whitne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910" y="1281178"/>
            <a:ext cx="4117877" cy="2340327"/>
          </a:xfrm>
          <a:prstGeom prst="rect">
            <a:avLst/>
          </a:prstGeom>
          <a:noFill/>
          <a:extLst>
            <a:ext uri="{909E8E84-426E-40DD-AFC4-6F175D3DCCD1}">
              <a14:hiddenFill xmlns:a14="http://schemas.microsoft.com/office/drawing/2010/main">
                <a:solidFill>
                  <a:srgbClr val="FFFFFF"/>
                </a:solidFill>
              </a14:hiddenFill>
            </a:ext>
          </a:extLst>
        </p:spPr>
      </p:pic>
      <p:pic>
        <p:nvPicPr>
          <p:cNvPr id="6" name="Video_B_Scale5.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4777"/>
          <a:stretch/>
        </p:blipFill>
        <p:spPr>
          <a:xfrm>
            <a:off x="4570787" y="3894863"/>
            <a:ext cx="4584032" cy="2737064"/>
          </a:xfrm>
          <a:prstGeom prst="rect">
            <a:avLst/>
          </a:prstGeom>
        </p:spPr>
      </p:pic>
      <p:sp>
        <p:nvSpPr>
          <p:cNvPr id="7" name="Content Placeholder 2"/>
          <p:cNvSpPr txBox="1">
            <a:spLocks/>
          </p:cNvSpPr>
          <p:nvPr/>
        </p:nvSpPr>
        <p:spPr bwMode="auto">
          <a:xfrm>
            <a:off x="452910" y="3860453"/>
            <a:ext cx="4030579" cy="308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0000"/>
              <a:buFontTx/>
              <a:buBlip>
                <a:blip r:embed="rId6"/>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r>
              <a:rPr lang="en-US" sz="2400" i="0" kern="0" dirty="0"/>
              <a:t>Managing the supply chain</a:t>
            </a:r>
          </a:p>
          <a:p>
            <a:pPr lvl="1"/>
            <a:r>
              <a:rPr lang="en-US" sz="2000" i="0" kern="0" dirty="0"/>
              <a:t>Challenge is determining when to order parts given the long lead times, and production uncertainties.</a:t>
            </a:r>
          </a:p>
          <a:p>
            <a:pPr lvl="1"/>
            <a:r>
              <a:rPr lang="en-US" sz="2000" i="0" kern="0" dirty="0"/>
              <a:t>Suppliers work for multiple customers.</a:t>
            </a:r>
          </a:p>
        </p:txBody>
      </p:sp>
    </p:spTree>
    <p:extLst>
      <p:ext uri="{BB962C8B-B14F-4D97-AF65-F5344CB8AC3E}">
        <p14:creationId xmlns:p14="http://schemas.microsoft.com/office/powerpoint/2010/main" val="3422625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61" name="Rectangle 2"/>
          <p:cNvSpPr>
            <a:spLocks noGrp="1" noChangeArrowheads="1"/>
          </p:cNvSpPr>
          <p:nvPr>
            <p:ph type="title" idx="4294967295"/>
          </p:nvPr>
        </p:nvSpPr>
        <p:spPr/>
        <p:txBody>
          <a:bodyPr/>
          <a:lstStyle/>
          <a:p>
            <a:r>
              <a:rPr lang="en-US" sz="3200" dirty="0"/>
              <a:t>Policy function approximations</a:t>
            </a:r>
          </a:p>
        </p:txBody>
      </p:sp>
      <p:sp>
        <p:nvSpPr>
          <p:cNvPr id="821262" name="Rectangle 3"/>
          <p:cNvSpPr>
            <a:spLocks noGrp="1" noChangeArrowheads="1"/>
          </p:cNvSpPr>
          <p:nvPr>
            <p:ph type="body" idx="4294967295"/>
          </p:nvPr>
        </p:nvSpPr>
        <p:spPr>
          <a:xfrm>
            <a:off x="685800" y="1143000"/>
            <a:ext cx="8267700" cy="1962150"/>
          </a:xfrm>
        </p:spPr>
        <p:txBody>
          <a:bodyPr/>
          <a:lstStyle/>
          <a:p>
            <a:r>
              <a:rPr lang="en-US" dirty="0"/>
              <a:t>Finding the best policy</a:t>
            </a:r>
          </a:p>
          <a:p>
            <a:pPr lvl="1"/>
            <a:r>
              <a:rPr lang="en-US" dirty="0"/>
              <a:t>We need to maximize</a:t>
            </a:r>
          </a:p>
          <a:p>
            <a:pPr lvl="1"/>
            <a:endParaRPr lang="en-US" dirty="0"/>
          </a:p>
          <a:p>
            <a:pPr lvl="1"/>
            <a:endParaRPr lang="en-US" dirty="0"/>
          </a:p>
          <a:p>
            <a:pPr lvl="1"/>
            <a:r>
              <a:rPr lang="en-US" dirty="0"/>
              <a:t>We cannot compute the expectation, so we run simulations:</a:t>
            </a:r>
          </a:p>
          <a:p>
            <a:endParaRPr lang="en-US" dirty="0"/>
          </a:p>
          <a:p>
            <a:endParaRPr lang="en-US" dirty="0"/>
          </a:p>
        </p:txBody>
      </p:sp>
      <p:pic>
        <p:nvPicPr>
          <p:cNvPr id="55"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8425" y="3358667"/>
            <a:ext cx="5781675" cy="299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Line 5"/>
          <p:cNvSpPr>
            <a:spLocks noChangeShapeType="1"/>
          </p:cNvSpPr>
          <p:nvPr/>
        </p:nvSpPr>
        <p:spPr bwMode="auto">
          <a:xfrm flipH="1" flipV="1">
            <a:off x="2070099" y="5692074"/>
            <a:ext cx="1971674" cy="658810"/>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Line 6"/>
          <p:cNvSpPr>
            <a:spLocks noChangeShapeType="1"/>
          </p:cNvSpPr>
          <p:nvPr/>
        </p:nvSpPr>
        <p:spPr bwMode="auto">
          <a:xfrm flipV="1">
            <a:off x="4259263" y="5793673"/>
            <a:ext cx="2636838" cy="557211"/>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59" name="Object 6"/>
          <p:cNvGraphicFramePr>
            <a:graphicFrameLocks noChangeAspect="1"/>
          </p:cNvGraphicFramePr>
          <p:nvPr>
            <p:extLst/>
          </p:nvPr>
        </p:nvGraphicFramePr>
        <p:xfrm>
          <a:off x="6405563" y="5941769"/>
          <a:ext cx="1284287" cy="527050"/>
        </p:xfrm>
        <a:graphic>
          <a:graphicData uri="http://schemas.openxmlformats.org/presentationml/2006/ole">
            <mc:AlternateContent xmlns:mc="http://schemas.openxmlformats.org/markup-compatibility/2006">
              <mc:Choice xmlns:v="urn:schemas-microsoft-com:vml" Requires="v">
                <p:oleObj spid="_x0000_s1848174" name="Equation" r:id="rId5" imgW="495000" imgH="203040" progId="Equation.DSMT4">
                  <p:embed/>
                </p:oleObj>
              </mc:Choice>
              <mc:Fallback>
                <p:oleObj name="Equation" r:id="rId5" imgW="495000" imgH="203040" progId="Equation.DSMT4">
                  <p:embed/>
                  <p:pic>
                    <p:nvPicPr>
                      <p:cNvPr id="59" name="Object 6"/>
                      <p:cNvPicPr>
                        <a:picLocks noChangeAspect="1" noChangeArrowheads="1"/>
                      </p:cNvPicPr>
                      <p:nvPr/>
                    </p:nvPicPr>
                    <p:blipFill>
                      <a:blip r:embed="rId6"/>
                      <a:srcRect/>
                      <a:stretch>
                        <a:fillRect/>
                      </a:stretch>
                    </p:blipFill>
                    <p:spPr bwMode="auto">
                      <a:xfrm>
                        <a:off x="6405563" y="5941769"/>
                        <a:ext cx="1284287" cy="527050"/>
                      </a:xfrm>
                      <a:prstGeom prst="rect">
                        <a:avLst/>
                      </a:prstGeom>
                      <a:noFill/>
                      <a:ln>
                        <a:noFill/>
                      </a:ln>
                      <a:effectLst/>
                      <a:extLst/>
                    </p:spPr>
                  </p:pic>
                </p:oleObj>
              </mc:Fallback>
            </mc:AlternateContent>
          </a:graphicData>
        </a:graphic>
      </p:graphicFrame>
      <p:graphicFrame>
        <p:nvGraphicFramePr>
          <p:cNvPr id="60" name="Object 6"/>
          <p:cNvGraphicFramePr>
            <a:graphicFrameLocks noChangeAspect="1"/>
          </p:cNvGraphicFramePr>
          <p:nvPr>
            <p:extLst/>
          </p:nvPr>
        </p:nvGraphicFramePr>
        <p:xfrm>
          <a:off x="1857375" y="5995744"/>
          <a:ext cx="923925" cy="477838"/>
        </p:xfrm>
        <a:graphic>
          <a:graphicData uri="http://schemas.openxmlformats.org/presentationml/2006/ole">
            <mc:AlternateContent xmlns:mc="http://schemas.openxmlformats.org/markup-compatibility/2006">
              <mc:Choice xmlns:v="urn:schemas-microsoft-com:vml" Requires="v">
                <p:oleObj spid="_x0000_s1848175" name="Equation" r:id="rId7" imgW="393480" imgH="203040" progId="Equation.DSMT4">
                  <p:embed/>
                </p:oleObj>
              </mc:Choice>
              <mc:Fallback>
                <p:oleObj name="Equation" r:id="rId7" imgW="393480" imgH="203040" progId="Equation.DSMT4">
                  <p:embed/>
                  <p:pic>
                    <p:nvPicPr>
                      <p:cNvPr id="60" name="Object 6"/>
                      <p:cNvPicPr>
                        <a:picLocks noChangeAspect="1" noChangeArrowheads="1"/>
                      </p:cNvPicPr>
                      <p:nvPr/>
                    </p:nvPicPr>
                    <p:blipFill>
                      <a:blip r:embed="rId8"/>
                      <a:srcRect/>
                      <a:stretch>
                        <a:fillRect/>
                      </a:stretch>
                    </p:blipFill>
                    <p:spPr bwMode="auto">
                      <a:xfrm>
                        <a:off x="1857375" y="5995744"/>
                        <a:ext cx="9239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Line 6"/>
          <p:cNvSpPr>
            <a:spLocks noChangeShapeType="1"/>
          </p:cNvSpPr>
          <p:nvPr/>
        </p:nvSpPr>
        <p:spPr bwMode="auto">
          <a:xfrm flipV="1">
            <a:off x="3255963" y="5502366"/>
            <a:ext cx="1277937" cy="278606"/>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6"/>
          <p:cNvSpPr>
            <a:spLocks noChangeShapeType="1"/>
          </p:cNvSpPr>
          <p:nvPr/>
        </p:nvSpPr>
        <p:spPr bwMode="auto">
          <a:xfrm flipH="1" flipV="1">
            <a:off x="4508500" y="5502365"/>
            <a:ext cx="762000" cy="278607"/>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6"/>
          <p:cNvSpPr>
            <a:spLocks noChangeShapeType="1"/>
          </p:cNvSpPr>
          <p:nvPr/>
        </p:nvSpPr>
        <p:spPr bwMode="auto">
          <a:xfrm flipH="1" flipV="1">
            <a:off x="4533900" y="4854775"/>
            <a:ext cx="0" cy="660289"/>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Oval 3"/>
          <p:cNvSpPr/>
          <p:nvPr/>
        </p:nvSpPr>
        <p:spPr bwMode="auto">
          <a:xfrm>
            <a:off x="4508499" y="4831638"/>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7" name="Oval 16"/>
          <p:cNvSpPr/>
          <p:nvPr/>
        </p:nvSpPr>
        <p:spPr bwMode="auto">
          <a:xfrm>
            <a:off x="4510896" y="4984038"/>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8" name="Oval 17"/>
          <p:cNvSpPr/>
          <p:nvPr/>
        </p:nvSpPr>
        <p:spPr bwMode="auto">
          <a:xfrm>
            <a:off x="4508515" y="4748319"/>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9" name="Oval 18"/>
          <p:cNvSpPr/>
          <p:nvPr/>
        </p:nvSpPr>
        <p:spPr bwMode="auto">
          <a:xfrm>
            <a:off x="4508531" y="4593570"/>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20" name="Oval 19"/>
          <p:cNvSpPr/>
          <p:nvPr/>
        </p:nvSpPr>
        <p:spPr bwMode="auto">
          <a:xfrm>
            <a:off x="4508547" y="5145978"/>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21" name="Oval 20"/>
          <p:cNvSpPr/>
          <p:nvPr/>
        </p:nvSpPr>
        <p:spPr bwMode="auto">
          <a:xfrm>
            <a:off x="4506166" y="4376915"/>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graphicFrame>
        <p:nvGraphicFramePr>
          <p:cNvPr id="2" name="Object 1"/>
          <p:cNvGraphicFramePr>
            <a:graphicFrameLocks noChangeAspect="1"/>
          </p:cNvGraphicFramePr>
          <p:nvPr>
            <p:extLst/>
          </p:nvPr>
        </p:nvGraphicFramePr>
        <p:xfrm>
          <a:off x="1930400" y="1971675"/>
          <a:ext cx="4800600" cy="903288"/>
        </p:xfrm>
        <a:graphic>
          <a:graphicData uri="http://schemas.openxmlformats.org/presentationml/2006/ole">
            <mc:AlternateContent xmlns:mc="http://schemas.openxmlformats.org/markup-compatibility/2006">
              <mc:Choice xmlns:v="urn:schemas-microsoft-com:vml" Requires="v">
                <p:oleObj spid="_x0000_s1848176" name="Equation" r:id="rId9" imgW="1955520" imgH="368280" progId="Equation.DSMT4">
                  <p:embed/>
                </p:oleObj>
              </mc:Choice>
              <mc:Fallback>
                <p:oleObj name="Equation" r:id="rId9" imgW="1955520" imgH="368280" progId="Equation.DSMT4">
                  <p:embed/>
                  <p:pic>
                    <p:nvPicPr>
                      <p:cNvPr id="2" name="Object 1"/>
                      <p:cNvPicPr>
                        <a:picLocks noChangeAspect="1" noChangeArrowheads="1"/>
                      </p:cNvPicPr>
                      <p:nvPr/>
                    </p:nvPicPr>
                    <p:blipFill>
                      <a:blip r:embed="rId10"/>
                      <a:srcRect/>
                      <a:stretch>
                        <a:fillRect/>
                      </a:stretch>
                    </p:blipFill>
                    <p:spPr bwMode="auto">
                      <a:xfrm>
                        <a:off x="1930400" y="1971675"/>
                        <a:ext cx="48006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8034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2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200"/>
                            </p:stCondLst>
                            <p:childTnLst>
                              <p:par>
                                <p:cTn id="23" presetID="1" presetClass="entr" presetSubtype="0" fill="hold" grpId="0" nodeType="afterEffect">
                                  <p:stCondLst>
                                    <p:cond delay="20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400"/>
                            </p:stCondLst>
                            <p:childTnLst>
                              <p:par>
                                <p:cTn id="26" presetID="1" presetClass="entr" presetSubtype="0" fill="hold" grpId="0" nodeType="afterEffect">
                                  <p:stCondLst>
                                    <p:cond delay="20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600"/>
                            </p:stCondLst>
                            <p:childTnLst>
                              <p:par>
                                <p:cTn id="29" presetID="1" presetClass="entr" presetSubtype="0" fill="hold" grpId="0" nodeType="afterEffect">
                                  <p:stCondLst>
                                    <p:cond delay="200"/>
                                  </p:stCondLst>
                                  <p:childTnLst>
                                    <p:set>
                                      <p:cBhvr>
                                        <p:cTn id="30" dur="1" fill="hold">
                                          <p:stCondLst>
                                            <p:cond delay="0"/>
                                          </p:stCondLst>
                                        </p:cTn>
                                        <p:tgtEl>
                                          <p:spTgt spid="21"/>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grpId="0" nodeType="afterEffect">
                                  <p:stCondLst>
                                    <p:cond delay="20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4" grpId="0" animBg="1"/>
      <p:bldP spid="17" grpId="0" animBg="1"/>
      <p:bldP spid="18" grpId="0" animBg="1"/>
      <p:bldP spid="19" grpId="0" animBg="1"/>
      <p:bldP spid="20" grpId="0" animBg="1"/>
      <p:bldP spid="2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9FA31-E0CD-417E-B0B6-12896864B8A2}"/>
              </a:ext>
            </a:extLst>
          </p:cNvPr>
          <p:cNvSpPr>
            <a:spLocks noGrp="1"/>
          </p:cNvSpPr>
          <p:nvPr>
            <p:ph type="title"/>
          </p:nvPr>
        </p:nvSpPr>
        <p:spPr/>
        <p:txBody>
          <a:bodyPr/>
          <a:lstStyle/>
          <a:p>
            <a:r>
              <a:rPr lang="en-US" dirty="0"/>
              <a:t>Policy function approximations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7AEAF52-36E8-429A-892D-AA292D76F507}"/>
                  </a:ext>
                </a:extLst>
              </p:cNvPr>
              <p:cNvSpPr>
                <a:spLocks noGrp="1"/>
              </p:cNvSpPr>
              <p:nvPr>
                <p:ph idx="1"/>
              </p:nvPr>
            </p:nvSpPr>
            <p:spPr>
              <a:xfrm>
                <a:off x="685800" y="1143000"/>
                <a:ext cx="8160136" cy="4953000"/>
              </a:xfrm>
            </p:spPr>
            <p:txBody>
              <a:bodyPr/>
              <a:lstStyle/>
              <a:p>
                <a:r>
                  <a:rPr lang="en-US" dirty="0"/>
                  <a:t>How do we search for the best </a:t>
                </a:r>
                <a14:m>
                  <m:oMath xmlns:m="http://schemas.openxmlformats.org/officeDocument/2006/math">
                    <m:r>
                      <a:rPr lang="en-US" b="0" i="1" smtClean="0">
                        <a:latin typeface="Cambria Math" panose="02040503050406030204" pitchFamily="18" charset="0"/>
                      </a:rPr>
                      <m:t>𝜃</m:t>
                    </m:r>
                    <m:r>
                      <a:rPr lang="en-US" b="0" i="1" smtClean="0">
                        <a:latin typeface="Cambria Math" panose="02040503050406030204" pitchFamily="18" charset="0"/>
                      </a:rPr>
                      <m:t>?</m:t>
                    </m:r>
                  </m:oMath>
                </a14:m>
                <a:endParaRPr lang="en-US" dirty="0"/>
              </a:p>
              <a:p>
                <a:pPr lvl="1"/>
                <a:r>
                  <a:rPr lang="en-US" dirty="0"/>
                  <a:t>Derivative-based</a:t>
                </a:r>
              </a:p>
              <a:p>
                <a:pPr lvl="2"/>
                <a:r>
                  <a:rPr lang="en-US" sz="2400" dirty="0"/>
                  <a:t>Use classical stochastic gradient methods:</a:t>
                </a:r>
              </a:p>
              <a:p>
                <a:pPr lvl="2"/>
                <a:endParaRPr lang="en-US" sz="2400" dirty="0"/>
              </a:p>
              <a:p>
                <a:pPr lvl="2"/>
                <a:endParaRPr lang="en-US" sz="2400" dirty="0"/>
              </a:p>
              <a:p>
                <a:pPr lvl="2"/>
                <a:r>
                  <a:rPr lang="en-US" sz="2400" dirty="0"/>
                  <a:t>The gradient </a:t>
                </a:r>
                <a14:m>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m:t>
                        </m:r>
                      </m:e>
                      <m:sub>
                        <m:r>
                          <a:rPr lang="en-US" sz="2400" b="0" i="1" smtClean="0">
                            <a:latin typeface="Cambria Math" panose="02040503050406030204" pitchFamily="18" charset="0"/>
                          </a:rPr>
                          <m:t>𝑥</m:t>
                        </m:r>
                      </m:sub>
                    </m:sSub>
                    <m:r>
                      <a:rPr lang="en-US" sz="2400" b="0" i="1" smtClean="0">
                        <a:latin typeface="Cambria Math" panose="02040503050406030204" pitchFamily="18" charset="0"/>
                      </a:rPr>
                      <m:t>(</m:t>
                    </m:r>
                    <m:r>
                      <a:rPr lang="en-US" sz="2400" b="0" i="1" smtClean="0">
                        <a:latin typeface="Cambria Math" panose="02040503050406030204" pitchFamily="18" charset="0"/>
                      </a:rPr>
                      <m:t>𝐹</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𝑛</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𝑊</m:t>
                        </m:r>
                      </m:e>
                      <m:sup>
                        <m:r>
                          <a:rPr lang="en-US" sz="2400" b="0" i="1" smtClean="0">
                            <a:latin typeface="Cambria Math" panose="02040503050406030204" pitchFamily="18" charset="0"/>
                          </a:rPr>
                          <m:t>𝑛</m:t>
                        </m:r>
                        <m:r>
                          <a:rPr lang="en-US" sz="2400" b="0" i="1" smtClean="0">
                            <a:latin typeface="Cambria Math" panose="02040503050406030204" pitchFamily="18" charset="0"/>
                          </a:rPr>
                          <m:t>+1</m:t>
                        </m:r>
                      </m:sup>
                    </m:sSup>
                    <m:r>
                      <a:rPr lang="en-US" sz="2400" b="0" i="1" smtClean="0">
                        <a:latin typeface="Cambria Math" panose="02040503050406030204" pitchFamily="18" charset="0"/>
                      </a:rPr>
                      <m:t>)</m:t>
                    </m:r>
                  </m:oMath>
                </a14:m>
                <a:r>
                  <a:rPr lang="en-US" sz="2400" dirty="0"/>
                  <a:t> may be computed analytically, but more often it is computed numerically.</a:t>
                </a:r>
              </a:p>
              <a:p>
                <a:pPr lvl="2"/>
                <a:endParaRPr lang="en-US" sz="1400" dirty="0"/>
              </a:p>
              <a:p>
                <a:pPr lvl="1"/>
                <a:r>
                  <a:rPr lang="en-US" dirty="0"/>
                  <a:t>Derivative-free</a:t>
                </a:r>
              </a:p>
              <a:p>
                <a:pPr lvl="2"/>
                <a:r>
                  <a:rPr lang="en-US" sz="2400" dirty="0"/>
                  <a:t>Build a belief model </a:t>
                </a:r>
                <a14:m>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𝐹</m:t>
                        </m:r>
                      </m:e>
                    </m:acc>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rPr>
                      <m:t>≈</m:t>
                    </m:r>
                    <m:r>
                      <a:rPr lang="en-US" sz="2400" b="0" i="1" smtClean="0">
                        <a:latin typeface="Cambria Math" panose="02040503050406030204" pitchFamily="18" charset="0"/>
                      </a:rPr>
                      <m:t>𝔼</m:t>
                    </m:r>
                    <m:r>
                      <a:rPr lang="en-US" sz="2400" b="0" i="1" smtClean="0">
                        <a:latin typeface="Cambria Math" panose="02040503050406030204" pitchFamily="18" charset="0"/>
                      </a:rPr>
                      <m:t>𝐹</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𝑊</m:t>
                        </m:r>
                      </m:e>
                    </m:d>
                  </m:oMath>
                </a14:m>
                <a:r>
                  <a:rPr lang="en-US" sz="2400" dirty="0"/>
                  <a:t> that approximates our function.</a:t>
                </a:r>
              </a:p>
              <a:p>
                <a:pPr lvl="2"/>
                <a:endParaRPr lang="en-US" sz="1600" dirty="0"/>
              </a:p>
              <a:p>
                <a:pPr lvl="1"/>
                <a:r>
                  <a:rPr lang="en-US" dirty="0"/>
                  <a:t>Both of these approaches are sequential decision problems!</a:t>
                </a:r>
              </a:p>
            </p:txBody>
          </p:sp>
        </mc:Choice>
        <mc:Fallback>
          <p:sp>
            <p:nvSpPr>
              <p:cNvPr id="3" name="Content Placeholder 2">
                <a:extLst>
                  <a:ext uri="{FF2B5EF4-FFF2-40B4-BE49-F238E27FC236}">
                    <a16:creationId xmlns:a16="http://schemas.microsoft.com/office/drawing/2014/main" id="{B7AEAF52-36E8-429A-892D-AA292D76F507}"/>
                  </a:ext>
                </a:extLst>
              </p:cNvPr>
              <p:cNvSpPr>
                <a:spLocks noGrp="1" noRot="1" noChangeAspect="1" noMove="1" noResize="1" noEditPoints="1" noAdjustHandles="1" noChangeArrowheads="1" noChangeShapeType="1" noTextEdit="1"/>
              </p:cNvSpPr>
              <p:nvPr>
                <p:ph idx="1"/>
              </p:nvPr>
            </p:nvSpPr>
            <p:spPr>
              <a:xfrm>
                <a:off x="685800" y="1143000"/>
                <a:ext cx="8160136" cy="4953000"/>
              </a:xfrm>
              <a:blipFill>
                <a:blip r:embed="rId3"/>
                <a:stretch>
                  <a:fillRect t="-1355" r="-747" b="-739"/>
                </a:stretch>
              </a:blipFill>
            </p:spPr>
            <p:txBody>
              <a:bodyPr/>
              <a:lstStyle/>
              <a:p>
                <a:r>
                  <a:rPr lang="en-US">
                    <a:noFill/>
                  </a:rPr>
                  <a:t> </a:t>
                </a:r>
              </a:p>
            </p:txBody>
          </p:sp>
        </mc:Fallback>
      </mc:AlternateContent>
      <p:graphicFrame>
        <p:nvGraphicFramePr>
          <p:cNvPr id="4" name="Object 3">
            <a:extLst>
              <a:ext uri="{FF2B5EF4-FFF2-40B4-BE49-F238E27FC236}">
                <a16:creationId xmlns:a16="http://schemas.microsoft.com/office/drawing/2014/main" id="{B531A4D5-03A4-4B14-96E8-728AAEF28A19}"/>
              </a:ext>
            </a:extLst>
          </p:cNvPr>
          <p:cNvGraphicFramePr>
            <a:graphicFrameLocks noChangeAspect="1"/>
          </p:cNvGraphicFramePr>
          <p:nvPr>
            <p:extLst>
              <p:ext uri="{D42A27DB-BD31-4B8C-83A1-F6EECF244321}">
                <p14:modId xmlns:p14="http://schemas.microsoft.com/office/powerpoint/2010/main" val="4155496752"/>
              </p:ext>
            </p:extLst>
          </p:nvPr>
        </p:nvGraphicFramePr>
        <p:xfrm>
          <a:off x="2402813" y="2461228"/>
          <a:ext cx="3317875" cy="460375"/>
        </p:xfrm>
        <a:graphic>
          <a:graphicData uri="http://schemas.openxmlformats.org/presentationml/2006/ole">
            <mc:AlternateContent xmlns:mc="http://schemas.openxmlformats.org/markup-compatibility/2006">
              <mc:Choice xmlns:v="urn:schemas-microsoft-com:vml" Requires="v">
                <p:oleObj spid="_x0000_s2484243" name="Equation" r:id="rId4" imgW="3317881" imgH="460353" progId="Equation.DSMT4">
                  <p:embed/>
                </p:oleObj>
              </mc:Choice>
              <mc:Fallback>
                <p:oleObj name="Equation" r:id="rId4" imgW="3317881" imgH="460353" progId="Equation.DSMT4">
                  <p:embed/>
                  <p:pic>
                    <p:nvPicPr>
                      <p:cNvPr id="0" name=""/>
                      <p:cNvPicPr/>
                      <p:nvPr/>
                    </p:nvPicPr>
                    <p:blipFill>
                      <a:blip r:embed="rId5"/>
                      <a:stretch>
                        <a:fillRect/>
                      </a:stretch>
                    </p:blipFill>
                    <p:spPr>
                      <a:xfrm>
                        <a:off x="2402813" y="2461228"/>
                        <a:ext cx="3317875" cy="460375"/>
                      </a:xfrm>
                      <a:prstGeom prst="rect">
                        <a:avLst/>
                      </a:prstGeom>
                    </p:spPr>
                  </p:pic>
                </p:oleObj>
              </mc:Fallback>
            </mc:AlternateContent>
          </a:graphicData>
        </a:graphic>
      </p:graphicFrame>
    </p:spTree>
    <p:extLst>
      <p:ext uri="{BB962C8B-B14F-4D97-AF65-F5344CB8AC3E}">
        <p14:creationId xmlns:p14="http://schemas.microsoft.com/office/powerpoint/2010/main" val="15708901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Policy function approximations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85800" y="1143000"/>
                <a:ext cx="7930662" cy="4953000"/>
              </a:xfrm>
            </p:spPr>
            <p:txBody>
              <a:bodyPr/>
              <a:lstStyle/>
              <a:p>
                <a:r>
                  <a:rPr lang="en-US" dirty="0"/>
                  <a:t>Derivative-based stochastic search</a:t>
                </a:r>
              </a:p>
              <a:p>
                <a:pPr lvl="1"/>
                <a:r>
                  <a:rPr lang="en-US" dirty="0"/>
                  <a:t>Basic problem:</a:t>
                </a:r>
              </a:p>
              <a:p>
                <a:pPr lvl="2"/>
                <a:endParaRPr lang="en-US" sz="1600" dirty="0"/>
              </a:p>
              <a:p>
                <a:pPr marL="457200" lvl="1" indent="0">
                  <a:buNone/>
                </a:pPr>
                <a:endParaRPr lang="en-US" sz="1800" dirty="0"/>
              </a:p>
              <a:p>
                <a:pPr lvl="1"/>
                <a:r>
                  <a:rPr lang="en-US" dirty="0"/>
                  <a:t>Stochastic gradient algorithm</a:t>
                </a:r>
              </a:p>
              <a:p>
                <a:pPr marL="457200" lvl="1" indent="0">
                  <a:buNone/>
                </a:pPr>
                <a:endParaRPr lang="en-US" sz="2800" dirty="0"/>
              </a:p>
              <a:p>
                <a:pPr lvl="1"/>
                <a:r>
                  <a:rPr lang="en-US" dirty="0"/>
                  <a:t>Let </a:t>
                </a:r>
                <a14:m>
                  <m:oMath xmlns:m="http://schemas.openxmlformats.org/officeDocument/2006/math">
                    <m:r>
                      <a:rPr lang="en-US" b="0" i="1" smtClean="0">
                        <a:latin typeface="Cambria Math" panose="02040503050406030204" pitchFamily="18" charset="0"/>
                      </a:rPr>
                      <m:t>𝜋</m:t>
                    </m:r>
                  </m:oMath>
                </a14:m>
                <a:r>
                  <a:rPr lang="en-US" dirty="0"/>
                  <a:t> be our “algorithm” and let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𝑁</m:t>
                        </m:r>
                      </m:sup>
                    </m:sSup>
                  </m:oMath>
                </a14:m>
                <a:r>
                  <a:rPr lang="en-US" dirty="0"/>
                  <a:t> be the solution that “algorithm” </a:t>
                </a:r>
                <a14:m>
                  <m:oMath xmlns:m="http://schemas.openxmlformats.org/officeDocument/2006/math">
                    <m:r>
                      <a:rPr lang="en-US" b="0" i="1" smtClean="0">
                        <a:latin typeface="Cambria Math" panose="02040503050406030204" pitchFamily="18" charset="0"/>
                      </a:rPr>
                      <m:t>𝜋</m:t>
                    </m:r>
                  </m:oMath>
                </a14:m>
                <a:r>
                  <a:rPr lang="en-US" dirty="0"/>
                  <a:t> produces after </a:t>
                </a:r>
                <a14:m>
                  <m:oMath xmlns:m="http://schemas.openxmlformats.org/officeDocument/2006/math">
                    <m:r>
                      <a:rPr lang="en-US" b="0" i="1" smtClean="0">
                        <a:latin typeface="Cambria Math" panose="02040503050406030204" pitchFamily="18" charset="0"/>
                      </a:rPr>
                      <m:t>𝑁</m:t>
                    </m:r>
                  </m:oMath>
                </a14:m>
                <a:r>
                  <a:rPr lang="en-US" dirty="0"/>
                  <a:t> iterations.</a:t>
                </a:r>
              </a:p>
              <a:p>
                <a:pPr lvl="1"/>
                <a:r>
                  <a:rPr lang="en-US" dirty="0"/>
                  <a:t>Now we would state the optimization problem as</a:t>
                </a:r>
              </a:p>
              <a:p>
                <a:pPr marL="457200" lvl="1"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𝜋</m:t>
                              </m:r>
                            </m:lim>
                          </m:limLow>
                        </m:fName>
                        <m:e>
                          <m:r>
                            <a:rPr lang="en-US" b="0" i="1" smtClean="0">
                              <a:latin typeface="Cambria Math" panose="02040503050406030204" pitchFamily="18" charset="0"/>
                            </a:rPr>
                            <m:t>𝔼</m:t>
                          </m:r>
                          <m:r>
                            <a:rPr lang="en-US" b="0" i="1" smtClean="0">
                              <a:latin typeface="Cambria Math" panose="02040503050406030204" pitchFamily="18" charset="0"/>
                            </a:rPr>
                            <m:t>𝐹</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𝑁</m:t>
                              </m:r>
                            </m:sup>
                          </m:sSup>
                          <m:r>
                            <a:rPr lang="en-US" b="0" i="1" smtClean="0">
                              <a:latin typeface="Cambria Math" panose="02040503050406030204" pitchFamily="18" charset="0"/>
                            </a:rPr>
                            <m:t>,</m:t>
                          </m:r>
                          <m:r>
                            <a:rPr lang="en-US" b="0" i="1" smtClean="0">
                              <a:latin typeface="Cambria Math" panose="02040503050406030204" pitchFamily="18" charset="0"/>
                            </a:rPr>
                            <m:t>𝑊</m:t>
                          </m:r>
                          <m:r>
                            <a:rPr lang="en-US" b="0" i="1" smtClean="0">
                              <a:latin typeface="Cambria Math" panose="02040503050406030204" pitchFamily="18" charset="0"/>
                            </a:rPr>
                            <m:t>)</m:t>
                          </m:r>
                        </m:e>
                      </m:func>
                    </m:oMath>
                  </m:oMathPara>
                </a14:m>
                <a:endParaRPr lang="en-US" dirty="0"/>
              </a:p>
              <a:p>
                <a:pPr marL="457200" lvl="1" indent="0">
                  <a:buNone/>
                </a:pPr>
                <a:r>
                  <a:rPr lang="en-US" dirty="0"/>
                  <a:t>    where </a:t>
                </a:r>
                <a14:m>
                  <m:oMath xmlns:m="http://schemas.openxmlformats.org/officeDocument/2006/math">
                    <m:r>
                      <a:rPr lang="en-US" b="0" i="1" smtClean="0">
                        <a:latin typeface="Cambria Math" panose="02040503050406030204" pitchFamily="18" charset="0"/>
                      </a:rPr>
                      <m:t>𝜋</m:t>
                    </m:r>
                  </m:oMath>
                </a14:m>
                <a:r>
                  <a:rPr lang="en-US" dirty="0"/>
                  <a:t> is our stochastic gradient algorithm.</a:t>
                </a:r>
              </a:p>
              <a:p>
                <a:pPr lvl="1"/>
                <a:r>
                  <a:rPr lang="en-US" dirty="0"/>
                  <a:t>In other words, we want the </a:t>
                </a:r>
                <a:r>
                  <a:rPr lang="en-US" i="1" dirty="0"/>
                  <a:t>optimal algorithm</a:t>
                </a:r>
                <a:r>
                  <a:rPr lang="en-US" dirty="0"/>
                  <a:t>.</a:t>
                </a:r>
              </a:p>
              <a:p>
                <a:pPr lvl="1"/>
                <a:endParaRPr lang="en-US" dirty="0"/>
              </a:p>
              <a:p>
                <a:pPr lvl="1"/>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85800" y="1143000"/>
                <a:ext cx="7930662" cy="4953000"/>
              </a:xfrm>
              <a:blipFill>
                <a:blip r:embed="rId3"/>
                <a:stretch>
                  <a:fillRect t="-1355" r="-1846" b="-5542"/>
                </a:stretch>
              </a:blipFill>
            </p:spPr>
            <p:txBody>
              <a:bodyPr/>
              <a:lstStyle/>
              <a:p>
                <a:r>
                  <a:rPr lang="en-US">
                    <a:noFill/>
                  </a:rPr>
                  <a:t> </a:t>
                </a:r>
              </a:p>
            </p:txBody>
          </p:sp>
        </mc:Fallback>
      </mc:AlternateContent>
      <p:graphicFrame>
        <p:nvGraphicFramePr>
          <p:cNvPr id="5" name="Object 4"/>
          <p:cNvGraphicFramePr>
            <a:graphicFrameLocks noChangeAspect="1"/>
          </p:cNvGraphicFramePr>
          <p:nvPr>
            <p:extLst>
              <p:ext uri="{D42A27DB-BD31-4B8C-83A1-F6EECF244321}">
                <p14:modId xmlns:p14="http://schemas.microsoft.com/office/powerpoint/2010/main" val="3020795900"/>
              </p:ext>
            </p:extLst>
          </p:nvPr>
        </p:nvGraphicFramePr>
        <p:xfrm>
          <a:off x="1876225" y="3143661"/>
          <a:ext cx="3319832" cy="463800"/>
        </p:xfrm>
        <a:graphic>
          <a:graphicData uri="http://schemas.openxmlformats.org/presentationml/2006/ole">
            <mc:AlternateContent xmlns:mc="http://schemas.openxmlformats.org/markup-compatibility/2006">
              <mc:Choice xmlns:v="urn:schemas-microsoft-com:vml" Requires="v">
                <p:oleObj spid="_x0000_s2481203" name="Equation" r:id="rId4" imgW="1726920" imgH="241200" progId="Equation.DSMT4">
                  <p:embed/>
                </p:oleObj>
              </mc:Choice>
              <mc:Fallback>
                <p:oleObj name="Equation" r:id="rId4" imgW="1726920" imgH="241200" progId="Equation.DSMT4">
                  <p:embed/>
                  <p:pic>
                    <p:nvPicPr>
                      <p:cNvPr id="5" name="Object 4"/>
                      <p:cNvPicPr/>
                      <p:nvPr/>
                    </p:nvPicPr>
                    <p:blipFill>
                      <a:blip r:embed="rId5"/>
                      <a:stretch>
                        <a:fillRect/>
                      </a:stretch>
                    </p:blipFill>
                    <p:spPr>
                      <a:xfrm>
                        <a:off x="1876225" y="3143661"/>
                        <a:ext cx="3319832" cy="463800"/>
                      </a:xfrm>
                      <a:prstGeom prst="rect">
                        <a:avLst/>
                      </a:prstGeom>
                    </p:spPr>
                  </p:pic>
                </p:oleObj>
              </mc:Fallback>
            </mc:AlternateContent>
          </a:graphicData>
        </a:graphic>
      </p:graphicFrame>
      <p:sp>
        <p:nvSpPr>
          <p:cNvPr id="6" name="Footer Placeholder 5"/>
          <p:cNvSpPr>
            <a:spLocks noGrp="1"/>
          </p:cNvSpPr>
          <p:nvPr>
            <p:ph type="ftr" sz="quarter" idx="11"/>
          </p:nvPr>
        </p:nvSpPr>
        <p:spPr/>
        <p:txBody>
          <a:bodyPr/>
          <a:lstStyle/>
          <a:p>
            <a:pPr>
              <a:defRPr/>
            </a:pPr>
            <a:r>
              <a:rPr lang="en-US"/>
              <a:t>© 2019 Warren Powell</a:t>
            </a:r>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75470482"/>
              </p:ext>
            </p:extLst>
          </p:nvPr>
        </p:nvGraphicFramePr>
        <p:xfrm>
          <a:off x="2147644" y="2187116"/>
          <a:ext cx="2503487" cy="428625"/>
        </p:xfrm>
        <a:graphic>
          <a:graphicData uri="http://schemas.openxmlformats.org/presentationml/2006/ole">
            <mc:AlternateContent xmlns:mc="http://schemas.openxmlformats.org/markup-compatibility/2006">
              <mc:Choice xmlns:v="urn:schemas-microsoft-com:vml" Requires="v">
                <p:oleObj spid="_x0000_s2481204" name="Equation" r:id="rId6" imgW="1333440" imgH="228600" progId="Equation.DSMT4">
                  <p:embed/>
                </p:oleObj>
              </mc:Choice>
              <mc:Fallback>
                <p:oleObj name="Equation" r:id="rId6" imgW="1333440" imgH="228600" progId="Equation.DSMT4">
                  <p:embed/>
                  <p:pic>
                    <p:nvPicPr>
                      <p:cNvPr id="12" name="Object 11"/>
                      <p:cNvPicPr/>
                      <p:nvPr/>
                    </p:nvPicPr>
                    <p:blipFill>
                      <a:blip r:embed="rId7"/>
                      <a:stretch>
                        <a:fillRect/>
                      </a:stretch>
                    </p:blipFill>
                    <p:spPr>
                      <a:xfrm>
                        <a:off x="2147644" y="2187116"/>
                        <a:ext cx="2503487" cy="428625"/>
                      </a:xfrm>
                      <a:prstGeom prst="rect">
                        <a:avLst/>
                      </a:prstGeom>
                    </p:spPr>
                  </p:pic>
                </p:oleObj>
              </mc:Fallback>
            </mc:AlternateContent>
          </a:graphicData>
        </a:graphic>
      </p:graphicFrame>
    </p:spTree>
    <p:extLst>
      <p:ext uri="{BB962C8B-B14F-4D97-AF65-F5344CB8AC3E}">
        <p14:creationId xmlns:p14="http://schemas.microsoft.com/office/powerpoint/2010/main" val="9950841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Policy function approximations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85800" y="1143000"/>
                <a:ext cx="7940842" cy="4953000"/>
              </a:xfrm>
            </p:spPr>
            <p:txBody>
              <a:bodyPr/>
              <a:lstStyle/>
              <a:p>
                <a:r>
                  <a:rPr lang="en-US" dirty="0"/>
                  <a:t>Derivative-based stochastic search:</a:t>
                </a:r>
              </a:p>
              <a:p>
                <a:pPr lvl="1"/>
                <a:r>
                  <a:rPr lang="en-US" dirty="0"/>
                  <a:t>Assume that our </a:t>
                </a:r>
                <a:r>
                  <a:rPr lang="en-US" dirty="0" err="1"/>
                  <a:t>stepsize</a:t>
                </a:r>
                <a:r>
                  <a:rPr lang="en-US" dirty="0"/>
                  <a:t> rule</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r>
                  <a:rPr lang="en-US" dirty="0"/>
                  <a:t>The </a:t>
                </a:r>
                <a:r>
                  <a:rPr lang="en-US" dirty="0" err="1"/>
                  <a:t>stepsize</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𝑛</m:t>
                        </m:r>
                      </m:sub>
                    </m:sSub>
                  </m:oMath>
                </a14:m>
                <a:r>
                  <a:rPr lang="en-US" dirty="0"/>
                  <a:t> is the “decision.”  The </a:t>
                </a:r>
                <a:r>
                  <a:rPr lang="en-US" dirty="0" err="1"/>
                  <a:t>stepsize</a:t>
                </a:r>
                <a:r>
                  <a:rPr lang="en-US" dirty="0"/>
                  <a:t> rule is the “policy” which is a form of policy function approximation.</a:t>
                </a:r>
              </a:p>
              <a:p>
                <a:pPr lvl="1"/>
                <a:endParaRPr lang="en-US" dirty="0"/>
              </a:p>
              <a:p>
                <a:pPr lvl="2"/>
                <a:endParaRPr lang="en-US" dirty="0"/>
              </a:p>
              <a:p>
                <a:pPr lvl="2"/>
                <a:endParaRPr lang="en-US" dirty="0"/>
              </a:p>
              <a:p>
                <a:pPr lvl="1"/>
                <a:endParaRPr lang="en-US" dirty="0"/>
              </a:p>
              <a:p>
                <a:pPr lvl="1"/>
                <a:endParaRPr lang="en-US" dirty="0"/>
              </a:p>
              <a:p>
                <a:pPr lvl="1"/>
                <a:endParaRPr lang="en-US" dirty="0"/>
              </a:p>
              <a:p>
                <a:pPr marL="457200" lvl="1" indent="0">
                  <a:buNone/>
                </a:pP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85800" y="1143000"/>
                <a:ext cx="7940842" cy="4953000"/>
              </a:xfrm>
              <a:blipFill>
                <a:blip r:embed="rId3"/>
                <a:stretch>
                  <a:fillRect t="-1355"/>
                </a:stretch>
              </a:blipFill>
            </p:spPr>
            <p:txBody>
              <a:bodyPr/>
              <a:lstStyle/>
              <a:p>
                <a:r>
                  <a:rPr lang="en-US">
                    <a:noFill/>
                  </a:rPr>
                  <a:t> </a:t>
                </a:r>
              </a:p>
            </p:txBody>
          </p:sp>
        </mc:Fallback>
      </mc:AlternateContent>
      <p:graphicFrame>
        <p:nvGraphicFramePr>
          <p:cNvPr id="5" name="Object 4"/>
          <p:cNvGraphicFramePr>
            <a:graphicFrameLocks noChangeAspect="1"/>
          </p:cNvGraphicFramePr>
          <p:nvPr>
            <p:extLst>
              <p:ext uri="{D42A27DB-BD31-4B8C-83A1-F6EECF244321}">
                <p14:modId xmlns:p14="http://schemas.microsoft.com/office/powerpoint/2010/main" val="272160611"/>
              </p:ext>
            </p:extLst>
          </p:nvPr>
        </p:nvGraphicFramePr>
        <p:xfrm>
          <a:off x="1475350" y="2221033"/>
          <a:ext cx="6881812" cy="2143125"/>
        </p:xfrm>
        <a:graphic>
          <a:graphicData uri="http://schemas.openxmlformats.org/presentationml/2006/ole">
            <mc:AlternateContent xmlns:mc="http://schemas.openxmlformats.org/markup-compatibility/2006">
              <mc:Choice xmlns:v="urn:schemas-microsoft-com:vml" Requires="v">
                <p:oleObj spid="_x0000_s2482198" name="Equation" r:id="rId4" imgW="3670200" imgH="1143000" progId="Equation.DSMT4">
                  <p:embed/>
                </p:oleObj>
              </mc:Choice>
              <mc:Fallback>
                <p:oleObj name="Equation" r:id="rId4" imgW="3670200" imgH="1143000" progId="Equation.DSMT4">
                  <p:embed/>
                  <p:pic>
                    <p:nvPicPr>
                      <p:cNvPr id="5" name="Object 4"/>
                      <p:cNvPicPr>
                        <a:picLocks noChangeAspect="1" noChangeArrowheads="1"/>
                      </p:cNvPicPr>
                      <p:nvPr/>
                    </p:nvPicPr>
                    <p:blipFill>
                      <a:blip r:embed="rId5"/>
                      <a:srcRect/>
                      <a:stretch>
                        <a:fillRect/>
                      </a:stretch>
                    </p:blipFill>
                    <p:spPr bwMode="auto">
                      <a:xfrm>
                        <a:off x="1475350" y="2221033"/>
                        <a:ext cx="688181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90225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Derivative-based, finite horizon</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85800" y="1143000"/>
                <a:ext cx="7940842" cy="4953000"/>
              </a:xfrm>
            </p:spPr>
            <p:txBody>
              <a:bodyPr/>
              <a:lstStyle/>
              <a:p>
                <a:r>
                  <a:rPr lang="en-US" dirty="0"/>
                  <a:t>Derivative-based stochastic search – finite horizon</a:t>
                </a:r>
              </a:p>
              <a:p>
                <a:pPr lvl="1"/>
                <a:r>
                  <a:rPr lang="en-US" dirty="0"/>
                  <a:t>State variables</a:t>
                </a:r>
              </a:p>
              <a:p>
                <a:pPr marL="457200" lvl="1"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𝑁</m:t>
                          </m:r>
                        </m:e>
                        <m:sup>
                          <m:r>
                            <a:rPr lang="en-US" b="0" i="1" smtClean="0">
                              <a:latin typeface="Cambria Math" panose="02040503050406030204" pitchFamily="18" charset="0"/>
                            </a:rPr>
                            <m:t>𝑛</m:t>
                          </m:r>
                        </m:sup>
                      </m:sSup>
                      <m:r>
                        <a:rPr lang="en-US" b="0" i="1" smtClean="0">
                          <a:latin typeface="Cambria Math" panose="02040503050406030204" pitchFamily="18" charset="0"/>
                        </a:rPr>
                        <m:t>)</m:t>
                      </m:r>
                    </m:oMath>
                  </m:oMathPara>
                </a14:m>
                <a:endParaRPr lang="en-US" dirty="0"/>
              </a:p>
              <a:p>
                <a:pPr lvl="1"/>
                <a:r>
                  <a:rPr lang="en-US" dirty="0"/>
                  <a:t>Decision variable: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𝑛</m:t>
                        </m:r>
                      </m:sub>
                    </m:sSub>
                  </m:oMath>
                </a14:m>
                <a:r>
                  <a:rPr lang="en-US" dirty="0"/>
                  <a:t> made using policy </a:t>
                </a:r>
              </a:p>
              <a:p>
                <a:pPr marL="457200" lvl="1"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𝛼</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𝑛</m:t>
                              </m:r>
                            </m:sup>
                          </m:sSup>
                          <m:r>
                            <a:rPr lang="en-US" b="0" i="1" smtClean="0">
                              <a:latin typeface="Cambria Math" panose="02040503050406030204" pitchFamily="18" charset="0"/>
                            </a:rPr>
                            <m:t>|</m:t>
                          </m:r>
                          <m:r>
                            <a:rPr lang="en-US" b="0" i="1" smtClean="0">
                              <a:latin typeface="Cambria Math" panose="02040503050406030204" pitchFamily="18" charset="0"/>
                            </a:rPr>
                            <m:t>𝜃</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𝜃</m:t>
                          </m:r>
                        </m:num>
                        <m:den>
                          <m:r>
                            <a:rPr lang="en-US" b="0" i="1" smtClean="0">
                              <a:latin typeface="Cambria Math" panose="02040503050406030204" pitchFamily="18" charset="0"/>
                            </a:rPr>
                            <m:t>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𝑁</m:t>
                              </m:r>
                            </m:e>
                            <m:sup>
                              <m:r>
                                <a:rPr lang="en-US" b="0" i="1" smtClean="0">
                                  <a:latin typeface="Cambria Math" panose="02040503050406030204" pitchFamily="18" charset="0"/>
                                </a:rPr>
                                <m:t>𝑛</m:t>
                              </m:r>
                            </m:sup>
                          </m:sSup>
                          <m:r>
                            <a:rPr lang="en-US" b="0" i="1" smtClean="0">
                              <a:latin typeface="Cambria Math" panose="02040503050406030204" pitchFamily="18" charset="0"/>
                            </a:rPr>
                            <m:t> </m:t>
                          </m:r>
                        </m:den>
                      </m:f>
                    </m:oMath>
                  </m:oMathPara>
                </a14:m>
                <a:endParaRPr lang="en-US" dirty="0"/>
              </a:p>
              <a:p>
                <a:pPr lvl="1"/>
                <a:r>
                  <a:rPr lang="en-US" dirty="0"/>
                  <a:t>Exogenous information: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𝑛</m:t>
                        </m:r>
                        <m:r>
                          <a:rPr lang="en-US" b="0" i="1" smtClean="0">
                            <a:latin typeface="Cambria Math" panose="02040503050406030204" pitchFamily="18" charset="0"/>
                          </a:rPr>
                          <m:t>+1</m:t>
                        </m:r>
                      </m:sup>
                    </m:sSup>
                  </m:oMath>
                </a14:m>
                <a:endParaRPr lang="en-US" dirty="0"/>
              </a:p>
              <a:p>
                <a:pPr lvl="1"/>
                <a:r>
                  <a:rPr lang="en-US" dirty="0"/>
                  <a:t>Transition function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𝑛</m:t>
                        </m:r>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𝑀</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𝑛</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𝑛</m:t>
                        </m:r>
                        <m:r>
                          <a:rPr lang="en-US" b="0" i="1" smtClean="0">
                            <a:latin typeface="Cambria Math" panose="02040503050406030204" pitchFamily="18" charset="0"/>
                          </a:rPr>
                          <m:t>+1</m:t>
                        </m:r>
                      </m:sup>
                    </m:sSup>
                    <m:r>
                      <a:rPr lang="en-US" b="0" i="1" smtClean="0">
                        <a:latin typeface="Cambria Math" panose="02040503050406030204" pitchFamily="18" charset="0"/>
                      </a:rPr>
                      <m:t>)</m:t>
                    </m:r>
                  </m:oMath>
                </a14:m>
                <a:endParaRPr lang="en-US" dirty="0"/>
              </a:p>
              <a:p>
                <a:pPr marL="457200" lvl="1" indent="0">
                  <a:buNone/>
                </a:pPr>
                <a14:m>
                  <m:oMathPara xmlns:m="http://schemas.openxmlformats.org/officeDocument/2006/math">
                    <m:oMathParaPr>
                      <m:jc m:val="centerGroup"/>
                    </m:oMathParaPr>
                    <m:oMath xmlns:m="http://schemas.openxmlformats.org/officeDocument/2006/math">
                      <m:sSup>
                        <m:sSupPr>
                          <m:ctrlPr>
                            <a:rPr lang="en-US" sz="2000" i="1">
                              <a:latin typeface="Cambria Math" panose="02040503050406030204" pitchFamily="18" charset="0"/>
                            </a:rPr>
                          </m:ctrlPr>
                        </m:sSupPr>
                        <m:e>
                          <m:r>
                            <a:rPr lang="en-US" sz="2000" b="0" i="1" smtClean="0">
                              <a:latin typeface="Cambria Math" panose="02040503050406030204" pitchFamily="18" charset="0"/>
                            </a:rPr>
                            <m:t>𝑥</m:t>
                          </m:r>
                        </m:e>
                        <m:sup>
                          <m:r>
                            <a:rPr lang="en-US" sz="2000" i="1">
                              <a:latin typeface="Cambria Math" panose="02040503050406030204" pitchFamily="18" charset="0"/>
                            </a:rPr>
                            <m:t>𝑛</m:t>
                          </m:r>
                          <m:r>
                            <a:rPr lang="en-US" sz="2000" i="1">
                              <a:latin typeface="Cambria Math" panose="02040503050406030204" pitchFamily="18" charset="0"/>
                            </a:rPr>
                            <m:t>+1</m:t>
                          </m:r>
                        </m:sup>
                      </m:sSup>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𝑛</m:t>
                          </m:r>
                        </m:sup>
                      </m:sSup>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𝛼</m:t>
                          </m:r>
                        </m:e>
                        <m:sub>
                          <m:r>
                            <a:rPr lang="en-US" sz="2000" i="1">
                              <a:latin typeface="Cambria Math" panose="02040503050406030204" pitchFamily="18" charset="0"/>
                            </a:rPr>
                            <m:t>𝑛</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m:t>
                          </m:r>
                        </m:e>
                        <m:sub>
                          <m:r>
                            <a:rPr lang="en-US" sz="2000" i="1">
                              <a:latin typeface="Cambria Math" panose="02040503050406030204" pitchFamily="18" charset="0"/>
                              <a:ea typeface="Cambria Math" panose="02040503050406030204" pitchFamily="18" charset="0"/>
                            </a:rPr>
                            <m:t>𝑥</m:t>
                          </m:r>
                        </m:sub>
                      </m:sSub>
                      <m:r>
                        <a:rPr lang="en-US" sz="2000" i="1">
                          <a:latin typeface="Cambria Math" panose="02040503050406030204" pitchFamily="18" charset="0"/>
                          <a:ea typeface="Cambria Math" panose="02040503050406030204" pitchFamily="18" charset="0"/>
                        </a:rPr>
                        <m:t>𝐹</m:t>
                      </m:r>
                      <m:r>
                        <a:rPr lang="en-US" sz="2000" i="1">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𝑥</m:t>
                          </m:r>
                        </m:e>
                        <m:sup>
                          <m:r>
                            <a:rPr lang="en-US" sz="2000" i="1">
                              <a:latin typeface="Cambria Math" panose="02040503050406030204" pitchFamily="18" charset="0"/>
                              <a:ea typeface="Cambria Math" panose="02040503050406030204" pitchFamily="18" charset="0"/>
                            </a:rPr>
                            <m:t>𝑛</m:t>
                          </m:r>
                        </m:sup>
                      </m:sSup>
                      <m:r>
                        <a:rPr lang="en-US" sz="2000" i="1">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𝑊</m:t>
                          </m:r>
                        </m:e>
                        <m:sup>
                          <m:r>
                            <a:rPr lang="en-US" sz="2000" i="1">
                              <a:latin typeface="Cambria Math" panose="02040503050406030204" pitchFamily="18" charset="0"/>
                              <a:ea typeface="Cambria Math" panose="02040503050406030204" pitchFamily="18" charset="0"/>
                            </a:rPr>
                            <m:t>𝑛</m:t>
                          </m:r>
                          <m:r>
                            <a:rPr lang="en-US" sz="2000" i="1">
                              <a:latin typeface="Cambria Math" panose="02040503050406030204" pitchFamily="18" charset="0"/>
                              <a:ea typeface="Cambria Math" panose="02040503050406030204" pitchFamily="18" charset="0"/>
                            </a:rPr>
                            <m:t>+1</m:t>
                          </m:r>
                        </m:sup>
                      </m:sSup>
                      <m:r>
                        <a:rPr lang="en-US" sz="2000" i="1">
                          <a:latin typeface="Cambria Math" panose="02040503050406030204" pitchFamily="18" charset="0"/>
                          <a:ea typeface="Cambria Math" panose="02040503050406030204" pitchFamily="18" charset="0"/>
                        </a:rPr>
                        <m:t>)</m:t>
                      </m:r>
                    </m:oMath>
                  </m:oMathPara>
                </a14:m>
                <a:endParaRPr lang="en-US" sz="2000" dirty="0"/>
              </a:p>
              <a:p>
                <a:pPr marL="0" lvl="1" indent="0">
                  <a:buNone/>
                </a:pP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𝑁</m:t>
                          </m:r>
                        </m:e>
                        <m:sup>
                          <m:r>
                            <a:rPr lang="en-US" sz="2000" b="0" i="1" smtClean="0">
                              <a:latin typeface="Cambria Math" panose="02040503050406030204" pitchFamily="18" charset="0"/>
                            </a:rPr>
                            <m:t>𝑛</m:t>
                          </m:r>
                          <m:r>
                            <a:rPr lang="en-US" sz="2000" b="0" i="1" smtClean="0">
                              <a:latin typeface="Cambria Math" panose="02040503050406030204" pitchFamily="18" charset="0"/>
                            </a:rPr>
                            <m:t>+1</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𝑁</m:t>
                          </m:r>
                        </m:e>
                        <m:sup>
                          <m:r>
                            <a:rPr lang="en-US" sz="2000" b="0" i="1" smtClean="0">
                              <a:latin typeface="Cambria Math" panose="02040503050406030204" pitchFamily="18" charset="0"/>
                            </a:rPr>
                            <m:t>𝑛</m:t>
                          </m:r>
                        </m:sup>
                      </m:sSup>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m>
                            <m:mPr>
                              <m:mcs>
                                <m:mc>
                                  <m:mcPr>
                                    <m:count m:val="2"/>
                                    <m:mcJc m:val="center"/>
                                  </m:mcPr>
                                </m:mc>
                              </m:mcs>
                              <m:ctrlPr>
                                <a:rPr lang="en-US" sz="2000" b="0" i="1" smtClean="0">
                                  <a:latin typeface="Cambria Math" panose="02040503050406030204" pitchFamily="18" charset="0"/>
                                </a:rPr>
                              </m:ctrlPr>
                            </m:mPr>
                            <m:mr>
                              <m:e>
                                <m:r>
                                  <m:rPr>
                                    <m:brk m:alnAt="7"/>
                                  </m:rPr>
                                  <a:rPr lang="en-US" sz="2000" b="0" i="1" smtClean="0">
                                    <a:latin typeface="Cambria Math" panose="02040503050406030204" pitchFamily="18" charset="0"/>
                                  </a:rPr>
                                  <m:t>1</m:t>
                                </m:r>
                              </m:e>
                              <m:e>
                                <m:r>
                                  <m:rPr>
                                    <m:sty m:val="p"/>
                                  </m:rPr>
                                  <a:rPr lang="en-US" sz="2000" b="0" i="0" smtClean="0">
                                    <a:latin typeface="Cambria Math" panose="02040503050406030204" pitchFamily="18" charset="0"/>
                                  </a:rPr>
                                  <m:t>If</m:t>
                                </m:r>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m:t>
                                    </m:r>
                                  </m:e>
                                  <m:sub>
                                    <m:r>
                                      <a:rPr lang="en-US" sz="2000" i="1">
                                        <a:latin typeface="Cambria Math" panose="02040503050406030204" pitchFamily="18" charset="0"/>
                                        <a:ea typeface="Cambria Math" panose="02040503050406030204" pitchFamily="18" charset="0"/>
                                      </a:rPr>
                                      <m:t>𝑥</m:t>
                                    </m:r>
                                  </m:sub>
                                </m:sSub>
                                <m:r>
                                  <a:rPr lang="en-US" sz="2000" i="1">
                                    <a:latin typeface="Cambria Math" panose="02040503050406030204" pitchFamily="18" charset="0"/>
                                    <a:ea typeface="Cambria Math" panose="02040503050406030204" pitchFamily="18" charset="0"/>
                                  </a:rPr>
                                  <m:t>𝐹</m:t>
                                </m:r>
                                <m:d>
                                  <m:dPr>
                                    <m:ctrlPr>
                                      <a:rPr lang="en-US" sz="2000" i="1">
                                        <a:latin typeface="Cambria Math" panose="02040503050406030204" pitchFamily="18" charset="0"/>
                                        <a:ea typeface="Cambria Math" panose="02040503050406030204" pitchFamily="18" charset="0"/>
                                      </a:rPr>
                                    </m:ctrlPr>
                                  </m:dPr>
                                  <m:e>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𝑥</m:t>
                                        </m:r>
                                      </m:e>
                                      <m:sup>
                                        <m:r>
                                          <a:rPr lang="en-US" sz="2000" i="1">
                                            <a:latin typeface="Cambria Math" panose="02040503050406030204" pitchFamily="18" charset="0"/>
                                            <a:ea typeface="Cambria Math" panose="02040503050406030204" pitchFamily="18" charset="0"/>
                                          </a:rPr>
                                          <m:t>𝑛</m:t>
                                        </m:r>
                                      </m:sup>
                                    </m:sSup>
                                    <m:r>
                                      <a:rPr lang="en-US" sz="2000" i="1">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𝑊</m:t>
                                        </m:r>
                                      </m:e>
                                      <m:sup>
                                        <m:r>
                                          <a:rPr lang="en-US" sz="2000" i="1">
                                            <a:latin typeface="Cambria Math" panose="02040503050406030204" pitchFamily="18" charset="0"/>
                                            <a:ea typeface="Cambria Math" panose="02040503050406030204" pitchFamily="18" charset="0"/>
                                          </a:rPr>
                                          <m:t>𝑛</m:t>
                                        </m:r>
                                        <m:r>
                                          <a:rPr lang="en-US" sz="2000" i="1">
                                            <a:latin typeface="Cambria Math" panose="02040503050406030204" pitchFamily="18" charset="0"/>
                                            <a:ea typeface="Cambria Math" panose="02040503050406030204" pitchFamily="18" charset="0"/>
                                          </a:rPr>
                                          <m:t>+1</m:t>
                                        </m:r>
                                      </m:sup>
                                    </m:sSup>
                                  </m:e>
                                </m:d>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m:t>
                                    </m:r>
                                  </m:e>
                                  <m:sub>
                                    <m:r>
                                      <a:rPr lang="en-US" sz="2000" i="1">
                                        <a:latin typeface="Cambria Math" panose="02040503050406030204" pitchFamily="18" charset="0"/>
                                        <a:ea typeface="Cambria Math" panose="02040503050406030204" pitchFamily="18" charset="0"/>
                                      </a:rPr>
                                      <m:t>𝑥</m:t>
                                    </m:r>
                                  </m:sub>
                                </m:sSub>
                                <m:r>
                                  <a:rPr lang="en-US" sz="2000" i="1">
                                    <a:latin typeface="Cambria Math" panose="02040503050406030204" pitchFamily="18" charset="0"/>
                                    <a:ea typeface="Cambria Math" panose="02040503050406030204" pitchFamily="18" charset="0"/>
                                  </a:rPr>
                                  <m:t>𝐹</m:t>
                                </m:r>
                                <m:d>
                                  <m:dPr>
                                    <m:ctrlPr>
                                      <a:rPr lang="en-US" sz="2000" i="1">
                                        <a:latin typeface="Cambria Math" panose="02040503050406030204" pitchFamily="18" charset="0"/>
                                        <a:ea typeface="Cambria Math" panose="02040503050406030204" pitchFamily="18" charset="0"/>
                                      </a:rPr>
                                    </m:ctrlPr>
                                  </m:dPr>
                                  <m:e>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𝑥</m:t>
                                        </m:r>
                                      </m:e>
                                      <m:sup>
                                        <m:r>
                                          <a:rPr lang="en-US" sz="2000" i="1">
                                            <a:latin typeface="Cambria Math" panose="02040503050406030204" pitchFamily="18" charset="0"/>
                                            <a:ea typeface="Cambria Math" panose="02040503050406030204" pitchFamily="18" charset="0"/>
                                          </a:rPr>
                                          <m:t>𝑛</m:t>
                                        </m:r>
                                        <m:r>
                                          <a:rPr lang="en-US" sz="2000" b="0" i="1" smtClean="0">
                                            <a:latin typeface="Cambria Math" panose="02040503050406030204" pitchFamily="18" charset="0"/>
                                            <a:ea typeface="Cambria Math" panose="02040503050406030204" pitchFamily="18" charset="0"/>
                                          </a:rPr>
                                          <m:t>−1</m:t>
                                        </m:r>
                                      </m:sup>
                                    </m:sSup>
                                    <m:r>
                                      <a:rPr lang="en-US" sz="2000" i="1">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𝑊</m:t>
                                        </m:r>
                                      </m:e>
                                      <m:sup>
                                        <m:r>
                                          <a:rPr lang="en-US" sz="2000" i="1">
                                            <a:latin typeface="Cambria Math" panose="02040503050406030204" pitchFamily="18" charset="0"/>
                                            <a:ea typeface="Cambria Math" panose="02040503050406030204" pitchFamily="18" charset="0"/>
                                          </a:rPr>
                                          <m:t>𝑛</m:t>
                                        </m:r>
                                      </m:sup>
                                    </m:sSup>
                                  </m:e>
                                </m:d>
                                <m:r>
                                  <a:rPr lang="en-US" sz="2000" b="0" i="1" smtClean="0">
                                    <a:latin typeface="Cambria Math" panose="02040503050406030204" pitchFamily="18" charset="0"/>
                                    <a:ea typeface="Cambria Math" panose="02040503050406030204" pitchFamily="18" charset="0"/>
                                  </a:rPr>
                                  <m:t>&lt;0</m:t>
                                </m:r>
                                <m:r>
                                  <m:rPr>
                                    <m:nor/>
                                  </m:rPr>
                                  <a:rPr lang="en-US" sz="2000" dirty="0"/>
                                  <m:t> </m:t>
                                </m:r>
                              </m:e>
                            </m:mr>
                            <m:mr>
                              <m:e>
                                <m:r>
                                  <a:rPr lang="en-US" sz="2000" b="0" i="1" smtClean="0">
                                    <a:latin typeface="Cambria Math" panose="02040503050406030204" pitchFamily="18" charset="0"/>
                                  </a:rPr>
                                  <m:t>0</m:t>
                                </m:r>
                              </m:e>
                              <m:e>
                                <m:r>
                                  <m:rPr>
                                    <m:sty m:val="p"/>
                                  </m:rPr>
                                  <a:rPr lang="en-US" sz="2000" b="0" i="0" smtClean="0">
                                    <a:latin typeface="Cambria Math" panose="02040503050406030204" pitchFamily="18" charset="0"/>
                                  </a:rPr>
                                  <m:t>Otherwise</m:t>
                                </m:r>
                                <m:r>
                                  <a:rPr lang="en-US" sz="2000" b="0" i="1" smtClean="0">
                                    <a:latin typeface="Cambria Math" panose="02040503050406030204" pitchFamily="18" charset="0"/>
                                  </a:rPr>
                                  <m:t>                                                     </m:t>
                                </m:r>
                              </m:e>
                            </m:mr>
                          </m:m>
                        </m:e>
                      </m:d>
                    </m:oMath>
                  </m:oMathPara>
                </a14:m>
                <a:endParaRPr lang="en-US" sz="2000" dirty="0"/>
              </a:p>
              <a:p>
                <a:pPr lvl="1"/>
                <a:r>
                  <a:rPr lang="en-US" dirty="0"/>
                  <a:t>Our objective is to find the best </a:t>
                </a:r>
                <a:r>
                  <a:rPr lang="en-US" dirty="0" err="1"/>
                  <a:t>stepsize</a:t>
                </a:r>
                <a:r>
                  <a:rPr lang="en-US" dirty="0"/>
                  <a:t> policy that solves</a:t>
                </a:r>
              </a:p>
              <a:p>
                <a:pPr marL="457200" lvl="1"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𝜃</m:t>
                              </m:r>
                            </m:lim>
                          </m:limLow>
                        </m:fName>
                        <m:e>
                          <m:r>
                            <a:rPr lang="en-US" b="0" i="1" smtClean="0">
                              <a:latin typeface="Cambria Math" panose="02040503050406030204" pitchFamily="18" charset="0"/>
                            </a:rPr>
                            <m:t>𝔼</m:t>
                          </m:r>
                          <m:r>
                            <a:rPr lang="en-US" b="0" i="1" smtClean="0">
                              <a:latin typeface="Cambria Math" panose="02040503050406030204" pitchFamily="18" charset="0"/>
                            </a:rPr>
                            <m:t>𝐹</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𝑁</m:t>
                              </m:r>
                            </m:sup>
                          </m:sSup>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𝑊</m:t>
                              </m:r>
                            </m:e>
                          </m:acc>
                        </m:e>
                      </m:func>
                      <m:r>
                        <a:rPr lang="en-US" b="0" i="1" smtClean="0">
                          <a:latin typeface="Cambria Math" panose="02040503050406030204" pitchFamily="18" charset="0"/>
                        </a:rPr>
                        <m:t>)</m:t>
                      </m:r>
                    </m:oMath>
                  </m:oMathPara>
                </a14:m>
                <a:endParaRPr lang="en-US" dirty="0"/>
              </a:p>
              <a:p>
                <a:pPr lvl="1"/>
                <a:endParaRPr lang="en-US" dirty="0"/>
              </a:p>
              <a:p>
                <a:pPr lvl="2"/>
                <a:endParaRPr lang="en-US" dirty="0"/>
              </a:p>
              <a:p>
                <a:pPr lvl="2"/>
                <a:endParaRPr lang="en-US" dirty="0"/>
              </a:p>
              <a:p>
                <a:pPr lvl="1"/>
                <a:r>
                  <a:rPr lang="en-US" dirty="0"/>
                  <a:t>After </a:t>
                </a:r>
                <a:r>
                  <a:rPr lang="en-US" i="1" dirty="0"/>
                  <a:t>n</a:t>
                </a:r>
                <a:r>
                  <a:rPr lang="en-US" dirty="0"/>
                  <a:t> iterations, our “state” is</a:t>
                </a:r>
              </a:p>
              <a:p>
                <a:pPr lvl="1"/>
                <a:endParaRPr lang="en-US" dirty="0"/>
              </a:p>
              <a:p>
                <a:pPr lvl="1"/>
                <a:r>
                  <a:rPr lang="en-US" dirty="0"/>
                  <a:t>Given the state      and the parameter    , we can determine (after sampling        )  the next state      .</a:t>
                </a:r>
              </a:p>
              <a:p>
                <a:pPr lvl="1"/>
                <a:endParaRPr lang="en-US" dirty="0"/>
              </a:p>
              <a:p>
                <a:pPr lvl="1"/>
                <a:endParaRPr lang="en-US" dirty="0"/>
              </a:p>
              <a:p>
                <a:pPr marL="457200" lvl="1" indent="0">
                  <a:buNone/>
                </a:pP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85800" y="1143000"/>
                <a:ext cx="7940842" cy="4953000"/>
              </a:xfrm>
              <a:blipFill>
                <a:blip r:embed="rId2"/>
                <a:stretch>
                  <a:fillRect t="-1355" b="-71552"/>
                </a:stretch>
              </a:blipFill>
            </p:spPr>
            <p:txBody>
              <a:bodyPr/>
              <a:lstStyle/>
              <a:p>
                <a:r>
                  <a:rPr lang="en-US">
                    <a:noFill/>
                  </a:rPr>
                  <a:t> </a:t>
                </a:r>
              </a:p>
            </p:txBody>
          </p:sp>
        </mc:Fallback>
      </mc:AlternateContent>
    </p:spTree>
    <p:extLst>
      <p:ext uri="{BB962C8B-B14F-4D97-AF65-F5344CB8AC3E}">
        <p14:creationId xmlns:p14="http://schemas.microsoft.com/office/powerpoint/2010/main" val="41786781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990600"/>
            <a:ext cx="9144000" cy="5867400"/>
          </a:xfrm>
          <a:prstGeom prst="rect">
            <a:avLst/>
          </a:prstGeom>
          <a:gradFill rotWithShape="0">
            <a:gsLst>
              <a:gs pos="0">
                <a:srgbClr val="000000"/>
              </a:gs>
              <a:gs pos="100000">
                <a:srgbClr val="EF91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1600" i="0">
              <a:solidFill>
                <a:schemeClr val="bg1"/>
              </a:solidFill>
            </a:endParaRPr>
          </a:p>
        </p:txBody>
      </p:sp>
      <p:sp>
        <p:nvSpPr>
          <p:cNvPr id="31747" name="Rectangle 2"/>
          <p:cNvSpPr>
            <a:spLocks noChangeArrowheads="1"/>
          </p:cNvSpPr>
          <p:nvPr/>
        </p:nvSpPr>
        <p:spPr bwMode="auto">
          <a:xfrm>
            <a:off x="0" y="0"/>
            <a:ext cx="9144000" cy="990600"/>
          </a:xfrm>
          <a:prstGeom prst="rect">
            <a:avLst/>
          </a:prstGeom>
          <a:gradFill rotWithShape="0">
            <a:gsLst>
              <a:gs pos="0">
                <a:srgbClr val="000000"/>
              </a:gs>
              <a:gs pos="100000">
                <a:srgbClr val="EF910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48" name="Rectangle 4"/>
          <p:cNvSpPr>
            <a:spLocks noGrp="1" noChangeArrowheads="1"/>
          </p:cNvSpPr>
          <p:nvPr>
            <p:ph type="title"/>
          </p:nvPr>
        </p:nvSpPr>
        <p:spPr/>
        <p:txBody>
          <a:bodyPr/>
          <a:lstStyle/>
          <a:p>
            <a:r>
              <a:rPr lang="en-US" sz="3200">
                <a:solidFill>
                  <a:schemeClr val="bg1"/>
                </a:solidFill>
              </a:rPr>
              <a:t>Outline</a:t>
            </a:r>
          </a:p>
        </p:txBody>
      </p:sp>
      <p:sp>
        <p:nvSpPr>
          <p:cNvPr id="31749" name="Rectangle 5"/>
          <p:cNvSpPr>
            <a:spLocks noGrp="1" noChangeArrowheads="1"/>
          </p:cNvSpPr>
          <p:nvPr>
            <p:ph type="body" idx="1"/>
          </p:nvPr>
        </p:nvSpPr>
        <p:spPr/>
        <p:txBody>
          <a:bodyPr/>
          <a:lstStyle/>
          <a:p>
            <a:r>
              <a:rPr lang="en-US" dirty="0">
                <a:solidFill>
                  <a:schemeClr val="bg1"/>
                </a:solidFill>
              </a:rPr>
              <a:t>The four classes of policies</a:t>
            </a:r>
          </a:p>
          <a:p>
            <a:pPr lvl="1">
              <a:buSzPct val="80000"/>
            </a:pPr>
            <a:r>
              <a:rPr lang="en-US" dirty="0">
                <a:solidFill>
                  <a:schemeClr val="bg1">
                    <a:lumMod val="65000"/>
                  </a:schemeClr>
                </a:solidFill>
              </a:rPr>
              <a:t>Policy function approximations (PFAs)</a:t>
            </a:r>
          </a:p>
          <a:p>
            <a:pPr lvl="1">
              <a:buSzPct val="80000"/>
            </a:pPr>
            <a:r>
              <a:rPr lang="en-US" dirty="0">
                <a:solidFill>
                  <a:schemeClr val="bg1"/>
                </a:solidFill>
              </a:rPr>
              <a:t>Cost function approximations (CFAs)</a:t>
            </a:r>
          </a:p>
          <a:p>
            <a:pPr lvl="1">
              <a:buSzPct val="80000"/>
            </a:pPr>
            <a:r>
              <a:rPr lang="en-US" dirty="0">
                <a:solidFill>
                  <a:schemeClr val="bg1">
                    <a:lumMod val="65000"/>
                  </a:schemeClr>
                </a:solidFill>
              </a:rPr>
              <a:t>Value function approximations (VFAs)</a:t>
            </a:r>
          </a:p>
          <a:p>
            <a:pPr lvl="1">
              <a:buSzPct val="80000"/>
            </a:pPr>
            <a:r>
              <a:rPr lang="en-US" dirty="0">
                <a:solidFill>
                  <a:schemeClr val="bg1">
                    <a:lumMod val="65000"/>
                  </a:schemeClr>
                </a:solidFill>
              </a:rPr>
              <a:t>Direct </a:t>
            </a:r>
            <a:r>
              <a:rPr lang="en-US" dirty="0" err="1">
                <a:solidFill>
                  <a:schemeClr val="bg1">
                    <a:lumMod val="65000"/>
                  </a:schemeClr>
                </a:solidFill>
              </a:rPr>
              <a:t>lookahead</a:t>
            </a:r>
            <a:r>
              <a:rPr lang="en-US" dirty="0">
                <a:solidFill>
                  <a:schemeClr val="bg1">
                    <a:lumMod val="65000"/>
                  </a:schemeClr>
                </a:solidFill>
              </a:rPr>
              <a:t> policies (DLAs)</a:t>
            </a:r>
          </a:p>
          <a:p>
            <a:pPr lvl="1">
              <a:buSzPct val="80000"/>
            </a:pPr>
            <a:r>
              <a:rPr lang="en-US" dirty="0">
                <a:solidFill>
                  <a:schemeClr val="bg1">
                    <a:lumMod val="65000"/>
                  </a:schemeClr>
                </a:solidFill>
              </a:rPr>
              <a:t>Hybrid direct lookahead/CFA </a:t>
            </a:r>
          </a:p>
          <a:p>
            <a:pPr lvl="1">
              <a:buSzPct val="80000"/>
            </a:pPr>
            <a:r>
              <a:rPr lang="en-US" dirty="0">
                <a:solidFill>
                  <a:schemeClr val="bg1">
                    <a:lumMod val="65000"/>
                  </a:schemeClr>
                </a:solidFill>
              </a:rPr>
              <a:t>Any of the four classes may work best!</a:t>
            </a:r>
          </a:p>
          <a:p>
            <a:pPr lvl="1">
              <a:buSzPct val="80000"/>
            </a:pPr>
            <a:endParaRPr lang="en-US" dirty="0">
              <a:solidFill>
                <a:schemeClr val="bg1">
                  <a:lumMod val="65000"/>
                </a:schemeClr>
              </a:solidFill>
            </a:endParaRPr>
          </a:p>
          <a:p>
            <a:pPr lvl="1">
              <a:buSzPct val="80000"/>
            </a:pPr>
            <a:endParaRPr lang="en-US" dirty="0">
              <a:solidFill>
                <a:schemeClr val="bg1">
                  <a:lumMod val="65000"/>
                </a:schemeClr>
              </a:solidFill>
            </a:endParaRPr>
          </a:p>
          <a:p>
            <a:pPr marL="0" indent="0">
              <a:buSzPct val="80000"/>
              <a:buNone/>
            </a:pPr>
            <a:endParaRPr lang="en-US" dirty="0">
              <a:solidFill>
                <a:schemeClr val="bg2">
                  <a:lumMod val="60000"/>
                  <a:lumOff val="40000"/>
                </a:schemeClr>
              </a:solidFill>
            </a:endParaRPr>
          </a:p>
          <a:p>
            <a:pPr>
              <a:buSzPct val="80000"/>
            </a:pPr>
            <a:endParaRPr lang="en-US" dirty="0">
              <a:solidFill>
                <a:schemeClr val="bg2">
                  <a:lumMod val="60000"/>
                  <a:lumOff val="40000"/>
                </a:schemeClr>
              </a:solidFill>
            </a:endParaRPr>
          </a:p>
        </p:txBody>
      </p:sp>
    </p:spTree>
    <p:extLst>
      <p:ext uri="{BB962C8B-B14F-4D97-AF65-F5344CB8AC3E}">
        <p14:creationId xmlns:p14="http://schemas.microsoft.com/office/powerpoint/2010/main" val="19814438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a:xfrm>
            <a:off x="685800" y="1143000"/>
            <a:ext cx="5865541" cy="4953000"/>
          </a:xfrm>
        </p:spPr>
        <p:txBody>
          <a:bodyPr/>
          <a:lstStyle/>
          <a:p>
            <a:r>
              <a:rPr lang="en-US" dirty="0"/>
              <a:t>Materials science</a:t>
            </a:r>
          </a:p>
          <a:p>
            <a:pPr lvl="1"/>
            <a:r>
              <a:rPr lang="en-US" dirty="0"/>
              <a:t>We need to find the best of seven catalysts to maximize the strength of materials.</a:t>
            </a:r>
          </a:p>
        </p:txBody>
      </p:sp>
      <p:pic>
        <p:nvPicPr>
          <p:cNvPr id="1608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641" y="3361170"/>
            <a:ext cx="8195140" cy="3311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TextBox 3"/>
              <p:cNvSpPr txBox="1"/>
              <p:nvPr/>
            </p:nvSpPr>
            <p:spPr>
              <a:xfrm>
                <a:off x="599093" y="4035975"/>
                <a:ext cx="2174313" cy="528286"/>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𝐶𝑜𝑣</m:t>
                      </m:r>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𝜇</m:t>
                          </m:r>
                        </m:e>
                        <m:sub>
                          <m:r>
                            <a:rPr lang="en-US" sz="2800" b="0" i="1" smtClean="0">
                              <a:latin typeface="Cambria Math" panose="02040503050406030204" pitchFamily="18" charset="0"/>
                            </a:rPr>
                            <m:t>𝑥</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𝜇</m:t>
                          </m:r>
                        </m:e>
                        <m:sub>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m:t>
                              </m:r>
                            </m:sup>
                          </m:sSup>
                        </m:sub>
                      </m:sSub>
                      <m:r>
                        <a:rPr lang="en-US" sz="2800" b="0" i="1" smtClean="0">
                          <a:latin typeface="Cambria Math" panose="02040503050406030204" pitchFamily="18" charset="0"/>
                        </a:rPr>
                        <m:t>)</m:t>
                      </m:r>
                    </m:oMath>
                  </m:oMathPara>
                </a14:m>
                <a:endParaRPr lang="en-US" sz="2800" i="0" dirty="0"/>
              </a:p>
            </p:txBody>
          </p:sp>
        </mc:Choice>
        <mc:Fallback xmlns="">
          <p:sp>
            <p:nvSpPr>
              <p:cNvPr id="4" name="TextBox 3"/>
              <p:cNvSpPr txBox="1">
                <a:spLocks noRot="1" noChangeAspect="1" noMove="1" noResize="1" noEditPoints="1" noAdjustHandles="1" noChangeArrowheads="1" noChangeShapeType="1" noTextEdit="1"/>
              </p:cNvSpPr>
              <p:nvPr/>
            </p:nvSpPr>
            <p:spPr>
              <a:xfrm>
                <a:off x="599093" y="4035975"/>
                <a:ext cx="2174313" cy="528286"/>
              </a:xfrm>
              <a:prstGeom prst="rect">
                <a:avLst/>
              </a:prstGeom>
              <a:blipFill>
                <a:blip r:embed="rId3"/>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91496F09-013D-41E7-90C1-3EA653A67EB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0980" y="997636"/>
            <a:ext cx="2731028" cy="243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spTree>
    <p:extLst>
      <p:ext uri="{BB962C8B-B14F-4D97-AF65-F5344CB8AC3E}">
        <p14:creationId xmlns:p14="http://schemas.microsoft.com/office/powerpoint/2010/main" val="17015852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098" name="Slide Number Placeholder 5"/>
          <p:cNvSpPr txBox="1">
            <a:spLocks noGrp="1"/>
          </p:cNvSpPr>
          <p:nvPr/>
        </p:nvSpPr>
        <p:spPr bwMode="auto">
          <a:xfrm>
            <a:off x="6553200" y="6553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eaLnBrk="0" hangingPunct="0"/>
            <a:fld id="{7646BDFE-20C8-40E8-A939-72D38791AD93}" type="slidenum">
              <a:rPr lang="en-US" sz="1400" i="0">
                <a:latin typeface="Times New Roman" pitchFamily="18" charset="0"/>
              </a:rPr>
              <a:pPr algn="r" eaLnBrk="0" hangingPunct="0"/>
              <a:t>97</a:t>
            </a:fld>
            <a:endParaRPr lang="en-US" sz="1400" i="0">
              <a:latin typeface="Times New Roman" pitchFamily="18" charset="0"/>
            </a:endParaRPr>
          </a:p>
        </p:txBody>
      </p:sp>
      <p:sp>
        <p:nvSpPr>
          <p:cNvPr id="1284099" name="Rectangle 2"/>
          <p:cNvSpPr>
            <a:spLocks noGrp="1" noChangeArrowheads="1"/>
          </p:cNvSpPr>
          <p:nvPr>
            <p:ph type="title" idx="4294967295"/>
          </p:nvPr>
        </p:nvSpPr>
        <p:spPr/>
        <p:txBody>
          <a:bodyPr/>
          <a:lstStyle/>
          <a:p>
            <a:r>
              <a:rPr lang="en-US" dirty="0"/>
              <a:t>Cost function approximations</a:t>
            </a:r>
          </a:p>
        </p:txBody>
      </p:sp>
      <p:sp>
        <p:nvSpPr>
          <p:cNvPr id="1284100" name="Rectangle 3"/>
          <p:cNvSpPr>
            <a:spLocks noGrp="1" noChangeArrowheads="1"/>
          </p:cNvSpPr>
          <p:nvPr>
            <p:ph type="body" idx="4294967295"/>
          </p:nvPr>
        </p:nvSpPr>
        <p:spPr>
          <a:xfrm>
            <a:off x="625512" y="1209782"/>
            <a:ext cx="8267700" cy="389036"/>
          </a:xfrm>
        </p:spPr>
        <p:txBody>
          <a:bodyPr/>
          <a:lstStyle/>
          <a:p>
            <a:r>
              <a:rPr lang="en-US" sz="2400" dirty="0"/>
              <a:t>Correlated beliefs: Testing one material teaches us about other materials</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pPr lvl="1"/>
            <a:endParaRPr lang="en-US" sz="2000" dirty="0"/>
          </a:p>
          <a:p>
            <a:endParaRPr lang="en-US" sz="2400" dirty="0"/>
          </a:p>
          <a:p>
            <a:endParaRPr lang="en-US" sz="2400" dirty="0"/>
          </a:p>
          <a:p>
            <a:endParaRPr lang="en-US" sz="2400" dirty="0"/>
          </a:p>
          <a:p>
            <a:endParaRPr lang="en-US" sz="2400" dirty="0"/>
          </a:p>
        </p:txBody>
      </p:sp>
      <p:sp>
        <p:nvSpPr>
          <p:cNvPr id="1284101" name="Line 4"/>
          <p:cNvSpPr>
            <a:spLocks noChangeShapeType="1"/>
          </p:cNvSpPr>
          <p:nvPr/>
        </p:nvSpPr>
        <p:spPr bwMode="auto">
          <a:xfrm>
            <a:off x="1657350" y="4582928"/>
            <a:ext cx="6203540" cy="0"/>
          </a:xfrm>
          <a:prstGeom prst="line">
            <a:avLst/>
          </a:prstGeom>
          <a:noFill/>
          <a:ln w="2857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1284102" name="Rectangle 5" descr="Dark upward diagonal"/>
          <p:cNvSpPr>
            <a:spLocks noChangeArrowheads="1"/>
          </p:cNvSpPr>
          <p:nvPr/>
        </p:nvSpPr>
        <p:spPr bwMode="auto">
          <a:xfrm>
            <a:off x="2119313" y="3630428"/>
            <a:ext cx="227012" cy="936625"/>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3" name="Rectangle 6" descr="Dark upward diagonal"/>
          <p:cNvSpPr>
            <a:spLocks noChangeArrowheads="1"/>
          </p:cNvSpPr>
          <p:nvPr/>
        </p:nvSpPr>
        <p:spPr bwMode="auto">
          <a:xfrm>
            <a:off x="2982913" y="3368490"/>
            <a:ext cx="227012" cy="1198563"/>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4" name="Rectangle 7" descr="Dark upward diagonal"/>
          <p:cNvSpPr>
            <a:spLocks noChangeArrowheads="1"/>
          </p:cNvSpPr>
          <p:nvPr/>
        </p:nvSpPr>
        <p:spPr bwMode="auto">
          <a:xfrm>
            <a:off x="3846513" y="3160528"/>
            <a:ext cx="227012" cy="1406525"/>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5" name="Rectangle 8" descr="Dark upward diagonal"/>
          <p:cNvSpPr>
            <a:spLocks noChangeArrowheads="1"/>
          </p:cNvSpPr>
          <p:nvPr/>
        </p:nvSpPr>
        <p:spPr bwMode="auto">
          <a:xfrm>
            <a:off x="4710113" y="2963678"/>
            <a:ext cx="227012" cy="1612900"/>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7" name="Text Box 10"/>
          <p:cNvSpPr txBox="1">
            <a:spLocks noChangeArrowheads="1"/>
          </p:cNvSpPr>
          <p:nvPr/>
        </p:nvSpPr>
        <p:spPr bwMode="auto">
          <a:xfrm>
            <a:off x="2097088" y="458610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1</a:t>
            </a:r>
          </a:p>
        </p:txBody>
      </p:sp>
      <p:sp>
        <p:nvSpPr>
          <p:cNvPr id="1284108" name="Text Box 11"/>
          <p:cNvSpPr txBox="1">
            <a:spLocks noChangeArrowheads="1"/>
          </p:cNvSpPr>
          <p:nvPr/>
        </p:nvSpPr>
        <p:spPr bwMode="auto">
          <a:xfrm>
            <a:off x="2951163" y="458610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2</a:t>
            </a:r>
          </a:p>
        </p:txBody>
      </p:sp>
      <p:sp>
        <p:nvSpPr>
          <p:cNvPr id="1284109" name="Text Box 12"/>
          <p:cNvSpPr txBox="1">
            <a:spLocks noChangeArrowheads="1"/>
          </p:cNvSpPr>
          <p:nvPr/>
        </p:nvSpPr>
        <p:spPr bwMode="auto">
          <a:xfrm>
            <a:off x="3832225" y="4586103"/>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3</a:t>
            </a:r>
          </a:p>
        </p:txBody>
      </p:sp>
      <p:sp>
        <p:nvSpPr>
          <p:cNvPr id="1284110" name="Text Box 13"/>
          <p:cNvSpPr txBox="1">
            <a:spLocks noChangeArrowheads="1"/>
          </p:cNvSpPr>
          <p:nvPr/>
        </p:nvSpPr>
        <p:spPr bwMode="auto">
          <a:xfrm>
            <a:off x="4695825" y="4586103"/>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4</a:t>
            </a:r>
          </a:p>
        </p:txBody>
      </p:sp>
      <p:grpSp>
        <p:nvGrpSpPr>
          <p:cNvPr id="1284119" name="Group 20"/>
          <p:cNvGrpSpPr>
            <a:grpSpLocks/>
          </p:cNvGrpSpPr>
          <p:nvPr/>
        </p:nvGrpSpPr>
        <p:grpSpPr bwMode="auto">
          <a:xfrm>
            <a:off x="4708525" y="2423928"/>
            <a:ext cx="609600" cy="1068387"/>
            <a:chOff x="3511" y="2056"/>
            <a:chExt cx="342" cy="1051"/>
          </a:xfrm>
        </p:grpSpPr>
        <p:sp>
          <p:nvSpPr>
            <p:cNvPr id="1284120"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21" name="Group 22"/>
            <p:cNvGrpSpPr>
              <a:grpSpLocks/>
            </p:cNvGrpSpPr>
            <p:nvPr/>
          </p:nvGrpSpPr>
          <p:grpSpPr bwMode="auto">
            <a:xfrm rot="5400000">
              <a:off x="3163" y="2411"/>
              <a:ext cx="1042" cy="338"/>
              <a:chOff x="2226" y="800"/>
              <a:chExt cx="1656" cy="376"/>
            </a:xfrm>
          </p:grpSpPr>
          <p:sp>
            <p:nvSpPr>
              <p:cNvPr id="1284122"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23"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grpSp>
        <p:nvGrpSpPr>
          <p:cNvPr id="1284124" name="Group 25"/>
          <p:cNvGrpSpPr>
            <a:grpSpLocks/>
          </p:cNvGrpSpPr>
          <p:nvPr/>
        </p:nvGrpSpPr>
        <p:grpSpPr bwMode="auto">
          <a:xfrm>
            <a:off x="3843338" y="2854140"/>
            <a:ext cx="714375" cy="630237"/>
            <a:chOff x="3511" y="2056"/>
            <a:chExt cx="342" cy="1051"/>
          </a:xfrm>
        </p:grpSpPr>
        <p:sp>
          <p:nvSpPr>
            <p:cNvPr id="1284125" name="Line 26"/>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26" name="Group 27"/>
            <p:cNvGrpSpPr>
              <a:grpSpLocks/>
            </p:cNvGrpSpPr>
            <p:nvPr/>
          </p:nvGrpSpPr>
          <p:grpSpPr bwMode="auto">
            <a:xfrm rot="5400000">
              <a:off x="3163" y="2411"/>
              <a:ext cx="1042" cy="338"/>
              <a:chOff x="2226" y="800"/>
              <a:chExt cx="1656" cy="376"/>
            </a:xfrm>
          </p:grpSpPr>
          <p:sp>
            <p:nvSpPr>
              <p:cNvPr id="1284127" name="Freeform 28"/>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28" name="Freeform 29"/>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grpSp>
        <p:nvGrpSpPr>
          <p:cNvPr id="1284129" name="Group 46"/>
          <p:cNvGrpSpPr>
            <a:grpSpLocks/>
          </p:cNvGrpSpPr>
          <p:nvPr/>
        </p:nvGrpSpPr>
        <p:grpSpPr bwMode="auto">
          <a:xfrm>
            <a:off x="2111375" y="3173228"/>
            <a:ext cx="581025" cy="896937"/>
            <a:chOff x="3511" y="2056"/>
            <a:chExt cx="342" cy="1051"/>
          </a:xfrm>
        </p:grpSpPr>
        <p:sp>
          <p:nvSpPr>
            <p:cNvPr id="1284130" name="Line 47"/>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31" name="Group 48"/>
            <p:cNvGrpSpPr>
              <a:grpSpLocks/>
            </p:cNvGrpSpPr>
            <p:nvPr/>
          </p:nvGrpSpPr>
          <p:grpSpPr bwMode="auto">
            <a:xfrm rot="5400000">
              <a:off x="3163" y="2411"/>
              <a:ext cx="1042" cy="338"/>
              <a:chOff x="2226" y="800"/>
              <a:chExt cx="1656" cy="376"/>
            </a:xfrm>
          </p:grpSpPr>
          <p:sp>
            <p:nvSpPr>
              <p:cNvPr id="1284132" name="Freeform 49"/>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33" name="Freeform 50"/>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grpSp>
        <p:nvGrpSpPr>
          <p:cNvPr id="1284134" name="Group 51"/>
          <p:cNvGrpSpPr>
            <a:grpSpLocks/>
          </p:cNvGrpSpPr>
          <p:nvPr/>
        </p:nvGrpSpPr>
        <p:grpSpPr bwMode="auto">
          <a:xfrm>
            <a:off x="2981325" y="2204853"/>
            <a:ext cx="276225" cy="2316162"/>
            <a:chOff x="3511" y="2056"/>
            <a:chExt cx="342" cy="1051"/>
          </a:xfrm>
        </p:grpSpPr>
        <p:sp>
          <p:nvSpPr>
            <p:cNvPr id="1284135" name="Line 52"/>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36" name="Group 53"/>
            <p:cNvGrpSpPr>
              <a:grpSpLocks/>
            </p:cNvGrpSpPr>
            <p:nvPr/>
          </p:nvGrpSpPr>
          <p:grpSpPr bwMode="auto">
            <a:xfrm rot="5400000">
              <a:off x="3163" y="2411"/>
              <a:ext cx="1042" cy="338"/>
              <a:chOff x="2226" y="800"/>
              <a:chExt cx="1656" cy="376"/>
            </a:xfrm>
          </p:grpSpPr>
          <p:sp>
            <p:nvSpPr>
              <p:cNvPr id="1284137" name="Freeform 54"/>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38" name="Freeform 55"/>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sp>
        <p:nvSpPr>
          <p:cNvPr id="86" name="Rectangle 8" descr="Dark upward diagonal"/>
          <p:cNvSpPr>
            <a:spLocks noChangeArrowheads="1"/>
          </p:cNvSpPr>
          <p:nvPr/>
        </p:nvSpPr>
        <p:spPr bwMode="auto">
          <a:xfrm>
            <a:off x="6440549" y="2968598"/>
            <a:ext cx="227012" cy="1612900"/>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87" name="Text Box 13"/>
          <p:cNvSpPr txBox="1">
            <a:spLocks noChangeArrowheads="1"/>
          </p:cNvSpPr>
          <p:nvPr/>
        </p:nvSpPr>
        <p:spPr bwMode="auto">
          <a:xfrm>
            <a:off x="6426261" y="4591023"/>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4</a:t>
            </a:r>
          </a:p>
        </p:txBody>
      </p:sp>
      <p:sp>
        <p:nvSpPr>
          <p:cNvPr id="91" name="Rectangle 9" descr="Dark upward diagonal"/>
          <p:cNvSpPr>
            <a:spLocks noChangeArrowheads="1"/>
          </p:cNvSpPr>
          <p:nvPr/>
        </p:nvSpPr>
        <p:spPr bwMode="auto">
          <a:xfrm>
            <a:off x="7299229" y="3088630"/>
            <a:ext cx="227012" cy="1463675"/>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92" name="Text Box 14"/>
          <p:cNvSpPr txBox="1">
            <a:spLocks noChangeArrowheads="1"/>
          </p:cNvSpPr>
          <p:nvPr/>
        </p:nvSpPr>
        <p:spPr bwMode="auto">
          <a:xfrm>
            <a:off x="7292879" y="4563417"/>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5</a:t>
            </a:r>
          </a:p>
        </p:txBody>
      </p:sp>
      <p:grpSp>
        <p:nvGrpSpPr>
          <p:cNvPr id="93" name="Group 15"/>
          <p:cNvGrpSpPr>
            <a:grpSpLocks/>
          </p:cNvGrpSpPr>
          <p:nvPr/>
        </p:nvGrpSpPr>
        <p:grpSpPr bwMode="auto">
          <a:xfrm>
            <a:off x="7299229" y="2264717"/>
            <a:ext cx="400050" cy="1668463"/>
            <a:chOff x="3511" y="2056"/>
            <a:chExt cx="342" cy="1051"/>
          </a:xfrm>
        </p:grpSpPr>
        <p:sp>
          <p:nvSpPr>
            <p:cNvPr id="94" name="Line 16"/>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95" name="Group 17"/>
            <p:cNvGrpSpPr>
              <a:grpSpLocks/>
            </p:cNvGrpSpPr>
            <p:nvPr/>
          </p:nvGrpSpPr>
          <p:grpSpPr bwMode="auto">
            <a:xfrm rot="5400000">
              <a:off x="3163" y="2411"/>
              <a:ext cx="1042" cy="338"/>
              <a:chOff x="2226" y="800"/>
              <a:chExt cx="1656" cy="376"/>
            </a:xfrm>
          </p:grpSpPr>
          <p:sp>
            <p:nvSpPr>
              <p:cNvPr id="96" name="Freeform 18"/>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97" name="Freeform 19"/>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sp>
        <p:nvSpPr>
          <p:cNvPr id="98" name="Oval 40"/>
          <p:cNvSpPr>
            <a:spLocks noChangeArrowheads="1"/>
          </p:cNvSpPr>
          <p:nvPr/>
        </p:nvSpPr>
        <p:spPr bwMode="auto">
          <a:xfrm>
            <a:off x="7254779" y="2458392"/>
            <a:ext cx="88900" cy="88900"/>
          </a:xfrm>
          <a:prstGeom prst="ellipse">
            <a:avLst/>
          </a:prstGeom>
          <a:solidFill>
            <a:schemeClr val="tx1"/>
          </a:solidFill>
          <a:ln w="38100">
            <a:solidFill>
              <a:schemeClr val="tx1"/>
            </a:solidFill>
            <a:round/>
            <a:headEnd/>
            <a:tailEnd type="none" w="lg" len="lg"/>
          </a:ln>
        </p:spPr>
        <p:txBody>
          <a:bodyPr wrap="none" anchor="ctr"/>
          <a:lstStyle/>
          <a:p>
            <a:pPr eaLnBrk="0" hangingPunct="0"/>
            <a:endParaRPr lang="en-US" sz="2400" i="0">
              <a:latin typeface="Times New Roman" pitchFamily="18" charset="0"/>
            </a:endParaRPr>
          </a:p>
        </p:txBody>
      </p:sp>
      <p:grpSp>
        <p:nvGrpSpPr>
          <p:cNvPr id="99" name="Group 15"/>
          <p:cNvGrpSpPr>
            <a:grpSpLocks/>
          </p:cNvGrpSpPr>
          <p:nvPr/>
        </p:nvGrpSpPr>
        <p:grpSpPr bwMode="auto">
          <a:xfrm>
            <a:off x="7300816" y="1990080"/>
            <a:ext cx="400050" cy="1296987"/>
            <a:chOff x="3511" y="2056"/>
            <a:chExt cx="342" cy="1051"/>
          </a:xfrm>
        </p:grpSpPr>
        <p:sp>
          <p:nvSpPr>
            <p:cNvPr id="100" name="Line 16"/>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01" name="Group 17"/>
            <p:cNvGrpSpPr>
              <a:grpSpLocks/>
            </p:cNvGrpSpPr>
            <p:nvPr/>
          </p:nvGrpSpPr>
          <p:grpSpPr bwMode="auto">
            <a:xfrm rot="5400000">
              <a:off x="3163" y="2411"/>
              <a:ext cx="1042" cy="338"/>
              <a:chOff x="2226" y="800"/>
              <a:chExt cx="1656" cy="376"/>
            </a:xfrm>
          </p:grpSpPr>
          <p:sp>
            <p:nvSpPr>
              <p:cNvPr id="102" name="Freeform 18"/>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sp>
            <p:nvSpPr>
              <p:cNvPr id="103" name="Freeform 19"/>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grpSp>
      </p:grpSp>
      <p:sp>
        <p:nvSpPr>
          <p:cNvPr id="4" name="Rectangle 3"/>
          <p:cNvSpPr/>
          <p:nvPr/>
        </p:nvSpPr>
        <p:spPr bwMode="auto">
          <a:xfrm>
            <a:off x="1504335" y="4615598"/>
            <a:ext cx="6459794" cy="448657"/>
          </a:xfrm>
          <a:prstGeom prst="rect">
            <a:avLst/>
          </a:prstGeom>
          <a:solidFill>
            <a:schemeClr val="bg1"/>
          </a:solidFill>
          <a:ln w="28575" cap="flat" cmpd="sng" algn="ctr">
            <a:noFill/>
            <a:prstDash val="solid"/>
            <a:round/>
            <a:headEnd type="none" w="med" len="med"/>
            <a:tailEnd type="none" w="med" len="lg"/>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cs typeface="Arial" charset="0"/>
            </a:endParaRPr>
          </a:p>
        </p:txBody>
      </p:sp>
      <p:sp>
        <p:nvSpPr>
          <p:cNvPr id="3" name="TextBox 2"/>
          <p:cNvSpPr txBox="1"/>
          <p:nvPr/>
        </p:nvSpPr>
        <p:spPr>
          <a:xfrm rot="19002662">
            <a:off x="1288650" y="4901028"/>
            <a:ext cx="1223412" cy="369332"/>
          </a:xfrm>
          <a:prstGeom prst="rect">
            <a:avLst/>
          </a:prstGeom>
          <a:noFill/>
        </p:spPr>
        <p:txBody>
          <a:bodyPr wrap="none" rtlCol="0">
            <a:spAutoFit/>
          </a:bodyPr>
          <a:lstStyle/>
          <a:p>
            <a:r>
              <a:rPr lang="en-US" dirty="0"/>
              <a:t>1.4 nm Fe</a:t>
            </a:r>
          </a:p>
        </p:txBody>
      </p:sp>
      <p:sp>
        <p:nvSpPr>
          <p:cNvPr id="78" name="TextBox 77"/>
          <p:cNvSpPr txBox="1"/>
          <p:nvPr/>
        </p:nvSpPr>
        <p:spPr>
          <a:xfrm rot="19002662">
            <a:off x="2259882" y="4876452"/>
            <a:ext cx="1031051" cy="369332"/>
          </a:xfrm>
          <a:prstGeom prst="rect">
            <a:avLst/>
          </a:prstGeom>
          <a:noFill/>
        </p:spPr>
        <p:txBody>
          <a:bodyPr wrap="none" rtlCol="0">
            <a:spAutoFit/>
          </a:bodyPr>
          <a:lstStyle/>
          <a:p>
            <a:r>
              <a:rPr lang="en-US" dirty="0"/>
              <a:t>1 nm Fe</a:t>
            </a:r>
          </a:p>
        </p:txBody>
      </p:sp>
      <p:sp>
        <p:nvSpPr>
          <p:cNvPr id="80" name="TextBox 79"/>
          <p:cNvSpPr txBox="1"/>
          <p:nvPr/>
        </p:nvSpPr>
        <p:spPr>
          <a:xfrm rot="19002662">
            <a:off x="3201413" y="4842048"/>
            <a:ext cx="966931" cy="369332"/>
          </a:xfrm>
          <a:prstGeom prst="rect">
            <a:avLst/>
          </a:prstGeom>
          <a:noFill/>
        </p:spPr>
        <p:txBody>
          <a:bodyPr wrap="none" rtlCol="0">
            <a:spAutoFit/>
          </a:bodyPr>
          <a:lstStyle/>
          <a:p>
            <a:r>
              <a:rPr lang="en-US" dirty="0"/>
              <a:t>2nm Fe</a:t>
            </a:r>
          </a:p>
        </p:txBody>
      </p:sp>
      <p:sp>
        <p:nvSpPr>
          <p:cNvPr id="89" name="TextBox 88"/>
          <p:cNvSpPr txBox="1"/>
          <p:nvPr/>
        </p:nvSpPr>
        <p:spPr>
          <a:xfrm rot="19002662">
            <a:off x="5743633" y="4846968"/>
            <a:ext cx="1172116" cy="369332"/>
          </a:xfrm>
          <a:prstGeom prst="rect">
            <a:avLst/>
          </a:prstGeom>
          <a:noFill/>
        </p:spPr>
        <p:txBody>
          <a:bodyPr wrap="none" rtlCol="0">
            <a:spAutoFit/>
          </a:bodyPr>
          <a:lstStyle/>
          <a:p>
            <a:r>
              <a:rPr lang="en-US" dirty="0"/>
              <a:t>Ni 0.6 nm</a:t>
            </a:r>
          </a:p>
        </p:txBody>
      </p:sp>
      <p:sp>
        <p:nvSpPr>
          <p:cNvPr id="106" name="Rectangle 8" descr="Dark upward diagonal"/>
          <p:cNvSpPr>
            <a:spLocks noChangeArrowheads="1"/>
          </p:cNvSpPr>
          <p:nvPr/>
        </p:nvSpPr>
        <p:spPr bwMode="auto">
          <a:xfrm>
            <a:off x="5585165" y="2968598"/>
            <a:ext cx="227012" cy="1612900"/>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09" name="TextBox 108"/>
          <p:cNvSpPr txBox="1"/>
          <p:nvPr/>
        </p:nvSpPr>
        <p:spPr>
          <a:xfrm rot="19002662">
            <a:off x="5064863" y="5495880"/>
            <a:ext cx="2854115" cy="369332"/>
          </a:xfrm>
          <a:prstGeom prst="rect">
            <a:avLst/>
          </a:prstGeom>
          <a:noFill/>
        </p:spPr>
        <p:txBody>
          <a:bodyPr wrap="none" rtlCol="0">
            <a:spAutoFit/>
          </a:bodyPr>
          <a:lstStyle/>
          <a:p>
            <a:r>
              <a:rPr lang="en-US" dirty="0"/>
              <a:t>10nm ALD AI203+1 nm Ni</a:t>
            </a:r>
          </a:p>
        </p:txBody>
      </p:sp>
      <p:grpSp>
        <p:nvGrpSpPr>
          <p:cNvPr id="110" name="Group 20"/>
          <p:cNvGrpSpPr>
            <a:grpSpLocks/>
          </p:cNvGrpSpPr>
          <p:nvPr/>
        </p:nvGrpSpPr>
        <p:grpSpPr bwMode="auto">
          <a:xfrm>
            <a:off x="6438961" y="2414100"/>
            <a:ext cx="609600" cy="1068387"/>
            <a:chOff x="3511" y="2056"/>
            <a:chExt cx="342" cy="1051"/>
          </a:xfrm>
        </p:grpSpPr>
        <p:sp>
          <p:nvSpPr>
            <p:cNvPr id="111"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12" name="Group 22"/>
            <p:cNvGrpSpPr>
              <a:grpSpLocks/>
            </p:cNvGrpSpPr>
            <p:nvPr/>
          </p:nvGrpSpPr>
          <p:grpSpPr bwMode="auto">
            <a:xfrm rot="5400000">
              <a:off x="3163" y="2411"/>
              <a:ext cx="1042" cy="338"/>
              <a:chOff x="2226" y="800"/>
              <a:chExt cx="1656" cy="376"/>
            </a:xfrm>
          </p:grpSpPr>
          <p:sp>
            <p:nvSpPr>
              <p:cNvPr id="113"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14"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grpSp>
        <p:nvGrpSpPr>
          <p:cNvPr id="120" name="Group 20"/>
          <p:cNvGrpSpPr>
            <a:grpSpLocks/>
          </p:cNvGrpSpPr>
          <p:nvPr/>
        </p:nvGrpSpPr>
        <p:grpSpPr bwMode="auto">
          <a:xfrm>
            <a:off x="5588497" y="2389524"/>
            <a:ext cx="609600" cy="1068387"/>
            <a:chOff x="3511" y="2056"/>
            <a:chExt cx="342" cy="1051"/>
          </a:xfrm>
        </p:grpSpPr>
        <p:sp>
          <p:nvSpPr>
            <p:cNvPr id="121"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2" name="Group 22"/>
            <p:cNvGrpSpPr>
              <a:grpSpLocks/>
            </p:cNvGrpSpPr>
            <p:nvPr/>
          </p:nvGrpSpPr>
          <p:grpSpPr bwMode="auto">
            <a:xfrm rot="5400000">
              <a:off x="3163" y="2411"/>
              <a:ext cx="1042" cy="338"/>
              <a:chOff x="2226" y="800"/>
              <a:chExt cx="1656" cy="376"/>
            </a:xfrm>
          </p:grpSpPr>
          <p:sp>
            <p:nvSpPr>
              <p:cNvPr id="123"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4"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grpSp>
        <p:nvGrpSpPr>
          <p:cNvPr id="6" name="Group 5"/>
          <p:cNvGrpSpPr/>
          <p:nvPr/>
        </p:nvGrpSpPr>
        <p:grpSpPr>
          <a:xfrm>
            <a:off x="2103438" y="2079198"/>
            <a:ext cx="4937186" cy="1929055"/>
            <a:chOff x="2103438" y="1868187"/>
            <a:chExt cx="4937186" cy="1929055"/>
          </a:xfrm>
        </p:grpSpPr>
        <p:grpSp>
          <p:nvGrpSpPr>
            <p:cNvPr id="1284145" name="Group 20"/>
            <p:cNvGrpSpPr>
              <a:grpSpLocks/>
            </p:cNvGrpSpPr>
            <p:nvPr/>
          </p:nvGrpSpPr>
          <p:grpSpPr bwMode="auto">
            <a:xfrm>
              <a:off x="4700525" y="1946834"/>
              <a:ext cx="634548" cy="1031694"/>
              <a:chOff x="3511" y="2056"/>
              <a:chExt cx="356" cy="1311"/>
            </a:xfrm>
          </p:grpSpPr>
          <p:sp>
            <p:nvSpPr>
              <p:cNvPr id="1284146"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47" name="Group 22"/>
              <p:cNvGrpSpPr>
                <a:grpSpLocks/>
              </p:cNvGrpSpPr>
              <p:nvPr/>
            </p:nvGrpSpPr>
            <p:grpSpPr bwMode="auto">
              <a:xfrm rot="5400000">
                <a:off x="3177" y="2677"/>
                <a:ext cx="1042" cy="338"/>
                <a:chOff x="2646" y="800"/>
                <a:chExt cx="1656" cy="376"/>
              </a:xfrm>
            </p:grpSpPr>
            <p:sp>
              <p:nvSpPr>
                <p:cNvPr id="1284148" name="Freeform 23"/>
                <p:cNvSpPr>
                  <a:spLocks/>
                </p:cNvSpPr>
                <p:nvPr/>
              </p:nvSpPr>
              <p:spPr bwMode="auto">
                <a:xfrm>
                  <a:off x="347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sp>
              <p:nvSpPr>
                <p:cNvPr id="1284149" name="Freeform 24"/>
                <p:cNvSpPr>
                  <a:spLocks/>
                </p:cNvSpPr>
                <p:nvPr/>
              </p:nvSpPr>
              <p:spPr bwMode="auto">
                <a:xfrm flipH="1">
                  <a:off x="264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grpSp>
        </p:grpSp>
        <p:grpSp>
          <p:nvGrpSpPr>
            <p:cNvPr id="1284150" name="Group 25"/>
            <p:cNvGrpSpPr>
              <a:grpSpLocks/>
            </p:cNvGrpSpPr>
            <p:nvPr/>
          </p:nvGrpSpPr>
          <p:grpSpPr bwMode="auto">
            <a:xfrm>
              <a:off x="3835409" y="2497079"/>
              <a:ext cx="722731" cy="545707"/>
              <a:chOff x="3511" y="2056"/>
              <a:chExt cx="346" cy="1173"/>
            </a:xfrm>
          </p:grpSpPr>
          <p:sp>
            <p:nvSpPr>
              <p:cNvPr id="1284151" name="Line 26"/>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52" name="Group 27"/>
              <p:cNvGrpSpPr>
                <a:grpSpLocks/>
              </p:cNvGrpSpPr>
              <p:nvPr/>
            </p:nvGrpSpPr>
            <p:grpSpPr bwMode="auto">
              <a:xfrm rot="5400000">
                <a:off x="3167" y="2539"/>
                <a:ext cx="1042" cy="338"/>
                <a:chOff x="2426" y="800"/>
                <a:chExt cx="1656" cy="376"/>
              </a:xfrm>
            </p:grpSpPr>
            <p:sp>
              <p:nvSpPr>
                <p:cNvPr id="1284153" name="Freeform 28"/>
                <p:cNvSpPr>
                  <a:spLocks/>
                </p:cNvSpPr>
                <p:nvPr/>
              </p:nvSpPr>
              <p:spPr bwMode="auto">
                <a:xfrm>
                  <a:off x="32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sp>
              <p:nvSpPr>
                <p:cNvPr id="1284154" name="Freeform 29"/>
                <p:cNvSpPr>
                  <a:spLocks/>
                </p:cNvSpPr>
                <p:nvPr/>
              </p:nvSpPr>
              <p:spPr bwMode="auto">
                <a:xfrm flipH="1">
                  <a:off x="24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grpSp>
        </p:grpSp>
        <p:grpSp>
          <p:nvGrpSpPr>
            <p:cNvPr id="1284155" name="Group 46"/>
            <p:cNvGrpSpPr>
              <a:grpSpLocks/>
            </p:cNvGrpSpPr>
            <p:nvPr/>
          </p:nvGrpSpPr>
          <p:grpSpPr bwMode="auto">
            <a:xfrm>
              <a:off x="2103438" y="2944754"/>
              <a:ext cx="581025" cy="693738"/>
              <a:chOff x="3511" y="2056"/>
              <a:chExt cx="342" cy="1051"/>
            </a:xfrm>
          </p:grpSpPr>
          <p:sp>
            <p:nvSpPr>
              <p:cNvPr id="1284156" name="Line 47"/>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57" name="Group 48"/>
              <p:cNvGrpSpPr>
                <a:grpSpLocks/>
              </p:cNvGrpSpPr>
              <p:nvPr/>
            </p:nvGrpSpPr>
            <p:grpSpPr bwMode="auto">
              <a:xfrm rot="5400000">
                <a:off x="3163" y="2411"/>
                <a:ext cx="1042" cy="338"/>
                <a:chOff x="2226" y="800"/>
                <a:chExt cx="1656" cy="376"/>
              </a:xfrm>
            </p:grpSpPr>
            <p:sp>
              <p:nvSpPr>
                <p:cNvPr id="1284158" name="Freeform 49"/>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sp>
              <p:nvSpPr>
                <p:cNvPr id="1284159" name="Freeform 50"/>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grpSp>
        </p:grpSp>
        <p:grpSp>
          <p:nvGrpSpPr>
            <p:cNvPr id="1284160" name="Group 51"/>
            <p:cNvGrpSpPr>
              <a:grpSpLocks/>
            </p:cNvGrpSpPr>
            <p:nvPr/>
          </p:nvGrpSpPr>
          <p:grpSpPr bwMode="auto">
            <a:xfrm>
              <a:off x="2973388" y="2004954"/>
              <a:ext cx="276225" cy="1792288"/>
              <a:chOff x="3511" y="2056"/>
              <a:chExt cx="342" cy="1051"/>
            </a:xfrm>
          </p:grpSpPr>
          <p:sp>
            <p:nvSpPr>
              <p:cNvPr id="1284161" name="Line 52"/>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62" name="Group 53"/>
              <p:cNvGrpSpPr>
                <a:grpSpLocks/>
              </p:cNvGrpSpPr>
              <p:nvPr/>
            </p:nvGrpSpPr>
            <p:grpSpPr bwMode="auto">
              <a:xfrm rot="5400000">
                <a:off x="3163" y="2411"/>
                <a:ext cx="1042" cy="338"/>
                <a:chOff x="2226" y="800"/>
                <a:chExt cx="1656" cy="376"/>
              </a:xfrm>
            </p:grpSpPr>
            <p:sp>
              <p:nvSpPr>
                <p:cNvPr id="1284163" name="Freeform 54"/>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sp>
              <p:nvSpPr>
                <p:cNvPr id="1284164" name="Freeform 55"/>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grpSp>
        </p:grpSp>
        <p:grpSp>
          <p:nvGrpSpPr>
            <p:cNvPr id="115" name="Group 20"/>
            <p:cNvGrpSpPr>
              <a:grpSpLocks/>
            </p:cNvGrpSpPr>
            <p:nvPr/>
          </p:nvGrpSpPr>
          <p:grpSpPr bwMode="auto">
            <a:xfrm>
              <a:off x="6431024" y="1878015"/>
              <a:ext cx="609600" cy="827088"/>
              <a:chOff x="3511" y="2056"/>
              <a:chExt cx="342" cy="1051"/>
            </a:xfrm>
          </p:grpSpPr>
          <p:sp>
            <p:nvSpPr>
              <p:cNvPr id="116"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17" name="Group 22"/>
              <p:cNvGrpSpPr>
                <a:grpSpLocks/>
              </p:cNvGrpSpPr>
              <p:nvPr/>
            </p:nvGrpSpPr>
            <p:grpSpPr bwMode="auto">
              <a:xfrm rot="5400000">
                <a:off x="3163" y="2411"/>
                <a:ext cx="1042" cy="338"/>
                <a:chOff x="2226" y="800"/>
                <a:chExt cx="1656" cy="376"/>
              </a:xfrm>
            </p:grpSpPr>
            <p:sp>
              <p:nvSpPr>
                <p:cNvPr id="118"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sp>
              <p:nvSpPr>
                <p:cNvPr id="119"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grpSp>
        </p:grpSp>
        <p:grpSp>
          <p:nvGrpSpPr>
            <p:cNvPr id="125" name="Group 20"/>
            <p:cNvGrpSpPr>
              <a:grpSpLocks/>
            </p:cNvGrpSpPr>
            <p:nvPr/>
          </p:nvGrpSpPr>
          <p:grpSpPr bwMode="auto">
            <a:xfrm>
              <a:off x="5580560" y="1868187"/>
              <a:ext cx="609600" cy="827088"/>
              <a:chOff x="3511" y="2056"/>
              <a:chExt cx="342" cy="1051"/>
            </a:xfrm>
          </p:grpSpPr>
          <p:sp>
            <p:nvSpPr>
              <p:cNvPr id="126"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7" name="Group 22"/>
              <p:cNvGrpSpPr>
                <a:grpSpLocks/>
              </p:cNvGrpSpPr>
              <p:nvPr/>
            </p:nvGrpSpPr>
            <p:grpSpPr bwMode="auto">
              <a:xfrm rot="5400000">
                <a:off x="3163" y="2411"/>
                <a:ext cx="1042" cy="338"/>
                <a:chOff x="2226" y="800"/>
                <a:chExt cx="1656" cy="376"/>
              </a:xfrm>
            </p:grpSpPr>
            <p:sp>
              <p:nvSpPr>
                <p:cNvPr id="128"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sp>
              <p:nvSpPr>
                <p:cNvPr id="129"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grpSp>
        </p:grpSp>
      </p:grpSp>
      <p:sp>
        <p:nvSpPr>
          <p:cNvPr id="130" name="TextBox 129"/>
          <p:cNvSpPr txBox="1"/>
          <p:nvPr/>
        </p:nvSpPr>
        <p:spPr>
          <a:xfrm rot="19002662">
            <a:off x="4972245" y="4832220"/>
            <a:ext cx="915635" cy="369332"/>
          </a:xfrm>
          <a:prstGeom prst="rect">
            <a:avLst/>
          </a:prstGeom>
          <a:noFill/>
        </p:spPr>
        <p:txBody>
          <a:bodyPr wrap="none" rtlCol="0">
            <a:spAutoFit/>
          </a:bodyPr>
          <a:lstStyle/>
          <a:p>
            <a:r>
              <a:rPr lang="en-US" dirty="0"/>
              <a:t>2nm Ni</a:t>
            </a:r>
          </a:p>
        </p:txBody>
      </p:sp>
      <p:sp>
        <p:nvSpPr>
          <p:cNvPr id="104" name="TextBox 103"/>
          <p:cNvSpPr txBox="1"/>
          <p:nvPr/>
        </p:nvSpPr>
        <p:spPr>
          <a:xfrm rot="19002662">
            <a:off x="2378746" y="5547138"/>
            <a:ext cx="2915862" cy="369332"/>
          </a:xfrm>
          <a:prstGeom prst="rect">
            <a:avLst/>
          </a:prstGeom>
          <a:noFill/>
        </p:spPr>
        <p:txBody>
          <a:bodyPr wrap="none" rtlCol="0">
            <a:spAutoFit/>
          </a:bodyPr>
          <a:lstStyle/>
          <a:p>
            <a:r>
              <a:rPr lang="en-US" dirty="0"/>
              <a:t>10nm ALD AI+1.2 nm 1BSFe</a:t>
            </a:r>
          </a:p>
        </p:txBody>
      </p:sp>
    </p:spTree>
    <p:extLst>
      <p:ext uri="{BB962C8B-B14F-4D97-AF65-F5344CB8AC3E}">
        <p14:creationId xmlns:p14="http://schemas.microsoft.com/office/powerpoint/2010/main" val="46820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99"/>
                                        </p:tgtEl>
                                        <p:attrNameLst>
                                          <p:attrName>style.visibility</p:attrName>
                                        </p:attrNameLst>
                                      </p:cBhvr>
                                      <p:to>
                                        <p:strVal val="visible"/>
                                      </p:to>
                                    </p:set>
                                    <p:animEffect transition="in" filter="wipe(up)">
                                      <p:cBhvr>
                                        <p:cTn id="11" dur="500"/>
                                        <p:tgtEl>
                                          <p:spTgt spid="9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p:txBody>
          <a:bodyPr/>
          <a:lstStyle/>
          <a:p>
            <a:r>
              <a:rPr lang="en-US" dirty="0"/>
              <a:t>Cost function approximations (CFA)</a:t>
            </a:r>
          </a:p>
          <a:p>
            <a:pPr lvl="1"/>
            <a:r>
              <a:rPr lang="en-US" dirty="0"/>
              <a:t>Upper confidence bounding</a:t>
            </a:r>
          </a:p>
          <a:p>
            <a:pPr lvl="1"/>
            <a:endParaRPr lang="en-US" dirty="0"/>
          </a:p>
          <a:p>
            <a:pPr lvl="1"/>
            <a:endParaRPr lang="en-US" dirty="0"/>
          </a:p>
          <a:p>
            <a:pPr lvl="1"/>
            <a:r>
              <a:rPr lang="en-US" dirty="0"/>
              <a:t>Interval estimation</a:t>
            </a:r>
          </a:p>
          <a:p>
            <a:pPr lvl="1"/>
            <a:endParaRPr lang="en-US" dirty="0"/>
          </a:p>
          <a:p>
            <a:pPr lvl="1"/>
            <a:endParaRPr lang="en-US" dirty="0"/>
          </a:p>
          <a:p>
            <a:pPr lvl="1"/>
            <a:endParaRPr lang="en-US" dirty="0"/>
          </a:p>
          <a:p>
            <a:pPr lvl="1"/>
            <a:r>
              <a:rPr lang="en-US" dirty="0"/>
              <a:t>Thompson sampling</a:t>
            </a:r>
          </a:p>
          <a:p>
            <a:pPr lvl="2"/>
            <a:endParaRPr lang="en-US" sz="1600" dirty="0"/>
          </a:p>
          <a:p>
            <a:pPr lvl="2"/>
            <a:endParaRPr lang="en-US" dirty="0"/>
          </a:p>
        </p:txBody>
      </p:sp>
      <p:graphicFrame>
        <p:nvGraphicFramePr>
          <p:cNvPr id="5" name="Object 4"/>
          <p:cNvGraphicFramePr>
            <a:graphicFrameLocks noChangeAspect="1"/>
          </p:cNvGraphicFramePr>
          <p:nvPr>
            <p:extLst/>
          </p:nvPr>
        </p:nvGraphicFramePr>
        <p:xfrm>
          <a:off x="1778000" y="2100516"/>
          <a:ext cx="5178854" cy="912950"/>
        </p:xfrm>
        <a:graphic>
          <a:graphicData uri="http://schemas.openxmlformats.org/presentationml/2006/ole">
            <mc:AlternateContent xmlns:mc="http://schemas.openxmlformats.org/markup-compatibility/2006">
              <mc:Choice xmlns:v="urn:schemas-microsoft-com:vml" Requires="v">
                <p:oleObj spid="_x0000_s2393266" name="Equation" r:id="rId3" imgW="2882880" imgH="507960" progId="Equation.DSMT4">
                  <p:embed/>
                </p:oleObj>
              </mc:Choice>
              <mc:Fallback>
                <p:oleObj name="Equation" r:id="rId3" imgW="2882880" imgH="507960" progId="Equation.DSMT4">
                  <p:embed/>
                  <p:pic>
                    <p:nvPicPr>
                      <p:cNvPr id="5" name="Object 4"/>
                      <p:cNvPicPr>
                        <a:picLocks noChangeAspect="1" noChangeArrowheads="1"/>
                      </p:cNvPicPr>
                      <p:nvPr/>
                    </p:nvPicPr>
                    <p:blipFill>
                      <a:blip r:embed="rId4"/>
                      <a:srcRect/>
                      <a:stretch>
                        <a:fillRect/>
                      </a:stretch>
                    </p:blipFill>
                    <p:spPr bwMode="auto">
                      <a:xfrm>
                        <a:off x="1778000" y="2100516"/>
                        <a:ext cx="5178854" cy="912950"/>
                      </a:xfrm>
                      <a:prstGeom prst="rect">
                        <a:avLst/>
                      </a:prstGeom>
                      <a:noFill/>
                      <a:ln>
                        <a:noFill/>
                      </a:ln>
                      <a:extLst/>
                    </p:spPr>
                  </p:pic>
                </p:oleObj>
              </mc:Fallback>
            </mc:AlternateContent>
          </a:graphicData>
        </a:graphic>
      </p:graphicFrame>
      <p:grpSp>
        <p:nvGrpSpPr>
          <p:cNvPr id="6" name="Group 5"/>
          <p:cNvGrpSpPr/>
          <p:nvPr/>
        </p:nvGrpSpPr>
        <p:grpSpPr>
          <a:xfrm>
            <a:off x="1835945" y="3683459"/>
            <a:ext cx="6622255" cy="903809"/>
            <a:chOff x="2674938" y="5174297"/>
            <a:chExt cx="6622255" cy="903809"/>
          </a:xfrm>
        </p:grpSpPr>
        <p:graphicFrame>
          <p:nvGraphicFramePr>
            <p:cNvPr id="7" name="Object 9"/>
            <p:cNvGraphicFramePr>
              <a:graphicFrameLocks noChangeAspect="1"/>
            </p:cNvGraphicFramePr>
            <p:nvPr>
              <p:extLst/>
            </p:nvPr>
          </p:nvGraphicFramePr>
          <p:xfrm>
            <a:off x="5433218" y="5174297"/>
            <a:ext cx="3863975" cy="463091"/>
          </p:xfrm>
          <a:graphic>
            <a:graphicData uri="http://schemas.openxmlformats.org/presentationml/2006/ole">
              <mc:AlternateContent xmlns:mc="http://schemas.openxmlformats.org/markup-compatibility/2006">
                <mc:Choice xmlns:v="urn:schemas-microsoft-com:vml" Requires="v">
                  <p:oleObj spid="_x0000_s2393267" name="Equation" r:id="rId5" imgW="2336760" imgH="279360" progId="Equation.DSMT4">
                    <p:embed/>
                  </p:oleObj>
                </mc:Choice>
                <mc:Fallback>
                  <p:oleObj name="Equation" r:id="rId5" imgW="2336760" imgH="279360" progId="Equation.DSMT4">
                    <p:embed/>
                    <p:pic>
                      <p:nvPicPr>
                        <p:cNvPr id="7" name="Object 9"/>
                        <p:cNvPicPr>
                          <a:picLocks noChangeAspect="1" noChangeArrowheads="1"/>
                        </p:cNvPicPr>
                        <p:nvPr/>
                      </p:nvPicPr>
                      <p:blipFill>
                        <a:blip r:embed="rId6"/>
                        <a:srcRect/>
                        <a:stretch>
                          <a:fillRect/>
                        </a:stretch>
                      </p:blipFill>
                      <p:spPr bwMode="auto">
                        <a:xfrm>
                          <a:off x="5433218" y="5174297"/>
                          <a:ext cx="3863975" cy="463091"/>
                        </a:xfrm>
                        <a:prstGeom prst="rect">
                          <a:avLst/>
                        </a:prstGeom>
                        <a:noFill/>
                        <a:ln>
                          <a:noFill/>
                        </a:ln>
                        <a:effectLst/>
                        <a:extLst/>
                      </p:spPr>
                    </p:pic>
                  </p:oleObj>
                </mc:Fallback>
              </mc:AlternateContent>
            </a:graphicData>
          </a:graphic>
        </p:graphicFrame>
        <p:sp>
          <p:nvSpPr>
            <p:cNvPr id="8" name="Line 11"/>
            <p:cNvSpPr>
              <a:spLocks noChangeShapeType="1"/>
            </p:cNvSpPr>
            <p:nvPr/>
          </p:nvSpPr>
          <p:spPr bwMode="auto">
            <a:xfrm>
              <a:off x="2674938" y="5742641"/>
              <a:ext cx="2547937" cy="1588"/>
            </a:xfrm>
            <a:prstGeom prst="line">
              <a:avLst/>
            </a:prstGeom>
            <a:noFill/>
            <a:ln w="19050">
              <a:solidFill>
                <a:schemeClr val="tx1"/>
              </a:solidFill>
              <a:round/>
              <a:headEnd/>
              <a:tailEnd type="none" w="lg" len="lg"/>
            </a:ln>
            <a:extLst>
              <a:ext uri="{909E8E84-426E-40DD-AFC4-6F175D3DCCD1}">
                <a14:hiddenFill xmlns:a14="http://schemas.microsoft.com/office/drawing/2010/main">
                  <a:noFill/>
                </a14:hiddenFill>
              </a:ext>
            </a:extLst>
          </p:spPr>
          <p:txBody>
            <a:bodyPr/>
            <a:lstStyle/>
            <a:p>
              <a:endParaRPr lang="en-US"/>
            </a:p>
          </p:txBody>
        </p:sp>
        <p:grpSp>
          <p:nvGrpSpPr>
            <p:cNvPr id="9" name="Group 12"/>
            <p:cNvGrpSpPr>
              <a:grpSpLocks/>
            </p:cNvGrpSpPr>
            <p:nvPr/>
          </p:nvGrpSpPr>
          <p:grpSpPr bwMode="auto">
            <a:xfrm>
              <a:off x="2771775" y="5234641"/>
              <a:ext cx="2073275" cy="504825"/>
              <a:chOff x="810" y="2354"/>
              <a:chExt cx="3268" cy="1116"/>
            </a:xfrm>
          </p:grpSpPr>
          <p:sp>
            <p:nvSpPr>
              <p:cNvPr id="15" name="Freeform 13"/>
              <p:cNvSpPr>
                <a:spLocks/>
              </p:cNvSpPr>
              <p:nvPr/>
            </p:nvSpPr>
            <p:spPr bwMode="auto">
              <a:xfrm>
                <a:off x="810" y="2354"/>
                <a:ext cx="1641" cy="1115"/>
              </a:xfrm>
              <a:custGeom>
                <a:avLst/>
                <a:gdLst>
                  <a:gd name="T0" fmla="*/ 0 w 1641"/>
                  <a:gd name="T1" fmla="*/ 1115 h 1115"/>
                  <a:gd name="T2" fmla="*/ 352 w 1641"/>
                  <a:gd name="T3" fmla="*/ 1083 h 1115"/>
                  <a:gd name="T4" fmla="*/ 664 w 1641"/>
                  <a:gd name="T5" fmla="*/ 1003 h 1115"/>
                  <a:gd name="T6" fmla="*/ 944 w 1641"/>
                  <a:gd name="T7" fmla="*/ 779 h 1115"/>
                  <a:gd name="T8" fmla="*/ 1160 w 1641"/>
                  <a:gd name="T9" fmla="*/ 475 h 1115"/>
                  <a:gd name="T10" fmla="*/ 1296 w 1641"/>
                  <a:gd name="T11" fmla="*/ 243 h 1115"/>
                  <a:gd name="T12" fmla="*/ 1432 w 1641"/>
                  <a:gd name="T13" fmla="*/ 67 h 1115"/>
                  <a:gd name="T14" fmla="*/ 1569 w 1641"/>
                  <a:gd name="T15" fmla="*/ 10 h 1115"/>
                  <a:gd name="T16" fmla="*/ 1641 w 1641"/>
                  <a:gd name="T17" fmla="*/ 4 h 1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41"/>
                  <a:gd name="T28" fmla="*/ 0 h 1115"/>
                  <a:gd name="T29" fmla="*/ 1641 w 1641"/>
                  <a:gd name="T30" fmla="*/ 1115 h 11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41" h="1115">
                    <a:moveTo>
                      <a:pt x="0" y="1115"/>
                    </a:moveTo>
                    <a:cubicBezTo>
                      <a:pt x="120" y="1108"/>
                      <a:pt x="241" y="1102"/>
                      <a:pt x="352" y="1083"/>
                    </a:cubicBezTo>
                    <a:cubicBezTo>
                      <a:pt x="463" y="1064"/>
                      <a:pt x="565" y="1054"/>
                      <a:pt x="664" y="1003"/>
                    </a:cubicBezTo>
                    <a:cubicBezTo>
                      <a:pt x="763" y="952"/>
                      <a:pt x="861" y="867"/>
                      <a:pt x="944" y="779"/>
                    </a:cubicBezTo>
                    <a:cubicBezTo>
                      <a:pt x="1027" y="691"/>
                      <a:pt x="1101" y="564"/>
                      <a:pt x="1160" y="475"/>
                    </a:cubicBezTo>
                    <a:cubicBezTo>
                      <a:pt x="1219" y="386"/>
                      <a:pt x="1251" y="311"/>
                      <a:pt x="1296" y="243"/>
                    </a:cubicBezTo>
                    <a:cubicBezTo>
                      <a:pt x="1341" y="175"/>
                      <a:pt x="1387" y="106"/>
                      <a:pt x="1432" y="67"/>
                    </a:cubicBezTo>
                    <a:cubicBezTo>
                      <a:pt x="1477" y="28"/>
                      <a:pt x="1534" y="20"/>
                      <a:pt x="1569" y="10"/>
                    </a:cubicBezTo>
                    <a:cubicBezTo>
                      <a:pt x="1604" y="0"/>
                      <a:pt x="1626" y="5"/>
                      <a:pt x="1641" y="4"/>
                    </a:cubicBezTo>
                  </a:path>
                </a:pathLst>
              </a:custGeom>
              <a:noFill/>
              <a:ln w="1905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14"/>
              <p:cNvSpPr>
                <a:spLocks/>
              </p:cNvSpPr>
              <p:nvPr/>
            </p:nvSpPr>
            <p:spPr bwMode="auto">
              <a:xfrm flipH="1">
                <a:off x="2437" y="2355"/>
                <a:ext cx="1641" cy="1115"/>
              </a:xfrm>
              <a:custGeom>
                <a:avLst/>
                <a:gdLst>
                  <a:gd name="T0" fmla="*/ 0 w 1641"/>
                  <a:gd name="T1" fmla="*/ 1115 h 1115"/>
                  <a:gd name="T2" fmla="*/ 352 w 1641"/>
                  <a:gd name="T3" fmla="*/ 1083 h 1115"/>
                  <a:gd name="T4" fmla="*/ 664 w 1641"/>
                  <a:gd name="T5" fmla="*/ 1003 h 1115"/>
                  <a:gd name="T6" fmla="*/ 944 w 1641"/>
                  <a:gd name="T7" fmla="*/ 779 h 1115"/>
                  <a:gd name="T8" fmla="*/ 1160 w 1641"/>
                  <a:gd name="T9" fmla="*/ 475 h 1115"/>
                  <a:gd name="T10" fmla="*/ 1296 w 1641"/>
                  <a:gd name="T11" fmla="*/ 243 h 1115"/>
                  <a:gd name="T12" fmla="*/ 1432 w 1641"/>
                  <a:gd name="T13" fmla="*/ 67 h 1115"/>
                  <a:gd name="T14" fmla="*/ 1569 w 1641"/>
                  <a:gd name="T15" fmla="*/ 10 h 1115"/>
                  <a:gd name="T16" fmla="*/ 1641 w 1641"/>
                  <a:gd name="T17" fmla="*/ 4 h 1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41"/>
                  <a:gd name="T28" fmla="*/ 0 h 1115"/>
                  <a:gd name="T29" fmla="*/ 1641 w 1641"/>
                  <a:gd name="T30" fmla="*/ 1115 h 11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41" h="1115">
                    <a:moveTo>
                      <a:pt x="0" y="1115"/>
                    </a:moveTo>
                    <a:cubicBezTo>
                      <a:pt x="120" y="1108"/>
                      <a:pt x="241" y="1102"/>
                      <a:pt x="352" y="1083"/>
                    </a:cubicBezTo>
                    <a:cubicBezTo>
                      <a:pt x="463" y="1064"/>
                      <a:pt x="565" y="1054"/>
                      <a:pt x="664" y="1003"/>
                    </a:cubicBezTo>
                    <a:cubicBezTo>
                      <a:pt x="763" y="952"/>
                      <a:pt x="861" y="867"/>
                      <a:pt x="944" y="779"/>
                    </a:cubicBezTo>
                    <a:cubicBezTo>
                      <a:pt x="1027" y="691"/>
                      <a:pt x="1101" y="564"/>
                      <a:pt x="1160" y="475"/>
                    </a:cubicBezTo>
                    <a:cubicBezTo>
                      <a:pt x="1219" y="386"/>
                      <a:pt x="1251" y="311"/>
                      <a:pt x="1296" y="243"/>
                    </a:cubicBezTo>
                    <a:cubicBezTo>
                      <a:pt x="1341" y="175"/>
                      <a:pt x="1387" y="106"/>
                      <a:pt x="1432" y="67"/>
                    </a:cubicBezTo>
                    <a:cubicBezTo>
                      <a:pt x="1477" y="28"/>
                      <a:pt x="1534" y="20"/>
                      <a:pt x="1569" y="10"/>
                    </a:cubicBezTo>
                    <a:cubicBezTo>
                      <a:pt x="1604" y="0"/>
                      <a:pt x="1626" y="5"/>
                      <a:pt x="1641" y="4"/>
                    </a:cubicBezTo>
                  </a:path>
                </a:pathLst>
              </a:custGeom>
              <a:noFill/>
              <a:ln w="1905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grpSp>
        <p:graphicFrame>
          <p:nvGraphicFramePr>
            <p:cNvPr id="10" name="Object 15"/>
            <p:cNvGraphicFramePr>
              <a:graphicFrameLocks noChangeAspect="1"/>
            </p:cNvGraphicFramePr>
            <p:nvPr>
              <p:extLst/>
            </p:nvPr>
          </p:nvGraphicFramePr>
          <p:xfrm>
            <a:off x="3662423" y="5706631"/>
            <a:ext cx="330200" cy="371475"/>
          </p:xfrm>
          <a:graphic>
            <a:graphicData uri="http://schemas.openxmlformats.org/presentationml/2006/ole">
              <mc:AlternateContent xmlns:mc="http://schemas.openxmlformats.org/markup-compatibility/2006">
                <mc:Choice xmlns:v="urn:schemas-microsoft-com:vml" Requires="v">
                  <p:oleObj spid="_x0000_s2393268" name="Equation" r:id="rId7" imgW="203040" imgH="228600" progId="Equation.DSMT4">
                    <p:embed/>
                  </p:oleObj>
                </mc:Choice>
                <mc:Fallback>
                  <p:oleObj name="Equation" r:id="rId7" imgW="203040" imgH="228600" progId="Equation.DSMT4">
                    <p:embed/>
                    <p:pic>
                      <p:nvPicPr>
                        <p:cNvPr id="10" name="Object 15"/>
                        <p:cNvPicPr>
                          <a:picLocks noChangeAspect="1" noChangeArrowheads="1"/>
                        </p:cNvPicPr>
                        <p:nvPr/>
                      </p:nvPicPr>
                      <p:blipFill>
                        <a:blip r:embed="rId8"/>
                        <a:srcRect/>
                        <a:stretch>
                          <a:fillRect/>
                        </a:stretch>
                      </p:blipFill>
                      <p:spPr bwMode="auto">
                        <a:xfrm>
                          <a:off x="3662423" y="5706631"/>
                          <a:ext cx="330200" cy="37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Line 17"/>
            <p:cNvSpPr>
              <a:spLocks noChangeShapeType="1"/>
            </p:cNvSpPr>
            <p:nvPr/>
          </p:nvSpPr>
          <p:spPr bwMode="auto">
            <a:xfrm>
              <a:off x="3800475" y="5583891"/>
              <a:ext cx="685800" cy="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 name="Line 18"/>
            <p:cNvSpPr>
              <a:spLocks noChangeShapeType="1"/>
            </p:cNvSpPr>
            <p:nvPr/>
          </p:nvSpPr>
          <p:spPr bwMode="auto">
            <a:xfrm>
              <a:off x="3800475" y="5183841"/>
              <a:ext cx="0" cy="609600"/>
            </a:xfrm>
            <a:prstGeom prst="line">
              <a:avLst/>
            </a:prstGeom>
            <a:noFill/>
            <a:ln w="12700">
              <a:solidFill>
                <a:schemeClr val="tx1"/>
              </a:solidFill>
              <a:round/>
              <a:headEnd/>
              <a:tailEnd type="none" w="lg" len="lg"/>
            </a:ln>
            <a:extLst>
              <a:ext uri="{909E8E84-426E-40DD-AFC4-6F175D3DCCD1}">
                <a14:hiddenFill xmlns:a14="http://schemas.microsoft.com/office/drawing/2010/main">
                  <a:noFill/>
                </a14:hiddenFill>
              </a:ext>
            </a:extLst>
          </p:spPr>
          <p:txBody>
            <a:bodyPr/>
            <a:lstStyle/>
            <a:p>
              <a:endParaRPr lang="en-US"/>
            </a:p>
          </p:txBody>
        </p:sp>
        <p:graphicFrame>
          <p:nvGraphicFramePr>
            <p:cNvPr id="13" name="Object 19"/>
            <p:cNvGraphicFramePr>
              <a:graphicFrameLocks noChangeAspect="1"/>
            </p:cNvGraphicFramePr>
            <p:nvPr>
              <p:extLst/>
            </p:nvPr>
          </p:nvGraphicFramePr>
          <p:xfrm>
            <a:off x="3914775" y="5272741"/>
            <a:ext cx="428625" cy="301625"/>
          </p:xfrm>
          <a:graphic>
            <a:graphicData uri="http://schemas.openxmlformats.org/presentationml/2006/ole">
              <mc:AlternateContent xmlns:mc="http://schemas.openxmlformats.org/markup-compatibility/2006">
                <mc:Choice xmlns:v="urn:schemas-microsoft-com:vml" Requires="v">
                  <p:oleObj spid="_x0000_s2393269" name="Equation" r:id="rId9" imgW="342751" imgH="241195" progId="Equation.DSMT4">
                    <p:embed/>
                  </p:oleObj>
                </mc:Choice>
                <mc:Fallback>
                  <p:oleObj name="Equation" r:id="rId9" imgW="342751" imgH="241195" progId="Equation.DSMT4">
                    <p:embed/>
                    <p:pic>
                      <p:nvPicPr>
                        <p:cNvPr id="13" name="Object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14775" y="5272741"/>
                          <a:ext cx="428625" cy="301625"/>
                        </a:xfrm>
                        <a:prstGeom prst="rect">
                          <a:avLst/>
                        </a:prstGeom>
                        <a:solidFill>
                          <a:schemeClr val="bg1"/>
                        </a:solidFill>
                        <a:ln>
                          <a:noFill/>
                        </a:ln>
                        <a:effectLst/>
                        <a:extLst>
                          <a:ext uri="{91240B29-F687-4F45-9708-019B960494DF}">
                            <a14:hiddenLine xmlns:a14="http://schemas.microsoft.com/office/drawing/2010/main" w="381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Line 20"/>
            <p:cNvSpPr>
              <a:spLocks noChangeShapeType="1"/>
            </p:cNvSpPr>
            <p:nvPr/>
          </p:nvSpPr>
          <p:spPr bwMode="auto">
            <a:xfrm>
              <a:off x="4478338" y="5204479"/>
              <a:ext cx="0" cy="609600"/>
            </a:xfrm>
            <a:prstGeom prst="line">
              <a:avLst/>
            </a:prstGeom>
            <a:noFill/>
            <a:ln w="12700">
              <a:solidFill>
                <a:schemeClr val="tx1"/>
              </a:solidFill>
              <a:round/>
              <a:headEnd/>
              <a:tailEnd type="none" w="lg" len="lg"/>
            </a:ln>
            <a:extLst>
              <a:ext uri="{909E8E84-426E-40DD-AFC4-6F175D3DCCD1}">
                <a14:hiddenFill xmlns:a14="http://schemas.microsoft.com/office/drawing/2010/main">
                  <a:noFill/>
                </a14:hiddenFill>
              </a:ext>
            </a:extLst>
          </p:spPr>
          <p:txBody>
            <a:bodyPr/>
            <a:lstStyle/>
            <a:p>
              <a:endParaRPr lang="en-US"/>
            </a:p>
          </p:txBody>
        </p:sp>
      </p:grpSp>
      <p:sp>
        <p:nvSpPr>
          <p:cNvPr id="4" name="Rectangle 3"/>
          <p:cNvSpPr/>
          <p:nvPr/>
        </p:nvSpPr>
        <p:spPr>
          <a:xfrm>
            <a:off x="568411" y="3013466"/>
            <a:ext cx="8414951" cy="1682102"/>
          </a:xfrm>
          <a:prstGeom prst="rect">
            <a:avLst/>
          </a:prstGeom>
          <a:ln w="28575">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19" name="TextBox 18"/>
              <p:cNvSpPr txBox="1"/>
              <p:nvPr/>
            </p:nvSpPr>
            <p:spPr>
              <a:xfrm>
                <a:off x="1522102" y="5486513"/>
                <a:ext cx="5391028" cy="428131"/>
              </a:xfrm>
              <a:prstGeom prst="rect">
                <a:avLst/>
              </a:prstGeom>
              <a:noFill/>
            </p:spPr>
            <p:txBody>
              <a:bodyPr wrap="none" rtlCol="0">
                <a:spAutoFit/>
              </a:bodyPr>
              <a:lstStyle/>
              <a:p>
                <a:pPr algn="l"/>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𝑛</m:t>
                        </m:r>
                      </m:sup>
                    </m:sSup>
                    <m:r>
                      <a:rPr lang="en-US" sz="2000" b="0" i="1" smtClean="0">
                        <a:latin typeface="Cambria Math" panose="02040503050406030204" pitchFamily="18" charset="0"/>
                      </a:rPr>
                      <m:t>=</m:t>
                    </m:r>
                    <m:r>
                      <a:rPr lang="en-US" sz="2000" b="0" i="1" smtClean="0">
                        <a:latin typeface="Cambria Math" panose="02040503050406030204" pitchFamily="18" charset="0"/>
                      </a:rPr>
                      <m:t>𝑎𝑟𝑔𝑚𝑎</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𝑥</m:t>
                        </m:r>
                      </m:sub>
                    </m:sSub>
                    <m:sSubSup>
                      <m:sSubSupPr>
                        <m:ctrlPr>
                          <a:rPr lang="en-US" sz="2000" b="0" i="1" smtClean="0">
                            <a:latin typeface="Cambria Math" panose="02040503050406030204" pitchFamily="18" charset="0"/>
                          </a:rPr>
                        </m:ctrlPr>
                      </m:sSubSup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𝜇</m:t>
                            </m:r>
                          </m:e>
                        </m:acc>
                      </m:e>
                      <m:sub>
                        <m:r>
                          <a:rPr lang="en-US" sz="2000" b="0" i="1" smtClean="0">
                            <a:latin typeface="Cambria Math" panose="02040503050406030204" pitchFamily="18" charset="0"/>
                          </a:rPr>
                          <m:t>𝑥</m:t>
                        </m:r>
                      </m:sub>
                      <m:sup>
                        <m:r>
                          <a:rPr lang="en-US" sz="2000" b="0" i="1" smtClean="0">
                            <a:latin typeface="Cambria Math" panose="02040503050406030204" pitchFamily="18" charset="0"/>
                          </a:rPr>
                          <m:t>𝑛</m:t>
                        </m:r>
                      </m:sup>
                    </m:sSubSup>
                  </m:oMath>
                </a14:m>
                <a:r>
                  <a:rPr lang="en-US" sz="2000" i="0" dirty="0"/>
                  <a:t>               </a:t>
                </a:r>
                <a14:m>
                  <m:oMath xmlns:m="http://schemas.openxmlformats.org/officeDocument/2006/math">
                    <m:sSubSup>
                      <m:sSubSupPr>
                        <m:ctrlPr>
                          <a:rPr lang="en-US" sz="2000" b="0" i="1" dirty="0" smtClean="0">
                            <a:latin typeface="Cambria Math" panose="02040503050406030204" pitchFamily="18" charset="0"/>
                          </a:rPr>
                        </m:ctrlPr>
                      </m:sSubSupPr>
                      <m:e>
                        <m:acc>
                          <m:accPr>
                            <m:chr m:val="̂"/>
                            <m:ctrlPr>
                              <a:rPr lang="en-US" sz="2000" i="1" dirty="0" smtClean="0">
                                <a:latin typeface="Cambria Math" panose="02040503050406030204" pitchFamily="18" charset="0"/>
                              </a:rPr>
                            </m:ctrlPr>
                          </m:accPr>
                          <m:e>
                            <m:r>
                              <a:rPr lang="en-US" sz="2000" b="0" i="1" dirty="0" smtClean="0">
                                <a:latin typeface="Cambria Math" panose="02040503050406030204" pitchFamily="18" charset="0"/>
                              </a:rPr>
                              <m:t>𝜇</m:t>
                            </m:r>
                          </m:e>
                        </m:acc>
                      </m:e>
                      <m:sub>
                        <m:r>
                          <a:rPr lang="en-US" sz="2000" b="0" i="1" dirty="0" smtClean="0">
                            <a:latin typeface="Cambria Math" panose="02040503050406030204" pitchFamily="18" charset="0"/>
                          </a:rPr>
                          <m:t>𝑥</m:t>
                        </m:r>
                      </m:sub>
                      <m:sup>
                        <m:r>
                          <a:rPr lang="en-US" sz="2000" b="0" i="1" dirty="0" smtClean="0">
                            <a:latin typeface="Cambria Math" panose="02040503050406030204" pitchFamily="18" charset="0"/>
                          </a:rPr>
                          <m:t>𝑛</m:t>
                        </m:r>
                      </m:sup>
                    </m:sSubSup>
                    <m:r>
                      <a:rPr lang="en-US" sz="2000" b="0" i="1" dirty="0" smtClean="0">
                        <a:latin typeface="Cambria Math" panose="02040503050406030204" pitchFamily="18" charset="0"/>
                      </a:rPr>
                      <m:t>∼</m:t>
                    </m:r>
                    <m:r>
                      <a:rPr lang="en-US" sz="2000" b="0" i="1" dirty="0" smtClean="0">
                        <a:latin typeface="Cambria Math" panose="02040503050406030204" pitchFamily="18" charset="0"/>
                      </a:rPr>
                      <m:t>𝑁</m:t>
                    </m:r>
                    <m:r>
                      <a:rPr lang="en-US" sz="2000" b="0" i="1" dirty="0" smtClean="0">
                        <a:latin typeface="Cambria Math" panose="02040503050406030204" pitchFamily="18" charset="0"/>
                      </a:rPr>
                      <m:t>(</m:t>
                    </m:r>
                    <m:sSubSup>
                      <m:sSubSupPr>
                        <m:ctrlPr>
                          <a:rPr lang="en-US" sz="2000" b="0" i="1" dirty="0" smtClean="0">
                            <a:latin typeface="Cambria Math" panose="02040503050406030204" pitchFamily="18" charset="0"/>
                          </a:rPr>
                        </m:ctrlPr>
                      </m:sSubSupPr>
                      <m:e>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𝜇</m:t>
                            </m:r>
                          </m:e>
                        </m:acc>
                      </m:e>
                      <m:sub>
                        <m:r>
                          <a:rPr lang="en-US" sz="2000" b="0" i="1" dirty="0" smtClean="0">
                            <a:latin typeface="Cambria Math" panose="02040503050406030204" pitchFamily="18" charset="0"/>
                          </a:rPr>
                          <m:t>𝑥</m:t>
                        </m:r>
                      </m:sub>
                      <m:sup>
                        <m:r>
                          <a:rPr lang="en-US" sz="2000" b="0" i="1" dirty="0" smtClean="0">
                            <a:latin typeface="Cambria Math" panose="02040503050406030204" pitchFamily="18" charset="0"/>
                          </a:rPr>
                          <m:t>𝑛</m:t>
                        </m:r>
                      </m:sup>
                    </m:sSubSup>
                    <m:r>
                      <a:rPr lang="en-US" sz="2000" b="0" i="1" dirty="0" smtClean="0">
                        <a:latin typeface="Cambria Math" panose="02040503050406030204" pitchFamily="18" charset="0"/>
                      </a:rPr>
                      <m:t>,</m:t>
                    </m:r>
                    <m:sSubSup>
                      <m:sSubSupPr>
                        <m:ctrlPr>
                          <a:rPr lang="en-US" sz="2000" b="0" i="1" dirty="0" smtClean="0">
                            <a:latin typeface="Cambria Math" panose="02040503050406030204" pitchFamily="18" charset="0"/>
                          </a:rPr>
                        </m:ctrlPr>
                      </m:sSubSupPr>
                      <m:e>
                        <m:sSup>
                          <m:sSupPr>
                            <m:ctrlPr>
                              <a:rPr lang="en-US" sz="2000" b="0" i="1" dirty="0" smtClean="0">
                                <a:latin typeface="Cambria Math" panose="02040503050406030204" pitchFamily="18" charset="0"/>
                              </a:rPr>
                            </m:ctrlPr>
                          </m:sSupPr>
                          <m:e>
                            <m:r>
                              <a:rPr lang="en-US" sz="2000" b="0" i="1" dirty="0" smtClean="0">
                                <a:latin typeface="Cambria Math" panose="02040503050406030204" pitchFamily="18" charset="0"/>
                              </a:rPr>
                              <m:t>𝜃</m:t>
                            </m:r>
                          </m:e>
                          <m:sup>
                            <m:r>
                              <a:rPr lang="en-US" sz="2000" b="0" i="1" dirty="0" smtClean="0">
                                <a:latin typeface="Cambria Math" panose="02040503050406030204" pitchFamily="18" charset="0"/>
                              </a:rPr>
                              <m:t>𝑇𝑆</m:t>
                            </m:r>
                          </m:sup>
                        </m:sSup>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𝜎</m:t>
                            </m:r>
                          </m:e>
                        </m:acc>
                      </m:e>
                      <m:sub>
                        <m:r>
                          <a:rPr lang="en-US" sz="2000" b="0" i="1" dirty="0" smtClean="0">
                            <a:latin typeface="Cambria Math" panose="02040503050406030204" pitchFamily="18" charset="0"/>
                          </a:rPr>
                          <m:t>𝑥</m:t>
                        </m:r>
                      </m:sub>
                      <m:sup>
                        <m:r>
                          <a:rPr lang="en-US" sz="2000" b="0" i="1" dirty="0" smtClean="0">
                            <a:latin typeface="Cambria Math" panose="02040503050406030204" pitchFamily="18" charset="0"/>
                          </a:rPr>
                          <m:t>2,</m:t>
                        </m:r>
                        <m:r>
                          <a:rPr lang="en-US" sz="2000" b="0" i="1" dirty="0" smtClean="0">
                            <a:latin typeface="Cambria Math" panose="02040503050406030204" pitchFamily="18" charset="0"/>
                          </a:rPr>
                          <m:t>𝑛</m:t>
                        </m:r>
                      </m:sup>
                    </m:sSubSup>
                    <m:r>
                      <a:rPr lang="en-US" sz="2000" b="0" i="1" dirty="0" smtClean="0">
                        <a:latin typeface="Cambria Math" panose="02040503050406030204" pitchFamily="18" charset="0"/>
                      </a:rPr>
                      <m:t>)</m:t>
                    </m:r>
                  </m:oMath>
                </a14:m>
                <a:endParaRPr lang="en-US" sz="2000" i="0" dirty="0"/>
              </a:p>
            </p:txBody>
          </p:sp>
        </mc:Choice>
        <mc:Fallback xmlns="">
          <p:sp>
            <p:nvSpPr>
              <p:cNvPr id="19" name="TextBox 18"/>
              <p:cNvSpPr txBox="1">
                <a:spLocks noRot="1" noChangeAspect="1" noMove="1" noResize="1" noEditPoints="1" noAdjustHandles="1" noChangeArrowheads="1" noChangeShapeType="1" noTextEdit="1"/>
              </p:cNvSpPr>
              <p:nvPr/>
            </p:nvSpPr>
            <p:spPr>
              <a:xfrm>
                <a:off x="1522102" y="5486513"/>
                <a:ext cx="5391028" cy="428131"/>
              </a:xfrm>
              <a:prstGeom prst="rect">
                <a:avLst/>
              </a:prstGeom>
              <a:blipFill>
                <a:blip r:embed="rId11"/>
                <a:stretch>
                  <a:fillRect b="-17143"/>
                </a:stretch>
              </a:blipFill>
            </p:spPr>
            <p:txBody>
              <a:bodyPr/>
              <a:lstStyle/>
              <a:p>
                <a:r>
                  <a:rPr lang="en-US">
                    <a:noFill/>
                  </a:rPr>
                  <a:t> </a:t>
                </a:r>
              </a:p>
            </p:txBody>
          </p:sp>
        </mc:Fallback>
      </mc:AlternateContent>
    </p:spTree>
    <p:extLst>
      <p:ext uri="{BB962C8B-B14F-4D97-AF65-F5344CB8AC3E}">
        <p14:creationId xmlns:p14="http://schemas.microsoft.com/office/powerpoint/2010/main" val="277900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098" name="Slide Number Placeholder 5"/>
          <p:cNvSpPr txBox="1">
            <a:spLocks noGrp="1"/>
          </p:cNvSpPr>
          <p:nvPr/>
        </p:nvSpPr>
        <p:spPr bwMode="auto">
          <a:xfrm>
            <a:off x="6553200" y="6553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eaLnBrk="0" hangingPunct="0"/>
            <a:fld id="{7646BDFE-20C8-40E8-A939-72D38791AD93}" type="slidenum">
              <a:rPr lang="en-US" sz="1400" i="0">
                <a:latin typeface="Times New Roman" pitchFamily="18" charset="0"/>
              </a:rPr>
              <a:pPr algn="r" eaLnBrk="0" hangingPunct="0"/>
              <a:t>99</a:t>
            </a:fld>
            <a:endParaRPr lang="en-US" sz="1400" i="0">
              <a:latin typeface="Times New Roman" pitchFamily="18" charset="0"/>
            </a:endParaRPr>
          </a:p>
        </p:txBody>
      </p:sp>
      <p:sp>
        <p:nvSpPr>
          <p:cNvPr id="1284099" name="Rectangle 2"/>
          <p:cNvSpPr>
            <a:spLocks noGrp="1" noChangeArrowheads="1"/>
          </p:cNvSpPr>
          <p:nvPr>
            <p:ph type="title" idx="4294967295"/>
          </p:nvPr>
        </p:nvSpPr>
        <p:spPr/>
        <p:txBody>
          <a:bodyPr/>
          <a:lstStyle/>
          <a:p>
            <a:r>
              <a:rPr lang="en-US" dirty="0"/>
              <a:t>Cost function approximations</a:t>
            </a:r>
          </a:p>
        </p:txBody>
      </p:sp>
      <mc:AlternateContent xmlns:mc="http://schemas.openxmlformats.org/markup-compatibility/2006" xmlns:a14="http://schemas.microsoft.com/office/drawing/2010/main">
        <mc:Choice Requires="a14">
          <p:sp>
            <p:nvSpPr>
              <p:cNvPr id="1284100" name="Rectangle 3"/>
              <p:cNvSpPr>
                <a:spLocks noGrp="1" noChangeArrowheads="1"/>
              </p:cNvSpPr>
              <p:nvPr>
                <p:ph type="body" idx="4294967295"/>
              </p:nvPr>
            </p:nvSpPr>
            <p:spPr>
              <a:xfrm>
                <a:off x="685800" y="1199733"/>
                <a:ext cx="8267700" cy="389036"/>
              </a:xfrm>
            </p:spPr>
            <p:txBody>
              <a:bodyPr/>
              <a:lstStyle/>
              <a:p>
                <a:r>
                  <a:rPr lang="en-US" dirty="0"/>
                  <a:t>Picking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𝐼𝐸</m:t>
                        </m:r>
                      </m:sup>
                    </m:sSup>
                    <m:r>
                      <a:rPr lang="en-US" b="0" i="0" smtClean="0">
                        <a:latin typeface="Cambria Math" panose="02040503050406030204" pitchFamily="18" charset="0"/>
                      </a:rPr>
                      <m:t>=0</m:t>
                    </m:r>
                  </m:oMath>
                </a14:m>
                <a:r>
                  <a:rPr lang="en-US" dirty="0"/>
                  <a:t> means we are evaluating each choice at the mean. </a:t>
                </a:r>
              </a:p>
              <a:p>
                <a:endParaRPr lang="en-US" dirty="0"/>
              </a:p>
              <a:p>
                <a:endParaRPr lang="en-US" dirty="0"/>
              </a:p>
              <a:p>
                <a:endParaRPr lang="en-US" dirty="0"/>
              </a:p>
              <a:p>
                <a:endParaRPr lang="en-US" dirty="0"/>
              </a:p>
              <a:p>
                <a:endParaRPr lang="en-US" dirty="0"/>
              </a:p>
              <a:p>
                <a:endParaRPr lang="en-US" dirty="0"/>
              </a:p>
              <a:p>
                <a:endParaRPr lang="en-US" dirty="0"/>
              </a:p>
              <a:p>
                <a:pPr lvl="1"/>
                <a:endParaRPr lang="en-US" dirty="0"/>
              </a:p>
              <a:p>
                <a:endParaRPr lang="en-US" dirty="0"/>
              </a:p>
              <a:p>
                <a:endParaRPr lang="en-US" dirty="0"/>
              </a:p>
              <a:p>
                <a:endParaRPr lang="en-US" dirty="0"/>
              </a:p>
              <a:p>
                <a:endParaRPr lang="en-US" dirty="0"/>
              </a:p>
            </p:txBody>
          </p:sp>
        </mc:Choice>
        <mc:Fallback xmlns="">
          <p:sp>
            <p:nvSpPr>
              <p:cNvPr id="1284100" name="Rectangle 3"/>
              <p:cNvSpPr>
                <a:spLocks noGrp="1" noRot="1" noChangeAspect="1" noMove="1" noResize="1" noEditPoints="1" noAdjustHandles="1" noChangeArrowheads="1" noChangeShapeType="1" noTextEdit="1"/>
              </p:cNvSpPr>
              <p:nvPr>
                <p:ph type="body" idx="4294967295"/>
              </p:nvPr>
            </p:nvSpPr>
            <p:spPr>
              <a:xfrm>
                <a:off x="685800" y="1199733"/>
                <a:ext cx="8267700" cy="389036"/>
              </a:xfrm>
              <a:blipFill>
                <a:blip r:embed="rId3"/>
                <a:stretch>
                  <a:fillRect t="-17188" r="-1844" b="-185938"/>
                </a:stretch>
              </a:blipFill>
            </p:spPr>
            <p:txBody>
              <a:bodyPr/>
              <a:lstStyle/>
              <a:p>
                <a:r>
                  <a:rPr lang="en-US">
                    <a:noFill/>
                  </a:rPr>
                  <a:t> </a:t>
                </a:r>
              </a:p>
            </p:txBody>
          </p:sp>
        </mc:Fallback>
      </mc:AlternateContent>
      <p:sp>
        <p:nvSpPr>
          <p:cNvPr id="1284101" name="Line 4"/>
          <p:cNvSpPr>
            <a:spLocks noChangeShapeType="1"/>
          </p:cNvSpPr>
          <p:nvPr/>
        </p:nvSpPr>
        <p:spPr bwMode="auto">
          <a:xfrm>
            <a:off x="1657350" y="4643220"/>
            <a:ext cx="6203540" cy="0"/>
          </a:xfrm>
          <a:prstGeom prst="line">
            <a:avLst/>
          </a:prstGeom>
          <a:noFill/>
          <a:ln w="2857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1284102" name="Rectangle 5" descr="Dark upward diagonal"/>
          <p:cNvSpPr>
            <a:spLocks noChangeArrowheads="1"/>
          </p:cNvSpPr>
          <p:nvPr/>
        </p:nvSpPr>
        <p:spPr bwMode="auto">
          <a:xfrm>
            <a:off x="2119313" y="3690720"/>
            <a:ext cx="227012" cy="936625"/>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3" name="Rectangle 6" descr="Dark upward diagonal"/>
          <p:cNvSpPr>
            <a:spLocks noChangeArrowheads="1"/>
          </p:cNvSpPr>
          <p:nvPr/>
        </p:nvSpPr>
        <p:spPr bwMode="auto">
          <a:xfrm>
            <a:off x="2982913" y="3428782"/>
            <a:ext cx="227012" cy="1198563"/>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4" name="Rectangle 7" descr="Dark upward diagonal"/>
          <p:cNvSpPr>
            <a:spLocks noChangeArrowheads="1"/>
          </p:cNvSpPr>
          <p:nvPr/>
        </p:nvSpPr>
        <p:spPr bwMode="auto">
          <a:xfrm>
            <a:off x="3846513" y="3220820"/>
            <a:ext cx="227012" cy="1406525"/>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5" name="Rectangle 8" descr="Dark upward diagonal"/>
          <p:cNvSpPr>
            <a:spLocks noChangeArrowheads="1"/>
          </p:cNvSpPr>
          <p:nvPr/>
        </p:nvSpPr>
        <p:spPr bwMode="auto">
          <a:xfrm>
            <a:off x="4710113" y="3023970"/>
            <a:ext cx="227012" cy="1612900"/>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7" name="Text Box 10"/>
          <p:cNvSpPr txBox="1">
            <a:spLocks noChangeArrowheads="1"/>
          </p:cNvSpPr>
          <p:nvPr/>
        </p:nvSpPr>
        <p:spPr bwMode="auto">
          <a:xfrm>
            <a:off x="2097088" y="464639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1</a:t>
            </a:r>
          </a:p>
        </p:txBody>
      </p:sp>
      <p:sp>
        <p:nvSpPr>
          <p:cNvPr id="1284108" name="Text Box 11"/>
          <p:cNvSpPr txBox="1">
            <a:spLocks noChangeArrowheads="1"/>
          </p:cNvSpPr>
          <p:nvPr/>
        </p:nvSpPr>
        <p:spPr bwMode="auto">
          <a:xfrm>
            <a:off x="2951163" y="464639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2</a:t>
            </a:r>
          </a:p>
        </p:txBody>
      </p:sp>
      <p:sp>
        <p:nvSpPr>
          <p:cNvPr id="1284109" name="Text Box 12"/>
          <p:cNvSpPr txBox="1">
            <a:spLocks noChangeArrowheads="1"/>
          </p:cNvSpPr>
          <p:nvPr/>
        </p:nvSpPr>
        <p:spPr bwMode="auto">
          <a:xfrm>
            <a:off x="3832225" y="464639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3</a:t>
            </a:r>
          </a:p>
        </p:txBody>
      </p:sp>
      <p:sp>
        <p:nvSpPr>
          <p:cNvPr id="1284110" name="Text Box 13"/>
          <p:cNvSpPr txBox="1">
            <a:spLocks noChangeArrowheads="1"/>
          </p:cNvSpPr>
          <p:nvPr/>
        </p:nvSpPr>
        <p:spPr bwMode="auto">
          <a:xfrm>
            <a:off x="4695825" y="464639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4</a:t>
            </a:r>
          </a:p>
        </p:txBody>
      </p:sp>
      <p:grpSp>
        <p:nvGrpSpPr>
          <p:cNvPr id="1284119" name="Group 20"/>
          <p:cNvGrpSpPr>
            <a:grpSpLocks/>
          </p:cNvGrpSpPr>
          <p:nvPr/>
        </p:nvGrpSpPr>
        <p:grpSpPr bwMode="auto">
          <a:xfrm>
            <a:off x="4708525" y="2484220"/>
            <a:ext cx="609600" cy="1068387"/>
            <a:chOff x="3511" y="2056"/>
            <a:chExt cx="342" cy="1051"/>
          </a:xfrm>
        </p:grpSpPr>
        <p:sp>
          <p:nvSpPr>
            <p:cNvPr id="1284120"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21" name="Group 22"/>
            <p:cNvGrpSpPr>
              <a:grpSpLocks/>
            </p:cNvGrpSpPr>
            <p:nvPr/>
          </p:nvGrpSpPr>
          <p:grpSpPr bwMode="auto">
            <a:xfrm rot="5400000">
              <a:off x="3163" y="2411"/>
              <a:ext cx="1042" cy="338"/>
              <a:chOff x="2226" y="800"/>
              <a:chExt cx="1656" cy="376"/>
            </a:xfrm>
          </p:grpSpPr>
          <p:sp>
            <p:nvSpPr>
              <p:cNvPr id="1284122"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23"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grpSp>
        <p:nvGrpSpPr>
          <p:cNvPr id="1284124" name="Group 25"/>
          <p:cNvGrpSpPr>
            <a:grpSpLocks/>
          </p:cNvGrpSpPr>
          <p:nvPr/>
        </p:nvGrpSpPr>
        <p:grpSpPr bwMode="auto">
          <a:xfrm>
            <a:off x="3843338" y="2914432"/>
            <a:ext cx="714375" cy="630237"/>
            <a:chOff x="3511" y="2056"/>
            <a:chExt cx="342" cy="1051"/>
          </a:xfrm>
        </p:grpSpPr>
        <p:sp>
          <p:nvSpPr>
            <p:cNvPr id="1284125" name="Line 26"/>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26" name="Group 27"/>
            <p:cNvGrpSpPr>
              <a:grpSpLocks/>
            </p:cNvGrpSpPr>
            <p:nvPr/>
          </p:nvGrpSpPr>
          <p:grpSpPr bwMode="auto">
            <a:xfrm rot="5400000">
              <a:off x="3163" y="2411"/>
              <a:ext cx="1042" cy="338"/>
              <a:chOff x="2226" y="800"/>
              <a:chExt cx="1656" cy="376"/>
            </a:xfrm>
          </p:grpSpPr>
          <p:sp>
            <p:nvSpPr>
              <p:cNvPr id="1284127" name="Freeform 28"/>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28" name="Freeform 29"/>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grpSp>
        <p:nvGrpSpPr>
          <p:cNvPr id="1284129" name="Group 46"/>
          <p:cNvGrpSpPr>
            <a:grpSpLocks/>
          </p:cNvGrpSpPr>
          <p:nvPr/>
        </p:nvGrpSpPr>
        <p:grpSpPr bwMode="auto">
          <a:xfrm>
            <a:off x="2111375" y="3233520"/>
            <a:ext cx="581025" cy="896937"/>
            <a:chOff x="3511" y="2056"/>
            <a:chExt cx="342" cy="1051"/>
          </a:xfrm>
        </p:grpSpPr>
        <p:sp>
          <p:nvSpPr>
            <p:cNvPr id="1284130" name="Line 47"/>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31" name="Group 48"/>
            <p:cNvGrpSpPr>
              <a:grpSpLocks/>
            </p:cNvGrpSpPr>
            <p:nvPr/>
          </p:nvGrpSpPr>
          <p:grpSpPr bwMode="auto">
            <a:xfrm rot="5400000">
              <a:off x="3163" y="2411"/>
              <a:ext cx="1042" cy="338"/>
              <a:chOff x="2226" y="800"/>
              <a:chExt cx="1656" cy="376"/>
            </a:xfrm>
          </p:grpSpPr>
          <p:sp>
            <p:nvSpPr>
              <p:cNvPr id="1284132" name="Freeform 49"/>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33" name="Freeform 50"/>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grpSp>
        <p:nvGrpSpPr>
          <p:cNvPr id="1284134" name="Group 51"/>
          <p:cNvGrpSpPr>
            <a:grpSpLocks/>
          </p:cNvGrpSpPr>
          <p:nvPr/>
        </p:nvGrpSpPr>
        <p:grpSpPr bwMode="auto">
          <a:xfrm>
            <a:off x="2981325" y="2265145"/>
            <a:ext cx="276225" cy="2316162"/>
            <a:chOff x="3511" y="2056"/>
            <a:chExt cx="342" cy="1051"/>
          </a:xfrm>
        </p:grpSpPr>
        <p:sp>
          <p:nvSpPr>
            <p:cNvPr id="1284135" name="Line 52"/>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36" name="Group 53"/>
            <p:cNvGrpSpPr>
              <a:grpSpLocks/>
            </p:cNvGrpSpPr>
            <p:nvPr/>
          </p:nvGrpSpPr>
          <p:grpSpPr bwMode="auto">
            <a:xfrm rot="5400000">
              <a:off x="3163" y="2411"/>
              <a:ext cx="1042" cy="338"/>
              <a:chOff x="2226" y="800"/>
              <a:chExt cx="1656" cy="376"/>
            </a:xfrm>
          </p:grpSpPr>
          <p:sp>
            <p:nvSpPr>
              <p:cNvPr id="1284137" name="Freeform 54"/>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38" name="Freeform 55"/>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sp>
        <p:nvSpPr>
          <p:cNvPr id="86" name="Rectangle 8" descr="Dark upward diagonal"/>
          <p:cNvSpPr>
            <a:spLocks noChangeArrowheads="1"/>
          </p:cNvSpPr>
          <p:nvPr/>
        </p:nvSpPr>
        <p:spPr bwMode="auto">
          <a:xfrm>
            <a:off x="6440549" y="3028890"/>
            <a:ext cx="227012" cy="1612900"/>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87" name="Text Box 13"/>
          <p:cNvSpPr txBox="1">
            <a:spLocks noChangeArrowheads="1"/>
          </p:cNvSpPr>
          <p:nvPr/>
        </p:nvSpPr>
        <p:spPr bwMode="auto">
          <a:xfrm>
            <a:off x="6426261" y="465131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4</a:t>
            </a:r>
          </a:p>
        </p:txBody>
      </p:sp>
      <p:sp>
        <p:nvSpPr>
          <p:cNvPr id="91" name="Rectangle 9" descr="Dark upward diagonal"/>
          <p:cNvSpPr>
            <a:spLocks noChangeArrowheads="1"/>
          </p:cNvSpPr>
          <p:nvPr/>
        </p:nvSpPr>
        <p:spPr bwMode="auto">
          <a:xfrm>
            <a:off x="7299229" y="3148922"/>
            <a:ext cx="227012" cy="1463675"/>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92" name="Text Box 14"/>
          <p:cNvSpPr txBox="1">
            <a:spLocks noChangeArrowheads="1"/>
          </p:cNvSpPr>
          <p:nvPr/>
        </p:nvSpPr>
        <p:spPr bwMode="auto">
          <a:xfrm>
            <a:off x="7292879" y="4623709"/>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5</a:t>
            </a:r>
          </a:p>
        </p:txBody>
      </p:sp>
      <p:grpSp>
        <p:nvGrpSpPr>
          <p:cNvPr id="93" name="Group 15"/>
          <p:cNvGrpSpPr>
            <a:grpSpLocks/>
          </p:cNvGrpSpPr>
          <p:nvPr/>
        </p:nvGrpSpPr>
        <p:grpSpPr bwMode="auto">
          <a:xfrm>
            <a:off x="7299229" y="2081486"/>
            <a:ext cx="400050" cy="2092856"/>
            <a:chOff x="3511" y="2056"/>
            <a:chExt cx="342" cy="1051"/>
          </a:xfrm>
        </p:grpSpPr>
        <p:sp>
          <p:nvSpPr>
            <p:cNvPr id="94" name="Line 16"/>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95" name="Group 17"/>
            <p:cNvGrpSpPr>
              <a:grpSpLocks/>
            </p:cNvGrpSpPr>
            <p:nvPr/>
          </p:nvGrpSpPr>
          <p:grpSpPr bwMode="auto">
            <a:xfrm rot="5400000">
              <a:off x="3163" y="2411"/>
              <a:ext cx="1042" cy="338"/>
              <a:chOff x="2226" y="800"/>
              <a:chExt cx="1656" cy="376"/>
            </a:xfrm>
          </p:grpSpPr>
          <p:sp>
            <p:nvSpPr>
              <p:cNvPr id="96" name="Freeform 18"/>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97" name="Freeform 19"/>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sp>
        <p:nvSpPr>
          <p:cNvPr id="4" name="Rectangle 3"/>
          <p:cNvSpPr/>
          <p:nvPr/>
        </p:nvSpPr>
        <p:spPr bwMode="auto">
          <a:xfrm>
            <a:off x="1504335" y="4675890"/>
            <a:ext cx="6459794" cy="448657"/>
          </a:xfrm>
          <a:prstGeom prst="rect">
            <a:avLst/>
          </a:prstGeom>
          <a:solidFill>
            <a:schemeClr val="bg1"/>
          </a:solidFill>
          <a:ln w="28575" cap="flat" cmpd="sng" algn="ctr">
            <a:noFill/>
            <a:prstDash val="solid"/>
            <a:round/>
            <a:headEnd type="none" w="med" len="med"/>
            <a:tailEnd type="none" w="med" len="lg"/>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cs typeface="Arial" charset="0"/>
            </a:endParaRPr>
          </a:p>
        </p:txBody>
      </p:sp>
      <p:sp>
        <p:nvSpPr>
          <p:cNvPr id="3" name="TextBox 2"/>
          <p:cNvSpPr txBox="1"/>
          <p:nvPr/>
        </p:nvSpPr>
        <p:spPr>
          <a:xfrm rot="19002662">
            <a:off x="1288650" y="4961320"/>
            <a:ext cx="1223412" cy="369332"/>
          </a:xfrm>
          <a:prstGeom prst="rect">
            <a:avLst/>
          </a:prstGeom>
          <a:noFill/>
        </p:spPr>
        <p:txBody>
          <a:bodyPr wrap="none" rtlCol="0">
            <a:spAutoFit/>
          </a:bodyPr>
          <a:lstStyle/>
          <a:p>
            <a:r>
              <a:rPr lang="en-US" dirty="0"/>
              <a:t>1.4 nm Fe</a:t>
            </a:r>
          </a:p>
        </p:txBody>
      </p:sp>
      <p:sp>
        <p:nvSpPr>
          <p:cNvPr id="78" name="TextBox 77"/>
          <p:cNvSpPr txBox="1"/>
          <p:nvPr/>
        </p:nvSpPr>
        <p:spPr>
          <a:xfrm rot="19002662">
            <a:off x="2259882" y="4936744"/>
            <a:ext cx="1031051" cy="369332"/>
          </a:xfrm>
          <a:prstGeom prst="rect">
            <a:avLst/>
          </a:prstGeom>
          <a:noFill/>
        </p:spPr>
        <p:txBody>
          <a:bodyPr wrap="none" rtlCol="0">
            <a:spAutoFit/>
          </a:bodyPr>
          <a:lstStyle/>
          <a:p>
            <a:r>
              <a:rPr lang="en-US" dirty="0"/>
              <a:t>1 nm Fe</a:t>
            </a:r>
          </a:p>
        </p:txBody>
      </p:sp>
      <p:sp>
        <p:nvSpPr>
          <p:cNvPr id="79" name="TextBox 78"/>
          <p:cNvSpPr txBox="1"/>
          <p:nvPr/>
        </p:nvSpPr>
        <p:spPr>
          <a:xfrm rot="19002662">
            <a:off x="2378746" y="5547142"/>
            <a:ext cx="2915862" cy="369332"/>
          </a:xfrm>
          <a:prstGeom prst="rect">
            <a:avLst/>
          </a:prstGeom>
          <a:noFill/>
        </p:spPr>
        <p:txBody>
          <a:bodyPr wrap="none" rtlCol="0">
            <a:spAutoFit/>
          </a:bodyPr>
          <a:lstStyle/>
          <a:p>
            <a:r>
              <a:rPr lang="en-US" dirty="0"/>
              <a:t>10nm ALD AI+1.2 nm 1BSFe</a:t>
            </a:r>
          </a:p>
        </p:txBody>
      </p:sp>
      <p:sp>
        <p:nvSpPr>
          <p:cNvPr id="80" name="TextBox 79"/>
          <p:cNvSpPr txBox="1"/>
          <p:nvPr/>
        </p:nvSpPr>
        <p:spPr>
          <a:xfrm rot="19002662">
            <a:off x="3201413" y="4902340"/>
            <a:ext cx="966931" cy="369332"/>
          </a:xfrm>
          <a:prstGeom prst="rect">
            <a:avLst/>
          </a:prstGeom>
          <a:noFill/>
        </p:spPr>
        <p:txBody>
          <a:bodyPr wrap="none" rtlCol="0">
            <a:spAutoFit/>
          </a:bodyPr>
          <a:lstStyle/>
          <a:p>
            <a:r>
              <a:rPr lang="en-US" dirty="0"/>
              <a:t>2nm Fe</a:t>
            </a:r>
          </a:p>
        </p:txBody>
      </p:sp>
      <p:sp>
        <p:nvSpPr>
          <p:cNvPr id="89" name="TextBox 88"/>
          <p:cNvSpPr txBox="1"/>
          <p:nvPr/>
        </p:nvSpPr>
        <p:spPr>
          <a:xfrm rot="19002662">
            <a:off x="5743633" y="4907260"/>
            <a:ext cx="1172116" cy="369332"/>
          </a:xfrm>
          <a:prstGeom prst="rect">
            <a:avLst/>
          </a:prstGeom>
          <a:noFill/>
        </p:spPr>
        <p:txBody>
          <a:bodyPr wrap="none" rtlCol="0">
            <a:spAutoFit/>
          </a:bodyPr>
          <a:lstStyle/>
          <a:p>
            <a:r>
              <a:rPr lang="en-US" dirty="0"/>
              <a:t>Ni 0.6 nm</a:t>
            </a:r>
          </a:p>
        </p:txBody>
      </p:sp>
      <p:sp>
        <p:nvSpPr>
          <p:cNvPr id="106" name="Rectangle 8" descr="Dark upward diagonal"/>
          <p:cNvSpPr>
            <a:spLocks noChangeArrowheads="1"/>
          </p:cNvSpPr>
          <p:nvPr/>
        </p:nvSpPr>
        <p:spPr bwMode="auto">
          <a:xfrm>
            <a:off x="5585165" y="2813538"/>
            <a:ext cx="257322" cy="1828252"/>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09" name="TextBox 108"/>
          <p:cNvSpPr txBox="1"/>
          <p:nvPr/>
        </p:nvSpPr>
        <p:spPr>
          <a:xfrm rot="19002662">
            <a:off x="5064863" y="5556172"/>
            <a:ext cx="2854115" cy="369332"/>
          </a:xfrm>
          <a:prstGeom prst="rect">
            <a:avLst/>
          </a:prstGeom>
          <a:noFill/>
        </p:spPr>
        <p:txBody>
          <a:bodyPr wrap="none" rtlCol="0">
            <a:spAutoFit/>
          </a:bodyPr>
          <a:lstStyle/>
          <a:p>
            <a:r>
              <a:rPr lang="en-US" dirty="0"/>
              <a:t>10nm ALD AI203+1 nm Ni</a:t>
            </a:r>
          </a:p>
        </p:txBody>
      </p:sp>
      <p:grpSp>
        <p:nvGrpSpPr>
          <p:cNvPr id="110" name="Group 20"/>
          <p:cNvGrpSpPr>
            <a:grpSpLocks/>
          </p:cNvGrpSpPr>
          <p:nvPr/>
        </p:nvGrpSpPr>
        <p:grpSpPr bwMode="auto">
          <a:xfrm>
            <a:off x="6438961" y="2474392"/>
            <a:ext cx="609600" cy="1068387"/>
            <a:chOff x="3511" y="2056"/>
            <a:chExt cx="342" cy="1051"/>
          </a:xfrm>
        </p:grpSpPr>
        <p:sp>
          <p:nvSpPr>
            <p:cNvPr id="111"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12" name="Group 22"/>
            <p:cNvGrpSpPr>
              <a:grpSpLocks/>
            </p:cNvGrpSpPr>
            <p:nvPr/>
          </p:nvGrpSpPr>
          <p:grpSpPr bwMode="auto">
            <a:xfrm rot="5400000">
              <a:off x="3163" y="2411"/>
              <a:ext cx="1042" cy="338"/>
              <a:chOff x="2226" y="800"/>
              <a:chExt cx="1656" cy="376"/>
            </a:xfrm>
          </p:grpSpPr>
          <p:sp>
            <p:nvSpPr>
              <p:cNvPr id="113"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14"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sp>
        <p:nvSpPr>
          <p:cNvPr id="130" name="TextBox 129"/>
          <p:cNvSpPr txBox="1"/>
          <p:nvPr/>
        </p:nvSpPr>
        <p:spPr>
          <a:xfrm rot="19002662">
            <a:off x="4972245" y="4892512"/>
            <a:ext cx="915635" cy="369332"/>
          </a:xfrm>
          <a:prstGeom prst="rect">
            <a:avLst/>
          </a:prstGeom>
          <a:noFill/>
        </p:spPr>
        <p:txBody>
          <a:bodyPr wrap="none" rtlCol="0">
            <a:spAutoFit/>
          </a:bodyPr>
          <a:lstStyle/>
          <a:p>
            <a:r>
              <a:rPr lang="en-US" dirty="0"/>
              <a:t>2nm Ni</a:t>
            </a:r>
          </a:p>
        </p:txBody>
      </p:sp>
      <p:grpSp>
        <p:nvGrpSpPr>
          <p:cNvPr id="7" name="Group 6"/>
          <p:cNvGrpSpPr/>
          <p:nvPr/>
        </p:nvGrpSpPr>
        <p:grpSpPr>
          <a:xfrm>
            <a:off x="1939334" y="2812492"/>
            <a:ext cx="5998846" cy="877547"/>
            <a:chOff x="1939334" y="2541189"/>
            <a:chExt cx="5998846" cy="877547"/>
          </a:xfrm>
        </p:grpSpPr>
        <p:cxnSp>
          <p:nvCxnSpPr>
            <p:cNvPr id="5" name="Straight Connector 4"/>
            <p:cNvCxnSpPr/>
            <p:nvPr/>
          </p:nvCxnSpPr>
          <p:spPr bwMode="auto">
            <a:xfrm>
              <a:off x="1939334" y="3418736"/>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04" name="Straight Connector 103"/>
            <p:cNvCxnSpPr/>
            <p:nvPr/>
          </p:nvCxnSpPr>
          <p:spPr bwMode="auto">
            <a:xfrm>
              <a:off x="2815210" y="3159153"/>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05" name="Straight Connector 104"/>
            <p:cNvCxnSpPr/>
            <p:nvPr/>
          </p:nvCxnSpPr>
          <p:spPr bwMode="auto">
            <a:xfrm>
              <a:off x="3731283" y="2949809"/>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07" name="Straight Connector 106"/>
            <p:cNvCxnSpPr/>
            <p:nvPr/>
          </p:nvCxnSpPr>
          <p:spPr bwMode="auto">
            <a:xfrm>
              <a:off x="4617207" y="2750524"/>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08" name="Straight Connector 107"/>
            <p:cNvCxnSpPr/>
            <p:nvPr/>
          </p:nvCxnSpPr>
          <p:spPr bwMode="auto">
            <a:xfrm>
              <a:off x="5462941" y="2541189"/>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31" name="Straight Connector 130"/>
            <p:cNvCxnSpPr/>
            <p:nvPr/>
          </p:nvCxnSpPr>
          <p:spPr bwMode="auto">
            <a:xfrm>
              <a:off x="6328772" y="2763928"/>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32" name="Straight Connector 131"/>
            <p:cNvCxnSpPr/>
            <p:nvPr/>
          </p:nvCxnSpPr>
          <p:spPr bwMode="auto">
            <a:xfrm>
              <a:off x="7154408" y="2876140"/>
              <a:ext cx="783772" cy="0"/>
            </a:xfrm>
            <a:prstGeom prst="line">
              <a:avLst/>
            </a:prstGeom>
            <a:noFill/>
            <a:ln w="19050" cap="flat" cmpd="sng" algn="ctr">
              <a:solidFill>
                <a:srgbClr val="FF0000"/>
              </a:solidFill>
              <a:prstDash val="solid"/>
              <a:round/>
              <a:headEnd type="none" w="med" len="med"/>
              <a:tailEnd type="none" w="med" len="med"/>
            </a:ln>
            <a:effectLst/>
          </p:spPr>
        </p:cxnSp>
      </p:grpSp>
      <p:grpSp>
        <p:nvGrpSpPr>
          <p:cNvPr id="71" name="Group 20"/>
          <p:cNvGrpSpPr>
            <a:grpSpLocks/>
          </p:cNvGrpSpPr>
          <p:nvPr/>
        </p:nvGrpSpPr>
        <p:grpSpPr bwMode="auto">
          <a:xfrm>
            <a:off x="5588497" y="2293351"/>
            <a:ext cx="609600" cy="1064080"/>
            <a:chOff x="3511" y="2056"/>
            <a:chExt cx="342" cy="1051"/>
          </a:xfrm>
        </p:grpSpPr>
        <p:sp>
          <p:nvSpPr>
            <p:cNvPr id="72"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73" name="Group 22"/>
            <p:cNvGrpSpPr>
              <a:grpSpLocks/>
            </p:cNvGrpSpPr>
            <p:nvPr/>
          </p:nvGrpSpPr>
          <p:grpSpPr bwMode="auto">
            <a:xfrm rot="5400000">
              <a:off x="3163" y="2411"/>
              <a:ext cx="1042" cy="338"/>
              <a:chOff x="2226" y="800"/>
              <a:chExt cx="1656" cy="376"/>
            </a:xfrm>
          </p:grpSpPr>
          <p:sp>
            <p:nvSpPr>
              <p:cNvPr id="74"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76"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spTree>
    <p:extLst>
      <p:ext uri="{BB962C8B-B14F-4D97-AF65-F5344CB8AC3E}">
        <p14:creationId xmlns:p14="http://schemas.microsoft.com/office/powerpoint/2010/main" val="122449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IV 411 11 Intro and overview">
  <a:themeElements>
    <a:clrScheme name="CIV 411 11 Intro and overvi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IV 411 11 Intro and overvie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8575">
          <a:solidFill>
            <a:schemeClr val="tx1"/>
          </a:solidFill>
        </a:ln>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800" b="0" i="1" u="none" strike="noStrike" cap="none" normalizeH="0" baseline="0" smtClean="0">
            <a:ln>
              <a:noFill/>
            </a:ln>
            <a:solidFill>
              <a:schemeClr val="tx1"/>
            </a:solidFill>
            <a:effectLst/>
            <a:latin typeface="Times New Roman" pitchFamily="18" charset="0"/>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000" i="0" dirty="0" smtClean="0"/>
        </a:defPPr>
      </a:lstStyle>
    </a:txDef>
  </a:objectDefaults>
  <a:extraClrSchemeLst>
    <a:extraClrScheme>
      <a:clrScheme name="CIV 411 11 Intro and overvi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IV 411 11 Intro and overview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IV 411 11 Intro and overview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IV 411 11 Intro and overview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IV 411 11 Intro and over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IV 411 11 Intro and over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IV 411 11 Intro and over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C:\My Documents\Coursework\CIV 411 Lectures\CIV 411 11 Intro and overview.ppt</Template>
  <TotalTime>181829</TotalTime>
  <Pages>28</Pages>
  <Words>7585</Words>
  <Application>Microsoft Office PowerPoint</Application>
  <PresentationFormat>On-screen Show (4:3)</PresentationFormat>
  <Paragraphs>2038</Paragraphs>
  <Slides>187</Slides>
  <Notes>100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187</vt:i4>
      </vt:variant>
    </vt:vector>
  </HeadingPairs>
  <TitlesOfParts>
    <vt:vector size="197" baseType="lpstr">
      <vt:lpstr>Arial</vt:lpstr>
      <vt:lpstr>Calibri</vt:lpstr>
      <vt:lpstr>Cambria Math</vt:lpstr>
      <vt:lpstr>Symbol</vt:lpstr>
      <vt:lpstr>Times New Roman</vt:lpstr>
      <vt:lpstr>Wingdings</vt:lpstr>
      <vt:lpstr>CIV 411 11 Intro and overview</vt:lpstr>
      <vt:lpstr>Equation</vt:lpstr>
      <vt:lpstr>Microsoft ClipArt Gallery</vt:lpstr>
      <vt:lpstr>MathType 7.0 Equation</vt:lpstr>
      <vt:lpstr>PowerPoint Presentation</vt:lpstr>
      <vt:lpstr>Health applications</vt:lpstr>
      <vt:lpstr>Laboratory sciences</vt:lpstr>
      <vt:lpstr>E-commerce</vt:lpstr>
      <vt:lpstr>PowerPoint Presentation</vt:lpstr>
      <vt:lpstr>Wind in the U.S.</vt:lpstr>
      <vt:lpstr>Energy from wind</vt:lpstr>
      <vt:lpstr>PowerPoint Presentation</vt:lpstr>
      <vt:lpstr>Multiagent supply chain management</vt:lpstr>
      <vt:lpstr>Oil spills</vt:lpstr>
      <vt:lpstr>Emergency storm response</vt:lpstr>
      <vt:lpstr>Emergency storm response</vt:lpstr>
      <vt:lpstr>Emergency storm response</vt:lpstr>
      <vt:lpstr>Derivative-based stochastic optimization</vt:lpstr>
      <vt:lpstr>Sequential decision problems</vt:lpstr>
      <vt:lpstr>Sequential decision problems</vt:lpstr>
      <vt:lpstr>Sequential decision problems</vt:lpstr>
      <vt:lpstr>Outline</vt:lpstr>
      <vt:lpstr>Outline</vt:lpstr>
      <vt:lpstr>Elements of a dynamic model</vt:lpstr>
      <vt:lpstr>Elements of a dynamic model</vt:lpstr>
      <vt:lpstr>PowerPoint Presentation</vt:lpstr>
      <vt:lpstr>PowerPoint Presentation</vt:lpstr>
      <vt:lpstr>Elements of a dynamic model</vt:lpstr>
      <vt:lpstr>Energy storage example</vt:lpstr>
      <vt:lpstr>PowerPoint Presentation</vt:lpstr>
      <vt:lpstr>Energy storage example</vt:lpstr>
      <vt:lpstr>PowerPoint Presentation</vt:lpstr>
      <vt:lpstr>Energy storage example</vt:lpstr>
      <vt:lpstr>Elements of a dynamic model</vt:lpstr>
      <vt:lpstr>PowerPoint Presentation</vt:lpstr>
      <vt:lpstr>Energy storage example</vt:lpstr>
      <vt:lpstr>PowerPoint Presentation</vt:lpstr>
      <vt:lpstr>Energy storage example</vt:lpstr>
      <vt:lpstr>Elements of a dynamic model</vt:lpstr>
      <vt:lpstr>Energy storage example</vt:lpstr>
      <vt:lpstr>Energy arbitrage</vt:lpstr>
      <vt:lpstr>Energy arbitrage</vt:lpstr>
      <vt:lpstr>Elements of a dynamic model</vt:lpstr>
      <vt:lpstr>Elements of a dynamic model</vt:lpstr>
      <vt:lpstr>Modeling with uncertainty</vt:lpstr>
      <vt:lpstr>From deterministic to stochastic</vt:lpstr>
      <vt:lpstr>Outline</vt:lpstr>
      <vt:lpstr>An energy storage example</vt:lpstr>
      <vt:lpstr>An energy storage problem</vt:lpstr>
      <vt:lpstr>An energy storage problem</vt:lpstr>
      <vt:lpstr>An energy storage problem</vt:lpstr>
      <vt:lpstr>An energy storage problem</vt:lpstr>
      <vt:lpstr>An energy storage problem</vt:lpstr>
      <vt:lpstr>An energy storage problem</vt:lpstr>
      <vt:lpstr>An energy storage example</vt:lpstr>
      <vt:lpstr>An energy storage problem</vt:lpstr>
      <vt:lpstr>An energy storage problem</vt:lpstr>
      <vt:lpstr>An energy storage example</vt:lpstr>
      <vt:lpstr>An energy storage problem</vt:lpstr>
      <vt:lpstr>Learning in stochastic optimization</vt:lpstr>
      <vt:lpstr>An energy storage problem</vt:lpstr>
      <vt:lpstr>An energy storage problem</vt:lpstr>
      <vt:lpstr>An energy storage problem</vt:lpstr>
      <vt:lpstr>An energy storage example</vt:lpstr>
      <vt:lpstr>Parametric cost function approximation</vt:lpstr>
      <vt:lpstr>Parametric cost function approximation</vt:lpstr>
      <vt:lpstr>An energy storage problem</vt:lpstr>
      <vt:lpstr>An energy storage problem</vt:lpstr>
      <vt:lpstr>An energy storage problem</vt:lpstr>
      <vt:lpstr>Outline</vt:lpstr>
      <vt:lpstr>Modeling uncertainty</vt:lpstr>
      <vt:lpstr>Outline</vt:lpstr>
      <vt:lpstr>Designing policies</vt:lpstr>
      <vt:lpstr>Designing policies</vt:lpstr>
      <vt:lpstr>Designing policies</vt:lpstr>
      <vt:lpstr>Designing policies</vt:lpstr>
      <vt:lpstr>Designing policies</vt:lpstr>
      <vt:lpstr>Designing policies</vt:lpstr>
      <vt:lpstr>Designing policies</vt:lpstr>
      <vt:lpstr>Designing policies</vt:lpstr>
      <vt:lpstr>Designing policies</vt:lpstr>
      <vt:lpstr>Designing policies</vt:lpstr>
      <vt:lpstr>Designing policies</vt:lpstr>
      <vt:lpstr>Designing policies</vt:lpstr>
      <vt:lpstr>Designing policies</vt:lpstr>
      <vt:lpstr>PowerPoint Presentation</vt:lpstr>
      <vt:lpstr>Designing policies</vt:lpstr>
      <vt:lpstr>Learning problems</vt:lpstr>
      <vt:lpstr>Outline</vt:lpstr>
      <vt:lpstr>Outline</vt:lpstr>
      <vt:lpstr>Policy function approximations</vt:lpstr>
      <vt:lpstr>Policy function approximations</vt:lpstr>
      <vt:lpstr>Policy function approximations</vt:lpstr>
      <vt:lpstr>Policy function approximations</vt:lpstr>
      <vt:lpstr>Policy function approximations</vt:lpstr>
      <vt:lpstr>Policy function approximations</vt:lpstr>
      <vt:lpstr>Policy function approximations</vt:lpstr>
      <vt:lpstr>Derivative-based, finite horizon</vt:lpstr>
      <vt:lpstr>Outline</vt:lpstr>
      <vt:lpstr>Cost function approximations</vt:lpstr>
      <vt:lpstr>Cost function approximations</vt:lpstr>
      <vt:lpstr>Cost function approximations</vt:lpstr>
      <vt:lpstr>Cost function approximations</vt:lpstr>
      <vt:lpstr>Cost function approximations</vt:lpstr>
      <vt:lpstr>Cost function approximations</vt:lpstr>
      <vt:lpstr>PowerPoint Presentation</vt:lpstr>
      <vt:lpstr>PowerPoint Presentation</vt:lpstr>
      <vt:lpstr>Cost function approximations</vt:lpstr>
      <vt:lpstr>Cost function approximations</vt:lpstr>
      <vt:lpstr>Cost function approximations</vt:lpstr>
      <vt:lpstr>Cost function approximations</vt:lpstr>
      <vt:lpstr>Cost function approximations</vt:lpstr>
      <vt:lpstr>Cost function approximations</vt:lpstr>
      <vt:lpstr>Outline</vt:lpstr>
      <vt:lpstr>Driverless EV optimization</vt:lpstr>
      <vt:lpstr>Driverless EV optimization</vt:lpstr>
      <vt:lpstr>Driverless EV optimization</vt:lpstr>
      <vt:lpstr>Driverless EV optimization</vt:lpstr>
      <vt:lpstr>Driverless EV optimization</vt:lpstr>
      <vt:lpstr>Driverless EV optimization</vt:lpstr>
      <vt:lpstr>Driverless EV optimization</vt:lpstr>
      <vt:lpstr>Driverless EV optimization</vt:lpstr>
      <vt:lpstr>Driverless EV optimization</vt:lpstr>
      <vt:lpstr>Driverless EV optimization</vt:lpstr>
      <vt:lpstr>Driverless EV optimization</vt:lpstr>
      <vt:lpstr>Driverless EV optimization</vt:lpstr>
      <vt:lpstr>Driverless EV optimization</vt:lpstr>
      <vt:lpstr>Driverless EV optimization</vt:lpstr>
      <vt:lpstr>Driverless EV optimization</vt:lpstr>
      <vt:lpstr>Driverless EV optimization</vt:lpstr>
      <vt:lpstr>Driverless EV optimization</vt:lpstr>
      <vt:lpstr>Driverless EV optimization</vt:lpstr>
      <vt:lpstr>PowerPoint Presentation</vt:lpstr>
      <vt:lpstr>Driverless EV optimization</vt:lpstr>
      <vt:lpstr>Driverless EV optimization</vt:lpstr>
      <vt:lpstr>Driverless EV optimization</vt:lpstr>
      <vt:lpstr>Driverless EV optimization</vt:lpstr>
      <vt:lpstr>Driverless EV optimization</vt:lpstr>
      <vt:lpstr>Outline</vt:lpstr>
      <vt:lpstr>Lookahead policies</vt:lpstr>
      <vt:lpstr>PowerPoint Presentation</vt:lpstr>
      <vt:lpstr>Lookahead policies</vt:lpstr>
      <vt:lpstr>Lookahead policies</vt:lpstr>
      <vt:lpstr>Lookahead policies</vt:lpstr>
      <vt:lpstr>Lookahead policies</vt:lpstr>
      <vt:lpstr>Lookahead policies</vt:lpstr>
      <vt:lpstr>Lookahead policies</vt:lpstr>
      <vt:lpstr>Dynamic shortest paths</vt:lpstr>
      <vt:lpstr>Dynamic shortest paths</vt:lpstr>
      <vt:lpstr>Dynamic shortest paths</vt:lpstr>
      <vt:lpstr>Dynamic shortest paths</vt:lpstr>
      <vt:lpstr>Dynamic shortest paths</vt:lpstr>
      <vt:lpstr>Dynamic shortest paths</vt:lpstr>
      <vt:lpstr>Dynamic shortest paths</vt:lpstr>
      <vt:lpstr>Dynamic shortest paths</vt:lpstr>
      <vt:lpstr>Dynamic shortest paths</vt:lpstr>
      <vt:lpstr>Dynamic shortest paths</vt:lpstr>
      <vt:lpstr>Outline</vt:lpstr>
      <vt:lpstr>Hybrid direct lookahead/CFA</vt:lpstr>
      <vt:lpstr>Four (meta)classes of policies</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Outline</vt:lpstr>
      <vt:lpstr>An energy storage problem</vt:lpstr>
      <vt:lpstr>An energy storage problem</vt:lpstr>
      <vt:lpstr>An energy storage problem</vt:lpstr>
      <vt:lpstr>An energy storage problem</vt:lpstr>
      <vt:lpstr>PowerPoint Presentation</vt:lpstr>
      <vt:lpstr>PowerPoint Presentation</vt:lpstr>
      <vt:lpstr>Outline</vt:lpstr>
      <vt:lpstr>Educational materials</vt:lpstr>
      <vt:lpstr>Educational materials</vt:lpstr>
      <vt:lpstr>PowerPoint Presentation</vt:lpstr>
      <vt:lpstr>PowerPoint Presentation</vt:lpstr>
      <vt:lpstr>Sequential decision analytics</vt:lpstr>
      <vt:lpstr>Sequential decision analytics</vt:lpstr>
      <vt:lpstr>PowerPoint Presentation</vt:lpstr>
      <vt:lpstr>Thank you!  More material is available at:  jungle.princeton.edu  Please be sure you are on the signup list so I can send you followup information (link is at the top of jungle.Princeton.edu).  Look under “Educational materials“  This presentation will be posted at jungle.Princeton.edu soon.    </vt:lpstr>
    </vt:vector>
  </TitlesOfParts>
  <Company>Dell Computer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languages</dc:title>
  <dc:creator>Warren B. Powell</dc:creator>
  <cp:lastModifiedBy>Warren B. Powell</cp:lastModifiedBy>
  <cp:revision>1988</cp:revision>
  <cp:lastPrinted>2019-10-20T22:52:50Z</cp:lastPrinted>
  <dcterms:created xsi:type="dcterms:W3CDTF">1999-09-07T20:53:13Z</dcterms:created>
  <dcterms:modified xsi:type="dcterms:W3CDTF">2019-10-21T12:47:58Z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4</vt:i4>
  </property>
  <property fmtid="{D5CDD505-2E9C-101B-9397-08002B2CF9AE}" pid="21" name="OutputDir">
    <vt:lpwstr>C:\My documents\Web pages\castle_web_page\Powerpoint</vt:lpwstr>
  </property>
</Properties>
</file>