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50"/>
  </p:notesMasterIdLst>
  <p:handoutMasterIdLst>
    <p:handoutMasterId r:id="rId151"/>
  </p:handoutMasterIdLst>
  <p:sldIdLst>
    <p:sldId id="3067" r:id="rId2"/>
    <p:sldId id="3068" r:id="rId3"/>
    <p:sldId id="3069" r:id="rId4"/>
    <p:sldId id="3070" r:id="rId5"/>
    <p:sldId id="3071" r:id="rId6"/>
    <p:sldId id="3072" r:id="rId7"/>
    <p:sldId id="3073" r:id="rId8"/>
    <p:sldId id="3074" r:id="rId9"/>
    <p:sldId id="3075" r:id="rId10"/>
    <p:sldId id="3076" r:id="rId11"/>
    <p:sldId id="3077" r:id="rId12"/>
    <p:sldId id="3078" r:id="rId13"/>
    <p:sldId id="3079" r:id="rId14"/>
    <p:sldId id="3080" r:id="rId15"/>
    <p:sldId id="3081" r:id="rId16"/>
    <p:sldId id="3082" r:id="rId17"/>
    <p:sldId id="3083" r:id="rId18"/>
    <p:sldId id="3084" r:id="rId19"/>
    <p:sldId id="3085" r:id="rId20"/>
    <p:sldId id="3086" r:id="rId21"/>
    <p:sldId id="3087" r:id="rId22"/>
    <p:sldId id="3088" r:id="rId23"/>
    <p:sldId id="3089" r:id="rId24"/>
    <p:sldId id="3090" r:id="rId25"/>
    <p:sldId id="3091" r:id="rId26"/>
    <p:sldId id="3092" r:id="rId27"/>
    <p:sldId id="3093" r:id="rId28"/>
    <p:sldId id="3094" r:id="rId29"/>
    <p:sldId id="3095" r:id="rId30"/>
    <p:sldId id="3096" r:id="rId31"/>
    <p:sldId id="3097" r:id="rId32"/>
    <p:sldId id="3098" r:id="rId33"/>
    <p:sldId id="3099" r:id="rId34"/>
    <p:sldId id="3100" r:id="rId35"/>
    <p:sldId id="3101" r:id="rId36"/>
    <p:sldId id="3102" r:id="rId37"/>
    <p:sldId id="3103" r:id="rId38"/>
    <p:sldId id="3104" r:id="rId39"/>
    <p:sldId id="3105" r:id="rId40"/>
    <p:sldId id="3106" r:id="rId41"/>
    <p:sldId id="3107" r:id="rId42"/>
    <p:sldId id="3108" r:id="rId43"/>
    <p:sldId id="3109" r:id="rId44"/>
    <p:sldId id="3110" r:id="rId45"/>
    <p:sldId id="3111" r:id="rId46"/>
    <p:sldId id="3112" r:id="rId47"/>
    <p:sldId id="3113" r:id="rId48"/>
    <p:sldId id="3114" r:id="rId49"/>
    <p:sldId id="3115" r:id="rId50"/>
    <p:sldId id="3116" r:id="rId51"/>
    <p:sldId id="3117" r:id="rId52"/>
    <p:sldId id="3118" r:id="rId53"/>
    <p:sldId id="3119" r:id="rId54"/>
    <p:sldId id="3120" r:id="rId55"/>
    <p:sldId id="3121" r:id="rId56"/>
    <p:sldId id="3122" r:id="rId57"/>
    <p:sldId id="3123" r:id="rId58"/>
    <p:sldId id="3124" r:id="rId59"/>
    <p:sldId id="3125" r:id="rId60"/>
    <p:sldId id="3126" r:id="rId61"/>
    <p:sldId id="3127" r:id="rId62"/>
    <p:sldId id="3128" r:id="rId63"/>
    <p:sldId id="3129" r:id="rId64"/>
    <p:sldId id="3130" r:id="rId65"/>
    <p:sldId id="3131" r:id="rId66"/>
    <p:sldId id="3132" r:id="rId67"/>
    <p:sldId id="3133" r:id="rId68"/>
    <p:sldId id="3134" r:id="rId69"/>
    <p:sldId id="3135" r:id="rId70"/>
    <p:sldId id="3136" r:id="rId71"/>
    <p:sldId id="3137" r:id="rId72"/>
    <p:sldId id="3138" r:id="rId73"/>
    <p:sldId id="3139" r:id="rId74"/>
    <p:sldId id="3140" r:id="rId75"/>
    <p:sldId id="3141" r:id="rId76"/>
    <p:sldId id="3142" r:id="rId77"/>
    <p:sldId id="3143" r:id="rId78"/>
    <p:sldId id="3144" r:id="rId79"/>
    <p:sldId id="3145" r:id="rId80"/>
    <p:sldId id="3146" r:id="rId81"/>
    <p:sldId id="3147" r:id="rId82"/>
    <p:sldId id="3148" r:id="rId83"/>
    <p:sldId id="3149" r:id="rId84"/>
    <p:sldId id="3150" r:id="rId85"/>
    <p:sldId id="3151" r:id="rId86"/>
    <p:sldId id="3152" r:id="rId87"/>
    <p:sldId id="3153" r:id="rId88"/>
    <p:sldId id="3154" r:id="rId89"/>
    <p:sldId id="3155" r:id="rId90"/>
    <p:sldId id="3156" r:id="rId91"/>
    <p:sldId id="3157" r:id="rId92"/>
    <p:sldId id="3158" r:id="rId93"/>
    <p:sldId id="3159" r:id="rId94"/>
    <p:sldId id="3160" r:id="rId95"/>
    <p:sldId id="3161" r:id="rId96"/>
    <p:sldId id="3162" r:id="rId97"/>
    <p:sldId id="3163" r:id="rId98"/>
    <p:sldId id="3164" r:id="rId99"/>
    <p:sldId id="3165" r:id="rId100"/>
    <p:sldId id="3166" r:id="rId101"/>
    <p:sldId id="3167" r:id="rId102"/>
    <p:sldId id="3168" r:id="rId103"/>
    <p:sldId id="3169" r:id="rId104"/>
    <p:sldId id="3170" r:id="rId105"/>
    <p:sldId id="3171" r:id="rId106"/>
    <p:sldId id="3172" r:id="rId107"/>
    <p:sldId id="3173" r:id="rId108"/>
    <p:sldId id="3174" r:id="rId109"/>
    <p:sldId id="3175" r:id="rId110"/>
    <p:sldId id="3176" r:id="rId111"/>
    <p:sldId id="3177" r:id="rId112"/>
    <p:sldId id="3178" r:id="rId113"/>
    <p:sldId id="3179" r:id="rId114"/>
    <p:sldId id="3180" r:id="rId115"/>
    <p:sldId id="3181" r:id="rId116"/>
    <p:sldId id="3182" r:id="rId117"/>
    <p:sldId id="3183" r:id="rId118"/>
    <p:sldId id="3184" r:id="rId119"/>
    <p:sldId id="3185" r:id="rId120"/>
    <p:sldId id="3186" r:id="rId121"/>
    <p:sldId id="3187" r:id="rId122"/>
    <p:sldId id="3188" r:id="rId123"/>
    <p:sldId id="3189" r:id="rId124"/>
    <p:sldId id="3190" r:id="rId125"/>
    <p:sldId id="3191" r:id="rId126"/>
    <p:sldId id="3192" r:id="rId127"/>
    <p:sldId id="3193" r:id="rId128"/>
    <p:sldId id="3194" r:id="rId129"/>
    <p:sldId id="3195" r:id="rId130"/>
    <p:sldId id="3196" r:id="rId131"/>
    <p:sldId id="3197" r:id="rId132"/>
    <p:sldId id="3198" r:id="rId133"/>
    <p:sldId id="3199" r:id="rId134"/>
    <p:sldId id="3200" r:id="rId135"/>
    <p:sldId id="3201" r:id="rId136"/>
    <p:sldId id="3202" r:id="rId137"/>
    <p:sldId id="3203" r:id="rId138"/>
    <p:sldId id="3204" r:id="rId139"/>
    <p:sldId id="3205" r:id="rId140"/>
    <p:sldId id="3206" r:id="rId141"/>
    <p:sldId id="3207" r:id="rId142"/>
    <p:sldId id="3208" r:id="rId143"/>
    <p:sldId id="3209" r:id="rId144"/>
    <p:sldId id="3210" r:id="rId145"/>
    <p:sldId id="3211" r:id="rId146"/>
    <p:sldId id="3212" r:id="rId147"/>
    <p:sldId id="3213" r:id="rId148"/>
    <p:sldId id="3214" r:id="rId149"/>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FF0000"/>
    <a:srgbClr val="008000"/>
    <a:srgbClr val="3399FF"/>
    <a:srgbClr val="CC0066"/>
    <a:srgbClr val="0000FF"/>
    <a:srgbClr val="47DCFF"/>
    <a:srgbClr val="00CCFF"/>
    <a:srgbClr val="66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67" autoAdjust="0"/>
    <p:restoredTop sz="94472" autoAdjust="0"/>
  </p:normalViewPr>
  <p:slideViewPr>
    <p:cSldViewPr snapToGrid="0">
      <p:cViewPr varScale="1">
        <p:scale>
          <a:sx n="77" d="100"/>
          <a:sy n="77" d="100"/>
        </p:scale>
        <p:origin x="763"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7818"/>
    </p:cViewPr>
  </p:sorterViewPr>
  <p:notesViewPr>
    <p:cSldViewPr snapToGrid="0">
      <p:cViewPr varScale="1">
        <p:scale>
          <a:sx n="72" d="100"/>
          <a:sy n="72" d="100"/>
        </p:scale>
        <p:origin x="-1830" y="-78"/>
      </p:cViewPr>
      <p:guideLst>
        <p:guide orient="horz" pos="3023"/>
        <p:guide pos="2304"/>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1.wmf"/><Relationship Id="rId4"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3.wmf"/><Relationship Id="rId5" Type="http://schemas.openxmlformats.org/officeDocument/2006/relationships/image" Target="../media/image60.wmf"/><Relationship Id="rId4" Type="http://schemas.openxmlformats.org/officeDocument/2006/relationships/image" Target="../media/image6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72.wmf"/><Relationship Id="rId6" Type="http://schemas.openxmlformats.org/officeDocument/2006/relationships/image" Target="../media/image71.wmf"/><Relationship Id="rId5" Type="http://schemas.openxmlformats.org/officeDocument/2006/relationships/image" Target="../media/image69.wmf"/><Relationship Id="rId4"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6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74.wmf"/><Relationship Id="rId6" Type="http://schemas.openxmlformats.org/officeDocument/2006/relationships/image" Target="../media/image75.wmf"/><Relationship Id="rId5" Type="http://schemas.openxmlformats.org/officeDocument/2006/relationships/image" Target="../media/image72.wmf"/><Relationship Id="rId4" Type="http://schemas.openxmlformats.org/officeDocument/2006/relationships/image" Target="../media/image68.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8.wmf"/><Relationship Id="rId1" Type="http://schemas.openxmlformats.org/officeDocument/2006/relationships/image" Target="../media/image64.wmf"/><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2.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78.wmf"/><Relationship Id="rId1" Type="http://schemas.openxmlformats.org/officeDocument/2006/relationships/image" Target="../media/image64.wmf"/><Relationship Id="rId6" Type="http://schemas.openxmlformats.org/officeDocument/2006/relationships/image" Target="../media/image77.wmf"/><Relationship Id="rId5" Type="http://schemas.openxmlformats.org/officeDocument/2006/relationships/image" Target="../media/image79.wmf"/><Relationship Id="rId4" Type="http://schemas.openxmlformats.org/officeDocument/2006/relationships/image" Target="../media/image7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80.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85.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6.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8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64.wmf"/><Relationship Id="rId5" Type="http://schemas.openxmlformats.org/officeDocument/2006/relationships/image" Target="../media/image109.wmf"/><Relationship Id="rId4" Type="http://schemas.openxmlformats.org/officeDocument/2006/relationships/image" Target="../media/image108.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64.wmf"/><Relationship Id="rId4"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64.wmf"/><Relationship Id="rId5" Type="http://schemas.openxmlformats.org/officeDocument/2006/relationships/image" Target="../media/image109.wmf"/><Relationship Id="rId4" Type="http://schemas.openxmlformats.org/officeDocument/2006/relationships/image" Target="../media/image108.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92.wmf"/><Relationship Id="rId1" Type="http://schemas.openxmlformats.org/officeDocument/2006/relationships/image" Target="../media/image64.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142.wmf"/><Relationship Id="rId3" Type="http://schemas.openxmlformats.org/officeDocument/2006/relationships/image" Target="../media/image137.wmf"/><Relationship Id="rId7" Type="http://schemas.openxmlformats.org/officeDocument/2006/relationships/image" Target="../media/image141.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11" Type="http://schemas.openxmlformats.org/officeDocument/2006/relationships/image" Target="../media/image145.wmf"/><Relationship Id="rId5" Type="http://schemas.openxmlformats.org/officeDocument/2006/relationships/image" Target="../media/image139.wmf"/><Relationship Id="rId10" Type="http://schemas.openxmlformats.org/officeDocument/2006/relationships/image" Target="../media/image144.wmf"/><Relationship Id="rId4" Type="http://schemas.openxmlformats.org/officeDocument/2006/relationships/image" Target="../media/image138.wmf"/><Relationship Id="rId9" Type="http://schemas.openxmlformats.org/officeDocument/2006/relationships/image" Target="../media/image1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150.wmf"/><Relationship Id="rId5" Type="http://schemas.openxmlformats.org/officeDocument/2006/relationships/image" Target="../media/image54.wmf"/><Relationship Id="rId4" Type="http://schemas.openxmlformats.org/officeDocument/2006/relationships/image" Target="../media/image149.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53.vml.rels><?xml version="1.0" encoding="UTF-8" standalone="yes"?>
<Relationships xmlns="http://schemas.openxmlformats.org/package/2006/relationships"><Relationship Id="rId8" Type="http://schemas.openxmlformats.org/officeDocument/2006/relationships/image" Target="../media/image161.wmf"/><Relationship Id="rId3" Type="http://schemas.openxmlformats.org/officeDocument/2006/relationships/image" Target="../media/image156.wmf"/><Relationship Id="rId7" Type="http://schemas.openxmlformats.org/officeDocument/2006/relationships/image" Target="../media/image160.wmf"/><Relationship Id="rId2" Type="http://schemas.openxmlformats.org/officeDocument/2006/relationships/image" Target="../media/image155.wmf"/><Relationship Id="rId1" Type="http://schemas.openxmlformats.org/officeDocument/2006/relationships/image" Target="../media/image154.wmf"/><Relationship Id="rId6" Type="http://schemas.openxmlformats.org/officeDocument/2006/relationships/image" Target="../media/image159.wmf"/><Relationship Id="rId5" Type="http://schemas.openxmlformats.org/officeDocument/2006/relationships/image" Target="../media/image158.wmf"/><Relationship Id="rId4" Type="http://schemas.openxmlformats.org/officeDocument/2006/relationships/image" Target="../media/image157.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8.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image" Target="../media/image17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3"/>
            <a:ext cx="3181350" cy="506413"/>
          </a:xfrm>
          <a:prstGeom prst="rect">
            <a:avLst/>
          </a:prstGeom>
          <a:noFill/>
          <a:ln w="25400">
            <a:noFill/>
            <a:miter lim="800000"/>
            <a:headEnd type="none" w="lg" len="lg"/>
            <a:tailEnd type="none" w="med" len="lg"/>
          </a:ln>
        </p:spPr>
        <p:txBody>
          <a:bodyPr vert="horz" wrap="square" lIns="100866" tIns="50432" rIns="100866" bIns="50432" numCol="1" anchor="t" anchorCtr="0" compatLnSpc="1">
            <a:prstTxWarp prst="textNoShape">
              <a:avLst/>
            </a:prstTxWarp>
          </a:bodyPr>
          <a:lstStyle>
            <a:lvl1pPr algn="l" defTabSz="1007620">
              <a:defRPr sz="1300" i="0"/>
            </a:lvl1pPr>
          </a:lstStyle>
          <a:p>
            <a:pPr>
              <a:defRPr/>
            </a:pPr>
            <a:endParaRPr lang="en-US"/>
          </a:p>
        </p:txBody>
      </p:sp>
      <p:sp>
        <p:nvSpPr>
          <p:cNvPr id="519171" name="Rectangle 3"/>
          <p:cNvSpPr>
            <a:spLocks noGrp="1" noChangeArrowheads="1"/>
          </p:cNvSpPr>
          <p:nvPr>
            <p:ph type="dt" idx="1"/>
          </p:nvPr>
        </p:nvSpPr>
        <p:spPr bwMode="auto">
          <a:xfrm>
            <a:off x="4105275" y="3"/>
            <a:ext cx="3181350" cy="506413"/>
          </a:xfrm>
          <a:prstGeom prst="rect">
            <a:avLst/>
          </a:prstGeom>
          <a:noFill/>
          <a:ln w="25400">
            <a:noFill/>
            <a:miter lim="800000"/>
            <a:headEnd type="none" w="lg" len="lg"/>
            <a:tailEnd type="none" w="med" len="lg"/>
          </a:ln>
        </p:spPr>
        <p:txBody>
          <a:bodyPr vert="horz" wrap="square" lIns="100866" tIns="50432" rIns="100866" bIns="50432" numCol="1" anchor="t" anchorCtr="0" compatLnSpc="1">
            <a:prstTxWarp prst="textNoShape">
              <a:avLst/>
            </a:prstTxWarp>
          </a:bodyPr>
          <a:lstStyle>
            <a:lvl1pPr algn="r" defTabSz="1007620">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320800" y="758825"/>
            <a:ext cx="4727575" cy="354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1004891" y="4556125"/>
            <a:ext cx="5360987" cy="4300538"/>
          </a:xfrm>
          <a:prstGeom prst="rect">
            <a:avLst/>
          </a:prstGeom>
          <a:noFill/>
          <a:ln w="25400">
            <a:noFill/>
            <a:miter lim="800000"/>
            <a:headEnd type="none" w="lg" len="lg"/>
            <a:tailEnd type="none" w="med" len="lg"/>
          </a:ln>
        </p:spPr>
        <p:txBody>
          <a:bodyPr vert="horz" wrap="square" lIns="100866" tIns="50432" rIns="100866" bIns="504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9174" name="Rectangle 6"/>
          <p:cNvSpPr>
            <a:spLocks noGrp="1" noChangeArrowheads="1"/>
          </p:cNvSpPr>
          <p:nvPr>
            <p:ph type="ftr" sz="quarter" idx="4"/>
          </p:nvPr>
        </p:nvSpPr>
        <p:spPr bwMode="auto">
          <a:xfrm>
            <a:off x="0" y="9109078"/>
            <a:ext cx="3181350" cy="509588"/>
          </a:xfrm>
          <a:prstGeom prst="rect">
            <a:avLst/>
          </a:prstGeom>
          <a:noFill/>
          <a:ln w="25400">
            <a:noFill/>
            <a:miter lim="800000"/>
            <a:headEnd type="none" w="lg" len="lg"/>
            <a:tailEnd type="none" w="med" len="lg"/>
          </a:ln>
        </p:spPr>
        <p:txBody>
          <a:bodyPr vert="horz" wrap="square" lIns="100866" tIns="50432" rIns="100866" bIns="50432" numCol="1" anchor="b" anchorCtr="0" compatLnSpc="1">
            <a:prstTxWarp prst="textNoShape">
              <a:avLst/>
            </a:prstTxWarp>
          </a:bodyPr>
          <a:lstStyle>
            <a:lvl1pPr algn="l" defTabSz="1007620">
              <a:defRPr sz="1300" i="0"/>
            </a:lvl1pPr>
          </a:lstStyle>
          <a:p>
            <a:pPr>
              <a:defRPr/>
            </a:pPr>
            <a:endParaRPr lang="en-US"/>
          </a:p>
        </p:txBody>
      </p:sp>
      <p:sp>
        <p:nvSpPr>
          <p:cNvPr id="519175" name="Rectangle 7"/>
          <p:cNvSpPr>
            <a:spLocks noGrp="1" noChangeArrowheads="1"/>
          </p:cNvSpPr>
          <p:nvPr>
            <p:ph type="sldNum" sz="quarter" idx="5"/>
          </p:nvPr>
        </p:nvSpPr>
        <p:spPr bwMode="auto">
          <a:xfrm>
            <a:off x="4105275" y="9109078"/>
            <a:ext cx="3181350" cy="509588"/>
          </a:xfrm>
          <a:prstGeom prst="rect">
            <a:avLst/>
          </a:prstGeom>
          <a:noFill/>
          <a:ln w="25400">
            <a:noFill/>
            <a:miter lim="800000"/>
            <a:headEnd type="none" w="lg" len="lg"/>
            <a:tailEnd type="none" w="med" len="lg"/>
          </a:ln>
        </p:spPr>
        <p:txBody>
          <a:bodyPr vert="horz" wrap="square" lIns="100866" tIns="50432" rIns="100866" bIns="50432" numCol="1" anchor="b" anchorCtr="0" compatLnSpc="1">
            <a:prstTxWarp prst="textNoShape">
              <a:avLst/>
            </a:prstTxWarp>
          </a:bodyPr>
          <a:lstStyle>
            <a:lvl1pPr algn="r" defTabSz="1007620">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DCBCAAA3-AB45-4D6C-B0AA-BF75E0647B32}" type="slidenum">
              <a:rPr lang="en-US" sz="1300"/>
              <a:pPr/>
              <a:t>1</a:t>
            </a:fld>
            <a:endParaRPr lang="en-US" sz="1300"/>
          </a:p>
        </p:txBody>
      </p:sp>
      <p:sp>
        <p:nvSpPr>
          <p:cNvPr id="619523" name="Rectangle 2"/>
          <p:cNvSpPr>
            <a:spLocks noGrp="1" noRot="1" noChangeAspect="1" noChangeArrowheads="1" noTextEdit="1"/>
          </p:cNvSpPr>
          <p:nvPr>
            <p:ph type="sldImg"/>
          </p:nvPr>
        </p:nvSpPr>
        <p:spPr>
          <a:ln/>
        </p:spPr>
      </p:sp>
      <p:sp>
        <p:nvSpPr>
          <p:cNvPr id="6195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77279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10" tIns="50454" rIns="100910" bIns="50454"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77FB081-0392-432D-AF53-F38DCF92A70C}" type="slidenum">
              <a:rPr lang="en-US" sz="1400" i="0"/>
              <a:pPr algn="r"/>
              <a:t>56</a:t>
            </a:fld>
            <a:endParaRPr lang="en-US" sz="1400" i="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256054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10" tIns="50454" rIns="100910" bIns="50454"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77FB081-0392-432D-AF53-F38DCF92A70C}" type="slidenum">
              <a:rPr lang="en-US" sz="1400" i="0"/>
              <a:pPr algn="r"/>
              <a:t>57</a:t>
            </a:fld>
            <a:endParaRPr lang="en-US" sz="1400" i="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416196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10" tIns="50454" rIns="100910" bIns="50454"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DAE9B735-CDBD-4B38-8874-F5971875DC2D}" type="slidenum">
              <a:rPr lang="en-US" sz="1400" i="0"/>
              <a:pPr algn="r"/>
              <a:t>58</a:t>
            </a:fld>
            <a:endParaRPr lang="en-US" sz="1400" i="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226621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10" tIns="50454" rIns="100910" bIns="50454"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52677E9C-90CE-42F2-AA90-6CDA74758311}" type="slidenum">
              <a:rPr lang="en-US" sz="1400" i="0"/>
              <a:pPr algn="r"/>
              <a:t>59</a:t>
            </a:fld>
            <a:endParaRPr lang="en-US" sz="1400" i="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331584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60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52322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33734B73-9C6E-4E07-BEE5-3B4F373DB670}" type="slidenum">
              <a:rPr lang="en-US" sz="1300"/>
              <a:pPr/>
              <a:t>62</a:t>
            </a:fld>
            <a:endParaRPr lang="en-US" sz="1300"/>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003200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43B49A5E-5883-4CF4-8089-3EEAFFBE43AC}" type="slidenum">
              <a:rPr lang="en-US" sz="1300"/>
              <a:pPr/>
              <a:t>63</a:t>
            </a:fld>
            <a:endParaRPr lang="en-US" sz="1300"/>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809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E1526B69-3A64-463E-AAEF-8FBC79F7CA8F}" type="slidenum">
              <a:rPr lang="en-US" sz="1300"/>
              <a:pPr/>
              <a:t>64</a:t>
            </a:fld>
            <a:endParaRPr lang="en-US" sz="1300"/>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12035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67F58A85-E2E7-47CE-8B29-0AFFBA443869}" type="slidenum">
              <a:rPr lang="en-US" sz="1300"/>
              <a:pPr/>
              <a:t>65</a:t>
            </a:fld>
            <a:endParaRPr lang="en-US" sz="1300"/>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1346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737203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5AFDADD5-ED05-42EF-8416-7ACC4C4D30A5}" type="slidenum">
              <a:rPr lang="en-US" sz="1300"/>
              <a:pPr/>
              <a:t>66</a:t>
            </a:fld>
            <a:endParaRPr lang="en-US" sz="1300"/>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76445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690C19E7-8017-4124-8685-5E506322F232}" type="slidenum">
              <a:rPr lang="en-US" sz="1300"/>
              <a:pPr/>
              <a:t>67</a:t>
            </a:fld>
            <a:endParaRPr lang="en-US" sz="1300"/>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413272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77426BA2-1121-43DC-812F-86E246DD2D53}" type="slidenum">
              <a:rPr lang="en-US" sz="1300"/>
              <a:pPr/>
              <a:t>68</a:t>
            </a:fld>
            <a:endParaRPr lang="en-US" sz="1300"/>
          </a:p>
        </p:txBody>
      </p:sp>
      <p:sp>
        <p:nvSpPr>
          <p:cNvPr id="657411" name="Rectangle 2"/>
          <p:cNvSpPr>
            <a:spLocks noGrp="1" noRot="1" noChangeAspect="1" noChangeArrowheads="1" noTextEdit="1"/>
          </p:cNvSpPr>
          <p:nvPr>
            <p:ph type="sldImg"/>
          </p:nvPr>
        </p:nvSpPr>
        <p:spPr>
          <a:ln/>
        </p:spPr>
      </p:sp>
      <p:sp>
        <p:nvSpPr>
          <p:cNvPr id="65741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867906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098EC7CF-4B72-4F02-ADAC-188417E6A5AF}" type="slidenum">
              <a:rPr lang="en-US" sz="1300"/>
              <a:pPr/>
              <a:t>69</a:t>
            </a:fld>
            <a:endParaRPr lang="en-US" sz="1300"/>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57628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EF315A3C-EFC7-4C34-A9B9-23D957778F27}" type="slidenum">
              <a:rPr lang="en-US" sz="1300"/>
              <a:pPr/>
              <a:t>70</a:t>
            </a:fld>
            <a:endParaRPr lang="en-US" sz="1300"/>
          </a:p>
        </p:txBody>
      </p:sp>
      <p:sp>
        <p:nvSpPr>
          <p:cNvPr id="1199107" name="Rectangle 2"/>
          <p:cNvSpPr>
            <a:spLocks noGrp="1" noRot="1" noChangeAspect="1" noChangeArrowheads="1" noTextEdit="1"/>
          </p:cNvSpPr>
          <p:nvPr>
            <p:ph type="sldImg"/>
          </p:nvPr>
        </p:nvSpPr>
        <p:spPr>
          <a:ln/>
        </p:spPr>
      </p:sp>
      <p:sp>
        <p:nvSpPr>
          <p:cNvPr id="11991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9518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AE097531-BEA5-48A9-9D07-68B46E6FA6A0}" type="slidenum">
              <a:rPr lang="en-US" sz="1300"/>
              <a:pPr/>
              <a:t>71</a:t>
            </a:fld>
            <a:endParaRPr lang="en-US" sz="1300"/>
          </a:p>
        </p:txBody>
      </p:sp>
      <p:sp>
        <p:nvSpPr>
          <p:cNvPr id="1198083" name="Rectangle 2"/>
          <p:cNvSpPr>
            <a:spLocks noGrp="1" noRot="1" noChangeAspect="1" noChangeArrowheads="1" noTextEdit="1"/>
          </p:cNvSpPr>
          <p:nvPr>
            <p:ph type="sldImg"/>
          </p:nvPr>
        </p:nvSpPr>
        <p:spPr>
          <a:xfrm>
            <a:off x="1327150" y="758825"/>
            <a:ext cx="4724400" cy="3544888"/>
          </a:xfrm>
          <a:ln/>
        </p:spPr>
      </p:sp>
      <p:sp>
        <p:nvSpPr>
          <p:cNvPr id="1198084" name="Rectangle 3"/>
          <p:cNvSpPr>
            <a:spLocks noGrp="1" noChangeArrowheads="1"/>
          </p:cNvSpPr>
          <p:nvPr>
            <p:ph type="body" idx="1"/>
          </p:nvPr>
        </p:nvSpPr>
        <p:spPr>
          <a:xfrm>
            <a:off x="1004048" y="4556310"/>
            <a:ext cx="5361104" cy="4300537"/>
          </a:xfrm>
          <a:noFill/>
        </p:spPr>
        <p:txBody>
          <a:bodyPr/>
          <a:lstStyle/>
          <a:p>
            <a:endParaRPr lang="en-US" smtClean="0"/>
          </a:p>
        </p:txBody>
      </p:sp>
    </p:spTree>
    <p:extLst>
      <p:ext uri="{BB962C8B-B14F-4D97-AF65-F5344CB8AC3E}">
        <p14:creationId xmlns:p14="http://schemas.microsoft.com/office/powerpoint/2010/main" val="1485616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7"/>
          <p:cNvSpPr>
            <a:spLocks noGrp="1" noChangeArrowheads="1"/>
          </p:cNvSpPr>
          <p:nvPr>
            <p:ph type="sldNum" sz="quarter" idx="5"/>
          </p:nvPr>
        </p:nvSpPr>
        <p:spPr>
          <a:noFill/>
        </p:spPr>
        <p:txBody>
          <a:bodyPr/>
          <a:lstStyle>
            <a:lvl1pPr defTabSz="972411">
              <a:defRPr sz="2500">
                <a:solidFill>
                  <a:schemeClr val="tx1"/>
                </a:solidFill>
                <a:latin typeface="Times New Roman" pitchFamily="18" charset="0"/>
              </a:defRPr>
            </a:lvl1pPr>
            <a:lvl2pPr marL="776601" indent="-298692" defTabSz="972411">
              <a:defRPr sz="2500">
                <a:solidFill>
                  <a:schemeClr val="tx1"/>
                </a:solidFill>
                <a:latin typeface="Times New Roman" pitchFamily="18" charset="0"/>
              </a:defRPr>
            </a:lvl2pPr>
            <a:lvl3pPr marL="1194770" indent="-238954" defTabSz="972411">
              <a:defRPr sz="2500">
                <a:solidFill>
                  <a:schemeClr val="tx1"/>
                </a:solidFill>
                <a:latin typeface="Times New Roman" pitchFamily="18" charset="0"/>
              </a:defRPr>
            </a:lvl3pPr>
            <a:lvl4pPr marL="1672679" indent="-238954" defTabSz="972411">
              <a:defRPr sz="2500">
                <a:solidFill>
                  <a:schemeClr val="tx1"/>
                </a:solidFill>
                <a:latin typeface="Times New Roman" pitchFamily="18" charset="0"/>
              </a:defRPr>
            </a:lvl4pPr>
            <a:lvl5pPr marL="2150586" indent="-238954" defTabSz="972411">
              <a:defRPr sz="2500">
                <a:solidFill>
                  <a:schemeClr val="tx1"/>
                </a:solidFill>
                <a:latin typeface="Times New Roman" pitchFamily="18" charset="0"/>
              </a:defRPr>
            </a:lvl5pPr>
            <a:lvl6pPr marL="2628496" indent="-238954" defTabSz="972411" eaLnBrk="0" fontAlgn="base" hangingPunct="0">
              <a:spcBef>
                <a:spcPct val="0"/>
              </a:spcBef>
              <a:spcAft>
                <a:spcPct val="0"/>
              </a:spcAft>
              <a:defRPr sz="2500">
                <a:solidFill>
                  <a:schemeClr val="tx1"/>
                </a:solidFill>
                <a:latin typeface="Times New Roman" pitchFamily="18" charset="0"/>
              </a:defRPr>
            </a:lvl6pPr>
            <a:lvl7pPr marL="3106404" indent="-238954" defTabSz="972411" eaLnBrk="0" fontAlgn="base" hangingPunct="0">
              <a:spcBef>
                <a:spcPct val="0"/>
              </a:spcBef>
              <a:spcAft>
                <a:spcPct val="0"/>
              </a:spcAft>
              <a:defRPr sz="2500">
                <a:solidFill>
                  <a:schemeClr val="tx1"/>
                </a:solidFill>
                <a:latin typeface="Times New Roman" pitchFamily="18" charset="0"/>
              </a:defRPr>
            </a:lvl7pPr>
            <a:lvl8pPr marL="3584311" indent="-238954" defTabSz="972411" eaLnBrk="0" fontAlgn="base" hangingPunct="0">
              <a:spcBef>
                <a:spcPct val="0"/>
              </a:spcBef>
              <a:spcAft>
                <a:spcPct val="0"/>
              </a:spcAft>
              <a:defRPr sz="2500">
                <a:solidFill>
                  <a:schemeClr val="tx1"/>
                </a:solidFill>
                <a:latin typeface="Times New Roman" pitchFamily="18" charset="0"/>
              </a:defRPr>
            </a:lvl8pPr>
            <a:lvl9pPr marL="4062220" indent="-238954" defTabSz="972411" eaLnBrk="0" fontAlgn="base" hangingPunct="0">
              <a:spcBef>
                <a:spcPct val="0"/>
              </a:spcBef>
              <a:spcAft>
                <a:spcPct val="0"/>
              </a:spcAft>
              <a:defRPr sz="2500">
                <a:solidFill>
                  <a:schemeClr val="tx1"/>
                </a:solidFill>
                <a:latin typeface="Times New Roman" pitchFamily="18" charset="0"/>
              </a:defRPr>
            </a:lvl9pPr>
          </a:lstStyle>
          <a:p>
            <a:fld id="{EF315A3C-EFC7-4C34-A9B9-23D957778F27}" type="slidenum">
              <a:rPr lang="en-US" sz="1300"/>
              <a:pPr/>
              <a:t>72</a:t>
            </a:fld>
            <a:endParaRPr lang="en-US" sz="1300"/>
          </a:p>
        </p:txBody>
      </p:sp>
      <p:sp>
        <p:nvSpPr>
          <p:cNvPr id="1199107" name="Rectangle 2"/>
          <p:cNvSpPr>
            <a:spLocks noGrp="1" noRot="1" noChangeAspect="1" noChangeArrowheads="1" noTextEdit="1"/>
          </p:cNvSpPr>
          <p:nvPr>
            <p:ph type="sldImg"/>
          </p:nvPr>
        </p:nvSpPr>
        <p:spPr>
          <a:ln/>
        </p:spPr>
      </p:sp>
      <p:sp>
        <p:nvSpPr>
          <p:cNvPr id="119910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286628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73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310093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9F219-C317-4229-8E07-1A415D6824CF}" type="slidenum">
              <a:rPr lang="en-US" altLang="en-US"/>
              <a:pPr/>
              <a:t>74</a:t>
            </a:fld>
            <a:endParaRPr lang="en-US" altLang="en-US"/>
          </a:p>
        </p:txBody>
      </p:sp>
      <p:sp>
        <p:nvSpPr>
          <p:cNvPr id="1960962" name="Rectangle 2"/>
          <p:cNvSpPr>
            <a:spLocks noGrp="1" noRot="1" noChangeAspect="1" noChangeArrowheads="1" noTextEdit="1"/>
          </p:cNvSpPr>
          <p:nvPr>
            <p:ph type="sldImg"/>
          </p:nvPr>
        </p:nvSpPr>
        <p:spPr>
          <a:xfrm>
            <a:off x="1260475" y="720725"/>
            <a:ext cx="4795838" cy="3598863"/>
          </a:xfrm>
          <a:ln/>
        </p:spPr>
      </p:sp>
      <p:sp>
        <p:nvSpPr>
          <p:cNvPr id="1960963" name="Rectangle 3"/>
          <p:cNvSpPr>
            <a:spLocks noGrp="1" noChangeArrowheads="1"/>
          </p:cNvSpPr>
          <p:nvPr>
            <p:ph type="body" idx="1"/>
          </p:nvPr>
        </p:nvSpPr>
        <p:spPr>
          <a:xfrm>
            <a:off x="731520" y="4560696"/>
            <a:ext cx="5852160" cy="4319955"/>
          </a:xfrm>
        </p:spPr>
        <p:txBody>
          <a:bodyPr/>
          <a:lstStyle/>
          <a:p>
            <a:endParaRPr lang="en-US" altLang="en-US"/>
          </a:p>
        </p:txBody>
      </p:sp>
    </p:spTree>
    <p:extLst>
      <p:ext uri="{BB962C8B-B14F-4D97-AF65-F5344CB8AC3E}">
        <p14:creationId xmlns:p14="http://schemas.microsoft.com/office/powerpoint/2010/main" val="2326824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96C15-51B7-484E-80C2-C56194665E5E}" type="slidenum">
              <a:rPr lang="en-US" altLang="en-US"/>
              <a:pPr/>
              <a:t>75</a:t>
            </a:fld>
            <a:endParaRPr lang="en-US" altLang="en-US"/>
          </a:p>
        </p:txBody>
      </p:sp>
      <p:sp>
        <p:nvSpPr>
          <p:cNvPr id="1963010" name="Rectangle 2"/>
          <p:cNvSpPr>
            <a:spLocks noGrp="1" noRot="1" noChangeAspect="1" noChangeArrowheads="1" noTextEdit="1"/>
          </p:cNvSpPr>
          <p:nvPr>
            <p:ph type="sldImg"/>
          </p:nvPr>
        </p:nvSpPr>
        <p:spPr>
          <a:xfrm>
            <a:off x="1260475" y="720725"/>
            <a:ext cx="4795838" cy="3598863"/>
          </a:xfrm>
          <a:ln/>
        </p:spPr>
      </p:sp>
      <p:sp>
        <p:nvSpPr>
          <p:cNvPr id="1963011" name="Rectangle 3"/>
          <p:cNvSpPr>
            <a:spLocks noGrp="1" noChangeArrowheads="1"/>
          </p:cNvSpPr>
          <p:nvPr>
            <p:ph type="body" idx="1"/>
          </p:nvPr>
        </p:nvSpPr>
        <p:spPr>
          <a:xfrm>
            <a:off x="731520" y="4560696"/>
            <a:ext cx="5852160" cy="4319955"/>
          </a:xfrm>
        </p:spPr>
        <p:txBody>
          <a:bodyPr/>
          <a:lstStyle/>
          <a:p>
            <a:endParaRPr lang="en-US" altLang="en-US"/>
          </a:p>
        </p:txBody>
      </p:sp>
    </p:spTree>
    <p:extLst>
      <p:ext uri="{BB962C8B-B14F-4D97-AF65-F5344CB8AC3E}">
        <p14:creationId xmlns:p14="http://schemas.microsoft.com/office/powerpoint/2010/main" val="2968042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2454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B5815A-22A4-419B-AE54-6FCF08F08BDB}" type="slidenum">
              <a:rPr lang="en-US" altLang="en-US"/>
              <a:pPr/>
              <a:t>76</a:t>
            </a:fld>
            <a:endParaRPr lang="en-US" altLang="en-US"/>
          </a:p>
        </p:txBody>
      </p:sp>
      <p:sp>
        <p:nvSpPr>
          <p:cNvPr id="2016258" name="Rectangle 2"/>
          <p:cNvSpPr>
            <a:spLocks noGrp="1" noRot="1" noChangeAspect="1" noChangeArrowheads="1" noTextEdit="1"/>
          </p:cNvSpPr>
          <p:nvPr>
            <p:ph type="sldImg"/>
          </p:nvPr>
        </p:nvSpPr>
        <p:spPr>
          <a:xfrm>
            <a:off x="1260475" y="720725"/>
            <a:ext cx="4795838" cy="3598863"/>
          </a:xfrm>
          <a:ln/>
        </p:spPr>
      </p:sp>
      <p:sp>
        <p:nvSpPr>
          <p:cNvPr id="2016259" name="Rectangle 3"/>
          <p:cNvSpPr>
            <a:spLocks noGrp="1" noChangeArrowheads="1"/>
          </p:cNvSpPr>
          <p:nvPr>
            <p:ph type="body" idx="1"/>
          </p:nvPr>
        </p:nvSpPr>
        <p:spPr>
          <a:xfrm>
            <a:off x="731520" y="4560696"/>
            <a:ext cx="5852160" cy="4319955"/>
          </a:xfrm>
        </p:spPr>
        <p:txBody>
          <a:bodyPr/>
          <a:lstStyle/>
          <a:p>
            <a:endParaRPr lang="en-US" altLang="en-US"/>
          </a:p>
        </p:txBody>
      </p:sp>
    </p:spTree>
    <p:extLst>
      <p:ext uri="{BB962C8B-B14F-4D97-AF65-F5344CB8AC3E}">
        <p14:creationId xmlns:p14="http://schemas.microsoft.com/office/powerpoint/2010/main" val="832337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Rot="1" noChangeAspect="1" noChangeArrowheads="1" noTextEdit="1"/>
          </p:cNvSpPr>
          <p:nvPr>
            <p:ph type="sldImg"/>
          </p:nvPr>
        </p:nvSpPr>
        <p:spPr>
          <a:xfrm>
            <a:off x="1257300" y="720725"/>
            <a:ext cx="4800600" cy="3600450"/>
          </a:xfrm>
          <a:ln/>
        </p:spPr>
      </p:sp>
      <p:sp>
        <p:nvSpPr>
          <p:cNvPr id="777219" name="Rectangle 3"/>
          <p:cNvSpPr>
            <a:spLocks noGrp="1" noChangeArrowheads="1"/>
          </p:cNvSpPr>
          <p:nvPr>
            <p:ph type="body" idx="1"/>
          </p:nvPr>
        </p:nvSpPr>
        <p:spPr>
          <a:xfrm>
            <a:off x="731839" y="4560889"/>
            <a:ext cx="5851525" cy="4319587"/>
          </a:xfrm>
        </p:spPr>
        <p:txBody>
          <a:bodyPr/>
          <a:lstStyle/>
          <a:p>
            <a:endParaRPr lang="en-US" altLang="en-US"/>
          </a:p>
        </p:txBody>
      </p:sp>
    </p:spTree>
    <p:extLst>
      <p:ext uri="{BB962C8B-B14F-4D97-AF65-F5344CB8AC3E}">
        <p14:creationId xmlns:p14="http://schemas.microsoft.com/office/powerpoint/2010/main" val="2766109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D896A-07D8-4054-8C14-C57248A0B125}" type="slidenum">
              <a:rPr lang="en-US" altLang="en-US"/>
              <a:pPr/>
              <a:t>78</a:t>
            </a:fld>
            <a:endParaRPr lang="en-US" altLang="en-US"/>
          </a:p>
        </p:txBody>
      </p:sp>
      <p:sp>
        <p:nvSpPr>
          <p:cNvPr id="2260994" name="Rectangle 2"/>
          <p:cNvSpPr>
            <a:spLocks noGrp="1" noRot="1" noChangeAspect="1" noChangeArrowheads="1" noTextEdit="1"/>
          </p:cNvSpPr>
          <p:nvPr>
            <p:ph type="sldImg"/>
          </p:nvPr>
        </p:nvSpPr>
        <p:spPr>
          <a:ln/>
        </p:spPr>
      </p:sp>
      <p:sp>
        <p:nvSpPr>
          <p:cNvPr id="2260995" name="Rectangle 3"/>
          <p:cNvSpPr>
            <a:spLocks noGrp="1" noChangeArrowheads="1"/>
          </p:cNvSpPr>
          <p:nvPr>
            <p:ph type="body" idx="1"/>
          </p:nvPr>
        </p:nvSpPr>
        <p:spPr/>
        <p:txBody>
          <a:bodyPr/>
          <a:lstStyle/>
          <a:p>
            <a:r>
              <a:rPr lang="en-US" altLang="en-US"/>
              <a:t>Again the size of </a:t>
            </a:r>
            <a:r>
              <a:rPr lang="en-US" altLang="en-US" i="1"/>
              <a:t>A</a:t>
            </a:r>
            <a:r>
              <a:rPr lang="en-US" altLang="en-US"/>
              <a:t> is due to the 15-attribute dimension of </a:t>
            </a:r>
            <a:r>
              <a:rPr lang="en-US" altLang="en-US" i="1"/>
              <a:t>a</a:t>
            </a:r>
            <a:endParaRPr lang="en-US" altLang="en-US"/>
          </a:p>
        </p:txBody>
      </p:sp>
    </p:spTree>
    <p:extLst>
      <p:ext uri="{BB962C8B-B14F-4D97-AF65-F5344CB8AC3E}">
        <p14:creationId xmlns:p14="http://schemas.microsoft.com/office/powerpoint/2010/main" val="270630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F87C9-990E-4871-A412-07E4F9FCDD8B}" type="slidenum">
              <a:rPr lang="en-US" altLang="en-US"/>
              <a:pPr/>
              <a:t>79</a:t>
            </a:fld>
            <a:endParaRPr lang="en-US" altLang="en-US"/>
          </a:p>
        </p:txBody>
      </p:sp>
      <p:sp>
        <p:nvSpPr>
          <p:cNvPr id="2083842" name="Rectangle 2"/>
          <p:cNvSpPr>
            <a:spLocks noGrp="1" noRot="1" noChangeAspect="1" noChangeArrowheads="1" noTextEdit="1"/>
          </p:cNvSpPr>
          <p:nvPr>
            <p:ph type="sldImg"/>
          </p:nvPr>
        </p:nvSpPr>
        <p:spPr>
          <a:xfrm>
            <a:off x="1260475" y="720725"/>
            <a:ext cx="4795838" cy="3598863"/>
          </a:xfrm>
          <a:ln/>
        </p:spPr>
      </p:sp>
      <p:sp>
        <p:nvSpPr>
          <p:cNvPr id="2083843" name="Rectangle 3"/>
          <p:cNvSpPr>
            <a:spLocks noGrp="1" noChangeArrowheads="1"/>
          </p:cNvSpPr>
          <p:nvPr>
            <p:ph type="body" idx="1"/>
          </p:nvPr>
        </p:nvSpPr>
        <p:spPr>
          <a:xfrm>
            <a:off x="730250" y="4560889"/>
            <a:ext cx="5854700" cy="4319587"/>
          </a:xfrm>
        </p:spPr>
        <p:txBody>
          <a:bodyPr/>
          <a:lstStyle/>
          <a:p>
            <a:r>
              <a:rPr lang="en-US" altLang="en-US"/>
              <a:t>Even after we aggregate the 15 attributes into, say, only 4, we still get a significantly large state space.</a:t>
            </a:r>
          </a:p>
          <a:p>
            <a:r>
              <a:rPr lang="en-US" altLang="en-US"/>
              <a:t>Further aggregation does reduce the state space, but loses accuracy.</a:t>
            </a:r>
          </a:p>
        </p:txBody>
      </p:sp>
    </p:spTree>
    <p:extLst>
      <p:ext uri="{BB962C8B-B14F-4D97-AF65-F5344CB8AC3E}">
        <p14:creationId xmlns:p14="http://schemas.microsoft.com/office/powerpoint/2010/main" val="4247567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BDE7D5D4-243C-41FC-B02B-060919DE1D27}" type="slidenum">
              <a:rPr lang="en-US" altLang="en-US"/>
              <a:pPr/>
              <a:t>80</a:t>
            </a:fld>
            <a:endParaRPr lang="en-US" alt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382690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4459C72D-05E9-40A6-95E4-841A96943F97}" type="slidenum">
              <a:rPr lang="en-US" altLang="en-US"/>
              <a:pPr/>
              <a:t>81</a:t>
            </a:fld>
            <a:endParaRPr lang="en-US" alt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054326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EA22D236-93EB-47B6-B68C-93A3DCB8042D}" type="slidenum">
              <a:rPr lang="en-US" altLang="en-US"/>
              <a:pPr/>
              <a:t>82</a:t>
            </a:fld>
            <a:endParaRPr lang="en-US" alt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778662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56E69-FBBA-4517-BB46-BD58CFA8886A}" type="slidenum">
              <a:rPr lang="en-US" altLang="en-US"/>
              <a:pPr/>
              <a:t>83</a:t>
            </a:fld>
            <a:endParaRPr lang="en-US" altLang="en-US"/>
          </a:p>
        </p:txBody>
      </p:sp>
      <p:sp>
        <p:nvSpPr>
          <p:cNvPr id="2106370" name="Rectangle 2"/>
          <p:cNvSpPr>
            <a:spLocks noGrp="1" noRot="1" noChangeAspect="1" noChangeArrowheads="1" noTextEdit="1"/>
          </p:cNvSpPr>
          <p:nvPr>
            <p:ph type="sldImg"/>
          </p:nvPr>
        </p:nvSpPr>
        <p:spPr>
          <a:xfrm>
            <a:off x="1325563" y="758825"/>
            <a:ext cx="4724400" cy="3544888"/>
          </a:xfrm>
          <a:ln/>
        </p:spPr>
      </p:sp>
      <p:sp>
        <p:nvSpPr>
          <p:cNvPr id="2106371" name="Rectangle 3"/>
          <p:cNvSpPr>
            <a:spLocks noGrp="1" noChangeArrowheads="1"/>
          </p:cNvSpPr>
          <p:nvPr>
            <p:ph type="body" idx="1"/>
          </p:nvPr>
        </p:nvSpPr>
        <p:spPr/>
        <p:txBody>
          <a:bodyPr/>
          <a:lstStyle/>
          <a:p>
            <a:r>
              <a:rPr lang="en-US" altLang="en-US"/>
              <a:t>Emphasize that the weights vary for each attribute vector of each aggregation level: if we have lots of observations for a given </a:t>
            </a:r>
            <a:r>
              <a:rPr lang="en-US" altLang="en-US" i="1"/>
              <a:t>a</a:t>
            </a:r>
            <a:r>
              <a:rPr lang="en-US" altLang="en-US"/>
              <a:t> (say, drivers in Ohio), the weight will be larger, whereas if we have few observations (say, drivers in Montana), the weight will be smaller, for the SAME level of aggregation</a:t>
            </a:r>
          </a:p>
        </p:txBody>
      </p:sp>
    </p:spTree>
    <p:extLst>
      <p:ext uri="{BB962C8B-B14F-4D97-AF65-F5344CB8AC3E}">
        <p14:creationId xmlns:p14="http://schemas.microsoft.com/office/powerpoint/2010/main" val="1169051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7955B2-257F-4A39-B572-97C5DE6CEF1F}" type="slidenum">
              <a:rPr lang="en-US"/>
              <a:pPr/>
              <a:t>84</a:t>
            </a:fld>
            <a:endParaRPr lang="en-US"/>
          </a:p>
        </p:txBody>
      </p:sp>
      <p:sp>
        <p:nvSpPr>
          <p:cNvPr id="2731010" name="Rectangle 2"/>
          <p:cNvSpPr>
            <a:spLocks noGrp="1" noRot="1" noChangeAspect="1" noChangeArrowheads="1" noTextEdit="1"/>
          </p:cNvSpPr>
          <p:nvPr>
            <p:ph type="sldImg"/>
          </p:nvPr>
        </p:nvSpPr>
        <p:spPr>
          <a:xfrm>
            <a:off x="1257300" y="719138"/>
            <a:ext cx="4800600" cy="3602037"/>
          </a:xfrm>
          <a:ln/>
        </p:spPr>
      </p:sp>
      <p:sp>
        <p:nvSpPr>
          <p:cNvPr id="2731011" name="Rectangle 3"/>
          <p:cNvSpPr>
            <a:spLocks noGrp="1" noChangeArrowheads="1"/>
          </p:cNvSpPr>
          <p:nvPr>
            <p:ph type="body" idx="1"/>
          </p:nvPr>
        </p:nvSpPr>
        <p:spPr>
          <a:xfrm>
            <a:off x="975360" y="4560695"/>
            <a:ext cx="5364480" cy="4321627"/>
          </a:xfrm>
        </p:spPr>
        <p:txBody>
          <a:bodyPr/>
          <a:lstStyle/>
          <a:p>
            <a:endParaRPr lang="en-US"/>
          </a:p>
        </p:txBody>
      </p:sp>
    </p:spTree>
    <p:extLst>
      <p:ext uri="{BB962C8B-B14F-4D97-AF65-F5344CB8AC3E}">
        <p14:creationId xmlns:p14="http://schemas.microsoft.com/office/powerpoint/2010/main" val="2699524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967630-F7E1-4490-AD54-6225F1DA30A1}" type="slidenum">
              <a:rPr lang="en-US"/>
              <a:pPr/>
              <a:t>85</a:t>
            </a:fld>
            <a:endParaRPr lang="en-US"/>
          </a:p>
        </p:txBody>
      </p:sp>
      <p:sp>
        <p:nvSpPr>
          <p:cNvPr id="2733058" name="Rectangle 2"/>
          <p:cNvSpPr>
            <a:spLocks noGrp="1" noRot="1" noChangeAspect="1" noChangeArrowheads="1" noTextEdit="1"/>
          </p:cNvSpPr>
          <p:nvPr>
            <p:ph type="sldImg"/>
          </p:nvPr>
        </p:nvSpPr>
        <p:spPr>
          <a:ln/>
        </p:spPr>
      </p:sp>
      <p:sp>
        <p:nvSpPr>
          <p:cNvPr id="273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984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13B538-08F2-440D-8A49-2A1102E22F53}" type="slidenum">
              <a:rPr lang="en-US" smtClean="0"/>
              <a:pPr/>
              <a:t>5</a:t>
            </a:fld>
            <a:endParaRPr lang="en-US"/>
          </a:p>
        </p:txBody>
      </p:sp>
    </p:spTree>
    <p:extLst>
      <p:ext uri="{BB962C8B-B14F-4D97-AF65-F5344CB8AC3E}">
        <p14:creationId xmlns:p14="http://schemas.microsoft.com/office/powerpoint/2010/main" val="3437164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9AA2D302-2CBE-4764-98F2-85A476F4BD88}" type="slidenum">
              <a:rPr lang="en-US" altLang="en-US"/>
              <a:pPr/>
              <a:t>86</a:t>
            </a:fld>
            <a:endParaRPr lang="en-US" altLang="en-US"/>
          </a:p>
        </p:txBody>
      </p:sp>
      <p:sp>
        <p:nvSpPr>
          <p:cNvPr id="335875" name="Rectangle 2"/>
          <p:cNvSpPr>
            <a:spLocks noGrp="1" noRot="1" noChangeAspect="1" noChangeArrowheads="1" noTextEdit="1"/>
          </p:cNvSpPr>
          <p:nvPr>
            <p:ph type="sldImg"/>
          </p:nvPr>
        </p:nvSpPr>
        <p:spPr>
          <a:xfrm>
            <a:off x="1260475" y="720725"/>
            <a:ext cx="4795838" cy="3598863"/>
          </a:xfrm>
          <a:ln/>
        </p:spPr>
      </p:sp>
      <p:sp>
        <p:nvSpPr>
          <p:cNvPr id="335876" name="Rectangle 3"/>
          <p:cNvSpPr>
            <a:spLocks noGrp="1" noChangeArrowheads="1"/>
          </p:cNvSpPr>
          <p:nvPr>
            <p:ph type="body" idx="1"/>
          </p:nvPr>
        </p:nvSpPr>
        <p:spPr>
          <a:xfrm>
            <a:off x="731520" y="4560696"/>
            <a:ext cx="5852160" cy="4319955"/>
          </a:xfrm>
          <a:noFill/>
        </p:spPr>
        <p:txBody>
          <a:bodyPr/>
          <a:lstStyle/>
          <a:p>
            <a:endParaRPr lang="en-US" altLang="en-US" smtClean="0"/>
          </a:p>
        </p:txBody>
      </p:sp>
    </p:spTree>
    <p:extLst>
      <p:ext uri="{BB962C8B-B14F-4D97-AF65-F5344CB8AC3E}">
        <p14:creationId xmlns:p14="http://schemas.microsoft.com/office/powerpoint/2010/main" val="4207658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8420F61C-7F81-479C-973D-8FDC717B8B31}" type="slidenum">
              <a:rPr lang="en-US" altLang="en-US"/>
              <a:pPr/>
              <a:t>87</a:t>
            </a:fld>
            <a:endParaRPr lang="en-US" altLang="en-US"/>
          </a:p>
        </p:txBody>
      </p:sp>
      <p:sp>
        <p:nvSpPr>
          <p:cNvPr id="336899" name="Rectangle 2"/>
          <p:cNvSpPr>
            <a:spLocks noGrp="1" noRot="1" noChangeAspect="1" noChangeArrowheads="1" noTextEdit="1"/>
          </p:cNvSpPr>
          <p:nvPr>
            <p:ph type="sldImg"/>
          </p:nvPr>
        </p:nvSpPr>
        <p:spPr>
          <a:xfrm>
            <a:off x="1260475" y="720725"/>
            <a:ext cx="4795838" cy="3598863"/>
          </a:xfrm>
          <a:ln/>
        </p:spPr>
      </p:sp>
      <p:sp>
        <p:nvSpPr>
          <p:cNvPr id="336900" name="Rectangle 3"/>
          <p:cNvSpPr>
            <a:spLocks noGrp="1" noChangeArrowheads="1"/>
          </p:cNvSpPr>
          <p:nvPr>
            <p:ph type="body" idx="1"/>
          </p:nvPr>
        </p:nvSpPr>
        <p:spPr>
          <a:xfrm>
            <a:off x="729828" y="4560696"/>
            <a:ext cx="5855547" cy="4319955"/>
          </a:xfrm>
          <a:noFill/>
        </p:spPr>
        <p:txBody>
          <a:bodyPr/>
          <a:lstStyle/>
          <a:p>
            <a:endParaRPr lang="en-US" altLang="en-US" smtClean="0"/>
          </a:p>
        </p:txBody>
      </p:sp>
    </p:spTree>
    <p:extLst>
      <p:ext uri="{BB962C8B-B14F-4D97-AF65-F5344CB8AC3E}">
        <p14:creationId xmlns:p14="http://schemas.microsoft.com/office/powerpoint/2010/main" val="2539976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BA9DF-CF51-457A-9897-69A3A95B8C72}" type="slidenum">
              <a:rPr lang="en-US" altLang="en-US"/>
              <a:pPr/>
              <a:t>88</a:t>
            </a:fld>
            <a:endParaRPr lang="en-US" altLang="en-US"/>
          </a:p>
        </p:txBody>
      </p:sp>
      <p:sp>
        <p:nvSpPr>
          <p:cNvPr id="2108418" name="Rectangle 2"/>
          <p:cNvSpPr>
            <a:spLocks noGrp="1" noRot="1" noChangeAspect="1" noChangeArrowheads="1" noTextEdit="1"/>
          </p:cNvSpPr>
          <p:nvPr>
            <p:ph type="sldImg"/>
          </p:nvPr>
        </p:nvSpPr>
        <p:spPr>
          <a:xfrm>
            <a:off x="1260475" y="720725"/>
            <a:ext cx="4795838" cy="3598863"/>
          </a:xfrm>
          <a:ln/>
        </p:spPr>
      </p:sp>
      <p:sp>
        <p:nvSpPr>
          <p:cNvPr id="2108419" name="Rectangle 3"/>
          <p:cNvSpPr>
            <a:spLocks noGrp="1" noChangeArrowheads="1"/>
          </p:cNvSpPr>
          <p:nvPr>
            <p:ph type="body" idx="1"/>
          </p:nvPr>
        </p:nvSpPr>
        <p:spPr>
          <a:xfrm>
            <a:off x="730250" y="4560889"/>
            <a:ext cx="5854700" cy="4319587"/>
          </a:xfrm>
        </p:spPr>
        <p:txBody>
          <a:bodyPr/>
          <a:lstStyle/>
          <a:p>
            <a:r>
              <a:rPr lang="en-US" altLang="en-US"/>
              <a:t>Just highlight that as iterations progress, the AVERAGE weight on the most aggregate levels progressively decreases, while the AVERAGE weight on the most disaggregate levels increases; but still the actual weights vary for each attribute vector in each level of aggregation.</a:t>
            </a:r>
          </a:p>
        </p:txBody>
      </p:sp>
    </p:spTree>
    <p:extLst>
      <p:ext uri="{BB962C8B-B14F-4D97-AF65-F5344CB8AC3E}">
        <p14:creationId xmlns:p14="http://schemas.microsoft.com/office/powerpoint/2010/main" val="163203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1695A-B65F-4939-8A6B-C3EC9D1F010A}" type="slidenum">
              <a:rPr lang="en-US" altLang="en-US"/>
              <a:pPr/>
              <a:t>90</a:t>
            </a:fld>
            <a:endParaRPr lang="en-US" altLang="en-US"/>
          </a:p>
        </p:txBody>
      </p:sp>
      <p:sp>
        <p:nvSpPr>
          <p:cNvPr id="2110466" name="Rectangle 2"/>
          <p:cNvSpPr>
            <a:spLocks noGrp="1" noRot="1" noChangeAspect="1" noChangeArrowheads="1" noTextEdit="1"/>
          </p:cNvSpPr>
          <p:nvPr>
            <p:ph type="sldImg"/>
          </p:nvPr>
        </p:nvSpPr>
        <p:spPr>
          <a:xfrm>
            <a:off x="1325563" y="758825"/>
            <a:ext cx="4724400" cy="3544888"/>
          </a:xfrm>
          <a:ln/>
        </p:spPr>
      </p:sp>
      <p:sp>
        <p:nvSpPr>
          <p:cNvPr id="21104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09904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AA9FB-0B56-4B4A-8ED9-26F38ABF6107}" type="slidenum">
              <a:rPr lang="en-US" altLang="en-US"/>
              <a:pPr/>
              <a:t>91</a:t>
            </a:fld>
            <a:endParaRPr lang="en-US" altLang="en-US"/>
          </a:p>
        </p:txBody>
      </p:sp>
      <p:sp>
        <p:nvSpPr>
          <p:cNvPr id="2112514" name="Rectangle 2"/>
          <p:cNvSpPr>
            <a:spLocks noGrp="1" noRot="1" noChangeAspect="1" noChangeArrowheads="1" noTextEdit="1"/>
          </p:cNvSpPr>
          <p:nvPr>
            <p:ph type="sldImg"/>
          </p:nvPr>
        </p:nvSpPr>
        <p:spPr>
          <a:xfrm>
            <a:off x="1325563" y="758825"/>
            <a:ext cx="4724400" cy="3544888"/>
          </a:xfrm>
          <a:ln/>
        </p:spPr>
      </p:sp>
      <p:sp>
        <p:nvSpPr>
          <p:cNvPr id="2112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65855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040327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B7C91D81-10F1-4F20-BA24-A05039565644}" type="slidenum">
              <a:rPr lang="en-US" altLang="en-US"/>
              <a:pPr/>
              <a:t>93</a:t>
            </a:fld>
            <a:endParaRPr lang="en-US" altLang="en-US"/>
          </a:p>
        </p:txBody>
      </p:sp>
      <p:sp>
        <p:nvSpPr>
          <p:cNvPr id="379907" name="Rectangle 2"/>
          <p:cNvSpPr>
            <a:spLocks noGrp="1" noRot="1" noChangeAspect="1" noChangeArrowheads="1" noTextEdit="1"/>
          </p:cNvSpPr>
          <p:nvPr>
            <p:ph type="sldImg"/>
          </p:nvPr>
        </p:nvSpPr>
        <p:spPr>
          <a:xfrm>
            <a:off x="1260475" y="720725"/>
            <a:ext cx="4795838" cy="3598863"/>
          </a:xfrm>
          <a:ln/>
        </p:spPr>
      </p:sp>
      <p:sp>
        <p:nvSpPr>
          <p:cNvPr id="379908" name="Rectangle 3"/>
          <p:cNvSpPr>
            <a:spLocks noGrp="1" noChangeArrowheads="1"/>
          </p:cNvSpPr>
          <p:nvPr>
            <p:ph type="body" idx="1"/>
          </p:nvPr>
        </p:nvSpPr>
        <p:spPr>
          <a:xfrm>
            <a:off x="731520" y="4560696"/>
            <a:ext cx="5852160" cy="4319955"/>
          </a:xfrm>
          <a:noFill/>
        </p:spPr>
        <p:txBody>
          <a:bodyPr/>
          <a:lstStyle/>
          <a:p>
            <a:endParaRPr lang="en-US" altLang="en-US" smtClean="0"/>
          </a:p>
        </p:txBody>
      </p:sp>
    </p:spTree>
    <p:extLst>
      <p:ext uri="{BB962C8B-B14F-4D97-AF65-F5344CB8AC3E}">
        <p14:creationId xmlns:p14="http://schemas.microsoft.com/office/powerpoint/2010/main" val="3493077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C5782708-5246-4B30-87E4-8FBD62763C61}" type="slidenum">
              <a:rPr lang="en-US" altLang="en-US"/>
              <a:pPr/>
              <a:t>94</a:t>
            </a:fld>
            <a:endParaRPr lang="en-US" alt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369792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4D7D8574-CCBF-47BD-B748-EB220F405658}" type="slidenum">
              <a:rPr lang="en-US" altLang="en-US"/>
              <a:pPr/>
              <a:t>95</a:t>
            </a:fld>
            <a:endParaRPr lang="en-US" altLang="en-US"/>
          </a:p>
        </p:txBody>
      </p:sp>
      <p:sp>
        <p:nvSpPr>
          <p:cNvPr id="382979" name="Rectangle 2"/>
          <p:cNvSpPr>
            <a:spLocks noGrp="1" noRot="1" noChangeAspect="1" noChangeArrowheads="1" noTextEdit="1"/>
          </p:cNvSpPr>
          <p:nvPr>
            <p:ph type="sldImg"/>
          </p:nvPr>
        </p:nvSpPr>
        <p:spPr>
          <a:xfrm>
            <a:off x="1257300" y="719138"/>
            <a:ext cx="4800600" cy="3602037"/>
          </a:xfrm>
          <a:ln/>
        </p:spPr>
      </p:sp>
      <p:sp>
        <p:nvSpPr>
          <p:cNvPr id="382980" name="Rectangle 3"/>
          <p:cNvSpPr>
            <a:spLocks noGrp="1" noChangeArrowheads="1"/>
          </p:cNvSpPr>
          <p:nvPr>
            <p:ph type="body" idx="1"/>
          </p:nvPr>
        </p:nvSpPr>
        <p:spPr>
          <a:xfrm>
            <a:off x="975360" y="4560695"/>
            <a:ext cx="5364480" cy="4321627"/>
          </a:xfrm>
          <a:noFill/>
        </p:spPr>
        <p:txBody>
          <a:bodyPr/>
          <a:lstStyle/>
          <a:p>
            <a:endParaRPr lang="en-US" altLang="en-US" smtClean="0"/>
          </a:p>
        </p:txBody>
      </p:sp>
    </p:spTree>
    <p:extLst>
      <p:ext uri="{BB962C8B-B14F-4D97-AF65-F5344CB8AC3E}">
        <p14:creationId xmlns:p14="http://schemas.microsoft.com/office/powerpoint/2010/main" val="2093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3529B45E-8A5E-4828-9878-0CF43A9D4B84}" type="slidenum">
              <a:rPr lang="en-US" altLang="en-US"/>
              <a:pPr/>
              <a:t>96</a:t>
            </a:fld>
            <a:endParaRPr lang="en-US" altLang="en-US"/>
          </a:p>
        </p:txBody>
      </p:sp>
      <p:sp>
        <p:nvSpPr>
          <p:cNvPr id="385027" name="Rectangle 2"/>
          <p:cNvSpPr>
            <a:spLocks noGrp="1" noRot="1" noChangeAspect="1" noChangeArrowheads="1" noTextEdit="1"/>
          </p:cNvSpPr>
          <p:nvPr>
            <p:ph type="sldImg"/>
          </p:nvPr>
        </p:nvSpPr>
        <p:spPr>
          <a:xfrm>
            <a:off x="1260475" y="720725"/>
            <a:ext cx="4795838" cy="3598863"/>
          </a:xfrm>
          <a:ln/>
        </p:spPr>
      </p:sp>
      <p:sp>
        <p:nvSpPr>
          <p:cNvPr id="385028" name="Rectangle 3"/>
          <p:cNvSpPr>
            <a:spLocks noGrp="1" noChangeArrowheads="1"/>
          </p:cNvSpPr>
          <p:nvPr>
            <p:ph type="body" idx="1"/>
          </p:nvPr>
        </p:nvSpPr>
        <p:spPr>
          <a:xfrm>
            <a:off x="731520" y="4560696"/>
            <a:ext cx="5852160" cy="4319955"/>
          </a:xfrm>
          <a:noFill/>
        </p:spPr>
        <p:txBody>
          <a:bodyPr/>
          <a:lstStyle/>
          <a:p>
            <a:endParaRPr lang="en-US" altLang="en-US" smtClean="0"/>
          </a:p>
        </p:txBody>
      </p:sp>
    </p:spTree>
    <p:extLst>
      <p:ext uri="{BB962C8B-B14F-4D97-AF65-F5344CB8AC3E}">
        <p14:creationId xmlns:p14="http://schemas.microsoft.com/office/powerpoint/2010/main" val="296333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13B538-08F2-440D-8A49-2A1102E22F53}" type="slidenum">
              <a:rPr lang="en-US" smtClean="0"/>
              <a:pPr/>
              <a:t>6</a:t>
            </a:fld>
            <a:endParaRPr lang="en-US"/>
          </a:p>
        </p:txBody>
      </p:sp>
    </p:spTree>
    <p:extLst>
      <p:ext uri="{BB962C8B-B14F-4D97-AF65-F5344CB8AC3E}">
        <p14:creationId xmlns:p14="http://schemas.microsoft.com/office/powerpoint/2010/main" val="3977259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defTabSz="1008454">
              <a:defRPr>
                <a:solidFill>
                  <a:schemeClr val="tx1"/>
                </a:solidFill>
                <a:latin typeface="Times New Roman" pitchFamily="18" charset="0"/>
              </a:defRPr>
            </a:lvl1pPr>
            <a:lvl2pPr marL="786594" indent="-302536" defTabSz="1008454">
              <a:defRPr>
                <a:solidFill>
                  <a:schemeClr val="tx1"/>
                </a:solidFill>
                <a:latin typeface="Times New Roman" pitchFamily="18" charset="0"/>
              </a:defRPr>
            </a:lvl2pPr>
            <a:lvl3pPr marL="1210146" indent="-242030" defTabSz="1008454">
              <a:defRPr>
                <a:solidFill>
                  <a:schemeClr val="tx1"/>
                </a:solidFill>
                <a:latin typeface="Times New Roman" pitchFamily="18" charset="0"/>
              </a:defRPr>
            </a:lvl3pPr>
            <a:lvl4pPr marL="1694204" indent="-242030" defTabSz="1008454">
              <a:defRPr>
                <a:solidFill>
                  <a:schemeClr val="tx1"/>
                </a:solidFill>
                <a:latin typeface="Times New Roman" pitchFamily="18" charset="0"/>
              </a:defRPr>
            </a:lvl4pPr>
            <a:lvl5pPr marL="2178262" indent="-242030" defTabSz="1008454">
              <a:defRPr>
                <a:solidFill>
                  <a:schemeClr val="tx1"/>
                </a:solidFill>
                <a:latin typeface="Times New Roman" pitchFamily="18" charset="0"/>
              </a:defRPr>
            </a:lvl5pPr>
            <a:lvl6pPr marL="2662320" indent="-242030" algn="ctr" defTabSz="1008454" eaLnBrk="0" fontAlgn="base" hangingPunct="0">
              <a:spcBef>
                <a:spcPct val="0"/>
              </a:spcBef>
              <a:spcAft>
                <a:spcPct val="0"/>
              </a:spcAft>
              <a:defRPr>
                <a:solidFill>
                  <a:schemeClr val="tx1"/>
                </a:solidFill>
                <a:latin typeface="Times New Roman" pitchFamily="18" charset="0"/>
              </a:defRPr>
            </a:lvl6pPr>
            <a:lvl7pPr marL="3146378" indent="-242030" algn="ctr" defTabSz="1008454" eaLnBrk="0" fontAlgn="base" hangingPunct="0">
              <a:spcBef>
                <a:spcPct val="0"/>
              </a:spcBef>
              <a:spcAft>
                <a:spcPct val="0"/>
              </a:spcAft>
              <a:defRPr>
                <a:solidFill>
                  <a:schemeClr val="tx1"/>
                </a:solidFill>
                <a:latin typeface="Times New Roman" pitchFamily="18" charset="0"/>
              </a:defRPr>
            </a:lvl7pPr>
            <a:lvl8pPr marL="3630436" indent="-242030" algn="ctr" defTabSz="1008454" eaLnBrk="0" fontAlgn="base" hangingPunct="0">
              <a:spcBef>
                <a:spcPct val="0"/>
              </a:spcBef>
              <a:spcAft>
                <a:spcPct val="0"/>
              </a:spcAft>
              <a:defRPr>
                <a:solidFill>
                  <a:schemeClr val="tx1"/>
                </a:solidFill>
                <a:latin typeface="Times New Roman" pitchFamily="18" charset="0"/>
              </a:defRPr>
            </a:lvl8pPr>
            <a:lvl9pPr marL="4114494" indent="-242030" algn="ctr" defTabSz="1008454" eaLnBrk="0" fontAlgn="base" hangingPunct="0">
              <a:spcBef>
                <a:spcPct val="0"/>
              </a:spcBef>
              <a:spcAft>
                <a:spcPct val="0"/>
              </a:spcAft>
              <a:defRPr>
                <a:solidFill>
                  <a:schemeClr val="tx1"/>
                </a:solidFill>
                <a:latin typeface="Times New Roman" pitchFamily="18" charset="0"/>
              </a:defRPr>
            </a:lvl9pPr>
          </a:lstStyle>
          <a:p>
            <a:fld id="{59F5482D-606E-41EA-BD63-42E445DB5A18}" type="slidenum">
              <a:rPr lang="en-US" altLang="en-US"/>
              <a:pPr/>
              <a:t>97</a:t>
            </a:fld>
            <a:endParaRPr lang="en-US" altLang="en-US"/>
          </a:p>
        </p:txBody>
      </p:sp>
      <p:sp>
        <p:nvSpPr>
          <p:cNvPr id="387075" name="Rectangle 2"/>
          <p:cNvSpPr>
            <a:spLocks noGrp="1" noRot="1" noChangeAspect="1" noChangeArrowheads="1" noTextEdit="1"/>
          </p:cNvSpPr>
          <p:nvPr>
            <p:ph type="sldImg"/>
          </p:nvPr>
        </p:nvSpPr>
        <p:spPr>
          <a:xfrm>
            <a:off x="1257300" y="719138"/>
            <a:ext cx="4800600" cy="3602037"/>
          </a:xfrm>
          <a:ln/>
        </p:spPr>
      </p:sp>
      <p:sp>
        <p:nvSpPr>
          <p:cNvPr id="387076" name="Rectangle 3"/>
          <p:cNvSpPr>
            <a:spLocks noGrp="1" noChangeArrowheads="1"/>
          </p:cNvSpPr>
          <p:nvPr>
            <p:ph type="body" idx="1"/>
          </p:nvPr>
        </p:nvSpPr>
        <p:spPr>
          <a:xfrm>
            <a:off x="975360" y="4560695"/>
            <a:ext cx="5364480" cy="4321627"/>
          </a:xfrm>
          <a:noFill/>
        </p:spPr>
        <p:txBody>
          <a:bodyPr/>
          <a:lstStyle/>
          <a:p>
            <a:endParaRPr lang="en-US" altLang="en-US" smtClean="0"/>
          </a:p>
        </p:txBody>
      </p:sp>
    </p:spTree>
    <p:extLst>
      <p:ext uri="{BB962C8B-B14F-4D97-AF65-F5344CB8AC3E}">
        <p14:creationId xmlns:p14="http://schemas.microsoft.com/office/powerpoint/2010/main" val="1161513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105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36631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1981B13A-2F45-43E9-91AC-EB20BB80FC3F}" type="slidenum">
              <a:rPr lang="en-US" sz="1400" i="0"/>
              <a:pPr algn="r"/>
              <a:t>106</a:t>
            </a:fld>
            <a:endParaRPr lang="en-US" sz="1400" i="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2967895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3CE95817-732D-4C03-82ED-221916D89525}" type="slidenum">
              <a:rPr lang="en-US" sz="1400" i="0"/>
              <a:pPr algn="r"/>
              <a:t>107</a:t>
            </a:fld>
            <a:endParaRPr lang="en-US" sz="1400" i="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smtClean="0"/>
              <a:t>This is the dispatch room for Schneider National, one of the largest truckload motor carriers in the U.S.</a:t>
            </a:r>
          </a:p>
        </p:txBody>
      </p:sp>
    </p:spTree>
    <p:extLst>
      <p:ext uri="{BB962C8B-B14F-4D97-AF65-F5344CB8AC3E}">
        <p14:creationId xmlns:p14="http://schemas.microsoft.com/office/powerpoint/2010/main" val="1388123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3172771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3497934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Rot="1" noChangeAspect="1" noChangeArrowheads="1" noTextEdit="1"/>
          </p:cNvSpPr>
          <p:nvPr>
            <p:ph type="sldImg"/>
          </p:nvPr>
        </p:nvSpPr>
        <p:spPr>
          <a:ln/>
        </p:spPr>
      </p:sp>
      <p:sp>
        <p:nvSpPr>
          <p:cNvPr id="826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107957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978158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1910080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268097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11</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211793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1749567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Rot="1" noChangeAspect="1" noChangeArrowheads="1" noTextEdit="1"/>
          </p:cNvSpPr>
          <p:nvPr>
            <p:ph type="sldImg"/>
          </p:nvPr>
        </p:nvSpPr>
        <p:spPr>
          <a:ln/>
        </p:spPr>
      </p:sp>
      <p:sp>
        <p:nvSpPr>
          <p:cNvPr id="838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4066991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ln/>
        </p:spPr>
      </p:sp>
      <p:sp>
        <p:nvSpPr>
          <p:cNvPr id="840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1793471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Rot="1" noChangeAspect="1" noChangeArrowheads="1" noTextEdit="1"/>
          </p:cNvSpPr>
          <p:nvPr>
            <p:ph type="sldImg"/>
          </p:nvPr>
        </p:nvSpPr>
        <p:spPr>
          <a:ln/>
        </p:spPr>
      </p:sp>
      <p:sp>
        <p:nvSpPr>
          <p:cNvPr id="842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6981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338139-75A8-42A7-B852-B2D41267AEDD}" type="slidenum">
              <a:rPr lang="en-US" altLang="en-US"/>
              <a:pPr/>
              <a:t>119</a:t>
            </a:fld>
            <a:endParaRPr lang="en-US" altLang="en-US"/>
          </a:p>
        </p:txBody>
      </p:sp>
      <p:sp>
        <p:nvSpPr>
          <p:cNvPr id="2219010" name="Rectangle 7"/>
          <p:cNvSpPr txBox="1">
            <a:spLocks noGrp="1" noChangeArrowheads="1"/>
          </p:cNvSpPr>
          <p:nvPr/>
        </p:nvSpPr>
        <p:spPr bwMode="auto">
          <a:xfrm>
            <a:off x="4106863" y="9109075"/>
            <a:ext cx="3179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3" tIns="50442" rIns="100883" bIns="50442" anchor="b"/>
          <a:lstStyle>
            <a:lvl1pPr defTabSz="1008063">
              <a:defRPr sz="2400">
                <a:solidFill>
                  <a:schemeClr val="tx1"/>
                </a:solidFill>
                <a:latin typeface="Times New Roman" pitchFamily="18" charset="0"/>
              </a:defRPr>
            </a:lvl1pPr>
            <a:lvl2pPr marL="742950" indent="-285750" defTabSz="1008063">
              <a:defRPr sz="2400">
                <a:solidFill>
                  <a:schemeClr val="tx1"/>
                </a:solidFill>
                <a:latin typeface="Times New Roman" pitchFamily="18" charset="0"/>
              </a:defRPr>
            </a:lvl2pPr>
            <a:lvl3pPr marL="1141413" indent="-227013" defTabSz="1008063">
              <a:defRPr sz="2400">
                <a:solidFill>
                  <a:schemeClr val="tx1"/>
                </a:solidFill>
                <a:latin typeface="Times New Roman" pitchFamily="18" charset="0"/>
              </a:defRPr>
            </a:lvl3pPr>
            <a:lvl4pPr marL="1598613" indent="-227013" defTabSz="1008063">
              <a:defRPr sz="2400">
                <a:solidFill>
                  <a:schemeClr val="tx1"/>
                </a:solidFill>
                <a:latin typeface="Times New Roman" pitchFamily="18" charset="0"/>
              </a:defRPr>
            </a:lvl4pPr>
            <a:lvl5pPr marL="2055813" indent="-227013" defTabSz="1008063">
              <a:defRPr sz="2400">
                <a:solidFill>
                  <a:schemeClr val="tx1"/>
                </a:solidFill>
                <a:latin typeface="Times New Roman" pitchFamily="18" charset="0"/>
              </a:defRPr>
            </a:lvl5pPr>
            <a:lvl6pPr marL="2513013" indent="-227013" defTabSz="1008063" eaLnBrk="0" fontAlgn="base" hangingPunct="0">
              <a:spcBef>
                <a:spcPct val="0"/>
              </a:spcBef>
              <a:spcAft>
                <a:spcPct val="0"/>
              </a:spcAft>
              <a:defRPr sz="2400">
                <a:solidFill>
                  <a:schemeClr val="tx1"/>
                </a:solidFill>
                <a:latin typeface="Times New Roman" pitchFamily="18" charset="0"/>
              </a:defRPr>
            </a:lvl6pPr>
            <a:lvl7pPr marL="2970213" indent="-227013" defTabSz="1008063" eaLnBrk="0" fontAlgn="base" hangingPunct="0">
              <a:spcBef>
                <a:spcPct val="0"/>
              </a:spcBef>
              <a:spcAft>
                <a:spcPct val="0"/>
              </a:spcAft>
              <a:defRPr sz="2400">
                <a:solidFill>
                  <a:schemeClr val="tx1"/>
                </a:solidFill>
                <a:latin typeface="Times New Roman" pitchFamily="18" charset="0"/>
              </a:defRPr>
            </a:lvl7pPr>
            <a:lvl8pPr marL="3427413" indent="-227013" defTabSz="1008063" eaLnBrk="0" fontAlgn="base" hangingPunct="0">
              <a:spcBef>
                <a:spcPct val="0"/>
              </a:spcBef>
              <a:spcAft>
                <a:spcPct val="0"/>
              </a:spcAft>
              <a:defRPr sz="2400">
                <a:solidFill>
                  <a:schemeClr val="tx1"/>
                </a:solidFill>
                <a:latin typeface="Times New Roman" pitchFamily="18" charset="0"/>
              </a:defRPr>
            </a:lvl8pPr>
            <a:lvl9pPr marL="3884613" indent="-227013" defTabSz="1008063" eaLnBrk="0" fontAlgn="base" hangingPunct="0">
              <a:spcBef>
                <a:spcPct val="0"/>
              </a:spcBef>
              <a:spcAft>
                <a:spcPct val="0"/>
              </a:spcAft>
              <a:defRPr sz="2400">
                <a:solidFill>
                  <a:schemeClr val="tx1"/>
                </a:solidFill>
                <a:latin typeface="Times New Roman" pitchFamily="18" charset="0"/>
              </a:defRPr>
            </a:lvl9pPr>
          </a:lstStyle>
          <a:p>
            <a:pPr algn="r"/>
            <a:fld id="{62B58A04-F99F-42EF-A9D5-F1A609CB9881}" type="slidenum">
              <a:rPr lang="en-US" altLang="en-US" sz="1400"/>
              <a:pPr algn="r"/>
              <a:t>119</a:t>
            </a:fld>
            <a:endParaRPr lang="en-US" altLang="en-US" sz="1400"/>
          </a:p>
        </p:txBody>
      </p:sp>
      <p:sp>
        <p:nvSpPr>
          <p:cNvPr id="2219011" name="Rectangle 2"/>
          <p:cNvSpPr>
            <a:spLocks noGrp="1" noRot="1" noChangeAspect="1" noChangeArrowheads="1" noTextEdit="1"/>
          </p:cNvSpPr>
          <p:nvPr>
            <p:ph type="sldImg"/>
          </p:nvPr>
        </p:nvSpPr>
        <p:spPr>
          <a:ln/>
        </p:spPr>
      </p:sp>
      <p:sp>
        <p:nvSpPr>
          <p:cNvPr id="2219012" name="Rectangle 3"/>
          <p:cNvSpPr>
            <a:spLocks noGrp="1" noChangeArrowheads="1"/>
          </p:cNvSpPr>
          <p:nvPr>
            <p:ph type="body" idx="1"/>
          </p:nvPr>
        </p:nvSpPr>
        <p:spPr/>
        <p:txBody>
          <a:bodyPr lIns="100883" tIns="50442" rIns="100883" bIns="50442"/>
          <a:lstStyle/>
          <a:p>
            <a:r>
              <a:rPr lang="en-US" altLang="en-US"/>
              <a:t>A transportation example of a pre-decision state (the drivers and loads)</a:t>
            </a:r>
          </a:p>
        </p:txBody>
      </p:sp>
    </p:spTree>
    <p:extLst>
      <p:ext uri="{BB962C8B-B14F-4D97-AF65-F5344CB8AC3E}">
        <p14:creationId xmlns:p14="http://schemas.microsoft.com/office/powerpoint/2010/main" val="1557602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F904AEF-0EBB-48DD-A086-7E87FB643BC4}" type="slidenum">
              <a:rPr lang="en-US" altLang="en-US"/>
              <a:pPr/>
              <a:t>120</a:t>
            </a:fld>
            <a:endParaRPr lang="en-US" altLang="en-US"/>
          </a:p>
        </p:txBody>
      </p:sp>
      <p:sp>
        <p:nvSpPr>
          <p:cNvPr id="2221058" name="Rectangle 7"/>
          <p:cNvSpPr txBox="1">
            <a:spLocks noGrp="1" noChangeArrowheads="1"/>
          </p:cNvSpPr>
          <p:nvPr/>
        </p:nvSpPr>
        <p:spPr bwMode="auto">
          <a:xfrm>
            <a:off x="4106863" y="9109075"/>
            <a:ext cx="3179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3" tIns="50442" rIns="100883" bIns="50442" anchor="b"/>
          <a:lstStyle>
            <a:lvl1pPr defTabSz="1008063">
              <a:defRPr sz="2400">
                <a:solidFill>
                  <a:schemeClr val="tx1"/>
                </a:solidFill>
                <a:latin typeface="Times New Roman" pitchFamily="18" charset="0"/>
              </a:defRPr>
            </a:lvl1pPr>
            <a:lvl2pPr marL="742950" indent="-285750" defTabSz="1008063">
              <a:defRPr sz="2400">
                <a:solidFill>
                  <a:schemeClr val="tx1"/>
                </a:solidFill>
                <a:latin typeface="Times New Roman" pitchFamily="18" charset="0"/>
              </a:defRPr>
            </a:lvl2pPr>
            <a:lvl3pPr marL="1141413" indent="-227013" defTabSz="1008063">
              <a:defRPr sz="2400">
                <a:solidFill>
                  <a:schemeClr val="tx1"/>
                </a:solidFill>
                <a:latin typeface="Times New Roman" pitchFamily="18" charset="0"/>
              </a:defRPr>
            </a:lvl3pPr>
            <a:lvl4pPr marL="1598613" indent="-227013" defTabSz="1008063">
              <a:defRPr sz="2400">
                <a:solidFill>
                  <a:schemeClr val="tx1"/>
                </a:solidFill>
                <a:latin typeface="Times New Roman" pitchFamily="18" charset="0"/>
              </a:defRPr>
            </a:lvl4pPr>
            <a:lvl5pPr marL="2055813" indent="-227013" defTabSz="1008063">
              <a:defRPr sz="2400">
                <a:solidFill>
                  <a:schemeClr val="tx1"/>
                </a:solidFill>
                <a:latin typeface="Times New Roman" pitchFamily="18" charset="0"/>
              </a:defRPr>
            </a:lvl5pPr>
            <a:lvl6pPr marL="2513013" indent="-227013" defTabSz="1008063" eaLnBrk="0" fontAlgn="base" hangingPunct="0">
              <a:spcBef>
                <a:spcPct val="0"/>
              </a:spcBef>
              <a:spcAft>
                <a:spcPct val="0"/>
              </a:spcAft>
              <a:defRPr sz="2400">
                <a:solidFill>
                  <a:schemeClr val="tx1"/>
                </a:solidFill>
                <a:latin typeface="Times New Roman" pitchFamily="18" charset="0"/>
              </a:defRPr>
            </a:lvl6pPr>
            <a:lvl7pPr marL="2970213" indent="-227013" defTabSz="1008063" eaLnBrk="0" fontAlgn="base" hangingPunct="0">
              <a:spcBef>
                <a:spcPct val="0"/>
              </a:spcBef>
              <a:spcAft>
                <a:spcPct val="0"/>
              </a:spcAft>
              <a:defRPr sz="2400">
                <a:solidFill>
                  <a:schemeClr val="tx1"/>
                </a:solidFill>
                <a:latin typeface="Times New Roman" pitchFamily="18" charset="0"/>
              </a:defRPr>
            </a:lvl7pPr>
            <a:lvl8pPr marL="3427413" indent="-227013" defTabSz="1008063" eaLnBrk="0" fontAlgn="base" hangingPunct="0">
              <a:spcBef>
                <a:spcPct val="0"/>
              </a:spcBef>
              <a:spcAft>
                <a:spcPct val="0"/>
              </a:spcAft>
              <a:defRPr sz="2400">
                <a:solidFill>
                  <a:schemeClr val="tx1"/>
                </a:solidFill>
                <a:latin typeface="Times New Roman" pitchFamily="18" charset="0"/>
              </a:defRPr>
            </a:lvl8pPr>
            <a:lvl9pPr marL="3884613" indent="-227013" defTabSz="1008063" eaLnBrk="0" fontAlgn="base" hangingPunct="0">
              <a:spcBef>
                <a:spcPct val="0"/>
              </a:spcBef>
              <a:spcAft>
                <a:spcPct val="0"/>
              </a:spcAft>
              <a:defRPr sz="2400">
                <a:solidFill>
                  <a:schemeClr val="tx1"/>
                </a:solidFill>
                <a:latin typeface="Times New Roman" pitchFamily="18" charset="0"/>
              </a:defRPr>
            </a:lvl9pPr>
          </a:lstStyle>
          <a:p>
            <a:pPr algn="r"/>
            <a:fld id="{98472B85-0550-440D-A7F7-0DEE914B4708}" type="slidenum">
              <a:rPr lang="en-US" altLang="en-US" sz="1400"/>
              <a:pPr algn="r"/>
              <a:t>120</a:t>
            </a:fld>
            <a:endParaRPr lang="en-US" altLang="en-US" sz="1400"/>
          </a:p>
        </p:txBody>
      </p:sp>
      <p:sp>
        <p:nvSpPr>
          <p:cNvPr id="2221059" name="Rectangle 2"/>
          <p:cNvSpPr>
            <a:spLocks noGrp="1" noRot="1" noChangeAspect="1" noChangeArrowheads="1" noTextEdit="1"/>
          </p:cNvSpPr>
          <p:nvPr>
            <p:ph type="sldImg"/>
          </p:nvPr>
        </p:nvSpPr>
        <p:spPr>
          <a:ln/>
        </p:spPr>
      </p:sp>
      <p:sp>
        <p:nvSpPr>
          <p:cNvPr id="2221060" name="Rectangle 3"/>
          <p:cNvSpPr>
            <a:spLocks noGrp="1" noChangeArrowheads="1"/>
          </p:cNvSpPr>
          <p:nvPr>
            <p:ph type="body" idx="1"/>
          </p:nvPr>
        </p:nvSpPr>
        <p:spPr/>
        <p:txBody>
          <a:bodyPr lIns="100883" tIns="50442" rIns="100883" bIns="50442"/>
          <a:lstStyle/>
          <a:p>
            <a:r>
              <a:rPr lang="en-US" altLang="en-US"/>
              <a:t>Post-decisoin state (the state immediately after we make a decision)</a:t>
            </a:r>
          </a:p>
        </p:txBody>
      </p:sp>
    </p:spTree>
    <p:extLst>
      <p:ext uri="{BB962C8B-B14F-4D97-AF65-F5344CB8AC3E}">
        <p14:creationId xmlns:p14="http://schemas.microsoft.com/office/powerpoint/2010/main" val="32067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BB5284-2737-41FF-B38F-705BB66CCF3C}" type="slidenum">
              <a:rPr lang="en-US" altLang="en-US"/>
              <a:pPr/>
              <a:t>121</a:t>
            </a:fld>
            <a:endParaRPr lang="en-US" altLang="en-US"/>
          </a:p>
        </p:txBody>
      </p:sp>
      <p:sp>
        <p:nvSpPr>
          <p:cNvPr id="2223106" name="Rectangle 7"/>
          <p:cNvSpPr txBox="1">
            <a:spLocks noGrp="1" noChangeArrowheads="1"/>
          </p:cNvSpPr>
          <p:nvPr/>
        </p:nvSpPr>
        <p:spPr bwMode="auto">
          <a:xfrm>
            <a:off x="4106863" y="9109075"/>
            <a:ext cx="3179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3" tIns="50442" rIns="100883" bIns="50442" anchor="b"/>
          <a:lstStyle>
            <a:lvl1pPr defTabSz="1008063">
              <a:defRPr sz="2400">
                <a:solidFill>
                  <a:schemeClr val="tx1"/>
                </a:solidFill>
                <a:latin typeface="Times New Roman" pitchFamily="18" charset="0"/>
              </a:defRPr>
            </a:lvl1pPr>
            <a:lvl2pPr marL="742950" indent="-285750" defTabSz="1008063">
              <a:defRPr sz="2400">
                <a:solidFill>
                  <a:schemeClr val="tx1"/>
                </a:solidFill>
                <a:latin typeface="Times New Roman" pitchFamily="18" charset="0"/>
              </a:defRPr>
            </a:lvl2pPr>
            <a:lvl3pPr marL="1141413" indent="-227013" defTabSz="1008063">
              <a:defRPr sz="2400">
                <a:solidFill>
                  <a:schemeClr val="tx1"/>
                </a:solidFill>
                <a:latin typeface="Times New Roman" pitchFamily="18" charset="0"/>
              </a:defRPr>
            </a:lvl3pPr>
            <a:lvl4pPr marL="1598613" indent="-227013" defTabSz="1008063">
              <a:defRPr sz="2400">
                <a:solidFill>
                  <a:schemeClr val="tx1"/>
                </a:solidFill>
                <a:latin typeface="Times New Roman" pitchFamily="18" charset="0"/>
              </a:defRPr>
            </a:lvl4pPr>
            <a:lvl5pPr marL="2055813" indent="-227013" defTabSz="1008063">
              <a:defRPr sz="2400">
                <a:solidFill>
                  <a:schemeClr val="tx1"/>
                </a:solidFill>
                <a:latin typeface="Times New Roman" pitchFamily="18" charset="0"/>
              </a:defRPr>
            </a:lvl5pPr>
            <a:lvl6pPr marL="2513013" indent="-227013" defTabSz="1008063" eaLnBrk="0" fontAlgn="base" hangingPunct="0">
              <a:spcBef>
                <a:spcPct val="0"/>
              </a:spcBef>
              <a:spcAft>
                <a:spcPct val="0"/>
              </a:spcAft>
              <a:defRPr sz="2400">
                <a:solidFill>
                  <a:schemeClr val="tx1"/>
                </a:solidFill>
                <a:latin typeface="Times New Roman" pitchFamily="18" charset="0"/>
              </a:defRPr>
            </a:lvl6pPr>
            <a:lvl7pPr marL="2970213" indent="-227013" defTabSz="1008063" eaLnBrk="0" fontAlgn="base" hangingPunct="0">
              <a:spcBef>
                <a:spcPct val="0"/>
              </a:spcBef>
              <a:spcAft>
                <a:spcPct val="0"/>
              </a:spcAft>
              <a:defRPr sz="2400">
                <a:solidFill>
                  <a:schemeClr val="tx1"/>
                </a:solidFill>
                <a:latin typeface="Times New Roman" pitchFamily="18" charset="0"/>
              </a:defRPr>
            </a:lvl7pPr>
            <a:lvl8pPr marL="3427413" indent="-227013" defTabSz="1008063" eaLnBrk="0" fontAlgn="base" hangingPunct="0">
              <a:spcBef>
                <a:spcPct val="0"/>
              </a:spcBef>
              <a:spcAft>
                <a:spcPct val="0"/>
              </a:spcAft>
              <a:defRPr sz="2400">
                <a:solidFill>
                  <a:schemeClr val="tx1"/>
                </a:solidFill>
                <a:latin typeface="Times New Roman" pitchFamily="18" charset="0"/>
              </a:defRPr>
            </a:lvl8pPr>
            <a:lvl9pPr marL="3884613" indent="-227013" defTabSz="1008063" eaLnBrk="0" fontAlgn="base" hangingPunct="0">
              <a:spcBef>
                <a:spcPct val="0"/>
              </a:spcBef>
              <a:spcAft>
                <a:spcPct val="0"/>
              </a:spcAft>
              <a:defRPr sz="2400">
                <a:solidFill>
                  <a:schemeClr val="tx1"/>
                </a:solidFill>
                <a:latin typeface="Times New Roman" pitchFamily="18" charset="0"/>
              </a:defRPr>
            </a:lvl9pPr>
          </a:lstStyle>
          <a:p>
            <a:pPr algn="r"/>
            <a:fld id="{AD8B3D47-36C5-4178-94E1-C3D4EC8405B5}" type="slidenum">
              <a:rPr lang="en-US" altLang="en-US" sz="1400"/>
              <a:pPr algn="r"/>
              <a:t>121</a:t>
            </a:fld>
            <a:endParaRPr lang="en-US" altLang="en-US" sz="1400"/>
          </a:p>
        </p:txBody>
      </p:sp>
      <p:sp>
        <p:nvSpPr>
          <p:cNvPr id="2223107" name="Rectangle 2"/>
          <p:cNvSpPr>
            <a:spLocks noGrp="1" noRot="1" noChangeAspect="1" noChangeArrowheads="1" noTextEdit="1"/>
          </p:cNvSpPr>
          <p:nvPr>
            <p:ph type="sldImg"/>
          </p:nvPr>
        </p:nvSpPr>
        <p:spPr>
          <a:ln/>
        </p:spPr>
      </p:sp>
      <p:sp>
        <p:nvSpPr>
          <p:cNvPr id="2223108" name="Rectangle 3"/>
          <p:cNvSpPr>
            <a:spLocks noGrp="1" noChangeArrowheads="1"/>
          </p:cNvSpPr>
          <p:nvPr>
            <p:ph type="body" idx="1"/>
          </p:nvPr>
        </p:nvSpPr>
        <p:spPr/>
        <p:txBody>
          <a:bodyPr lIns="100883" tIns="50442" rIns="100883" bIns="50442"/>
          <a:lstStyle/>
          <a:p>
            <a:r>
              <a:rPr lang="en-US" altLang="en-US"/>
              <a:t>New information</a:t>
            </a:r>
          </a:p>
        </p:txBody>
      </p:sp>
    </p:spTree>
    <p:extLst>
      <p:ext uri="{BB962C8B-B14F-4D97-AF65-F5344CB8AC3E}">
        <p14:creationId xmlns:p14="http://schemas.microsoft.com/office/powerpoint/2010/main" val="37541418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384C0F7-2ECB-4A74-89BB-3CE9FA42B57F}" type="slidenum">
              <a:rPr lang="en-US" altLang="en-US"/>
              <a:pPr/>
              <a:t>122</a:t>
            </a:fld>
            <a:endParaRPr lang="en-US" altLang="en-US"/>
          </a:p>
        </p:txBody>
      </p:sp>
      <p:sp>
        <p:nvSpPr>
          <p:cNvPr id="2225154" name="Rectangle 7"/>
          <p:cNvSpPr txBox="1">
            <a:spLocks noGrp="1" noChangeArrowheads="1"/>
          </p:cNvSpPr>
          <p:nvPr/>
        </p:nvSpPr>
        <p:spPr bwMode="auto">
          <a:xfrm>
            <a:off x="4106863" y="9109075"/>
            <a:ext cx="31797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83" tIns="50442" rIns="100883" bIns="50442" anchor="b"/>
          <a:lstStyle>
            <a:lvl1pPr defTabSz="1008063">
              <a:defRPr sz="2400">
                <a:solidFill>
                  <a:schemeClr val="tx1"/>
                </a:solidFill>
                <a:latin typeface="Times New Roman" pitchFamily="18" charset="0"/>
              </a:defRPr>
            </a:lvl1pPr>
            <a:lvl2pPr marL="742950" indent="-285750" defTabSz="1008063">
              <a:defRPr sz="2400">
                <a:solidFill>
                  <a:schemeClr val="tx1"/>
                </a:solidFill>
                <a:latin typeface="Times New Roman" pitchFamily="18" charset="0"/>
              </a:defRPr>
            </a:lvl2pPr>
            <a:lvl3pPr marL="1141413" indent="-227013" defTabSz="1008063">
              <a:defRPr sz="2400">
                <a:solidFill>
                  <a:schemeClr val="tx1"/>
                </a:solidFill>
                <a:latin typeface="Times New Roman" pitchFamily="18" charset="0"/>
              </a:defRPr>
            </a:lvl3pPr>
            <a:lvl4pPr marL="1598613" indent="-227013" defTabSz="1008063">
              <a:defRPr sz="2400">
                <a:solidFill>
                  <a:schemeClr val="tx1"/>
                </a:solidFill>
                <a:latin typeface="Times New Roman" pitchFamily="18" charset="0"/>
              </a:defRPr>
            </a:lvl4pPr>
            <a:lvl5pPr marL="2055813" indent="-227013" defTabSz="1008063">
              <a:defRPr sz="2400">
                <a:solidFill>
                  <a:schemeClr val="tx1"/>
                </a:solidFill>
                <a:latin typeface="Times New Roman" pitchFamily="18" charset="0"/>
              </a:defRPr>
            </a:lvl5pPr>
            <a:lvl6pPr marL="2513013" indent="-227013" defTabSz="1008063" eaLnBrk="0" fontAlgn="base" hangingPunct="0">
              <a:spcBef>
                <a:spcPct val="0"/>
              </a:spcBef>
              <a:spcAft>
                <a:spcPct val="0"/>
              </a:spcAft>
              <a:defRPr sz="2400">
                <a:solidFill>
                  <a:schemeClr val="tx1"/>
                </a:solidFill>
                <a:latin typeface="Times New Roman" pitchFamily="18" charset="0"/>
              </a:defRPr>
            </a:lvl6pPr>
            <a:lvl7pPr marL="2970213" indent="-227013" defTabSz="1008063" eaLnBrk="0" fontAlgn="base" hangingPunct="0">
              <a:spcBef>
                <a:spcPct val="0"/>
              </a:spcBef>
              <a:spcAft>
                <a:spcPct val="0"/>
              </a:spcAft>
              <a:defRPr sz="2400">
                <a:solidFill>
                  <a:schemeClr val="tx1"/>
                </a:solidFill>
                <a:latin typeface="Times New Roman" pitchFamily="18" charset="0"/>
              </a:defRPr>
            </a:lvl7pPr>
            <a:lvl8pPr marL="3427413" indent="-227013" defTabSz="1008063" eaLnBrk="0" fontAlgn="base" hangingPunct="0">
              <a:spcBef>
                <a:spcPct val="0"/>
              </a:spcBef>
              <a:spcAft>
                <a:spcPct val="0"/>
              </a:spcAft>
              <a:defRPr sz="2400">
                <a:solidFill>
                  <a:schemeClr val="tx1"/>
                </a:solidFill>
                <a:latin typeface="Times New Roman" pitchFamily="18" charset="0"/>
              </a:defRPr>
            </a:lvl8pPr>
            <a:lvl9pPr marL="3884613" indent="-227013" defTabSz="1008063" eaLnBrk="0" fontAlgn="base" hangingPunct="0">
              <a:spcBef>
                <a:spcPct val="0"/>
              </a:spcBef>
              <a:spcAft>
                <a:spcPct val="0"/>
              </a:spcAft>
              <a:defRPr sz="2400">
                <a:solidFill>
                  <a:schemeClr val="tx1"/>
                </a:solidFill>
                <a:latin typeface="Times New Roman" pitchFamily="18" charset="0"/>
              </a:defRPr>
            </a:lvl9pPr>
          </a:lstStyle>
          <a:p>
            <a:pPr algn="r"/>
            <a:fld id="{0F8DAE75-4E9C-4CB8-A91C-13B04350F16D}" type="slidenum">
              <a:rPr lang="en-US" altLang="en-US" sz="1400"/>
              <a:pPr algn="r"/>
              <a:t>122</a:t>
            </a:fld>
            <a:endParaRPr lang="en-US" altLang="en-US" sz="1400"/>
          </a:p>
        </p:txBody>
      </p:sp>
      <p:sp>
        <p:nvSpPr>
          <p:cNvPr id="2225155" name="Rectangle 2"/>
          <p:cNvSpPr>
            <a:spLocks noGrp="1" noRot="1" noChangeAspect="1" noChangeArrowheads="1" noTextEdit="1"/>
          </p:cNvSpPr>
          <p:nvPr>
            <p:ph type="sldImg"/>
          </p:nvPr>
        </p:nvSpPr>
        <p:spPr>
          <a:ln/>
        </p:spPr>
      </p:sp>
      <p:sp>
        <p:nvSpPr>
          <p:cNvPr id="2225156" name="Rectangle 3"/>
          <p:cNvSpPr>
            <a:spLocks noGrp="1" noChangeArrowheads="1"/>
          </p:cNvSpPr>
          <p:nvPr>
            <p:ph type="body" idx="1"/>
          </p:nvPr>
        </p:nvSpPr>
        <p:spPr/>
        <p:txBody>
          <a:bodyPr lIns="100883" tIns="50442" rIns="100883" bIns="50442"/>
          <a:lstStyle/>
          <a:p>
            <a:r>
              <a:rPr lang="en-US" altLang="en-US"/>
              <a:t>New pre-decision state</a:t>
            </a:r>
          </a:p>
        </p:txBody>
      </p:sp>
    </p:spTree>
    <p:extLst>
      <p:ext uri="{BB962C8B-B14F-4D97-AF65-F5344CB8AC3E}">
        <p14:creationId xmlns:p14="http://schemas.microsoft.com/office/powerpoint/2010/main" val="2275285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77FB081-0392-432D-AF53-F38DCF92A70C}" type="slidenum">
              <a:rPr lang="en-US" sz="1400" i="0"/>
              <a:pPr algn="r"/>
              <a:t>126</a:t>
            </a:fld>
            <a:endParaRPr lang="en-US" sz="1400" i="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2287287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768">
              <a:defRPr i="1">
                <a:solidFill>
                  <a:schemeClr val="tx1"/>
                </a:solidFill>
                <a:latin typeface="Times New Roman" pitchFamily="18" charset="0"/>
              </a:defRPr>
            </a:lvl1pPr>
            <a:lvl2pPr marL="742732" indent="-285666" defTabSz="1007768">
              <a:defRPr i="1">
                <a:solidFill>
                  <a:schemeClr val="tx1"/>
                </a:solidFill>
                <a:latin typeface="Times New Roman" pitchFamily="18" charset="0"/>
              </a:defRPr>
            </a:lvl2pPr>
            <a:lvl3pPr marL="1142666" indent="-228534" defTabSz="1007768">
              <a:defRPr i="1">
                <a:solidFill>
                  <a:schemeClr val="tx1"/>
                </a:solidFill>
                <a:latin typeface="Times New Roman" pitchFamily="18" charset="0"/>
              </a:defRPr>
            </a:lvl3pPr>
            <a:lvl4pPr marL="1599731" indent="-228534" defTabSz="1007768">
              <a:defRPr i="1">
                <a:solidFill>
                  <a:schemeClr val="tx1"/>
                </a:solidFill>
                <a:latin typeface="Times New Roman" pitchFamily="18" charset="0"/>
              </a:defRPr>
            </a:lvl4pPr>
            <a:lvl5pPr marL="2056798" indent="-228534" defTabSz="1007768">
              <a:defRPr i="1">
                <a:solidFill>
                  <a:schemeClr val="tx1"/>
                </a:solidFill>
                <a:latin typeface="Times New Roman" pitchFamily="18" charset="0"/>
              </a:defRPr>
            </a:lvl5pPr>
            <a:lvl6pPr marL="2513864" indent="-228534" algn="ctr" defTabSz="1007768" eaLnBrk="0" fontAlgn="base" hangingPunct="0">
              <a:spcBef>
                <a:spcPct val="0"/>
              </a:spcBef>
              <a:spcAft>
                <a:spcPct val="0"/>
              </a:spcAft>
              <a:defRPr i="1">
                <a:solidFill>
                  <a:schemeClr val="tx1"/>
                </a:solidFill>
                <a:latin typeface="Times New Roman" pitchFamily="18" charset="0"/>
              </a:defRPr>
            </a:lvl6pPr>
            <a:lvl7pPr marL="2970929" indent="-228534" algn="ctr" defTabSz="1007768" eaLnBrk="0" fontAlgn="base" hangingPunct="0">
              <a:spcBef>
                <a:spcPct val="0"/>
              </a:spcBef>
              <a:spcAft>
                <a:spcPct val="0"/>
              </a:spcAft>
              <a:defRPr i="1">
                <a:solidFill>
                  <a:schemeClr val="tx1"/>
                </a:solidFill>
                <a:latin typeface="Times New Roman" pitchFamily="18" charset="0"/>
              </a:defRPr>
            </a:lvl7pPr>
            <a:lvl8pPr marL="3427996" indent="-228534" algn="ctr" defTabSz="1007768" eaLnBrk="0" fontAlgn="base" hangingPunct="0">
              <a:spcBef>
                <a:spcPct val="0"/>
              </a:spcBef>
              <a:spcAft>
                <a:spcPct val="0"/>
              </a:spcAft>
              <a:defRPr i="1">
                <a:solidFill>
                  <a:schemeClr val="tx1"/>
                </a:solidFill>
                <a:latin typeface="Times New Roman" pitchFamily="18" charset="0"/>
              </a:defRPr>
            </a:lvl8pPr>
            <a:lvl9pPr marL="3885061" indent="-228534" algn="ctr" defTabSz="1007768" eaLnBrk="0" fontAlgn="base" hangingPunct="0">
              <a:spcBef>
                <a:spcPct val="0"/>
              </a:spcBef>
              <a:spcAft>
                <a:spcPct val="0"/>
              </a:spcAft>
              <a:defRPr i="1">
                <a:solidFill>
                  <a:schemeClr val="tx1"/>
                </a:solidFill>
                <a:latin typeface="Times New Roman" pitchFamily="18" charset="0"/>
              </a:defRPr>
            </a:lvl9pPr>
          </a:lstStyle>
          <a:p>
            <a:fld id="{0FCF907F-62DE-4D60-9D21-1B03D410810E}" type="slidenum">
              <a:rPr lang="en-US" i="0"/>
              <a:pPr/>
              <a:t>127</a:t>
            </a:fld>
            <a:endParaRPr lang="en-US" i="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101696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6841533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768">
              <a:defRPr i="1">
                <a:solidFill>
                  <a:schemeClr val="tx1"/>
                </a:solidFill>
                <a:latin typeface="Times New Roman" pitchFamily="18" charset="0"/>
              </a:defRPr>
            </a:lvl1pPr>
            <a:lvl2pPr marL="742732" indent="-285666" defTabSz="1007768">
              <a:defRPr i="1">
                <a:solidFill>
                  <a:schemeClr val="tx1"/>
                </a:solidFill>
                <a:latin typeface="Times New Roman" pitchFamily="18" charset="0"/>
              </a:defRPr>
            </a:lvl2pPr>
            <a:lvl3pPr marL="1142666" indent="-228534" defTabSz="1007768">
              <a:defRPr i="1">
                <a:solidFill>
                  <a:schemeClr val="tx1"/>
                </a:solidFill>
                <a:latin typeface="Times New Roman" pitchFamily="18" charset="0"/>
              </a:defRPr>
            </a:lvl3pPr>
            <a:lvl4pPr marL="1599731" indent="-228534" defTabSz="1007768">
              <a:defRPr i="1">
                <a:solidFill>
                  <a:schemeClr val="tx1"/>
                </a:solidFill>
                <a:latin typeface="Times New Roman" pitchFamily="18" charset="0"/>
              </a:defRPr>
            </a:lvl4pPr>
            <a:lvl5pPr marL="2056798" indent="-228534" defTabSz="1007768">
              <a:defRPr i="1">
                <a:solidFill>
                  <a:schemeClr val="tx1"/>
                </a:solidFill>
                <a:latin typeface="Times New Roman" pitchFamily="18" charset="0"/>
              </a:defRPr>
            </a:lvl5pPr>
            <a:lvl6pPr marL="2513864" indent="-228534" algn="ctr" defTabSz="1007768" eaLnBrk="0" fontAlgn="base" hangingPunct="0">
              <a:spcBef>
                <a:spcPct val="0"/>
              </a:spcBef>
              <a:spcAft>
                <a:spcPct val="0"/>
              </a:spcAft>
              <a:defRPr i="1">
                <a:solidFill>
                  <a:schemeClr val="tx1"/>
                </a:solidFill>
                <a:latin typeface="Times New Roman" pitchFamily="18" charset="0"/>
              </a:defRPr>
            </a:lvl6pPr>
            <a:lvl7pPr marL="2970929" indent="-228534" algn="ctr" defTabSz="1007768" eaLnBrk="0" fontAlgn="base" hangingPunct="0">
              <a:spcBef>
                <a:spcPct val="0"/>
              </a:spcBef>
              <a:spcAft>
                <a:spcPct val="0"/>
              </a:spcAft>
              <a:defRPr i="1">
                <a:solidFill>
                  <a:schemeClr val="tx1"/>
                </a:solidFill>
                <a:latin typeface="Times New Roman" pitchFamily="18" charset="0"/>
              </a:defRPr>
            </a:lvl7pPr>
            <a:lvl8pPr marL="3427996" indent="-228534" algn="ctr" defTabSz="1007768" eaLnBrk="0" fontAlgn="base" hangingPunct="0">
              <a:spcBef>
                <a:spcPct val="0"/>
              </a:spcBef>
              <a:spcAft>
                <a:spcPct val="0"/>
              </a:spcAft>
              <a:defRPr i="1">
                <a:solidFill>
                  <a:schemeClr val="tx1"/>
                </a:solidFill>
                <a:latin typeface="Times New Roman" pitchFamily="18" charset="0"/>
              </a:defRPr>
            </a:lvl8pPr>
            <a:lvl9pPr marL="3885061" indent="-228534" algn="ctr" defTabSz="1007768" eaLnBrk="0" fontAlgn="base" hangingPunct="0">
              <a:spcBef>
                <a:spcPct val="0"/>
              </a:spcBef>
              <a:spcAft>
                <a:spcPct val="0"/>
              </a:spcAft>
              <a:defRPr i="1">
                <a:solidFill>
                  <a:schemeClr val="tx1"/>
                </a:solidFill>
                <a:latin typeface="Times New Roman" pitchFamily="18" charset="0"/>
              </a:defRPr>
            </a:lvl9pPr>
          </a:lstStyle>
          <a:p>
            <a:fld id="{8927052C-123D-47D1-B865-79550E09197F}" type="slidenum">
              <a:rPr lang="en-US" i="0"/>
              <a:pPr/>
              <a:t>128</a:t>
            </a:fld>
            <a:endParaRPr lang="en-US" i="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3671309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768">
              <a:defRPr i="1">
                <a:solidFill>
                  <a:schemeClr val="tx1"/>
                </a:solidFill>
                <a:latin typeface="Times New Roman" pitchFamily="18" charset="0"/>
              </a:defRPr>
            </a:lvl1pPr>
            <a:lvl2pPr marL="742732" indent="-285666" defTabSz="1007768">
              <a:defRPr i="1">
                <a:solidFill>
                  <a:schemeClr val="tx1"/>
                </a:solidFill>
                <a:latin typeface="Times New Roman" pitchFamily="18" charset="0"/>
              </a:defRPr>
            </a:lvl2pPr>
            <a:lvl3pPr marL="1142666" indent="-228534" defTabSz="1007768">
              <a:defRPr i="1">
                <a:solidFill>
                  <a:schemeClr val="tx1"/>
                </a:solidFill>
                <a:latin typeface="Times New Roman" pitchFamily="18" charset="0"/>
              </a:defRPr>
            </a:lvl3pPr>
            <a:lvl4pPr marL="1599731" indent="-228534" defTabSz="1007768">
              <a:defRPr i="1">
                <a:solidFill>
                  <a:schemeClr val="tx1"/>
                </a:solidFill>
                <a:latin typeface="Times New Roman" pitchFamily="18" charset="0"/>
              </a:defRPr>
            </a:lvl4pPr>
            <a:lvl5pPr marL="2056798" indent="-228534" defTabSz="1007768">
              <a:defRPr i="1">
                <a:solidFill>
                  <a:schemeClr val="tx1"/>
                </a:solidFill>
                <a:latin typeface="Times New Roman" pitchFamily="18" charset="0"/>
              </a:defRPr>
            </a:lvl5pPr>
            <a:lvl6pPr marL="2513864" indent="-228534" algn="ctr" defTabSz="1007768" eaLnBrk="0" fontAlgn="base" hangingPunct="0">
              <a:spcBef>
                <a:spcPct val="0"/>
              </a:spcBef>
              <a:spcAft>
                <a:spcPct val="0"/>
              </a:spcAft>
              <a:defRPr i="1">
                <a:solidFill>
                  <a:schemeClr val="tx1"/>
                </a:solidFill>
                <a:latin typeface="Times New Roman" pitchFamily="18" charset="0"/>
              </a:defRPr>
            </a:lvl6pPr>
            <a:lvl7pPr marL="2970929" indent="-228534" algn="ctr" defTabSz="1007768" eaLnBrk="0" fontAlgn="base" hangingPunct="0">
              <a:spcBef>
                <a:spcPct val="0"/>
              </a:spcBef>
              <a:spcAft>
                <a:spcPct val="0"/>
              </a:spcAft>
              <a:defRPr i="1">
                <a:solidFill>
                  <a:schemeClr val="tx1"/>
                </a:solidFill>
                <a:latin typeface="Times New Roman" pitchFamily="18" charset="0"/>
              </a:defRPr>
            </a:lvl7pPr>
            <a:lvl8pPr marL="3427996" indent="-228534" algn="ctr" defTabSz="1007768" eaLnBrk="0" fontAlgn="base" hangingPunct="0">
              <a:spcBef>
                <a:spcPct val="0"/>
              </a:spcBef>
              <a:spcAft>
                <a:spcPct val="0"/>
              </a:spcAft>
              <a:defRPr i="1">
                <a:solidFill>
                  <a:schemeClr val="tx1"/>
                </a:solidFill>
                <a:latin typeface="Times New Roman" pitchFamily="18" charset="0"/>
              </a:defRPr>
            </a:lvl8pPr>
            <a:lvl9pPr marL="3885061" indent="-228534" algn="ctr" defTabSz="1007768" eaLnBrk="0" fontAlgn="base" hangingPunct="0">
              <a:spcBef>
                <a:spcPct val="0"/>
              </a:spcBef>
              <a:spcAft>
                <a:spcPct val="0"/>
              </a:spcAft>
              <a:defRPr i="1">
                <a:solidFill>
                  <a:schemeClr val="tx1"/>
                </a:solidFill>
                <a:latin typeface="Times New Roman" pitchFamily="18" charset="0"/>
              </a:defRPr>
            </a:lvl9pPr>
          </a:lstStyle>
          <a:p>
            <a:fld id="{DABAE43A-0658-4E2A-B13A-174E8EA2EE28}" type="slidenum">
              <a:rPr lang="en-US" i="0"/>
              <a:pPr/>
              <a:t>129</a:t>
            </a:fld>
            <a:endParaRPr lang="en-US" i="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1903891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smtClean="0"/>
          </a:p>
        </p:txBody>
      </p:sp>
    </p:spTree>
    <p:extLst>
      <p:ext uri="{BB962C8B-B14F-4D97-AF65-F5344CB8AC3E}">
        <p14:creationId xmlns:p14="http://schemas.microsoft.com/office/powerpoint/2010/main" val="3971002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131</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42163906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339782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898961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4627122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Rot="1" noChangeAspect="1" noChangeArrowheads="1" noTextEdit="1"/>
          </p:cNvSpPr>
          <p:nvPr>
            <p:ph type="sldImg"/>
          </p:nvPr>
        </p:nvSpPr>
        <p:spPr>
          <a:xfrm>
            <a:off x="1258888" y="720725"/>
            <a:ext cx="4800600" cy="3600450"/>
          </a:xfrm>
          <a:ln/>
        </p:spPr>
      </p:sp>
      <p:sp>
        <p:nvSpPr>
          <p:cNvPr id="978947"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668882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Rot="1" noChangeAspect="1" noChangeArrowheads="1" noTextEdit="1"/>
          </p:cNvSpPr>
          <p:nvPr>
            <p:ph type="sldImg"/>
          </p:nvPr>
        </p:nvSpPr>
        <p:spPr>
          <a:xfrm>
            <a:off x="1258888" y="720725"/>
            <a:ext cx="4800600" cy="3600450"/>
          </a:xfrm>
          <a:ln/>
        </p:spPr>
      </p:sp>
      <p:sp>
        <p:nvSpPr>
          <p:cNvPr id="980995"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1373380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ltLang="en-US" smtClean="0"/>
          </a:p>
        </p:txBody>
      </p:sp>
    </p:spTree>
    <p:extLst>
      <p:ext uri="{BB962C8B-B14F-4D97-AF65-F5344CB8AC3E}">
        <p14:creationId xmlns:p14="http://schemas.microsoft.com/office/powerpoint/2010/main" val="244248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3603184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140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2795422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C531906C-D9CA-4B1F-BF20-5EBB548BC864}" type="slidenum">
              <a:rPr lang="en-US" sz="1400" i="0"/>
              <a:pPr algn="r"/>
              <a:t>141</a:t>
            </a:fld>
            <a:endParaRPr lang="en-US" sz="1400" i="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smtClean="0"/>
              <a:t>With ADP, we were able to closely match their historical performance.</a:t>
            </a:r>
          </a:p>
        </p:txBody>
      </p:sp>
    </p:spTree>
    <p:extLst>
      <p:ext uri="{BB962C8B-B14F-4D97-AF65-F5344CB8AC3E}">
        <p14:creationId xmlns:p14="http://schemas.microsoft.com/office/powerpoint/2010/main" val="20970670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1258888" y="720725"/>
            <a:ext cx="4800600" cy="3600450"/>
          </a:xfrm>
          <a:ln/>
        </p:spPr>
      </p:sp>
      <p:sp>
        <p:nvSpPr>
          <p:cNvPr id="174083" name="Rectangle 3"/>
          <p:cNvSpPr>
            <a:spLocks noGrp="1" noChangeArrowheads="1"/>
          </p:cNvSpPr>
          <p:nvPr>
            <p:ph type="body" idx="1"/>
          </p:nvPr>
        </p:nvSpPr>
        <p:spPr>
          <a:xfrm>
            <a:off x="731839" y="4560889"/>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smtClean="0"/>
              <a:t>Here we show how we learn to behave just like they do.</a:t>
            </a:r>
          </a:p>
        </p:txBody>
      </p:sp>
    </p:spTree>
    <p:extLst>
      <p:ext uri="{BB962C8B-B14F-4D97-AF65-F5344CB8AC3E}">
        <p14:creationId xmlns:p14="http://schemas.microsoft.com/office/powerpoint/2010/main" val="2936233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ltLang="en-US" smtClean="0"/>
              <a:t>Now we want to know the marginal value of addiing drivers whose home is in a particular location (e.g. Texas).  Here, we simply ran many simulations as we increased the number of drivers.  The blue line shows the average value of more drivers in Texas.  This is very expensive to do.</a:t>
            </a:r>
          </a:p>
        </p:txBody>
      </p:sp>
    </p:spTree>
    <p:extLst>
      <p:ext uri="{BB962C8B-B14F-4D97-AF65-F5344CB8AC3E}">
        <p14:creationId xmlns:p14="http://schemas.microsoft.com/office/powerpoint/2010/main" val="1914861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ltLang="en-US" smtClean="0"/>
              <a:t>The red line is directly from the value function.  We get the slope of this line for every type of driver just from the base case.  We do not have to do all those simulations to get the marginal value of additional drivers.</a:t>
            </a:r>
          </a:p>
        </p:txBody>
      </p:sp>
    </p:spTree>
    <p:extLst>
      <p:ext uri="{BB962C8B-B14F-4D97-AF65-F5344CB8AC3E}">
        <p14:creationId xmlns:p14="http://schemas.microsoft.com/office/powerpoint/2010/main" val="1827338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ltLang="en-US" smtClean="0"/>
              <a:t>Here we compared the value function to the brute force for 20 different types of drivers.  We show confidence intervals from the brute force simulation.  18 out of 20 times we are within the confidence interval.</a:t>
            </a:r>
          </a:p>
        </p:txBody>
      </p:sp>
    </p:spTree>
    <p:extLst>
      <p:ext uri="{BB962C8B-B14F-4D97-AF65-F5344CB8AC3E}">
        <p14:creationId xmlns:p14="http://schemas.microsoft.com/office/powerpoint/2010/main" val="12744909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9C1F4-B914-4D27-82F7-E03B1E46A96E}" type="slidenum">
              <a:rPr lang="en-US"/>
              <a:pPr/>
              <a:t>147</a:t>
            </a:fld>
            <a:endParaRPr lang="en-US"/>
          </a:p>
        </p:txBody>
      </p:sp>
      <p:sp>
        <p:nvSpPr>
          <p:cNvPr id="2870274" name="Rectangle 2"/>
          <p:cNvSpPr>
            <a:spLocks noGrp="1" noRot="1" noChangeAspect="1" noChangeArrowheads="1" noTextEdit="1"/>
          </p:cNvSpPr>
          <p:nvPr>
            <p:ph type="sldImg"/>
          </p:nvPr>
        </p:nvSpPr>
        <p:spPr>
          <a:ln/>
        </p:spPr>
      </p:sp>
      <p:sp>
        <p:nvSpPr>
          <p:cNvPr id="287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4571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82A3FB-C563-47AE-A363-559796F1DE7B}" type="slidenum">
              <a:rPr lang="en-US"/>
              <a:pPr/>
              <a:t>148</a:t>
            </a:fld>
            <a:endParaRPr lang="en-US"/>
          </a:p>
        </p:txBody>
      </p:sp>
      <p:sp>
        <p:nvSpPr>
          <p:cNvPr id="2871298" name="Rectangle 2"/>
          <p:cNvSpPr>
            <a:spLocks noGrp="1" noRot="1" noChangeAspect="1" noChangeArrowheads="1" noTextEdit="1"/>
          </p:cNvSpPr>
          <p:nvPr>
            <p:ph type="sldImg"/>
          </p:nvPr>
        </p:nvSpPr>
        <p:spPr>
          <a:ln/>
        </p:spPr>
      </p:sp>
      <p:sp>
        <p:nvSpPr>
          <p:cNvPr id="287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573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033">
              <a:defRPr sz="2400">
                <a:solidFill>
                  <a:schemeClr val="tx1"/>
                </a:solidFill>
                <a:latin typeface="Times New Roman" pitchFamily="18" charset="0"/>
              </a:defRPr>
            </a:lvl1pPr>
            <a:lvl2pPr marL="748348" indent="-287825" defTabSz="937033">
              <a:defRPr sz="2400">
                <a:solidFill>
                  <a:schemeClr val="tx1"/>
                </a:solidFill>
                <a:latin typeface="Times New Roman" pitchFamily="18" charset="0"/>
              </a:defRPr>
            </a:lvl2pPr>
            <a:lvl3pPr marL="1151301" indent="-230259" defTabSz="937033">
              <a:defRPr sz="2400">
                <a:solidFill>
                  <a:schemeClr val="tx1"/>
                </a:solidFill>
                <a:latin typeface="Times New Roman" pitchFamily="18" charset="0"/>
              </a:defRPr>
            </a:lvl3pPr>
            <a:lvl4pPr marL="1611822" indent="-230259" defTabSz="937033">
              <a:defRPr sz="2400">
                <a:solidFill>
                  <a:schemeClr val="tx1"/>
                </a:solidFill>
                <a:latin typeface="Times New Roman" pitchFamily="18" charset="0"/>
              </a:defRPr>
            </a:lvl4pPr>
            <a:lvl5pPr marL="2072343" indent="-230259" defTabSz="937033">
              <a:defRPr sz="2400">
                <a:solidFill>
                  <a:schemeClr val="tx1"/>
                </a:solidFill>
                <a:latin typeface="Times New Roman" pitchFamily="18" charset="0"/>
              </a:defRPr>
            </a:lvl5pPr>
            <a:lvl6pPr marL="2532862" indent="-230259" defTabSz="937033" eaLnBrk="0" fontAlgn="base" hangingPunct="0">
              <a:spcBef>
                <a:spcPct val="0"/>
              </a:spcBef>
              <a:spcAft>
                <a:spcPct val="0"/>
              </a:spcAft>
              <a:defRPr sz="2400">
                <a:solidFill>
                  <a:schemeClr val="tx1"/>
                </a:solidFill>
                <a:latin typeface="Times New Roman" pitchFamily="18" charset="0"/>
              </a:defRPr>
            </a:lvl6pPr>
            <a:lvl7pPr marL="2993385" indent="-230259" defTabSz="937033" eaLnBrk="0" fontAlgn="base" hangingPunct="0">
              <a:spcBef>
                <a:spcPct val="0"/>
              </a:spcBef>
              <a:spcAft>
                <a:spcPct val="0"/>
              </a:spcAft>
              <a:defRPr sz="2400">
                <a:solidFill>
                  <a:schemeClr val="tx1"/>
                </a:solidFill>
                <a:latin typeface="Times New Roman" pitchFamily="18" charset="0"/>
              </a:defRPr>
            </a:lvl7pPr>
            <a:lvl8pPr marL="3453902" indent="-230259" defTabSz="937033" eaLnBrk="0" fontAlgn="base" hangingPunct="0">
              <a:spcBef>
                <a:spcPct val="0"/>
              </a:spcBef>
              <a:spcAft>
                <a:spcPct val="0"/>
              </a:spcAft>
              <a:defRPr sz="2400">
                <a:solidFill>
                  <a:schemeClr val="tx1"/>
                </a:solidFill>
                <a:latin typeface="Times New Roman" pitchFamily="18" charset="0"/>
              </a:defRPr>
            </a:lvl8pPr>
            <a:lvl9pPr marL="3914427" indent="-230259" defTabSz="937033"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19445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143000"/>
            <a:ext cx="7772400" cy="4953000"/>
          </a:xfrm>
        </p:spPr>
        <p:txBody>
          <a:bodyPr/>
          <a:lstStyle/>
          <a:p>
            <a:pPr lvl="0"/>
            <a:endParaRPr lang="en-US" noProof="0" smtClean="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534150"/>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124200" y="6553200"/>
            <a:ext cx="2895600" cy="457200"/>
          </a:xfrm>
          <a:prstGeom prst="rect">
            <a:avLst/>
          </a:prstGeom>
        </p:spPr>
        <p:txBody>
          <a:bodyPr/>
          <a:lstStyle>
            <a:lvl1pPr>
              <a:defRPr/>
            </a:lvl1pPr>
          </a:lstStyle>
          <a:p>
            <a:r>
              <a:rPr lang="en-US" altLang="en-US" smtClean="0"/>
              <a:t>© 2019 Warren B. Powell</a:t>
            </a:r>
            <a:endParaRPr lang="en-US" altLang="en-US">
              <a:cs typeface="Times New Roman" pitchFamily="18" charset="0"/>
            </a:endParaRPr>
          </a:p>
        </p:txBody>
      </p:sp>
      <p:sp>
        <p:nvSpPr>
          <p:cNvPr id="7" name="Slide Number Placeholder 6"/>
          <p:cNvSpPr>
            <a:spLocks noGrp="1"/>
          </p:cNvSpPr>
          <p:nvPr>
            <p:ph type="sldNum" sz="quarter" idx="12"/>
          </p:nvPr>
        </p:nvSpPr>
        <p:spPr>
          <a:xfrm>
            <a:off x="6553200" y="6534150"/>
            <a:ext cx="1905000" cy="457200"/>
          </a:xfrm>
          <a:prstGeom prst="rect">
            <a:avLst/>
          </a:prstGeom>
        </p:spPr>
        <p:txBody>
          <a:bodyPr/>
          <a:lstStyle>
            <a:lvl1pPr>
              <a:defRPr/>
            </a:lvl1pPr>
          </a:lstStyle>
          <a:p>
            <a:r>
              <a:rPr lang="en-US" altLang="en-US"/>
              <a:t>Slide </a:t>
            </a:r>
            <a:fld id="{72F3A3E7-E7F3-4C73-901B-C4AF0AADD62C}" type="slidenum">
              <a:rPr lang="en-US" altLang="en-US"/>
              <a:pPr/>
              <a:t>‹#›</a:t>
            </a:fld>
            <a:endParaRPr lang="en-US" altLang="en-US"/>
          </a:p>
        </p:txBody>
      </p:sp>
    </p:spTree>
    <p:extLst>
      <p:ext uri="{BB962C8B-B14F-4D97-AF65-F5344CB8AC3E}">
        <p14:creationId xmlns:p14="http://schemas.microsoft.com/office/powerpoint/2010/main" val="27077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1"/>
          </p:nvPr>
        </p:nvSpPr>
        <p:spPr>
          <a:xfrm>
            <a:off x="3124200" y="6637828"/>
            <a:ext cx="2895600" cy="457200"/>
          </a:xfrm>
          <a:prstGeom prst="rect">
            <a:avLst/>
          </a:prstGeom>
          <a:ln/>
        </p:spPr>
        <p:txBody>
          <a:bodyPr/>
          <a:lstStyle>
            <a:lvl1pPr>
              <a:defRPr sz="1200" i="0"/>
            </a:lvl1pPr>
          </a:lstStyle>
          <a:p>
            <a:pPr>
              <a:defRPr/>
            </a:pPr>
            <a:r>
              <a:rPr lang="en-US" smtClean="0"/>
              <a:t>© 2018 W.B. Powell</a:t>
            </a:r>
            <a:endParaRPr lang="en-US" dirty="0"/>
          </a:p>
        </p:txBody>
      </p:sp>
    </p:spTree>
    <p:extLst>
      <p:ext uri="{BB962C8B-B14F-4D97-AF65-F5344CB8AC3E}">
        <p14:creationId xmlns:p14="http://schemas.microsoft.com/office/powerpoint/2010/main" val="41188329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3032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51300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4"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2018 W.B.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Lst>
  <p:timing>
    <p:tnLst>
      <p:par>
        <p:cTn id="1" dur="indefinite" restart="never" nodeType="tmRoot"/>
      </p:par>
    </p:tnLst>
  </p:timing>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9"/>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63.xml"/><Relationship Id="rId7" Type="http://schemas.openxmlformats.org/officeDocument/2006/relationships/image" Target="../media/image127.emf"/><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49.bin"/><Relationship Id="rId5" Type="http://schemas.openxmlformats.org/officeDocument/2006/relationships/image" Target="../media/image126.wmf"/><Relationship Id="rId4" Type="http://schemas.openxmlformats.org/officeDocument/2006/relationships/oleObject" Target="../embeddings/oleObject148.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image" Target="../media/image128.wmf"/><Relationship Id="rId4" Type="http://schemas.openxmlformats.org/officeDocument/2006/relationships/oleObject" Target="../embeddings/oleObject150.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image" Target="../media/image130.png"/><Relationship Id="rId5" Type="http://schemas.openxmlformats.org/officeDocument/2006/relationships/image" Target="../media/image129.wmf"/><Relationship Id="rId4" Type="http://schemas.openxmlformats.org/officeDocument/2006/relationships/oleObject" Target="../embeddings/oleObject151.bin"/></Relationships>
</file>

<file path=ppt/slides/_rels/slide121.xml.rels><?xml version="1.0" encoding="UTF-8" standalone="yes"?>
<Relationships xmlns="http://schemas.openxmlformats.org/package/2006/relationships"><Relationship Id="rId8" Type="http://schemas.openxmlformats.org/officeDocument/2006/relationships/oleObject" Target="../embeddings/oleObject154.bin"/><Relationship Id="rId3" Type="http://schemas.openxmlformats.org/officeDocument/2006/relationships/notesSlide" Target="../notesSlides/notesSlide66.xml"/><Relationship Id="rId7" Type="http://schemas.openxmlformats.org/officeDocument/2006/relationships/image" Target="../media/image132.w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153.bin"/><Relationship Id="rId5" Type="http://schemas.openxmlformats.org/officeDocument/2006/relationships/image" Target="../media/image131.wmf"/><Relationship Id="rId10" Type="http://schemas.openxmlformats.org/officeDocument/2006/relationships/image" Target="../media/image130.png"/><Relationship Id="rId4" Type="http://schemas.openxmlformats.org/officeDocument/2006/relationships/oleObject" Target="../embeddings/oleObject152.bin"/><Relationship Id="rId9" Type="http://schemas.openxmlformats.org/officeDocument/2006/relationships/image" Target="../media/image133.wmf"/></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image" Target="../media/image130.png"/><Relationship Id="rId5" Type="http://schemas.openxmlformats.org/officeDocument/2006/relationships/image" Target="../media/image134.wmf"/><Relationship Id="rId4" Type="http://schemas.openxmlformats.org/officeDocument/2006/relationships/oleObject" Target="../embeddings/oleObject155.bin"/></Relationships>
</file>

<file path=ppt/slides/_rels/slide123.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161.bin"/><Relationship Id="rId18" Type="http://schemas.openxmlformats.org/officeDocument/2006/relationships/image" Target="../media/image142.wmf"/><Relationship Id="rId3" Type="http://schemas.openxmlformats.org/officeDocument/2006/relationships/oleObject" Target="../embeddings/oleObject156.bin"/><Relationship Id="rId21" Type="http://schemas.openxmlformats.org/officeDocument/2006/relationships/oleObject" Target="../embeddings/oleObject165.bin"/><Relationship Id="rId7" Type="http://schemas.openxmlformats.org/officeDocument/2006/relationships/oleObject" Target="../embeddings/oleObject158.bin"/><Relationship Id="rId12" Type="http://schemas.openxmlformats.org/officeDocument/2006/relationships/image" Target="../media/image139.wmf"/><Relationship Id="rId17" Type="http://schemas.openxmlformats.org/officeDocument/2006/relationships/oleObject" Target="../embeddings/oleObject163.bin"/><Relationship Id="rId2" Type="http://schemas.openxmlformats.org/officeDocument/2006/relationships/slideLayout" Target="../slideLayouts/slideLayout2.xml"/><Relationship Id="rId16" Type="http://schemas.openxmlformats.org/officeDocument/2006/relationships/image" Target="../media/image141.wmf"/><Relationship Id="rId20" Type="http://schemas.openxmlformats.org/officeDocument/2006/relationships/image" Target="../media/image143.wmf"/><Relationship Id="rId1" Type="http://schemas.openxmlformats.org/officeDocument/2006/relationships/vmlDrawing" Target="../drawings/vmlDrawing49.vml"/><Relationship Id="rId6" Type="http://schemas.openxmlformats.org/officeDocument/2006/relationships/image" Target="../media/image136.wmf"/><Relationship Id="rId11" Type="http://schemas.openxmlformats.org/officeDocument/2006/relationships/oleObject" Target="../embeddings/oleObject160.bin"/><Relationship Id="rId24" Type="http://schemas.openxmlformats.org/officeDocument/2006/relationships/image" Target="../media/image145.wmf"/><Relationship Id="rId5" Type="http://schemas.openxmlformats.org/officeDocument/2006/relationships/oleObject" Target="../embeddings/oleObject157.bin"/><Relationship Id="rId15" Type="http://schemas.openxmlformats.org/officeDocument/2006/relationships/oleObject" Target="../embeddings/oleObject162.bin"/><Relationship Id="rId23" Type="http://schemas.openxmlformats.org/officeDocument/2006/relationships/oleObject" Target="../embeddings/oleObject166.bin"/><Relationship Id="rId10" Type="http://schemas.openxmlformats.org/officeDocument/2006/relationships/image" Target="../media/image138.wmf"/><Relationship Id="rId19" Type="http://schemas.openxmlformats.org/officeDocument/2006/relationships/oleObject" Target="../embeddings/oleObject164.bin"/><Relationship Id="rId4" Type="http://schemas.openxmlformats.org/officeDocument/2006/relationships/image" Target="../media/image135.wmf"/><Relationship Id="rId9" Type="http://schemas.openxmlformats.org/officeDocument/2006/relationships/oleObject" Target="../embeddings/oleObject159.bin"/><Relationship Id="rId14" Type="http://schemas.openxmlformats.org/officeDocument/2006/relationships/image" Target="../media/image140.wmf"/><Relationship Id="rId22" Type="http://schemas.openxmlformats.org/officeDocument/2006/relationships/image" Target="../media/image144.wmf"/></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69.bin"/><Relationship Id="rId13" Type="http://schemas.openxmlformats.org/officeDocument/2006/relationships/image" Target="../media/image54.wmf"/><Relationship Id="rId3" Type="http://schemas.openxmlformats.org/officeDocument/2006/relationships/notesSlide" Target="../notesSlides/notesSlide68.xml"/><Relationship Id="rId7" Type="http://schemas.openxmlformats.org/officeDocument/2006/relationships/image" Target="../media/image52.wmf"/><Relationship Id="rId12" Type="http://schemas.openxmlformats.org/officeDocument/2006/relationships/oleObject" Target="../embeddings/oleObject171.bin"/><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oleObject" Target="../embeddings/oleObject168.bin"/><Relationship Id="rId11" Type="http://schemas.openxmlformats.org/officeDocument/2006/relationships/image" Target="../media/image149.wmf"/><Relationship Id="rId5" Type="http://schemas.openxmlformats.org/officeDocument/2006/relationships/image" Target="../media/image51.wmf"/><Relationship Id="rId15" Type="http://schemas.openxmlformats.org/officeDocument/2006/relationships/image" Target="../media/image150.wmf"/><Relationship Id="rId10" Type="http://schemas.openxmlformats.org/officeDocument/2006/relationships/oleObject" Target="../embeddings/oleObject170.bin"/><Relationship Id="rId4" Type="http://schemas.openxmlformats.org/officeDocument/2006/relationships/oleObject" Target="../embeddings/oleObject167.bin"/><Relationship Id="rId9" Type="http://schemas.openxmlformats.org/officeDocument/2006/relationships/image" Target="../media/image53.wmf"/><Relationship Id="rId14" Type="http://schemas.openxmlformats.org/officeDocument/2006/relationships/oleObject" Target="../embeddings/oleObject172.bin"/></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51.vml"/><Relationship Id="rId5" Type="http://schemas.openxmlformats.org/officeDocument/2006/relationships/image" Target="../media/image151.emf"/><Relationship Id="rId4" Type="http://schemas.openxmlformats.org/officeDocument/2006/relationships/oleObject" Target="../embeddings/oleObject173.bin"/></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image" Target="../media/image152.wmf"/><Relationship Id="rId4" Type="http://schemas.openxmlformats.org/officeDocument/2006/relationships/oleObject" Target="../embeddings/oleObject174.bin"/></Relationships>
</file>

<file path=ppt/slides/_rels/slide13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176.bin"/><Relationship Id="rId13" Type="http://schemas.openxmlformats.org/officeDocument/2006/relationships/image" Target="../media/image157.wmf"/><Relationship Id="rId18" Type="http://schemas.openxmlformats.org/officeDocument/2006/relationships/oleObject" Target="../embeddings/oleObject181.bin"/><Relationship Id="rId3" Type="http://schemas.openxmlformats.org/officeDocument/2006/relationships/notesSlide" Target="../notesSlides/notesSlide75.xml"/><Relationship Id="rId21" Type="http://schemas.openxmlformats.org/officeDocument/2006/relationships/image" Target="../media/image161.wmf"/><Relationship Id="rId7" Type="http://schemas.openxmlformats.org/officeDocument/2006/relationships/image" Target="../media/image154.wmf"/><Relationship Id="rId12" Type="http://schemas.openxmlformats.org/officeDocument/2006/relationships/oleObject" Target="../embeddings/oleObject178.bin"/><Relationship Id="rId17" Type="http://schemas.openxmlformats.org/officeDocument/2006/relationships/image" Target="../media/image159.wmf"/><Relationship Id="rId2" Type="http://schemas.openxmlformats.org/officeDocument/2006/relationships/slideLayout" Target="../slideLayouts/slideLayout7.xml"/><Relationship Id="rId16" Type="http://schemas.openxmlformats.org/officeDocument/2006/relationships/oleObject" Target="../embeddings/oleObject180.bin"/><Relationship Id="rId20" Type="http://schemas.openxmlformats.org/officeDocument/2006/relationships/oleObject" Target="../embeddings/oleObject182.bin"/><Relationship Id="rId1" Type="http://schemas.openxmlformats.org/officeDocument/2006/relationships/vmlDrawing" Target="../drawings/vmlDrawing53.vml"/><Relationship Id="rId6" Type="http://schemas.openxmlformats.org/officeDocument/2006/relationships/oleObject" Target="../embeddings/oleObject175.bin"/><Relationship Id="rId11" Type="http://schemas.openxmlformats.org/officeDocument/2006/relationships/image" Target="../media/image156.wmf"/><Relationship Id="rId5" Type="http://schemas.openxmlformats.org/officeDocument/2006/relationships/image" Target="../media/image163.png"/><Relationship Id="rId15" Type="http://schemas.openxmlformats.org/officeDocument/2006/relationships/image" Target="../media/image158.wmf"/><Relationship Id="rId10" Type="http://schemas.openxmlformats.org/officeDocument/2006/relationships/oleObject" Target="../embeddings/oleObject177.bin"/><Relationship Id="rId19" Type="http://schemas.openxmlformats.org/officeDocument/2006/relationships/image" Target="../media/image160.wmf"/><Relationship Id="rId4" Type="http://schemas.openxmlformats.org/officeDocument/2006/relationships/image" Target="../media/image162.png"/><Relationship Id="rId9" Type="http://schemas.openxmlformats.org/officeDocument/2006/relationships/image" Target="../media/image155.wmf"/><Relationship Id="rId14" Type="http://schemas.openxmlformats.org/officeDocument/2006/relationships/oleObject" Target="../embeddings/oleObject179.bin"/></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image" Target="../media/image165.png"/><Relationship Id="rId5" Type="http://schemas.openxmlformats.org/officeDocument/2006/relationships/image" Target="../media/image164.wmf"/><Relationship Id="rId4" Type="http://schemas.openxmlformats.org/officeDocument/2006/relationships/oleObject" Target="../embeddings/oleObject183.bin"/></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55.vml"/><Relationship Id="rId5" Type="http://schemas.openxmlformats.org/officeDocument/2006/relationships/image" Target="../media/image166.emf"/><Relationship Id="rId4" Type="http://schemas.openxmlformats.org/officeDocument/2006/relationships/oleObject" Target="../embeddings/oleObject184.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image" Target="../media/image167.emf"/><Relationship Id="rId4" Type="http://schemas.openxmlformats.org/officeDocument/2006/relationships/oleObject" Target="../embeddings/oleObject185.bin"/></Relationships>
</file>

<file path=ppt/slides/_rels/slide138.xml.rels><?xml version="1.0" encoding="UTF-8" standalone="yes"?>
<Relationships xmlns="http://schemas.openxmlformats.org/package/2006/relationships"><Relationship Id="rId8" Type="http://schemas.openxmlformats.org/officeDocument/2006/relationships/oleObject" Target="../embeddings/oleObject188.bin"/><Relationship Id="rId3" Type="http://schemas.openxmlformats.org/officeDocument/2006/relationships/notesSlide" Target="../notesSlides/notesSlide79.xml"/><Relationship Id="rId7"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oleObject" Target="../embeddings/oleObject187.bin"/><Relationship Id="rId5" Type="http://schemas.openxmlformats.org/officeDocument/2006/relationships/image" Target="../media/image168.wmf"/><Relationship Id="rId4" Type="http://schemas.openxmlformats.org/officeDocument/2006/relationships/oleObject" Target="../embeddings/oleObject186.bin"/><Relationship Id="rId9" Type="http://schemas.openxmlformats.org/officeDocument/2006/relationships/image" Target="../media/image170.wmf"/></Relationships>
</file>

<file path=ppt/slides/_rels/slide13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2.wmf"/></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73.emf"/><Relationship Id="rId2" Type="http://schemas.openxmlformats.org/officeDocument/2006/relationships/slideLayout" Target="../slideLayouts/slideLayout7.xml"/><Relationship Id="rId1" Type="http://schemas.openxmlformats.org/officeDocument/2006/relationships/vmlDrawing" Target="../drawings/vmlDrawing58.vml"/><Relationship Id="rId6" Type="http://schemas.openxmlformats.org/officeDocument/2006/relationships/oleObject" Target="../embeddings/oleObject190.bin"/><Relationship Id="rId5" Type="http://schemas.openxmlformats.org/officeDocument/2006/relationships/image" Target="../media/image172.emf"/><Relationship Id="rId4" Type="http://schemas.openxmlformats.org/officeDocument/2006/relationships/oleObject" Target="../embeddings/oleObject189.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59.vml"/><Relationship Id="rId5" Type="http://schemas.openxmlformats.org/officeDocument/2006/relationships/image" Target="../media/image174.emf"/><Relationship Id="rId4" Type="http://schemas.openxmlformats.org/officeDocument/2006/relationships/oleObject" Target="../embeddings/oleObject191.bin"/></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mlDrawing" Target="../drawings/vmlDrawing60.vml"/><Relationship Id="rId5" Type="http://schemas.openxmlformats.org/officeDocument/2006/relationships/image" Target="../media/image175.emf"/><Relationship Id="rId4" Type="http://schemas.openxmlformats.org/officeDocument/2006/relationships/oleObject" Target="../embeddings/oleObject192.bin"/></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77.wmf"/><Relationship Id="rId2" Type="http://schemas.openxmlformats.org/officeDocument/2006/relationships/slideLayout" Target="../slideLayouts/slideLayout2.xml"/><Relationship Id="rId1" Type="http://schemas.openxmlformats.org/officeDocument/2006/relationships/vmlDrawing" Target="../drawings/vmlDrawing61.vml"/><Relationship Id="rId6" Type="http://schemas.openxmlformats.org/officeDocument/2006/relationships/oleObject" Target="../embeddings/oleObject194.bin"/><Relationship Id="rId5" Type="http://schemas.openxmlformats.org/officeDocument/2006/relationships/image" Target="../media/image176.emf"/><Relationship Id="rId4" Type="http://schemas.openxmlformats.org/officeDocument/2006/relationships/oleObject" Target="../embeddings/oleObject193.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mlDrawing" Target="../drawings/vmlDrawing62.vml"/><Relationship Id="rId5" Type="http://schemas.openxmlformats.org/officeDocument/2006/relationships/image" Target="../media/image178.emf"/><Relationship Id="rId4" Type="http://schemas.openxmlformats.org/officeDocument/2006/relationships/oleObject" Target="../embeddings/oleObject195.bin"/></Relationships>
</file>

<file path=ppt/slides/_rels/slide1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gif"/><Relationship Id="rId5" Type="http://schemas.openxmlformats.org/officeDocument/2006/relationships/image" Target="../media/image28.wmf"/><Relationship Id="rId4"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9.png"/><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28.wmf"/><Relationship Id="rId4" Type="http://schemas.openxmlformats.org/officeDocument/2006/relationships/oleObject" Target="../embeddings/oleObject1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3.png"/><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image" Target="../media/image41.wmf"/><Relationship Id="rId4" Type="http://schemas.openxmlformats.org/officeDocument/2006/relationships/oleObject" Target="../embeddings/oleObject21.bin"/></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4.wmf"/></Relationships>
</file>

<file path=ppt/slides/_rels/slide46.xml.rels><?xml version="1.0" encoding="UTF-8" standalone="yes"?>
<Relationships xmlns="http://schemas.openxmlformats.org/package/2006/relationships"><Relationship Id="rId2" Type="http://schemas.openxmlformats.org/officeDocument/2006/relationships/image" Target="../media/image88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8.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6.wmf"/><Relationship Id="rId4" Type="http://schemas.openxmlformats.org/officeDocument/2006/relationships/oleObject" Target="../embeddings/oleObject24.bin"/></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7.bin"/><Relationship Id="rId18" Type="http://schemas.openxmlformats.org/officeDocument/2006/relationships/image" Target="../media/image13.wmf"/><Relationship Id="rId3" Type="http://schemas.openxmlformats.org/officeDocument/2006/relationships/notesSlide" Target="../notesSlides/notesSlide4.xml"/><Relationship Id="rId7" Type="http://schemas.openxmlformats.org/officeDocument/2006/relationships/oleObject" Target="../embeddings/oleObject4.bin"/><Relationship Id="rId12" Type="http://schemas.openxmlformats.org/officeDocument/2006/relationships/image" Target="../media/image10.wmf"/><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12.wmf"/><Relationship Id="rId20" Type="http://schemas.openxmlformats.org/officeDocument/2006/relationships/image" Target="../media/image14.wmf"/><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9.wmf"/><Relationship Id="rId19" Type="http://schemas.openxmlformats.org/officeDocument/2006/relationships/oleObject" Target="../embeddings/oleObject10.bin"/><Relationship Id="rId4" Type="http://schemas.openxmlformats.org/officeDocument/2006/relationships/image" Target="../media/image15.png"/><Relationship Id="rId9" Type="http://schemas.openxmlformats.org/officeDocument/2006/relationships/oleObject" Target="../embeddings/oleObject5.bin"/><Relationship Id="rId14" Type="http://schemas.openxmlformats.org/officeDocument/2006/relationships/image" Target="../media/image11.wmf"/></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1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11.xml"/><Relationship Id="rId7" Type="http://schemas.openxmlformats.org/officeDocument/2006/relationships/oleObject" Target="../embeddings/oleObject26.bin"/><Relationship Id="rId12" Type="http://schemas.openxmlformats.org/officeDocument/2006/relationships/image" Target="../media/image54.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51.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53.wmf"/><Relationship Id="rId4" Type="http://schemas.openxmlformats.org/officeDocument/2006/relationships/image" Target="../media/image4180.png"/><Relationship Id="rId9" Type="http://schemas.openxmlformats.org/officeDocument/2006/relationships/oleObject" Target="../embeddings/oleObject27.bin"/></Relationships>
</file>

<file path=ppt/slides/_rels/slide57.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12.xml"/><Relationship Id="rId7" Type="http://schemas.openxmlformats.org/officeDocument/2006/relationships/oleObject" Target="../embeddings/oleObject30.bin"/><Relationship Id="rId12" Type="http://schemas.openxmlformats.org/officeDocument/2006/relationships/image" Target="../media/image55.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1.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54.wmf"/><Relationship Id="rId4" Type="http://schemas.openxmlformats.org/officeDocument/2006/relationships/image" Target="../media/image4180.png"/><Relationship Id="rId9" Type="http://schemas.openxmlformats.org/officeDocument/2006/relationships/oleObject" Target="../embeddings/oleObject31.bin"/></Relationships>
</file>

<file path=ppt/slides/_rels/slide58.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37.bin"/><Relationship Id="rId3" Type="http://schemas.openxmlformats.org/officeDocument/2006/relationships/notesSlide" Target="../notesSlides/notesSlide13.xml"/><Relationship Id="rId7" Type="http://schemas.openxmlformats.org/officeDocument/2006/relationships/oleObject" Target="../embeddings/oleObject34.bin"/><Relationship Id="rId12" Type="http://schemas.openxmlformats.org/officeDocument/2006/relationships/image" Target="../media/image58.wmf"/><Relationship Id="rId2" Type="http://schemas.openxmlformats.org/officeDocument/2006/relationships/slideLayout" Target="../slideLayouts/slideLayout7.xml"/><Relationship Id="rId16" Type="http://schemas.openxmlformats.org/officeDocument/2006/relationships/image" Target="../media/image60.wmf"/><Relationship Id="rId1" Type="http://schemas.openxmlformats.org/officeDocument/2006/relationships/vmlDrawing" Target="../drawings/vmlDrawing14.vml"/><Relationship Id="rId6" Type="http://schemas.openxmlformats.org/officeDocument/2006/relationships/image" Target="../media/image56.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53.wmf"/><Relationship Id="rId4" Type="http://schemas.openxmlformats.org/officeDocument/2006/relationships/image" Target="../media/image425.png"/><Relationship Id="rId9" Type="http://schemas.openxmlformats.org/officeDocument/2006/relationships/oleObject" Target="../embeddings/oleObject35.bin"/><Relationship Id="rId14" Type="http://schemas.openxmlformats.org/officeDocument/2006/relationships/image" Target="../media/image59.wmf"/></Relationships>
</file>

<file path=ppt/slides/_rels/slide59.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43.bin"/><Relationship Id="rId3" Type="http://schemas.openxmlformats.org/officeDocument/2006/relationships/notesSlide" Target="../notesSlides/notesSlide14.xml"/><Relationship Id="rId7" Type="http://schemas.openxmlformats.org/officeDocument/2006/relationships/oleObject" Target="../embeddings/oleObject40.bin"/><Relationship Id="rId12"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53.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59.wmf"/><Relationship Id="rId4" Type="http://schemas.openxmlformats.org/officeDocument/2006/relationships/image" Target="../media/image62.png"/><Relationship Id="rId9" Type="http://schemas.openxmlformats.org/officeDocument/2006/relationships/oleObject" Target="../embeddings/oleObject41.bin"/><Relationship Id="rId14" Type="http://schemas.openxmlformats.org/officeDocument/2006/relationships/image" Target="../media/image6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18.wmf"/></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5.bin"/><Relationship Id="rId5" Type="http://schemas.openxmlformats.org/officeDocument/2006/relationships/image" Target="../media/image64.wmf"/><Relationship Id="rId4" Type="http://schemas.openxmlformats.org/officeDocument/2006/relationships/oleObject" Target="../embeddings/oleObject44.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69.wmf"/><Relationship Id="rId3" Type="http://schemas.openxmlformats.org/officeDocument/2006/relationships/notesSlide" Target="../notesSlides/notesSlide17.xml"/><Relationship Id="rId7" Type="http://schemas.openxmlformats.org/officeDocument/2006/relationships/image" Target="../media/image67.wmf"/><Relationship Id="rId12"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7.bin"/><Relationship Id="rId11" Type="http://schemas.openxmlformats.org/officeDocument/2006/relationships/image" Target="../media/image68.wmf"/><Relationship Id="rId5" Type="http://schemas.openxmlformats.org/officeDocument/2006/relationships/image" Target="../media/image66.wmf"/><Relationship Id="rId15" Type="http://schemas.openxmlformats.org/officeDocument/2006/relationships/image" Target="../media/image65.w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64.wmf"/><Relationship Id="rId14" Type="http://schemas.openxmlformats.org/officeDocument/2006/relationships/oleObject" Target="../embeddings/oleObject51.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70.wmf"/><Relationship Id="rId3" Type="http://schemas.openxmlformats.org/officeDocument/2006/relationships/notesSlide" Target="../notesSlides/notesSlide18.xml"/><Relationship Id="rId7" Type="http://schemas.openxmlformats.org/officeDocument/2006/relationships/image" Target="../media/image66.wmf"/><Relationship Id="rId12" Type="http://schemas.openxmlformats.org/officeDocument/2006/relationships/oleObject" Target="../embeddings/oleObject56.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58.bin"/><Relationship Id="rId1" Type="http://schemas.openxmlformats.org/officeDocument/2006/relationships/vmlDrawing" Target="../drawings/vmlDrawing18.vml"/><Relationship Id="rId6" Type="http://schemas.openxmlformats.org/officeDocument/2006/relationships/oleObject" Target="../embeddings/oleObject53.bin"/><Relationship Id="rId11" Type="http://schemas.openxmlformats.org/officeDocument/2006/relationships/image" Target="../media/image69.wmf"/><Relationship Id="rId5" Type="http://schemas.openxmlformats.org/officeDocument/2006/relationships/image" Target="../media/image64.wmf"/><Relationship Id="rId15" Type="http://schemas.openxmlformats.org/officeDocument/2006/relationships/image" Target="../media/image71.wmf"/><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68.wmf"/><Relationship Id="rId14" Type="http://schemas.openxmlformats.org/officeDocument/2006/relationships/oleObject" Target="../embeddings/oleObject57.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69.wmf"/><Relationship Id="rId3" Type="http://schemas.openxmlformats.org/officeDocument/2006/relationships/notesSlide" Target="../notesSlides/notesSlide19.xml"/><Relationship Id="rId7" Type="http://schemas.openxmlformats.org/officeDocument/2006/relationships/image" Target="../media/image64.wmf"/><Relationship Id="rId12" Type="http://schemas.openxmlformats.org/officeDocument/2006/relationships/oleObject" Target="../embeddings/oleObject63.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65.bin"/><Relationship Id="rId1" Type="http://schemas.openxmlformats.org/officeDocument/2006/relationships/vmlDrawing" Target="../drawings/vmlDrawing19.vml"/><Relationship Id="rId6" Type="http://schemas.openxmlformats.org/officeDocument/2006/relationships/oleObject" Target="../embeddings/oleObject60.bin"/><Relationship Id="rId11" Type="http://schemas.openxmlformats.org/officeDocument/2006/relationships/image" Target="../media/image68.wmf"/><Relationship Id="rId5" Type="http://schemas.openxmlformats.org/officeDocument/2006/relationships/image" Target="../media/image72.wmf"/><Relationship Id="rId15" Type="http://schemas.openxmlformats.org/officeDocument/2006/relationships/image" Target="../media/image71.wmf"/><Relationship Id="rId10" Type="http://schemas.openxmlformats.org/officeDocument/2006/relationships/oleObject" Target="../embeddings/oleObject62.bin"/><Relationship Id="rId4" Type="http://schemas.openxmlformats.org/officeDocument/2006/relationships/oleObject" Target="../embeddings/oleObject59.bin"/><Relationship Id="rId9" Type="http://schemas.openxmlformats.org/officeDocument/2006/relationships/image" Target="../media/image66.wmf"/><Relationship Id="rId14" Type="http://schemas.openxmlformats.org/officeDocument/2006/relationships/oleObject" Target="../embeddings/oleObject64.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72.wmf"/><Relationship Id="rId3" Type="http://schemas.openxmlformats.org/officeDocument/2006/relationships/notesSlide" Target="../notesSlides/notesSlide20.xml"/><Relationship Id="rId7" Type="http://schemas.openxmlformats.org/officeDocument/2006/relationships/image" Target="../media/image66.wmf"/><Relationship Id="rId12" Type="http://schemas.openxmlformats.org/officeDocument/2006/relationships/oleObject" Target="../embeddings/oleObject70.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72.bin"/><Relationship Id="rId1" Type="http://schemas.openxmlformats.org/officeDocument/2006/relationships/vmlDrawing" Target="../drawings/vmlDrawing20.vml"/><Relationship Id="rId6" Type="http://schemas.openxmlformats.org/officeDocument/2006/relationships/oleObject" Target="../embeddings/oleObject67.bin"/><Relationship Id="rId11" Type="http://schemas.openxmlformats.org/officeDocument/2006/relationships/image" Target="../media/image69.wmf"/><Relationship Id="rId5" Type="http://schemas.openxmlformats.org/officeDocument/2006/relationships/image" Target="../media/image64.wmf"/><Relationship Id="rId15" Type="http://schemas.openxmlformats.org/officeDocument/2006/relationships/image" Target="../media/image73.wmf"/><Relationship Id="rId10" Type="http://schemas.openxmlformats.org/officeDocument/2006/relationships/oleObject" Target="../embeddings/oleObject69.bin"/><Relationship Id="rId4" Type="http://schemas.openxmlformats.org/officeDocument/2006/relationships/oleObject" Target="../embeddings/oleObject66.bin"/><Relationship Id="rId9" Type="http://schemas.openxmlformats.org/officeDocument/2006/relationships/image" Target="../media/image68.wmf"/><Relationship Id="rId14" Type="http://schemas.openxmlformats.org/officeDocument/2006/relationships/oleObject" Target="../embeddings/oleObject71.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72.wmf"/><Relationship Id="rId3" Type="http://schemas.openxmlformats.org/officeDocument/2006/relationships/notesSlide" Target="../notesSlides/notesSlide21.xml"/><Relationship Id="rId7" Type="http://schemas.openxmlformats.org/officeDocument/2006/relationships/image" Target="../media/image64.wmf"/><Relationship Id="rId12" Type="http://schemas.openxmlformats.org/officeDocument/2006/relationships/oleObject" Target="../embeddings/oleObject77.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79.bin"/><Relationship Id="rId1" Type="http://schemas.openxmlformats.org/officeDocument/2006/relationships/vmlDrawing" Target="../drawings/vmlDrawing21.vml"/><Relationship Id="rId6" Type="http://schemas.openxmlformats.org/officeDocument/2006/relationships/oleObject" Target="../embeddings/oleObject74.bin"/><Relationship Id="rId11" Type="http://schemas.openxmlformats.org/officeDocument/2006/relationships/image" Target="../media/image68.wmf"/><Relationship Id="rId5" Type="http://schemas.openxmlformats.org/officeDocument/2006/relationships/image" Target="../media/image74.wmf"/><Relationship Id="rId15" Type="http://schemas.openxmlformats.org/officeDocument/2006/relationships/image" Target="../media/image75.w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66.wmf"/><Relationship Id="rId14" Type="http://schemas.openxmlformats.org/officeDocument/2006/relationships/oleObject" Target="../embeddings/oleObject78.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76.wmf"/><Relationship Id="rId3" Type="http://schemas.openxmlformats.org/officeDocument/2006/relationships/notesSlide" Target="../notesSlides/notesSlide22.xml"/><Relationship Id="rId7" Type="http://schemas.openxmlformats.org/officeDocument/2006/relationships/image" Target="../media/image68.wmf"/><Relationship Id="rId12" Type="http://schemas.openxmlformats.org/officeDocument/2006/relationships/oleObject" Target="../embeddings/oleObject84.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86.bin"/><Relationship Id="rId1" Type="http://schemas.openxmlformats.org/officeDocument/2006/relationships/vmlDrawing" Target="../drawings/vmlDrawing22.vml"/><Relationship Id="rId6" Type="http://schemas.openxmlformats.org/officeDocument/2006/relationships/oleObject" Target="../embeddings/oleObject81.bin"/><Relationship Id="rId11" Type="http://schemas.openxmlformats.org/officeDocument/2006/relationships/image" Target="../media/image72.wmf"/><Relationship Id="rId5" Type="http://schemas.openxmlformats.org/officeDocument/2006/relationships/image" Target="../media/image64.wmf"/><Relationship Id="rId15" Type="http://schemas.openxmlformats.org/officeDocument/2006/relationships/image" Target="../media/image77.wmf"/><Relationship Id="rId10" Type="http://schemas.openxmlformats.org/officeDocument/2006/relationships/oleObject" Target="../embeddings/oleObject83.bin"/><Relationship Id="rId4" Type="http://schemas.openxmlformats.org/officeDocument/2006/relationships/oleObject" Target="../embeddings/oleObject80.bin"/><Relationship Id="rId9" Type="http://schemas.openxmlformats.org/officeDocument/2006/relationships/image" Target="../media/image66.wmf"/><Relationship Id="rId14" Type="http://schemas.openxmlformats.org/officeDocument/2006/relationships/oleObject" Target="../embeddings/oleObject85.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79.wmf"/><Relationship Id="rId3" Type="http://schemas.openxmlformats.org/officeDocument/2006/relationships/notesSlide" Target="../notesSlides/notesSlide23.xml"/><Relationship Id="rId7" Type="http://schemas.openxmlformats.org/officeDocument/2006/relationships/image" Target="../media/image78.wmf"/><Relationship Id="rId12" Type="http://schemas.openxmlformats.org/officeDocument/2006/relationships/oleObject" Target="../embeddings/oleObject91.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93.bin"/><Relationship Id="rId1" Type="http://schemas.openxmlformats.org/officeDocument/2006/relationships/vmlDrawing" Target="../drawings/vmlDrawing23.vml"/><Relationship Id="rId6" Type="http://schemas.openxmlformats.org/officeDocument/2006/relationships/oleObject" Target="../embeddings/oleObject88.bin"/><Relationship Id="rId11" Type="http://schemas.openxmlformats.org/officeDocument/2006/relationships/image" Target="../media/image72.wmf"/><Relationship Id="rId5" Type="http://schemas.openxmlformats.org/officeDocument/2006/relationships/image" Target="../media/image64.wmf"/><Relationship Id="rId15" Type="http://schemas.openxmlformats.org/officeDocument/2006/relationships/image" Target="../media/image77.wmf"/><Relationship Id="rId10" Type="http://schemas.openxmlformats.org/officeDocument/2006/relationships/oleObject" Target="../embeddings/oleObject90.bin"/><Relationship Id="rId4" Type="http://schemas.openxmlformats.org/officeDocument/2006/relationships/oleObject" Target="../embeddings/oleObject87.bin"/><Relationship Id="rId9" Type="http://schemas.openxmlformats.org/officeDocument/2006/relationships/image" Target="../media/image66.wmf"/><Relationship Id="rId14" Type="http://schemas.openxmlformats.org/officeDocument/2006/relationships/oleObject" Target="../embeddings/oleObject9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wmf"/></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82.wmf"/><Relationship Id="rId3" Type="http://schemas.openxmlformats.org/officeDocument/2006/relationships/notesSlide" Target="../notesSlides/notesSlide24.xml"/><Relationship Id="rId7" Type="http://schemas.openxmlformats.org/officeDocument/2006/relationships/image" Target="../media/image64.wmf"/><Relationship Id="rId12" Type="http://schemas.openxmlformats.org/officeDocument/2006/relationships/oleObject" Target="../embeddings/oleObject98.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100.bin"/><Relationship Id="rId1" Type="http://schemas.openxmlformats.org/officeDocument/2006/relationships/vmlDrawing" Target="../drawings/vmlDrawing24.vml"/><Relationship Id="rId6" Type="http://schemas.openxmlformats.org/officeDocument/2006/relationships/oleObject" Target="../embeddings/oleObject95.bin"/><Relationship Id="rId11" Type="http://schemas.openxmlformats.org/officeDocument/2006/relationships/image" Target="../media/image81.wmf"/><Relationship Id="rId5" Type="http://schemas.openxmlformats.org/officeDocument/2006/relationships/image" Target="../media/image80.wmf"/><Relationship Id="rId15" Type="http://schemas.openxmlformats.org/officeDocument/2006/relationships/image" Target="../media/image83.w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66.wmf"/><Relationship Id="rId14" Type="http://schemas.openxmlformats.org/officeDocument/2006/relationships/oleObject" Target="../embeddings/oleObject99.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84.wmf"/><Relationship Id="rId4" Type="http://schemas.openxmlformats.org/officeDocument/2006/relationships/oleObject" Target="../embeddings/oleObject101.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82.wmf"/><Relationship Id="rId3" Type="http://schemas.openxmlformats.org/officeDocument/2006/relationships/notesSlide" Target="../notesSlides/notesSlide26.xml"/><Relationship Id="rId7" Type="http://schemas.openxmlformats.org/officeDocument/2006/relationships/image" Target="../media/image64.wmf"/><Relationship Id="rId12" Type="http://schemas.openxmlformats.org/officeDocument/2006/relationships/oleObject" Target="../embeddings/oleObject98.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100.bin"/><Relationship Id="rId1" Type="http://schemas.openxmlformats.org/officeDocument/2006/relationships/vmlDrawing" Target="../drawings/vmlDrawing26.vml"/><Relationship Id="rId6" Type="http://schemas.openxmlformats.org/officeDocument/2006/relationships/oleObject" Target="../embeddings/oleObject95.bin"/><Relationship Id="rId11" Type="http://schemas.openxmlformats.org/officeDocument/2006/relationships/image" Target="../media/image81.wmf"/><Relationship Id="rId5" Type="http://schemas.openxmlformats.org/officeDocument/2006/relationships/image" Target="../media/image85.wmf"/><Relationship Id="rId15" Type="http://schemas.openxmlformats.org/officeDocument/2006/relationships/image" Target="../media/image83.wmf"/><Relationship Id="rId10" Type="http://schemas.openxmlformats.org/officeDocument/2006/relationships/oleObject" Target="../embeddings/oleObject97.bin"/><Relationship Id="rId4" Type="http://schemas.openxmlformats.org/officeDocument/2006/relationships/oleObject" Target="../embeddings/oleObject102.bin"/><Relationship Id="rId9" Type="http://schemas.openxmlformats.org/officeDocument/2006/relationships/image" Target="../media/image66.wmf"/><Relationship Id="rId14" Type="http://schemas.openxmlformats.org/officeDocument/2006/relationships/oleObject" Target="../embeddings/oleObject99.bin"/></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05.bin"/><Relationship Id="rId3" Type="http://schemas.openxmlformats.org/officeDocument/2006/relationships/notesSlide" Target="../notesSlides/notesSlide28.xml"/><Relationship Id="rId7" Type="http://schemas.openxmlformats.org/officeDocument/2006/relationships/image" Target="../media/image87.wmf"/><Relationship Id="rId2" Type="http://schemas.openxmlformats.org/officeDocument/2006/relationships/slideLayout" Target="../slideLayouts/slideLayout16.xml"/><Relationship Id="rId1" Type="http://schemas.openxmlformats.org/officeDocument/2006/relationships/vmlDrawing" Target="../drawings/vmlDrawing27.vml"/><Relationship Id="rId6" Type="http://schemas.openxmlformats.org/officeDocument/2006/relationships/oleObject" Target="../embeddings/oleObject104.bin"/><Relationship Id="rId5" Type="http://schemas.openxmlformats.org/officeDocument/2006/relationships/image" Target="../media/image86.wmf"/><Relationship Id="rId4" Type="http://schemas.openxmlformats.org/officeDocument/2006/relationships/oleObject" Target="../embeddings/oleObject103.bin"/><Relationship Id="rId9" Type="http://schemas.openxmlformats.org/officeDocument/2006/relationships/image" Target="../media/image88.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89.wmf"/><Relationship Id="rId2" Type="http://schemas.openxmlformats.org/officeDocument/2006/relationships/slideLayout" Target="../slideLayouts/slideLayout16.xml"/><Relationship Id="rId1" Type="http://schemas.openxmlformats.org/officeDocument/2006/relationships/vmlDrawing" Target="../drawings/vmlDrawing28.vml"/><Relationship Id="rId6" Type="http://schemas.openxmlformats.org/officeDocument/2006/relationships/oleObject" Target="../embeddings/oleObject107.bin"/><Relationship Id="rId5" Type="http://schemas.openxmlformats.org/officeDocument/2006/relationships/image" Target="../media/image86.wmf"/><Relationship Id="rId4" Type="http://schemas.openxmlformats.org/officeDocument/2006/relationships/oleObject" Target="../embeddings/oleObject106.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10.bin"/><Relationship Id="rId3" Type="http://schemas.openxmlformats.org/officeDocument/2006/relationships/notesSlide" Target="../notesSlides/notesSlide30.xml"/><Relationship Id="rId7" Type="http://schemas.openxmlformats.org/officeDocument/2006/relationships/image" Target="../media/image90.wmf"/><Relationship Id="rId2" Type="http://schemas.openxmlformats.org/officeDocument/2006/relationships/slideLayout" Target="../slideLayouts/slideLayout16.xml"/><Relationship Id="rId1" Type="http://schemas.openxmlformats.org/officeDocument/2006/relationships/vmlDrawing" Target="../drawings/vmlDrawing29.vml"/><Relationship Id="rId6" Type="http://schemas.openxmlformats.org/officeDocument/2006/relationships/oleObject" Target="../embeddings/oleObject109.bin"/><Relationship Id="rId5" Type="http://schemas.openxmlformats.org/officeDocument/2006/relationships/image" Target="../media/image86.wmf"/><Relationship Id="rId4" Type="http://schemas.openxmlformats.org/officeDocument/2006/relationships/oleObject" Target="../embeddings/oleObject108.bin"/><Relationship Id="rId9" Type="http://schemas.openxmlformats.org/officeDocument/2006/relationships/image" Target="../media/image91.w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13.bin"/><Relationship Id="rId3" Type="http://schemas.openxmlformats.org/officeDocument/2006/relationships/notesSlide" Target="../notesSlides/notesSlide31.xml"/><Relationship Id="rId7"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112.bin"/><Relationship Id="rId5" Type="http://schemas.openxmlformats.org/officeDocument/2006/relationships/image" Target="../media/image86.wmf"/><Relationship Id="rId10" Type="http://schemas.openxmlformats.org/officeDocument/2006/relationships/oleObject" Target="../embeddings/oleObject115.bin"/><Relationship Id="rId4" Type="http://schemas.openxmlformats.org/officeDocument/2006/relationships/oleObject" Target="../embeddings/oleObject111.bin"/><Relationship Id="rId9" Type="http://schemas.openxmlformats.org/officeDocument/2006/relationships/oleObject" Target="../embeddings/oleObject114.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93.wmf"/><Relationship Id="rId4" Type="http://schemas.openxmlformats.org/officeDocument/2006/relationships/oleObject" Target="../embeddings/oleObject116.bin"/></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19.bin"/><Relationship Id="rId13" Type="http://schemas.openxmlformats.org/officeDocument/2006/relationships/image" Target="../media/image98.wmf"/><Relationship Id="rId3" Type="http://schemas.openxmlformats.org/officeDocument/2006/relationships/notesSlide" Target="../notesSlides/notesSlide33.xml"/><Relationship Id="rId7" Type="http://schemas.openxmlformats.org/officeDocument/2006/relationships/image" Target="../media/image95.wmf"/><Relationship Id="rId12" Type="http://schemas.openxmlformats.org/officeDocument/2006/relationships/oleObject" Target="../embeddings/oleObject121.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118.bin"/><Relationship Id="rId11" Type="http://schemas.openxmlformats.org/officeDocument/2006/relationships/image" Target="../media/image97.wmf"/><Relationship Id="rId5" Type="http://schemas.openxmlformats.org/officeDocument/2006/relationships/image" Target="../media/image94.wmf"/><Relationship Id="rId15" Type="http://schemas.openxmlformats.org/officeDocument/2006/relationships/image" Target="../media/image99.wmf"/><Relationship Id="rId10" Type="http://schemas.openxmlformats.org/officeDocument/2006/relationships/oleObject" Target="../embeddings/oleObject120.bin"/><Relationship Id="rId4" Type="http://schemas.openxmlformats.org/officeDocument/2006/relationships/oleObject" Target="../embeddings/oleObject117.bin"/><Relationship Id="rId9" Type="http://schemas.openxmlformats.org/officeDocument/2006/relationships/image" Target="../media/image96.wmf"/><Relationship Id="rId14" Type="http://schemas.openxmlformats.org/officeDocument/2006/relationships/oleObject" Target="../embeddings/oleObject122.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w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00.wmf"/><Relationship Id="rId4" Type="http://schemas.openxmlformats.org/officeDocument/2006/relationships/oleObject" Target="../embeddings/oleObject12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01.wmf"/><Relationship Id="rId4" Type="http://schemas.openxmlformats.org/officeDocument/2006/relationships/oleObject" Target="../embeddings/oleObject124.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102.wmf"/><Relationship Id="rId4" Type="http://schemas.openxmlformats.org/officeDocument/2006/relationships/oleObject" Target="../embeddings/oleObject125.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04.wmf"/><Relationship Id="rId2" Type="http://schemas.openxmlformats.org/officeDocument/2006/relationships/slideLayout" Target="../slideLayouts/slideLayout17.xml"/><Relationship Id="rId1" Type="http://schemas.openxmlformats.org/officeDocument/2006/relationships/vmlDrawing" Target="../drawings/vmlDrawing36.vml"/><Relationship Id="rId6" Type="http://schemas.openxmlformats.org/officeDocument/2006/relationships/oleObject" Target="../embeddings/oleObject127.bin"/><Relationship Id="rId5" Type="http://schemas.openxmlformats.org/officeDocument/2006/relationships/image" Target="../media/image103.wmf"/><Relationship Id="rId4" Type="http://schemas.openxmlformats.org/officeDocument/2006/relationships/oleObject" Target="../embeddings/oleObject126.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vmlDrawing" Target="../drawings/vmlDrawing37.vml"/><Relationship Id="rId5" Type="http://schemas.openxmlformats.org/officeDocument/2006/relationships/image" Target="../media/image105.wmf"/><Relationship Id="rId4" Type="http://schemas.openxmlformats.org/officeDocument/2006/relationships/oleObject" Target="../embeddings/oleObject128.bin"/></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131.bin"/><Relationship Id="rId13" Type="http://schemas.openxmlformats.org/officeDocument/2006/relationships/image" Target="../media/image109.wmf"/><Relationship Id="rId3" Type="http://schemas.openxmlformats.org/officeDocument/2006/relationships/notesSlide" Target="../notesSlides/notesSlide40.xml"/><Relationship Id="rId7" Type="http://schemas.openxmlformats.org/officeDocument/2006/relationships/image" Target="../media/image106.wmf"/><Relationship Id="rId12" Type="http://schemas.openxmlformats.org/officeDocument/2006/relationships/oleObject" Target="../embeddings/oleObject133.bin"/><Relationship Id="rId2" Type="http://schemas.openxmlformats.org/officeDocument/2006/relationships/slideLayout" Target="../slideLayouts/slideLayout16.xml"/><Relationship Id="rId1" Type="http://schemas.openxmlformats.org/officeDocument/2006/relationships/vmlDrawing" Target="../drawings/vmlDrawing38.vml"/><Relationship Id="rId6" Type="http://schemas.openxmlformats.org/officeDocument/2006/relationships/oleObject" Target="../embeddings/oleObject130.bin"/><Relationship Id="rId11" Type="http://schemas.openxmlformats.org/officeDocument/2006/relationships/image" Target="../media/image108.wmf"/><Relationship Id="rId5" Type="http://schemas.openxmlformats.org/officeDocument/2006/relationships/image" Target="../media/image64.wmf"/><Relationship Id="rId10" Type="http://schemas.openxmlformats.org/officeDocument/2006/relationships/oleObject" Target="../embeddings/oleObject132.bin"/><Relationship Id="rId4" Type="http://schemas.openxmlformats.org/officeDocument/2006/relationships/oleObject" Target="../embeddings/oleObject129.bin"/><Relationship Id="rId9" Type="http://schemas.openxmlformats.org/officeDocument/2006/relationships/image" Target="../media/image107.wmf"/></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36.bin"/><Relationship Id="rId3" Type="http://schemas.openxmlformats.org/officeDocument/2006/relationships/notesSlide" Target="../notesSlides/notesSlide41.xml"/><Relationship Id="rId7" Type="http://schemas.openxmlformats.org/officeDocument/2006/relationships/image" Target="../media/image110.wmf"/><Relationship Id="rId2" Type="http://schemas.openxmlformats.org/officeDocument/2006/relationships/slideLayout" Target="../slideLayouts/slideLayout16.xml"/><Relationship Id="rId1" Type="http://schemas.openxmlformats.org/officeDocument/2006/relationships/vmlDrawing" Target="../drawings/vmlDrawing39.vml"/><Relationship Id="rId6" Type="http://schemas.openxmlformats.org/officeDocument/2006/relationships/oleObject" Target="../embeddings/oleObject135.bin"/><Relationship Id="rId11" Type="http://schemas.openxmlformats.org/officeDocument/2006/relationships/image" Target="../media/image112.wmf"/><Relationship Id="rId5" Type="http://schemas.openxmlformats.org/officeDocument/2006/relationships/image" Target="../media/image64.wmf"/><Relationship Id="rId10" Type="http://schemas.openxmlformats.org/officeDocument/2006/relationships/oleObject" Target="../embeddings/oleObject137.bin"/><Relationship Id="rId4" Type="http://schemas.openxmlformats.org/officeDocument/2006/relationships/oleObject" Target="../embeddings/oleObject134.bin"/><Relationship Id="rId9" Type="http://schemas.openxmlformats.org/officeDocument/2006/relationships/image" Target="../media/image111.wmf"/></Relationships>
</file>

<file path=ppt/slides/_rels/slide88.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40.vml"/><Relationship Id="rId5" Type="http://schemas.openxmlformats.org/officeDocument/2006/relationships/image" Target="../media/image114.emf"/><Relationship Id="rId4" Type="http://schemas.openxmlformats.org/officeDocument/2006/relationships/oleObject" Target="../embeddings/oleObject138.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41.vml"/><Relationship Id="rId5" Type="http://schemas.openxmlformats.org/officeDocument/2006/relationships/image" Target="../media/image115.emf"/><Relationship Id="rId4" Type="http://schemas.openxmlformats.org/officeDocument/2006/relationships/oleObject" Target="../embeddings/oleObject139.bin"/></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142.bin"/><Relationship Id="rId13" Type="http://schemas.openxmlformats.org/officeDocument/2006/relationships/image" Target="../media/image109.wmf"/><Relationship Id="rId3" Type="http://schemas.openxmlformats.org/officeDocument/2006/relationships/notesSlide" Target="../notesSlides/notesSlide46.xml"/><Relationship Id="rId7" Type="http://schemas.openxmlformats.org/officeDocument/2006/relationships/image" Target="../media/image106.wmf"/><Relationship Id="rId12" Type="http://schemas.openxmlformats.org/officeDocument/2006/relationships/oleObject" Target="../embeddings/oleObject144.bin"/><Relationship Id="rId2" Type="http://schemas.openxmlformats.org/officeDocument/2006/relationships/slideLayout" Target="../slideLayouts/slideLayout16.xml"/><Relationship Id="rId1" Type="http://schemas.openxmlformats.org/officeDocument/2006/relationships/vmlDrawing" Target="../drawings/vmlDrawing42.vml"/><Relationship Id="rId6" Type="http://schemas.openxmlformats.org/officeDocument/2006/relationships/oleObject" Target="../embeddings/oleObject141.bin"/><Relationship Id="rId11" Type="http://schemas.openxmlformats.org/officeDocument/2006/relationships/image" Target="../media/image108.wmf"/><Relationship Id="rId5" Type="http://schemas.openxmlformats.org/officeDocument/2006/relationships/image" Target="../media/image64.wmf"/><Relationship Id="rId10" Type="http://schemas.openxmlformats.org/officeDocument/2006/relationships/oleObject" Target="../embeddings/oleObject143.bin"/><Relationship Id="rId4" Type="http://schemas.openxmlformats.org/officeDocument/2006/relationships/oleObject" Target="../embeddings/oleObject140.bin"/><Relationship Id="rId9" Type="http://schemas.openxmlformats.org/officeDocument/2006/relationships/image" Target="../media/image107.w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147.bin"/><Relationship Id="rId3" Type="http://schemas.openxmlformats.org/officeDocument/2006/relationships/notesSlide" Target="../notesSlides/notesSlide49.xml"/><Relationship Id="rId7" Type="http://schemas.openxmlformats.org/officeDocument/2006/relationships/image" Target="../media/image92.wmf"/><Relationship Id="rId2" Type="http://schemas.openxmlformats.org/officeDocument/2006/relationships/slideLayout" Target="../slideLayouts/slideLayout16.xml"/><Relationship Id="rId1" Type="http://schemas.openxmlformats.org/officeDocument/2006/relationships/vmlDrawing" Target="../drawings/vmlDrawing43.vml"/><Relationship Id="rId6" Type="http://schemas.openxmlformats.org/officeDocument/2006/relationships/oleObject" Target="../embeddings/oleObject146.bin"/><Relationship Id="rId5" Type="http://schemas.openxmlformats.org/officeDocument/2006/relationships/image" Target="../media/image64.wmf"/><Relationship Id="rId10" Type="http://schemas.openxmlformats.org/officeDocument/2006/relationships/image" Target="../media/image1.gif"/><Relationship Id="rId4" Type="http://schemas.openxmlformats.org/officeDocument/2006/relationships/oleObject" Target="../embeddings/oleObject145.bin"/><Relationship Id="rId9" Type="http://schemas.openxmlformats.org/officeDocument/2006/relationships/image" Target="../media/image117.wmf"/></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3077" name="AutoShape 3"/>
          <p:cNvSpPr>
            <a:spLocks noChangeArrowheads="1"/>
          </p:cNvSpPr>
          <p:nvPr/>
        </p:nvSpPr>
        <p:spPr bwMode="auto">
          <a:xfrm>
            <a:off x="25082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88000"/>
              </a:lnSpc>
            </a:pPr>
            <a:endParaRPr lang="en-US" sz="2800" b="1" dirty="0" smtClean="0">
              <a:solidFill>
                <a:schemeClr val="bg1"/>
              </a:solidFill>
            </a:endParaRPr>
          </a:p>
          <a:p>
            <a:pPr>
              <a:lnSpc>
                <a:spcPct val="88000"/>
              </a:lnSpc>
            </a:pPr>
            <a:r>
              <a:rPr lang="en-US" sz="2800" b="1" dirty="0">
                <a:solidFill>
                  <a:schemeClr val="bg1"/>
                </a:solidFill>
              </a:rPr>
              <a:t>ORF </a:t>
            </a:r>
            <a:r>
              <a:rPr lang="en-US" sz="2800" b="1" dirty="0" smtClean="0">
                <a:solidFill>
                  <a:schemeClr val="bg1"/>
                </a:solidFill>
              </a:rPr>
              <a:t>544</a:t>
            </a:r>
            <a:endParaRPr lang="en-US" sz="2800" b="1" dirty="0">
              <a:solidFill>
                <a:schemeClr val="bg1"/>
              </a:solidFill>
            </a:endParaRPr>
          </a:p>
          <a:p>
            <a:pPr algn="ctr">
              <a:lnSpc>
                <a:spcPct val="88000"/>
              </a:lnSpc>
            </a:pPr>
            <a:endParaRPr lang="en-US" sz="2800" b="1" dirty="0" smtClean="0">
              <a:solidFill>
                <a:schemeClr val="bg1"/>
              </a:solidFill>
            </a:endParaRPr>
          </a:p>
          <a:p>
            <a:pPr algn="ctr">
              <a:lnSpc>
                <a:spcPct val="88000"/>
              </a:lnSpc>
            </a:pPr>
            <a:r>
              <a:rPr lang="en-US" sz="2800" b="1" dirty="0" smtClean="0">
                <a:solidFill>
                  <a:schemeClr val="bg1"/>
                </a:solidFill>
              </a:rPr>
              <a:t>Stochastic Optimization and Learning</a:t>
            </a:r>
            <a:endParaRPr lang="en-US" sz="2800" b="1" dirty="0">
              <a:solidFill>
                <a:schemeClr val="bg1"/>
              </a:solidFill>
            </a:endParaRPr>
          </a:p>
          <a:p>
            <a:pPr algn="ctr">
              <a:lnSpc>
                <a:spcPct val="88000"/>
              </a:lnSpc>
            </a:pPr>
            <a:endParaRPr lang="en-US" sz="2000" b="1" dirty="0" smtClean="0">
              <a:solidFill>
                <a:schemeClr val="bg1"/>
              </a:solidFill>
            </a:endParaRPr>
          </a:p>
          <a:p>
            <a:pPr algn="ctr">
              <a:lnSpc>
                <a:spcPct val="88000"/>
              </a:lnSpc>
            </a:pPr>
            <a:r>
              <a:rPr lang="en-US" sz="2000" b="1" dirty="0" smtClean="0">
                <a:solidFill>
                  <a:schemeClr val="bg1"/>
                </a:solidFill>
              </a:rPr>
              <a:t>Spring, 2019</a:t>
            </a:r>
            <a:endParaRPr lang="en-US" sz="2000" b="1" dirty="0">
              <a:solidFill>
                <a:schemeClr val="bg1"/>
              </a:solidFill>
            </a:endParaRPr>
          </a:p>
        </p:txBody>
      </p:sp>
      <p:sp>
        <p:nvSpPr>
          <p:cNvPr id="3078"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nchorCtr="1"/>
          <a:lstStyle/>
          <a:p>
            <a:pPr algn="ctr">
              <a:lnSpc>
                <a:spcPct val="92000"/>
              </a:lnSpc>
            </a:pPr>
            <a:r>
              <a:rPr lang="en-US" b="1" dirty="0">
                <a:solidFill>
                  <a:schemeClr val="bg1"/>
                </a:solidFill>
              </a:rPr>
              <a:t>Warren Powell</a:t>
            </a:r>
          </a:p>
          <a:p>
            <a:pPr algn="ctr">
              <a:lnSpc>
                <a:spcPct val="92000"/>
              </a:lnSpc>
            </a:pPr>
            <a:r>
              <a:rPr lang="en-US" b="1" dirty="0" smtClean="0">
                <a:solidFill>
                  <a:schemeClr val="bg1"/>
                </a:solidFill>
              </a:rPr>
              <a:t>Princeton </a:t>
            </a:r>
            <a:r>
              <a:rPr lang="en-US" b="1" dirty="0">
                <a:solidFill>
                  <a:schemeClr val="bg1"/>
                </a:solidFill>
              </a:rPr>
              <a:t>University</a:t>
            </a:r>
          </a:p>
          <a:p>
            <a:pPr algn="ctr">
              <a:lnSpc>
                <a:spcPct val="92000"/>
              </a:lnSpc>
            </a:pPr>
            <a:r>
              <a:rPr lang="en-US" sz="2000" b="1" dirty="0">
                <a:solidFill>
                  <a:schemeClr val="bg1"/>
                </a:solidFill>
              </a:rPr>
              <a:t>http://www.castlelab.princeton.edu </a:t>
            </a:r>
            <a:endParaRPr lang="en-US" sz="2800" b="1" dirty="0">
              <a:solidFill>
                <a:schemeClr val="bg1"/>
              </a:solidFill>
            </a:endParaRPr>
          </a:p>
        </p:txBody>
      </p:sp>
      <p:pic>
        <p:nvPicPr>
          <p:cNvPr id="3079"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23088981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sp>
        <p:nvSpPr>
          <p:cNvPr id="3" name="Content Placeholder 2"/>
          <p:cNvSpPr>
            <a:spLocks noGrp="1"/>
          </p:cNvSpPr>
          <p:nvPr>
            <p:ph idx="1"/>
          </p:nvPr>
        </p:nvSpPr>
        <p:spPr>
          <a:xfrm>
            <a:off x="685800" y="1143000"/>
            <a:ext cx="8458200" cy="4953000"/>
          </a:xfrm>
        </p:spPr>
        <p:txBody>
          <a:bodyPr/>
          <a:lstStyle/>
          <a:p>
            <a:r>
              <a:rPr lang="en-US" dirty="0" smtClean="0"/>
              <a:t>Strategies for approximating value functions:</a:t>
            </a:r>
          </a:p>
          <a:p>
            <a:pPr lvl="1"/>
            <a:r>
              <a:rPr lang="en-US" dirty="0" smtClean="0"/>
              <a:t>Backward dynamic programming</a:t>
            </a:r>
          </a:p>
          <a:p>
            <a:pPr lvl="2"/>
            <a:r>
              <a:rPr lang="en-US" dirty="0" smtClean="0"/>
              <a:t>Exact using lookup tables</a:t>
            </a:r>
          </a:p>
          <a:p>
            <a:pPr lvl="2"/>
            <a:r>
              <a:rPr lang="en-US" dirty="0" smtClean="0"/>
              <a:t>Backward approximate dynamic programming:</a:t>
            </a:r>
          </a:p>
          <a:p>
            <a:pPr lvl="3"/>
            <a:r>
              <a:rPr lang="en-US" dirty="0" smtClean="0"/>
              <a:t>Linear regression</a:t>
            </a:r>
          </a:p>
          <a:p>
            <a:pPr lvl="3"/>
            <a:r>
              <a:rPr lang="en-US" dirty="0" smtClean="0"/>
              <a:t>Low rank approximations</a:t>
            </a:r>
          </a:p>
          <a:p>
            <a:pPr lvl="1"/>
            <a:r>
              <a:rPr lang="en-US" dirty="0" smtClean="0"/>
              <a:t>Forward approximate dynamic programming</a:t>
            </a:r>
          </a:p>
          <a:p>
            <a:pPr lvl="2"/>
            <a:r>
              <a:rPr lang="en-US" dirty="0" smtClean="0"/>
              <a:t>Approximation architectures</a:t>
            </a:r>
          </a:p>
          <a:p>
            <a:pPr lvl="3"/>
            <a:r>
              <a:rPr lang="en-US" dirty="0" smtClean="0"/>
              <a:t>Lookup tables</a:t>
            </a:r>
          </a:p>
          <a:p>
            <a:pPr lvl="4"/>
            <a:r>
              <a:rPr lang="en-US" dirty="0" smtClean="0"/>
              <a:t>Correlated beliefs</a:t>
            </a:r>
          </a:p>
          <a:p>
            <a:pPr lvl="4"/>
            <a:r>
              <a:rPr lang="en-US" dirty="0" smtClean="0"/>
              <a:t>Hierarchical</a:t>
            </a:r>
          </a:p>
          <a:p>
            <a:pPr lvl="3"/>
            <a:r>
              <a:rPr lang="en-US" dirty="0" smtClean="0"/>
              <a:t>Linear models</a:t>
            </a:r>
          </a:p>
          <a:p>
            <a:pPr lvl="3"/>
            <a:r>
              <a:rPr lang="en-US" dirty="0" smtClean="0"/>
              <a:t>Convex/concave</a:t>
            </a:r>
          </a:p>
          <a:p>
            <a:pPr lvl="2"/>
            <a:r>
              <a:rPr lang="en-US" dirty="0" smtClean="0"/>
              <a:t>Updating schemes</a:t>
            </a:r>
          </a:p>
          <a:p>
            <a:pPr lvl="3"/>
            <a:r>
              <a:rPr lang="en-US" dirty="0" smtClean="0"/>
              <a:t>Pure forward pass TD(0)</a:t>
            </a:r>
          </a:p>
          <a:p>
            <a:pPr lvl="3"/>
            <a:r>
              <a:rPr lang="en-US" dirty="0" smtClean="0"/>
              <a:t>Double pass TD(1)</a:t>
            </a:r>
          </a:p>
          <a:p>
            <a:pPr lvl="2"/>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1402439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exploitation</a:t>
            </a:r>
            <a:endParaRPr lang="en-US" dirty="0"/>
          </a:p>
        </p:txBody>
      </p:sp>
      <p:sp>
        <p:nvSpPr>
          <p:cNvPr id="3" name="Content Placeholder 2"/>
          <p:cNvSpPr>
            <a:spLocks noGrp="1"/>
          </p:cNvSpPr>
          <p:nvPr>
            <p:ph idx="1"/>
          </p:nvPr>
        </p:nvSpPr>
        <p:spPr>
          <a:xfrm>
            <a:off x="685800" y="1143000"/>
            <a:ext cx="7772400" cy="4953000"/>
          </a:xfrm>
        </p:spPr>
        <p:txBody>
          <a:bodyPr/>
          <a:lstStyle/>
          <a:p>
            <a:r>
              <a:rPr lang="en-US" sz="2400" dirty="0" smtClean="0"/>
              <a:t>Comparison of policies for pure learning problems</a:t>
            </a:r>
            <a:endParaRPr lang="en-US" sz="24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1210823" y="1680632"/>
            <a:ext cx="6682597" cy="4857806"/>
          </a:xfrm>
          <a:prstGeom prst="rect">
            <a:avLst/>
          </a:prstGeom>
        </p:spPr>
      </p:pic>
    </p:spTree>
    <p:extLst>
      <p:ext uri="{BB962C8B-B14F-4D97-AF65-F5344CB8AC3E}">
        <p14:creationId xmlns:p14="http://schemas.microsoft.com/office/powerpoint/2010/main" val="4077472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exploitation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Notes:</a:t>
                </a:r>
              </a:p>
              <a:p>
                <a:pPr lvl="1"/>
                <a:r>
                  <a:rPr lang="en-US" dirty="0" smtClean="0"/>
                  <a:t>We have extensive research on pure learning problems.</a:t>
                </a:r>
              </a:p>
              <a:p>
                <a:pPr lvl="1"/>
                <a:r>
                  <a:rPr lang="en-US" dirty="0" smtClean="0"/>
                  <a:t>Very little has been done with problems that combine a belief state (which is the basis of any active learning problem) and a physical state.</a:t>
                </a:r>
              </a:p>
              <a:p>
                <a:pPr lvl="1"/>
                <a:r>
                  <a:rPr lang="en-US" dirty="0" smtClean="0"/>
                  <a:t>Central to the value of making a decision that is balancing the value of information is how this information is used in future decisions.</a:t>
                </a:r>
              </a:p>
              <a:p>
                <a:pPr lvl="2"/>
                <a:r>
                  <a:rPr lang="en-US" dirty="0" smtClean="0"/>
                  <a:t>E.g. if we learn more about the cost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𝑖𝑗</m:t>
                        </m:r>
                      </m:sub>
                    </m:sSub>
                  </m:oMath>
                </a14:m>
                <a:r>
                  <a:rPr lang="en-US" dirty="0" smtClean="0"/>
                  <a:t> by going from </a:t>
                </a:r>
                <a14:m>
                  <m:oMath xmlns:m="http://schemas.openxmlformats.org/officeDocument/2006/math">
                    <m:r>
                      <a:rPr lang="en-US" b="0" i="1" smtClean="0">
                        <a:latin typeface="Cambria Math" panose="02040503050406030204" pitchFamily="18" charset="0"/>
                      </a:rPr>
                      <m:t>𝑖</m:t>
                    </m:r>
                  </m:oMath>
                </a14:m>
                <a:r>
                  <a:rPr lang="en-US" dirty="0" smtClean="0"/>
                  <a:t> to </a:t>
                </a:r>
                <a14:m>
                  <m:oMath xmlns:m="http://schemas.openxmlformats.org/officeDocument/2006/math">
                    <m:r>
                      <a:rPr lang="en-US" b="0" i="1" smtClean="0">
                        <a:latin typeface="Cambria Math" panose="02040503050406030204" pitchFamily="18" charset="0"/>
                      </a:rPr>
                      <m:t>𝑗</m:t>
                    </m:r>
                    <m:r>
                      <a:rPr lang="en-US" b="0" i="0" smtClean="0">
                        <a:latin typeface="Cambria Math" panose="02040503050406030204" pitchFamily="18" charset="0"/>
                      </a:rPr>
                      <m:t>, </m:t>
                    </m:r>
                  </m:oMath>
                </a14:m>
                <a:r>
                  <a:rPr lang="en-US" dirty="0" smtClean="0"/>
                  <a:t>then this is only useful if we return to </a:t>
                </a:r>
                <a14:m>
                  <m:oMath xmlns:m="http://schemas.openxmlformats.org/officeDocument/2006/math">
                    <m:r>
                      <a:rPr lang="en-US" b="0" i="1" smtClean="0">
                        <a:latin typeface="Cambria Math" panose="02040503050406030204" pitchFamily="18" charset="0"/>
                      </a:rPr>
                      <m:t>𝑖</m:t>
                    </m:r>
                  </m:oMath>
                </a14:m>
                <a:r>
                  <a:rPr lang="en-US" dirty="0" smtClean="0"/>
                  <a:t> so that we can use this information.</a:t>
                </a:r>
              </a:p>
              <a:p>
                <a:pPr lvl="2"/>
                <a:r>
                  <a:rPr lang="en-US" dirty="0" smtClean="0"/>
                  <a:t>For this reason, the presence of generalized learning architectures is key.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78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9965437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exploitation</a:t>
            </a:r>
            <a:endParaRPr lang="en-US" dirty="0"/>
          </a:p>
        </p:txBody>
      </p:sp>
      <p:sp>
        <p:nvSpPr>
          <p:cNvPr id="3" name="Content Placeholder 2"/>
          <p:cNvSpPr>
            <a:spLocks noGrp="1"/>
          </p:cNvSpPr>
          <p:nvPr>
            <p:ph idx="1"/>
          </p:nvPr>
        </p:nvSpPr>
        <p:spPr>
          <a:xfrm>
            <a:off x="82484" y="1143000"/>
            <a:ext cx="3876773" cy="4953000"/>
          </a:xfrm>
        </p:spPr>
        <p:txBody>
          <a:bodyPr/>
          <a:lstStyle/>
          <a:p>
            <a:r>
              <a:rPr lang="en-US" sz="2400" dirty="0" smtClean="0"/>
              <a:t>What about learning?</a:t>
            </a:r>
          </a:p>
          <a:p>
            <a:endParaRPr lang="en-US" sz="2400" dirty="0"/>
          </a:p>
          <a:p>
            <a:pPr lvl="1"/>
            <a:r>
              <a:rPr lang="en-US" sz="2000" dirty="0" smtClean="0"/>
              <a:t>“Active learning” with general dynamic programs is a very young field.</a:t>
            </a:r>
          </a:p>
          <a:p>
            <a:pPr lvl="1"/>
            <a:endParaRPr lang="en-US" sz="2000" dirty="0"/>
          </a:p>
          <a:p>
            <a:pPr lvl="1"/>
            <a:r>
              <a:rPr lang="en-US" sz="2000" dirty="0" smtClean="0"/>
              <a:t>Typically “exploration vs. exploitation” issues are solved with CFAs using approximate value functions as part of the estimate of the value of a decision.</a:t>
            </a:r>
            <a:endParaRPr lang="en-US" sz="2000" dirty="0"/>
          </a:p>
        </p:txBody>
      </p:sp>
      <p:sp>
        <p:nvSpPr>
          <p:cNvPr id="4" name="Footer Placeholder 3"/>
          <p:cNvSpPr>
            <a:spLocks noGrp="1"/>
          </p:cNvSpPr>
          <p:nvPr>
            <p:ph type="ftr" sz="quarter" idx="11"/>
          </p:nvPr>
        </p:nvSpPr>
        <p:spPr/>
        <p:txBody>
          <a:bodyPr/>
          <a:lstStyle/>
          <a:p>
            <a:pPr>
              <a:defRPr/>
            </a:pPr>
            <a:r>
              <a:rPr lang="en-US" smtClean="0"/>
              <a:t>© 2019 W.B. Powell</a:t>
            </a:r>
            <a:endParaRPr lang="en-US"/>
          </a:p>
        </p:txBody>
      </p:sp>
      <p:sp>
        <p:nvSpPr>
          <p:cNvPr id="5" name="Slide Number Placeholder 4"/>
          <p:cNvSpPr>
            <a:spLocks noGrp="1"/>
          </p:cNvSpPr>
          <p:nvPr>
            <p:ph type="sldNum" sz="quarter" idx="4294967295"/>
          </p:nvPr>
        </p:nvSpPr>
        <p:spPr/>
        <p:txBody>
          <a:bodyPr/>
          <a:lstStyle/>
          <a:p>
            <a:pPr>
              <a:defRPr/>
            </a:pPr>
            <a:fld id="{92D0F0A5-88A2-400D-91DB-1B6C935589C9}" type="slidenum">
              <a:rPr lang="en-US" smtClean="0"/>
              <a:pPr>
                <a:defRPr/>
              </a:pPr>
              <a:t>102</a:t>
            </a:fld>
            <a:endParaRPr lang="en-US"/>
          </a:p>
        </p:txBody>
      </p:sp>
      <p:pic>
        <p:nvPicPr>
          <p:cNvPr id="8" name="Picture 7"/>
          <p:cNvPicPr>
            <a:picLocks noChangeAspect="1"/>
          </p:cNvPicPr>
          <p:nvPr/>
        </p:nvPicPr>
        <p:blipFill>
          <a:blip r:embed="rId2"/>
          <a:stretch>
            <a:fillRect/>
          </a:stretch>
        </p:blipFill>
        <p:spPr>
          <a:xfrm>
            <a:off x="4133091" y="1828800"/>
            <a:ext cx="4840217" cy="3696407"/>
          </a:xfrm>
          <a:prstGeom prst="rect">
            <a:avLst/>
          </a:prstGeom>
          <a:ln w="9525">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6000946" y="1941920"/>
            <a:ext cx="971741" cy="338554"/>
          </a:xfrm>
          <a:prstGeom prst="rect">
            <a:avLst/>
          </a:prstGeom>
          <a:noFill/>
        </p:spPr>
        <p:txBody>
          <a:bodyPr wrap="none" rtlCol="0">
            <a:spAutoFit/>
          </a:bodyPr>
          <a:lstStyle/>
          <a:p>
            <a:r>
              <a:rPr lang="en-US" sz="1600" dirty="0" smtClean="0"/>
              <a:t>Jan, 2019</a:t>
            </a:r>
            <a:endParaRPr lang="en-US" sz="1600" dirty="0"/>
          </a:p>
        </p:txBody>
      </p:sp>
    </p:spTree>
    <p:extLst>
      <p:ext uri="{BB962C8B-B14F-4D97-AF65-F5344CB8AC3E}">
        <p14:creationId xmlns:p14="http://schemas.microsoft.com/office/powerpoint/2010/main" val="5293278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exploitation</a:t>
            </a:r>
            <a:endParaRPr lang="en-US" dirty="0"/>
          </a:p>
        </p:txBody>
      </p:sp>
      <p:sp>
        <p:nvSpPr>
          <p:cNvPr id="3" name="Content Placeholder 2"/>
          <p:cNvSpPr>
            <a:spLocks noGrp="1"/>
          </p:cNvSpPr>
          <p:nvPr>
            <p:ph idx="1"/>
          </p:nvPr>
        </p:nvSpPr>
        <p:spPr/>
        <p:txBody>
          <a:bodyPr/>
          <a:lstStyle/>
          <a:p>
            <a:r>
              <a:rPr lang="en-US" sz="2400" dirty="0" smtClean="0"/>
              <a:t>Some numerical experiments from </a:t>
            </a:r>
            <a:r>
              <a:rPr lang="en-US" sz="2400" dirty="0" err="1" smtClean="0"/>
              <a:t>Ryzhov</a:t>
            </a:r>
            <a:r>
              <a:rPr lang="en-US" sz="2400" dirty="0" smtClean="0"/>
              <a:t> et al. paper.</a:t>
            </a:r>
            <a:endParaRPr lang="en-US" sz="24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0" y="2074812"/>
            <a:ext cx="9044609" cy="4249788"/>
          </a:xfrm>
          <a:prstGeom prst="rect">
            <a:avLst/>
          </a:prstGeom>
        </p:spPr>
      </p:pic>
    </p:spTree>
    <p:extLst>
      <p:ext uri="{BB962C8B-B14F-4D97-AF65-F5344CB8AC3E}">
        <p14:creationId xmlns:p14="http://schemas.microsoft.com/office/powerpoint/2010/main" val="10901396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exploitation</a:t>
            </a:r>
            <a:endParaRPr lang="en-US" dirty="0"/>
          </a:p>
        </p:txBody>
      </p:sp>
      <p:sp>
        <p:nvSpPr>
          <p:cNvPr id="3" name="Content Placeholder 2"/>
          <p:cNvSpPr>
            <a:spLocks noGrp="1"/>
          </p:cNvSpPr>
          <p:nvPr>
            <p:ph idx="1"/>
          </p:nvPr>
        </p:nvSpPr>
        <p:spPr/>
        <p:txBody>
          <a:bodyPr/>
          <a:lstStyle/>
          <a:p>
            <a:r>
              <a:rPr lang="en-US" sz="2400" dirty="0" smtClean="0"/>
              <a:t>Notes:</a:t>
            </a:r>
          </a:p>
          <a:p>
            <a:pPr lvl="1"/>
            <a:r>
              <a:rPr lang="en-US" sz="2000" dirty="0" smtClean="0"/>
              <a:t>The exploration vs. exploitation problem is well known in approximate dynamic programming, but lacks the elegant solution of pure learning problems.</a:t>
            </a:r>
          </a:p>
          <a:p>
            <a:pPr lvl="1"/>
            <a:r>
              <a:rPr lang="en-US" sz="2000" dirty="0" smtClean="0"/>
              <a:t>Most algorithms use fairly simple heuristics to balance exploration and exploitation.</a:t>
            </a:r>
          </a:p>
          <a:p>
            <a:pPr lvl="1"/>
            <a:r>
              <a:rPr lang="en-US" sz="2000" dirty="0" smtClean="0"/>
              <a:t>We have been pursuing research in optimal learning:</a:t>
            </a:r>
          </a:p>
          <a:p>
            <a:pPr lvl="2"/>
            <a:r>
              <a:rPr lang="en-US" sz="1800" dirty="0" smtClean="0"/>
              <a:t>First paper: optimally sampling a function represented by a hierarchical belief model.</a:t>
            </a:r>
          </a:p>
          <a:p>
            <a:pPr lvl="2"/>
            <a:r>
              <a:rPr lang="en-US" sz="1800" dirty="0" smtClean="0"/>
              <a:t>Second paper (in preparation): optimal learning with a physical state (the truck)</a:t>
            </a:r>
          </a:p>
          <a:p>
            <a:pPr lvl="1"/>
            <a:r>
              <a:rPr lang="en-US" sz="2000" dirty="0" smtClean="0"/>
              <a:t>Our research in optimal learning with a physical state is modest.  The challenge is our ability to learn from one physical state, and generalize to others.</a:t>
            </a:r>
          </a:p>
          <a:p>
            <a:pPr lvl="1"/>
            <a:r>
              <a:rPr lang="en-US" sz="2000" dirty="0" smtClean="0"/>
              <a:t>Open question right now: how much does active learning contribute when there is a physical state?  This is likely to be very problem-dependent.</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4473152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From one truck to many</a:t>
            </a:r>
            <a:endParaRPr lang="en-US" dirty="0"/>
          </a:p>
        </p:txBody>
      </p:sp>
      <p:sp>
        <p:nvSpPr>
          <p:cNvPr id="4101" name="Rectangle 5"/>
          <p:cNvSpPr>
            <a:spLocks noGrp="1" noChangeArrowheads="1"/>
          </p:cNvSpPr>
          <p:nvPr>
            <p:ph type="subTitle" idx="1"/>
          </p:nvPr>
        </p:nvSpPr>
        <p:spPr/>
        <p:txBody>
          <a:bodyPr/>
          <a:lstStyle/>
          <a:p>
            <a:endParaRPr lang="en-US" dirty="0" smtClean="0"/>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105</a:t>
            </a:fld>
            <a:endParaRPr lang="en-US"/>
          </a:p>
        </p:txBody>
      </p:sp>
    </p:spTree>
    <p:extLst>
      <p:ext uri="{BB962C8B-B14F-4D97-AF65-F5344CB8AC3E}">
        <p14:creationId xmlns:p14="http://schemas.microsoft.com/office/powerpoint/2010/main" val="25984109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3"/>
          <p:cNvSpPr txBox="1">
            <a:spLocks noGrp="1"/>
          </p:cNvSpPr>
          <p:nvPr/>
        </p:nvSpPr>
        <p:spPr bwMode="auto">
          <a:xfrm>
            <a:off x="3124200" y="6553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1400" i="0"/>
              <a:t>© 2008 Warren B. Powell</a:t>
            </a:r>
          </a:p>
        </p:txBody>
      </p:sp>
      <p:sp>
        <p:nvSpPr>
          <p:cNvPr id="68611" name="Slide Number Placeholder 4"/>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9AD2858E-68D3-4FEE-B930-10EACFFA0BB9}" type="slidenum">
              <a:rPr lang="en-US" sz="1400" i="0"/>
              <a:pPr algn="r"/>
              <a:t>106</a:t>
            </a:fld>
            <a:endParaRPr lang="en-US" sz="1400" i="0"/>
          </a:p>
        </p:txBody>
      </p:sp>
      <p:pic>
        <p:nvPicPr>
          <p:cNvPr id="68612" name="Picture 2" descr="Schneider driver fl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268781013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txBox="1">
            <a:spLocks noGrp="1"/>
          </p:cNvSpPr>
          <p:nvPr/>
        </p:nvSpPr>
        <p:spPr bwMode="auto">
          <a:xfrm>
            <a:off x="3124200" y="6553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1400" i="0"/>
              <a:t>© 2008 Warren B. Powell</a:t>
            </a:r>
          </a:p>
        </p:txBody>
      </p:sp>
      <p:sp>
        <p:nvSpPr>
          <p:cNvPr id="69635"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D1F1DD01-1539-4C6E-AC59-09C277335F66}" type="slidenum">
              <a:rPr lang="en-US" sz="1400" i="0"/>
              <a:pPr algn="r"/>
              <a:t>107</a:t>
            </a:fld>
            <a:endParaRPr lang="en-US" sz="1400" i="0"/>
          </a:p>
        </p:txBody>
      </p:sp>
      <p:sp>
        <p:nvSpPr>
          <p:cNvPr id="69636" name="Rectangle 2"/>
          <p:cNvSpPr>
            <a:spLocks noGrp="1" noChangeArrowheads="1"/>
          </p:cNvSpPr>
          <p:nvPr>
            <p:ph type="title" idx="4294967295"/>
          </p:nvPr>
        </p:nvSpPr>
        <p:spPr/>
        <p:txBody>
          <a:bodyPr/>
          <a:lstStyle/>
          <a:p>
            <a:endParaRPr lang="en-US" smtClean="0"/>
          </a:p>
        </p:txBody>
      </p:sp>
      <p:sp>
        <p:nvSpPr>
          <p:cNvPr id="69637" name="Rectangle 3"/>
          <p:cNvSpPr>
            <a:spLocks noGrp="1" noChangeArrowheads="1"/>
          </p:cNvSpPr>
          <p:nvPr>
            <p:ph type="body" idx="4294967295"/>
          </p:nvPr>
        </p:nvSpPr>
        <p:spPr/>
        <p:txBody>
          <a:bodyPr/>
          <a:lstStyle/>
          <a:p>
            <a:endParaRPr lang="en-US" smtClean="0"/>
          </a:p>
        </p:txBody>
      </p:sp>
      <p:pic>
        <p:nvPicPr>
          <p:cNvPr id="696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3574258628"/>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fleets</a:t>
            </a:r>
            <a:endParaRPr lang="en-US" dirty="0"/>
          </a:p>
        </p:txBody>
      </p:sp>
      <p:sp>
        <p:nvSpPr>
          <p:cNvPr id="3" name="Content Placeholder 2"/>
          <p:cNvSpPr>
            <a:spLocks noGrp="1"/>
          </p:cNvSpPr>
          <p:nvPr>
            <p:ph idx="1"/>
          </p:nvPr>
        </p:nvSpPr>
        <p:spPr/>
        <p:txBody>
          <a:bodyPr/>
          <a:lstStyle/>
          <a:p>
            <a:r>
              <a:rPr lang="en-US" dirty="0" smtClean="0"/>
              <a:t>From one truck to many trucks</a:t>
            </a:r>
          </a:p>
          <a:p>
            <a:pPr lvl="1"/>
            <a:r>
              <a:rPr lang="en-US" dirty="0" smtClean="0"/>
              <a:t>If there is one truck and N “states” (locations), then our dynamic program (post-decision state) has N states.</a:t>
            </a:r>
          </a:p>
          <a:p>
            <a:pPr lvl="1"/>
            <a:r>
              <a:rPr lang="en-US" dirty="0" smtClean="0"/>
              <a:t>But what if there is more than one truck?  Then we have to capture the state of the fleet.</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40378076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1250"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1"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2"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3"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4"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5"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6"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7"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1258"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2125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863" y="45831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3" name="TextBox 2"/>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4219199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Backward ADP-Chapter 16</a:t>
            </a:r>
          </a:p>
        </p:txBody>
      </p:sp>
      <p:sp>
        <p:nvSpPr>
          <p:cNvPr id="4101" name="Rectangle 5"/>
          <p:cNvSpPr>
            <a:spLocks noGrp="1" noChangeArrowheads="1"/>
          </p:cNvSpPr>
          <p:nvPr>
            <p:ph type="subTitle" idx="1"/>
          </p:nvPr>
        </p:nvSpPr>
        <p:spPr/>
        <p:txBody>
          <a:bodyPr/>
          <a:lstStyle/>
          <a:p>
            <a:r>
              <a:rPr lang="en-US" dirty="0" smtClean="0"/>
              <a:t> </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smtClean="0"/>
          </a:p>
        </p:txBody>
      </p:sp>
    </p:spTree>
    <p:extLst>
      <p:ext uri="{BB962C8B-B14F-4D97-AF65-F5344CB8AC3E}">
        <p14:creationId xmlns:p14="http://schemas.microsoft.com/office/powerpoint/2010/main" val="30059702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3298"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299"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0"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1"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2"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3"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4"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5"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3306"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233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463" y="30718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3" name="TextBox 12"/>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11441311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5346"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47"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48"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49"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50"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51"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52"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53"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5354"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2535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063" y="18145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3" name="TextBox 12"/>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15789374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7394"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395"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396"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397"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398"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399"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400"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401"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7402"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2740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263" y="46085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3" name="TextBox 12"/>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163381081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1"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2"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3"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4"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5"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6"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7"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1498"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3149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863" y="45831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150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313690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4" name="TextBox 13"/>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25994161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3538"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39"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0"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1"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2"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3"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4"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5"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3546"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3354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17383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354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350" y="170180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4" name="TextBox 13"/>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31907543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87"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88"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89"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90"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91"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92"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93"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5594"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3559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17637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559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950" y="590550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4" name="TextBox 13"/>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34195471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7634"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35"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36"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37"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38"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39"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40"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41"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7642"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3764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263" y="31353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764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750" y="173990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4" name="TextBox 13"/>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33309991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82" name="Line 2"/>
          <p:cNvSpPr>
            <a:spLocks noChangeShapeType="1"/>
          </p:cNvSpPr>
          <p:nvPr/>
        </p:nvSpPr>
        <p:spPr bwMode="auto">
          <a:xfrm>
            <a:off x="4495800" y="0"/>
            <a:ext cx="0" cy="6858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3" name="Line 3"/>
          <p:cNvSpPr>
            <a:spLocks noChangeShapeType="1"/>
          </p:cNvSpPr>
          <p:nvPr/>
        </p:nvSpPr>
        <p:spPr bwMode="auto">
          <a:xfrm>
            <a:off x="5486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4" name="Line 4"/>
          <p:cNvSpPr>
            <a:spLocks noChangeShapeType="1"/>
          </p:cNvSpPr>
          <p:nvPr/>
        </p:nvSpPr>
        <p:spPr bwMode="auto">
          <a:xfrm>
            <a:off x="1752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5" name="Line 5"/>
          <p:cNvSpPr>
            <a:spLocks noChangeShapeType="1"/>
          </p:cNvSpPr>
          <p:nvPr/>
        </p:nvSpPr>
        <p:spPr bwMode="auto">
          <a:xfrm>
            <a:off x="73152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6" name="Line 6"/>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7" name="Line 7"/>
          <p:cNvSpPr>
            <a:spLocks noChangeShapeType="1"/>
          </p:cNvSpPr>
          <p:nvPr/>
        </p:nvSpPr>
        <p:spPr bwMode="auto">
          <a:xfrm>
            <a:off x="0" y="5486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8" name="Line 8"/>
          <p:cNvSpPr>
            <a:spLocks noChangeShapeType="1"/>
          </p:cNvSpPr>
          <p:nvPr/>
        </p:nvSpPr>
        <p:spPr bwMode="auto">
          <a:xfrm>
            <a:off x="0" y="129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89" name="Line 9"/>
          <p:cNvSpPr>
            <a:spLocks noChangeShapeType="1"/>
          </p:cNvSpPr>
          <p:nvPr/>
        </p:nvSpPr>
        <p:spPr bwMode="auto">
          <a:xfrm>
            <a:off x="0" y="2667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690" name="Line 10"/>
          <p:cNvSpPr>
            <a:spLocks noChangeShapeType="1"/>
          </p:cNvSpPr>
          <p:nvPr/>
        </p:nvSpPr>
        <p:spPr bwMode="auto">
          <a:xfrm>
            <a:off x="3581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83969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863" y="458311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69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 y="313690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69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138" y="1639888"/>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69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6425" y="4371975"/>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69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0413" y="4525963"/>
            <a:ext cx="8778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69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400" y="4679950"/>
            <a:ext cx="8778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18" name="TextBox 17"/>
          <p:cNvSpPr txBox="1"/>
          <p:nvPr/>
        </p:nvSpPr>
        <p:spPr>
          <a:xfrm>
            <a:off x="568792" y="371446"/>
            <a:ext cx="2287806" cy="400110"/>
          </a:xfrm>
          <a:prstGeom prst="rect">
            <a:avLst/>
          </a:prstGeom>
          <a:solidFill>
            <a:schemeClr val="bg1"/>
          </a:solidFill>
        </p:spPr>
        <p:txBody>
          <a:bodyPr wrap="none" rtlCol="0">
            <a:spAutoFit/>
          </a:bodyPr>
          <a:lstStyle/>
          <a:p>
            <a:pPr algn="l"/>
            <a:r>
              <a:rPr lang="en-US" sz="2000" i="0" dirty="0" smtClean="0"/>
              <a:t>The state of </a:t>
            </a:r>
            <a:r>
              <a:rPr lang="en-US" sz="2000" i="0" smtClean="0"/>
              <a:t>the fleet</a:t>
            </a:r>
            <a:endParaRPr lang="en-US" sz="2000" i="0" dirty="0" smtClean="0"/>
          </a:p>
        </p:txBody>
      </p:sp>
    </p:spTree>
    <p:extLst>
      <p:ext uri="{BB962C8B-B14F-4D97-AF65-F5344CB8AC3E}">
        <p14:creationId xmlns:p14="http://schemas.microsoft.com/office/powerpoint/2010/main" val="20353218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p:txBody>
          <a:bodyPr/>
          <a:lstStyle/>
          <a:p>
            <a:r>
              <a:rPr lang="en-US" dirty="0"/>
              <a:t>Optimizing fleets</a:t>
            </a:r>
            <a:endParaRPr lang="en-US" altLang="en-US" dirty="0" smtClean="0"/>
          </a:p>
        </p:txBody>
      </p:sp>
      <p:sp>
        <p:nvSpPr>
          <p:cNvPr id="841731" name="Rectangle 3"/>
          <p:cNvSpPr>
            <a:spLocks noGrp="1" noChangeArrowheads="1"/>
          </p:cNvSpPr>
          <p:nvPr>
            <p:ph type="body" idx="1"/>
          </p:nvPr>
        </p:nvSpPr>
        <p:spPr/>
        <p:txBody>
          <a:bodyPr/>
          <a:lstStyle/>
          <a:p>
            <a:r>
              <a:rPr lang="en-US" altLang="en-US" smtClean="0"/>
              <a:t>What if we have N &gt; 1 trucks?</a:t>
            </a:r>
          </a:p>
        </p:txBody>
      </p:sp>
      <p:graphicFrame>
        <p:nvGraphicFramePr>
          <p:cNvPr id="841732" name="Object 4"/>
          <p:cNvGraphicFramePr>
            <a:graphicFrameLocks noChangeAspect="1"/>
          </p:cNvGraphicFramePr>
          <p:nvPr/>
        </p:nvGraphicFramePr>
        <p:xfrm>
          <a:off x="1597025" y="1976438"/>
          <a:ext cx="5254625" cy="965200"/>
        </p:xfrm>
        <a:graphic>
          <a:graphicData uri="http://schemas.openxmlformats.org/presentationml/2006/ole">
            <mc:AlternateContent xmlns:mc="http://schemas.openxmlformats.org/markup-compatibility/2006">
              <mc:Choice xmlns:v="urn:schemas-microsoft-com:vml" Requires="v">
                <p:oleObj spid="_x0000_s144388" name="Equation" r:id="rId4" imgW="2489040" imgH="457200" progId="Equation.DSMT4">
                  <p:embed/>
                </p:oleObj>
              </mc:Choice>
              <mc:Fallback>
                <p:oleObj name="Equation" r:id="rId4" imgW="2489040" imgH="457200" progId="Equation.DSMT4">
                  <p:embed/>
                  <p:pic>
                    <p:nvPicPr>
                      <p:cNvPr id="8417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025" y="1976438"/>
                        <a:ext cx="5254625"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1733" name="Object 5"/>
          <p:cNvGraphicFramePr>
            <a:graphicFrameLocks noChangeAspect="1"/>
          </p:cNvGraphicFramePr>
          <p:nvPr/>
        </p:nvGraphicFramePr>
        <p:xfrm>
          <a:off x="323850" y="3638550"/>
          <a:ext cx="8542338" cy="1962150"/>
        </p:xfrm>
        <a:graphic>
          <a:graphicData uri="http://schemas.openxmlformats.org/presentationml/2006/ole">
            <mc:AlternateContent xmlns:mc="http://schemas.openxmlformats.org/markup-compatibility/2006">
              <mc:Choice xmlns:v="urn:schemas-microsoft-com:vml" Requires="v">
                <p:oleObj spid="_x0000_s144389" name="Worksheet" r:id="rId6" imgW="8486826" imgH="1952591" progId="Excel.Sheet.8">
                  <p:embed/>
                </p:oleObj>
              </mc:Choice>
              <mc:Fallback>
                <p:oleObj name="Worksheet" r:id="rId6" imgW="8486826" imgH="1952591" progId="Excel.Sheet.8">
                  <p:embed/>
                  <p:pic>
                    <p:nvPicPr>
                      <p:cNvPr id="84173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638550"/>
                        <a:ext cx="854233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685800" y="6096000"/>
                <a:ext cx="7590476" cy="369332"/>
              </a:xfrm>
              <a:prstGeom prst="rect">
                <a:avLst/>
              </a:prstGeom>
              <a:noFill/>
            </p:spPr>
            <p:txBody>
              <a:bodyPr wrap="none" rtlCol="0">
                <a:spAutoFit/>
              </a:bodyPr>
              <a:lstStyle/>
              <a:p>
                <a:pPr algn="l"/>
                <a:r>
                  <a:rPr lang="en-US" i="0" dirty="0" smtClean="0"/>
                  <a:t>Real problems: 500 to 5,000 trucks, attribute space 50,000 up to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20</m:t>
                        </m:r>
                      </m:sup>
                    </m:sSup>
                    <m:r>
                      <a:rPr lang="en-US" b="0" i="1" smtClean="0">
                        <a:latin typeface="Cambria Math" panose="02040503050406030204" pitchFamily="18" charset="0"/>
                      </a:rPr>
                      <m:t> </m:t>
                    </m:r>
                  </m:oMath>
                </a14:m>
                <a:r>
                  <a:rPr lang="en-US" i="0" dirty="0" smtClean="0"/>
                  <a:t>attributes. </a:t>
                </a:r>
              </a:p>
            </p:txBody>
          </p:sp>
        </mc:Choice>
        <mc:Fallback xmlns="">
          <p:sp>
            <p:nvSpPr>
              <p:cNvPr id="2" name="TextBox 1"/>
              <p:cNvSpPr txBox="1">
                <a:spLocks noRot="1" noChangeAspect="1" noMove="1" noResize="1" noEditPoints="1" noAdjustHandles="1" noChangeArrowheads="1" noChangeShapeType="1" noTextEdit="1"/>
              </p:cNvSpPr>
              <p:nvPr/>
            </p:nvSpPr>
            <p:spPr>
              <a:xfrm>
                <a:off x="685800" y="6096000"/>
                <a:ext cx="7590476" cy="369332"/>
              </a:xfrm>
              <a:prstGeom prst="rect">
                <a:avLst/>
              </a:prstGeom>
              <a:blipFill>
                <a:blip r:embed="rId8"/>
                <a:stretch>
                  <a:fillRect l="-723" t="-8197" r="-402" b="-2459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6231123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altLang="en-US" sz="1400"/>
              <a:t>Slide </a:t>
            </a:r>
            <a:fld id="{6427C214-742B-4EBF-A75E-4FF163CFC798}" type="slidenum">
              <a:rPr lang="en-US" altLang="en-US" sz="1400"/>
              <a:pPr algn="r"/>
              <a:t>119</a:t>
            </a:fld>
            <a:endParaRPr lang="en-US" altLang="en-US" sz="1400"/>
          </a:p>
        </p:txBody>
      </p:sp>
      <p:sp>
        <p:nvSpPr>
          <p:cNvPr id="2217987" name="Rectangle 2"/>
          <p:cNvSpPr>
            <a:spLocks noGrp="1" noChangeArrowheads="1"/>
          </p:cNvSpPr>
          <p:nvPr>
            <p:ph type="title" idx="4294967295"/>
          </p:nvPr>
        </p:nvSpPr>
        <p:spPr/>
        <p:txBody>
          <a:bodyPr/>
          <a:lstStyle/>
          <a:p>
            <a:r>
              <a:rPr lang="en-US" dirty="0"/>
              <a:t>Optimizing fleets</a:t>
            </a:r>
            <a:endParaRPr lang="en-US" altLang="en-US" dirty="0"/>
          </a:p>
        </p:txBody>
      </p:sp>
      <p:sp>
        <p:nvSpPr>
          <p:cNvPr id="2217988" name="Oval 3"/>
          <p:cNvSpPr>
            <a:spLocks noChangeArrowheads="1"/>
          </p:cNvSpPr>
          <p:nvPr/>
        </p:nvSpPr>
        <p:spPr bwMode="auto">
          <a:xfrm>
            <a:off x="2209800" y="3073400"/>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89" name="Oval 4"/>
          <p:cNvSpPr>
            <a:spLocks noChangeArrowheads="1"/>
          </p:cNvSpPr>
          <p:nvPr/>
        </p:nvSpPr>
        <p:spPr bwMode="auto">
          <a:xfrm>
            <a:off x="2198688" y="3925888"/>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90" name="Oval 5"/>
          <p:cNvSpPr>
            <a:spLocks noChangeArrowheads="1"/>
          </p:cNvSpPr>
          <p:nvPr/>
        </p:nvSpPr>
        <p:spPr bwMode="auto">
          <a:xfrm>
            <a:off x="2198688" y="4700588"/>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91" name="Oval 6"/>
          <p:cNvSpPr>
            <a:spLocks noChangeArrowheads="1"/>
          </p:cNvSpPr>
          <p:nvPr/>
        </p:nvSpPr>
        <p:spPr bwMode="auto">
          <a:xfrm>
            <a:off x="2187575" y="5553075"/>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92" name="Rectangle 7"/>
          <p:cNvSpPr>
            <a:spLocks noChangeArrowheads="1"/>
          </p:cNvSpPr>
          <p:nvPr/>
        </p:nvSpPr>
        <p:spPr bwMode="auto">
          <a:xfrm>
            <a:off x="3441700" y="3276600"/>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93" name="Rectangle 8"/>
          <p:cNvSpPr>
            <a:spLocks noChangeArrowheads="1"/>
          </p:cNvSpPr>
          <p:nvPr/>
        </p:nvSpPr>
        <p:spPr bwMode="auto">
          <a:xfrm>
            <a:off x="3443288" y="4192588"/>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17994" name="Rectangle 9"/>
          <p:cNvSpPr>
            <a:spLocks noChangeArrowheads="1"/>
          </p:cNvSpPr>
          <p:nvPr/>
        </p:nvSpPr>
        <p:spPr bwMode="auto">
          <a:xfrm>
            <a:off x="3444875" y="5248275"/>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graphicFrame>
        <p:nvGraphicFramePr>
          <p:cNvPr id="2217995" name="Object 10"/>
          <p:cNvGraphicFramePr>
            <a:graphicFrameLocks noChangeAspect="1"/>
          </p:cNvGraphicFramePr>
          <p:nvPr/>
        </p:nvGraphicFramePr>
        <p:xfrm>
          <a:off x="2166938" y="2303463"/>
          <a:ext cx="1608137" cy="469900"/>
        </p:xfrm>
        <a:graphic>
          <a:graphicData uri="http://schemas.openxmlformats.org/presentationml/2006/ole">
            <mc:AlternateContent xmlns:mc="http://schemas.openxmlformats.org/markup-compatibility/2006">
              <mc:Choice xmlns:v="urn:schemas-microsoft-com:vml" Requires="v">
                <p:oleObj spid="_x0000_s145411" name="Equation" r:id="rId4" imgW="825480" imgH="241200" progId="Equation.DSMT4">
                  <p:embed/>
                </p:oleObj>
              </mc:Choice>
              <mc:Fallback>
                <p:oleObj name="Equation" r:id="rId4" imgW="825480" imgH="241200" progId="Equation.DSMT4">
                  <p:embed/>
                  <p:pic>
                    <p:nvPicPr>
                      <p:cNvPr id="2217995"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938" y="2303463"/>
                        <a:ext cx="1608137"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11"/>
          <p:cNvGrpSpPr>
            <a:grpSpLocks/>
          </p:cNvGrpSpPr>
          <p:nvPr/>
        </p:nvGrpSpPr>
        <p:grpSpPr bwMode="auto">
          <a:xfrm>
            <a:off x="2439988" y="3225800"/>
            <a:ext cx="1003300" cy="2135188"/>
            <a:chOff x="1537" y="1832"/>
            <a:chExt cx="632" cy="1345"/>
          </a:xfrm>
        </p:grpSpPr>
        <p:sp>
          <p:nvSpPr>
            <p:cNvPr id="2217997" name="Line 12"/>
            <p:cNvSpPr>
              <a:spLocks noChangeShapeType="1"/>
            </p:cNvSpPr>
            <p:nvPr/>
          </p:nvSpPr>
          <p:spPr bwMode="auto">
            <a:xfrm>
              <a:off x="1544" y="1832"/>
              <a:ext cx="616" cy="104"/>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17998" name="Line 13"/>
            <p:cNvSpPr>
              <a:spLocks noChangeShapeType="1"/>
            </p:cNvSpPr>
            <p:nvPr/>
          </p:nvSpPr>
          <p:spPr bwMode="auto">
            <a:xfrm>
              <a:off x="1537" y="2857"/>
              <a:ext cx="632" cy="320"/>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sp>
        <p:nvSpPr>
          <p:cNvPr id="2217999" name="Rectangle 14"/>
          <p:cNvSpPr>
            <a:spLocks noGrp="1" noChangeArrowheads="1"/>
          </p:cNvSpPr>
          <p:nvPr>
            <p:ph type="body" idx="4294967295"/>
          </p:nvPr>
        </p:nvSpPr>
        <p:spPr/>
        <p:txBody>
          <a:bodyPr/>
          <a:lstStyle/>
          <a:p>
            <a:r>
              <a:rPr lang="en-US" altLang="en-US"/>
              <a:t>The pre-decision state: drivers and loads</a:t>
            </a:r>
          </a:p>
        </p:txBody>
      </p:sp>
      <p:sp>
        <p:nvSpPr>
          <p:cNvPr id="3" name="TextBox 2"/>
          <p:cNvSpPr txBox="1"/>
          <p:nvPr/>
        </p:nvSpPr>
        <p:spPr>
          <a:xfrm>
            <a:off x="1840833" y="1804731"/>
            <a:ext cx="952505" cy="400110"/>
          </a:xfrm>
          <a:prstGeom prst="rect">
            <a:avLst/>
          </a:prstGeom>
          <a:noFill/>
        </p:spPr>
        <p:txBody>
          <a:bodyPr wrap="none" rtlCol="0">
            <a:spAutoFit/>
          </a:bodyPr>
          <a:lstStyle/>
          <a:p>
            <a:pPr algn="l"/>
            <a:r>
              <a:rPr lang="en-US" sz="2000" i="0" dirty="0" smtClean="0">
                <a:solidFill>
                  <a:schemeClr val="accent2">
                    <a:lumMod val="75000"/>
                  </a:schemeClr>
                </a:solidFill>
              </a:rPr>
              <a:t>Drivers</a:t>
            </a:r>
          </a:p>
        </p:txBody>
      </p:sp>
      <p:sp>
        <p:nvSpPr>
          <p:cNvPr id="19" name="TextBox 18"/>
          <p:cNvSpPr txBox="1"/>
          <p:nvPr/>
        </p:nvSpPr>
        <p:spPr>
          <a:xfrm>
            <a:off x="3136273" y="1824779"/>
            <a:ext cx="811441" cy="400110"/>
          </a:xfrm>
          <a:prstGeom prst="rect">
            <a:avLst/>
          </a:prstGeom>
          <a:noFill/>
        </p:spPr>
        <p:txBody>
          <a:bodyPr wrap="none" rtlCol="0">
            <a:spAutoFit/>
          </a:bodyPr>
          <a:lstStyle/>
          <a:p>
            <a:pPr algn="l"/>
            <a:r>
              <a:rPr lang="en-US" sz="2000" i="0" dirty="0" smtClean="0">
                <a:solidFill>
                  <a:srgbClr val="C00000"/>
                </a:solidFill>
              </a:rPr>
              <a:t>Loads</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204764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Backward ADP</a:t>
            </a:r>
            <a:endParaRPr lang="en-US" dirty="0"/>
          </a:p>
        </p:txBody>
      </p:sp>
      <p:sp>
        <p:nvSpPr>
          <p:cNvPr id="3" name="Content Placeholder 2"/>
          <p:cNvSpPr>
            <a:spLocks noGrp="1"/>
          </p:cNvSpPr>
          <p:nvPr>
            <p:ph idx="1"/>
          </p:nvPr>
        </p:nvSpPr>
        <p:spPr/>
        <p:txBody>
          <a:bodyPr/>
          <a:lstStyle/>
          <a:p>
            <a:r>
              <a:rPr lang="en-US" sz="2400" dirty="0" smtClean="0"/>
              <a:t>Classical backward dynamic programming</a:t>
            </a:r>
          </a:p>
          <a:p>
            <a:pPr lvl="1"/>
            <a:r>
              <a:rPr lang="en-US" sz="2000" dirty="0" smtClean="0"/>
              <a:t>Uses lookup table representations of value functions</a:t>
            </a:r>
          </a:p>
          <a:p>
            <a:pPr lvl="1"/>
            <a:r>
              <a:rPr lang="en-US" sz="2000" dirty="0" smtClean="0"/>
              <a:t>Assumes the one-step transition matrix can be computed (which is also lookup table).</a:t>
            </a:r>
          </a:p>
          <a:p>
            <a:pPr lvl="1"/>
            <a:r>
              <a:rPr lang="en-US" sz="2000" dirty="0" smtClean="0"/>
              <a:t>“Dynamic programming” does </a:t>
            </a:r>
            <a:r>
              <a:rPr lang="en-US" sz="2000" i="1" dirty="0" smtClean="0"/>
              <a:t>not</a:t>
            </a:r>
            <a:r>
              <a:rPr lang="en-US" sz="2000" dirty="0" smtClean="0"/>
              <a:t> suffer from the curse of dimensionality (as we show below), but lookup tables do.</a:t>
            </a:r>
          </a:p>
          <a:p>
            <a:pPr lvl="1"/>
            <a:r>
              <a:rPr lang="en-US" sz="2000" dirty="0" smtClean="0"/>
              <a:t>There are three curses of dimensionality, but often it is the state variable that causes the most problems.</a:t>
            </a:r>
          </a:p>
          <a:p>
            <a:pPr lvl="1"/>
            <a:r>
              <a:rPr lang="en-US" sz="2000" dirty="0" smtClean="0"/>
              <a:t>Backward ADP uses a sample of states rather than all the states, and a statistical model for the value of being in a state.  At a minimum this fixes two of the three curses of dimensionality.</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7326110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034"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altLang="en-US" sz="1400"/>
              <a:t>Slide </a:t>
            </a:r>
            <a:fld id="{1E1DF3F9-7312-43A1-8C1A-AD03D9A55A72}" type="slidenum">
              <a:rPr lang="en-US" altLang="en-US" sz="1400"/>
              <a:pPr algn="r"/>
              <a:t>120</a:t>
            </a:fld>
            <a:endParaRPr lang="en-US" altLang="en-US" sz="1400"/>
          </a:p>
        </p:txBody>
      </p:sp>
      <p:grpSp>
        <p:nvGrpSpPr>
          <p:cNvPr id="2220035" name="Group 3"/>
          <p:cNvGrpSpPr>
            <a:grpSpLocks/>
          </p:cNvGrpSpPr>
          <p:nvPr/>
        </p:nvGrpSpPr>
        <p:grpSpPr bwMode="auto">
          <a:xfrm>
            <a:off x="2187575" y="3073400"/>
            <a:ext cx="3352800" cy="2720975"/>
            <a:chOff x="1378" y="1736"/>
            <a:chExt cx="2112" cy="1714"/>
          </a:xfrm>
        </p:grpSpPr>
        <p:sp>
          <p:nvSpPr>
            <p:cNvPr id="2220036" name="Oval 4"/>
            <p:cNvSpPr>
              <a:spLocks noChangeArrowheads="1"/>
            </p:cNvSpPr>
            <p:nvPr/>
          </p:nvSpPr>
          <p:spPr bwMode="auto">
            <a:xfrm>
              <a:off x="1392" y="1736"/>
              <a:ext cx="152" cy="152"/>
            </a:xfrm>
            <a:prstGeom prst="ellipse">
              <a:avLst/>
            </a:prstGeom>
            <a:solidFill>
              <a:schemeClr val="bg1"/>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37"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38" name="Oval 6"/>
            <p:cNvSpPr>
              <a:spLocks noChangeArrowheads="1"/>
            </p:cNvSpPr>
            <p:nvPr/>
          </p:nvSpPr>
          <p:spPr bwMode="auto">
            <a:xfrm>
              <a:off x="1385" y="2761"/>
              <a:ext cx="152" cy="152"/>
            </a:xfrm>
            <a:prstGeom prst="ellipse">
              <a:avLst/>
            </a:prstGeom>
            <a:solidFill>
              <a:schemeClr val="bg1"/>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39"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40" name="Rectangle 8"/>
            <p:cNvSpPr>
              <a:spLocks noChangeArrowheads="1"/>
            </p:cNvSpPr>
            <p:nvPr/>
          </p:nvSpPr>
          <p:spPr bwMode="auto">
            <a:xfrm>
              <a:off x="2168" y="1864"/>
              <a:ext cx="160" cy="160"/>
            </a:xfrm>
            <a:prstGeom prst="rect">
              <a:avLst/>
            </a:prstGeom>
            <a:solidFill>
              <a:schemeClr val="bg1"/>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41"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42" name="Rectangle 10"/>
            <p:cNvSpPr>
              <a:spLocks noChangeArrowheads="1"/>
            </p:cNvSpPr>
            <p:nvPr/>
          </p:nvSpPr>
          <p:spPr bwMode="auto">
            <a:xfrm>
              <a:off x="2170" y="3106"/>
              <a:ext cx="160" cy="160"/>
            </a:xfrm>
            <a:prstGeom prst="rect">
              <a:avLst/>
            </a:prstGeom>
            <a:solidFill>
              <a:schemeClr val="bg1"/>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0043" name="Line 11"/>
            <p:cNvSpPr>
              <a:spLocks noChangeShapeType="1"/>
            </p:cNvSpPr>
            <p:nvPr/>
          </p:nvSpPr>
          <p:spPr bwMode="auto">
            <a:xfrm>
              <a:off x="1544" y="1832"/>
              <a:ext cx="616" cy="104"/>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0044" name="Line 12"/>
            <p:cNvSpPr>
              <a:spLocks noChangeShapeType="1"/>
            </p:cNvSpPr>
            <p:nvPr/>
          </p:nvSpPr>
          <p:spPr bwMode="auto">
            <a:xfrm>
              <a:off x="1537" y="2857"/>
              <a:ext cx="632" cy="320"/>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0045" name="Line 13"/>
            <p:cNvSpPr>
              <a:spLocks noChangeShapeType="1"/>
            </p:cNvSpPr>
            <p:nvPr/>
          </p:nvSpPr>
          <p:spPr bwMode="auto">
            <a:xfrm>
              <a:off x="1537" y="2337"/>
              <a:ext cx="116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0046" name="Line 14"/>
            <p:cNvSpPr>
              <a:spLocks noChangeShapeType="1"/>
            </p:cNvSpPr>
            <p:nvPr/>
          </p:nvSpPr>
          <p:spPr bwMode="auto">
            <a:xfrm>
              <a:off x="1538" y="3370"/>
              <a:ext cx="116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0047" name="Line 15"/>
            <p:cNvSpPr>
              <a:spLocks noChangeShapeType="1"/>
            </p:cNvSpPr>
            <p:nvPr/>
          </p:nvSpPr>
          <p:spPr bwMode="auto">
            <a:xfrm>
              <a:off x="2330" y="2522"/>
              <a:ext cx="116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graphicFrame>
        <p:nvGraphicFramePr>
          <p:cNvPr id="2220048" name="Object 16"/>
          <p:cNvGraphicFramePr>
            <a:graphicFrameLocks noChangeAspect="1"/>
          </p:cNvGraphicFramePr>
          <p:nvPr/>
        </p:nvGraphicFramePr>
        <p:xfrm>
          <a:off x="1857375" y="2303463"/>
          <a:ext cx="2024063" cy="469900"/>
        </p:xfrm>
        <a:graphic>
          <a:graphicData uri="http://schemas.openxmlformats.org/presentationml/2006/ole">
            <mc:AlternateContent xmlns:mc="http://schemas.openxmlformats.org/markup-compatibility/2006">
              <mc:Choice xmlns:v="urn:schemas-microsoft-com:vml" Requires="v">
                <p:oleObj spid="_x0000_s146435" name="Equation" r:id="rId4" imgW="1041120" imgH="241200" progId="Equation.DSMT4">
                  <p:embed/>
                </p:oleObj>
              </mc:Choice>
              <mc:Fallback>
                <p:oleObj name="Equation" r:id="rId4" imgW="1041120" imgH="241200" progId="Equation.DSMT4">
                  <p:embed/>
                  <p:pic>
                    <p:nvPicPr>
                      <p:cNvPr id="2220048"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2303463"/>
                        <a:ext cx="20240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0049" name="Rectangle 18"/>
          <p:cNvSpPr>
            <a:spLocks noGrp="1" noChangeArrowheads="1"/>
          </p:cNvSpPr>
          <p:nvPr>
            <p:ph type="title" idx="4294967295"/>
          </p:nvPr>
        </p:nvSpPr>
        <p:spPr>
          <a:noFill/>
        </p:spPr>
        <p:txBody>
          <a:bodyPr/>
          <a:lstStyle/>
          <a:p>
            <a:r>
              <a:rPr lang="en-US" dirty="0"/>
              <a:t>Optimizing fleets</a:t>
            </a:r>
            <a:endParaRPr lang="en-US" altLang="en-US" dirty="0"/>
          </a:p>
        </p:txBody>
      </p:sp>
      <p:sp>
        <p:nvSpPr>
          <p:cNvPr id="2220050" name="Rectangle 14"/>
          <p:cNvSpPr>
            <a:spLocks noChangeArrowheads="1"/>
          </p:cNvSpPr>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75000"/>
              <a:buFont typeface="Wingdings" pitchFamily="2" charset="2"/>
              <a:buBlip>
                <a:blip r:embed="rId6"/>
              </a:buBlip>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400">
                <a:solidFill>
                  <a:schemeClr val="tx1"/>
                </a:solidFill>
                <a:latin typeface="Times New Roman" pitchFamily="18" charset="0"/>
              </a:defRPr>
            </a:lvl4pPr>
            <a:lvl5pPr marL="2057400" indent="-228600">
              <a:buChar char="»"/>
              <a:defRPr sz="2400">
                <a:solidFill>
                  <a:schemeClr val="tx1"/>
                </a:solidFill>
                <a:latin typeface="Times New Roman" pitchFamily="18" charset="0"/>
              </a:defRPr>
            </a:lvl5pPr>
            <a:lvl6pPr marL="2514600" indent="-228600" eaLnBrk="0" fontAlgn="base" hangingPunct="0">
              <a:spcBef>
                <a:spcPct val="0"/>
              </a:spcBef>
              <a:spcAft>
                <a:spcPct val="0"/>
              </a:spcAft>
              <a:buChar char="»"/>
              <a:defRPr sz="2400">
                <a:solidFill>
                  <a:schemeClr val="tx1"/>
                </a:solidFill>
                <a:latin typeface="Times New Roman" pitchFamily="18" charset="0"/>
              </a:defRPr>
            </a:lvl6pPr>
            <a:lvl7pPr marL="2971800" indent="-228600" eaLnBrk="0" fontAlgn="base" hangingPunct="0">
              <a:spcBef>
                <a:spcPct val="0"/>
              </a:spcBef>
              <a:spcAft>
                <a:spcPct val="0"/>
              </a:spcAft>
              <a:buChar char="»"/>
              <a:defRPr sz="2400">
                <a:solidFill>
                  <a:schemeClr val="tx1"/>
                </a:solidFill>
                <a:latin typeface="Times New Roman" pitchFamily="18" charset="0"/>
              </a:defRPr>
            </a:lvl7pPr>
            <a:lvl8pPr marL="3429000" indent="-228600" eaLnBrk="0" fontAlgn="base" hangingPunct="0">
              <a:spcBef>
                <a:spcPct val="0"/>
              </a:spcBef>
              <a:spcAft>
                <a:spcPct val="0"/>
              </a:spcAft>
              <a:buChar char="»"/>
              <a:defRPr sz="2400">
                <a:solidFill>
                  <a:schemeClr val="tx1"/>
                </a:solidFill>
                <a:latin typeface="Times New Roman" pitchFamily="18" charset="0"/>
              </a:defRPr>
            </a:lvl8pPr>
            <a:lvl9pPr marL="3886200" indent="-228600" eaLnBrk="0" fontAlgn="base" hangingPunct="0">
              <a:spcBef>
                <a:spcPct val="0"/>
              </a:spcBef>
              <a:spcAft>
                <a:spcPct val="0"/>
              </a:spcAft>
              <a:buChar char="»"/>
              <a:defRPr sz="2400">
                <a:solidFill>
                  <a:schemeClr val="tx1"/>
                </a:solidFill>
                <a:latin typeface="Times New Roman" pitchFamily="18" charset="0"/>
              </a:defRPr>
            </a:lvl9pPr>
          </a:lstStyle>
          <a:p>
            <a:pPr algn="l"/>
            <a:r>
              <a:rPr lang="en-US" altLang="en-US" sz="2800" i="0" dirty="0"/>
              <a:t>The post-decision state - drivers and loads after a decision is made:</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4214726841"/>
      </p:ext>
    </p:extLst>
  </p:cSld>
  <p:clrMapOvr>
    <a:masterClrMapping/>
  </p:clrMapOvr>
  <p:transition>
    <p:wipe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altLang="en-US" sz="1400"/>
              <a:t>Slide </a:t>
            </a:r>
            <a:fld id="{1763359F-9BB8-47D0-A4A1-8A5670BE33DD}" type="slidenum">
              <a:rPr lang="en-US" altLang="en-US" sz="1400"/>
              <a:pPr algn="r"/>
              <a:t>121</a:t>
            </a:fld>
            <a:endParaRPr lang="en-US" altLang="en-US" sz="1400"/>
          </a:p>
        </p:txBody>
      </p:sp>
      <p:sp>
        <p:nvSpPr>
          <p:cNvPr id="2222083" name="Rectangle 2"/>
          <p:cNvSpPr>
            <a:spLocks noGrp="1" noChangeArrowheads="1"/>
          </p:cNvSpPr>
          <p:nvPr>
            <p:ph type="title" idx="4294967295"/>
          </p:nvPr>
        </p:nvSpPr>
        <p:spPr/>
        <p:txBody>
          <a:bodyPr/>
          <a:lstStyle/>
          <a:p>
            <a:r>
              <a:rPr lang="en-US" dirty="0"/>
              <a:t>Optimizing fleets</a:t>
            </a:r>
            <a:endParaRPr lang="en-US" altLang="en-US" dirty="0"/>
          </a:p>
        </p:txBody>
      </p:sp>
      <p:sp>
        <p:nvSpPr>
          <p:cNvPr id="2222084" name="Oval 3"/>
          <p:cNvSpPr>
            <a:spLocks noChangeArrowheads="1"/>
          </p:cNvSpPr>
          <p:nvPr/>
        </p:nvSpPr>
        <p:spPr bwMode="auto">
          <a:xfrm>
            <a:off x="2209800" y="3073400"/>
            <a:ext cx="241300" cy="241300"/>
          </a:xfrm>
          <a:prstGeom prst="ellipse">
            <a:avLst/>
          </a:prstGeom>
          <a:solidFill>
            <a:schemeClr val="bg1"/>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85" name="Oval 4"/>
          <p:cNvSpPr>
            <a:spLocks noChangeArrowheads="1"/>
          </p:cNvSpPr>
          <p:nvPr/>
        </p:nvSpPr>
        <p:spPr bwMode="auto">
          <a:xfrm>
            <a:off x="2198688" y="3925888"/>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86" name="Oval 5"/>
          <p:cNvSpPr>
            <a:spLocks noChangeArrowheads="1"/>
          </p:cNvSpPr>
          <p:nvPr/>
        </p:nvSpPr>
        <p:spPr bwMode="auto">
          <a:xfrm>
            <a:off x="2198688" y="4700588"/>
            <a:ext cx="241300" cy="241300"/>
          </a:xfrm>
          <a:prstGeom prst="ellipse">
            <a:avLst/>
          </a:prstGeom>
          <a:solidFill>
            <a:schemeClr val="bg1"/>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87" name="Oval 6"/>
          <p:cNvSpPr>
            <a:spLocks noChangeArrowheads="1"/>
          </p:cNvSpPr>
          <p:nvPr/>
        </p:nvSpPr>
        <p:spPr bwMode="auto">
          <a:xfrm>
            <a:off x="2187575" y="5553075"/>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88" name="Rectangle 7"/>
          <p:cNvSpPr>
            <a:spLocks noChangeArrowheads="1"/>
          </p:cNvSpPr>
          <p:nvPr/>
        </p:nvSpPr>
        <p:spPr bwMode="auto">
          <a:xfrm>
            <a:off x="3441700" y="3276600"/>
            <a:ext cx="254000" cy="254000"/>
          </a:xfrm>
          <a:prstGeom prst="rect">
            <a:avLst/>
          </a:prstGeom>
          <a:solidFill>
            <a:schemeClr val="bg1"/>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89" name="Rectangle 8"/>
          <p:cNvSpPr>
            <a:spLocks noChangeArrowheads="1"/>
          </p:cNvSpPr>
          <p:nvPr/>
        </p:nvSpPr>
        <p:spPr bwMode="auto">
          <a:xfrm>
            <a:off x="3443288" y="4192588"/>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0" name="Rectangle 9"/>
          <p:cNvSpPr>
            <a:spLocks noChangeArrowheads="1"/>
          </p:cNvSpPr>
          <p:nvPr/>
        </p:nvSpPr>
        <p:spPr bwMode="auto">
          <a:xfrm>
            <a:off x="3444875" y="5248275"/>
            <a:ext cx="254000" cy="254000"/>
          </a:xfrm>
          <a:prstGeom prst="rect">
            <a:avLst/>
          </a:prstGeom>
          <a:solidFill>
            <a:schemeClr val="bg1"/>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1" name="Line 10"/>
          <p:cNvSpPr>
            <a:spLocks noChangeShapeType="1"/>
          </p:cNvSpPr>
          <p:nvPr/>
        </p:nvSpPr>
        <p:spPr bwMode="auto">
          <a:xfrm>
            <a:off x="2451100" y="3225800"/>
            <a:ext cx="977900" cy="165100"/>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2092" name="Line 11"/>
          <p:cNvSpPr>
            <a:spLocks noChangeShapeType="1"/>
          </p:cNvSpPr>
          <p:nvPr/>
        </p:nvSpPr>
        <p:spPr bwMode="auto">
          <a:xfrm>
            <a:off x="2439988" y="4852988"/>
            <a:ext cx="1003300" cy="508000"/>
          </a:xfrm>
          <a:prstGeom prst="line">
            <a:avLst/>
          </a:prstGeom>
          <a:noFill/>
          <a:ln w="254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2093" name="Oval 12" descr="Light downward diagonal"/>
          <p:cNvSpPr>
            <a:spLocks noChangeArrowheads="1"/>
          </p:cNvSpPr>
          <p:nvPr/>
        </p:nvSpPr>
        <p:spPr bwMode="auto">
          <a:xfrm>
            <a:off x="4306888" y="3074988"/>
            <a:ext cx="241300" cy="241300"/>
          </a:xfrm>
          <a:prstGeom prst="ellipse">
            <a:avLst/>
          </a:prstGeom>
          <a:pattFill prst="ltDnDiag">
            <a:fgClr>
              <a:srgbClr val="0000CC"/>
            </a:fgClr>
            <a:bgClr>
              <a:srgbClr val="FFFFFF"/>
            </a:bgClr>
          </a:patt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4" name="Oval 13"/>
          <p:cNvSpPr>
            <a:spLocks noChangeArrowheads="1"/>
          </p:cNvSpPr>
          <p:nvPr/>
        </p:nvSpPr>
        <p:spPr bwMode="auto">
          <a:xfrm>
            <a:off x="4295775" y="3927475"/>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5" name="Oval 14" descr="Light downward diagonal"/>
          <p:cNvSpPr>
            <a:spLocks noChangeArrowheads="1"/>
          </p:cNvSpPr>
          <p:nvPr/>
        </p:nvSpPr>
        <p:spPr bwMode="auto">
          <a:xfrm>
            <a:off x="4295775" y="4702175"/>
            <a:ext cx="241300" cy="241300"/>
          </a:xfrm>
          <a:prstGeom prst="ellipse">
            <a:avLst/>
          </a:prstGeom>
          <a:pattFill prst="ltDnDiag">
            <a:fgClr>
              <a:srgbClr val="0000CC"/>
            </a:fgClr>
            <a:bgClr>
              <a:srgbClr val="FFFFFF"/>
            </a:bgClr>
          </a:patt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6" name="Oval 15"/>
          <p:cNvSpPr>
            <a:spLocks noChangeArrowheads="1"/>
          </p:cNvSpPr>
          <p:nvPr/>
        </p:nvSpPr>
        <p:spPr bwMode="auto">
          <a:xfrm>
            <a:off x="4284663" y="5554663"/>
            <a:ext cx="241300" cy="241300"/>
          </a:xfrm>
          <a:prstGeom prst="ellipse">
            <a:avLst/>
          </a:prstGeom>
          <a:solidFill>
            <a:schemeClr val="accent2"/>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7" name="Rectangle 16" descr="Light downward diagonal"/>
          <p:cNvSpPr>
            <a:spLocks noChangeArrowheads="1"/>
          </p:cNvSpPr>
          <p:nvPr/>
        </p:nvSpPr>
        <p:spPr bwMode="auto">
          <a:xfrm>
            <a:off x="5538788" y="3278188"/>
            <a:ext cx="254000" cy="254000"/>
          </a:xfrm>
          <a:prstGeom prst="rect">
            <a:avLst/>
          </a:prstGeom>
          <a:pattFill prst="ltDnDiag">
            <a:fgClr>
              <a:srgbClr val="990033"/>
            </a:fgClr>
            <a:bgClr>
              <a:srgbClr val="FFFFFF"/>
            </a:bgClr>
          </a:patt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8" name="Rectangle 17"/>
          <p:cNvSpPr>
            <a:spLocks noChangeArrowheads="1"/>
          </p:cNvSpPr>
          <p:nvPr/>
        </p:nvSpPr>
        <p:spPr bwMode="auto">
          <a:xfrm>
            <a:off x="5553075" y="4168775"/>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099" name="Rectangle 18" descr="Light downward diagonal"/>
          <p:cNvSpPr>
            <a:spLocks noChangeArrowheads="1"/>
          </p:cNvSpPr>
          <p:nvPr/>
        </p:nvSpPr>
        <p:spPr bwMode="auto">
          <a:xfrm>
            <a:off x="5541963" y="5033963"/>
            <a:ext cx="254000" cy="254000"/>
          </a:xfrm>
          <a:prstGeom prst="rect">
            <a:avLst/>
          </a:prstGeom>
          <a:pattFill prst="ltDnDiag">
            <a:fgClr>
              <a:srgbClr val="990033"/>
            </a:fgClr>
            <a:bgClr>
              <a:srgbClr val="FFFFFF"/>
            </a:bgClr>
          </a:patt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2100" name="Line 19"/>
          <p:cNvSpPr>
            <a:spLocks noChangeShapeType="1"/>
          </p:cNvSpPr>
          <p:nvPr/>
        </p:nvSpPr>
        <p:spPr bwMode="auto">
          <a:xfrm>
            <a:off x="2439988" y="4027488"/>
            <a:ext cx="184150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2101" name="Line 20"/>
          <p:cNvSpPr>
            <a:spLocks noChangeShapeType="1"/>
          </p:cNvSpPr>
          <p:nvPr/>
        </p:nvSpPr>
        <p:spPr bwMode="auto">
          <a:xfrm>
            <a:off x="3698875" y="4321175"/>
            <a:ext cx="184150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2222102" name="Line 21"/>
          <p:cNvSpPr>
            <a:spLocks noChangeShapeType="1"/>
          </p:cNvSpPr>
          <p:nvPr/>
        </p:nvSpPr>
        <p:spPr bwMode="auto">
          <a:xfrm>
            <a:off x="2441575" y="5667375"/>
            <a:ext cx="1841500" cy="0"/>
          </a:xfrm>
          <a:prstGeom prst="line">
            <a:avLst/>
          </a:prstGeom>
          <a:noFill/>
          <a:ln w="25400">
            <a:solidFill>
              <a:schemeClr val="tx1"/>
            </a:solidFill>
            <a:prstDash val="dash"/>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grpSp>
        <p:nvGrpSpPr>
          <p:cNvPr id="2" name="Group 22"/>
          <p:cNvGrpSpPr>
            <a:grpSpLocks/>
          </p:cNvGrpSpPr>
          <p:nvPr/>
        </p:nvGrpSpPr>
        <p:grpSpPr bwMode="auto">
          <a:xfrm>
            <a:off x="4124325" y="3290888"/>
            <a:ext cx="1957388" cy="3297237"/>
            <a:chOff x="2598" y="1873"/>
            <a:chExt cx="1233" cy="2077"/>
          </a:xfrm>
        </p:grpSpPr>
        <p:graphicFrame>
          <p:nvGraphicFramePr>
            <p:cNvPr id="2222104" name="Object 23"/>
            <p:cNvGraphicFramePr>
              <a:graphicFrameLocks noChangeAspect="1"/>
            </p:cNvGraphicFramePr>
            <p:nvPr/>
          </p:nvGraphicFramePr>
          <p:xfrm>
            <a:off x="2598" y="3657"/>
            <a:ext cx="1233" cy="293"/>
          </p:xfrm>
          <a:graphic>
            <a:graphicData uri="http://schemas.openxmlformats.org/presentationml/2006/ole">
              <mc:AlternateContent xmlns:mc="http://schemas.openxmlformats.org/markup-compatibility/2006">
                <mc:Choice xmlns:v="urn:schemas-microsoft-com:vml" Requires="v">
                  <p:oleObj spid="_x0000_s147461" name="Equation" r:id="rId4" imgW="1066680" imgH="253800" progId="Equation.DSMT4">
                    <p:embed/>
                  </p:oleObj>
                </mc:Choice>
                <mc:Fallback>
                  <p:oleObj name="Equation" r:id="rId4" imgW="1066680" imgH="253800" progId="Equation.DSMT4">
                    <p:embed/>
                    <p:pic>
                      <p:nvPicPr>
                        <p:cNvPr id="2222104"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 y="3657"/>
                          <a:ext cx="1233" cy="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222105" name="AutoShape 24"/>
            <p:cNvCxnSpPr>
              <a:cxnSpLocks noChangeShapeType="1"/>
              <a:endCxn id="2222095" idx="5"/>
            </p:cNvCxnSpPr>
            <p:nvPr/>
          </p:nvCxnSpPr>
          <p:spPr bwMode="auto">
            <a:xfrm flipH="1" flipV="1">
              <a:off x="2836" y="2898"/>
              <a:ext cx="378" cy="773"/>
            </a:xfrm>
            <a:prstGeom prst="straightConnector1">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cxnSp>
        <p:cxnSp>
          <p:nvCxnSpPr>
            <p:cNvPr id="2222106" name="AutoShape 25"/>
            <p:cNvCxnSpPr>
              <a:cxnSpLocks noChangeShapeType="1"/>
              <a:endCxn id="2222093" idx="5"/>
            </p:cNvCxnSpPr>
            <p:nvPr/>
          </p:nvCxnSpPr>
          <p:spPr bwMode="auto">
            <a:xfrm flipH="1" flipV="1">
              <a:off x="2843" y="1873"/>
              <a:ext cx="371" cy="1798"/>
            </a:xfrm>
            <a:prstGeom prst="straightConnector1">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cxnSp>
        <p:cxnSp>
          <p:nvCxnSpPr>
            <p:cNvPr id="2222107" name="AutoShape 26"/>
            <p:cNvCxnSpPr>
              <a:cxnSpLocks noChangeShapeType="1"/>
              <a:endCxn id="2222097" idx="2"/>
            </p:cNvCxnSpPr>
            <p:nvPr/>
          </p:nvCxnSpPr>
          <p:spPr bwMode="auto">
            <a:xfrm flipV="1">
              <a:off x="3214" y="2031"/>
              <a:ext cx="355" cy="1640"/>
            </a:xfrm>
            <a:prstGeom prst="straightConnector1">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cxnSp>
        <p:cxnSp>
          <p:nvCxnSpPr>
            <p:cNvPr id="2222108" name="AutoShape 27"/>
            <p:cNvCxnSpPr>
              <a:cxnSpLocks noChangeShapeType="1"/>
              <a:endCxn id="2222099" idx="2"/>
            </p:cNvCxnSpPr>
            <p:nvPr/>
          </p:nvCxnSpPr>
          <p:spPr bwMode="auto">
            <a:xfrm flipV="1">
              <a:off x="3214" y="3137"/>
              <a:ext cx="357" cy="534"/>
            </a:xfrm>
            <a:prstGeom prst="straightConnector1">
              <a:avLst/>
            </a:prstGeom>
            <a:noFill/>
            <a:ln w="9525">
              <a:solidFill>
                <a:schemeClr val="tx1"/>
              </a:solidFill>
              <a:round/>
              <a:headEnd type="none" w="lg" len="lg"/>
              <a:tailEnd type="triangle" w="lg" len="lg"/>
            </a:ln>
            <a:extLst>
              <a:ext uri="{909E8E84-426E-40DD-AFC4-6F175D3DCCD1}">
                <a14:hiddenFill xmlns:a14="http://schemas.microsoft.com/office/drawing/2010/main">
                  <a:noFill/>
                </a14:hiddenFill>
              </a:ext>
            </a:extLst>
          </p:spPr>
        </p:cxnSp>
      </p:grpSp>
      <p:graphicFrame>
        <p:nvGraphicFramePr>
          <p:cNvPr id="2222109" name="Object 28"/>
          <p:cNvGraphicFramePr>
            <a:graphicFrameLocks noChangeAspect="1"/>
          </p:cNvGraphicFramePr>
          <p:nvPr/>
        </p:nvGraphicFramePr>
        <p:xfrm>
          <a:off x="2760663" y="2328863"/>
          <a:ext cx="369887" cy="469900"/>
        </p:xfrm>
        <a:graphic>
          <a:graphicData uri="http://schemas.openxmlformats.org/presentationml/2006/ole">
            <mc:AlternateContent xmlns:mc="http://schemas.openxmlformats.org/markup-compatibility/2006">
              <mc:Choice xmlns:v="urn:schemas-microsoft-com:vml" Requires="v">
                <p:oleObj spid="_x0000_s147462" name="Equation" r:id="rId6" imgW="190440" imgH="241200" progId="Equation.DSMT4">
                  <p:embed/>
                </p:oleObj>
              </mc:Choice>
              <mc:Fallback>
                <p:oleObj name="Equation" r:id="rId6" imgW="190440" imgH="241200" progId="Equation.DSMT4">
                  <p:embed/>
                  <p:pic>
                    <p:nvPicPr>
                      <p:cNvPr id="2222109"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0663" y="2328863"/>
                        <a:ext cx="369887"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22110" name="Object 29"/>
          <p:cNvGraphicFramePr>
            <a:graphicFrameLocks noChangeAspect="1"/>
          </p:cNvGraphicFramePr>
          <p:nvPr/>
        </p:nvGraphicFramePr>
        <p:xfrm>
          <a:off x="3681413" y="2305050"/>
          <a:ext cx="2493962" cy="469900"/>
        </p:xfrm>
        <a:graphic>
          <a:graphicData uri="http://schemas.openxmlformats.org/presentationml/2006/ole">
            <mc:AlternateContent xmlns:mc="http://schemas.openxmlformats.org/markup-compatibility/2006">
              <mc:Choice xmlns:v="urn:schemas-microsoft-com:vml" Requires="v">
                <p:oleObj spid="_x0000_s147463" name="Equation" r:id="rId8" imgW="1282680" imgH="241200" progId="Equation.DSMT4">
                  <p:embed/>
                </p:oleObj>
              </mc:Choice>
              <mc:Fallback>
                <p:oleObj name="Equation" r:id="rId8" imgW="1282680" imgH="241200" progId="Equation.DSMT4">
                  <p:embed/>
                  <p:pic>
                    <p:nvPicPr>
                      <p:cNvPr id="2222110"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1413" y="2305050"/>
                        <a:ext cx="24939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2111" name="Rectangle 14"/>
          <p:cNvSpPr>
            <a:spLocks noChangeArrowheads="1"/>
          </p:cNvSpPr>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75000"/>
              <a:buFont typeface="Wingdings" pitchFamily="2" charset="2"/>
              <a:buBlip>
                <a:blip r:embed="rId10"/>
              </a:buBlip>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400">
                <a:solidFill>
                  <a:schemeClr val="tx1"/>
                </a:solidFill>
                <a:latin typeface="Times New Roman" pitchFamily="18" charset="0"/>
              </a:defRPr>
            </a:lvl4pPr>
            <a:lvl5pPr marL="2057400" indent="-228600">
              <a:buChar char="»"/>
              <a:defRPr sz="2400">
                <a:solidFill>
                  <a:schemeClr val="tx1"/>
                </a:solidFill>
                <a:latin typeface="Times New Roman" pitchFamily="18" charset="0"/>
              </a:defRPr>
            </a:lvl5pPr>
            <a:lvl6pPr marL="2514600" indent="-228600" eaLnBrk="0" fontAlgn="base" hangingPunct="0">
              <a:spcBef>
                <a:spcPct val="0"/>
              </a:spcBef>
              <a:spcAft>
                <a:spcPct val="0"/>
              </a:spcAft>
              <a:buChar char="»"/>
              <a:defRPr sz="2400">
                <a:solidFill>
                  <a:schemeClr val="tx1"/>
                </a:solidFill>
                <a:latin typeface="Times New Roman" pitchFamily="18" charset="0"/>
              </a:defRPr>
            </a:lvl6pPr>
            <a:lvl7pPr marL="2971800" indent="-228600" eaLnBrk="0" fontAlgn="base" hangingPunct="0">
              <a:spcBef>
                <a:spcPct val="0"/>
              </a:spcBef>
              <a:spcAft>
                <a:spcPct val="0"/>
              </a:spcAft>
              <a:buChar char="»"/>
              <a:defRPr sz="2400">
                <a:solidFill>
                  <a:schemeClr val="tx1"/>
                </a:solidFill>
                <a:latin typeface="Times New Roman" pitchFamily="18" charset="0"/>
              </a:defRPr>
            </a:lvl7pPr>
            <a:lvl8pPr marL="3429000" indent="-228600" eaLnBrk="0" fontAlgn="base" hangingPunct="0">
              <a:spcBef>
                <a:spcPct val="0"/>
              </a:spcBef>
              <a:spcAft>
                <a:spcPct val="0"/>
              </a:spcAft>
              <a:buChar char="»"/>
              <a:defRPr sz="2400">
                <a:solidFill>
                  <a:schemeClr val="tx1"/>
                </a:solidFill>
                <a:latin typeface="Times New Roman" pitchFamily="18" charset="0"/>
              </a:defRPr>
            </a:lvl8pPr>
            <a:lvl9pPr marL="3886200" indent="-228600" eaLnBrk="0" fontAlgn="base" hangingPunct="0">
              <a:spcBef>
                <a:spcPct val="0"/>
              </a:spcBef>
              <a:spcAft>
                <a:spcPct val="0"/>
              </a:spcAft>
              <a:buChar char="»"/>
              <a:defRPr sz="2400">
                <a:solidFill>
                  <a:schemeClr val="tx1"/>
                </a:solidFill>
                <a:latin typeface="Times New Roman" pitchFamily="18" charset="0"/>
              </a:defRPr>
            </a:lvl9pPr>
          </a:lstStyle>
          <a:p>
            <a:pPr algn="l"/>
            <a:r>
              <a:rPr lang="en-US" altLang="en-US" sz="2800" i="0" dirty="0"/>
              <a:t>The transition: Adding new </a:t>
            </a:r>
            <a:r>
              <a:rPr lang="en-US" altLang="en-US" sz="2800" i="0" dirty="0" smtClean="0"/>
              <a:t>information</a:t>
            </a:r>
            <a:endParaRPr lang="en-US" altLang="en-US" sz="2800" i="0" dirty="0"/>
          </a:p>
        </p:txBody>
      </p:sp>
      <p:sp>
        <p:nvSpPr>
          <p:cNvPr id="3" name="Footer Placeholder 2"/>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7756858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4130"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altLang="en-US" sz="1400"/>
              <a:t>Slide </a:t>
            </a:r>
            <a:fld id="{6C015502-C12C-4B62-B5ED-ACFC85143BBA}" type="slidenum">
              <a:rPr lang="en-US" altLang="en-US" sz="1400"/>
              <a:pPr algn="r"/>
              <a:t>122</a:t>
            </a:fld>
            <a:endParaRPr lang="en-US" altLang="en-US" sz="1400"/>
          </a:p>
        </p:txBody>
      </p:sp>
      <p:sp>
        <p:nvSpPr>
          <p:cNvPr id="2224131" name="Rectangle 2"/>
          <p:cNvSpPr>
            <a:spLocks noGrp="1" noChangeArrowheads="1"/>
          </p:cNvSpPr>
          <p:nvPr>
            <p:ph type="title" idx="4294967295"/>
          </p:nvPr>
        </p:nvSpPr>
        <p:spPr/>
        <p:txBody>
          <a:bodyPr/>
          <a:lstStyle/>
          <a:p>
            <a:r>
              <a:rPr lang="en-US" dirty="0"/>
              <a:t>Optimizing fleets</a:t>
            </a:r>
            <a:endParaRPr lang="en-US" altLang="en-US" dirty="0"/>
          </a:p>
        </p:txBody>
      </p:sp>
      <p:sp>
        <p:nvSpPr>
          <p:cNvPr id="2224132" name="Oval 3"/>
          <p:cNvSpPr>
            <a:spLocks noChangeArrowheads="1"/>
          </p:cNvSpPr>
          <p:nvPr/>
        </p:nvSpPr>
        <p:spPr bwMode="auto">
          <a:xfrm>
            <a:off x="4306888" y="3074988"/>
            <a:ext cx="241300" cy="241300"/>
          </a:xfrm>
          <a:prstGeom prst="ellipse">
            <a:avLst/>
          </a:prstGeom>
          <a:solidFill>
            <a:srgbClr val="0000CC"/>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3" name="Oval 4"/>
          <p:cNvSpPr>
            <a:spLocks noChangeArrowheads="1"/>
          </p:cNvSpPr>
          <p:nvPr/>
        </p:nvSpPr>
        <p:spPr bwMode="auto">
          <a:xfrm>
            <a:off x="4295775" y="3927475"/>
            <a:ext cx="241300" cy="241300"/>
          </a:xfrm>
          <a:prstGeom prst="ellipse">
            <a:avLst/>
          </a:prstGeom>
          <a:solidFill>
            <a:srgbClr val="0000CC"/>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4" name="Oval 5"/>
          <p:cNvSpPr>
            <a:spLocks noChangeArrowheads="1"/>
          </p:cNvSpPr>
          <p:nvPr/>
        </p:nvSpPr>
        <p:spPr bwMode="auto">
          <a:xfrm>
            <a:off x="4295775" y="4702175"/>
            <a:ext cx="241300" cy="241300"/>
          </a:xfrm>
          <a:prstGeom prst="ellipse">
            <a:avLst/>
          </a:prstGeom>
          <a:solidFill>
            <a:srgbClr val="0000CC"/>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5" name="Oval 6"/>
          <p:cNvSpPr>
            <a:spLocks noChangeArrowheads="1"/>
          </p:cNvSpPr>
          <p:nvPr/>
        </p:nvSpPr>
        <p:spPr bwMode="auto">
          <a:xfrm>
            <a:off x="4284663" y="5554663"/>
            <a:ext cx="241300" cy="241300"/>
          </a:xfrm>
          <a:prstGeom prst="ellipse">
            <a:avLst/>
          </a:prstGeom>
          <a:solidFill>
            <a:srgbClr val="0000CC"/>
          </a:solidFill>
          <a:ln w="19050" algn="ctr">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6" name="Rectangle 7"/>
          <p:cNvSpPr>
            <a:spLocks noChangeArrowheads="1"/>
          </p:cNvSpPr>
          <p:nvPr/>
        </p:nvSpPr>
        <p:spPr bwMode="auto">
          <a:xfrm>
            <a:off x="5538788" y="3278188"/>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7" name="Rectangle 8"/>
          <p:cNvSpPr>
            <a:spLocks noChangeArrowheads="1"/>
          </p:cNvSpPr>
          <p:nvPr/>
        </p:nvSpPr>
        <p:spPr bwMode="auto">
          <a:xfrm>
            <a:off x="5553075" y="4168775"/>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sp>
        <p:nvSpPr>
          <p:cNvPr id="2224138" name="Rectangle 9"/>
          <p:cNvSpPr>
            <a:spLocks noChangeArrowheads="1"/>
          </p:cNvSpPr>
          <p:nvPr/>
        </p:nvSpPr>
        <p:spPr bwMode="auto">
          <a:xfrm>
            <a:off x="5541963" y="5033963"/>
            <a:ext cx="254000" cy="254000"/>
          </a:xfrm>
          <a:prstGeom prst="rect">
            <a:avLst/>
          </a:prstGeom>
          <a:solidFill>
            <a:srgbClr val="990033"/>
          </a:solidFill>
          <a:ln w="19050" algn="ctr">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i="1"/>
          </a:p>
        </p:txBody>
      </p:sp>
      <p:graphicFrame>
        <p:nvGraphicFramePr>
          <p:cNvPr id="2224142" name="Object 13"/>
          <p:cNvGraphicFramePr>
            <a:graphicFrameLocks noChangeAspect="1"/>
          </p:cNvGraphicFramePr>
          <p:nvPr/>
        </p:nvGraphicFramePr>
        <p:xfrm>
          <a:off x="4821238" y="2292350"/>
          <a:ext cx="468312" cy="469900"/>
        </p:xfrm>
        <a:graphic>
          <a:graphicData uri="http://schemas.openxmlformats.org/presentationml/2006/ole">
            <mc:AlternateContent xmlns:mc="http://schemas.openxmlformats.org/markup-compatibility/2006">
              <mc:Choice xmlns:v="urn:schemas-microsoft-com:vml" Requires="v">
                <p:oleObj spid="_x0000_s148483" name="Equation" r:id="rId4" imgW="241200" imgH="241200" progId="Equation.DSMT4">
                  <p:embed/>
                </p:oleObj>
              </mc:Choice>
              <mc:Fallback>
                <p:oleObj name="Equation" r:id="rId4" imgW="241200" imgH="241200" progId="Equation.DSMT4">
                  <p:embed/>
                  <p:pic>
                    <p:nvPicPr>
                      <p:cNvPr id="2224142"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2292350"/>
                        <a:ext cx="46831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4143" name="Rectangle 14"/>
          <p:cNvSpPr>
            <a:spLocks noChangeArrowheads="1"/>
          </p:cNvSpPr>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75000"/>
              <a:buFont typeface="Wingdings" pitchFamily="2" charset="2"/>
              <a:buBlip>
                <a:blip r:embed="rId6"/>
              </a:buBlip>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400">
                <a:solidFill>
                  <a:schemeClr val="tx1"/>
                </a:solidFill>
                <a:latin typeface="Times New Roman" pitchFamily="18" charset="0"/>
              </a:defRPr>
            </a:lvl4pPr>
            <a:lvl5pPr marL="2057400" indent="-228600">
              <a:buChar char="»"/>
              <a:defRPr sz="2400">
                <a:solidFill>
                  <a:schemeClr val="tx1"/>
                </a:solidFill>
                <a:latin typeface="Times New Roman" pitchFamily="18" charset="0"/>
              </a:defRPr>
            </a:lvl5pPr>
            <a:lvl6pPr marL="2514600" indent="-228600" eaLnBrk="0" fontAlgn="base" hangingPunct="0">
              <a:spcBef>
                <a:spcPct val="0"/>
              </a:spcBef>
              <a:spcAft>
                <a:spcPct val="0"/>
              </a:spcAft>
              <a:buChar char="»"/>
              <a:defRPr sz="2400">
                <a:solidFill>
                  <a:schemeClr val="tx1"/>
                </a:solidFill>
                <a:latin typeface="Times New Roman" pitchFamily="18" charset="0"/>
              </a:defRPr>
            </a:lvl6pPr>
            <a:lvl7pPr marL="2971800" indent="-228600" eaLnBrk="0" fontAlgn="base" hangingPunct="0">
              <a:spcBef>
                <a:spcPct val="0"/>
              </a:spcBef>
              <a:spcAft>
                <a:spcPct val="0"/>
              </a:spcAft>
              <a:buChar char="»"/>
              <a:defRPr sz="2400">
                <a:solidFill>
                  <a:schemeClr val="tx1"/>
                </a:solidFill>
                <a:latin typeface="Times New Roman" pitchFamily="18" charset="0"/>
              </a:defRPr>
            </a:lvl7pPr>
            <a:lvl8pPr marL="3429000" indent="-228600" eaLnBrk="0" fontAlgn="base" hangingPunct="0">
              <a:spcBef>
                <a:spcPct val="0"/>
              </a:spcBef>
              <a:spcAft>
                <a:spcPct val="0"/>
              </a:spcAft>
              <a:buChar char="»"/>
              <a:defRPr sz="2400">
                <a:solidFill>
                  <a:schemeClr val="tx1"/>
                </a:solidFill>
                <a:latin typeface="Times New Roman" pitchFamily="18" charset="0"/>
              </a:defRPr>
            </a:lvl8pPr>
            <a:lvl9pPr marL="3886200" indent="-228600" eaLnBrk="0" fontAlgn="base" hangingPunct="0">
              <a:spcBef>
                <a:spcPct val="0"/>
              </a:spcBef>
              <a:spcAft>
                <a:spcPct val="0"/>
              </a:spcAft>
              <a:buChar char="»"/>
              <a:defRPr sz="2400">
                <a:solidFill>
                  <a:schemeClr val="tx1"/>
                </a:solidFill>
                <a:latin typeface="Times New Roman" pitchFamily="18" charset="0"/>
              </a:defRPr>
            </a:lvl9pPr>
          </a:lstStyle>
          <a:p>
            <a:pPr algn="l"/>
            <a:r>
              <a:rPr lang="en-US" altLang="en-US" sz="2800" i="0" dirty="0"/>
              <a:t>The next pre-decision state</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803388527"/>
      </p:ext>
    </p:extLst>
  </p:cSld>
  <p:clrMapOvr>
    <a:masterClrMapping/>
  </p:clrMapOvr>
  <p:transition>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fleets</a:t>
            </a:r>
          </a:p>
        </p:txBody>
      </p:sp>
      <p:sp>
        <p:nvSpPr>
          <p:cNvPr id="3" name="Content Placeholder 2"/>
          <p:cNvSpPr>
            <a:spLocks noGrp="1"/>
          </p:cNvSpPr>
          <p:nvPr>
            <p:ph idx="1"/>
          </p:nvPr>
        </p:nvSpPr>
        <p:spPr>
          <a:xfrm>
            <a:off x="164592" y="1143000"/>
            <a:ext cx="3895344" cy="4953000"/>
          </a:xfrm>
        </p:spPr>
        <p:txBody>
          <a:bodyPr/>
          <a:lstStyle/>
          <a:p>
            <a:r>
              <a:rPr lang="en-US" sz="2000" dirty="0" smtClean="0"/>
              <a:t>Assignment network</a:t>
            </a:r>
          </a:p>
          <a:p>
            <a:pPr lvl="1"/>
            <a:endParaRPr lang="en-US" sz="1800" dirty="0" smtClean="0"/>
          </a:p>
          <a:p>
            <a:pPr lvl="1"/>
            <a:r>
              <a:rPr lang="en-US" sz="1800" dirty="0" smtClean="0"/>
              <a:t>Capture the value of downstream driver.</a:t>
            </a:r>
          </a:p>
          <a:p>
            <a:pPr lvl="1"/>
            <a:endParaRPr lang="en-US" sz="1800" dirty="0" smtClean="0"/>
          </a:p>
          <a:p>
            <a:pPr marL="457200" lvl="1" indent="0">
              <a:buNone/>
            </a:pPr>
            <a:r>
              <a:rPr lang="en-US" sz="1800" dirty="0" smtClean="0"/>
              <a:t> </a:t>
            </a:r>
          </a:p>
          <a:p>
            <a:pPr lvl="1"/>
            <a:endParaRPr lang="en-US" sz="1800" dirty="0"/>
          </a:p>
          <a:p>
            <a:pPr lvl="1"/>
            <a:endParaRPr lang="en-US" sz="1800" dirty="0" smtClean="0"/>
          </a:p>
          <a:p>
            <a:pPr lvl="1"/>
            <a:r>
              <a:rPr lang="en-US" sz="1800" dirty="0" smtClean="0"/>
              <a:t>Add this value to the assignment arc.</a:t>
            </a:r>
            <a:endParaRPr lang="en-US" sz="1800" dirty="0"/>
          </a:p>
        </p:txBody>
      </p:sp>
      <p:grpSp>
        <p:nvGrpSpPr>
          <p:cNvPr id="5" name="Group 65"/>
          <p:cNvGrpSpPr>
            <a:grpSpLocks/>
          </p:cNvGrpSpPr>
          <p:nvPr/>
        </p:nvGrpSpPr>
        <p:grpSpPr bwMode="auto">
          <a:xfrm>
            <a:off x="3289300" y="1247108"/>
            <a:ext cx="5851525" cy="5348288"/>
            <a:chOff x="200" y="96"/>
            <a:chExt cx="3686" cy="3369"/>
          </a:xfrm>
        </p:grpSpPr>
        <p:sp>
          <p:nvSpPr>
            <p:cNvPr id="6" name="Text Box 4"/>
            <p:cNvSpPr txBox="1">
              <a:spLocks noChangeArrowheads="1"/>
            </p:cNvSpPr>
            <p:nvPr/>
          </p:nvSpPr>
          <p:spPr bwMode="auto">
            <a:xfrm>
              <a:off x="200" y="126"/>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Drivers</a:t>
              </a:r>
            </a:p>
          </p:txBody>
        </p:sp>
        <p:sp>
          <p:nvSpPr>
            <p:cNvPr id="7" name="Oval 5"/>
            <p:cNvSpPr>
              <a:spLocks noChangeArrowheads="1"/>
            </p:cNvSpPr>
            <p:nvPr/>
          </p:nvSpPr>
          <p:spPr bwMode="auto">
            <a:xfrm>
              <a:off x="516" y="984"/>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6"/>
            <p:cNvSpPr>
              <a:spLocks noChangeArrowheads="1"/>
            </p:cNvSpPr>
            <p:nvPr/>
          </p:nvSpPr>
          <p:spPr bwMode="auto">
            <a:xfrm>
              <a:off x="521" y="1465"/>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7"/>
            <p:cNvSpPr>
              <a:spLocks noChangeArrowheads="1"/>
            </p:cNvSpPr>
            <p:nvPr/>
          </p:nvSpPr>
          <p:spPr bwMode="auto">
            <a:xfrm>
              <a:off x="519" y="1932"/>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8"/>
            <p:cNvSpPr>
              <a:spLocks noChangeArrowheads="1"/>
            </p:cNvSpPr>
            <p:nvPr/>
          </p:nvSpPr>
          <p:spPr bwMode="auto">
            <a:xfrm>
              <a:off x="517" y="2385"/>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9"/>
            <p:cNvSpPr>
              <a:spLocks noChangeArrowheads="1"/>
            </p:cNvSpPr>
            <p:nvPr/>
          </p:nvSpPr>
          <p:spPr bwMode="auto">
            <a:xfrm>
              <a:off x="522" y="281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1" descr="Light upward diagonal"/>
            <p:cNvSpPr>
              <a:spLocks noChangeArrowheads="1"/>
            </p:cNvSpPr>
            <p:nvPr/>
          </p:nvSpPr>
          <p:spPr bwMode="auto">
            <a:xfrm>
              <a:off x="1573" y="773"/>
              <a:ext cx="124" cy="124"/>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descr="Light upward diagonal"/>
            <p:cNvSpPr>
              <a:spLocks noChangeArrowheads="1"/>
            </p:cNvSpPr>
            <p:nvPr/>
          </p:nvSpPr>
          <p:spPr bwMode="auto">
            <a:xfrm>
              <a:off x="1585" y="1380"/>
              <a:ext cx="124" cy="124"/>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13" descr="Light upward diagonal"/>
            <p:cNvSpPr>
              <a:spLocks noChangeArrowheads="1"/>
            </p:cNvSpPr>
            <p:nvPr/>
          </p:nvSpPr>
          <p:spPr bwMode="auto">
            <a:xfrm>
              <a:off x="1583" y="2057"/>
              <a:ext cx="124" cy="124"/>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14" descr="Light upward diagonal"/>
            <p:cNvSpPr>
              <a:spLocks noChangeArrowheads="1"/>
            </p:cNvSpPr>
            <p:nvPr/>
          </p:nvSpPr>
          <p:spPr bwMode="auto">
            <a:xfrm>
              <a:off x="1581" y="2734"/>
              <a:ext cx="124" cy="124"/>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5" descr="Light upward diagonal"/>
            <p:cNvSpPr>
              <a:spLocks noChangeArrowheads="1"/>
            </p:cNvSpPr>
            <p:nvPr/>
          </p:nvSpPr>
          <p:spPr bwMode="auto">
            <a:xfrm>
              <a:off x="1579" y="3341"/>
              <a:ext cx="124" cy="124"/>
            </a:xfrm>
            <a:prstGeom prst="rect">
              <a:avLst/>
            </a:prstGeom>
            <a:pattFill prst="ltUpDiag">
              <a:fgClr>
                <a:schemeClr val="tx1"/>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7" name="AutoShape 16"/>
            <p:cNvCxnSpPr>
              <a:cxnSpLocks noChangeShapeType="1"/>
              <a:stCxn id="7" idx="6"/>
              <a:endCxn id="12" idx="1"/>
            </p:cNvCxnSpPr>
            <p:nvPr/>
          </p:nvCxnSpPr>
          <p:spPr bwMode="auto">
            <a:xfrm flipV="1">
              <a:off x="612" y="835"/>
              <a:ext cx="961" cy="197"/>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17"/>
            <p:cNvCxnSpPr>
              <a:cxnSpLocks noChangeShapeType="1"/>
              <a:stCxn id="7" idx="6"/>
              <a:endCxn id="13" idx="1"/>
            </p:cNvCxnSpPr>
            <p:nvPr/>
          </p:nvCxnSpPr>
          <p:spPr bwMode="auto">
            <a:xfrm>
              <a:off x="612" y="1032"/>
              <a:ext cx="973" cy="410"/>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18"/>
            <p:cNvCxnSpPr>
              <a:cxnSpLocks noChangeShapeType="1"/>
              <a:stCxn id="7" idx="6"/>
              <a:endCxn id="14" idx="1"/>
            </p:cNvCxnSpPr>
            <p:nvPr/>
          </p:nvCxnSpPr>
          <p:spPr bwMode="auto">
            <a:xfrm>
              <a:off x="612" y="1032"/>
              <a:ext cx="971" cy="1087"/>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19"/>
            <p:cNvCxnSpPr>
              <a:cxnSpLocks noChangeShapeType="1"/>
              <a:stCxn id="7" idx="6"/>
              <a:endCxn id="15" idx="1"/>
            </p:cNvCxnSpPr>
            <p:nvPr/>
          </p:nvCxnSpPr>
          <p:spPr bwMode="auto">
            <a:xfrm>
              <a:off x="612" y="1032"/>
              <a:ext cx="969" cy="1764"/>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20"/>
            <p:cNvCxnSpPr>
              <a:cxnSpLocks noChangeShapeType="1"/>
              <a:stCxn id="7" idx="6"/>
              <a:endCxn id="16" idx="1"/>
            </p:cNvCxnSpPr>
            <p:nvPr/>
          </p:nvCxnSpPr>
          <p:spPr bwMode="auto">
            <a:xfrm>
              <a:off x="612" y="1032"/>
              <a:ext cx="967" cy="2371"/>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21"/>
            <p:cNvCxnSpPr>
              <a:cxnSpLocks noChangeShapeType="1"/>
              <a:stCxn id="8" idx="6"/>
              <a:endCxn id="12" idx="1"/>
            </p:cNvCxnSpPr>
            <p:nvPr/>
          </p:nvCxnSpPr>
          <p:spPr bwMode="auto">
            <a:xfrm flipV="1">
              <a:off x="617" y="835"/>
              <a:ext cx="956" cy="678"/>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22"/>
            <p:cNvCxnSpPr>
              <a:cxnSpLocks noChangeShapeType="1"/>
              <a:stCxn id="9" idx="6"/>
              <a:endCxn id="12" idx="1"/>
            </p:cNvCxnSpPr>
            <p:nvPr/>
          </p:nvCxnSpPr>
          <p:spPr bwMode="auto">
            <a:xfrm flipV="1">
              <a:off x="615" y="835"/>
              <a:ext cx="958" cy="114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23"/>
            <p:cNvCxnSpPr>
              <a:cxnSpLocks noChangeShapeType="1"/>
              <a:stCxn id="10" idx="6"/>
              <a:endCxn id="12" idx="1"/>
            </p:cNvCxnSpPr>
            <p:nvPr/>
          </p:nvCxnSpPr>
          <p:spPr bwMode="auto">
            <a:xfrm flipV="1">
              <a:off x="613" y="835"/>
              <a:ext cx="960" cy="1598"/>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24"/>
            <p:cNvCxnSpPr>
              <a:cxnSpLocks noChangeShapeType="1"/>
              <a:stCxn id="11" idx="6"/>
              <a:endCxn id="12" idx="1"/>
            </p:cNvCxnSpPr>
            <p:nvPr/>
          </p:nvCxnSpPr>
          <p:spPr bwMode="auto">
            <a:xfrm flipV="1">
              <a:off x="618" y="835"/>
              <a:ext cx="955" cy="2023"/>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25"/>
            <p:cNvCxnSpPr>
              <a:cxnSpLocks noChangeShapeType="1"/>
              <a:stCxn id="9" idx="6"/>
              <a:endCxn id="13" idx="1"/>
            </p:cNvCxnSpPr>
            <p:nvPr/>
          </p:nvCxnSpPr>
          <p:spPr bwMode="auto">
            <a:xfrm flipV="1">
              <a:off x="615" y="1442"/>
              <a:ext cx="970" cy="53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26"/>
            <p:cNvCxnSpPr>
              <a:cxnSpLocks noChangeShapeType="1"/>
              <a:stCxn id="9" idx="6"/>
              <a:endCxn id="14" idx="1"/>
            </p:cNvCxnSpPr>
            <p:nvPr/>
          </p:nvCxnSpPr>
          <p:spPr bwMode="auto">
            <a:xfrm>
              <a:off x="615" y="1980"/>
              <a:ext cx="968" cy="13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27"/>
            <p:cNvCxnSpPr>
              <a:cxnSpLocks noChangeShapeType="1"/>
              <a:stCxn id="9" idx="6"/>
              <a:endCxn id="15" idx="1"/>
            </p:cNvCxnSpPr>
            <p:nvPr/>
          </p:nvCxnSpPr>
          <p:spPr bwMode="auto">
            <a:xfrm>
              <a:off x="615" y="1980"/>
              <a:ext cx="966" cy="8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28"/>
            <p:cNvCxnSpPr>
              <a:cxnSpLocks noChangeShapeType="1"/>
              <a:stCxn id="9" idx="6"/>
              <a:endCxn id="16" idx="1"/>
            </p:cNvCxnSpPr>
            <p:nvPr/>
          </p:nvCxnSpPr>
          <p:spPr bwMode="auto">
            <a:xfrm>
              <a:off x="615" y="1980"/>
              <a:ext cx="964" cy="142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29"/>
            <p:cNvCxnSpPr>
              <a:cxnSpLocks noChangeShapeType="1"/>
              <a:stCxn id="8" idx="6"/>
              <a:endCxn id="13" idx="1"/>
            </p:cNvCxnSpPr>
            <p:nvPr/>
          </p:nvCxnSpPr>
          <p:spPr bwMode="auto">
            <a:xfrm flipV="1">
              <a:off x="617" y="1442"/>
              <a:ext cx="968" cy="71"/>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30"/>
            <p:cNvCxnSpPr>
              <a:cxnSpLocks noChangeShapeType="1"/>
              <a:stCxn id="8" idx="6"/>
              <a:endCxn id="14" idx="1"/>
            </p:cNvCxnSpPr>
            <p:nvPr/>
          </p:nvCxnSpPr>
          <p:spPr bwMode="auto">
            <a:xfrm>
              <a:off x="617" y="1513"/>
              <a:ext cx="966" cy="606"/>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31"/>
            <p:cNvCxnSpPr>
              <a:cxnSpLocks noChangeShapeType="1"/>
              <a:stCxn id="8" idx="6"/>
              <a:endCxn id="15" idx="1"/>
            </p:cNvCxnSpPr>
            <p:nvPr/>
          </p:nvCxnSpPr>
          <p:spPr bwMode="auto">
            <a:xfrm>
              <a:off x="617" y="1513"/>
              <a:ext cx="964" cy="1283"/>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32"/>
            <p:cNvCxnSpPr>
              <a:cxnSpLocks noChangeShapeType="1"/>
              <a:stCxn id="10" idx="6"/>
              <a:endCxn id="16" idx="1"/>
            </p:cNvCxnSpPr>
            <p:nvPr/>
          </p:nvCxnSpPr>
          <p:spPr bwMode="auto">
            <a:xfrm>
              <a:off x="613" y="2433"/>
              <a:ext cx="966" cy="970"/>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33"/>
            <p:cNvCxnSpPr>
              <a:cxnSpLocks noChangeShapeType="1"/>
              <a:stCxn id="8" idx="6"/>
              <a:endCxn id="16" idx="1"/>
            </p:cNvCxnSpPr>
            <p:nvPr/>
          </p:nvCxnSpPr>
          <p:spPr bwMode="auto">
            <a:xfrm>
              <a:off x="617" y="1513"/>
              <a:ext cx="962" cy="1890"/>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34"/>
            <p:cNvCxnSpPr>
              <a:cxnSpLocks noChangeShapeType="1"/>
              <a:stCxn id="10" idx="6"/>
              <a:endCxn id="13" idx="1"/>
            </p:cNvCxnSpPr>
            <p:nvPr/>
          </p:nvCxnSpPr>
          <p:spPr bwMode="auto">
            <a:xfrm flipV="1">
              <a:off x="613" y="1442"/>
              <a:ext cx="972" cy="991"/>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35"/>
            <p:cNvCxnSpPr>
              <a:cxnSpLocks noChangeShapeType="1"/>
              <a:stCxn id="10" idx="6"/>
              <a:endCxn id="14" idx="1"/>
            </p:cNvCxnSpPr>
            <p:nvPr/>
          </p:nvCxnSpPr>
          <p:spPr bwMode="auto">
            <a:xfrm flipV="1">
              <a:off x="613" y="2119"/>
              <a:ext cx="970" cy="314"/>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36"/>
            <p:cNvCxnSpPr>
              <a:cxnSpLocks noChangeShapeType="1"/>
              <a:stCxn id="10" idx="6"/>
              <a:endCxn id="15" idx="1"/>
            </p:cNvCxnSpPr>
            <p:nvPr/>
          </p:nvCxnSpPr>
          <p:spPr bwMode="auto">
            <a:xfrm>
              <a:off x="613" y="2433"/>
              <a:ext cx="968" cy="363"/>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37"/>
            <p:cNvCxnSpPr>
              <a:cxnSpLocks noChangeShapeType="1"/>
              <a:stCxn id="11" idx="6"/>
              <a:endCxn id="16" idx="1"/>
            </p:cNvCxnSpPr>
            <p:nvPr/>
          </p:nvCxnSpPr>
          <p:spPr bwMode="auto">
            <a:xfrm>
              <a:off x="618" y="2858"/>
              <a:ext cx="961" cy="545"/>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38"/>
            <p:cNvCxnSpPr>
              <a:cxnSpLocks noChangeShapeType="1"/>
              <a:stCxn id="11" idx="6"/>
              <a:endCxn id="15" idx="1"/>
            </p:cNvCxnSpPr>
            <p:nvPr/>
          </p:nvCxnSpPr>
          <p:spPr bwMode="auto">
            <a:xfrm flipV="1">
              <a:off x="618" y="2796"/>
              <a:ext cx="963" cy="62"/>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39"/>
            <p:cNvCxnSpPr>
              <a:cxnSpLocks noChangeShapeType="1"/>
              <a:stCxn id="11" idx="6"/>
              <a:endCxn id="14" idx="1"/>
            </p:cNvCxnSpPr>
            <p:nvPr/>
          </p:nvCxnSpPr>
          <p:spPr bwMode="auto">
            <a:xfrm flipV="1">
              <a:off x="618" y="2119"/>
              <a:ext cx="965" cy="739"/>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40"/>
            <p:cNvCxnSpPr>
              <a:cxnSpLocks noChangeShapeType="1"/>
              <a:stCxn id="11" idx="6"/>
              <a:endCxn id="13" idx="1"/>
            </p:cNvCxnSpPr>
            <p:nvPr/>
          </p:nvCxnSpPr>
          <p:spPr bwMode="auto">
            <a:xfrm flipV="1">
              <a:off x="618" y="1442"/>
              <a:ext cx="967" cy="1416"/>
            </a:xfrm>
            <a:prstGeom prst="straightConnector1">
              <a:avLst/>
            </a:prstGeom>
            <a:noFill/>
            <a:ln w="63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46"/>
            <p:cNvCxnSpPr>
              <a:cxnSpLocks noChangeShapeType="1"/>
              <a:stCxn id="12" idx="3"/>
            </p:cNvCxnSpPr>
            <p:nvPr/>
          </p:nvCxnSpPr>
          <p:spPr bwMode="auto">
            <a:xfrm flipV="1">
              <a:off x="1697" y="527"/>
              <a:ext cx="1312" cy="30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47"/>
            <p:cNvCxnSpPr>
              <a:cxnSpLocks noChangeShapeType="1"/>
              <a:stCxn id="13" idx="3"/>
            </p:cNvCxnSpPr>
            <p:nvPr/>
          </p:nvCxnSpPr>
          <p:spPr bwMode="auto">
            <a:xfrm>
              <a:off x="1709" y="1442"/>
              <a:ext cx="1372" cy="8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48"/>
            <p:cNvCxnSpPr>
              <a:cxnSpLocks noChangeShapeType="1"/>
              <a:stCxn id="14" idx="3"/>
            </p:cNvCxnSpPr>
            <p:nvPr/>
          </p:nvCxnSpPr>
          <p:spPr bwMode="auto">
            <a:xfrm flipV="1">
              <a:off x="1707" y="1965"/>
              <a:ext cx="1421" cy="15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49"/>
            <p:cNvCxnSpPr>
              <a:cxnSpLocks noChangeShapeType="1"/>
              <a:stCxn id="15" idx="3"/>
            </p:cNvCxnSpPr>
            <p:nvPr/>
          </p:nvCxnSpPr>
          <p:spPr bwMode="auto">
            <a:xfrm flipV="1">
              <a:off x="1705" y="2587"/>
              <a:ext cx="1443" cy="2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50"/>
            <p:cNvCxnSpPr>
              <a:cxnSpLocks noChangeShapeType="1"/>
              <a:stCxn id="16" idx="3"/>
            </p:cNvCxnSpPr>
            <p:nvPr/>
          </p:nvCxnSpPr>
          <p:spPr bwMode="auto">
            <a:xfrm flipV="1">
              <a:off x="1703" y="3027"/>
              <a:ext cx="1522" cy="37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7" name="Object 52"/>
            <p:cNvGraphicFramePr>
              <a:graphicFrameLocks noChangeAspect="1"/>
            </p:cNvGraphicFramePr>
            <p:nvPr/>
          </p:nvGraphicFramePr>
          <p:xfrm>
            <a:off x="339" y="1860"/>
            <a:ext cx="157" cy="217"/>
          </p:xfrm>
          <a:graphic>
            <a:graphicData uri="http://schemas.openxmlformats.org/presentationml/2006/ole">
              <mc:AlternateContent xmlns:mc="http://schemas.openxmlformats.org/markup-compatibility/2006">
                <mc:Choice xmlns:v="urn:schemas-microsoft-com:vml" Requires="v">
                  <p:oleObj spid="_x0000_s149517" name="Equation" r:id="rId3" imgW="164880" imgH="228600" progId="Equation.DSMT4">
                    <p:embed/>
                  </p:oleObj>
                </mc:Choice>
                <mc:Fallback>
                  <p:oleObj name="Equation" r:id="rId3" imgW="164880" imgH="228600" progId="Equation.DSMT4">
                    <p:embed/>
                    <p:pic>
                      <p:nvPicPr>
                        <p:cNvPr id="47" name="Object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 y="1860"/>
                          <a:ext cx="157"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 name="Object 53"/>
            <p:cNvGraphicFramePr>
              <a:graphicFrameLocks noChangeAspect="1"/>
            </p:cNvGraphicFramePr>
            <p:nvPr>
              <p:extLst/>
            </p:nvPr>
          </p:nvGraphicFramePr>
          <p:xfrm>
            <a:off x="3036" y="403"/>
            <a:ext cx="628" cy="229"/>
          </p:xfrm>
          <a:graphic>
            <a:graphicData uri="http://schemas.openxmlformats.org/presentationml/2006/ole">
              <mc:AlternateContent xmlns:mc="http://schemas.openxmlformats.org/markup-compatibility/2006">
                <mc:Choice xmlns:v="urn:schemas-microsoft-com:vml" Requires="v">
                  <p:oleObj spid="_x0000_s149518" name="Equation" r:id="rId5" imgW="660240" imgH="241200" progId="Equation.DSMT4">
                    <p:embed/>
                  </p:oleObj>
                </mc:Choice>
                <mc:Fallback>
                  <p:oleObj name="Equation" r:id="rId5" imgW="660240" imgH="241200" progId="Equation.DSMT4">
                    <p:embed/>
                    <p:pic>
                      <p:nvPicPr>
                        <p:cNvPr id="48" name="Object 53"/>
                        <p:cNvPicPr>
                          <a:picLocks noChangeAspect="1" noChangeArrowheads="1"/>
                        </p:cNvPicPr>
                        <p:nvPr/>
                      </p:nvPicPr>
                      <p:blipFill>
                        <a:blip r:embed="rId6"/>
                        <a:srcRect/>
                        <a:stretch>
                          <a:fillRect/>
                        </a:stretch>
                      </p:blipFill>
                      <p:spPr bwMode="auto">
                        <a:xfrm>
                          <a:off x="3036" y="403"/>
                          <a:ext cx="628"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 name="Object 54"/>
            <p:cNvGraphicFramePr>
              <a:graphicFrameLocks noChangeAspect="1"/>
            </p:cNvGraphicFramePr>
            <p:nvPr/>
          </p:nvGraphicFramePr>
          <p:xfrm>
            <a:off x="3096" y="1399"/>
            <a:ext cx="640" cy="229"/>
          </p:xfrm>
          <a:graphic>
            <a:graphicData uri="http://schemas.openxmlformats.org/presentationml/2006/ole">
              <mc:AlternateContent xmlns:mc="http://schemas.openxmlformats.org/markup-compatibility/2006">
                <mc:Choice xmlns:v="urn:schemas-microsoft-com:vml" Requires="v">
                  <p:oleObj spid="_x0000_s149519" name="Equation" r:id="rId7" imgW="672840" imgH="241200" progId="Equation.DSMT4">
                    <p:embed/>
                  </p:oleObj>
                </mc:Choice>
                <mc:Fallback>
                  <p:oleObj name="Equation" r:id="rId7" imgW="672840" imgH="241200" progId="Equation.DSMT4">
                    <p:embed/>
                    <p:pic>
                      <p:nvPicPr>
                        <p:cNvPr id="49"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 y="1399"/>
                          <a:ext cx="640"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 name="Object 55"/>
            <p:cNvGraphicFramePr>
              <a:graphicFrameLocks noChangeAspect="1"/>
            </p:cNvGraphicFramePr>
            <p:nvPr/>
          </p:nvGraphicFramePr>
          <p:xfrm>
            <a:off x="3150" y="1849"/>
            <a:ext cx="640" cy="229"/>
          </p:xfrm>
          <a:graphic>
            <a:graphicData uri="http://schemas.openxmlformats.org/presentationml/2006/ole">
              <mc:AlternateContent xmlns:mc="http://schemas.openxmlformats.org/markup-compatibility/2006">
                <mc:Choice xmlns:v="urn:schemas-microsoft-com:vml" Requires="v">
                  <p:oleObj spid="_x0000_s149520" name="Equation" r:id="rId9" imgW="672840" imgH="241200" progId="Equation.DSMT4">
                    <p:embed/>
                  </p:oleObj>
                </mc:Choice>
                <mc:Fallback>
                  <p:oleObj name="Equation" r:id="rId9" imgW="672840" imgH="241200" progId="Equation.DSMT4">
                    <p:embed/>
                    <p:pic>
                      <p:nvPicPr>
                        <p:cNvPr id="50"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0" y="1849"/>
                          <a:ext cx="640"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 name="Object 56"/>
            <p:cNvGraphicFramePr>
              <a:graphicFrameLocks noChangeAspect="1"/>
            </p:cNvGraphicFramePr>
            <p:nvPr/>
          </p:nvGraphicFramePr>
          <p:xfrm>
            <a:off x="3156" y="2467"/>
            <a:ext cx="640" cy="229"/>
          </p:xfrm>
          <a:graphic>
            <a:graphicData uri="http://schemas.openxmlformats.org/presentationml/2006/ole">
              <mc:AlternateContent xmlns:mc="http://schemas.openxmlformats.org/markup-compatibility/2006">
                <mc:Choice xmlns:v="urn:schemas-microsoft-com:vml" Requires="v">
                  <p:oleObj spid="_x0000_s149521" name="Equation" r:id="rId11" imgW="672840" imgH="241200" progId="Equation.DSMT4">
                    <p:embed/>
                  </p:oleObj>
                </mc:Choice>
                <mc:Fallback>
                  <p:oleObj name="Equation" r:id="rId11" imgW="672840" imgH="241200" progId="Equation.DSMT4">
                    <p:embed/>
                    <p:pic>
                      <p:nvPicPr>
                        <p:cNvPr id="51" name="Object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56" y="2467"/>
                          <a:ext cx="640"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57"/>
            <p:cNvGraphicFramePr>
              <a:graphicFrameLocks noChangeAspect="1"/>
            </p:cNvGraphicFramePr>
            <p:nvPr/>
          </p:nvGraphicFramePr>
          <p:xfrm>
            <a:off x="3246" y="2899"/>
            <a:ext cx="640" cy="229"/>
          </p:xfrm>
          <a:graphic>
            <a:graphicData uri="http://schemas.openxmlformats.org/presentationml/2006/ole">
              <mc:AlternateContent xmlns:mc="http://schemas.openxmlformats.org/markup-compatibility/2006">
                <mc:Choice xmlns:v="urn:schemas-microsoft-com:vml" Requires="v">
                  <p:oleObj spid="_x0000_s149522" name="Equation" r:id="rId13" imgW="672840" imgH="241200" progId="Equation.DSMT4">
                    <p:embed/>
                  </p:oleObj>
                </mc:Choice>
                <mc:Fallback>
                  <p:oleObj name="Equation" r:id="rId13" imgW="672840" imgH="241200" progId="Equation.DSMT4">
                    <p:embed/>
                    <p:pic>
                      <p:nvPicPr>
                        <p:cNvPr id="52" name="Object 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6" y="2899"/>
                          <a:ext cx="640"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 name="Text Box 58"/>
            <p:cNvSpPr txBox="1">
              <a:spLocks noChangeArrowheads="1"/>
            </p:cNvSpPr>
            <p:nvPr/>
          </p:nvSpPr>
          <p:spPr bwMode="auto">
            <a:xfrm>
              <a:off x="1394" y="114"/>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Loads</a:t>
              </a:r>
            </a:p>
          </p:txBody>
        </p:sp>
        <p:graphicFrame>
          <p:nvGraphicFramePr>
            <p:cNvPr id="54" name="Object 59"/>
            <p:cNvGraphicFramePr>
              <a:graphicFrameLocks noChangeAspect="1"/>
            </p:cNvGraphicFramePr>
            <p:nvPr/>
          </p:nvGraphicFramePr>
          <p:xfrm>
            <a:off x="345" y="2310"/>
            <a:ext cx="157" cy="217"/>
          </p:xfrm>
          <a:graphic>
            <a:graphicData uri="http://schemas.openxmlformats.org/presentationml/2006/ole">
              <mc:AlternateContent xmlns:mc="http://schemas.openxmlformats.org/markup-compatibility/2006">
                <mc:Choice xmlns:v="urn:schemas-microsoft-com:vml" Requires="v">
                  <p:oleObj spid="_x0000_s149523" name="Equation" r:id="rId15" imgW="164880" imgH="228600" progId="Equation.DSMT4">
                    <p:embed/>
                  </p:oleObj>
                </mc:Choice>
                <mc:Fallback>
                  <p:oleObj name="Equation" r:id="rId15" imgW="164880" imgH="228600" progId="Equation.DSMT4">
                    <p:embed/>
                    <p:pic>
                      <p:nvPicPr>
                        <p:cNvPr id="54" name="Object 5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5" y="2310"/>
                          <a:ext cx="157"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 name="Object 60"/>
            <p:cNvGraphicFramePr>
              <a:graphicFrameLocks noChangeAspect="1"/>
            </p:cNvGraphicFramePr>
            <p:nvPr/>
          </p:nvGraphicFramePr>
          <p:xfrm>
            <a:off x="345" y="2736"/>
            <a:ext cx="157" cy="217"/>
          </p:xfrm>
          <a:graphic>
            <a:graphicData uri="http://schemas.openxmlformats.org/presentationml/2006/ole">
              <mc:AlternateContent xmlns:mc="http://schemas.openxmlformats.org/markup-compatibility/2006">
                <mc:Choice xmlns:v="urn:schemas-microsoft-com:vml" Requires="v">
                  <p:oleObj spid="_x0000_s149524" name="Equation" r:id="rId17" imgW="164880" imgH="228600" progId="Equation.DSMT4">
                    <p:embed/>
                  </p:oleObj>
                </mc:Choice>
                <mc:Fallback>
                  <p:oleObj name="Equation" r:id="rId17" imgW="164880" imgH="228600" progId="Equation.DSMT4">
                    <p:embed/>
                    <p:pic>
                      <p:nvPicPr>
                        <p:cNvPr id="55" name="Object 6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5" y="2736"/>
                          <a:ext cx="157"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 name="Object 61"/>
            <p:cNvGraphicFramePr>
              <a:graphicFrameLocks noChangeAspect="1"/>
            </p:cNvGraphicFramePr>
            <p:nvPr/>
          </p:nvGraphicFramePr>
          <p:xfrm>
            <a:off x="333" y="1380"/>
            <a:ext cx="157" cy="217"/>
          </p:xfrm>
          <a:graphic>
            <a:graphicData uri="http://schemas.openxmlformats.org/presentationml/2006/ole">
              <mc:AlternateContent xmlns:mc="http://schemas.openxmlformats.org/markup-compatibility/2006">
                <mc:Choice xmlns:v="urn:schemas-microsoft-com:vml" Requires="v">
                  <p:oleObj spid="_x0000_s149525" name="Equation" r:id="rId19" imgW="164880" imgH="228600" progId="Equation.DSMT4">
                    <p:embed/>
                  </p:oleObj>
                </mc:Choice>
                <mc:Fallback>
                  <p:oleObj name="Equation" r:id="rId19" imgW="164880" imgH="228600" progId="Equation.DSMT4">
                    <p:embed/>
                    <p:pic>
                      <p:nvPicPr>
                        <p:cNvPr id="56" name="Object 6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3" y="1380"/>
                          <a:ext cx="157"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 name="Object 62"/>
            <p:cNvGraphicFramePr>
              <a:graphicFrameLocks noChangeAspect="1"/>
            </p:cNvGraphicFramePr>
            <p:nvPr/>
          </p:nvGraphicFramePr>
          <p:xfrm>
            <a:off x="333" y="894"/>
            <a:ext cx="145" cy="217"/>
          </p:xfrm>
          <a:graphic>
            <a:graphicData uri="http://schemas.openxmlformats.org/presentationml/2006/ole">
              <mc:AlternateContent xmlns:mc="http://schemas.openxmlformats.org/markup-compatibility/2006">
                <mc:Choice xmlns:v="urn:schemas-microsoft-com:vml" Requires="v">
                  <p:oleObj spid="_x0000_s149526" name="Equation" r:id="rId21" imgW="152280" imgH="228600" progId="Equation.DSMT4">
                    <p:embed/>
                  </p:oleObj>
                </mc:Choice>
                <mc:Fallback>
                  <p:oleObj name="Equation" r:id="rId21" imgW="152280" imgH="228600" progId="Equation.DSMT4">
                    <p:embed/>
                    <p:pic>
                      <p:nvPicPr>
                        <p:cNvPr id="57" name="Object 6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3" y="894"/>
                          <a:ext cx="145"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 name="Text Box 64"/>
            <p:cNvSpPr txBox="1">
              <a:spLocks noChangeArrowheads="1"/>
            </p:cNvSpPr>
            <p:nvPr/>
          </p:nvSpPr>
          <p:spPr bwMode="auto">
            <a:xfrm>
              <a:off x="2708" y="96"/>
              <a:ext cx="10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New Roman" panose="02020603050405020304" pitchFamily="18" charset="0"/>
                </a:rPr>
                <a:t>Future attributes</a:t>
              </a:r>
            </a:p>
          </p:txBody>
        </p:sp>
      </p:grpSp>
      <p:graphicFrame>
        <p:nvGraphicFramePr>
          <p:cNvPr id="59" name="Object 58"/>
          <p:cNvGraphicFramePr>
            <a:graphicFrameLocks noChangeAspect="1"/>
          </p:cNvGraphicFramePr>
          <p:nvPr>
            <p:extLst/>
          </p:nvPr>
        </p:nvGraphicFramePr>
        <p:xfrm>
          <a:off x="851408" y="2805811"/>
          <a:ext cx="2321518" cy="818484"/>
        </p:xfrm>
        <a:graphic>
          <a:graphicData uri="http://schemas.openxmlformats.org/presentationml/2006/ole">
            <mc:AlternateContent xmlns:mc="http://schemas.openxmlformats.org/markup-compatibility/2006">
              <mc:Choice xmlns:v="urn:schemas-microsoft-com:vml" Requires="v">
                <p:oleObj spid="_x0000_s149527" name="Equation" r:id="rId23" imgW="1981080" imgH="698400" progId="Equation.DSMT4">
                  <p:embed/>
                </p:oleObj>
              </mc:Choice>
              <mc:Fallback>
                <p:oleObj name="Equation" r:id="rId23" imgW="1981080" imgH="698400" progId="Equation.DSMT4">
                  <p:embed/>
                  <p:pic>
                    <p:nvPicPr>
                      <p:cNvPr id="59" name="Object 58"/>
                      <p:cNvPicPr/>
                      <p:nvPr/>
                    </p:nvPicPr>
                    <p:blipFill>
                      <a:blip r:embed="rId24"/>
                      <a:stretch>
                        <a:fillRect/>
                      </a:stretch>
                    </p:blipFill>
                    <p:spPr>
                      <a:xfrm>
                        <a:off x="851408" y="2805811"/>
                        <a:ext cx="2321518" cy="818484"/>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476983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fleets</a:t>
            </a:r>
          </a:p>
        </p:txBody>
      </p:sp>
      <p:sp>
        <p:nvSpPr>
          <p:cNvPr id="3" name="Content Placeholder 2"/>
          <p:cNvSpPr>
            <a:spLocks noGrp="1"/>
          </p:cNvSpPr>
          <p:nvPr>
            <p:ph idx="1"/>
          </p:nvPr>
        </p:nvSpPr>
        <p:spPr>
          <a:xfrm>
            <a:off x="685799" y="1143000"/>
            <a:ext cx="7523923" cy="4953000"/>
          </a:xfrm>
        </p:spPr>
        <p:txBody>
          <a:bodyPr/>
          <a:lstStyle/>
          <a:p>
            <a:r>
              <a:rPr lang="en-US" sz="2400" dirty="0" smtClean="0"/>
              <a:t>The assignment problem</a:t>
            </a:r>
            <a:endParaRPr lang="en-US" sz="2000" dirty="0"/>
          </a:p>
          <a:p>
            <a:pPr marL="457200" lvl="1"/>
            <a:r>
              <a:rPr lang="en-US" sz="2000" dirty="0" smtClean="0"/>
              <a:t>We now have a basic assignment problem, but where we have to capture the downstream value of a truck:</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1763159" y="2387300"/>
            <a:ext cx="4762913" cy="3101609"/>
          </a:xfrm>
          <a:prstGeom prst="rect">
            <a:avLst/>
          </a:prstGeom>
        </p:spPr>
      </p:pic>
      <p:pic>
        <p:nvPicPr>
          <p:cNvPr id="6" name="Picture 5"/>
          <p:cNvPicPr>
            <a:picLocks noChangeAspect="1"/>
          </p:cNvPicPr>
          <p:nvPr/>
        </p:nvPicPr>
        <p:blipFill>
          <a:blip r:embed="rId3"/>
          <a:stretch>
            <a:fillRect/>
          </a:stretch>
        </p:blipFill>
        <p:spPr>
          <a:xfrm>
            <a:off x="2414725" y="5585396"/>
            <a:ext cx="3459780" cy="739204"/>
          </a:xfrm>
          <a:prstGeom prst="rect">
            <a:avLst/>
          </a:prstGeom>
        </p:spPr>
      </p:pic>
    </p:spTree>
    <p:extLst>
      <p:ext uri="{BB962C8B-B14F-4D97-AF65-F5344CB8AC3E}">
        <p14:creationId xmlns:p14="http://schemas.microsoft.com/office/powerpoint/2010/main" val="1484914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fleets</a:t>
            </a:r>
          </a:p>
        </p:txBody>
      </p:sp>
      <p:sp>
        <p:nvSpPr>
          <p:cNvPr id="3" name="Content Placeholder 2"/>
          <p:cNvSpPr>
            <a:spLocks noGrp="1"/>
          </p:cNvSpPr>
          <p:nvPr>
            <p:ph idx="1"/>
          </p:nvPr>
        </p:nvSpPr>
        <p:spPr/>
        <p:txBody>
          <a:bodyPr/>
          <a:lstStyle/>
          <a:p>
            <a:r>
              <a:rPr lang="en-US" dirty="0" smtClean="0"/>
              <a:t>Finding the marginal value of a driver:</a:t>
            </a:r>
          </a:p>
          <a:p>
            <a:pPr lvl="1"/>
            <a:r>
              <a:rPr lang="en-US" dirty="0" smtClean="0"/>
              <a:t>Dual variables</a:t>
            </a:r>
          </a:p>
          <a:p>
            <a:pPr lvl="2"/>
            <a:r>
              <a:rPr lang="en-US" dirty="0" smtClean="0"/>
              <a:t>Can provide unreliable estimates.</a:t>
            </a:r>
          </a:p>
          <a:p>
            <a:pPr lvl="2"/>
            <a:r>
              <a:rPr lang="en-US" dirty="0" smtClean="0"/>
              <a:t>Need to get the marginal value of drivers who are not actually there.</a:t>
            </a:r>
          </a:p>
          <a:p>
            <a:pPr lvl="1"/>
            <a:r>
              <a:rPr lang="en-US" dirty="0" smtClean="0"/>
              <a:t>Numerical derivatives:</a:t>
            </a:r>
            <a:endParaRPr lang="en-US" dirty="0"/>
          </a:p>
        </p:txBody>
      </p:sp>
      <p:pic>
        <p:nvPicPr>
          <p:cNvPr id="4" name="Picture 3"/>
          <p:cNvPicPr>
            <a:picLocks noChangeAspect="1"/>
          </p:cNvPicPr>
          <p:nvPr/>
        </p:nvPicPr>
        <p:blipFill>
          <a:blip r:embed="rId2"/>
          <a:stretch>
            <a:fillRect/>
          </a:stretch>
        </p:blipFill>
        <p:spPr>
          <a:xfrm>
            <a:off x="81907" y="3478391"/>
            <a:ext cx="8961897" cy="3193057"/>
          </a:xfrm>
          <a:prstGeom prst="rect">
            <a:avLst/>
          </a:prstGeom>
        </p:spPr>
      </p:pic>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3674613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en-US" sz="3200" dirty="0"/>
              <a:t>Optimizing fleets</a:t>
            </a:r>
            <a:endParaRPr lang="en-US" sz="3200" dirty="0" smtClean="0"/>
          </a:p>
        </p:txBody>
      </p:sp>
      <p:sp>
        <p:nvSpPr>
          <p:cNvPr id="57347" name="Rectangle 3"/>
          <p:cNvSpPr>
            <a:spLocks noGrp="1" noChangeArrowheads="1"/>
          </p:cNvSpPr>
          <p:nvPr>
            <p:ph type="body" idx="4294967295"/>
          </p:nvPr>
        </p:nvSpPr>
        <p:spPr>
          <a:xfrm>
            <a:off x="406400" y="1231900"/>
            <a:ext cx="7772400" cy="5321300"/>
          </a:xfrm>
        </p:spPr>
        <p:txBody>
          <a:bodyPr/>
          <a:lstStyle/>
          <a:p>
            <a:pPr lvl="1">
              <a:buFontTx/>
              <a:buNone/>
            </a:pPr>
            <a:r>
              <a:rPr lang="en-US" smtClean="0"/>
              <a:t>Step 1: Start with a pre-decision state </a:t>
            </a:r>
          </a:p>
          <a:p>
            <a:pPr lvl="1">
              <a:buFontTx/>
              <a:buNone/>
            </a:pPr>
            <a:r>
              <a:rPr lang="en-US" smtClean="0">
                <a:solidFill>
                  <a:srgbClr val="009900"/>
                </a:solidFill>
              </a:rPr>
              <a:t>Step 2: Solve the deterministic optimization using</a:t>
            </a:r>
          </a:p>
          <a:p>
            <a:pPr lvl="1">
              <a:buFontTx/>
              <a:buNone/>
            </a:pPr>
            <a:r>
              <a:rPr lang="en-US" smtClean="0">
                <a:solidFill>
                  <a:srgbClr val="009900"/>
                </a:solidFill>
              </a:rPr>
              <a:t>            an approximate value function:</a:t>
            </a:r>
          </a:p>
          <a:p>
            <a:pPr lvl="1">
              <a:buFontTx/>
              <a:buNone/>
            </a:pPr>
            <a:endParaRPr lang="en-US" smtClean="0">
              <a:solidFill>
                <a:srgbClr val="009900"/>
              </a:solidFill>
            </a:endParaRPr>
          </a:p>
          <a:p>
            <a:pPr lvl="1">
              <a:buFontTx/>
              <a:buNone/>
            </a:pPr>
            <a:r>
              <a:rPr lang="en-US" smtClean="0">
                <a:solidFill>
                  <a:srgbClr val="009900"/>
                </a:solidFill>
              </a:rPr>
              <a:t>            to obtain     . </a:t>
            </a:r>
          </a:p>
          <a:p>
            <a:pPr lvl="1">
              <a:buFontTx/>
              <a:buNone/>
            </a:pPr>
            <a:r>
              <a:rPr lang="en-US" smtClean="0">
                <a:solidFill>
                  <a:schemeClr val="accent2"/>
                </a:solidFill>
              </a:rPr>
              <a:t>Step 3: Update the value function approximation</a:t>
            </a:r>
          </a:p>
          <a:p>
            <a:pPr lvl="1">
              <a:buFontTx/>
              <a:buNone/>
            </a:pPr>
            <a:endParaRPr lang="en-US" smtClean="0">
              <a:solidFill>
                <a:schemeClr val="accent2"/>
              </a:solidFill>
            </a:endParaRPr>
          </a:p>
          <a:p>
            <a:pPr lvl="1">
              <a:buFontTx/>
              <a:buNone/>
            </a:pPr>
            <a:r>
              <a:rPr lang="en-US" smtClean="0">
                <a:solidFill>
                  <a:srgbClr val="FF0000"/>
                </a:solidFill>
              </a:rPr>
              <a:t>Step 4: Obtain Monte Carlo sample of               and</a:t>
            </a:r>
          </a:p>
          <a:p>
            <a:pPr lvl="1">
              <a:buFontTx/>
              <a:buNone/>
            </a:pPr>
            <a:r>
              <a:rPr lang="en-US" smtClean="0">
                <a:solidFill>
                  <a:srgbClr val="FF0000"/>
                </a:solidFill>
              </a:rPr>
              <a:t>            compute the next pre-decision state:</a:t>
            </a:r>
          </a:p>
          <a:p>
            <a:pPr lvl="1">
              <a:buFontTx/>
              <a:buNone/>
            </a:pPr>
            <a:endParaRPr lang="en-US" smtClean="0">
              <a:solidFill>
                <a:srgbClr val="FF0000"/>
              </a:solidFill>
            </a:endParaRPr>
          </a:p>
          <a:p>
            <a:pPr lvl="1">
              <a:buFontTx/>
              <a:buNone/>
            </a:pPr>
            <a:r>
              <a:rPr lang="en-US" smtClean="0"/>
              <a:t>Step 5: Return to step 1. </a:t>
            </a:r>
          </a:p>
          <a:p>
            <a:pPr lvl="1"/>
            <a:endParaRPr lang="en-US" smtClean="0"/>
          </a:p>
        </p:txBody>
      </p:sp>
      <p:graphicFrame>
        <p:nvGraphicFramePr>
          <p:cNvPr id="57348" name="Object 4"/>
          <p:cNvGraphicFramePr>
            <a:graphicFrameLocks noChangeAspect="1"/>
          </p:cNvGraphicFramePr>
          <p:nvPr/>
        </p:nvGraphicFramePr>
        <p:xfrm>
          <a:off x="1992313" y="3887788"/>
          <a:ext cx="4108450" cy="419100"/>
        </p:xfrm>
        <a:graphic>
          <a:graphicData uri="http://schemas.openxmlformats.org/presentationml/2006/ole">
            <mc:AlternateContent xmlns:mc="http://schemas.openxmlformats.org/markup-compatibility/2006">
              <mc:Choice xmlns:v="urn:schemas-microsoft-com:vml" Requires="v">
                <p:oleObj spid="_x0000_s150536" name="Equation" r:id="rId4" imgW="2362200" imgH="241300" progId="Equation.DSMT4">
                  <p:embed/>
                </p:oleObj>
              </mc:Choice>
              <mc:Fallback>
                <p:oleObj name="Equation" r:id="rId4" imgW="2362200" imgH="241300" progId="Equation.DSMT4">
                  <p:embed/>
                  <p:pic>
                    <p:nvPicPr>
                      <p:cNvPr id="5734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887788"/>
                        <a:ext cx="41084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9" name="Object 5"/>
          <p:cNvGraphicFramePr>
            <a:graphicFrameLocks noChangeAspect="1"/>
          </p:cNvGraphicFramePr>
          <p:nvPr>
            <p:extLst/>
          </p:nvPr>
        </p:nvGraphicFramePr>
        <p:xfrm>
          <a:off x="2178050" y="2568575"/>
          <a:ext cx="5253038" cy="485775"/>
        </p:xfrm>
        <a:graphic>
          <a:graphicData uri="http://schemas.openxmlformats.org/presentationml/2006/ole">
            <mc:AlternateContent xmlns:mc="http://schemas.openxmlformats.org/markup-compatibility/2006">
              <mc:Choice xmlns:v="urn:schemas-microsoft-com:vml" Requires="v">
                <p:oleObj spid="_x0000_s150537" name="Equation" r:id="rId6" imgW="3022560" imgH="279360" progId="Equation.DSMT4">
                  <p:embed/>
                </p:oleObj>
              </mc:Choice>
              <mc:Fallback>
                <p:oleObj name="Equation" r:id="rId6" imgW="3022560" imgH="279360" progId="Equation.DSMT4">
                  <p:embed/>
                  <p:pic>
                    <p:nvPicPr>
                      <p:cNvPr id="57349" name="Object 5"/>
                      <p:cNvPicPr>
                        <a:picLocks noChangeAspect="1" noChangeArrowheads="1"/>
                      </p:cNvPicPr>
                      <p:nvPr/>
                    </p:nvPicPr>
                    <p:blipFill>
                      <a:blip r:embed="rId7"/>
                      <a:srcRect/>
                      <a:stretch>
                        <a:fillRect/>
                      </a:stretch>
                    </p:blipFill>
                    <p:spPr bwMode="auto">
                      <a:xfrm>
                        <a:off x="2178050" y="2568575"/>
                        <a:ext cx="525303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1"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150538" name="Equation" r:id="rId8" imgW="190417" imgH="241195" progId="Equation.DSMT4">
                  <p:embed/>
                </p:oleObj>
              </mc:Choice>
              <mc:Fallback>
                <p:oleObj name="Equation" r:id="rId8" imgW="190417" imgH="241195" progId="Equation.DSMT4">
                  <p:embed/>
                  <p:pic>
                    <p:nvPicPr>
                      <p:cNvPr id="57351"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2" name="Object 9"/>
          <p:cNvGraphicFramePr>
            <a:graphicFrameLocks noChangeAspect="1"/>
          </p:cNvGraphicFramePr>
          <p:nvPr/>
        </p:nvGraphicFramePr>
        <p:xfrm>
          <a:off x="5727700" y="4286250"/>
          <a:ext cx="1016000" cy="508000"/>
        </p:xfrm>
        <a:graphic>
          <a:graphicData uri="http://schemas.openxmlformats.org/presentationml/2006/ole">
            <mc:AlternateContent xmlns:mc="http://schemas.openxmlformats.org/markup-compatibility/2006">
              <mc:Choice xmlns:v="urn:schemas-microsoft-com:vml" Requires="v">
                <p:oleObj spid="_x0000_s150539" name="Equation" r:id="rId10" imgW="482391" imgH="241195" progId="Equation.DSMT4">
                  <p:embed/>
                </p:oleObj>
              </mc:Choice>
              <mc:Fallback>
                <p:oleObj name="Equation" r:id="rId10" imgW="482391" imgH="241195" progId="Equation.DSMT4">
                  <p:embed/>
                  <p:pic>
                    <p:nvPicPr>
                      <p:cNvPr id="57352"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7700" y="4286250"/>
                        <a:ext cx="1016000" cy="50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16"/>
          <p:cNvGraphicFramePr>
            <a:graphicFrameLocks noChangeAspect="1"/>
          </p:cNvGraphicFramePr>
          <p:nvPr/>
        </p:nvGraphicFramePr>
        <p:xfrm>
          <a:off x="2095500" y="5162550"/>
          <a:ext cx="3298825" cy="482600"/>
        </p:xfrm>
        <a:graphic>
          <a:graphicData uri="http://schemas.openxmlformats.org/presentationml/2006/ole">
            <mc:AlternateContent xmlns:mc="http://schemas.openxmlformats.org/markup-compatibility/2006">
              <mc:Choice xmlns:v="urn:schemas-microsoft-com:vml" Requires="v">
                <p:oleObj spid="_x0000_s150540" name="Equation" r:id="rId12" imgW="1651000" imgH="241300" progId="Equation.DSMT4">
                  <p:embed/>
                </p:oleObj>
              </mc:Choice>
              <mc:Fallback>
                <p:oleObj name="Equation" r:id="rId12" imgW="1651000" imgH="241300" progId="Equation.DSMT4">
                  <p:embed/>
                  <p:pic>
                    <p:nvPicPr>
                      <p:cNvPr id="57353"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5500" y="51625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4" name="Text Box 18"/>
          <p:cNvSpPr txBox="1">
            <a:spLocks noChangeArrowheads="1"/>
          </p:cNvSpPr>
          <p:nvPr/>
        </p:nvSpPr>
        <p:spPr bwMode="auto">
          <a:xfrm>
            <a:off x="7267575" y="4511675"/>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FF0000"/>
                </a:solidFill>
              </a:rPr>
              <a:t>Simulation</a:t>
            </a:r>
          </a:p>
        </p:txBody>
      </p:sp>
      <p:sp>
        <p:nvSpPr>
          <p:cNvPr id="57355" name="Text Box 19"/>
          <p:cNvSpPr txBox="1">
            <a:spLocks noChangeArrowheads="1"/>
          </p:cNvSpPr>
          <p:nvPr/>
        </p:nvSpPr>
        <p:spPr bwMode="auto">
          <a:xfrm>
            <a:off x="7165975" y="1909763"/>
            <a:ext cx="183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009900"/>
                </a:solidFill>
              </a:rPr>
              <a:t>Deterministic</a:t>
            </a:r>
          </a:p>
          <a:p>
            <a:r>
              <a:rPr lang="en-US" sz="2400" i="0">
                <a:solidFill>
                  <a:srgbClr val="009900"/>
                </a:solidFill>
              </a:rPr>
              <a:t>optimization</a:t>
            </a:r>
          </a:p>
        </p:txBody>
      </p:sp>
      <p:sp>
        <p:nvSpPr>
          <p:cNvPr id="57356" name="Text Box 20"/>
          <p:cNvSpPr txBox="1">
            <a:spLocks noChangeArrowheads="1"/>
          </p:cNvSpPr>
          <p:nvPr/>
        </p:nvSpPr>
        <p:spPr bwMode="auto">
          <a:xfrm>
            <a:off x="7369175" y="3460750"/>
            <a:ext cx="1401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chemeClr val="accent2"/>
                </a:solidFill>
              </a:rPr>
              <a:t>Recursive</a:t>
            </a:r>
          </a:p>
          <a:p>
            <a:r>
              <a:rPr lang="en-US" sz="2400" i="0">
                <a:solidFill>
                  <a:schemeClr val="accent2"/>
                </a:solidFill>
              </a:rPr>
              <a:t>statistics</a:t>
            </a:r>
          </a:p>
        </p:txBody>
      </p:sp>
      <p:grpSp>
        <p:nvGrpSpPr>
          <p:cNvPr id="4" name="Group 3"/>
          <p:cNvGrpSpPr>
            <a:grpSpLocks/>
          </p:cNvGrpSpPr>
          <p:nvPr/>
        </p:nvGrpSpPr>
        <p:grpSpPr bwMode="auto">
          <a:xfrm>
            <a:off x="1843088" y="2362200"/>
            <a:ext cx="3325812" cy="2084388"/>
            <a:chOff x="1843088" y="2362200"/>
            <a:chExt cx="3325812" cy="2084388"/>
          </a:xfrm>
        </p:grpSpPr>
        <p:sp>
          <p:nvSpPr>
            <p:cNvPr id="57364" name="Oval 14"/>
            <p:cNvSpPr>
              <a:spLocks noChangeArrowheads="1"/>
            </p:cNvSpPr>
            <p:nvPr/>
          </p:nvSpPr>
          <p:spPr bwMode="auto">
            <a:xfrm>
              <a:off x="4381500" y="2362200"/>
              <a:ext cx="787400" cy="787400"/>
            </a:xfrm>
            <a:prstGeom prst="ellipse">
              <a:avLst/>
            </a:prstGeom>
            <a:noFill/>
            <a:ln w="28575" algn="ctr">
              <a:solidFill>
                <a:srgbClr val="0070C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5" name="Oval 15"/>
            <p:cNvSpPr>
              <a:spLocks noChangeArrowheads="1"/>
            </p:cNvSpPr>
            <p:nvPr/>
          </p:nvSpPr>
          <p:spPr bwMode="auto">
            <a:xfrm>
              <a:off x="1843088" y="3659188"/>
              <a:ext cx="787400" cy="787400"/>
            </a:xfrm>
            <a:prstGeom prst="ellipse">
              <a:avLst/>
            </a:prstGeom>
            <a:noFill/>
            <a:ln w="28575" algn="ctr">
              <a:solidFill>
                <a:srgbClr val="0070C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7366" name="Straight Arrow Connector 2"/>
            <p:cNvCxnSpPr>
              <a:cxnSpLocks noChangeShapeType="1"/>
              <a:stCxn id="57364" idx="3"/>
            </p:cNvCxnSpPr>
            <p:nvPr/>
          </p:nvCxnSpPr>
          <p:spPr bwMode="auto">
            <a:xfrm flipH="1">
              <a:off x="2630488" y="3034288"/>
              <a:ext cx="1866324" cy="837624"/>
            </a:xfrm>
            <a:prstGeom prst="straightConnector1">
              <a:avLst/>
            </a:prstGeom>
            <a:noFill/>
            <a:ln w="28575" algn="ctr">
              <a:solidFill>
                <a:srgbClr val="0070C0"/>
              </a:solidFill>
              <a:round/>
              <a:headEnd/>
              <a:tailEnd type="arrow" w="med" len="med"/>
            </a:ln>
            <a:extLst>
              <a:ext uri="{909E8E84-426E-40DD-AFC4-6F175D3DCCD1}">
                <a14:hiddenFill xmlns:a14="http://schemas.microsoft.com/office/drawing/2010/main">
                  <a:noFill/>
                </a14:hiddenFill>
              </a:ext>
            </a:extLst>
          </p:spPr>
        </p:cxnSp>
      </p:grpSp>
      <p:grpSp>
        <p:nvGrpSpPr>
          <p:cNvPr id="9" name="Group 8"/>
          <p:cNvGrpSpPr>
            <a:grpSpLocks/>
          </p:cNvGrpSpPr>
          <p:nvPr/>
        </p:nvGrpSpPr>
        <p:grpSpPr bwMode="auto">
          <a:xfrm>
            <a:off x="2776538" y="2827338"/>
            <a:ext cx="4167187" cy="3525837"/>
            <a:chOff x="2776250" y="2826775"/>
            <a:chExt cx="4167208" cy="3527065"/>
          </a:xfrm>
        </p:grpSpPr>
        <p:grpSp>
          <p:nvGrpSpPr>
            <p:cNvPr id="57359" name="Group 6"/>
            <p:cNvGrpSpPr>
              <a:grpSpLocks/>
            </p:cNvGrpSpPr>
            <p:nvPr/>
          </p:nvGrpSpPr>
          <p:grpSpPr bwMode="auto">
            <a:xfrm>
              <a:off x="2776250" y="2826775"/>
              <a:ext cx="1574800" cy="2929500"/>
              <a:chOff x="2776250" y="2826775"/>
              <a:chExt cx="1574800" cy="2929500"/>
            </a:xfrm>
          </p:grpSpPr>
          <p:sp>
            <p:nvSpPr>
              <p:cNvPr id="57361" name="Oval 14"/>
              <p:cNvSpPr>
                <a:spLocks noChangeArrowheads="1"/>
              </p:cNvSpPr>
              <p:nvPr/>
            </p:nvSpPr>
            <p:spPr bwMode="auto">
              <a:xfrm>
                <a:off x="2776250" y="2826775"/>
                <a:ext cx="787400" cy="787400"/>
              </a:xfrm>
              <a:prstGeom prst="ellipse">
                <a:avLst/>
              </a:prstGeom>
              <a:noFill/>
              <a:ln w="28575" algn="ctr">
                <a:solidFill>
                  <a:srgbClr val="FF000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2" name="Oval 14"/>
              <p:cNvSpPr>
                <a:spLocks noChangeArrowheads="1"/>
              </p:cNvSpPr>
              <p:nvPr/>
            </p:nvSpPr>
            <p:spPr bwMode="auto">
              <a:xfrm>
                <a:off x="3563650" y="4968875"/>
                <a:ext cx="787400" cy="787400"/>
              </a:xfrm>
              <a:prstGeom prst="ellipse">
                <a:avLst/>
              </a:prstGeom>
              <a:noFill/>
              <a:ln w="28575" algn="ctr">
                <a:solidFill>
                  <a:srgbClr val="FF000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7363" name="Straight Arrow Connector 5"/>
              <p:cNvCxnSpPr>
                <a:cxnSpLocks noChangeShapeType="1"/>
              </p:cNvCxnSpPr>
              <p:nvPr/>
            </p:nvCxnSpPr>
            <p:spPr bwMode="auto">
              <a:xfrm>
                <a:off x="3368233" y="3614175"/>
                <a:ext cx="462987" cy="13547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57360" name="TextBox 7"/>
            <p:cNvSpPr txBox="1">
              <a:spLocks noChangeArrowheads="1"/>
            </p:cNvSpPr>
            <p:nvPr/>
          </p:nvSpPr>
          <p:spPr bwMode="auto">
            <a:xfrm>
              <a:off x="4250092" y="5892175"/>
              <a:ext cx="26933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FF0000"/>
                  </a:solidFill>
                </a:rPr>
                <a:t>“on policy learning”</a:t>
              </a:r>
            </a:p>
          </p:txBody>
        </p:sp>
      </p:grpSp>
      <p:graphicFrame>
        <p:nvGraphicFramePr>
          <p:cNvPr id="2" name="Object 1"/>
          <p:cNvGraphicFramePr>
            <a:graphicFrameLocks noChangeAspect="1"/>
          </p:cNvGraphicFramePr>
          <p:nvPr>
            <p:extLst/>
          </p:nvPr>
        </p:nvGraphicFramePr>
        <p:xfrm>
          <a:off x="3030538" y="2965450"/>
          <a:ext cx="385762" cy="523875"/>
        </p:xfrm>
        <a:graphic>
          <a:graphicData uri="http://schemas.openxmlformats.org/presentationml/2006/ole">
            <mc:AlternateContent xmlns:mc="http://schemas.openxmlformats.org/markup-compatibility/2006">
              <mc:Choice xmlns:v="urn:schemas-microsoft-com:vml" Requires="v">
                <p:oleObj spid="_x0000_s150541" name="Equation" r:id="rId14" imgW="177480" imgH="241200" progId="Equation.DSMT4">
                  <p:embed/>
                </p:oleObj>
              </mc:Choice>
              <mc:Fallback>
                <p:oleObj name="Equation" r:id="rId14" imgW="177480" imgH="241200" progId="Equation.DSMT4">
                  <p:embed/>
                  <p:pic>
                    <p:nvPicPr>
                      <p:cNvPr id="2" name="Object 1"/>
                      <p:cNvPicPr>
                        <a:picLocks noChangeAspect="1" noChangeArrowheads="1"/>
                      </p:cNvPicPr>
                      <p:nvPr/>
                    </p:nvPicPr>
                    <p:blipFill>
                      <a:blip r:embed="rId15"/>
                      <a:srcRect/>
                      <a:stretch>
                        <a:fillRect/>
                      </a:stretch>
                    </p:blipFill>
                    <p:spPr bwMode="auto">
                      <a:xfrm>
                        <a:off x="3030538" y="2965450"/>
                        <a:ext cx="3857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Footer Placeholder 2"/>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60907732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8" name="Group 2"/>
          <p:cNvGrpSpPr>
            <a:grpSpLocks/>
          </p:cNvGrpSpPr>
          <p:nvPr/>
        </p:nvGrpSpPr>
        <p:grpSpPr bwMode="auto">
          <a:xfrm>
            <a:off x="1487488" y="2598738"/>
            <a:ext cx="6081712" cy="3332162"/>
            <a:chOff x="1449" y="1725"/>
            <a:chExt cx="3265" cy="1898"/>
          </a:xfrm>
        </p:grpSpPr>
        <p:grpSp>
          <p:nvGrpSpPr>
            <p:cNvPr id="103453" name="Group 3"/>
            <p:cNvGrpSpPr>
              <a:grpSpLocks/>
            </p:cNvGrpSpPr>
            <p:nvPr/>
          </p:nvGrpSpPr>
          <p:grpSpPr bwMode="auto">
            <a:xfrm>
              <a:off x="3772" y="2690"/>
              <a:ext cx="894" cy="596"/>
              <a:chOff x="3772" y="2690"/>
              <a:chExt cx="894" cy="596"/>
            </a:xfrm>
          </p:grpSpPr>
          <p:sp>
            <p:nvSpPr>
              <p:cNvPr id="104673" name="Freeform 4"/>
              <p:cNvSpPr>
                <a:spLocks/>
              </p:cNvSpPr>
              <p:nvPr/>
            </p:nvSpPr>
            <p:spPr bwMode="auto">
              <a:xfrm>
                <a:off x="4538" y="2690"/>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4674" name="Line 5"/>
              <p:cNvSpPr>
                <a:spLocks noChangeShapeType="1"/>
              </p:cNvSpPr>
              <p:nvPr/>
            </p:nvSpPr>
            <p:spPr bwMode="auto">
              <a:xfrm flipV="1">
                <a:off x="3772" y="2757"/>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54" name="Group 6"/>
            <p:cNvGrpSpPr>
              <a:grpSpLocks/>
            </p:cNvGrpSpPr>
            <p:nvPr/>
          </p:nvGrpSpPr>
          <p:grpSpPr bwMode="auto">
            <a:xfrm>
              <a:off x="1944" y="2690"/>
              <a:ext cx="894" cy="596"/>
              <a:chOff x="1944" y="2690"/>
              <a:chExt cx="894" cy="596"/>
            </a:xfrm>
          </p:grpSpPr>
          <p:sp>
            <p:nvSpPr>
              <p:cNvPr id="104671" name="Freeform 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4672" name="Line 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55" name="Group 9"/>
            <p:cNvGrpSpPr>
              <a:grpSpLocks/>
            </p:cNvGrpSpPr>
            <p:nvPr/>
          </p:nvGrpSpPr>
          <p:grpSpPr bwMode="auto">
            <a:xfrm>
              <a:off x="1483" y="2379"/>
              <a:ext cx="429" cy="598"/>
              <a:chOff x="1483" y="2379"/>
              <a:chExt cx="429" cy="598"/>
            </a:xfrm>
          </p:grpSpPr>
          <p:sp>
            <p:nvSpPr>
              <p:cNvPr id="104669" name="Freeform 10"/>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4670" name="Line 11"/>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56" name="Group 12"/>
            <p:cNvGrpSpPr>
              <a:grpSpLocks/>
            </p:cNvGrpSpPr>
            <p:nvPr/>
          </p:nvGrpSpPr>
          <p:grpSpPr bwMode="auto">
            <a:xfrm>
              <a:off x="1936" y="2379"/>
              <a:ext cx="894" cy="604"/>
              <a:chOff x="1936" y="2379"/>
              <a:chExt cx="894" cy="604"/>
            </a:xfrm>
          </p:grpSpPr>
          <p:sp>
            <p:nvSpPr>
              <p:cNvPr id="104667" name="Freeform 13"/>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4668" name="Line 14"/>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57" name="Group 15"/>
            <p:cNvGrpSpPr>
              <a:grpSpLocks/>
            </p:cNvGrpSpPr>
            <p:nvPr/>
          </p:nvGrpSpPr>
          <p:grpSpPr bwMode="auto">
            <a:xfrm>
              <a:off x="1952" y="2076"/>
              <a:ext cx="886" cy="290"/>
              <a:chOff x="1952" y="2076"/>
              <a:chExt cx="886" cy="290"/>
            </a:xfrm>
          </p:grpSpPr>
          <p:sp>
            <p:nvSpPr>
              <p:cNvPr id="104665" name="Freeform 16"/>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4666" name="Line 17"/>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58" name="Group 18"/>
            <p:cNvGrpSpPr>
              <a:grpSpLocks/>
            </p:cNvGrpSpPr>
            <p:nvPr/>
          </p:nvGrpSpPr>
          <p:grpSpPr bwMode="auto">
            <a:xfrm>
              <a:off x="1481" y="1769"/>
              <a:ext cx="894" cy="283"/>
              <a:chOff x="1481" y="1769"/>
              <a:chExt cx="894" cy="283"/>
            </a:xfrm>
          </p:grpSpPr>
          <p:sp>
            <p:nvSpPr>
              <p:cNvPr id="104663" name="Freeform 19"/>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4664" name="Line 20"/>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459" name="Oval 21"/>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3460" name="Oval 22"/>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3461" name="Oval 23"/>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3462" name="Oval 24"/>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3463" name="Oval 25"/>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3464" name="Oval 26"/>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3465" name="Oval 27"/>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3466" name="Oval 28"/>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3467" name="Oval 29"/>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3468" name="Oval 30"/>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3469" name="Group 31"/>
            <p:cNvGrpSpPr>
              <a:grpSpLocks/>
            </p:cNvGrpSpPr>
            <p:nvPr/>
          </p:nvGrpSpPr>
          <p:grpSpPr bwMode="auto">
            <a:xfrm>
              <a:off x="1912" y="1741"/>
              <a:ext cx="40" cy="1260"/>
              <a:chOff x="1912" y="1741"/>
              <a:chExt cx="40" cy="1260"/>
            </a:xfrm>
          </p:grpSpPr>
          <p:sp>
            <p:nvSpPr>
              <p:cNvPr id="104653" name="Oval 32"/>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4654" name="Oval 33"/>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4655" name="Oval 34"/>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4656" name="Oval 35"/>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4657" name="Oval 36"/>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4658" name="Oval 37"/>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4659" name="Oval 38"/>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4660" name="Oval 39"/>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4661" name="Oval 40"/>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4662" name="Oval 41"/>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3470" name="Group 42"/>
            <p:cNvGrpSpPr>
              <a:grpSpLocks/>
            </p:cNvGrpSpPr>
            <p:nvPr/>
          </p:nvGrpSpPr>
          <p:grpSpPr bwMode="auto">
            <a:xfrm>
              <a:off x="2375" y="1749"/>
              <a:ext cx="40" cy="1252"/>
              <a:chOff x="2375" y="1749"/>
              <a:chExt cx="40" cy="1252"/>
            </a:xfrm>
          </p:grpSpPr>
          <p:sp>
            <p:nvSpPr>
              <p:cNvPr id="104643" name="Oval 43"/>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4644" name="Oval 44"/>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4645" name="Oval 45"/>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4646" name="Oval 46"/>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4647" name="Oval 47"/>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648" name="Oval 48"/>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649" name="Oval 49"/>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4650" name="Oval 50"/>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4651" name="Oval 51"/>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652" name="Oval 52"/>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71" name="Group 53"/>
            <p:cNvGrpSpPr>
              <a:grpSpLocks/>
            </p:cNvGrpSpPr>
            <p:nvPr/>
          </p:nvGrpSpPr>
          <p:grpSpPr bwMode="auto">
            <a:xfrm>
              <a:off x="1489" y="2076"/>
              <a:ext cx="431" cy="284"/>
              <a:chOff x="1489" y="2076"/>
              <a:chExt cx="431" cy="284"/>
            </a:xfrm>
          </p:grpSpPr>
          <p:sp>
            <p:nvSpPr>
              <p:cNvPr id="104641" name="Freeform 54"/>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4642" name="Line 55"/>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72" name="Group 56"/>
            <p:cNvGrpSpPr>
              <a:grpSpLocks/>
            </p:cNvGrpSpPr>
            <p:nvPr/>
          </p:nvGrpSpPr>
          <p:grpSpPr bwMode="auto">
            <a:xfrm>
              <a:off x="1489" y="1733"/>
              <a:ext cx="423" cy="56"/>
              <a:chOff x="1489" y="1733"/>
              <a:chExt cx="423" cy="56"/>
            </a:xfrm>
          </p:grpSpPr>
          <p:sp>
            <p:nvSpPr>
              <p:cNvPr id="104633" name="Freeform 57"/>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634" name="Group 58"/>
              <p:cNvGrpSpPr>
                <a:grpSpLocks/>
              </p:cNvGrpSpPr>
              <p:nvPr/>
            </p:nvGrpSpPr>
            <p:grpSpPr bwMode="auto">
              <a:xfrm>
                <a:off x="1489" y="1757"/>
                <a:ext cx="295" cy="1"/>
                <a:chOff x="1489" y="1757"/>
                <a:chExt cx="295" cy="1"/>
              </a:xfrm>
            </p:grpSpPr>
            <p:sp>
              <p:nvSpPr>
                <p:cNvPr id="104635" name="Line 59"/>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6" name="Line 60"/>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7" name="Line 61"/>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8" name="Line 62"/>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9" name="Line 63"/>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40" name="Line 64"/>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3" name="Group 65"/>
            <p:cNvGrpSpPr>
              <a:grpSpLocks/>
            </p:cNvGrpSpPr>
            <p:nvPr/>
          </p:nvGrpSpPr>
          <p:grpSpPr bwMode="auto">
            <a:xfrm>
              <a:off x="1952" y="1725"/>
              <a:ext cx="415" cy="56"/>
              <a:chOff x="1952" y="1725"/>
              <a:chExt cx="415" cy="56"/>
            </a:xfrm>
          </p:grpSpPr>
          <p:sp>
            <p:nvSpPr>
              <p:cNvPr id="104625" name="Freeform 66"/>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626" name="Group 67"/>
              <p:cNvGrpSpPr>
                <a:grpSpLocks/>
              </p:cNvGrpSpPr>
              <p:nvPr/>
            </p:nvGrpSpPr>
            <p:grpSpPr bwMode="auto">
              <a:xfrm>
                <a:off x="1952" y="1757"/>
                <a:ext cx="295" cy="1"/>
                <a:chOff x="1952" y="1757"/>
                <a:chExt cx="295" cy="1"/>
              </a:xfrm>
            </p:grpSpPr>
            <p:sp>
              <p:nvSpPr>
                <p:cNvPr id="104627" name="Line 68"/>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8" name="Line 69"/>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9" name="Line 70"/>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0" name="Line 71"/>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1" name="Line 72"/>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32" name="Line 73"/>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4" name="Group 74"/>
            <p:cNvGrpSpPr>
              <a:grpSpLocks/>
            </p:cNvGrpSpPr>
            <p:nvPr/>
          </p:nvGrpSpPr>
          <p:grpSpPr bwMode="auto">
            <a:xfrm>
              <a:off x="1497" y="2036"/>
              <a:ext cx="415" cy="56"/>
              <a:chOff x="1497" y="2036"/>
              <a:chExt cx="415" cy="56"/>
            </a:xfrm>
          </p:grpSpPr>
          <p:sp>
            <p:nvSpPr>
              <p:cNvPr id="104617" name="Freeform 75"/>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618" name="Group 76"/>
              <p:cNvGrpSpPr>
                <a:grpSpLocks/>
              </p:cNvGrpSpPr>
              <p:nvPr/>
            </p:nvGrpSpPr>
            <p:grpSpPr bwMode="auto">
              <a:xfrm>
                <a:off x="1497" y="2068"/>
                <a:ext cx="295" cy="1"/>
                <a:chOff x="1497" y="2068"/>
                <a:chExt cx="295" cy="1"/>
              </a:xfrm>
            </p:grpSpPr>
            <p:sp>
              <p:nvSpPr>
                <p:cNvPr id="104619" name="Line 77"/>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0" name="Line 78"/>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1" name="Line 79"/>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2" name="Line 80"/>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3" name="Line 81"/>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24" name="Line 82"/>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5" name="Group 83"/>
            <p:cNvGrpSpPr>
              <a:grpSpLocks/>
            </p:cNvGrpSpPr>
            <p:nvPr/>
          </p:nvGrpSpPr>
          <p:grpSpPr bwMode="auto">
            <a:xfrm>
              <a:off x="1960" y="2036"/>
              <a:ext cx="423" cy="56"/>
              <a:chOff x="1960" y="2036"/>
              <a:chExt cx="423" cy="56"/>
            </a:xfrm>
          </p:grpSpPr>
          <p:sp>
            <p:nvSpPr>
              <p:cNvPr id="104609" name="Freeform 84"/>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610" name="Group 85"/>
              <p:cNvGrpSpPr>
                <a:grpSpLocks/>
              </p:cNvGrpSpPr>
              <p:nvPr/>
            </p:nvGrpSpPr>
            <p:grpSpPr bwMode="auto">
              <a:xfrm>
                <a:off x="1960" y="2068"/>
                <a:ext cx="303" cy="1"/>
                <a:chOff x="1960" y="2068"/>
                <a:chExt cx="303" cy="1"/>
              </a:xfrm>
            </p:grpSpPr>
            <p:sp>
              <p:nvSpPr>
                <p:cNvPr id="104611" name="Line 86"/>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2" name="Line 87"/>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3" name="Line 88"/>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4" name="Line 89"/>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5" name="Line 90"/>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16" name="Line 91"/>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6" name="Group 92"/>
            <p:cNvGrpSpPr>
              <a:grpSpLocks/>
            </p:cNvGrpSpPr>
            <p:nvPr/>
          </p:nvGrpSpPr>
          <p:grpSpPr bwMode="auto">
            <a:xfrm>
              <a:off x="2431" y="2036"/>
              <a:ext cx="415" cy="56"/>
              <a:chOff x="2431" y="2036"/>
              <a:chExt cx="415" cy="56"/>
            </a:xfrm>
          </p:grpSpPr>
          <p:sp>
            <p:nvSpPr>
              <p:cNvPr id="104601" name="Freeform 93"/>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602" name="Group 94"/>
              <p:cNvGrpSpPr>
                <a:grpSpLocks/>
              </p:cNvGrpSpPr>
              <p:nvPr/>
            </p:nvGrpSpPr>
            <p:grpSpPr bwMode="auto">
              <a:xfrm>
                <a:off x="2431" y="2068"/>
                <a:ext cx="295" cy="1"/>
                <a:chOff x="2431" y="2068"/>
                <a:chExt cx="295" cy="1"/>
              </a:xfrm>
            </p:grpSpPr>
            <p:sp>
              <p:nvSpPr>
                <p:cNvPr id="104603" name="Line 95"/>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4" name="Line 96"/>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5" name="Line 97"/>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6" name="Line 98"/>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7" name="Line 99"/>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8" name="Line 100"/>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7" name="Group 101"/>
            <p:cNvGrpSpPr>
              <a:grpSpLocks/>
            </p:cNvGrpSpPr>
            <p:nvPr/>
          </p:nvGrpSpPr>
          <p:grpSpPr bwMode="auto">
            <a:xfrm>
              <a:off x="2423" y="2347"/>
              <a:ext cx="415" cy="56"/>
              <a:chOff x="2423" y="2347"/>
              <a:chExt cx="415" cy="56"/>
            </a:xfrm>
          </p:grpSpPr>
          <p:sp>
            <p:nvSpPr>
              <p:cNvPr id="104593" name="Freeform 102"/>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594" name="Group 103"/>
              <p:cNvGrpSpPr>
                <a:grpSpLocks/>
              </p:cNvGrpSpPr>
              <p:nvPr/>
            </p:nvGrpSpPr>
            <p:grpSpPr bwMode="auto">
              <a:xfrm>
                <a:off x="2423" y="2371"/>
                <a:ext cx="295" cy="1"/>
                <a:chOff x="2423" y="2371"/>
                <a:chExt cx="295" cy="1"/>
              </a:xfrm>
            </p:grpSpPr>
            <p:sp>
              <p:nvSpPr>
                <p:cNvPr id="104595" name="Line 104"/>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6" name="Line 105"/>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7" name="Line 106"/>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8" name="Line 107"/>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9" name="Line 108"/>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00" name="Line 109"/>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8" name="Group 110"/>
            <p:cNvGrpSpPr>
              <a:grpSpLocks/>
            </p:cNvGrpSpPr>
            <p:nvPr/>
          </p:nvGrpSpPr>
          <p:grpSpPr bwMode="auto">
            <a:xfrm>
              <a:off x="1960" y="2347"/>
              <a:ext cx="415" cy="56"/>
              <a:chOff x="1960" y="2347"/>
              <a:chExt cx="415" cy="56"/>
            </a:xfrm>
          </p:grpSpPr>
          <p:sp>
            <p:nvSpPr>
              <p:cNvPr id="104585" name="Freeform 111"/>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586" name="Group 112"/>
              <p:cNvGrpSpPr>
                <a:grpSpLocks/>
              </p:cNvGrpSpPr>
              <p:nvPr/>
            </p:nvGrpSpPr>
            <p:grpSpPr bwMode="auto">
              <a:xfrm>
                <a:off x="1960" y="2371"/>
                <a:ext cx="295" cy="1"/>
                <a:chOff x="1960" y="2371"/>
                <a:chExt cx="295" cy="1"/>
              </a:xfrm>
            </p:grpSpPr>
            <p:sp>
              <p:nvSpPr>
                <p:cNvPr id="104587" name="Line 113"/>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8" name="Line 114"/>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9" name="Line 115"/>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0" name="Line 116"/>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1" name="Line 117"/>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92" name="Line 118"/>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79" name="Group 119"/>
            <p:cNvGrpSpPr>
              <a:grpSpLocks/>
            </p:cNvGrpSpPr>
            <p:nvPr/>
          </p:nvGrpSpPr>
          <p:grpSpPr bwMode="auto">
            <a:xfrm>
              <a:off x="1497" y="2339"/>
              <a:ext cx="415" cy="56"/>
              <a:chOff x="1497" y="2339"/>
              <a:chExt cx="415" cy="56"/>
            </a:xfrm>
          </p:grpSpPr>
          <p:sp>
            <p:nvSpPr>
              <p:cNvPr id="104577" name="Freeform 120"/>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578" name="Group 121"/>
              <p:cNvGrpSpPr>
                <a:grpSpLocks/>
              </p:cNvGrpSpPr>
              <p:nvPr/>
            </p:nvGrpSpPr>
            <p:grpSpPr bwMode="auto">
              <a:xfrm>
                <a:off x="1497" y="2371"/>
                <a:ext cx="295" cy="1"/>
                <a:chOff x="1497" y="2371"/>
                <a:chExt cx="295" cy="1"/>
              </a:xfrm>
            </p:grpSpPr>
            <p:sp>
              <p:nvSpPr>
                <p:cNvPr id="104579" name="Line 122"/>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0" name="Line 123"/>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1" name="Line 124"/>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2" name="Line 125"/>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3" name="Line 126"/>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84" name="Line 127"/>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0" name="Group 128"/>
            <p:cNvGrpSpPr>
              <a:grpSpLocks/>
            </p:cNvGrpSpPr>
            <p:nvPr/>
          </p:nvGrpSpPr>
          <p:grpSpPr bwMode="auto">
            <a:xfrm>
              <a:off x="1489" y="2650"/>
              <a:ext cx="423" cy="56"/>
              <a:chOff x="1489" y="2650"/>
              <a:chExt cx="423" cy="56"/>
            </a:xfrm>
          </p:grpSpPr>
          <p:sp>
            <p:nvSpPr>
              <p:cNvPr id="104569" name="Freeform 129"/>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570" name="Group 130"/>
              <p:cNvGrpSpPr>
                <a:grpSpLocks/>
              </p:cNvGrpSpPr>
              <p:nvPr/>
            </p:nvGrpSpPr>
            <p:grpSpPr bwMode="auto">
              <a:xfrm>
                <a:off x="1489" y="2674"/>
                <a:ext cx="295" cy="1"/>
                <a:chOff x="1489" y="2674"/>
                <a:chExt cx="295" cy="1"/>
              </a:xfrm>
            </p:grpSpPr>
            <p:sp>
              <p:nvSpPr>
                <p:cNvPr id="104571" name="Line 131"/>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2" name="Line 132"/>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3" name="Line 133"/>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4" name="Line 134"/>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5" name="Line 135"/>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76" name="Line 136"/>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1" name="Group 137"/>
            <p:cNvGrpSpPr>
              <a:grpSpLocks/>
            </p:cNvGrpSpPr>
            <p:nvPr/>
          </p:nvGrpSpPr>
          <p:grpSpPr bwMode="auto">
            <a:xfrm>
              <a:off x="1968" y="2650"/>
              <a:ext cx="415" cy="56"/>
              <a:chOff x="1968" y="2650"/>
              <a:chExt cx="415" cy="56"/>
            </a:xfrm>
          </p:grpSpPr>
          <p:sp>
            <p:nvSpPr>
              <p:cNvPr id="104561" name="Freeform 138"/>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562" name="Group 139"/>
              <p:cNvGrpSpPr>
                <a:grpSpLocks/>
              </p:cNvGrpSpPr>
              <p:nvPr/>
            </p:nvGrpSpPr>
            <p:grpSpPr bwMode="auto">
              <a:xfrm>
                <a:off x="1968" y="2674"/>
                <a:ext cx="295" cy="1"/>
                <a:chOff x="1968" y="2674"/>
                <a:chExt cx="295" cy="1"/>
              </a:xfrm>
            </p:grpSpPr>
            <p:sp>
              <p:nvSpPr>
                <p:cNvPr id="104563" name="Line 140"/>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4" name="Line 141"/>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5" name="Line 142"/>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6" name="Line 143"/>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7" name="Line 144"/>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8" name="Line 145"/>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2" name="Group 146"/>
            <p:cNvGrpSpPr>
              <a:grpSpLocks/>
            </p:cNvGrpSpPr>
            <p:nvPr/>
          </p:nvGrpSpPr>
          <p:grpSpPr bwMode="auto">
            <a:xfrm>
              <a:off x="1489" y="2953"/>
              <a:ext cx="423" cy="56"/>
              <a:chOff x="1489" y="2953"/>
              <a:chExt cx="423" cy="56"/>
            </a:xfrm>
          </p:grpSpPr>
          <p:sp>
            <p:nvSpPr>
              <p:cNvPr id="104553" name="Freeform 147"/>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4554" name="Group 148"/>
              <p:cNvGrpSpPr>
                <a:grpSpLocks/>
              </p:cNvGrpSpPr>
              <p:nvPr/>
            </p:nvGrpSpPr>
            <p:grpSpPr bwMode="auto">
              <a:xfrm>
                <a:off x="1489" y="2985"/>
                <a:ext cx="295" cy="1"/>
                <a:chOff x="1489" y="2985"/>
                <a:chExt cx="295" cy="1"/>
              </a:xfrm>
            </p:grpSpPr>
            <p:sp>
              <p:nvSpPr>
                <p:cNvPr id="104555" name="Line 149"/>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6" name="Line 150"/>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7" name="Line 151"/>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8" name="Line 152"/>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9" name="Line 153"/>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60" name="Line 154"/>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3" name="Group 155"/>
            <p:cNvGrpSpPr>
              <a:grpSpLocks/>
            </p:cNvGrpSpPr>
            <p:nvPr/>
          </p:nvGrpSpPr>
          <p:grpSpPr bwMode="auto">
            <a:xfrm>
              <a:off x="1952" y="2953"/>
              <a:ext cx="415" cy="56"/>
              <a:chOff x="1952" y="2953"/>
              <a:chExt cx="415" cy="56"/>
            </a:xfrm>
          </p:grpSpPr>
          <p:sp>
            <p:nvSpPr>
              <p:cNvPr id="104545" name="Freeform 156"/>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546" name="Group 157"/>
              <p:cNvGrpSpPr>
                <a:grpSpLocks/>
              </p:cNvGrpSpPr>
              <p:nvPr/>
            </p:nvGrpSpPr>
            <p:grpSpPr bwMode="auto">
              <a:xfrm>
                <a:off x="1952" y="2985"/>
                <a:ext cx="295" cy="1"/>
                <a:chOff x="1952" y="2985"/>
                <a:chExt cx="295" cy="1"/>
              </a:xfrm>
            </p:grpSpPr>
            <p:sp>
              <p:nvSpPr>
                <p:cNvPr id="104547" name="Line 158"/>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8" name="Line 159"/>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9" name="Line 160"/>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0" name="Line 161"/>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1" name="Line 162"/>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52" name="Line 163"/>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4" name="Group 164"/>
            <p:cNvGrpSpPr>
              <a:grpSpLocks/>
            </p:cNvGrpSpPr>
            <p:nvPr/>
          </p:nvGrpSpPr>
          <p:grpSpPr bwMode="auto">
            <a:xfrm>
              <a:off x="2415" y="2953"/>
              <a:ext cx="415" cy="56"/>
              <a:chOff x="2415" y="2953"/>
              <a:chExt cx="415" cy="56"/>
            </a:xfrm>
          </p:grpSpPr>
          <p:sp>
            <p:nvSpPr>
              <p:cNvPr id="104537" name="Freeform 165"/>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538" name="Group 166"/>
              <p:cNvGrpSpPr>
                <a:grpSpLocks/>
              </p:cNvGrpSpPr>
              <p:nvPr/>
            </p:nvGrpSpPr>
            <p:grpSpPr bwMode="auto">
              <a:xfrm>
                <a:off x="2415" y="2985"/>
                <a:ext cx="295" cy="1"/>
                <a:chOff x="2415" y="2985"/>
                <a:chExt cx="295" cy="1"/>
              </a:xfrm>
            </p:grpSpPr>
            <p:sp>
              <p:nvSpPr>
                <p:cNvPr id="104539" name="Line 167"/>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0" name="Line 168"/>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1" name="Line 169"/>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2" name="Line 170"/>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3" name="Line 171"/>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44" name="Line 172"/>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85" name="Group 173"/>
            <p:cNvGrpSpPr>
              <a:grpSpLocks/>
            </p:cNvGrpSpPr>
            <p:nvPr/>
          </p:nvGrpSpPr>
          <p:grpSpPr bwMode="auto">
            <a:xfrm>
              <a:off x="2838" y="1741"/>
              <a:ext cx="40" cy="1260"/>
              <a:chOff x="2838" y="1741"/>
              <a:chExt cx="40" cy="1260"/>
            </a:xfrm>
          </p:grpSpPr>
          <p:sp>
            <p:nvSpPr>
              <p:cNvPr id="104527" name="Oval 174"/>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4528" name="Oval 175"/>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4529" name="Oval 176"/>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4530" name="Oval 177"/>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4531" name="Oval 178"/>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532" name="Oval 179"/>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533" name="Oval 180"/>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4534" name="Oval 181"/>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4535" name="Oval 182"/>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536" name="Oval 183"/>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86" name="Group 184"/>
            <p:cNvGrpSpPr>
              <a:grpSpLocks/>
            </p:cNvGrpSpPr>
            <p:nvPr/>
          </p:nvGrpSpPr>
          <p:grpSpPr bwMode="auto">
            <a:xfrm>
              <a:off x="1912" y="3272"/>
              <a:ext cx="32" cy="335"/>
              <a:chOff x="1912" y="3272"/>
              <a:chExt cx="32" cy="335"/>
            </a:xfrm>
          </p:grpSpPr>
          <p:sp>
            <p:nvSpPr>
              <p:cNvPr id="104523" name="Oval 185"/>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524" name="Oval 186"/>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525" name="Oval 187"/>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4526" name="Oval 188"/>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87" name="Group 189"/>
            <p:cNvGrpSpPr>
              <a:grpSpLocks/>
            </p:cNvGrpSpPr>
            <p:nvPr/>
          </p:nvGrpSpPr>
          <p:grpSpPr bwMode="auto">
            <a:xfrm>
              <a:off x="1449" y="3272"/>
              <a:ext cx="40" cy="335"/>
              <a:chOff x="1449" y="3272"/>
              <a:chExt cx="40" cy="335"/>
            </a:xfrm>
          </p:grpSpPr>
          <p:sp>
            <p:nvSpPr>
              <p:cNvPr id="104519" name="Oval 190"/>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4520" name="Oval 191"/>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4521" name="Oval 192"/>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4522" name="Oval 193"/>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88" name="Group 194"/>
            <p:cNvGrpSpPr>
              <a:grpSpLocks/>
            </p:cNvGrpSpPr>
            <p:nvPr/>
          </p:nvGrpSpPr>
          <p:grpSpPr bwMode="auto">
            <a:xfrm>
              <a:off x="2367" y="3272"/>
              <a:ext cx="32" cy="335"/>
              <a:chOff x="2367" y="3272"/>
              <a:chExt cx="32" cy="335"/>
            </a:xfrm>
          </p:grpSpPr>
          <p:sp>
            <p:nvSpPr>
              <p:cNvPr id="104515" name="Oval 195"/>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516" name="Oval 196"/>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517" name="Oval 197"/>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4518" name="Oval 198"/>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89" name="Group 199"/>
            <p:cNvGrpSpPr>
              <a:grpSpLocks/>
            </p:cNvGrpSpPr>
            <p:nvPr/>
          </p:nvGrpSpPr>
          <p:grpSpPr bwMode="auto">
            <a:xfrm>
              <a:off x="2822" y="3272"/>
              <a:ext cx="40" cy="335"/>
              <a:chOff x="2822" y="3272"/>
              <a:chExt cx="40" cy="335"/>
            </a:xfrm>
          </p:grpSpPr>
          <p:sp>
            <p:nvSpPr>
              <p:cNvPr id="104511" name="Oval 200"/>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4512" name="Oval 201"/>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4513" name="Oval 202"/>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4514" name="Oval 203"/>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3490" name="Group 204"/>
            <p:cNvGrpSpPr>
              <a:grpSpLocks/>
            </p:cNvGrpSpPr>
            <p:nvPr/>
          </p:nvGrpSpPr>
          <p:grpSpPr bwMode="auto">
            <a:xfrm>
              <a:off x="2415" y="2650"/>
              <a:ext cx="415" cy="56"/>
              <a:chOff x="2415" y="2650"/>
              <a:chExt cx="415" cy="56"/>
            </a:xfrm>
          </p:grpSpPr>
          <p:sp>
            <p:nvSpPr>
              <p:cNvPr id="104503" name="Freeform 205"/>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504" name="Group 206"/>
              <p:cNvGrpSpPr>
                <a:grpSpLocks/>
              </p:cNvGrpSpPr>
              <p:nvPr/>
            </p:nvGrpSpPr>
            <p:grpSpPr bwMode="auto">
              <a:xfrm>
                <a:off x="2415" y="2674"/>
                <a:ext cx="295" cy="1"/>
                <a:chOff x="2415" y="2674"/>
                <a:chExt cx="295" cy="1"/>
              </a:xfrm>
            </p:grpSpPr>
            <p:sp>
              <p:nvSpPr>
                <p:cNvPr id="104505" name="Line 207"/>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6" name="Line 208"/>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7" name="Line 209"/>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8" name="Line 210"/>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9" name="Line 211"/>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10" name="Line 212"/>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1" name="Group 213"/>
            <p:cNvGrpSpPr>
              <a:grpSpLocks/>
            </p:cNvGrpSpPr>
            <p:nvPr/>
          </p:nvGrpSpPr>
          <p:grpSpPr bwMode="auto">
            <a:xfrm>
              <a:off x="2415" y="1733"/>
              <a:ext cx="415" cy="56"/>
              <a:chOff x="2415" y="1733"/>
              <a:chExt cx="415" cy="56"/>
            </a:xfrm>
          </p:grpSpPr>
          <p:sp>
            <p:nvSpPr>
              <p:cNvPr id="104495" name="Freeform 214"/>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496" name="Group 215"/>
              <p:cNvGrpSpPr>
                <a:grpSpLocks/>
              </p:cNvGrpSpPr>
              <p:nvPr/>
            </p:nvGrpSpPr>
            <p:grpSpPr bwMode="auto">
              <a:xfrm>
                <a:off x="2415" y="1757"/>
                <a:ext cx="295" cy="1"/>
                <a:chOff x="2415" y="1757"/>
                <a:chExt cx="295" cy="1"/>
              </a:xfrm>
            </p:grpSpPr>
            <p:sp>
              <p:nvSpPr>
                <p:cNvPr id="104497" name="Line 216"/>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8" name="Line 217"/>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9" name="Line 218"/>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0" name="Line 219"/>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1" name="Line 220"/>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02" name="Line 221"/>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2" name="Group 222"/>
            <p:cNvGrpSpPr>
              <a:grpSpLocks/>
            </p:cNvGrpSpPr>
            <p:nvPr/>
          </p:nvGrpSpPr>
          <p:grpSpPr bwMode="auto">
            <a:xfrm>
              <a:off x="1489" y="3264"/>
              <a:ext cx="423" cy="56"/>
              <a:chOff x="1489" y="3264"/>
              <a:chExt cx="423" cy="56"/>
            </a:xfrm>
          </p:grpSpPr>
          <p:sp>
            <p:nvSpPr>
              <p:cNvPr id="104487" name="Freeform 223"/>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488" name="Group 224"/>
              <p:cNvGrpSpPr>
                <a:grpSpLocks/>
              </p:cNvGrpSpPr>
              <p:nvPr/>
            </p:nvGrpSpPr>
            <p:grpSpPr bwMode="auto">
              <a:xfrm>
                <a:off x="1489" y="3288"/>
                <a:ext cx="295" cy="1"/>
                <a:chOff x="1489" y="3288"/>
                <a:chExt cx="295" cy="1"/>
              </a:xfrm>
            </p:grpSpPr>
            <p:sp>
              <p:nvSpPr>
                <p:cNvPr id="104489" name="Line 225"/>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0" name="Line 226"/>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1" name="Line 227"/>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2" name="Line 228"/>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3" name="Line 229"/>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94" name="Line 230"/>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3" name="Group 231"/>
            <p:cNvGrpSpPr>
              <a:grpSpLocks/>
            </p:cNvGrpSpPr>
            <p:nvPr/>
          </p:nvGrpSpPr>
          <p:grpSpPr bwMode="auto">
            <a:xfrm>
              <a:off x="1944" y="3256"/>
              <a:ext cx="423" cy="56"/>
              <a:chOff x="1944" y="3256"/>
              <a:chExt cx="423" cy="56"/>
            </a:xfrm>
          </p:grpSpPr>
          <p:sp>
            <p:nvSpPr>
              <p:cNvPr id="104479" name="Freeform 232"/>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480" name="Group 233"/>
              <p:cNvGrpSpPr>
                <a:grpSpLocks/>
              </p:cNvGrpSpPr>
              <p:nvPr/>
            </p:nvGrpSpPr>
            <p:grpSpPr bwMode="auto">
              <a:xfrm>
                <a:off x="1944" y="3288"/>
                <a:ext cx="303" cy="1"/>
                <a:chOff x="1944" y="3288"/>
                <a:chExt cx="303" cy="1"/>
              </a:xfrm>
            </p:grpSpPr>
            <p:sp>
              <p:nvSpPr>
                <p:cNvPr id="104481" name="Line 234"/>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2" name="Line 235"/>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3" name="Line 236"/>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4" name="Line 237"/>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5" name="Line 238"/>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6" name="Line 239"/>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4" name="Group 240"/>
            <p:cNvGrpSpPr>
              <a:grpSpLocks/>
            </p:cNvGrpSpPr>
            <p:nvPr/>
          </p:nvGrpSpPr>
          <p:grpSpPr bwMode="auto">
            <a:xfrm>
              <a:off x="2415" y="3256"/>
              <a:ext cx="415" cy="56"/>
              <a:chOff x="2415" y="3256"/>
              <a:chExt cx="415" cy="56"/>
            </a:xfrm>
          </p:grpSpPr>
          <p:sp>
            <p:nvSpPr>
              <p:cNvPr id="104471" name="Freeform 241"/>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472" name="Group 242"/>
              <p:cNvGrpSpPr>
                <a:grpSpLocks/>
              </p:cNvGrpSpPr>
              <p:nvPr/>
            </p:nvGrpSpPr>
            <p:grpSpPr bwMode="auto">
              <a:xfrm>
                <a:off x="2415" y="3288"/>
                <a:ext cx="295" cy="1"/>
                <a:chOff x="2415" y="3288"/>
                <a:chExt cx="295" cy="1"/>
              </a:xfrm>
            </p:grpSpPr>
            <p:sp>
              <p:nvSpPr>
                <p:cNvPr id="104473" name="Line 243"/>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4" name="Line 244"/>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5" name="Line 245"/>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6" name="Line 246"/>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7" name="Line 247"/>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8" name="Line 248"/>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5" name="Group 249"/>
            <p:cNvGrpSpPr>
              <a:grpSpLocks/>
            </p:cNvGrpSpPr>
            <p:nvPr/>
          </p:nvGrpSpPr>
          <p:grpSpPr bwMode="auto">
            <a:xfrm>
              <a:off x="1489" y="3567"/>
              <a:ext cx="423" cy="56"/>
              <a:chOff x="1489" y="3567"/>
              <a:chExt cx="423" cy="56"/>
            </a:xfrm>
          </p:grpSpPr>
          <p:sp>
            <p:nvSpPr>
              <p:cNvPr id="104463" name="Freeform 250"/>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464" name="Group 251"/>
              <p:cNvGrpSpPr>
                <a:grpSpLocks/>
              </p:cNvGrpSpPr>
              <p:nvPr/>
            </p:nvGrpSpPr>
            <p:grpSpPr bwMode="auto">
              <a:xfrm>
                <a:off x="1489" y="3591"/>
                <a:ext cx="303" cy="1"/>
                <a:chOff x="1489" y="3591"/>
                <a:chExt cx="303" cy="1"/>
              </a:xfrm>
            </p:grpSpPr>
            <p:sp>
              <p:nvSpPr>
                <p:cNvPr id="104465" name="Line 252"/>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6" name="Line 253"/>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7" name="Line 254"/>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8" name="Line 255"/>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56"/>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Line 257"/>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6" name="Group 258"/>
            <p:cNvGrpSpPr>
              <a:grpSpLocks/>
            </p:cNvGrpSpPr>
            <p:nvPr/>
          </p:nvGrpSpPr>
          <p:grpSpPr bwMode="auto">
            <a:xfrm>
              <a:off x="1952" y="3567"/>
              <a:ext cx="415" cy="56"/>
              <a:chOff x="1952" y="3567"/>
              <a:chExt cx="415" cy="56"/>
            </a:xfrm>
          </p:grpSpPr>
          <p:sp>
            <p:nvSpPr>
              <p:cNvPr id="104455" name="Freeform 259"/>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456" name="Group 260"/>
              <p:cNvGrpSpPr>
                <a:grpSpLocks/>
              </p:cNvGrpSpPr>
              <p:nvPr/>
            </p:nvGrpSpPr>
            <p:grpSpPr bwMode="auto">
              <a:xfrm>
                <a:off x="1952" y="3591"/>
                <a:ext cx="295" cy="1"/>
                <a:chOff x="1952" y="3591"/>
                <a:chExt cx="295" cy="1"/>
              </a:xfrm>
            </p:grpSpPr>
            <p:sp>
              <p:nvSpPr>
                <p:cNvPr id="104457" name="Line 261"/>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Line 262"/>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9" name="Line 263"/>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Line 264"/>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1" name="Line 265"/>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2" name="Line 266"/>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7" name="Group 267"/>
            <p:cNvGrpSpPr>
              <a:grpSpLocks/>
            </p:cNvGrpSpPr>
            <p:nvPr/>
          </p:nvGrpSpPr>
          <p:grpSpPr bwMode="auto">
            <a:xfrm>
              <a:off x="2407" y="3567"/>
              <a:ext cx="415" cy="56"/>
              <a:chOff x="2407" y="3567"/>
              <a:chExt cx="415" cy="56"/>
            </a:xfrm>
          </p:grpSpPr>
          <p:sp>
            <p:nvSpPr>
              <p:cNvPr id="104447" name="Freeform 268"/>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448" name="Group 269"/>
              <p:cNvGrpSpPr>
                <a:grpSpLocks/>
              </p:cNvGrpSpPr>
              <p:nvPr/>
            </p:nvGrpSpPr>
            <p:grpSpPr bwMode="auto">
              <a:xfrm>
                <a:off x="2407" y="3591"/>
                <a:ext cx="295" cy="1"/>
                <a:chOff x="2407" y="3591"/>
                <a:chExt cx="295" cy="1"/>
              </a:xfrm>
            </p:grpSpPr>
            <p:sp>
              <p:nvSpPr>
                <p:cNvPr id="104449" name="Line 270"/>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0" name="Line 271"/>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1" name="Line 272"/>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2" name="Line 273"/>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3" name="Line 274"/>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4" name="Line 275"/>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498" name="Group 276"/>
            <p:cNvGrpSpPr>
              <a:grpSpLocks/>
            </p:cNvGrpSpPr>
            <p:nvPr/>
          </p:nvGrpSpPr>
          <p:grpSpPr bwMode="auto">
            <a:xfrm>
              <a:off x="1944" y="2690"/>
              <a:ext cx="894" cy="596"/>
              <a:chOff x="1944" y="2690"/>
              <a:chExt cx="894" cy="596"/>
            </a:xfrm>
          </p:grpSpPr>
          <p:sp>
            <p:nvSpPr>
              <p:cNvPr id="104445" name="Freeform 27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4446" name="Line 27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499" name="Group 279"/>
            <p:cNvGrpSpPr>
              <a:grpSpLocks/>
            </p:cNvGrpSpPr>
            <p:nvPr/>
          </p:nvGrpSpPr>
          <p:grpSpPr bwMode="auto">
            <a:xfrm>
              <a:off x="1952" y="2376"/>
              <a:ext cx="886" cy="290"/>
              <a:chOff x="1952" y="2376"/>
              <a:chExt cx="886" cy="290"/>
            </a:xfrm>
          </p:grpSpPr>
          <p:sp>
            <p:nvSpPr>
              <p:cNvPr id="104443" name="Freeform 280"/>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4444" name="Line 281"/>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0" name="Group 282"/>
            <p:cNvGrpSpPr>
              <a:grpSpLocks/>
            </p:cNvGrpSpPr>
            <p:nvPr/>
          </p:nvGrpSpPr>
          <p:grpSpPr bwMode="auto">
            <a:xfrm>
              <a:off x="1481" y="2084"/>
              <a:ext cx="1373" cy="1507"/>
              <a:chOff x="1481" y="2084"/>
              <a:chExt cx="1373" cy="1507"/>
            </a:xfrm>
          </p:grpSpPr>
          <p:sp>
            <p:nvSpPr>
              <p:cNvPr id="104441" name="Freeform 283"/>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4442" name="Line 284"/>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1" name="Group 285"/>
            <p:cNvGrpSpPr>
              <a:grpSpLocks/>
            </p:cNvGrpSpPr>
            <p:nvPr/>
          </p:nvGrpSpPr>
          <p:grpSpPr bwMode="auto">
            <a:xfrm>
              <a:off x="1944" y="2076"/>
              <a:ext cx="902" cy="885"/>
              <a:chOff x="1944" y="2076"/>
              <a:chExt cx="902" cy="885"/>
            </a:xfrm>
          </p:grpSpPr>
          <p:sp>
            <p:nvSpPr>
              <p:cNvPr id="104439" name="Freeform 286"/>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4440" name="Line 287"/>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2" name="Group 288"/>
            <p:cNvGrpSpPr>
              <a:grpSpLocks/>
            </p:cNvGrpSpPr>
            <p:nvPr/>
          </p:nvGrpSpPr>
          <p:grpSpPr bwMode="auto">
            <a:xfrm>
              <a:off x="1489" y="2379"/>
              <a:ext cx="902" cy="893"/>
              <a:chOff x="1489" y="2379"/>
              <a:chExt cx="902" cy="893"/>
            </a:xfrm>
          </p:grpSpPr>
          <p:sp>
            <p:nvSpPr>
              <p:cNvPr id="104437" name="Freeform 289"/>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4438" name="Line 290"/>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3" name="Group 291"/>
            <p:cNvGrpSpPr>
              <a:grpSpLocks/>
            </p:cNvGrpSpPr>
            <p:nvPr/>
          </p:nvGrpSpPr>
          <p:grpSpPr bwMode="auto">
            <a:xfrm>
              <a:off x="1483" y="2379"/>
              <a:ext cx="429" cy="598"/>
              <a:chOff x="1483" y="2379"/>
              <a:chExt cx="429" cy="598"/>
            </a:xfrm>
          </p:grpSpPr>
          <p:sp>
            <p:nvSpPr>
              <p:cNvPr id="104435" name="Freeform 292"/>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4436" name="Line 293"/>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4" name="Group 294"/>
            <p:cNvGrpSpPr>
              <a:grpSpLocks/>
            </p:cNvGrpSpPr>
            <p:nvPr/>
          </p:nvGrpSpPr>
          <p:grpSpPr bwMode="auto">
            <a:xfrm>
              <a:off x="1936" y="2379"/>
              <a:ext cx="894" cy="604"/>
              <a:chOff x="1936" y="2379"/>
              <a:chExt cx="894" cy="604"/>
            </a:xfrm>
          </p:grpSpPr>
          <p:sp>
            <p:nvSpPr>
              <p:cNvPr id="104433" name="Freeform 295"/>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4434" name="Line 296"/>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5" name="Group 297"/>
            <p:cNvGrpSpPr>
              <a:grpSpLocks/>
            </p:cNvGrpSpPr>
            <p:nvPr/>
          </p:nvGrpSpPr>
          <p:grpSpPr bwMode="auto">
            <a:xfrm>
              <a:off x="1952" y="2076"/>
              <a:ext cx="886" cy="290"/>
              <a:chOff x="1952" y="2076"/>
              <a:chExt cx="886" cy="290"/>
            </a:xfrm>
          </p:grpSpPr>
          <p:sp>
            <p:nvSpPr>
              <p:cNvPr id="104431" name="Freeform 298"/>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4432" name="Line 299"/>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06" name="Group 300"/>
            <p:cNvGrpSpPr>
              <a:grpSpLocks/>
            </p:cNvGrpSpPr>
            <p:nvPr/>
          </p:nvGrpSpPr>
          <p:grpSpPr bwMode="auto">
            <a:xfrm>
              <a:off x="1481" y="1769"/>
              <a:ext cx="894" cy="283"/>
              <a:chOff x="1481" y="1769"/>
              <a:chExt cx="894" cy="283"/>
            </a:xfrm>
          </p:grpSpPr>
          <p:sp>
            <p:nvSpPr>
              <p:cNvPr id="104429" name="Freeform 301"/>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4430" name="Line 302"/>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507" name="Oval 303"/>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3508" name="Oval 304"/>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3509" name="Oval 305"/>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3510" name="Oval 306"/>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3511" name="Oval 307"/>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3512" name="Oval 308"/>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3513" name="Oval 309"/>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3514" name="Oval 310"/>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3515" name="Oval 311"/>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3516" name="Oval 312"/>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3517" name="Group 313"/>
            <p:cNvGrpSpPr>
              <a:grpSpLocks/>
            </p:cNvGrpSpPr>
            <p:nvPr/>
          </p:nvGrpSpPr>
          <p:grpSpPr bwMode="auto">
            <a:xfrm>
              <a:off x="1912" y="1741"/>
              <a:ext cx="40" cy="1260"/>
              <a:chOff x="1912" y="1741"/>
              <a:chExt cx="40" cy="1260"/>
            </a:xfrm>
          </p:grpSpPr>
          <p:sp>
            <p:nvSpPr>
              <p:cNvPr id="104419" name="Oval 314"/>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4420" name="Oval 315"/>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4421" name="Oval 316"/>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4422" name="Oval 317"/>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4423" name="Oval 318"/>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4424" name="Oval 319"/>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4425" name="Oval 320"/>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4426" name="Oval 321"/>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4427" name="Oval 322"/>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4428" name="Oval 323"/>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3518" name="Group 324"/>
            <p:cNvGrpSpPr>
              <a:grpSpLocks/>
            </p:cNvGrpSpPr>
            <p:nvPr/>
          </p:nvGrpSpPr>
          <p:grpSpPr bwMode="auto">
            <a:xfrm>
              <a:off x="2375" y="1749"/>
              <a:ext cx="40" cy="1252"/>
              <a:chOff x="2375" y="1749"/>
              <a:chExt cx="40" cy="1252"/>
            </a:xfrm>
          </p:grpSpPr>
          <p:sp>
            <p:nvSpPr>
              <p:cNvPr id="104409" name="Oval 325"/>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4410" name="Oval 326"/>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4411" name="Oval 327"/>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4412" name="Oval 328"/>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4413" name="Oval 329"/>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414" name="Oval 330"/>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415" name="Oval 331"/>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4416" name="Oval 332"/>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4417" name="Oval 333"/>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418" name="Oval 334"/>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19" name="Group 335"/>
            <p:cNvGrpSpPr>
              <a:grpSpLocks/>
            </p:cNvGrpSpPr>
            <p:nvPr/>
          </p:nvGrpSpPr>
          <p:grpSpPr bwMode="auto">
            <a:xfrm>
              <a:off x="1489" y="2076"/>
              <a:ext cx="431" cy="284"/>
              <a:chOff x="1489" y="2076"/>
              <a:chExt cx="431" cy="284"/>
            </a:xfrm>
          </p:grpSpPr>
          <p:sp>
            <p:nvSpPr>
              <p:cNvPr id="104407" name="Freeform 336"/>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4408" name="Line 337"/>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20" name="Group 338"/>
            <p:cNvGrpSpPr>
              <a:grpSpLocks/>
            </p:cNvGrpSpPr>
            <p:nvPr/>
          </p:nvGrpSpPr>
          <p:grpSpPr bwMode="auto">
            <a:xfrm>
              <a:off x="1489" y="1733"/>
              <a:ext cx="423" cy="56"/>
              <a:chOff x="1489" y="1733"/>
              <a:chExt cx="423" cy="56"/>
            </a:xfrm>
          </p:grpSpPr>
          <p:sp>
            <p:nvSpPr>
              <p:cNvPr id="104399" name="Freeform 339"/>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400" name="Group 340"/>
              <p:cNvGrpSpPr>
                <a:grpSpLocks/>
              </p:cNvGrpSpPr>
              <p:nvPr/>
            </p:nvGrpSpPr>
            <p:grpSpPr bwMode="auto">
              <a:xfrm>
                <a:off x="1489" y="1757"/>
                <a:ext cx="295" cy="1"/>
                <a:chOff x="1489" y="1757"/>
                <a:chExt cx="295" cy="1"/>
              </a:xfrm>
            </p:grpSpPr>
            <p:sp>
              <p:nvSpPr>
                <p:cNvPr id="104401" name="Line 341"/>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02" name="Line 342"/>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03" name="Line 343"/>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04" name="Line 344"/>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05" name="Line 345"/>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06" name="Line 346"/>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1" name="Group 347"/>
            <p:cNvGrpSpPr>
              <a:grpSpLocks/>
            </p:cNvGrpSpPr>
            <p:nvPr/>
          </p:nvGrpSpPr>
          <p:grpSpPr bwMode="auto">
            <a:xfrm>
              <a:off x="1952" y="1725"/>
              <a:ext cx="415" cy="56"/>
              <a:chOff x="1952" y="1725"/>
              <a:chExt cx="415" cy="56"/>
            </a:xfrm>
          </p:grpSpPr>
          <p:sp>
            <p:nvSpPr>
              <p:cNvPr id="104391" name="Freeform 348"/>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92" name="Group 349"/>
              <p:cNvGrpSpPr>
                <a:grpSpLocks/>
              </p:cNvGrpSpPr>
              <p:nvPr/>
            </p:nvGrpSpPr>
            <p:grpSpPr bwMode="auto">
              <a:xfrm>
                <a:off x="1952" y="1757"/>
                <a:ext cx="295" cy="1"/>
                <a:chOff x="1952" y="1757"/>
                <a:chExt cx="295" cy="1"/>
              </a:xfrm>
            </p:grpSpPr>
            <p:sp>
              <p:nvSpPr>
                <p:cNvPr id="104393" name="Line 350"/>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4" name="Line 351"/>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5" name="Line 352"/>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6" name="Line 353"/>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7" name="Line 354"/>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8" name="Line 355"/>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2" name="Group 356"/>
            <p:cNvGrpSpPr>
              <a:grpSpLocks/>
            </p:cNvGrpSpPr>
            <p:nvPr/>
          </p:nvGrpSpPr>
          <p:grpSpPr bwMode="auto">
            <a:xfrm>
              <a:off x="1497" y="2036"/>
              <a:ext cx="415" cy="56"/>
              <a:chOff x="1497" y="2036"/>
              <a:chExt cx="415" cy="56"/>
            </a:xfrm>
          </p:grpSpPr>
          <p:sp>
            <p:nvSpPr>
              <p:cNvPr id="104383" name="Freeform 357"/>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84" name="Group 358"/>
              <p:cNvGrpSpPr>
                <a:grpSpLocks/>
              </p:cNvGrpSpPr>
              <p:nvPr/>
            </p:nvGrpSpPr>
            <p:grpSpPr bwMode="auto">
              <a:xfrm>
                <a:off x="1497" y="2068"/>
                <a:ext cx="295" cy="1"/>
                <a:chOff x="1497" y="2068"/>
                <a:chExt cx="295" cy="1"/>
              </a:xfrm>
            </p:grpSpPr>
            <p:sp>
              <p:nvSpPr>
                <p:cNvPr id="104385" name="Line 359"/>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6" name="Line 360"/>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7" name="Line 361"/>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8" name="Line 362"/>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9" name="Line 363"/>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90" name="Line 364"/>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3" name="Group 365"/>
            <p:cNvGrpSpPr>
              <a:grpSpLocks/>
            </p:cNvGrpSpPr>
            <p:nvPr/>
          </p:nvGrpSpPr>
          <p:grpSpPr bwMode="auto">
            <a:xfrm>
              <a:off x="1960" y="2036"/>
              <a:ext cx="423" cy="56"/>
              <a:chOff x="1960" y="2036"/>
              <a:chExt cx="423" cy="56"/>
            </a:xfrm>
          </p:grpSpPr>
          <p:sp>
            <p:nvSpPr>
              <p:cNvPr id="104375" name="Freeform 366"/>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76" name="Group 367"/>
              <p:cNvGrpSpPr>
                <a:grpSpLocks/>
              </p:cNvGrpSpPr>
              <p:nvPr/>
            </p:nvGrpSpPr>
            <p:grpSpPr bwMode="auto">
              <a:xfrm>
                <a:off x="1960" y="2068"/>
                <a:ext cx="303" cy="1"/>
                <a:chOff x="1960" y="2068"/>
                <a:chExt cx="303" cy="1"/>
              </a:xfrm>
            </p:grpSpPr>
            <p:sp>
              <p:nvSpPr>
                <p:cNvPr id="104377" name="Line 368"/>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8" name="Line 369"/>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9" name="Line 370"/>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0" name="Line 371"/>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1" name="Line 372"/>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82" name="Line 373"/>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4" name="Group 374"/>
            <p:cNvGrpSpPr>
              <a:grpSpLocks/>
            </p:cNvGrpSpPr>
            <p:nvPr/>
          </p:nvGrpSpPr>
          <p:grpSpPr bwMode="auto">
            <a:xfrm>
              <a:off x="2431" y="2036"/>
              <a:ext cx="415" cy="56"/>
              <a:chOff x="2431" y="2036"/>
              <a:chExt cx="415" cy="56"/>
            </a:xfrm>
          </p:grpSpPr>
          <p:sp>
            <p:nvSpPr>
              <p:cNvPr id="104367" name="Freeform 375"/>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68" name="Group 376"/>
              <p:cNvGrpSpPr>
                <a:grpSpLocks/>
              </p:cNvGrpSpPr>
              <p:nvPr/>
            </p:nvGrpSpPr>
            <p:grpSpPr bwMode="auto">
              <a:xfrm>
                <a:off x="2431" y="2068"/>
                <a:ext cx="295" cy="1"/>
                <a:chOff x="2431" y="2068"/>
                <a:chExt cx="295" cy="1"/>
              </a:xfrm>
            </p:grpSpPr>
            <p:sp>
              <p:nvSpPr>
                <p:cNvPr id="104369" name="Line 377"/>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0" name="Line 378"/>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1" name="Line 379"/>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2" name="Line 380"/>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3" name="Line 381"/>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74" name="Line 382"/>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5" name="Group 383"/>
            <p:cNvGrpSpPr>
              <a:grpSpLocks/>
            </p:cNvGrpSpPr>
            <p:nvPr/>
          </p:nvGrpSpPr>
          <p:grpSpPr bwMode="auto">
            <a:xfrm>
              <a:off x="2423" y="2347"/>
              <a:ext cx="415" cy="56"/>
              <a:chOff x="2423" y="2347"/>
              <a:chExt cx="415" cy="56"/>
            </a:xfrm>
          </p:grpSpPr>
          <p:sp>
            <p:nvSpPr>
              <p:cNvPr id="104359" name="Freeform 384"/>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360" name="Group 385"/>
              <p:cNvGrpSpPr>
                <a:grpSpLocks/>
              </p:cNvGrpSpPr>
              <p:nvPr/>
            </p:nvGrpSpPr>
            <p:grpSpPr bwMode="auto">
              <a:xfrm>
                <a:off x="2423" y="2371"/>
                <a:ext cx="295" cy="1"/>
                <a:chOff x="2423" y="2371"/>
                <a:chExt cx="295" cy="1"/>
              </a:xfrm>
            </p:grpSpPr>
            <p:sp>
              <p:nvSpPr>
                <p:cNvPr id="104361" name="Line 386"/>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62" name="Line 387"/>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63" name="Line 388"/>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64" name="Line 389"/>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65" name="Line 390"/>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66" name="Line 391"/>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6" name="Group 392"/>
            <p:cNvGrpSpPr>
              <a:grpSpLocks/>
            </p:cNvGrpSpPr>
            <p:nvPr/>
          </p:nvGrpSpPr>
          <p:grpSpPr bwMode="auto">
            <a:xfrm>
              <a:off x="1960" y="2347"/>
              <a:ext cx="415" cy="56"/>
              <a:chOff x="1960" y="2347"/>
              <a:chExt cx="415" cy="56"/>
            </a:xfrm>
          </p:grpSpPr>
          <p:sp>
            <p:nvSpPr>
              <p:cNvPr id="104351" name="Freeform 393"/>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352" name="Group 394"/>
              <p:cNvGrpSpPr>
                <a:grpSpLocks/>
              </p:cNvGrpSpPr>
              <p:nvPr/>
            </p:nvGrpSpPr>
            <p:grpSpPr bwMode="auto">
              <a:xfrm>
                <a:off x="1960" y="2371"/>
                <a:ext cx="295" cy="1"/>
                <a:chOff x="1960" y="2371"/>
                <a:chExt cx="295" cy="1"/>
              </a:xfrm>
            </p:grpSpPr>
            <p:sp>
              <p:nvSpPr>
                <p:cNvPr id="104353" name="Line 395"/>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4" name="Line 396"/>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5" name="Line 397"/>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6" name="Line 398"/>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7" name="Line 399"/>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8" name="Line 400"/>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7" name="Group 401"/>
            <p:cNvGrpSpPr>
              <a:grpSpLocks/>
            </p:cNvGrpSpPr>
            <p:nvPr/>
          </p:nvGrpSpPr>
          <p:grpSpPr bwMode="auto">
            <a:xfrm>
              <a:off x="1497" y="2339"/>
              <a:ext cx="415" cy="56"/>
              <a:chOff x="1497" y="2339"/>
              <a:chExt cx="415" cy="56"/>
            </a:xfrm>
          </p:grpSpPr>
          <p:sp>
            <p:nvSpPr>
              <p:cNvPr id="104343" name="Freeform 402"/>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44" name="Group 403"/>
              <p:cNvGrpSpPr>
                <a:grpSpLocks/>
              </p:cNvGrpSpPr>
              <p:nvPr/>
            </p:nvGrpSpPr>
            <p:grpSpPr bwMode="auto">
              <a:xfrm>
                <a:off x="1497" y="2371"/>
                <a:ext cx="295" cy="1"/>
                <a:chOff x="1497" y="2371"/>
                <a:chExt cx="295" cy="1"/>
              </a:xfrm>
            </p:grpSpPr>
            <p:sp>
              <p:nvSpPr>
                <p:cNvPr id="104345" name="Line 404"/>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6" name="Line 405"/>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7" name="Line 406"/>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8" name="Line 407"/>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9" name="Line 408"/>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50" name="Line 409"/>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8" name="Group 410"/>
            <p:cNvGrpSpPr>
              <a:grpSpLocks/>
            </p:cNvGrpSpPr>
            <p:nvPr/>
          </p:nvGrpSpPr>
          <p:grpSpPr bwMode="auto">
            <a:xfrm>
              <a:off x="1489" y="2650"/>
              <a:ext cx="423" cy="56"/>
              <a:chOff x="1489" y="2650"/>
              <a:chExt cx="423" cy="56"/>
            </a:xfrm>
          </p:grpSpPr>
          <p:sp>
            <p:nvSpPr>
              <p:cNvPr id="104335" name="Freeform 411"/>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336" name="Group 412"/>
              <p:cNvGrpSpPr>
                <a:grpSpLocks/>
              </p:cNvGrpSpPr>
              <p:nvPr/>
            </p:nvGrpSpPr>
            <p:grpSpPr bwMode="auto">
              <a:xfrm>
                <a:off x="1489" y="2674"/>
                <a:ext cx="295" cy="1"/>
                <a:chOff x="1489" y="2674"/>
                <a:chExt cx="295" cy="1"/>
              </a:xfrm>
            </p:grpSpPr>
            <p:sp>
              <p:nvSpPr>
                <p:cNvPr id="104337" name="Line 413"/>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8" name="Line 414"/>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9" name="Line 415"/>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0" name="Line 416"/>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1" name="Line 417"/>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42" name="Line 418"/>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29" name="Group 419"/>
            <p:cNvGrpSpPr>
              <a:grpSpLocks/>
            </p:cNvGrpSpPr>
            <p:nvPr/>
          </p:nvGrpSpPr>
          <p:grpSpPr bwMode="auto">
            <a:xfrm>
              <a:off x="1968" y="2650"/>
              <a:ext cx="415" cy="56"/>
              <a:chOff x="1968" y="2650"/>
              <a:chExt cx="415" cy="56"/>
            </a:xfrm>
          </p:grpSpPr>
          <p:sp>
            <p:nvSpPr>
              <p:cNvPr id="104327" name="Freeform 420"/>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328" name="Group 421"/>
              <p:cNvGrpSpPr>
                <a:grpSpLocks/>
              </p:cNvGrpSpPr>
              <p:nvPr/>
            </p:nvGrpSpPr>
            <p:grpSpPr bwMode="auto">
              <a:xfrm>
                <a:off x="1968" y="2674"/>
                <a:ext cx="295" cy="1"/>
                <a:chOff x="1968" y="2674"/>
                <a:chExt cx="295" cy="1"/>
              </a:xfrm>
            </p:grpSpPr>
            <p:sp>
              <p:nvSpPr>
                <p:cNvPr id="104329" name="Line 422"/>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0" name="Line 423"/>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1" name="Line 424"/>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2" name="Line 425"/>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3" name="Line 426"/>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34" name="Line 427"/>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30" name="Group 428"/>
            <p:cNvGrpSpPr>
              <a:grpSpLocks/>
            </p:cNvGrpSpPr>
            <p:nvPr/>
          </p:nvGrpSpPr>
          <p:grpSpPr bwMode="auto">
            <a:xfrm>
              <a:off x="1489" y="2953"/>
              <a:ext cx="423" cy="56"/>
              <a:chOff x="1489" y="2953"/>
              <a:chExt cx="423" cy="56"/>
            </a:xfrm>
          </p:grpSpPr>
          <p:sp>
            <p:nvSpPr>
              <p:cNvPr id="104319" name="Freeform 429"/>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4320" name="Group 430"/>
              <p:cNvGrpSpPr>
                <a:grpSpLocks/>
              </p:cNvGrpSpPr>
              <p:nvPr/>
            </p:nvGrpSpPr>
            <p:grpSpPr bwMode="auto">
              <a:xfrm>
                <a:off x="1489" y="2985"/>
                <a:ext cx="295" cy="1"/>
                <a:chOff x="1489" y="2985"/>
                <a:chExt cx="295" cy="1"/>
              </a:xfrm>
            </p:grpSpPr>
            <p:sp>
              <p:nvSpPr>
                <p:cNvPr id="104321" name="Line 431"/>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22" name="Line 432"/>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23" name="Line 433"/>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24" name="Line 434"/>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25" name="Line 435"/>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26" name="Line 436"/>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31" name="Group 437"/>
            <p:cNvGrpSpPr>
              <a:grpSpLocks/>
            </p:cNvGrpSpPr>
            <p:nvPr/>
          </p:nvGrpSpPr>
          <p:grpSpPr bwMode="auto">
            <a:xfrm>
              <a:off x="1952" y="2953"/>
              <a:ext cx="415" cy="56"/>
              <a:chOff x="1952" y="2953"/>
              <a:chExt cx="415" cy="56"/>
            </a:xfrm>
          </p:grpSpPr>
          <p:sp>
            <p:nvSpPr>
              <p:cNvPr id="104311" name="Freeform 438"/>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12" name="Group 439"/>
              <p:cNvGrpSpPr>
                <a:grpSpLocks/>
              </p:cNvGrpSpPr>
              <p:nvPr/>
            </p:nvGrpSpPr>
            <p:grpSpPr bwMode="auto">
              <a:xfrm>
                <a:off x="1952" y="2985"/>
                <a:ext cx="295" cy="1"/>
                <a:chOff x="1952" y="2985"/>
                <a:chExt cx="295" cy="1"/>
              </a:xfrm>
            </p:grpSpPr>
            <p:sp>
              <p:nvSpPr>
                <p:cNvPr id="104313" name="Line 440"/>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4" name="Line 441"/>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5" name="Line 442"/>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6" name="Line 443"/>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7" name="Line 444"/>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8" name="Line 445"/>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32" name="Group 446"/>
            <p:cNvGrpSpPr>
              <a:grpSpLocks/>
            </p:cNvGrpSpPr>
            <p:nvPr/>
          </p:nvGrpSpPr>
          <p:grpSpPr bwMode="auto">
            <a:xfrm>
              <a:off x="2415" y="2953"/>
              <a:ext cx="415" cy="56"/>
              <a:chOff x="2415" y="2953"/>
              <a:chExt cx="415" cy="56"/>
            </a:xfrm>
          </p:grpSpPr>
          <p:sp>
            <p:nvSpPr>
              <p:cNvPr id="104303" name="Freeform 447"/>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304" name="Group 448"/>
              <p:cNvGrpSpPr>
                <a:grpSpLocks/>
              </p:cNvGrpSpPr>
              <p:nvPr/>
            </p:nvGrpSpPr>
            <p:grpSpPr bwMode="auto">
              <a:xfrm>
                <a:off x="2415" y="2985"/>
                <a:ext cx="295" cy="1"/>
                <a:chOff x="2415" y="2985"/>
                <a:chExt cx="295" cy="1"/>
              </a:xfrm>
            </p:grpSpPr>
            <p:sp>
              <p:nvSpPr>
                <p:cNvPr id="104305" name="Line 449"/>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06" name="Line 450"/>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07" name="Line 451"/>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08" name="Line 452"/>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09" name="Line 453"/>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10" name="Line 454"/>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33" name="Group 455"/>
            <p:cNvGrpSpPr>
              <a:grpSpLocks/>
            </p:cNvGrpSpPr>
            <p:nvPr/>
          </p:nvGrpSpPr>
          <p:grpSpPr bwMode="auto">
            <a:xfrm>
              <a:off x="2838" y="1741"/>
              <a:ext cx="40" cy="1260"/>
              <a:chOff x="2838" y="1741"/>
              <a:chExt cx="40" cy="1260"/>
            </a:xfrm>
          </p:grpSpPr>
          <p:sp>
            <p:nvSpPr>
              <p:cNvPr id="104293" name="Oval 456"/>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4294" name="Oval 457"/>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4295" name="Oval 458"/>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4296" name="Oval 459"/>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4297" name="Oval 460"/>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298" name="Oval 461"/>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299" name="Oval 462"/>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4300" name="Oval 463"/>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4301" name="Oval 464"/>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302" name="Oval 465"/>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34" name="Group 466"/>
            <p:cNvGrpSpPr>
              <a:grpSpLocks/>
            </p:cNvGrpSpPr>
            <p:nvPr/>
          </p:nvGrpSpPr>
          <p:grpSpPr bwMode="auto">
            <a:xfrm>
              <a:off x="1912" y="3272"/>
              <a:ext cx="32" cy="335"/>
              <a:chOff x="1912" y="3272"/>
              <a:chExt cx="32" cy="335"/>
            </a:xfrm>
          </p:grpSpPr>
          <p:sp>
            <p:nvSpPr>
              <p:cNvPr id="104289" name="Oval 467"/>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290" name="Oval 468"/>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291" name="Oval 469"/>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4292" name="Oval 470"/>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35" name="Group 471"/>
            <p:cNvGrpSpPr>
              <a:grpSpLocks/>
            </p:cNvGrpSpPr>
            <p:nvPr/>
          </p:nvGrpSpPr>
          <p:grpSpPr bwMode="auto">
            <a:xfrm>
              <a:off x="1449" y="3272"/>
              <a:ext cx="40" cy="335"/>
              <a:chOff x="1449" y="3272"/>
              <a:chExt cx="40" cy="335"/>
            </a:xfrm>
          </p:grpSpPr>
          <p:sp>
            <p:nvSpPr>
              <p:cNvPr id="104285" name="Oval 472"/>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4286" name="Oval 473"/>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4287" name="Oval 474"/>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4288" name="Oval 475"/>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36" name="Group 476"/>
            <p:cNvGrpSpPr>
              <a:grpSpLocks/>
            </p:cNvGrpSpPr>
            <p:nvPr/>
          </p:nvGrpSpPr>
          <p:grpSpPr bwMode="auto">
            <a:xfrm>
              <a:off x="2367" y="3272"/>
              <a:ext cx="32" cy="335"/>
              <a:chOff x="2367" y="3272"/>
              <a:chExt cx="32" cy="335"/>
            </a:xfrm>
          </p:grpSpPr>
          <p:sp>
            <p:nvSpPr>
              <p:cNvPr id="104281" name="Oval 477"/>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282" name="Oval 478"/>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283" name="Oval 479"/>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4284" name="Oval 480"/>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37" name="Group 481"/>
            <p:cNvGrpSpPr>
              <a:grpSpLocks/>
            </p:cNvGrpSpPr>
            <p:nvPr/>
          </p:nvGrpSpPr>
          <p:grpSpPr bwMode="auto">
            <a:xfrm>
              <a:off x="2822" y="3272"/>
              <a:ext cx="40" cy="335"/>
              <a:chOff x="2822" y="3272"/>
              <a:chExt cx="40" cy="335"/>
            </a:xfrm>
          </p:grpSpPr>
          <p:sp>
            <p:nvSpPr>
              <p:cNvPr id="104277" name="Oval 482"/>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4278" name="Oval 483"/>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4279" name="Oval 484"/>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4280" name="Oval 485"/>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38" name="Group 486"/>
            <p:cNvGrpSpPr>
              <a:grpSpLocks/>
            </p:cNvGrpSpPr>
            <p:nvPr/>
          </p:nvGrpSpPr>
          <p:grpSpPr bwMode="auto">
            <a:xfrm>
              <a:off x="2415" y="2650"/>
              <a:ext cx="415" cy="56"/>
              <a:chOff x="2415" y="2650"/>
              <a:chExt cx="415" cy="56"/>
            </a:xfrm>
          </p:grpSpPr>
          <p:sp>
            <p:nvSpPr>
              <p:cNvPr id="104269" name="Freeform 487"/>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270" name="Group 488"/>
              <p:cNvGrpSpPr>
                <a:grpSpLocks/>
              </p:cNvGrpSpPr>
              <p:nvPr/>
            </p:nvGrpSpPr>
            <p:grpSpPr bwMode="auto">
              <a:xfrm>
                <a:off x="2415" y="2674"/>
                <a:ext cx="295" cy="1"/>
                <a:chOff x="2415" y="2674"/>
                <a:chExt cx="295" cy="1"/>
              </a:xfrm>
            </p:grpSpPr>
            <p:sp>
              <p:nvSpPr>
                <p:cNvPr id="104271" name="Line 489"/>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72" name="Line 490"/>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73" name="Line 491"/>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74" name="Line 492"/>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75" name="Line 493"/>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76" name="Line 494"/>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39" name="Group 495"/>
            <p:cNvGrpSpPr>
              <a:grpSpLocks/>
            </p:cNvGrpSpPr>
            <p:nvPr/>
          </p:nvGrpSpPr>
          <p:grpSpPr bwMode="auto">
            <a:xfrm>
              <a:off x="2415" y="1733"/>
              <a:ext cx="415" cy="56"/>
              <a:chOff x="2415" y="1733"/>
              <a:chExt cx="415" cy="56"/>
            </a:xfrm>
          </p:grpSpPr>
          <p:sp>
            <p:nvSpPr>
              <p:cNvPr id="104261" name="Freeform 496"/>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262" name="Group 497"/>
              <p:cNvGrpSpPr>
                <a:grpSpLocks/>
              </p:cNvGrpSpPr>
              <p:nvPr/>
            </p:nvGrpSpPr>
            <p:grpSpPr bwMode="auto">
              <a:xfrm>
                <a:off x="2415" y="1757"/>
                <a:ext cx="295" cy="1"/>
                <a:chOff x="2415" y="1757"/>
                <a:chExt cx="295" cy="1"/>
              </a:xfrm>
            </p:grpSpPr>
            <p:sp>
              <p:nvSpPr>
                <p:cNvPr id="104263" name="Line 498"/>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4" name="Line 499"/>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5" name="Line 500"/>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6" name="Line 501"/>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7" name="Line 502"/>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8" name="Line 503"/>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0" name="Group 504"/>
            <p:cNvGrpSpPr>
              <a:grpSpLocks/>
            </p:cNvGrpSpPr>
            <p:nvPr/>
          </p:nvGrpSpPr>
          <p:grpSpPr bwMode="auto">
            <a:xfrm>
              <a:off x="1489" y="3264"/>
              <a:ext cx="423" cy="56"/>
              <a:chOff x="1489" y="3264"/>
              <a:chExt cx="423" cy="56"/>
            </a:xfrm>
          </p:grpSpPr>
          <p:sp>
            <p:nvSpPr>
              <p:cNvPr id="104253" name="Freeform 505"/>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254" name="Group 506"/>
              <p:cNvGrpSpPr>
                <a:grpSpLocks/>
              </p:cNvGrpSpPr>
              <p:nvPr/>
            </p:nvGrpSpPr>
            <p:grpSpPr bwMode="auto">
              <a:xfrm>
                <a:off x="1489" y="3288"/>
                <a:ext cx="295" cy="1"/>
                <a:chOff x="1489" y="3288"/>
                <a:chExt cx="295" cy="1"/>
              </a:xfrm>
            </p:grpSpPr>
            <p:sp>
              <p:nvSpPr>
                <p:cNvPr id="104255" name="Line 507"/>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6" name="Line 508"/>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7" name="Line 509"/>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8" name="Line 510"/>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9" name="Line 511"/>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60" name="Line 512"/>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1" name="Group 513"/>
            <p:cNvGrpSpPr>
              <a:grpSpLocks/>
            </p:cNvGrpSpPr>
            <p:nvPr/>
          </p:nvGrpSpPr>
          <p:grpSpPr bwMode="auto">
            <a:xfrm>
              <a:off x="1944" y="3256"/>
              <a:ext cx="423" cy="56"/>
              <a:chOff x="1944" y="3256"/>
              <a:chExt cx="423" cy="56"/>
            </a:xfrm>
          </p:grpSpPr>
          <p:sp>
            <p:nvSpPr>
              <p:cNvPr id="104245" name="Freeform 514"/>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246" name="Group 515"/>
              <p:cNvGrpSpPr>
                <a:grpSpLocks/>
              </p:cNvGrpSpPr>
              <p:nvPr/>
            </p:nvGrpSpPr>
            <p:grpSpPr bwMode="auto">
              <a:xfrm>
                <a:off x="1944" y="3288"/>
                <a:ext cx="303" cy="1"/>
                <a:chOff x="1944" y="3288"/>
                <a:chExt cx="303" cy="1"/>
              </a:xfrm>
            </p:grpSpPr>
            <p:sp>
              <p:nvSpPr>
                <p:cNvPr id="104247" name="Line 516"/>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8" name="Line 517"/>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9" name="Line 518"/>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0" name="Line 519"/>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1" name="Line 520"/>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52" name="Line 521"/>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2" name="Group 522"/>
            <p:cNvGrpSpPr>
              <a:grpSpLocks/>
            </p:cNvGrpSpPr>
            <p:nvPr/>
          </p:nvGrpSpPr>
          <p:grpSpPr bwMode="auto">
            <a:xfrm>
              <a:off x="2415" y="3256"/>
              <a:ext cx="415" cy="56"/>
              <a:chOff x="2415" y="3256"/>
              <a:chExt cx="415" cy="56"/>
            </a:xfrm>
          </p:grpSpPr>
          <p:sp>
            <p:nvSpPr>
              <p:cNvPr id="104237" name="Freeform 523"/>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238" name="Group 524"/>
              <p:cNvGrpSpPr>
                <a:grpSpLocks/>
              </p:cNvGrpSpPr>
              <p:nvPr/>
            </p:nvGrpSpPr>
            <p:grpSpPr bwMode="auto">
              <a:xfrm>
                <a:off x="2415" y="3288"/>
                <a:ext cx="295" cy="1"/>
                <a:chOff x="2415" y="3288"/>
                <a:chExt cx="295" cy="1"/>
              </a:xfrm>
            </p:grpSpPr>
            <p:sp>
              <p:nvSpPr>
                <p:cNvPr id="104239" name="Line 525"/>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0" name="Line 526"/>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1" name="Line 527"/>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2" name="Line 528"/>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3" name="Line 529"/>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44" name="Line 530"/>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3" name="Group 531"/>
            <p:cNvGrpSpPr>
              <a:grpSpLocks/>
            </p:cNvGrpSpPr>
            <p:nvPr/>
          </p:nvGrpSpPr>
          <p:grpSpPr bwMode="auto">
            <a:xfrm>
              <a:off x="1489" y="3567"/>
              <a:ext cx="423" cy="56"/>
              <a:chOff x="1489" y="3567"/>
              <a:chExt cx="423" cy="56"/>
            </a:xfrm>
          </p:grpSpPr>
          <p:sp>
            <p:nvSpPr>
              <p:cNvPr id="104229" name="Freeform 532"/>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230" name="Group 533"/>
              <p:cNvGrpSpPr>
                <a:grpSpLocks/>
              </p:cNvGrpSpPr>
              <p:nvPr/>
            </p:nvGrpSpPr>
            <p:grpSpPr bwMode="auto">
              <a:xfrm>
                <a:off x="1489" y="3591"/>
                <a:ext cx="303" cy="1"/>
                <a:chOff x="1489" y="3591"/>
                <a:chExt cx="303" cy="1"/>
              </a:xfrm>
            </p:grpSpPr>
            <p:sp>
              <p:nvSpPr>
                <p:cNvPr id="104231" name="Line 534"/>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32" name="Line 535"/>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33" name="Line 536"/>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34" name="Line 537"/>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35" name="Line 538"/>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36" name="Line 539"/>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4" name="Group 540"/>
            <p:cNvGrpSpPr>
              <a:grpSpLocks/>
            </p:cNvGrpSpPr>
            <p:nvPr/>
          </p:nvGrpSpPr>
          <p:grpSpPr bwMode="auto">
            <a:xfrm>
              <a:off x="1952" y="3567"/>
              <a:ext cx="415" cy="56"/>
              <a:chOff x="1952" y="3567"/>
              <a:chExt cx="415" cy="56"/>
            </a:xfrm>
          </p:grpSpPr>
          <p:sp>
            <p:nvSpPr>
              <p:cNvPr id="104221" name="Freeform 541"/>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222" name="Group 542"/>
              <p:cNvGrpSpPr>
                <a:grpSpLocks/>
              </p:cNvGrpSpPr>
              <p:nvPr/>
            </p:nvGrpSpPr>
            <p:grpSpPr bwMode="auto">
              <a:xfrm>
                <a:off x="1952" y="3591"/>
                <a:ext cx="295" cy="1"/>
                <a:chOff x="1952" y="3591"/>
                <a:chExt cx="295" cy="1"/>
              </a:xfrm>
            </p:grpSpPr>
            <p:sp>
              <p:nvSpPr>
                <p:cNvPr id="104223" name="Line 543"/>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4" name="Line 544"/>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5" name="Line 545"/>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6" name="Line 546"/>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7" name="Line 547"/>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8" name="Line 548"/>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5" name="Group 549"/>
            <p:cNvGrpSpPr>
              <a:grpSpLocks/>
            </p:cNvGrpSpPr>
            <p:nvPr/>
          </p:nvGrpSpPr>
          <p:grpSpPr bwMode="auto">
            <a:xfrm>
              <a:off x="2407" y="3567"/>
              <a:ext cx="415" cy="56"/>
              <a:chOff x="2407" y="3567"/>
              <a:chExt cx="415" cy="56"/>
            </a:xfrm>
          </p:grpSpPr>
          <p:sp>
            <p:nvSpPr>
              <p:cNvPr id="104213" name="Freeform 550"/>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214" name="Group 551"/>
              <p:cNvGrpSpPr>
                <a:grpSpLocks/>
              </p:cNvGrpSpPr>
              <p:nvPr/>
            </p:nvGrpSpPr>
            <p:grpSpPr bwMode="auto">
              <a:xfrm>
                <a:off x="2407" y="3591"/>
                <a:ext cx="295" cy="1"/>
                <a:chOff x="2407" y="3591"/>
                <a:chExt cx="295" cy="1"/>
              </a:xfrm>
            </p:grpSpPr>
            <p:sp>
              <p:nvSpPr>
                <p:cNvPr id="104215" name="Line 552"/>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16" name="Line 553"/>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17" name="Line 554"/>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18" name="Line 555"/>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19" name="Line 556"/>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220" name="Line 557"/>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46" name="Group 558"/>
            <p:cNvGrpSpPr>
              <a:grpSpLocks/>
            </p:cNvGrpSpPr>
            <p:nvPr/>
          </p:nvGrpSpPr>
          <p:grpSpPr bwMode="auto">
            <a:xfrm>
              <a:off x="1952" y="2376"/>
              <a:ext cx="886" cy="290"/>
              <a:chOff x="1952" y="2376"/>
              <a:chExt cx="886" cy="290"/>
            </a:xfrm>
          </p:grpSpPr>
          <p:sp>
            <p:nvSpPr>
              <p:cNvPr id="104211" name="Freeform 559"/>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4212" name="Line 560"/>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47" name="Group 561"/>
            <p:cNvGrpSpPr>
              <a:grpSpLocks/>
            </p:cNvGrpSpPr>
            <p:nvPr/>
          </p:nvGrpSpPr>
          <p:grpSpPr bwMode="auto">
            <a:xfrm>
              <a:off x="1481" y="2084"/>
              <a:ext cx="1373" cy="1507"/>
              <a:chOff x="1481" y="2084"/>
              <a:chExt cx="1373" cy="1507"/>
            </a:xfrm>
          </p:grpSpPr>
          <p:sp>
            <p:nvSpPr>
              <p:cNvPr id="104209" name="Freeform 562"/>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4210" name="Line 563"/>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48" name="Group 564"/>
            <p:cNvGrpSpPr>
              <a:grpSpLocks/>
            </p:cNvGrpSpPr>
            <p:nvPr/>
          </p:nvGrpSpPr>
          <p:grpSpPr bwMode="auto">
            <a:xfrm>
              <a:off x="1944" y="2076"/>
              <a:ext cx="902" cy="885"/>
              <a:chOff x="1944" y="2076"/>
              <a:chExt cx="902" cy="885"/>
            </a:xfrm>
          </p:grpSpPr>
          <p:sp>
            <p:nvSpPr>
              <p:cNvPr id="104207" name="Freeform 565"/>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4208" name="Line 566"/>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49" name="Group 567"/>
            <p:cNvGrpSpPr>
              <a:grpSpLocks/>
            </p:cNvGrpSpPr>
            <p:nvPr/>
          </p:nvGrpSpPr>
          <p:grpSpPr bwMode="auto">
            <a:xfrm>
              <a:off x="1489" y="2379"/>
              <a:ext cx="902" cy="893"/>
              <a:chOff x="1489" y="2379"/>
              <a:chExt cx="902" cy="893"/>
            </a:xfrm>
          </p:grpSpPr>
          <p:sp>
            <p:nvSpPr>
              <p:cNvPr id="104205" name="Freeform 568"/>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4206" name="Line 569"/>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50" name="Group 570"/>
            <p:cNvGrpSpPr>
              <a:grpSpLocks/>
            </p:cNvGrpSpPr>
            <p:nvPr/>
          </p:nvGrpSpPr>
          <p:grpSpPr bwMode="auto">
            <a:xfrm>
              <a:off x="3311" y="2387"/>
              <a:ext cx="437" cy="590"/>
              <a:chOff x="3311" y="2387"/>
              <a:chExt cx="437" cy="590"/>
            </a:xfrm>
          </p:grpSpPr>
          <p:sp>
            <p:nvSpPr>
              <p:cNvPr id="104203" name="Freeform 571"/>
              <p:cNvSpPr>
                <a:spLocks/>
              </p:cNvSpPr>
              <p:nvPr/>
            </p:nvSpPr>
            <p:spPr bwMode="auto">
              <a:xfrm>
                <a:off x="3644" y="2387"/>
                <a:ext cx="104" cy="128"/>
              </a:xfrm>
              <a:custGeom>
                <a:avLst/>
                <a:gdLst>
                  <a:gd name="T0" fmla="*/ 104 w 104"/>
                  <a:gd name="T1" fmla="*/ 0 h 128"/>
                  <a:gd name="T2" fmla="*/ 56 w 104"/>
                  <a:gd name="T3" fmla="*/ 128 h 128"/>
                  <a:gd name="T4" fmla="*/ 24 w 104"/>
                  <a:gd name="T5" fmla="*/ 104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04"/>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4204" name="Line 572"/>
              <p:cNvSpPr>
                <a:spLocks noChangeShapeType="1"/>
              </p:cNvSpPr>
              <p:nvPr/>
            </p:nvSpPr>
            <p:spPr bwMode="auto">
              <a:xfrm flipV="1">
                <a:off x="3311"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51" name="Group 573"/>
            <p:cNvGrpSpPr>
              <a:grpSpLocks/>
            </p:cNvGrpSpPr>
            <p:nvPr/>
          </p:nvGrpSpPr>
          <p:grpSpPr bwMode="auto">
            <a:xfrm>
              <a:off x="3772" y="2387"/>
              <a:ext cx="894" cy="596"/>
              <a:chOff x="3772" y="2387"/>
              <a:chExt cx="894" cy="596"/>
            </a:xfrm>
          </p:grpSpPr>
          <p:sp>
            <p:nvSpPr>
              <p:cNvPr id="104201" name="Freeform 574"/>
              <p:cNvSpPr>
                <a:spLocks/>
              </p:cNvSpPr>
              <p:nvPr/>
            </p:nvSpPr>
            <p:spPr bwMode="auto">
              <a:xfrm>
                <a:off x="4538" y="2387"/>
                <a:ext cx="128" cy="96"/>
              </a:xfrm>
              <a:custGeom>
                <a:avLst/>
                <a:gdLst>
                  <a:gd name="T0" fmla="*/ 128 w 128"/>
                  <a:gd name="T1" fmla="*/ 0 h 96"/>
                  <a:gd name="T2" fmla="*/ 32 w 128"/>
                  <a:gd name="T3" fmla="*/ 96 h 96"/>
                  <a:gd name="T4" fmla="*/ 16 w 128"/>
                  <a:gd name="T5" fmla="*/ 72 h 96"/>
                  <a:gd name="T6" fmla="*/ 0 w 128"/>
                  <a:gd name="T7" fmla="*/ 40 h 96"/>
                  <a:gd name="T8" fmla="*/ 128 w 128"/>
                  <a:gd name="T9" fmla="*/ 0 h 96"/>
                  <a:gd name="T10" fmla="*/ 0 60000 65536"/>
                  <a:gd name="T11" fmla="*/ 0 60000 65536"/>
                  <a:gd name="T12" fmla="*/ 0 60000 65536"/>
                  <a:gd name="T13" fmla="*/ 0 60000 65536"/>
                  <a:gd name="T14" fmla="*/ 0 60000 65536"/>
                  <a:gd name="T15" fmla="*/ 0 w 128"/>
                  <a:gd name="T16" fmla="*/ 0 h 96"/>
                  <a:gd name="T17" fmla="*/ 128 w 128"/>
                  <a:gd name="T18" fmla="*/ 96 h 96"/>
                </a:gdLst>
                <a:ahLst/>
                <a:cxnLst>
                  <a:cxn ang="T10">
                    <a:pos x="T0" y="T1"/>
                  </a:cxn>
                  <a:cxn ang="T11">
                    <a:pos x="T2" y="T3"/>
                  </a:cxn>
                  <a:cxn ang="T12">
                    <a:pos x="T4" y="T5"/>
                  </a:cxn>
                  <a:cxn ang="T13">
                    <a:pos x="T6" y="T7"/>
                  </a:cxn>
                  <a:cxn ang="T14">
                    <a:pos x="T8" y="T9"/>
                  </a:cxn>
                </a:cxnLst>
                <a:rect l="T15" t="T16" r="T17" b="T18"/>
                <a:pathLst>
                  <a:path w="128" h="96">
                    <a:moveTo>
                      <a:pt x="128" y="0"/>
                    </a:moveTo>
                    <a:lnTo>
                      <a:pt x="32" y="96"/>
                    </a:lnTo>
                    <a:lnTo>
                      <a:pt x="16" y="72"/>
                    </a:lnTo>
                    <a:lnTo>
                      <a:pt x="0" y="40"/>
                    </a:lnTo>
                    <a:lnTo>
                      <a:pt x="128" y="0"/>
                    </a:lnTo>
                    <a:close/>
                  </a:path>
                </a:pathLst>
              </a:custGeom>
              <a:solidFill>
                <a:schemeClr val="bg2"/>
              </a:solidFill>
              <a:ln w="9525">
                <a:solidFill>
                  <a:schemeClr val="bg2"/>
                </a:solidFill>
                <a:round/>
                <a:headEnd/>
                <a:tailEnd/>
              </a:ln>
            </p:spPr>
            <p:txBody>
              <a:bodyPr/>
              <a:lstStyle/>
              <a:p>
                <a:endParaRPr lang="en-US"/>
              </a:p>
            </p:txBody>
          </p:sp>
          <p:sp>
            <p:nvSpPr>
              <p:cNvPr id="104202" name="Line 575"/>
              <p:cNvSpPr>
                <a:spLocks noChangeShapeType="1"/>
              </p:cNvSpPr>
              <p:nvPr/>
            </p:nvSpPr>
            <p:spPr bwMode="auto">
              <a:xfrm flipV="1">
                <a:off x="3772" y="2454"/>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52" name="Group 576"/>
            <p:cNvGrpSpPr>
              <a:grpSpLocks/>
            </p:cNvGrpSpPr>
            <p:nvPr/>
          </p:nvGrpSpPr>
          <p:grpSpPr bwMode="auto">
            <a:xfrm>
              <a:off x="3788" y="2076"/>
              <a:ext cx="886" cy="290"/>
              <a:chOff x="3788" y="2076"/>
              <a:chExt cx="886" cy="290"/>
            </a:xfrm>
          </p:grpSpPr>
          <p:sp>
            <p:nvSpPr>
              <p:cNvPr id="104199" name="Freeform 577"/>
              <p:cNvSpPr>
                <a:spLocks/>
              </p:cNvSpPr>
              <p:nvPr/>
            </p:nvSpPr>
            <p:spPr bwMode="auto">
              <a:xfrm>
                <a:off x="4530" y="2076"/>
                <a:ext cx="144" cy="80"/>
              </a:xfrm>
              <a:custGeom>
                <a:avLst/>
                <a:gdLst>
                  <a:gd name="T0" fmla="*/ 144 w 144"/>
                  <a:gd name="T1" fmla="*/ 0 h 80"/>
                  <a:gd name="T2" fmla="*/ 24 w 144"/>
                  <a:gd name="T3" fmla="*/ 80 h 80"/>
                  <a:gd name="T4" fmla="*/ 16 w 144"/>
                  <a:gd name="T5" fmla="*/ 48 h 80"/>
                  <a:gd name="T6" fmla="*/ 0 w 144"/>
                  <a:gd name="T7" fmla="*/ 16 h 80"/>
                  <a:gd name="T8" fmla="*/ 144 w 144"/>
                  <a:gd name="T9" fmla="*/ 0 h 80"/>
                  <a:gd name="T10" fmla="*/ 0 60000 65536"/>
                  <a:gd name="T11" fmla="*/ 0 60000 65536"/>
                  <a:gd name="T12" fmla="*/ 0 60000 65536"/>
                  <a:gd name="T13" fmla="*/ 0 60000 65536"/>
                  <a:gd name="T14" fmla="*/ 0 60000 65536"/>
                  <a:gd name="T15" fmla="*/ 0 w 144"/>
                  <a:gd name="T16" fmla="*/ 0 h 80"/>
                  <a:gd name="T17" fmla="*/ 144 w 144"/>
                  <a:gd name="T18" fmla="*/ 80 h 80"/>
                </a:gdLst>
                <a:ahLst/>
                <a:cxnLst>
                  <a:cxn ang="T10">
                    <a:pos x="T0" y="T1"/>
                  </a:cxn>
                  <a:cxn ang="T11">
                    <a:pos x="T2" y="T3"/>
                  </a:cxn>
                  <a:cxn ang="T12">
                    <a:pos x="T4" y="T5"/>
                  </a:cxn>
                  <a:cxn ang="T13">
                    <a:pos x="T6" y="T7"/>
                  </a:cxn>
                  <a:cxn ang="T14">
                    <a:pos x="T8" y="T9"/>
                  </a:cxn>
                </a:cxnLst>
                <a:rect l="T15" t="T16" r="T17" b="T18"/>
                <a:pathLst>
                  <a:path w="144" h="80">
                    <a:moveTo>
                      <a:pt x="144" y="0"/>
                    </a:moveTo>
                    <a:lnTo>
                      <a:pt x="24" y="80"/>
                    </a:lnTo>
                    <a:lnTo>
                      <a:pt x="16" y="48"/>
                    </a:lnTo>
                    <a:lnTo>
                      <a:pt x="0" y="16"/>
                    </a:lnTo>
                    <a:lnTo>
                      <a:pt x="144" y="0"/>
                    </a:lnTo>
                    <a:close/>
                  </a:path>
                </a:pathLst>
              </a:custGeom>
              <a:solidFill>
                <a:schemeClr val="bg2"/>
              </a:solidFill>
              <a:ln w="9525">
                <a:solidFill>
                  <a:schemeClr val="bg2"/>
                </a:solidFill>
                <a:round/>
                <a:headEnd/>
                <a:tailEnd/>
              </a:ln>
            </p:spPr>
            <p:txBody>
              <a:bodyPr/>
              <a:lstStyle/>
              <a:p>
                <a:endParaRPr lang="en-US"/>
              </a:p>
            </p:txBody>
          </p:sp>
          <p:sp>
            <p:nvSpPr>
              <p:cNvPr id="104200" name="Line 578"/>
              <p:cNvSpPr>
                <a:spLocks noChangeShapeType="1"/>
              </p:cNvSpPr>
              <p:nvPr/>
            </p:nvSpPr>
            <p:spPr bwMode="auto">
              <a:xfrm flipV="1">
                <a:off x="3788" y="2122"/>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53" name="Group 579"/>
            <p:cNvGrpSpPr>
              <a:grpSpLocks/>
            </p:cNvGrpSpPr>
            <p:nvPr/>
          </p:nvGrpSpPr>
          <p:grpSpPr bwMode="auto">
            <a:xfrm>
              <a:off x="3317" y="1769"/>
              <a:ext cx="886" cy="283"/>
              <a:chOff x="3317" y="1769"/>
              <a:chExt cx="886" cy="283"/>
            </a:xfrm>
          </p:grpSpPr>
          <p:sp>
            <p:nvSpPr>
              <p:cNvPr id="104197" name="Freeform 580"/>
              <p:cNvSpPr>
                <a:spLocks/>
              </p:cNvSpPr>
              <p:nvPr/>
            </p:nvSpPr>
            <p:spPr bwMode="auto">
              <a:xfrm>
                <a:off x="4067" y="1980"/>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4198" name="Line 581"/>
              <p:cNvSpPr>
                <a:spLocks noChangeShapeType="1"/>
              </p:cNvSpPr>
              <p:nvPr/>
            </p:nvSpPr>
            <p:spPr bwMode="auto">
              <a:xfrm>
                <a:off x="3317" y="1769"/>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554" name="Oval 582"/>
            <p:cNvSpPr>
              <a:spLocks noChangeArrowheads="1"/>
            </p:cNvSpPr>
            <p:nvPr/>
          </p:nvSpPr>
          <p:spPr bwMode="auto">
            <a:xfrm>
              <a:off x="3293"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3555" name="Oval 583"/>
            <p:cNvSpPr>
              <a:spLocks noChangeArrowheads="1"/>
            </p:cNvSpPr>
            <p:nvPr/>
          </p:nvSpPr>
          <p:spPr bwMode="auto">
            <a:xfrm>
              <a:off x="3293"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3556" name="Oval 584"/>
            <p:cNvSpPr>
              <a:spLocks noChangeArrowheads="1"/>
            </p:cNvSpPr>
            <p:nvPr/>
          </p:nvSpPr>
          <p:spPr bwMode="auto">
            <a:xfrm>
              <a:off x="3293"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3557" name="Oval 585"/>
            <p:cNvSpPr>
              <a:spLocks noChangeArrowheads="1"/>
            </p:cNvSpPr>
            <p:nvPr/>
          </p:nvSpPr>
          <p:spPr bwMode="auto">
            <a:xfrm>
              <a:off x="3293"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3558" name="Oval 586"/>
            <p:cNvSpPr>
              <a:spLocks noChangeArrowheads="1"/>
            </p:cNvSpPr>
            <p:nvPr/>
          </p:nvSpPr>
          <p:spPr bwMode="auto">
            <a:xfrm>
              <a:off x="329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3559" name="Oval 587"/>
            <p:cNvSpPr>
              <a:spLocks noChangeArrowheads="1"/>
            </p:cNvSpPr>
            <p:nvPr/>
          </p:nvSpPr>
          <p:spPr bwMode="auto">
            <a:xfrm>
              <a:off x="329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3560" name="Oval 588"/>
            <p:cNvSpPr>
              <a:spLocks noChangeArrowheads="1"/>
            </p:cNvSpPr>
            <p:nvPr/>
          </p:nvSpPr>
          <p:spPr bwMode="auto">
            <a:xfrm>
              <a:off x="3293"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3561" name="Oval 589"/>
            <p:cNvSpPr>
              <a:spLocks noChangeArrowheads="1"/>
            </p:cNvSpPr>
            <p:nvPr/>
          </p:nvSpPr>
          <p:spPr bwMode="auto">
            <a:xfrm>
              <a:off x="3293"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3562" name="Oval 590"/>
            <p:cNvSpPr>
              <a:spLocks noChangeArrowheads="1"/>
            </p:cNvSpPr>
            <p:nvPr/>
          </p:nvSpPr>
          <p:spPr bwMode="auto">
            <a:xfrm>
              <a:off x="328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3563" name="Oval 591"/>
            <p:cNvSpPr>
              <a:spLocks noChangeArrowheads="1"/>
            </p:cNvSpPr>
            <p:nvPr/>
          </p:nvSpPr>
          <p:spPr bwMode="auto">
            <a:xfrm>
              <a:off x="3285" y="2969"/>
              <a:ext cx="32" cy="32"/>
            </a:xfrm>
            <a:prstGeom prst="ellipse">
              <a:avLst/>
            </a:prstGeom>
            <a:solidFill>
              <a:schemeClr val="bg2"/>
            </a:solidFill>
            <a:ln w="25400">
              <a:solidFill>
                <a:schemeClr val="bg2"/>
              </a:solidFill>
              <a:round/>
              <a:headEnd/>
              <a:tailEnd/>
            </a:ln>
          </p:spPr>
          <p:txBody>
            <a:bodyPr/>
            <a:lstStyle/>
            <a:p>
              <a:endParaRPr lang="en-US"/>
            </a:p>
          </p:txBody>
        </p:sp>
        <p:grpSp>
          <p:nvGrpSpPr>
            <p:cNvPr id="103564" name="Group 592"/>
            <p:cNvGrpSpPr>
              <a:grpSpLocks/>
            </p:cNvGrpSpPr>
            <p:nvPr/>
          </p:nvGrpSpPr>
          <p:grpSpPr bwMode="auto">
            <a:xfrm>
              <a:off x="3748" y="1741"/>
              <a:ext cx="40" cy="1260"/>
              <a:chOff x="3748" y="1741"/>
              <a:chExt cx="40" cy="1260"/>
            </a:xfrm>
          </p:grpSpPr>
          <p:sp>
            <p:nvSpPr>
              <p:cNvPr id="104187" name="Oval 593"/>
              <p:cNvSpPr>
                <a:spLocks noChangeArrowheads="1"/>
              </p:cNvSpPr>
              <p:nvPr/>
            </p:nvSpPr>
            <p:spPr bwMode="auto">
              <a:xfrm>
                <a:off x="3748" y="1741"/>
                <a:ext cx="40" cy="32"/>
              </a:xfrm>
              <a:prstGeom prst="ellipse">
                <a:avLst/>
              </a:prstGeom>
              <a:solidFill>
                <a:schemeClr val="bg2"/>
              </a:solidFill>
              <a:ln w="9525">
                <a:solidFill>
                  <a:schemeClr val="bg2"/>
                </a:solidFill>
                <a:round/>
                <a:headEnd/>
                <a:tailEnd/>
              </a:ln>
            </p:spPr>
            <p:txBody>
              <a:bodyPr/>
              <a:lstStyle/>
              <a:p>
                <a:endParaRPr lang="en-US"/>
              </a:p>
            </p:txBody>
          </p:sp>
          <p:sp>
            <p:nvSpPr>
              <p:cNvPr id="104188" name="Oval 594"/>
              <p:cNvSpPr>
                <a:spLocks noChangeArrowheads="1"/>
              </p:cNvSpPr>
              <p:nvPr/>
            </p:nvSpPr>
            <p:spPr bwMode="auto">
              <a:xfrm>
                <a:off x="3748" y="1741"/>
                <a:ext cx="40" cy="32"/>
              </a:xfrm>
              <a:prstGeom prst="ellipse">
                <a:avLst/>
              </a:prstGeom>
              <a:solidFill>
                <a:schemeClr val="bg2"/>
              </a:solidFill>
              <a:ln w="25400">
                <a:solidFill>
                  <a:schemeClr val="bg2"/>
                </a:solidFill>
                <a:round/>
                <a:headEnd/>
                <a:tailEnd/>
              </a:ln>
            </p:spPr>
            <p:txBody>
              <a:bodyPr/>
              <a:lstStyle/>
              <a:p>
                <a:endParaRPr lang="en-US"/>
              </a:p>
            </p:txBody>
          </p:sp>
          <p:sp>
            <p:nvSpPr>
              <p:cNvPr id="104189" name="Oval 595"/>
              <p:cNvSpPr>
                <a:spLocks noChangeArrowheads="1"/>
              </p:cNvSpPr>
              <p:nvPr/>
            </p:nvSpPr>
            <p:spPr bwMode="auto">
              <a:xfrm>
                <a:off x="375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4190" name="Oval 596"/>
              <p:cNvSpPr>
                <a:spLocks noChangeArrowheads="1"/>
              </p:cNvSpPr>
              <p:nvPr/>
            </p:nvSpPr>
            <p:spPr bwMode="auto">
              <a:xfrm>
                <a:off x="375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4191" name="Oval 597"/>
              <p:cNvSpPr>
                <a:spLocks noChangeArrowheads="1"/>
              </p:cNvSpPr>
              <p:nvPr/>
            </p:nvSpPr>
            <p:spPr bwMode="auto">
              <a:xfrm>
                <a:off x="375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192" name="Oval 598"/>
              <p:cNvSpPr>
                <a:spLocks noChangeArrowheads="1"/>
              </p:cNvSpPr>
              <p:nvPr/>
            </p:nvSpPr>
            <p:spPr bwMode="auto">
              <a:xfrm>
                <a:off x="375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193" name="Oval 599"/>
              <p:cNvSpPr>
                <a:spLocks noChangeArrowheads="1"/>
              </p:cNvSpPr>
              <p:nvPr/>
            </p:nvSpPr>
            <p:spPr bwMode="auto">
              <a:xfrm>
                <a:off x="374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4194" name="Oval 600"/>
              <p:cNvSpPr>
                <a:spLocks noChangeArrowheads="1"/>
              </p:cNvSpPr>
              <p:nvPr/>
            </p:nvSpPr>
            <p:spPr bwMode="auto">
              <a:xfrm>
                <a:off x="374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4195" name="Oval 601"/>
              <p:cNvSpPr>
                <a:spLocks noChangeArrowheads="1"/>
              </p:cNvSpPr>
              <p:nvPr/>
            </p:nvSpPr>
            <p:spPr bwMode="auto">
              <a:xfrm>
                <a:off x="374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196" name="Oval 602"/>
              <p:cNvSpPr>
                <a:spLocks noChangeArrowheads="1"/>
              </p:cNvSpPr>
              <p:nvPr/>
            </p:nvSpPr>
            <p:spPr bwMode="auto">
              <a:xfrm>
                <a:off x="374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65" name="Group 603"/>
            <p:cNvGrpSpPr>
              <a:grpSpLocks/>
            </p:cNvGrpSpPr>
            <p:nvPr/>
          </p:nvGrpSpPr>
          <p:grpSpPr bwMode="auto">
            <a:xfrm>
              <a:off x="4203" y="1749"/>
              <a:ext cx="48" cy="1252"/>
              <a:chOff x="4203" y="1749"/>
              <a:chExt cx="48" cy="1252"/>
            </a:xfrm>
          </p:grpSpPr>
          <p:sp>
            <p:nvSpPr>
              <p:cNvPr id="104177" name="Oval 604"/>
              <p:cNvSpPr>
                <a:spLocks noChangeArrowheads="1"/>
              </p:cNvSpPr>
              <p:nvPr/>
            </p:nvSpPr>
            <p:spPr bwMode="auto">
              <a:xfrm>
                <a:off x="4211"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4178" name="Oval 605"/>
              <p:cNvSpPr>
                <a:spLocks noChangeArrowheads="1"/>
              </p:cNvSpPr>
              <p:nvPr/>
            </p:nvSpPr>
            <p:spPr bwMode="auto">
              <a:xfrm>
                <a:off x="4211"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4179" name="Oval 606"/>
              <p:cNvSpPr>
                <a:spLocks noChangeArrowheads="1"/>
              </p:cNvSpPr>
              <p:nvPr/>
            </p:nvSpPr>
            <p:spPr bwMode="auto">
              <a:xfrm>
                <a:off x="4219"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4180" name="Oval 607"/>
              <p:cNvSpPr>
                <a:spLocks noChangeArrowheads="1"/>
              </p:cNvSpPr>
              <p:nvPr/>
            </p:nvSpPr>
            <p:spPr bwMode="auto">
              <a:xfrm>
                <a:off x="4219"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4181" name="Oval 608"/>
              <p:cNvSpPr>
                <a:spLocks noChangeArrowheads="1"/>
              </p:cNvSpPr>
              <p:nvPr/>
            </p:nvSpPr>
            <p:spPr bwMode="auto">
              <a:xfrm>
                <a:off x="4219"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182" name="Oval 609"/>
              <p:cNvSpPr>
                <a:spLocks noChangeArrowheads="1"/>
              </p:cNvSpPr>
              <p:nvPr/>
            </p:nvSpPr>
            <p:spPr bwMode="auto">
              <a:xfrm>
                <a:off x="4219"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183" name="Oval 610"/>
              <p:cNvSpPr>
                <a:spLocks noChangeArrowheads="1"/>
              </p:cNvSpPr>
              <p:nvPr/>
            </p:nvSpPr>
            <p:spPr bwMode="auto">
              <a:xfrm>
                <a:off x="4211" y="2666"/>
                <a:ext cx="32" cy="32"/>
              </a:xfrm>
              <a:prstGeom prst="ellipse">
                <a:avLst/>
              </a:prstGeom>
              <a:solidFill>
                <a:schemeClr val="bg2"/>
              </a:solidFill>
              <a:ln w="9525">
                <a:solidFill>
                  <a:schemeClr val="bg2"/>
                </a:solidFill>
                <a:round/>
                <a:headEnd/>
                <a:tailEnd/>
              </a:ln>
            </p:spPr>
            <p:txBody>
              <a:bodyPr/>
              <a:lstStyle/>
              <a:p>
                <a:endParaRPr lang="en-US"/>
              </a:p>
            </p:txBody>
          </p:sp>
          <p:sp>
            <p:nvSpPr>
              <p:cNvPr id="104184" name="Oval 611"/>
              <p:cNvSpPr>
                <a:spLocks noChangeArrowheads="1"/>
              </p:cNvSpPr>
              <p:nvPr/>
            </p:nvSpPr>
            <p:spPr bwMode="auto">
              <a:xfrm>
                <a:off x="4211" y="2666"/>
                <a:ext cx="32" cy="32"/>
              </a:xfrm>
              <a:prstGeom prst="ellipse">
                <a:avLst/>
              </a:prstGeom>
              <a:solidFill>
                <a:schemeClr val="bg2"/>
              </a:solidFill>
              <a:ln w="25400">
                <a:solidFill>
                  <a:schemeClr val="bg2"/>
                </a:solidFill>
                <a:round/>
                <a:headEnd/>
                <a:tailEnd/>
              </a:ln>
            </p:spPr>
            <p:txBody>
              <a:bodyPr/>
              <a:lstStyle/>
              <a:p>
                <a:endParaRPr lang="en-US"/>
              </a:p>
            </p:txBody>
          </p:sp>
          <p:sp>
            <p:nvSpPr>
              <p:cNvPr id="104185" name="Oval 612"/>
              <p:cNvSpPr>
                <a:spLocks noChangeArrowheads="1"/>
              </p:cNvSpPr>
              <p:nvPr/>
            </p:nvSpPr>
            <p:spPr bwMode="auto">
              <a:xfrm>
                <a:off x="4203"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4186" name="Oval 613"/>
              <p:cNvSpPr>
                <a:spLocks noChangeArrowheads="1"/>
              </p:cNvSpPr>
              <p:nvPr/>
            </p:nvSpPr>
            <p:spPr bwMode="auto">
              <a:xfrm>
                <a:off x="4203" y="2969"/>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66" name="Group 614"/>
            <p:cNvGrpSpPr>
              <a:grpSpLocks/>
            </p:cNvGrpSpPr>
            <p:nvPr/>
          </p:nvGrpSpPr>
          <p:grpSpPr bwMode="auto">
            <a:xfrm>
              <a:off x="3317" y="2076"/>
              <a:ext cx="431" cy="284"/>
              <a:chOff x="3317" y="2076"/>
              <a:chExt cx="431" cy="284"/>
            </a:xfrm>
          </p:grpSpPr>
          <p:sp>
            <p:nvSpPr>
              <p:cNvPr id="104175" name="Freeform 615"/>
              <p:cNvSpPr>
                <a:spLocks/>
              </p:cNvSpPr>
              <p:nvPr/>
            </p:nvSpPr>
            <p:spPr bwMode="auto">
              <a:xfrm>
                <a:off x="3620" y="2076"/>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4176" name="Line 616"/>
              <p:cNvSpPr>
                <a:spLocks noChangeShapeType="1"/>
              </p:cNvSpPr>
              <p:nvPr/>
            </p:nvSpPr>
            <p:spPr bwMode="auto">
              <a:xfrm flipV="1">
                <a:off x="3317"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67" name="Group 617"/>
            <p:cNvGrpSpPr>
              <a:grpSpLocks/>
            </p:cNvGrpSpPr>
            <p:nvPr/>
          </p:nvGrpSpPr>
          <p:grpSpPr bwMode="auto">
            <a:xfrm>
              <a:off x="3325" y="1733"/>
              <a:ext cx="415" cy="56"/>
              <a:chOff x="3325" y="1733"/>
              <a:chExt cx="415" cy="56"/>
            </a:xfrm>
          </p:grpSpPr>
          <p:sp>
            <p:nvSpPr>
              <p:cNvPr id="104167" name="Freeform 618"/>
              <p:cNvSpPr>
                <a:spLocks/>
              </p:cNvSpPr>
              <p:nvPr/>
            </p:nvSpPr>
            <p:spPr bwMode="auto">
              <a:xfrm>
                <a:off x="362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168" name="Group 619"/>
              <p:cNvGrpSpPr>
                <a:grpSpLocks/>
              </p:cNvGrpSpPr>
              <p:nvPr/>
            </p:nvGrpSpPr>
            <p:grpSpPr bwMode="auto">
              <a:xfrm>
                <a:off x="3325" y="1757"/>
                <a:ext cx="295" cy="1"/>
                <a:chOff x="3325" y="1757"/>
                <a:chExt cx="295" cy="1"/>
              </a:xfrm>
            </p:grpSpPr>
            <p:sp>
              <p:nvSpPr>
                <p:cNvPr id="104169" name="Line 620"/>
                <p:cNvSpPr>
                  <a:spLocks noChangeShapeType="1"/>
                </p:cNvSpPr>
                <p:nvPr/>
              </p:nvSpPr>
              <p:spPr bwMode="auto">
                <a:xfrm>
                  <a:off x="332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70" name="Line 621"/>
                <p:cNvSpPr>
                  <a:spLocks noChangeShapeType="1"/>
                </p:cNvSpPr>
                <p:nvPr/>
              </p:nvSpPr>
              <p:spPr bwMode="auto">
                <a:xfrm>
                  <a:off x="338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71" name="Line 622"/>
                <p:cNvSpPr>
                  <a:spLocks noChangeShapeType="1"/>
                </p:cNvSpPr>
                <p:nvPr/>
              </p:nvSpPr>
              <p:spPr bwMode="auto">
                <a:xfrm>
                  <a:off x="343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72" name="Line 623"/>
                <p:cNvSpPr>
                  <a:spLocks noChangeShapeType="1"/>
                </p:cNvSpPr>
                <p:nvPr/>
              </p:nvSpPr>
              <p:spPr bwMode="auto">
                <a:xfrm>
                  <a:off x="3493"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73" name="Line 624"/>
                <p:cNvSpPr>
                  <a:spLocks noChangeShapeType="1"/>
                </p:cNvSpPr>
                <p:nvPr/>
              </p:nvSpPr>
              <p:spPr bwMode="auto">
                <a:xfrm>
                  <a:off x="354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74" name="Line 625"/>
                <p:cNvSpPr>
                  <a:spLocks noChangeShapeType="1"/>
                </p:cNvSpPr>
                <p:nvPr/>
              </p:nvSpPr>
              <p:spPr bwMode="auto">
                <a:xfrm>
                  <a:off x="360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68" name="Group 626"/>
            <p:cNvGrpSpPr>
              <a:grpSpLocks/>
            </p:cNvGrpSpPr>
            <p:nvPr/>
          </p:nvGrpSpPr>
          <p:grpSpPr bwMode="auto">
            <a:xfrm>
              <a:off x="3788" y="1733"/>
              <a:ext cx="415" cy="56"/>
              <a:chOff x="3788" y="1733"/>
              <a:chExt cx="415" cy="56"/>
            </a:xfrm>
          </p:grpSpPr>
          <p:sp>
            <p:nvSpPr>
              <p:cNvPr id="104159" name="Freeform 627"/>
              <p:cNvSpPr>
                <a:spLocks/>
              </p:cNvSpPr>
              <p:nvPr/>
            </p:nvSpPr>
            <p:spPr bwMode="auto">
              <a:xfrm>
                <a:off x="4091"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160" name="Group 628"/>
              <p:cNvGrpSpPr>
                <a:grpSpLocks/>
              </p:cNvGrpSpPr>
              <p:nvPr/>
            </p:nvGrpSpPr>
            <p:grpSpPr bwMode="auto">
              <a:xfrm>
                <a:off x="3788" y="1757"/>
                <a:ext cx="295" cy="1"/>
                <a:chOff x="3788" y="1757"/>
                <a:chExt cx="295" cy="1"/>
              </a:xfrm>
            </p:grpSpPr>
            <p:sp>
              <p:nvSpPr>
                <p:cNvPr id="104161" name="Line 629"/>
                <p:cNvSpPr>
                  <a:spLocks noChangeShapeType="1"/>
                </p:cNvSpPr>
                <p:nvPr/>
              </p:nvSpPr>
              <p:spPr bwMode="auto">
                <a:xfrm>
                  <a:off x="378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62" name="Line 630"/>
                <p:cNvSpPr>
                  <a:spLocks noChangeShapeType="1"/>
                </p:cNvSpPr>
                <p:nvPr/>
              </p:nvSpPr>
              <p:spPr bwMode="auto">
                <a:xfrm>
                  <a:off x="38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63" name="Line 631"/>
                <p:cNvSpPr>
                  <a:spLocks noChangeShapeType="1"/>
                </p:cNvSpPr>
                <p:nvPr/>
              </p:nvSpPr>
              <p:spPr bwMode="auto">
                <a:xfrm>
                  <a:off x="39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64" name="Line 632"/>
                <p:cNvSpPr>
                  <a:spLocks noChangeShapeType="1"/>
                </p:cNvSpPr>
                <p:nvPr/>
              </p:nvSpPr>
              <p:spPr bwMode="auto">
                <a:xfrm>
                  <a:off x="39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65" name="Line 633"/>
                <p:cNvSpPr>
                  <a:spLocks noChangeShapeType="1"/>
                </p:cNvSpPr>
                <p:nvPr/>
              </p:nvSpPr>
              <p:spPr bwMode="auto">
                <a:xfrm>
                  <a:off x="401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66" name="Line 634"/>
                <p:cNvSpPr>
                  <a:spLocks noChangeShapeType="1"/>
                </p:cNvSpPr>
                <p:nvPr/>
              </p:nvSpPr>
              <p:spPr bwMode="auto">
                <a:xfrm>
                  <a:off x="406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69" name="Group 635"/>
            <p:cNvGrpSpPr>
              <a:grpSpLocks/>
            </p:cNvGrpSpPr>
            <p:nvPr/>
          </p:nvGrpSpPr>
          <p:grpSpPr bwMode="auto">
            <a:xfrm>
              <a:off x="3325" y="2044"/>
              <a:ext cx="423" cy="56"/>
              <a:chOff x="3325" y="2044"/>
              <a:chExt cx="423" cy="56"/>
            </a:xfrm>
          </p:grpSpPr>
          <p:sp>
            <p:nvSpPr>
              <p:cNvPr id="104151" name="Freeform 636"/>
              <p:cNvSpPr>
                <a:spLocks/>
              </p:cNvSpPr>
              <p:nvPr/>
            </p:nvSpPr>
            <p:spPr bwMode="auto">
              <a:xfrm>
                <a:off x="3628" y="204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4152" name="Group 637"/>
              <p:cNvGrpSpPr>
                <a:grpSpLocks/>
              </p:cNvGrpSpPr>
              <p:nvPr/>
            </p:nvGrpSpPr>
            <p:grpSpPr bwMode="auto">
              <a:xfrm>
                <a:off x="3325" y="2068"/>
                <a:ext cx="295" cy="1"/>
                <a:chOff x="3325" y="2068"/>
                <a:chExt cx="295" cy="1"/>
              </a:xfrm>
            </p:grpSpPr>
            <p:sp>
              <p:nvSpPr>
                <p:cNvPr id="104153" name="Line 638"/>
                <p:cNvSpPr>
                  <a:spLocks noChangeShapeType="1"/>
                </p:cNvSpPr>
                <p:nvPr/>
              </p:nvSpPr>
              <p:spPr bwMode="auto">
                <a:xfrm>
                  <a:off x="332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4" name="Line 639"/>
                <p:cNvSpPr>
                  <a:spLocks noChangeShapeType="1"/>
                </p:cNvSpPr>
                <p:nvPr/>
              </p:nvSpPr>
              <p:spPr bwMode="auto">
                <a:xfrm>
                  <a:off x="338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5" name="Line 640"/>
                <p:cNvSpPr>
                  <a:spLocks noChangeShapeType="1"/>
                </p:cNvSpPr>
                <p:nvPr/>
              </p:nvSpPr>
              <p:spPr bwMode="auto">
                <a:xfrm>
                  <a:off x="343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6" name="Line 641"/>
                <p:cNvSpPr>
                  <a:spLocks noChangeShapeType="1"/>
                </p:cNvSpPr>
                <p:nvPr/>
              </p:nvSpPr>
              <p:spPr bwMode="auto">
                <a:xfrm>
                  <a:off x="3493"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7" name="Line 642"/>
                <p:cNvSpPr>
                  <a:spLocks noChangeShapeType="1"/>
                </p:cNvSpPr>
                <p:nvPr/>
              </p:nvSpPr>
              <p:spPr bwMode="auto">
                <a:xfrm>
                  <a:off x="354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8" name="Line 643"/>
                <p:cNvSpPr>
                  <a:spLocks noChangeShapeType="1"/>
                </p:cNvSpPr>
                <p:nvPr/>
              </p:nvSpPr>
              <p:spPr bwMode="auto">
                <a:xfrm>
                  <a:off x="3604"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0" name="Group 644"/>
            <p:cNvGrpSpPr>
              <a:grpSpLocks/>
            </p:cNvGrpSpPr>
            <p:nvPr/>
          </p:nvGrpSpPr>
          <p:grpSpPr bwMode="auto">
            <a:xfrm>
              <a:off x="3796" y="2036"/>
              <a:ext cx="415" cy="56"/>
              <a:chOff x="3796" y="2036"/>
              <a:chExt cx="415" cy="56"/>
            </a:xfrm>
          </p:grpSpPr>
          <p:sp>
            <p:nvSpPr>
              <p:cNvPr id="104143" name="Freeform 645"/>
              <p:cNvSpPr>
                <a:spLocks/>
              </p:cNvSpPr>
              <p:nvPr/>
            </p:nvSpPr>
            <p:spPr bwMode="auto">
              <a:xfrm>
                <a:off x="4099"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144" name="Group 646"/>
              <p:cNvGrpSpPr>
                <a:grpSpLocks/>
              </p:cNvGrpSpPr>
              <p:nvPr/>
            </p:nvGrpSpPr>
            <p:grpSpPr bwMode="auto">
              <a:xfrm>
                <a:off x="3796" y="2068"/>
                <a:ext cx="295" cy="1"/>
                <a:chOff x="3796" y="2068"/>
                <a:chExt cx="295" cy="1"/>
              </a:xfrm>
            </p:grpSpPr>
            <p:sp>
              <p:nvSpPr>
                <p:cNvPr id="104145" name="Line 647"/>
                <p:cNvSpPr>
                  <a:spLocks noChangeShapeType="1"/>
                </p:cNvSpPr>
                <p:nvPr/>
              </p:nvSpPr>
              <p:spPr bwMode="auto">
                <a:xfrm>
                  <a:off x="3796"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6" name="Line 648"/>
                <p:cNvSpPr>
                  <a:spLocks noChangeShapeType="1"/>
                </p:cNvSpPr>
                <p:nvPr/>
              </p:nvSpPr>
              <p:spPr bwMode="auto">
                <a:xfrm>
                  <a:off x="38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7" name="Line 649"/>
                <p:cNvSpPr>
                  <a:spLocks noChangeShapeType="1"/>
                </p:cNvSpPr>
                <p:nvPr/>
              </p:nvSpPr>
              <p:spPr bwMode="auto">
                <a:xfrm>
                  <a:off x="39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8" name="Line 650"/>
                <p:cNvSpPr>
                  <a:spLocks noChangeShapeType="1"/>
                </p:cNvSpPr>
                <p:nvPr/>
              </p:nvSpPr>
              <p:spPr bwMode="auto">
                <a:xfrm>
                  <a:off x="39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9" name="Line 651"/>
                <p:cNvSpPr>
                  <a:spLocks noChangeShapeType="1"/>
                </p:cNvSpPr>
                <p:nvPr/>
              </p:nvSpPr>
              <p:spPr bwMode="auto">
                <a:xfrm>
                  <a:off x="401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50" name="Line 652"/>
                <p:cNvSpPr>
                  <a:spLocks noChangeShapeType="1"/>
                </p:cNvSpPr>
                <p:nvPr/>
              </p:nvSpPr>
              <p:spPr bwMode="auto">
                <a:xfrm>
                  <a:off x="4075"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1" name="Group 653"/>
            <p:cNvGrpSpPr>
              <a:grpSpLocks/>
            </p:cNvGrpSpPr>
            <p:nvPr/>
          </p:nvGrpSpPr>
          <p:grpSpPr bwMode="auto">
            <a:xfrm>
              <a:off x="4267" y="2036"/>
              <a:ext cx="415" cy="56"/>
              <a:chOff x="4267" y="2036"/>
              <a:chExt cx="415" cy="56"/>
            </a:xfrm>
          </p:grpSpPr>
          <p:sp>
            <p:nvSpPr>
              <p:cNvPr id="104135" name="Freeform 654"/>
              <p:cNvSpPr>
                <a:spLocks/>
              </p:cNvSpPr>
              <p:nvPr/>
            </p:nvSpPr>
            <p:spPr bwMode="auto">
              <a:xfrm>
                <a:off x="457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136" name="Group 655"/>
              <p:cNvGrpSpPr>
                <a:grpSpLocks/>
              </p:cNvGrpSpPr>
              <p:nvPr/>
            </p:nvGrpSpPr>
            <p:grpSpPr bwMode="auto">
              <a:xfrm>
                <a:off x="4267" y="2068"/>
                <a:ext cx="295" cy="1"/>
                <a:chOff x="4267" y="2068"/>
                <a:chExt cx="295" cy="1"/>
              </a:xfrm>
            </p:grpSpPr>
            <p:sp>
              <p:nvSpPr>
                <p:cNvPr id="104137" name="Line 656"/>
                <p:cNvSpPr>
                  <a:spLocks noChangeShapeType="1"/>
                </p:cNvSpPr>
                <p:nvPr/>
              </p:nvSpPr>
              <p:spPr bwMode="auto">
                <a:xfrm>
                  <a:off x="426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8" name="Line 657"/>
                <p:cNvSpPr>
                  <a:spLocks noChangeShapeType="1"/>
                </p:cNvSpPr>
                <p:nvPr/>
              </p:nvSpPr>
              <p:spPr bwMode="auto">
                <a:xfrm>
                  <a:off x="432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9" name="Line 658"/>
                <p:cNvSpPr>
                  <a:spLocks noChangeShapeType="1"/>
                </p:cNvSpPr>
                <p:nvPr/>
              </p:nvSpPr>
              <p:spPr bwMode="auto">
                <a:xfrm>
                  <a:off x="437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0" name="Line 659"/>
                <p:cNvSpPr>
                  <a:spLocks noChangeShapeType="1"/>
                </p:cNvSpPr>
                <p:nvPr/>
              </p:nvSpPr>
              <p:spPr bwMode="auto">
                <a:xfrm>
                  <a:off x="443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1" name="Line 660"/>
                <p:cNvSpPr>
                  <a:spLocks noChangeShapeType="1"/>
                </p:cNvSpPr>
                <p:nvPr/>
              </p:nvSpPr>
              <p:spPr bwMode="auto">
                <a:xfrm>
                  <a:off x="4491"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42" name="Line 661"/>
                <p:cNvSpPr>
                  <a:spLocks noChangeShapeType="1"/>
                </p:cNvSpPr>
                <p:nvPr/>
              </p:nvSpPr>
              <p:spPr bwMode="auto">
                <a:xfrm>
                  <a:off x="454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2" name="Group 662"/>
            <p:cNvGrpSpPr>
              <a:grpSpLocks/>
            </p:cNvGrpSpPr>
            <p:nvPr/>
          </p:nvGrpSpPr>
          <p:grpSpPr bwMode="auto">
            <a:xfrm>
              <a:off x="4259" y="2347"/>
              <a:ext cx="415" cy="56"/>
              <a:chOff x="4259" y="2347"/>
              <a:chExt cx="415" cy="56"/>
            </a:xfrm>
          </p:grpSpPr>
          <p:sp>
            <p:nvSpPr>
              <p:cNvPr id="104127" name="Freeform 663"/>
              <p:cNvSpPr>
                <a:spLocks/>
              </p:cNvSpPr>
              <p:nvPr/>
            </p:nvSpPr>
            <p:spPr bwMode="auto">
              <a:xfrm>
                <a:off x="4562"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128" name="Group 664"/>
              <p:cNvGrpSpPr>
                <a:grpSpLocks/>
              </p:cNvGrpSpPr>
              <p:nvPr/>
            </p:nvGrpSpPr>
            <p:grpSpPr bwMode="auto">
              <a:xfrm>
                <a:off x="4259" y="2371"/>
                <a:ext cx="295" cy="1"/>
                <a:chOff x="4259" y="2371"/>
                <a:chExt cx="295" cy="1"/>
              </a:xfrm>
            </p:grpSpPr>
            <p:sp>
              <p:nvSpPr>
                <p:cNvPr id="104129" name="Line 665"/>
                <p:cNvSpPr>
                  <a:spLocks noChangeShapeType="1"/>
                </p:cNvSpPr>
                <p:nvPr/>
              </p:nvSpPr>
              <p:spPr bwMode="auto">
                <a:xfrm>
                  <a:off x="425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0" name="Line 666"/>
                <p:cNvSpPr>
                  <a:spLocks noChangeShapeType="1"/>
                </p:cNvSpPr>
                <p:nvPr/>
              </p:nvSpPr>
              <p:spPr bwMode="auto">
                <a:xfrm>
                  <a:off x="43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1" name="Line 667"/>
                <p:cNvSpPr>
                  <a:spLocks noChangeShapeType="1"/>
                </p:cNvSpPr>
                <p:nvPr/>
              </p:nvSpPr>
              <p:spPr bwMode="auto">
                <a:xfrm>
                  <a:off x="43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2" name="Line 668"/>
                <p:cNvSpPr>
                  <a:spLocks noChangeShapeType="1"/>
                </p:cNvSpPr>
                <p:nvPr/>
              </p:nvSpPr>
              <p:spPr bwMode="auto">
                <a:xfrm>
                  <a:off x="44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3" name="Line 669"/>
                <p:cNvSpPr>
                  <a:spLocks noChangeShapeType="1"/>
                </p:cNvSpPr>
                <p:nvPr/>
              </p:nvSpPr>
              <p:spPr bwMode="auto">
                <a:xfrm>
                  <a:off x="4483"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34" name="Line 670"/>
                <p:cNvSpPr>
                  <a:spLocks noChangeShapeType="1"/>
                </p:cNvSpPr>
                <p:nvPr/>
              </p:nvSpPr>
              <p:spPr bwMode="auto">
                <a:xfrm>
                  <a:off x="4538"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3" name="Group 671"/>
            <p:cNvGrpSpPr>
              <a:grpSpLocks/>
            </p:cNvGrpSpPr>
            <p:nvPr/>
          </p:nvGrpSpPr>
          <p:grpSpPr bwMode="auto">
            <a:xfrm>
              <a:off x="3796" y="2347"/>
              <a:ext cx="415" cy="56"/>
              <a:chOff x="3796" y="2347"/>
              <a:chExt cx="415" cy="56"/>
            </a:xfrm>
          </p:grpSpPr>
          <p:sp>
            <p:nvSpPr>
              <p:cNvPr id="104119" name="Freeform 672"/>
              <p:cNvSpPr>
                <a:spLocks/>
              </p:cNvSpPr>
              <p:nvPr/>
            </p:nvSpPr>
            <p:spPr bwMode="auto">
              <a:xfrm>
                <a:off x="4099"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120" name="Group 673"/>
              <p:cNvGrpSpPr>
                <a:grpSpLocks/>
              </p:cNvGrpSpPr>
              <p:nvPr/>
            </p:nvGrpSpPr>
            <p:grpSpPr bwMode="auto">
              <a:xfrm>
                <a:off x="3796" y="2371"/>
                <a:ext cx="295" cy="1"/>
                <a:chOff x="3796" y="2371"/>
                <a:chExt cx="295" cy="1"/>
              </a:xfrm>
            </p:grpSpPr>
            <p:sp>
              <p:nvSpPr>
                <p:cNvPr id="104121" name="Line 674"/>
                <p:cNvSpPr>
                  <a:spLocks noChangeShapeType="1"/>
                </p:cNvSpPr>
                <p:nvPr/>
              </p:nvSpPr>
              <p:spPr bwMode="auto">
                <a:xfrm>
                  <a:off x="379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22" name="Line 675"/>
                <p:cNvSpPr>
                  <a:spLocks noChangeShapeType="1"/>
                </p:cNvSpPr>
                <p:nvPr/>
              </p:nvSpPr>
              <p:spPr bwMode="auto">
                <a:xfrm>
                  <a:off x="38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23" name="Line 676"/>
                <p:cNvSpPr>
                  <a:spLocks noChangeShapeType="1"/>
                </p:cNvSpPr>
                <p:nvPr/>
              </p:nvSpPr>
              <p:spPr bwMode="auto">
                <a:xfrm>
                  <a:off x="39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24" name="Line 677"/>
                <p:cNvSpPr>
                  <a:spLocks noChangeShapeType="1"/>
                </p:cNvSpPr>
                <p:nvPr/>
              </p:nvSpPr>
              <p:spPr bwMode="auto">
                <a:xfrm>
                  <a:off x="39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25" name="Line 678"/>
                <p:cNvSpPr>
                  <a:spLocks noChangeShapeType="1"/>
                </p:cNvSpPr>
                <p:nvPr/>
              </p:nvSpPr>
              <p:spPr bwMode="auto">
                <a:xfrm>
                  <a:off x="401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26" name="Line 679"/>
                <p:cNvSpPr>
                  <a:spLocks noChangeShapeType="1"/>
                </p:cNvSpPr>
                <p:nvPr/>
              </p:nvSpPr>
              <p:spPr bwMode="auto">
                <a:xfrm>
                  <a:off x="407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4" name="Group 680"/>
            <p:cNvGrpSpPr>
              <a:grpSpLocks/>
            </p:cNvGrpSpPr>
            <p:nvPr/>
          </p:nvGrpSpPr>
          <p:grpSpPr bwMode="auto">
            <a:xfrm>
              <a:off x="3333" y="2339"/>
              <a:ext cx="415" cy="64"/>
              <a:chOff x="3333" y="2339"/>
              <a:chExt cx="415" cy="64"/>
            </a:xfrm>
          </p:grpSpPr>
          <p:sp>
            <p:nvSpPr>
              <p:cNvPr id="104111" name="Freeform 681"/>
              <p:cNvSpPr>
                <a:spLocks/>
              </p:cNvSpPr>
              <p:nvPr/>
            </p:nvSpPr>
            <p:spPr bwMode="auto">
              <a:xfrm>
                <a:off x="3636" y="2339"/>
                <a:ext cx="112" cy="64"/>
              </a:xfrm>
              <a:custGeom>
                <a:avLst/>
                <a:gdLst>
                  <a:gd name="T0" fmla="*/ 112 w 112"/>
                  <a:gd name="T1" fmla="*/ 32 h 64"/>
                  <a:gd name="T2" fmla="*/ 0 w 112"/>
                  <a:gd name="T3" fmla="*/ 64 h 64"/>
                  <a:gd name="T4" fmla="*/ 0 w 112"/>
                  <a:gd name="T5" fmla="*/ 32 h 64"/>
                  <a:gd name="T6" fmla="*/ 0 w 112"/>
                  <a:gd name="T7" fmla="*/ 0 h 64"/>
                  <a:gd name="T8" fmla="*/ 112 w 112"/>
                  <a:gd name="T9" fmla="*/ 32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112" y="32"/>
                    </a:moveTo>
                    <a:lnTo>
                      <a:pt x="0" y="64"/>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112" name="Group 682"/>
              <p:cNvGrpSpPr>
                <a:grpSpLocks/>
              </p:cNvGrpSpPr>
              <p:nvPr/>
            </p:nvGrpSpPr>
            <p:grpSpPr bwMode="auto">
              <a:xfrm>
                <a:off x="3333" y="2371"/>
                <a:ext cx="295" cy="1"/>
                <a:chOff x="3333" y="2371"/>
                <a:chExt cx="295" cy="1"/>
              </a:xfrm>
            </p:grpSpPr>
            <p:sp>
              <p:nvSpPr>
                <p:cNvPr id="104113" name="Line 683"/>
                <p:cNvSpPr>
                  <a:spLocks noChangeShapeType="1"/>
                </p:cNvSpPr>
                <p:nvPr/>
              </p:nvSpPr>
              <p:spPr bwMode="auto">
                <a:xfrm>
                  <a:off x="333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4" name="Line 684"/>
                <p:cNvSpPr>
                  <a:spLocks noChangeShapeType="1"/>
                </p:cNvSpPr>
                <p:nvPr/>
              </p:nvSpPr>
              <p:spPr bwMode="auto">
                <a:xfrm>
                  <a:off x="338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5" name="Line 685"/>
                <p:cNvSpPr>
                  <a:spLocks noChangeShapeType="1"/>
                </p:cNvSpPr>
                <p:nvPr/>
              </p:nvSpPr>
              <p:spPr bwMode="auto">
                <a:xfrm>
                  <a:off x="344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6" name="Line 686"/>
                <p:cNvSpPr>
                  <a:spLocks noChangeShapeType="1"/>
                </p:cNvSpPr>
                <p:nvPr/>
              </p:nvSpPr>
              <p:spPr bwMode="auto">
                <a:xfrm>
                  <a:off x="3501"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7" name="Line 687"/>
                <p:cNvSpPr>
                  <a:spLocks noChangeShapeType="1"/>
                </p:cNvSpPr>
                <p:nvPr/>
              </p:nvSpPr>
              <p:spPr bwMode="auto">
                <a:xfrm>
                  <a:off x="355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8" name="Line 688"/>
                <p:cNvSpPr>
                  <a:spLocks noChangeShapeType="1"/>
                </p:cNvSpPr>
                <p:nvPr/>
              </p:nvSpPr>
              <p:spPr bwMode="auto">
                <a:xfrm>
                  <a:off x="361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5" name="Group 689"/>
            <p:cNvGrpSpPr>
              <a:grpSpLocks/>
            </p:cNvGrpSpPr>
            <p:nvPr/>
          </p:nvGrpSpPr>
          <p:grpSpPr bwMode="auto">
            <a:xfrm>
              <a:off x="3325" y="2650"/>
              <a:ext cx="415" cy="56"/>
              <a:chOff x="3325" y="2650"/>
              <a:chExt cx="415" cy="56"/>
            </a:xfrm>
          </p:grpSpPr>
          <p:sp>
            <p:nvSpPr>
              <p:cNvPr id="104103" name="Freeform 690"/>
              <p:cNvSpPr>
                <a:spLocks/>
              </p:cNvSpPr>
              <p:nvPr/>
            </p:nvSpPr>
            <p:spPr bwMode="auto">
              <a:xfrm>
                <a:off x="362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104" name="Group 691"/>
              <p:cNvGrpSpPr>
                <a:grpSpLocks/>
              </p:cNvGrpSpPr>
              <p:nvPr/>
            </p:nvGrpSpPr>
            <p:grpSpPr bwMode="auto">
              <a:xfrm>
                <a:off x="3325" y="2674"/>
                <a:ext cx="295" cy="1"/>
                <a:chOff x="3325" y="2674"/>
                <a:chExt cx="295" cy="1"/>
              </a:xfrm>
            </p:grpSpPr>
            <p:sp>
              <p:nvSpPr>
                <p:cNvPr id="104105" name="Line 692"/>
                <p:cNvSpPr>
                  <a:spLocks noChangeShapeType="1"/>
                </p:cNvSpPr>
                <p:nvPr/>
              </p:nvSpPr>
              <p:spPr bwMode="auto">
                <a:xfrm>
                  <a:off x="332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6" name="Line 693"/>
                <p:cNvSpPr>
                  <a:spLocks noChangeShapeType="1"/>
                </p:cNvSpPr>
                <p:nvPr/>
              </p:nvSpPr>
              <p:spPr bwMode="auto">
                <a:xfrm>
                  <a:off x="338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7" name="Line 694"/>
                <p:cNvSpPr>
                  <a:spLocks noChangeShapeType="1"/>
                </p:cNvSpPr>
                <p:nvPr/>
              </p:nvSpPr>
              <p:spPr bwMode="auto">
                <a:xfrm>
                  <a:off x="343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8" name="Line 695"/>
                <p:cNvSpPr>
                  <a:spLocks noChangeShapeType="1"/>
                </p:cNvSpPr>
                <p:nvPr/>
              </p:nvSpPr>
              <p:spPr bwMode="auto">
                <a:xfrm>
                  <a:off x="3493"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9" name="Line 696"/>
                <p:cNvSpPr>
                  <a:spLocks noChangeShapeType="1"/>
                </p:cNvSpPr>
                <p:nvPr/>
              </p:nvSpPr>
              <p:spPr bwMode="auto">
                <a:xfrm>
                  <a:off x="354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10" name="Line 697"/>
                <p:cNvSpPr>
                  <a:spLocks noChangeShapeType="1"/>
                </p:cNvSpPr>
                <p:nvPr/>
              </p:nvSpPr>
              <p:spPr bwMode="auto">
                <a:xfrm>
                  <a:off x="360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6" name="Group 698"/>
            <p:cNvGrpSpPr>
              <a:grpSpLocks/>
            </p:cNvGrpSpPr>
            <p:nvPr/>
          </p:nvGrpSpPr>
          <p:grpSpPr bwMode="auto">
            <a:xfrm>
              <a:off x="3788" y="2650"/>
              <a:ext cx="415" cy="56"/>
              <a:chOff x="3788" y="2650"/>
              <a:chExt cx="415" cy="56"/>
            </a:xfrm>
          </p:grpSpPr>
          <p:sp>
            <p:nvSpPr>
              <p:cNvPr id="104095" name="Freeform 699"/>
              <p:cNvSpPr>
                <a:spLocks/>
              </p:cNvSpPr>
              <p:nvPr/>
            </p:nvSpPr>
            <p:spPr bwMode="auto">
              <a:xfrm>
                <a:off x="409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096" name="Group 700"/>
              <p:cNvGrpSpPr>
                <a:grpSpLocks/>
              </p:cNvGrpSpPr>
              <p:nvPr/>
            </p:nvGrpSpPr>
            <p:grpSpPr bwMode="auto">
              <a:xfrm>
                <a:off x="3788" y="2674"/>
                <a:ext cx="295" cy="1"/>
                <a:chOff x="3788" y="2674"/>
                <a:chExt cx="295" cy="1"/>
              </a:xfrm>
            </p:grpSpPr>
            <p:sp>
              <p:nvSpPr>
                <p:cNvPr id="104097" name="Line 701"/>
                <p:cNvSpPr>
                  <a:spLocks noChangeShapeType="1"/>
                </p:cNvSpPr>
                <p:nvPr/>
              </p:nvSpPr>
              <p:spPr bwMode="auto">
                <a:xfrm>
                  <a:off x="378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8" name="Line 702"/>
                <p:cNvSpPr>
                  <a:spLocks noChangeShapeType="1"/>
                </p:cNvSpPr>
                <p:nvPr/>
              </p:nvSpPr>
              <p:spPr bwMode="auto">
                <a:xfrm>
                  <a:off x="38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9" name="Line 703"/>
                <p:cNvSpPr>
                  <a:spLocks noChangeShapeType="1"/>
                </p:cNvSpPr>
                <p:nvPr/>
              </p:nvSpPr>
              <p:spPr bwMode="auto">
                <a:xfrm>
                  <a:off x="39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0" name="Line 704"/>
                <p:cNvSpPr>
                  <a:spLocks noChangeShapeType="1"/>
                </p:cNvSpPr>
                <p:nvPr/>
              </p:nvSpPr>
              <p:spPr bwMode="auto">
                <a:xfrm>
                  <a:off x="39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1" name="Line 705"/>
                <p:cNvSpPr>
                  <a:spLocks noChangeShapeType="1"/>
                </p:cNvSpPr>
                <p:nvPr/>
              </p:nvSpPr>
              <p:spPr bwMode="auto">
                <a:xfrm>
                  <a:off x="401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102" name="Line 706"/>
                <p:cNvSpPr>
                  <a:spLocks noChangeShapeType="1"/>
                </p:cNvSpPr>
                <p:nvPr/>
              </p:nvSpPr>
              <p:spPr bwMode="auto">
                <a:xfrm>
                  <a:off x="406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7" name="Group 707"/>
            <p:cNvGrpSpPr>
              <a:grpSpLocks/>
            </p:cNvGrpSpPr>
            <p:nvPr/>
          </p:nvGrpSpPr>
          <p:grpSpPr bwMode="auto">
            <a:xfrm>
              <a:off x="3325" y="2953"/>
              <a:ext cx="415" cy="56"/>
              <a:chOff x="3325" y="2953"/>
              <a:chExt cx="415" cy="56"/>
            </a:xfrm>
          </p:grpSpPr>
          <p:sp>
            <p:nvSpPr>
              <p:cNvPr id="104087" name="Freeform 708"/>
              <p:cNvSpPr>
                <a:spLocks/>
              </p:cNvSpPr>
              <p:nvPr/>
            </p:nvSpPr>
            <p:spPr bwMode="auto">
              <a:xfrm>
                <a:off x="362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088" name="Group 709"/>
              <p:cNvGrpSpPr>
                <a:grpSpLocks/>
              </p:cNvGrpSpPr>
              <p:nvPr/>
            </p:nvGrpSpPr>
            <p:grpSpPr bwMode="auto">
              <a:xfrm>
                <a:off x="3325" y="2985"/>
                <a:ext cx="295" cy="1"/>
                <a:chOff x="3325" y="2985"/>
                <a:chExt cx="295" cy="1"/>
              </a:xfrm>
            </p:grpSpPr>
            <p:sp>
              <p:nvSpPr>
                <p:cNvPr id="104089" name="Line 710"/>
                <p:cNvSpPr>
                  <a:spLocks noChangeShapeType="1"/>
                </p:cNvSpPr>
                <p:nvPr/>
              </p:nvSpPr>
              <p:spPr bwMode="auto">
                <a:xfrm>
                  <a:off x="332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0" name="Line 711"/>
                <p:cNvSpPr>
                  <a:spLocks noChangeShapeType="1"/>
                </p:cNvSpPr>
                <p:nvPr/>
              </p:nvSpPr>
              <p:spPr bwMode="auto">
                <a:xfrm>
                  <a:off x="338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1" name="Line 712"/>
                <p:cNvSpPr>
                  <a:spLocks noChangeShapeType="1"/>
                </p:cNvSpPr>
                <p:nvPr/>
              </p:nvSpPr>
              <p:spPr bwMode="auto">
                <a:xfrm>
                  <a:off x="343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2" name="Line 713"/>
                <p:cNvSpPr>
                  <a:spLocks noChangeShapeType="1"/>
                </p:cNvSpPr>
                <p:nvPr/>
              </p:nvSpPr>
              <p:spPr bwMode="auto">
                <a:xfrm>
                  <a:off x="3493"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3" name="Line 714"/>
                <p:cNvSpPr>
                  <a:spLocks noChangeShapeType="1"/>
                </p:cNvSpPr>
                <p:nvPr/>
              </p:nvSpPr>
              <p:spPr bwMode="auto">
                <a:xfrm>
                  <a:off x="354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94" name="Line 715"/>
                <p:cNvSpPr>
                  <a:spLocks noChangeShapeType="1"/>
                </p:cNvSpPr>
                <p:nvPr/>
              </p:nvSpPr>
              <p:spPr bwMode="auto">
                <a:xfrm>
                  <a:off x="360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8" name="Group 716"/>
            <p:cNvGrpSpPr>
              <a:grpSpLocks/>
            </p:cNvGrpSpPr>
            <p:nvPr/>
          </p:nvGrpSpPr>
          <p:grpSpPr bwMode="auto">
            <a:xfrm>
              <a:off x="3788" y="2953"/>
              <a:ext cx="415" cy="56"/>
              <a:chOff x="3788" y="2953"/>
              <a:chExt cx="415" cy="56"/>
            </a:xfrm>
          </p:grpSpPr>
          <p:sp>
            <p:nvSpPr>
              <p:cNvPr id="104079" name="Freeform 717"/>
              <p:cNvSpPr>
                <a:spLocks/>
              </p:cNvSpPr>
              <p:nvPr/>
            </p:nvSpPr>
            <p:spPr bwMode="auto">
              <a:xfrm>
                <a:off x="409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080" name="Group 718"/>
              <p:cNvGrpSpPr>
                <a:grpSpLocks/>
              </p:cNvGrpSpPr>
              <p:nvPr/>
            </p:nvGrpSpPr>
            <p:grpSpPr bwMode="auto">
              <a:xfrm>
                <a:off x="3788" y="2985"/>
                <a:ext cx="295" cy="1"/>
                <a:chOff x="3788" y="2985"/>
                <a:chExt cx="295" cy="1"/>
              </a:xfrm>
            </p:grpSpPr>
            <p:sp>
              <p:nvSpPr>
                <p:cNvPr id="104081" name="Line 719"/>
                <p:cNvSpPr>
                  <a:spLocks noChangeShapeType="1"/>
                </p:cNvSpPr>
                <p:nvPr/>
              </p:nvSpPr>
              <p:spPr bwMode="auto">
                <a:xfrm>
                  <a:off x="378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82" name="Line 720"/>
                <p:cNvSpPr>
                  <a:spLocks noChangeShapeType="1"/>
                </p:cNvSpPr>
                <p:nvPr/>
              </p:nvSpPr>
              <p:spPr bwMode="auto">
                <a:xfrm>
                  <a:off x="38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83" name="Line 721"/>
                <p:cNvSpPr>
                  <a:spLocks noChangeShapeType="1"/>
                </p:cNvSpPr>
                <p:nvPr/>
              </p:nvSpPr>
              <p:spPr bwMode="auto">
                <a:xfrm>
                  <a:off x="39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84" name="Line 722"/>
                <p:cNvSpPr>
                  <a:spLocks noChangeShapeType="1"/>
                </p:cNvSpPr>
                <p:nvPr/>
              </p:nvSpPr>
              <p:spPr bwMode="auto">
                <a:xfrm>
                  <a:off x="39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85" name="Line 723"/>
                <p:cNvSpPr>
                  <a:spLocks noChangeShapeType="1"/>
                </p:cNvSpPr>
                <p:nvPr/>
              </p:nvSpPr>
              <p:spPr bwMode="auto">
                <a:xfrm>
                  <a:off x="401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86" name="Line 724"/>
                <p:cNvSpPr>
                  <a:spLocks noChangeShapeType="1"/>
                </p:cNvSpPr>
                <p:nvPr/>
              </p:nvSpPr>
              <p:spPr bwMode="auto">
                <a:xfrm>
                  <a:off x="406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79" name="Group 725"/>
            <p:cNvGrpSpPr>
              <a:grpSpLocks/>
            </p:cNvGrpSpPr>
            <p:nvPr/>
          </p:nvGrpSpPr>
          <p:grpSpPr bwMode="auto">
            <a:xfrm>
              <a:off x="4251" y="2953"/>
              <a:ext cx="415" cy="56"/>
              <a:chOff x="4251" y="2953"/>
              <a:chExt cx="415" cy="56"/>
            </a:xfrm>
          </p:grpSpPr>
          <p:sp>
            <p:nvSpPr>
              <p:cNvPr id="104071" name="Freeform 726"/>
              <p:cNvSpPr>
                <a:spLocks/>
              </p:cNvSpPr>
              <p:nvPr/>
            </p:nvSpPr>
            <p:spPr bwMode="auto">
              <a:xfrm>
                <a:off x="4554"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072" name="Group 727"/>
              <p:cNvGrpSpPr>
                <a:grpSpLocks/>
              </p:cNvGrpSpPr>
              <p:nvPr/>
            </p:nvGrpSpPr>
            <p:grpSpPr bwMode="auto">
              <a:xfrm>
                <a:off x="4251" y="2985"/>
                <a:ext cx="295" cy="1"/>
                <a:chOff x="4251" y="2985"/>
                <a:chExt cx="295" cy="1"/>
              </a:xfrm>
            </p:grpSpPr>
            <p:sp>
              <p:nvSpPr>
                <p:cNvPr id="104073" name="Line 728"/>
                <p:cNvSpPr>
                  <a:spLocks noChangeShapeType="1"/>
                </p:cNvSpPr>
                <p:nvPr/>
              </p:nvSpPr>
              <p:spPr bwMode="auto">
                <a:xfrm>
                  <a:off x="425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74" name="Line 729"/>
                <p:cNvSpPr>
                  <a:spLocks noChangeShapeType="1"/>
                </p:cNvSpPr>
                <p:nvPr/>
              </p:nvSpPr>
              <p:spPr bwMode="auto">
                <a:xfrm>
                  <a:off x="430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75" name="Line 730"/>
                <p:cNvSpPr>
                  <a:spLocks noChangeShapeType="1"/>
                </p:cNvSpPr>
                <p:nvPr/>
              </p:nvSpPr>
              <p:spPr bwMode="auto">
                <a:xfrm>
                  <a:off x="43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76" name="Line 731"/>
                <p:cNvSpPr>
                  <a:spLocks noChangeShapeType="1"/>
                </p:cNvSpPr>
                <p:nvPr/>
              </p:nvSpPr>
              <p:spPr bwMode="auto">
                <a:xfrm>
                  <a:off x="44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77" name="Line 732"/>
                <p:cNvSpPr>
                  <a:spLocks noChangeShapeType="1"/>
                </p:cNvSpPr>
                <p:nvPr/>
              </p:nvSpPr>
              <p:spPr bwMode="auto">
                <a:xfrm>
                  <a:off x="44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78" name="Line 733"/>
                <p:cNvSpPr>
                  <a:spLocks noChangeShapeType="1"/>
                </p:cNvSpPr>
                <p:nvPr/>
              </p:nvSpPr>
              <p:spPr bwMode="auto">
                <a:xfrm>
                  <a:off x="4530"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80" name="Group 734"/>
            <p:cNvGrpSpPr>
              <a:grpSpLocks/>
            </p:cNvGrpSpPr>
            <p:nvPr/>
          </p:nvGrpSpPr>
          <p:grpSpPr bwMode="auto">
            <a:xfrm>
              <a:off x="4674" y="1741"/>
              <a:ext cx="40" cy="1260"/>
              <a:chOff x="4674" y="1741"/>
              <a:chExt cx="40" cy="1260"/>
            </a:xfrm>
          </p:grpSpPr>
          <p:sp>
            <p:nvSpPr>
              <p:cNvPr id="104061" name="Oval 735"/>
              <p:cNvSpPr>
                <a:spLocks noChangeArrowheads="1"/>
              </p:cNvSpPr>
              <p:nvPr/>
            </p:nvSpPr>
            <p:spPr bwMode="auto">
              <a:xfrm>
                <a:off x="4674"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4062" name="Oval 736"/>
              <p:cNvSpPr>
                <a:spLocks noChangeArrowheads="1"/>
              </p:cNvSpPr>
              <p:nvPr/>
            </p:nvSpPr>
            <p:spPr bwMode="auto">
              <a:xfrm>
                <a:off x="4674"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4063" name="Oval 737"/>
              <p:cNvSpPr>
                <a:spLocks noChangeArrowheads="1"/>
              </p:cNvSpPr>
              <p:nvPr/>
            </p:nvSpPr>
            <p:spPr bwMode="auto">
              <a:xfrm>
                <a:off x="4682"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4064" name="Oval 738"/>
              <p:cNvSpPr>
                <a:spLocks noChangeArrowheads="1"/>
              </p:cNvSpPr>
              <p:nvPr/>
            </p:nvSpPr>
            <p:spPr bwMode="auto">
              <a:xfrm>
                <a:off x="4682"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4065" name="Oval 739"/>
              <p:cNvSpPr>
                <a:spLocks noChangeArrowheads="1"/>
              </p:cNvSpPr>
              <p:nvPr/>
            </p:nvSpPr>
            <p:spPr bwMode="auto">
              <a:xfrm>
                <a:off x="4682"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4066" name="Oval 740"/>
              <p:cNvSpPr>
                <a:spLocks noChangeArrowheads="1"/>
              </p:cNvSpPr>
              <p:nvPr/>
            </p:nvSpPr>
            <p:spPr bwMode="auto">
              <a:xfrm>
                <a:off x="4682"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4067" name="Oval 741"/>
              <p:cNvSpPr>
                <a:spLocks noChangeArrowheads="1"/>
              </p:cNvSpPr>
              <p:nvPr/>
            </p:nvSpPr>
            <p:spPr bwMode="auto">
              <a:xfrm>
                <a:off x="4674"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4068" name="Oval 742"/>
              <p:cNvSpPr>
                <a:spLocks noChangeArrowheads="1"/>
              </p:cNvSpPr>
              <p:nvPr/>
            </p:nvSpPr>
            <p:spPr bwMode="auto">
              <a:xfrm>
                <a:off x="4674"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4069" name="Oval 743"/>
              <p:cNvSpPr>
                <a:spLocks noChangeArrowheads="1"/>
              </p:cNvSpPr>
              <p:nvPr/>
            </p:nvSpPr>
            <p:spPr bwMode="auto">
              <a:xfrm>
                <a:off x="4674"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4070" name="Oval 744"/>
              <p:cNvSpPr>
                <a:spLocks noChangeArrowheads="1"/>
              </p:cNvSpPr>
              <p:nvPr/>
            </p:nvSpPr>
            <p:spPr bwMode="auto">
              <a:xfrm>
                <a:off x="4674"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3581" name="Group 745"/>
            <p:cNvGrpSpPr>
              <a:grpSpLocks/>
            </p:cNvGrpSpPr>
            <p:nvPr/>
          </p:nvGrpSpPr>
          <p:grpSpPr bwMode="auto">
            <a:xfrm>
              <a:off x="3740" y="3272"/>
              <a:ext cx="40" cy="343"/>
              <a:chOff x="3740" y="3272"/>
              <a:chExt cx="40" cy="343"/>
            </a:xfrm>
          </p:grpSpPr>
          <p:sp>
            <p:nvSpPr>
              <p:cNvPr id="104057" name="Oval 746"/>
              <p:cNvSpPr>
                <a:spLocks noChangeArrowheads="1"/>
              </p:cNvSpPr>
              <p:nvPr/>
            </p:nvSpPr>
            <p:spPr bwMode="auto">
              <a:xfrm>
                <a:off x="3740"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4058" name="Oval 747"/>
              <p:cNvSpPr>
                <a:spLocks noChangeArrowheads="1"/>
              </p:cNvSpPr>
              <p:nvPr/>
            </p:nvSpPr>
            <p:spPr bwMode="auto">
              <a:xfrm>
                <a:off x="3740"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4059" name="Oval 748"/>
              <p:cNvSpPr>
                <a:spLocks noChangeArrowheads="1"/>
              </p:cNvSpPr>
              <p:nvPr/>
            </p:nvSpPr>
            <p:spPr bwMode="auto">
              <a:xfrm>
                <a:off x="3740" y="3575"/>
                <a:ext cx="40" cy="40"/>
              </a:xfrm>
              <a:prstGeom prst="ellipse">
                <a:avLst/>
              </a:prstGeom>
              <a:solidFill>
                <a:schemeClr val="bg2"/>
              </a:solidFill>
              <a:ln w="9525">
                <a:solidFill>
                  <a:schemeClr val="bg2"/>
                </a:solidFill>
                <a:round/>
                <a:headEnd/>
                <a:tailEnd/>
              </a:ln>
            </p:spPr>
            <p:txBody>
              <a:bodyPr/>
              <a:lstStyle/>
              <a:p>
                <a:endParaRPr lang="en-US"/>
              </a:p>
            </p:txBody>
          </p:sp>
          <p:sp>
            <p:nvSpPr>
              <p:cNvPr id="104060" name="Oval 749"/>
              <p:cNvSpPr>
                <a:spLocks noChangeArrowheads="1"/>
              </p:cNvSpPr>
              <p:nvPr/>
            </p:nvSpPr>
            <p:spPr bwMode="auto">
              <a:xfrm>
                <a:off x="3740" y="3575"/>
                <a:ext cx="40" cy="40"/>
              </a:xfrm>
              <a:prstGeom prst="ellipse">
                <a:avLst/>
              </a:prstGeom>
              <a:solidFill>
                <a:schemeClr val="bg2"/>
              </a:solidFill>
              <a:ln w="25400">
                <a:solidFill>
                  <a:schemeClr val="bg2"/>
                </a:solidFill>
                <a:round/>
                <a:headEnd/>
                <a:tailEnd/>
              </a:ln>
            </p:spPr>
            <p:txBody>
              <a:bodyPr/>
              <a:lstStyle/>
              <a:p>
                <a:endParaRPr lang="en-US"/>
              </a:p>
            </p:txBody>
          </p:sp>
        </p:grpSp>
        <p:grpSp>
          <p:nvGrpSpPr>
            <p:cNvPr id="103582" name="Group 750"/>
            <p:cNvGrpSpPr>
              <a:grpSpLocks/>
            </p:cNvGrpSpPr>
            <p:nvPr/>
          </p:nvGrpSpPr>
          <p:grpSpPr bwMode="auto">
            <a:xfrm>
              <a:off x="3285" y="3272"/>
              <a:ext cx="32" cy="343"/>
              <a:chOff x="3285" y="3272"/>
              <a:chExt cx="32" cy="343"/>
            </a:xfrm>
          </p:grpSpPr>
          <p:sp>
            <p:nvSpPr>
              <p:cNvPr id="104053" name="Oval 751"/>
              <p:cNvSpPr>
                <a:spLocks noChangeArrowheads="1"/>
              </p:cNvSpPr>
              <p:nvPr/>
            </p:nvSpPr>
            <p:spPr bwMode="auto">
              <a:xfrm>
                <a:off x="3285"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054" name="Oval 752"/>
              <p:cNvSpPr>
                <a:spLocks noChangeArrowheads="1"/>
              </p:cNvSpPr>
              <p:nvPr/>
            </p:nvSpPr>
            <p:spPr bwMode="auto">
              <a:xfrm>
                <a:off x="3285"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055" name="Oval 753"/>
              <p:cNvSpPr>
                <a:spLocks noChangeArrowheads="1"/>
              </p:cNvSpPr>
              <p:nvPr/>
            </p:nvSpPr>
            <p:spPr bwMode="auto">
              <a:xfrm>
                <a:off x="3285"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4056" name="Oval 754"/>
              <p:cNvSpPr>
                <a:spLocks noChangeArrowheads="1"/>
              </p:cNvSpPr>
              <p:nvPr/>
            </p:nvSpPr>
            <p:spPr bwMode="auto">
              <a:xfrm>
                <a:off x="3285"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3583" name="Group 755"/>
            <p:cNvGrpSpPr>
              <a:grpSpLocks/>
            </p:cNvGrpSpPr>
            <p:nvPr/>
          </p:nvGrpSpPr>
          <p:grpSpPr bwMode="auto">
            <a:xfrm>
              <a:off x="4203" y="3272"/>
              <a:ext cx="32" cy="343"/>
              <a:chOff x="4203" y="3272"/>
              <a:chExt cx="32" cy="343"/>
            </a:xfrm>
          </p:grpSpPr>
          <p:sp>
            <p:nvSpPr>
              <p:cNvPr id="104049" name="Oval 756"/>
              <p:cNvSpPr>
                <a:spLocks noChangeArrowheads="1"/>
              </p:cNvSpPr>
              <p:nvPr/>
            </p:nvSpPr>
            <p:spPr bwMode="auto">
              <a:xfrm>
                <a:off x="4203"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050" name="Oval 757"/>
              <p:cNvSpPr>
                <a:spLocks noChangeArrowheads="1"/>
              </p:cNvSpPr>
              <p:nvPr/>
            </p:nvSpPr>
            <p:spPr bwMode="auto">
              <a:xfrm>
                <a:off x="4203"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051" name="Oval 758"/>
              <p:cNvSpPr>
                <a:spLocks noChangeArrowheads="1"/>
              </p:cNvSpPr>
              <p:nvPr/>
            </p:nvSpPr>
            <p:spPr bwMode="auto">
              <a:xfrm>
                <a:off x="4203"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4052" name="Oval 759"/>
              <p:cNvSpPr>
                <a:spLocks noChangeArrowheads="1"/>
              </p:cNvSpPr>
              <p:nvPr/>
            </p:nvSpPr>
            <p:spPr bwMode="auto">
              <a:xfrm>
                <a:off x="4203"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3584" name="Group 760"/>
            <p:cNvGrpSpPr>
              <a:grpSpLocks/>
            </p:cNvGrpSpPr>
            <p:nvPr/>
          </p:nvGrpSpPr>
          <p:grpSpPr bwMode="auto">
            <a:xfrm>
              <a:off x="4658" y="3272"/>
              <a:ext cx="32" cy="343"/>
              <a:chOff x="4658" y="3272"/>
              <a:chExt cx="32" cy="343"/>
            </a:xfrm>
          </p:grpSpPr>
          <p:sp>
            <p:nvSpPr>
              <p:cNvPr id="104045" name="Oval 761"/>
              <p:cNvSpPr>
                <a:spLocks noChangeArrowheads="1"/>
              </p:cNvSpPr>
              <p:nvPr/>
            </p:nvSpPr>
            <p:spPr bwMode="auto">
              <a:xfrm>
                <a:off x="4658"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4046" name="Oval 762"/>
              <p:cNvSpPr>
                <a:spLocks noChangeArrowheads="1"/>
              </p:cNvSpPr>
              <p:nvPr/>
            </p:nvSpPr>
            <p:spPr bwMode="auto">
              <a:xfrm>
                <a:off x="4658"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4047" name="Oval 763"/>
              <p:cNvSpPr>
                <a:spLocks noChangeArrowheads="1"/>
              </p:cNvSpPr>
              <p:nvPr/>
            </p:nvSpPr>
            <p:spPr bwMode="auto">
              <a:xfrm>
                <a:off x="4658"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4048" name="Oval 764"/>
              <p:cNvSpPr>
                <a:spLocks noChangeArrowheads="1"/>
              </p:cNvSpPr>
              <p:nvPr/>
            </p:nvSpPr>
            <p:spPr bwMode="auto">
              <a:xfrm>
                <a:off x="4658"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3585" name="Group 765"/>
            <p:cNvGrpSpPr>
              <a:grpSpLocks/>
            </p:cNvGrpSpPr>
            <p:nvPr/>
          </p:nvGrpSpPr>
          <p:grpSpPr bwMode="auto">
            <a:xfrm>
              <a:off x="4251" y="2650"/>
              <a:ext cx="415" cy="56"/>
              <a:chOff x="4251" y="2650"/>
              <a:chExt cx="415" cy="56"/>
            </a:xfrm>
          </p:grpSpPr>
          <p:sp>
            <p:nvSpPr>
              <p:cNvPr id="104037" name="Freeform 766"/>
              <p:cNvSpPr>
                <a:spLocks/>
              </p:cNvSpPr>
              <p:nvPr/>
            </p:nvSpPr>
            <p:spPr bwMode="auto">
              <a:xfrm>
                <a:off x="4554"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038" name="Group 767"/>
              <p:cNvGrpSpPr>
                <a:grpSpLocks/>
              </p:cNvGrpSpPr>
              <p:nvPr/>
            </p:nvGrpSpPr>
            <p:grpSpPr bwMode="auto">
              <a:xfrm>
                <a:off x="4251" y="2674"/>
                <a:ext cx="295" cy="1"/>
                <a:chOff x="4251" y="2674"/>
                <a:chExt cx="295" cy="1"/>
              </a:xfrm>
            </p:grpSpPr>
            <p:sp>
              <p:nvSpPr>
                <p:cNvPr id="104039" name="Line 768"/>
                <p:cNvSpPr>
                  <a:spLocks noChangeShapeType="1"/>
                </p:cNvSpPr>
                <p:nvPr/>
              </p:nvSpPr>
              <p:spPr bwMode="auto">
                <a:xfrm>
                  <a:off x="425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40" name="Line 769"/>
                <p:cNvSpPr>
                  <a:spLocks noChangeShapeType="1"/>
                </p:cNvSpPr>
                <p:nvPr/>
              </p:nvSpPr>
              <p:spPr bwMode="auto">
                <a:xfrm>
                  <a:off x="430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41" name="Line 770"/>
                <p:cNvSpPr>
                  <a:spLocks noChangeShapeType="1"/>
                </p:cNvSpPr>
                <p:nvPr/>
              </p:nvSpPr>
              <p:spPr bwMode="auto">
                <a:xfrm>
                  <a:off x="436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42" name="Line 771"/>
                <p:cNvSpPr>
                  <a:spLocks noChangeShapeType="1"/>
                </p:cNvSpPr>
                <p:nvPr/>
              </p:nvSpPr>
              <p:spPr bwMode="auto">
                <a:xfrm>
                  <a:off x="441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43" name="Line 772"/>
                <p:cNvSpPr>
                  <a:spLocks noChangeShapeType="1"/>
                </p:cNvSpPr>
                <p:nvPr/>
              </p:nvSpPr>
              <p:spPr bwMode="auto">
                <a:xfrm>
                  <a:off x="447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44" name="Line 773"/>
                <p:cNvSpPr>
                  <a:spLocks noChangeShapeType="1"/>
                </p:cNvSpPr>
                <p:nvPr/>
              </p:nvSpPr>
              <p:spPr bwMode="auto">
                <a:xfrm>
                  <a:off x="4530"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86" name="Group 774"/>
            <p:cNvGrpSpPr>
              <a:grpSpLocks/>
            </p:cNvGrpSpPr>
            <p:nvPr/>
          </p:nvGrpSpPr>
          <p:grpSpPr bwMode="auto">
            <a:xfrm>
              <a:off x="4251" y="1733"/>
              <a:ext cx="415" cy="56"/>
              <a:chOff x="4251" y="1733"/>
              <a:chExt cx="415" cy="56"/>
            </a:xfrm>
          </p:grpSpPr>
          <p:sp>
            <p:nvSpPr>
              <p:cNvPr id="104029" name="Freeform 775"/>
              <p:cNvSpPr>
                <a:spLocks/>
              </p:cNvSpPr>
              <p:nvPr/>
            </p:nvSpPr>
            <p:spPr bwMode="auto">
              <a:xfrm>
                <a:off x="4554"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030" name="Group 776"/>
              <p:cNvGrpSpPr>
                <a:grpSpLocks/>
              </p:cNvGrpSpPr>
              <p:nvPr/>
            </p:nvGrpSpPr>
            <p:grpSpPr bwMode="auto">
              <a:xfrm>
                <a:off x="4251" y="1757"/>
                <a:ext cx="295" cy="1"/>
                <a:chOff x="4251" y="1757"/>
                <a:chExt cx="295" cy="1"/>
              </a:xfrm>
            </p:grpSpPr>
            <p:sp>
              <p:nvSpPr>
                <p:cNvPr id="104031" name="Line 777"/>
                <p:cNvSpPr>
                  <a:spLocks noChangeShapeType="1"/>
                </p:cNvSpPr>
                <p:nvPr/>
              </p:nvSpPr>
              <p:spPr bwMode="auto">
                <a:xfrm>
                  <a:off x="425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32" name="Line 778"/>
                <p:cNvSpPr>
                  <a:spLocks noChangeShapeType="1"/>
                </p:cNvSpPr>
                <p:nvPr/>
              </p:nvSpPr>
              <p:spPr bwMode="auto">
                <a:xfrm>
                  <a:off x="430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33" name="Line 779"/>
                <p:cNvSpPr>
                  <a:spLocks noChangeShapeType="1"/>
                </p:cNvSpPr>
                <p:nvPr/>
              </p:nvSpPr>
              <p:spPr bwMode="auto">
                <a:xfrm>
                  <a:off x="43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34" name="Line 780"/>
                <p:cNvSpPr>
                  <a:spLocks noChangeShapeType="1"/>
                </p:cNvSpPr>
                <p:nvPr/>
              </p:nvSpPr>
              <p:spPr bwMode="auto">
                <a:xfrm>
                  <a:off x="44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35" name="Line 781"/>
                <p:cNvSpPr>
                  <a:spLocks noChangeShapeType="1"/>
                </p:cNvSpPr>
                <p:nvPr/>
              </p:nvSpPr>
              <p:spPr bwMode="auto">
                <a:xfrm>
                  <a:off x="44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36" name="Line 782"/>
                <p:cNvSpPr>
                  <a:spLocks noChangeShapeType="1"/>
                </p:cNvSpPr>
                <p:nvPr/>
              </p:nvSpPr>
              <p:spPr bwMode="auto">
                <a:xfrm>
                  <a:off x="4530"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87" name="Group 783"/>
            <p:cNvGrpSpPr>
              <a:grpSpLocks/>
            </p:cNvGrpSpPr>
            <p:nvPr/>
          </p:nvGrpSpPr>
          <p:grpSpPr bwMode="auto">
            <a:xfrm>
              <a:off x="3325" y="3264"/>
              <a:ext cx="415" cy="56"/>
              <a:chOff x="3325" y="3264"/>
              <a:chExt cx="415" cy="56"/>
            </a:xfrm>
          </p:grpSpPr>
          <p:sp>
            <p:nvSpPr>
              <p:cNvPr id="104021" name="Freeform 784"/>
              <p:cNvSpPr>
                <a:spLocks/>
              </p:cNvSpPr>
              <p:nvPr/>
            </p:nvSpPr>
            <p:spPr bwMode="auto">
              <a:xfrm>
                <a:off x="3628" y="3264"/>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4022" name="Group 785"/>
              <p:cNvGrpSpPr>
                <a:grpSpLocks/>
              </p:cNvGrpSpPr>
              <p:nvPr/>
            </p:nvGrpSpPr>
            <p:grpSpPr bwMode="auto">
              <a:xfrm>
                <a:off x="3325" y="3288"/>
                <a:ext cx="295" cy="1"/>
                <a:chOff x="3325" y="3288"/>
                <a:chExt cx="295" cy="1"/>
              </a:xfrm>
            </p:grpSpPr>
            <p:sp>
              <p:nvSpPr>
                <p:cNvPr id="104023" name="Line 786"/>
                <p:cNvSpPr>
                  <a:spLocks noChangeShapeType="1"/>
                </p:cNvSpPr>
                <p:nvPr/>
              </p:nvSpPr>
              <p:spPr bwMode="auto">
                <a:xfrm>
                  <a:off x="332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4" name="Line 787"/>
                <p:cNvSpPr>
                  <a:spLocks noChangeShapeType="1"/>
                </p:cNvSpPr>
                <p:nvPr/>
              </p:nvSpPr>
              <p:spPr bwMode="auto">
                <a:xfrm>
                  <a:off x="338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5" name="Line 788"/>
                <p:cNvSpPr>
                  <a:spLocks noChangeShapeType="1"/>
                </p:cNvSpPr>
                <p:nvPr/>
              </p:nvSpPr>
              <p:spPr bwMode="auto">
                <a:xfrm>
                  <a:off x="343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6" name="Line 789"/>
                <p:cNvSpPr>
                  <a:spLocks noChangeShapeType="1"/>
                </p:cNvSpPr>
                <p:nvPr/>
              </p:nvSpPr>
              <p:spPr bwMode="auto">
                <a:xfrm>
                  <a:off x="3493"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7" name="Line 790"/>
                <p:cNvSpPr>
                  <a:spLocks noChangeShapeType="1"/>
                </p:cNvSpPr>
                <p:nvPr/>
              </p:nvSpPr>
              <p:spPr bwMode="auto">
                <a:xfrm>
                  <a:off x="35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8" name="Line 791"/>
                <p:cNvSpPr>
                  <a:spLocks noChangeShapeType="1"/>
                </p:cNvSpPr>
                <p:nvPr/>
              </p:nvSpPr>
              <p:spPr bwMode="auto">
                <a:xfrm>
                  <a:off x="360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88" name="Group 792"/>
            <p:cNvGrpSpPr>
              <a:grpSpLocks/>
            </p:cNvGrpSpPr>
            <p:nvPr/>
          </p:nvGrpSpPr>
          <p:grpSpPr bwMode="auto">
            <a:xfrm>
              <a:off x="3780" y="3256"/>
              <a:ext cx="415" cy="56"/>
              <a:chOff x="3780" y="3256"/>
              <a:chExt cx="415" cy="56"/>
            </a:xfrm>
          </p:grpSpPr>
          <p:sp>
            <p:nvSpPr>
              <p:cNvPr id="104013" name="Freeform 793"/>
              <p:cNvSpPr>
                <a:spLocks/>
              </p:cNvSpPr>
              <p:nvPr/>
            </p:nvSpPr>
            <p:spPr bwMode="auto">
              <a:xfrm>
                <a:off x="4083"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014" name="Group 794"/>
              <p:cNvGrpSpPr>
                <a:grpSpLocks/>
              </p:cNvGrpSpPr>
              <p:nvPr/>
            </p:nvGrpSpPr>
            <p:grpSpPr bwMode="auto">
              <a:xfrm>
                <a:off x="3780" y="3288"/>
                <a:ext cx="295" cy="1"/>
                <a:chOff x="3780" y="3288"/>
                <a:chExt cx="295" cy="1"/>
              </a:xfrm>
            </p:grpSpPr>
            <p:sp>
              <p:nvSpPr>
                <p:cNvPr id="104015" name="Line 795"/>
                <p:cNvSpPr>
                  <a:spLocks noChangeShapeType="1"/>
                </p:cNvSpPr>
                <p:nvPr/>
              </p:nvSpPr>
              <p:spPr bwMode="auto">
                <a:xfrm>
                  <a:off x="378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6" name="Line 796"/>
                <p:cNvSpPr>
                  <a:spLocks noChangeShapeType="1"/>
                </p:cNvSpPr>
                <p:nvPr/>
              </p:nvSpPr>
              <p:spPr bwMode="auto">
                <a:xfrm>
                  <a:off x="383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7" name="Line 797"/>
                <p:cNvSpPr>
                  <a:spLocks noChangeShapeType="1"/>
                </p:cNvSpPr>
                <p:nvPr/>
              </p:nvSpPr>
              <p:spPr bwMode="auto">
                <a:xfrm>
                  <a:off x="389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8" name="Line 798"/>
                <p:cNvSpPr>
                  <a:spLocks noChangeShapeType="1"/>
                </p:cNvSpPr>
                <p:nvPr/>
              </p:nvSpPr>
              <p:spPr bwMode="auto">
                <a:xfrm>
                  <a:off x="39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9" name="Line 799"/>
                <p:cNvSpPr>
                  <a:spLocks noChangeShapeType="1"/>
                </p:cNvSpPr>
                <p:nvPr/>
              </p:nvSpPr>
              <p:spPr bwMode="auto">
                <a:xfrm>
                  <a:off x="4004"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20" name="Line 800"/>
                <p:cNvSpPr>
                  <a:spLocks noChangeShapeType="1"/>
                </p:cNvSpPr>
                <p:nvPr/>
              </p:nvSpPr>
              <p:spPr bwMode="auto">
                <a:xfrm>
                  <a:off x="4059"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89" name="Group 801"/>
            <p:cNvGrpSpPr>
              <a:grpSpLocks/>
            </p:cNvGrpSpPr>
            <p:nvPr/>
          </p:nvGrpSpPr>
          <p:grpSpPr bwMode="auto">
            <a:xfrm>
              <a:off x="4251" y="3256"/>
              <a:ext cx="415" cy="56"/>
              <a:chOff x="4251" y="3256"/>
              <a:chExt cx="415" cy="56"/>
            </a:xfrm>
          </p:grpSpPr>
          <p:sp>
            <p:nvSpPr>
              <p:cNvPr id="104005" name="Freeform 802"/>
              <p:cNvSpPr>
                <a:spLocks/>
              </p:cNvSpPr>
              <p:nvPr/>
            </p:nvSpPr>
            <p:spPr bwMode="auto">
              <a:xfrm>
                <a:off x="4554"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4006" name="Group 803"/>
              <p:cNvGrpSpPr>
                <a:grpSpLocks/>
              </p:cNvGrpSpPr>
              <p:nvPr/>
            </p:nvGrpSpPr>
            <p:grpSpPr bwMode="auto">
              <a:xfrm>
                <a:off x="4251" y="3288"/>
                <a:ext cx="295" cy="1"/>
                <a:chOff x="4251" y="3288"/>
                <a:chExt cx="295" cy="1"/>
              </a:xfrm>
            </p:grpSpPr>
            <p:sp>
              <p:nvSpPr>
                <p:cNvPr id="104007" name="Line 804"/>
                <p:cNvSpPr>
                  <a:spLocks noChangeShapeType="1"/>
                </p:cNvSpPr>
                <p:nvPr/>
              </p:nvSpPr>
              <p:spPr bwMode="auto">
                <a:xfrm>
                  <a:off x="425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8" name="Line 805"/>
                <p:cNvSpPr>
                  <a:spLocks noChangeShapeType="1"/>
                </p:cNvSpPr>
                <p:nvPr/>
              </p:nvSpPr>
              <p:spPr bwMode="auto">
                <a:xfrm>
                  <a:off x="430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9" name="Line 806"/>
                <p:cNvSpPr>
                  <a:spLocks noChangeShapeType="1"/>
                </p:cNvSpPr>
                <p:nvPr/>
              </p:nvSpPr>
              <p:spPr bwMode="auto">
                <a:xfrm>
                  <a:off x="436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0" name="Line 807"/>
                <p:cNvSpPr>
                  <a:spLocks noChangeShapeType="1"/>
                </p:cNvSpPr>
                <p:nvPr/>
              </p:nvSpPr>
              <p:spPr bwMode="auto">
                <a:xfrm>
                  <a:off x="441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1" name="Line 808"/>
                <p:cNvSpPr>
                  <a:spLocks noChangeShapeType="1"/>
                </p:cNvSpPr>
                <p:nvPr/>
              </p:nvSpPr>
              <p:spPr bwMode="auto">
                <a:xfrm>
                  <a:off x="447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12" name="Line 809"/>
                <p:cNvSpPr>
                  <a:spLocks noChangeShapeType="1"/>
                </p:cNvSpPr>
                <p:nvPr/>
              </p:nvSpPr>
              <p:spPr bwMode="auto">
                <a:xfrm>
                  <a:off x="4530"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0" name="Group 810"/>
            <p:cNvGrpSpPr>
              <a:grpSpLocks/>
            </p:cNvGrpSpPr>
            <p:nvPr/>
          </p:nvGrpSpPr>
          <p:grpSpPr bwMode="auto">
            <a:xfrm>
              <a:off x="3325" y="3567"/>
              <a:ext cx="415" cy="56"/>
              <a:chOff x="3325" y="3567"/>
              <a:chExt cx="415" cy="56"/>
            </a:xfrm>
          </p:grpSpPr>
          <p:sp>
            <p:nvSpPr>
              <p:cNvPr id="103997" name="Freeform 811"/>
              <p:cNvSpPr>
                <a:spLocks/>
              </p:cNvSpPr>
              <p:nvPr/>
            </p:nvSpPr>
            <p:spPr bwMode="auto">
              <a:xfrm>
                <a:off x="3628"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98" name="Group 812"/>
              <p:cNvGrpSpPr>
                <a:grpSpLocks/>
              </p:cNvGrpSpPr>
              <p:nvPr/>
            </p:nvGrpSpPr>
            <p:grpSpPr bwMode="auto">
              <a:xfrm>
                <a:off x="3325" y="3599"/>
                <a:ext cx="295" cy="1"/>
                <a:chOff x="3325" y="3599"/>
                <a:chExt cx="295" cy="1"/>
              </a:xfrm>
            </p:grpSpPr>
            <p:sp>
              <p:nvSpPr>
                <p:cNvPr id="103999" name="Line 813"/>
                <p:cNvSpPr>
                  <a:spLocks noChangeShapeType="1"/>
                </p:cNvSpPr>
                <p:nvPr/>
              </p:nvSpPr>
              <p:spPr bwMode="auto">
                <a:xfrm>
                  <a:off x="332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0" name="Line 814"/>
                <p:cNvSpPr>
                  <a:spLocks noChangeShapeType="1"/>
                </p:cNvSpPr>
                <p:nvPr/>
              </p:nvSpPr>
              <p:spPr bwMode="auto">
                <a:xfrm>
                  <a:off x="338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1" name="Line 815"/>
                <p:cNvSpPr>
                  <a:spLocks noChangeShapeType="1"/>
                </p:cNvSpPr>
                <p:nvPr/>
              </p:nvSpPr>
              <p:spPr bwMode="auto">
                <a:xfrm>
                  <a:off x="343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2" name="Line 816"/>
                <p:cNvSpPr>
                  <a:spLocks noChangeShapeType="1"/>
                </p:cNvSpPr>
                <p:nvPr/>
              </p:nvSpPr>
              <p:spPr bwMode="auto">
                <a:xfrm>
                  <a:off x="3493" y="3599"/>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3" name="Line 817"/>
                <p:cNvSpPr>
                  <a:spLocks noChangeShapeType="1"/>
                </p:cNvSpPr>
                <p:nvPr/>
              </p:nvSpPr>
              <p:spPr bwMode="auto">
                <a:xfrm>
                  <a:off x="3548"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04" name="Line 818"/>
                <p:cNvSpPr>
                  <a:spLocks noChangeShapeType="1"/>
                </p:cNvSpPr>
                <p:nvPr/>
              </p:nvSpPr>
              <p:spPr bwMode="auto">
                <a:xfrm>
                  <a:off x="3604"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1" name="Group 819"/>
            <p:cNvGrpSpPr>
              <a:grpSpLocks/>
            </p:cNvGrpSpPr>
            <p:nvPr/>
          </p:nvGrpSpPr>
          <p:grpSpPr bwMode="auto">
            <a:xfrm>
              <a:off x="3788" y="3567"/>
              <a:ext cx="415" cy="56"/>
              <a:chOff x="3788" y="3567"/>
              <a:chExt cx="415" cy="56"/>
            </a:xfrm>
          </p:grpSpPr>
          <p:sp>
            <p:nvSpPr>
              <p:cNvPr id="103989" name="Freeform 820"/>
              <p:cNvSpPr>
                <a:spLocks/>
              </p:cNvSpPr>
              <p:nvPr/>
            </p:nvSpPr>
            <p:spPr bwMode="auto">
              <a:xfrm>
                <a:off x="4091"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3990" name="Group 821"/>
              <p:cNvGrpSpPr>
                <a:grpSpLocks/>
              </p:cNvGrpSpPr>
              <p:nvPr/>
            </p:nvGrpSpPr>
            <p:grpSpPr bwMode="auto">
              <a:xfrm>
                <a:off x="3788" y="3591"/>
                <a:ext cx="295" cy="1"/>
                <a:chOff x="3788" y="3591"/>
                <a:chExt cx="295" cy="1"/>
              </a:xfrm>
            </p:grpSpPr>
            <p:sp>
              <p:nvSpPr>
                <p:cNvPr id="103991" name="Line 822"/>
                <p:cNvSpPr>
                  <a:spLocks noChangeShapeType="1"/>
                </p:cNvSpPr>
                <p:nvPr/>
              </p:nvSpPr>
              <p:spPr bwMode="auto">
                <a:xfrm>
                  <a:off x="378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2" name="Line 823"/>
                <p:cNvSpPr>
                  <a:spLocks noChangeShapeType="1"/>
                </p:cNvSpPr>
                <p:nvPr/>
              </p:nvSpPr>
              <p:spPr bwMode="auto">
                <a:xfrm>
                  <a:off x="38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3" name="Line 824"/>
                <p:cNvSpPr>
                  <a:spLocks noChangeShapeType="1"/>
                </p:cNvSpPr>
                <p:nvPr/>
              </p:nvSpPr>
              <p:spPr bwMode="auto">
                <a:xfrm>
                  <a:off x="39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4" name="Line 825"/>
                <p:cNvSpPr>
                  <a:spLocks noChangeShapeType="1"/>
                </p:cNvSpPr>
                <p:nvPr/>
              </p:nvSpPr>
              <p:spPr bwMode="auto">
                <a:xfrm>
                  <a:off x="39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5" name="Line 826"/>
                <p:cNvSpPr>
                  <a:spLocks noChangeShapeType="1"/>
                </p:cNvSpPr>
                <p:nvPr/>
              </p:nvSpPr>
              <p:spPr bwMode="auto">
                <a:xfrm>
                  <a:off x="4011"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6" name="Line 827"/>
                <p:cNvSpPr>
                  <a:spLocks noChangeShapeType="1"/>
                </p:cNvSpPr>
                <p:nvPr/>
              </p:nvSpPr>
              <p:spPr bwMode="auto">
                <a:xfrm>
                  <a:off x="4067"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2" name="Group 828"/>
            <p:cNvGrpSpPr>
              <a:grpSpLocks/>
            </p:cNvGrpSpPr>
            <p:nvPr/>
          </p:nvGrpSpPr>
          <p:grpSpPr bwMode="auto">
            <a:xfrm>
              <a:off x="4243" y="3567"/>
              <a:ext cx="415" cy="56"/>
              <a:chOff x="4243" y="3567"/>
              <a:chExt cx="415" cy="56"/>
            </a:xfrm>
          </p:grpSpPr>
          <p:sp>
            <p:nvSpPr>
              <p:cNvPr id="103981" name="Freeform 829"/>
              <p:cNvSpPr>
                <a:spLocks/>
              </p:cNvSpPr>
              <p:nvPr/>
            </p:nvSpPr>
            <p:spPr bwMode="auto">
              <a:xfrm>
                <a:off x="4546"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82" name="Group 830"/>
              <p:cNvGrpSpPr>
                <a:grpSpLocks/>
              </p:cNvGrpSpPr>
              <p:nvPr/>
            </p:nvGrpSpPr>
            <p:grpSpPr bwMode="auto">
              <a:xfrm>
                <a:off x="4243" y="3599"/>
                <a:ext cx="295" cy="1"/>
                <a:chOff x="4243" y="3599"/>
                <a:chExt cx="295" cy="1"/>
              </a:xfrm>
            </p:grpSpPr>
            <p:sp>
              <p:nvSpPr>
                <p:cNvPr id="103983" name="Line 831"/>
                <p:cNvSpPr>
                  <a:spLocks noChangeShapeType="1"/>
                </p:cNvSpPr>
                <p:nvPr/>
              </p:nvSpPr>
              <p:spPr bwMode="auto">
                <a:xfrm>
                  <a:off x="4243"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4" name="Line 832"/>
                <p:cNvSpPr>
                  <a:spLocks noChangeShapeType="1"/>
                </p:cNvSpPr>
                <p:nvPr/>
              </p:nvSpPr>
              <p:spPr bwMode="auto">
                <a:xfrm>
                  <a:off x="4299"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5" name="Line 833"/>
                <p:cNvSpPr>
                  <a:spLocks noChangeShapeType="1"/>
                </p:cNvSpPr>
                <p:nvPr/>
              </p:nvSpPr>
              <p:spPr bwMode="auto">
                <a:xfrm>
                  <a:off x="435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6" name="Line 834"/>
                <p:cNvSpPr>
                  <a:spLocks noChangeShapeType="1"/>
                </p:cNvSpPr>
                <p:nvPr/>
              </p:nvSpPr>
              <p:spPr bwMode="auto">
                <a:xfrm>
                  <a:off x="441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7" name="Line 835"/>
                <p:cNvSpPr>
                  <a:spLocks noChangeShapeType="1"/>
                </p:cNvSpPr>
                <p:nvPr/>
              </p:nvSpPr>
              <p:spPr bwMode="auto">
                <a:xfrm>
                  <a:off x="446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8" name="Line 836"/>
                <p:cNvSpPr>
                  <a:spLocks noChangeShapeType="1"/>
                </p:cNvSpPr>
                <p:nvPr/>
              </p:nvSpPr>
              <p:spPr bwMode="auto">
                <a:xfrm>
                  <a:off x="4522"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3" name="Group 837"/>
            <p:cNvGrpSpPr>
              <a:grpSpLocks/>
            </p:cNvGrpSpPr>
            <p:nvPr/>
          </p:nvGrpSpPr>
          <p:grpSpPr bwMode="auto">
            <a:xfrm>
              <a:off x="3788" y="2376"/>
              <a:ext cx="886" cy="290"/>
              <a:chOff x="3788" y="2376"/>
              <a:chExt cx="886" cy="290"/>
            </a:xfrm>
          </p:grpSpPr>
          <p:sp>
            <p:nvSpPr>
              <p:cNvPr id="103979" name="Freeform 838"/>
              <p:cNvSpPr>
                <a:spLocks/>
              </p:cNvSpPr>
              <p:nvPr/>
            </p:nvSpPr>
            <p:spPr bwMode="auto">
              <a:xfrm>
                <a:off x="4530" y="2594"/>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3980" name="Line 839"/>
              <p:cNvSpPr>
                <a:spLocks noChangeShapeType="1"/>
              </p:cNvSpPr>
              <p:nvPr/>
            </p:nvSpPr>
            <p:spPr bwMode="auto">
              <a:xfrm>
                <a:off x="3788" y="2376"/>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94" name="Group 840"/>
            <p:cNvGrpSpPr>
              <a:grpSpLocks/>
            </p:cNvGrpSpPr>
            <p:nvPr/>
          </p:nvGrpSpPr>
          <p:grpSpPr bwMode="auto">
            <a:xfrm>
              <a:off x="3309" y="2084"/>
              <a:ext cx="1381" cy="1507"/>
              <a:chOff x="3309" y="2084"/>
              <a:chExt cx="1381" cy="1507"/>
            </a:xfrm>
          </p:grpSpPr>
          <p:sp>
            <p:nvSpPr>
              <p:cNvPr id="103977" name="Freeform 841"/>
              <p:cNvSpPr>
                <a:spLocks/>
              </p:cNvSpPr>
              <p:nvPr/>
            </p:nvSpPr>
            <p:spPr bwMode="auto">
              <a:xfrm>
                <a:off x="4570" y="2084"/>
                <a:ext cx="120" cy="119"/>
              </a:xfrm>
              <a:custGeom>
                <a:avLst/>
                <a:gdLst>
                  <a:gd name="T0" fmla="*/ 120 w 120"/>
                  <a:gd name="T1" fmla="*/ 0 h 119"/>
                  <a:gd name="T2" fmla="*/ 56 w 120"/>
                  <a:gd name="T3" fmla="*/ 119 h 119"/>
                  <a:gd name="T4" fmla="*/ 24 w 120"/>
                  <a:gd name="T5" fmla="*/ 96 h 119"/>
                  <a:gd name="T6" fmla="*/ 0 w 120"/>
                  <a:gd name="T7" fmla="*/ 72 h 119"/>
                  <a:gd name="T8" fmla="*/ 120 w 120"/>
                  <a:gd name="T9" fmla="*/ 0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0"/>
                    </a:moveTo>
                    <a:lnTo>
                      <a:pt x="56" y="119"/>
                    </a:lnTo>
                    <a:lnTo>
                      <a:pt x="24" y="96"/>
                    </a:lnTo>
                    <a:lnTo>
                      <a:pt x="0" y="72"/>
                    </a:lnTo>
                    <a:lnTo>
                      <a:pt x="120" y="0"/>
                    </a:lnTo>
                    <a:close/>
                  </a:path>
                </a:pathLst>
              </a:custGeom>
              <a:solidFill>
                <a:schemeClr val="bg2"/>
              </a:solidFill>
              <a:ln w="9525">
                <a:solidFill>
                  <a:schemeClr val="bg2"/>
                </a:solidFill>
                <a:round/>
                <a:headEnd/>
                <a:tailEnd/>
              </a:ln>
            </p:spPr>
            <p:txBody>
              <a:bodyPr/>
              <a:lstStyle/>
              <a:p>
                <a:endParaRPr lang="en-US"/>
              </a:p>
            </p:txBody>
          </p:sp>
          <p:sp>
            <p:nvSpPr>
              <p:cNvPr id="103978" name="Line 842"/>
              <p:cNvSpPr>
                <a:spLocks noChangeShapeType="1"/>
              </p:cNvSpPr>
              <p:nvPr/>
            </p:nvSpPr>
            <p:spPr bwMode="auto">
              <a:xfrm flipV="1">
                <a:off x="3309"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95" name="Group 843"/>
            <p:cNvGrpSpPr>
              <a:grpSpLocks/>
            </p:cNvGrpSpPr>
            <p:nvPr/>
          </p:nvGrpSpPr>
          <p:grpSpPr bwMode="auto">
            <a:xfrm>
              <a:off x="3773" y="2076"/>
              <a:ext cx="909" cy="893"/>
              <a:chOff x="3773" y="2076"/>
              <a:chExt cx="909" cy="893"/>
            </a:xfrm>
          </p:grpSpPr>
          <p:sp>
            <p:nvSpPr>
              <p:cNvPr id="103975" name="Freeform 844"/>
              <p:cNvSpPr>
                <a:spLocks/>
              </p:cNvSpPr>
              <p:nvPr/>
            </p:nvSpPr>
            <p:spPr bwMode="auto">
              <a:xfrm>
                <a:off x="4562" y="2850"/>
                <a:ext cx="120" cy="119"/>
              </a:xfrm>
              <a:custGeom>
                <a:avLst/>
                <a:gdLst>
                  <a:gd name="T0" fmla="*/ 120 w 120"/>
                  <a:gd name="T1" fmla="*/ 119 h 119"/>
                  <a:gd name="T2" fmla="*/ 0 w 120"/>
                  <a:gd name="T3" fmla="*/ 47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7"/>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3976" name="Line 845"/>
              <p:cNvSpPr>
                <a:spLocks noChangeShapeType="1"/>
              </p:cNvSpPr>
              <p:nvPr/>
            </p:nvSpPr>
            <p:spPr bwMode="auto">
              <a:xfrm>
                <a:off x="3773" y="2076"/>
                <a:ext cx="821"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96" name="Group 846"/>
            <p:cNvGrpSpPr>
              <a:grpSpLocks/>
            </p:cNvGrpSpPr>
            <p:nvPr/>
          </p:nvGrpSpPr>
          <p:grpSpPr bwMode="auto">
            <a:xfrm>
              <a:off x="3317" y="2379"/>
              <a:ext cx="910" cy="893"/>
              <a:chOff x="3317" y="2379"/>
              <a:chExt cx="910" cy="893"/>
            </a:xfrm>
          </p:grpSpPr>
          <p:sp>
            <p:nvSpPr>
              <p:cNvPr id="103973" name="Freeform 847"/>
              <p:cNvSpPr>
                <a:spLocks/>
              </p:cNvSpPr>
              <p:nvPr/>
            </p:nvSpPr>
            <p:spPr bwMode="auto">
              <a:xfrm>
                <a:off x="4107"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3974" name="Line 848"/>
              <p:cNvSpPr>
                <a:spLocks noChangeShapeType="1"/>
              </p:cNvSpPr>
              <p:nvPr/>
            </p:nvSpPr>
            <p:spPr bwMode="auto">
              <a:xfrm>
                <a:off x="3317" y="2379"/>
                <a:ext cx="822"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597" name="Group 849"/>
            <p:cNvGrpSpPr>
              <a:grpSpLocks/>
            </p:cNvGrpSpPr>
            <p:nvPr/>
          </p:nvGrpSpPr>
          <p:grpSpPr bwMode="auto">
            <a:xfrm>
              <a:off x="2878" y="1725"/>
              <a:ext cx="415" cy="56"/>
              <a:chOff x="2878" y="1725"/>
              <a:chExt cx="415" cy="56"/>
            </a:xfrm>
          </p:grpSpPr>
          <p:sp>
            <p:nvSpPr>
              <p:cNvPr id="103965" name="Freeform 850"/>
              <p:cNvSpPr>
                <a:spLocks/>
              </p:cNvSpPr>
              <p:nvPr/>
            </p:nvSpPr>
            <p:spPr bwMode="auto">
              <a:xfrm>
                <a:off x="3181"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66" name="Group 851"/>
              <p:cNvGrpSpPr>
                <a:grpSpLocks/>
              </p:cNvGrpSpPr>
              <p:nvPr/>
            </p:nvGrpSpPr>
            <p:grpSpPr bwMode="auto">
              <a:xfrm>
                <a:off x="2878" y="1757"/>
                <a:ext cx="295" cy="1"/>
                <a:chOff x="2878" y="1757"/>
                <a:chExt cx="295" cy="1"/>
              </a:xfrm>
            </p:grpSpPr>
            <p:sp>
              <p:nvSpPr>
                <p:cNvPr id="103967" name="Line 852"/>
                <p:cNvSpPr>
                  <a:spLocks noChangeShapeType="1"/>
                </p:cNvSpPr>
                <p:nvPr/>
              </p:nvSpPr>
              <p:spPr bwMode="auto">
                <a:xfrm>
                  <a:off x="287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8" name="Line 853"/>
                <p:cNvSpPr>
                  <a:spLocks noChangeShapeType="1"/>
                </p:cNvSpPr>
                <p:nvPr/>
              </p:nvSpPr>
              <p:spPr bwMode="auto">
                <a:xfrm>
                  <a:off x="293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9" name="Line 854"/>
                <p:cNvSpPr>
                  <a:spLocks noChangeShapeType="1"/>
                </p:cNvSpPr>
                <p:nvPr/>
              </p:nvSpPr>
              <p:spPr bwMode="auto">
                <a:xfrm>
                  <a:off x="2990"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70" name="Line 855"/>
                <p:cNvSpPr>
                  <a:spLocks noChangeShapeType="1"/>
                </p:cNvSpPr>
                <p:nvPr/>
              </p:nvSpPr>
              <p:spPr bwMode="auto">
                <a:xfrm>
                  <a:off x="304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71" name="Line 856"/>
                <p:cNvSpPr>
                  <a:spLocks noChangeShapeType="1"/>
                </p:cNvSpPr>
                <p:nvPr/>
              </p:nvSpPr>
              <p:spPr bwMode="auto">
                <a:xfrm>
                  <a:off x="310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72" name="Line 857"/>
                <p:cNvSpPr>
                  <a:spLocks noChangeShapeType="1"/>
                </p:cNvSpPr>
                <p:nvPr/>
              </p:nvSpPr>
              <p:spPr bwMode="auto">
                <a:xfrm>
                  <a:off x="315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8" name="Group 858"/>
            <p:cNvGrpSpPr>
              <a:grpSpLocks/>
            </p:cNvGrpSpPr>
            <p:nvPr/>
          </p:nvGrpSpPr>
          <p:grpSpPr bwMode="auto">
            <a:xfrm>
              <a:off x="2878" y="2036"/>
              <a:ext cx="415" cy="56"/>
              <a:chOff x="2878" y="2036"/>
              <a:chExt cx="415" cy="56"/>
            </a:xfrm>
          </p:grpSpPr>
          <p:sp>
            <p:nvSpPr>
              <p:cNvPr id="103957" name="Freeform 859"/>
              <p:cNvSpPr>
                <a:spLocks/>
              </p:cNvSpPr>
              <p:nvPr/>
            </p:nvSpPr>
            <p:spPr bwMode="auto">
              <a:xfrm>
                <a:off x="3181" y="203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3958" name="Group 860"/>
              <p:cNvGrpSpPr>
                <a:grpSpLocks/>
              </p:cNvGrpSpPr>
              <p:nvPr/>
            </p:nvGrpSpPr>
            <p:grpSpPr bwMode="auto">
              <a:xfrm>
                <a:off x="2878" y="2060"/>
                <a:ext cx="295" cy="1"/>
                <a:chOff x="2878" y="2060"/>
                <a:chExt cx="295" cy="1"/>
              </a:xfrm>
            </p:grpSpPr>
            <p:sp>
              <p:nvSpPr>
                <p:cNvPr id="103959" name="Line 861"/>
                <p:cNvSpPr>
                  <a:spLocks noChangeShapeType="1"/>
                </p:cNvSpPr>
                <p:nvPr/>
              </p:nvSpPr>
              <p:spPr bwMode="auto">
                <a:xfrm>
                  <a:off x="2878"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0" name="Line 862"/>
                <p:cNvSpPr>
                  <a:spLocks noChangeShapeType="1"/>
                </p:cNvSpPr>
                <p:nvPr/>
              </p:nvSpPr>
              <p:spPr bwMode="auto">
                <a:xfrm>
                  <a:off x="2934"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1" name="Line 863"/>
                <p:cNvSpPr>
                  <a:spLocks noChangeShapeType="1"/>
                </p:cNvSpPr>
                <p:nvPr/>
              </p:nvSpPr>
              <p:spPr bwMode="auto">
                <a:xfrm>
                  <a:off x="2990" y="2060"/>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2" name="Line 864"/>
                <p:cNvSpPr>
                  <a:spLocks noChangeShapeType="1"/>
                </p:cNvSpPr>
                <p:nvPr/>
              </p:nvSpPr>
              <p:spPr bwMode="auto">
                <a:xfrm>
                  <a:off x="3045"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3" name="Line 865"/>
                <p:cNvSpPr>
                  <a:spLocks noChangeShapeType="1"/>
                </p:cNvSpPr>
                <p:nvPr/>
              </p:nvSpPr>
              <p:spPr bwMode="auto">
                <a:xfrm>
                  <a:off x="3101"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4" name="Line 866"/>
                <p:cNvSpPr>
                  <a:spLocks noChangeShapeType="1"/>
                </p:cNvSpPr>
                <p:nvPr/>
              </p:nvSpPr>
              <p:spPr bwMode="auto">
                <a:xfrm>
                  <a:off x="3157" y="206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599" name="Group 867"/>
            <p:cNvGrpSpPr>
              <a:grpSpLocks/>
            </p:cNvGrpSpPr>
            <p:nvPr/>
          </p:nvGrpSpPr>
          <p:grpSpPr bwMode="auto">
            <a:xfrm>
              <a:off x="2886" y="2339"/>
              <a:ext cx="415" cy="56"/>
              <a:chOff x="2886" y="2339"/>
              <a:chExt cx="415" cy="56"/>
            </a:xfrm>
          </p:grpSpPr>
          <p:sp>
            <p:nvSpPr>
              <p:cNvPr id="103949" name="Freeform 868"/>
              <p:cNvSpPr>
                <a:spLocks/>
              </p:cNvSpPr>
              <p:nvPr/>
            </p:nvSpPr>
            <p:spPr bwMode="auto">
              <a:xfrm>
                <a:off x="3189"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50" name="Group 869"/>
              <p:cNvGrpSpPr>
                <a:grpSpLocks/>
              </p:cNvGrpSpPr>
              <p:nvPr/>
            </p:nvGrpSpPr>
            <p:grpSpPr bwMode="auto">
              <a:xfrm>
                <a:off x="2886" y="2371"/>
                <a:ext cx="295" cy="1"/>
                <a:chOff x="2886" y="2371"/>
                <a:chExt cx="295" cy="1"/>
              </a:xfrm>
            </p:grpSpPr>
            <p:sp>
              <p:nvSpPr>
                <p:cNvPr id="103951" name="Line 870"/>
                <p:cNvSpPr>
                  <a:spLocks noChangeShapeType="1"/>
                </p:cNvSpPr>
                <p:nvPr/>
              </p:nvSpPr>
              <p:spPr bwMode="auto">
                <a:xfrm>
                  <a:off x="288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2" name="Line 871"/>
                <p:cNvSpPr>
                  <a:spLocks noChangeShapeType="1"/>
                </p:cNvSpPr>
                <p:nvPr/>
              </p:nvSpPr>
              <p:spPr bwMode="auto">
                <a:xfrm>
                  <a:off x="294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3" name="Line 872"/>
                <p:cNvSpPr>
                  <a:spLocks noChangeShapeType="1"/>
                </p:cNvSpPr>
                <p:nvPr/>
              </p:nvSpPr>
              <p:spPr bwMode="auto">
                <a:xfrm>
                  <a:off x="2998"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4" name="Line 873"/>
                <p:cNvSpPr>
                  <a:spLocks noChangeShapeType="1"/>
                </p:cNvSpPr>
                <p:nvPr/>
              </p:nvSpPr>
              <p:spPr bwMode="auto">
                <a:xfrm>
                  <a:off x="305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5" name="Line 874"/>
                <p:cNvSpPr>
                  <a:spLocks noChangeShapeType="1"/>
                </p:cNvSpPr>
                <p:nvPr/>
              </p:nvSpPr>
              <p:spPr bwMode="auto">
                <a:xfrm>
                  <a:off x="310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6" name="Line 875"/>
                <p:cNvSpPr>
                  <a:spLocks noChangeShapeType="1"/>
                </p:cNvSpPr>
                <p:nvPr/>
              </p:nvSpPr>
              <p:spPr bwMode="auto">
                <a:xfrm>
                  <a:off x="316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600" name="Group 876"/>
            <p:cNvGrpSpPr>
              <a:grpSpLocks/>
            </p:cNvGrpSpPr>
            <p:nvPr/>
          </p:nvGrpSpPr>
          <p:grpSpPr bwMode="auto">
            <a:xfrm>
              <a:off x="2878" y="2642"/>
              <a:ext cx="415" cy="56"/>
              <a:chOff x="2878" y="2642"/>
              <a:chExt cx="415" cy="56"/>
            </a:xfrm>
          </p:grpSpPr>
          <p:sp>
            <p:nvSpPr>
              <p:cNvPr id="103941" name="Freeform 877"/>
              <p:cNvSpPr>
                <a:spLocks/>
              </p:cNvSpPr>
              <p:nvPr/>
            </p:nvSpPr>
            <p:spPr bwMode="auto">
              <a:xfrm>
                <a:off x="3181" y="2642"/>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42" name="Group 878"/>
              <p:cNvGrpSpPr>
                <a:grpSpLocks/>
              </p:cNvGrpSpPr>
              <p:nvPr/>
            </p:nvGrpSpPr>
            <p:grpSpPr bwMode="auto">
              <a:xfrm>
                <a:off x="2878" y="2674"/>
                <a:ext cx="295" cy="1"/>
                <a:chOff x="2878" y="2674"/>
                <a:chExt cx="295" cy="1"/>
              </a:xfrm>
            </p:grpSpPr>
            <p:sp>
              <p:nvSpPr>
                <p:cNvPr id="103943" name="Line 879"/>
                <p:cNvSpPr>
                  <a:spLocks noChangeShapeType="1"/>
                </p:cNvSpPr>
                <p:nvPr/>
              </p:nvSpPr>
              <p:spPr bwMode="auto">
                <a:xfrm>
                  <a:off x="287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4" name="Line 880"/>
                <p:cNvSpPr>
                  <a:spLocks noChangeShapeType="1"/>
                </p:cNvSpPr>
                <p:nvPr/>
              </p:nvSpPr>
              <p:spPr bwMode="auto">
                <a:xfrm>
                  <a:off x="293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5" name="Line 881"/>
                <p:cNvSpPr>
                  <a:spLocks noChangeShapeType="1"/>
                </p:cNvSpPr>
                <p:nvPr/>
              </p:nvSpPr>
              <p:spPr bwMode="auto">
                <a:xfrm>
                  <a:off x="2990"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6" name="Line 882"/>
                <p:cNvSpPr>
                  <a:spLocks noChangeShapeType="1"/>
                </p:cNvSpPr>
                <p:nvPr/>
              </p:nvSpPr>
              <p:spPr bwMode="auto">
                <a:xfrm>
                  <a:off x="304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 name="Line 883"/>
                <p:cNvSpPr>
                  <a:spLocks noChangeShapeType="1"/>
                </p:cNvSpPr>
                <p:nvPr/>
              </p:nvSpPr>
              <p:spPr bwMode="auto">
                <a:xfrm>
                  <a:off x="310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8" name="Line 884"/>
                <p:cNvSpPr>
                  <a:spLocks noChangeShapeType="1"/>
                </p:cNvSpPr>
                <p:nvPr/>
              </p:nvSpPr>
              <p:spPr bwMode="auto">
                <a:xfrm>
                  <a:off x="315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601" name="Group 885"/>
            <p:cNvGrpSpPr>
              <a:grpSpLocks/>
            </p:cNvGrpSpPr>
            <p:nvPr/>
          </p:nvGrpSpPr>
          <p:grpSpPr bwMode="auto">
            <a:xfrm>
              <a:off x="2878" y="2953"/>
              <a:ext cx="415" cy="56"/>
              <a:chOff x="2878" y="2953"/>
              <a:chExt cx="415" cy="56"/>
            </a:xfrm>
          </p:grpSpPr>
          <p:sp>
            <p:nvSpPr>
              <p:cNvPr id="103933" name="Freeform 886"/>
              <p:cNvSpPr>
                <a:spLocks/>
              </p:cNvSpPr>
              <p:nvPr/>
            </p:nvSpPr>
            <p:spPr bwMode="auto">
              <a:xfrm>
                <a:off x="318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3934" name="Group 887"/>
              <p:cNvGrpSpPr>
                <a:grpSpLocks/>
              </p:cNvGrpSpPr>
              <p:nvPr/>
            </p:nvGrpSpPr>
            <p:grpSpPr bwMode="auto">
              <a:xfrm>
                <a:off x="2878" y="2985"/>
                <a:ext cx="295" cy="1"/>
                <a:chOff x="2878" y="2985"/>
                <a:chExt cx="295" cy="1"/>
              </a:xfrm>
            </p:grpSpPr>
            <p:sp>
              <p:nvSpPr>
                <p:cNvPr id="103935" name="Line 888"/>
                <p:cNvSpPr>
                  <a:spLocks noChangeShapeType="1"/>
                </p:cNvSpPr>
                <p:nvPr/>
              </p:nvSpPr>
              <p:spPr bwMode="auto">
                <a:xfrm>
                  <a:off x="287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6" name="Line 889"/>
                <p:cNvSpPr>
                  <a:spLocks noChangeShapeType="1"/>
                </p:cNvSpPr>
                <p:nvPr/>
              </p:nvSpPr>
              <p:spPr bwMode="auto">
                <a:xfrm>
                  <a:off x="293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7" name="Line 890"/>
                <p:cNvSpPr>
                  <a:spLocks noChangeShapeType="1"/>
                </p:cNvSpPr>
                <p:nvPr/>
              </p:nvSpPr>
              <p:spPr bwMode="auto">
                <a:xfrm>
                  <a:off x="2990"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8" name="Line 891"/>
                <p:cNvSpPr>
                  <a:spLocks noChangeShapeType="1"/>
                </p:cNvSpPr>
                <p:nvPr/>
              </p:nvSpPr>
              <p:spPr bwMode="auto">
                <a:xfrm>
                  <a:off x="304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9" name="Line 892"/>
                <p:cNvSpPr>
                  <a:spLocks noChangeShapeType="1"/>
                </p:cNvSpPr>
                <p:nvPr/>
              </p:nvSpPr>
              <p:spPr bwMode="auto">
                <a:xfrm>
                  <a:off x="310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0" name="Line 893"/>
                <p:cNvSpPr>
                  <a:spLocks noChangeShapeType="1"/>
                </p:cNvSpPr>
                <p:nvPr/>
              </p:nvSpPr>
              <p:spPr bwMode="auto">
                <a:xfrm>
                  <a:off x="315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602" name="Group 894"/>
            <p:cNvGrpSpPr>
              <a:grpSpLocks/>
            </p:cNvGrpSpPr>
            <p:nvPr/>
          </p:nvGrpSpPr>
          <p:grpSpPr bwMode="auto">
            <a:xfrm>
              <a:off x="2870" y="3256"/>
              <a:ext cx="415" cy="56"/>
              <a:chOff x="2870" y="3256"/>
              <a:chExt cx="415" cy="56"/>
            </a:xfrm>
          </p:grpSpPr>
          <p:sp>
            <p:nvSpPr>
              <p:cNvPr id="103925" name="Freeform 895"/>
              <p:cNvSpPr>
                <a:spLocks/>
              </p:cNvSpPr>
              <p:nvPr/>
            </p:nvSpPr>
            <p:spPr bwMode="auto">
              <a:xfrm>
                <a:off x="3173" y="325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3926" name="Group 896"/>
              <p:cNvGrpSpPr>
                <a:grpSpLocks/>
              </p:cNvGrpSpPr>
              <p:nvPr/>
            </p:nvGrpSpPr>
            <p:grpSpPr bwMode="auto">
              <a:xfrm>
                <a:off x="2870" y="3280"/>
                <a:ext cx="295" cy="1"/>
                <a:chOff x="2870" y="3280"/>
                <a:chExt cx="295" cy="1"/>
              </a:xfrm>
            </p:grpSpPr>
            <p:sp>
              <p:nvSpPr>
                <p:cNvPr id="103927" name="Line 897"/>
                <p:cNvSpPr>
                  <a:spLocks noChangeShapeType="1"/>
                </p:cNvSpPr>
                <p:nvPr/>
              </p:nvSpPr>
              <p:spPr bwMode="auto">
                <a:xfrm>
                  <a:off x="2870"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8" name="Line 898"/>
                <p:cNvSpPr>
                  <a:spLocks noChangeShapeType="1"/>
                </p:cNvSpPr>
                <p:nvPr/>
              </p:nvSpPr>
              <p:spPr bwMode="auto">
                <a:xfrm>
                  <a:off x="2926"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9" name="Line 899"/>
                <p:cNvSpPr>
                  <a:spLocks noChangeShapeType="1"/>
                </p:cNvSpPr>
                <p:nvPr/>
              </p:nvSpPr>
              <p:spPr bwMode="auto">
                <a:xfrm>
                  <a:off x="2982"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0" name="Line 900"/>
                <p:cNvSpPr>
                  <a:spLocks noChangeShapeType="1"/>
                </p:cNvSpPr>
                <p:nvPr/>
              </p:nvSpPr>
              <p:spPr bwMode="auto">
                <a:xfrm>
                  <a:off x="3037"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1" name="Line 901"/>
                <p:cNvSpPr>
                  <a:spLocks noChangeShapeType="1"/>
                </p:cNvSpPr>
                <p:nvPr/>
              </p:nvSpPr>
              <p:spPr bwMode="auto">
                <a:xfrm>
                  <a:off x="3093"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32" name="Line 902"/>
                <p:cNvSpPr>
                  <a:spLocks noChangeShapeType="1"/>
                </p:cNvSpPr>
                <p:nvPr/>
              </p:nvSpPr>
              <p:spPr bwMode="auto">
                <a:xfrm>
                  <a:off x="3149" y="328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603" name="Group 903"/>
            <p:cNvGrpSpPr>
              <a:grpSpLocks/>
            </p:cNvGrpSpPr>
            <p:nvPr/>
          </p:nvGrpSpPr>
          <p:grpSpPr bwMode="auto">
            <a:xfrm>
              <a:off x="2870" y="3567"/>
              <a:ext cx="415" cy="56"/>
              <a:chOff x="2870" y="3567"/>
              <a:chExt cx="415" cy="56"/>
            </a:xfrm>
          </p:grpSpPr>
          <p:sp>
            <p:nvSpPr>
              <p:cNvPr id="103917" name="Freeform 904"/>
              <p:cNvSpPr>
                <a:spLocks/>
              </p:cNvSpPr>
              <p:nvPr/>
            </p:nvSpPr>
            <p:spPr bwMode="auto">
              <a:xfrm>
                <a:off x="3173"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3918" name="Group 905"/>
              <p:cNvGrpSpPr>
                <a:grpSpLocks/>
              </p:cNvGrpSpPr>
              <p:nvPr/>
            </p:nvGrpSpPr>
            <p:grpSpPr bwMode="auto">
              <a:xfrm>
                <a:off x="2870" y="3591"/>
                <a:ext cx="295" cy="1"/>
                <a:chOff x="2870" y="3591"/>
                <a:chExt cx="295" cy="1"/>
              </a:xfrm>
            </p:grpSpPr>
            <p:sp>
              <p:nvSpPr>
                <p:cNvPr id="103919" name="Line 906"/>
                <p:cNvSpPr>
                  <a:spLocks noChangeShapeType="1"/>
                </p:cNvSpPr>
                <p:nvPr/>
              </p:nvSpPr>
              <p:spPr bwMode="auto">
                <a:xfrm>
                  <a:off x="287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0" name="Line 907"/>
                <p:cNvSpPr>
                  <a:spLocks noChangeShapeType="1"/>
                </p:cNvSpPr>
                <p:nvPr/>
              </p:nvSpPr>
              <p:spPr bwMode="auto">
                <a:xfrm>
                  <a:off x="292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1" name="Line 908"/>
                <p:cNvSpPr>
                  <a:spLocks noChangeShapeType="1"/>
                </p:cNvSpPr>
                <p:nvPr/>
              </p:nvSpPr>
              <p:spPr bwMode="auto">
                <a:xfrm>
                  <a:off x="298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2" name="Line 909"/>
                <p:cNvSpPr>
                  <a:spLocks noChangeShapeType="1"/>
                </p:cNvSpPr>
                <p:nvPr/>
              </p:nvSpPr>
              <p:spPr bwMode="auto">
                <a:xfrm>
                  <a:off x="303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3" name="Line 910"/>
                <p:cNvSpPr>
                  <a:spLocks noChangeShapeType="1"/>
                </p:cNvSpPr>
                <p:nvPr/>
              </p:nvSpPr>
              <p:spPr bwMode="auto">
                <a:xfrm>
                  <a:off x="309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24" name="Line 911"/>
                <p:cNvSpPr>
                  <a:spLocks noChangeShapeType="1"/>
                </p:cNvSpPr>
                <p:nvPr/>
              </p:nvSpPr>
              <p:spPr bwMode="auto">
                <a:xfrm>
                  <a:off x="3149"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3604" name="Group 912"/>
            <p:cNvGrpSpPr>
              <a:grpSpLocks/>
            </p:cNvGrpSpPr>
            <p:nvPr/>
          </p:nvGrpSpPr>
          <p:grpSpPr bwMode="auto">
            <a:xfrm>
              <a:off x="2399" y="1765"/>
              <a:ext cx="1357" cy="1196"/>
              <a:chOff x="2399" y="1765"/>
              <a:chExt cx="1357" cy="1196"/>
            </a:xfrm>
          </p:grpSpPr>
          <p:sp>
            <p:nvSpPr>
              <p:cNvPr id="103915" name="Freeform 913"/>
              <p:cNvSpPr>
                <a:spLocks/>
              </p:cNvSpPr>
              <p:nvPr/>
            </p:nvSpPr>
            <p:spPr bwMode="auto">
              <a:xfrm>
                <a:off x="3636" y="2850"/>
                <a:ext cx="120" cy="111"/>
              </a:xfrm>
              <a:custGeom>
                <a:avLst/>
                <a:gdLst>
                  <a:gd name="T0" fmla="*/ 120 w 120"/>
                  <a:gd name="T1" fmla="*/ 111 h 111"/>
                  <a:gd name="T2" fmla="*/ 0 w 120"/>
                  <a:gd name="T3" fmla="*/ 47 h 111"/>
                  <a:gd name="T4" fmla="*/ 16 w 120"/>
                  <a:gd name="T5" fmla="*/ 23 h 111"/>
                  <a:gd name="T6" fmla="*/ 40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16" y="23"/>
                    </a:lnTo>
                    <a:lnTo>
                      <a:pt x="40"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3916" name="Line 914"/>
              <p:cNvSpPr>
                <a:spLocks noChangeShapeType="1"/>
              </p:cNvSpPr>
              <p:nvPr/>
            </p:nvSpPr>
            <p:spPr bwMode="auto">
              <a:xfrm>
                <a:off x="2399"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05" name="Group 915"/>
            <p:cNvGrpSpPr>
              <a:grpSpLocks/>
            </p:cNvGrpSpPr>
            <p:nvPr/>
          </p:nvGrpSpPr>
          <p:grpSpPr bwMode="auto">
            <a:xfrm>
              <a:off x="2862" y="1765"/>
              <a:ext cx="1349" cy="1204"/>
              <a:chOff x="2862" y="1765"/>
              <a:chExt cx="1349" cy="1204"/>
            </a:xfrm>
          </p:grpSpPr>
          <p:sp>
            <p:nvSpPr>
              <p:cNvPr id="103913" name="Freeform 916"/>
              <p:cNvSpPr>
                <a:spLocks/>
              </p:cNvSpPr>
              <p:nvPr/>
            </p:nvSpPr>
            <p:spPr bwMode="auto">
              <a:xfrm>
                <a:off x="4091" y="2850"/>
                <a:ext cx="120" cy="119"/>
              </a:xfrm>
              <a:custGeom>
                <a:avLst/>
                <a:gdLst>
                  <a:gd name="T0" fmla="*/ 120 w 120"/>
                  <a:gd name="T1" fmla="*/ 119 h 119"/>
                  <a:gd name="T2" fmla="*/ 0 w 120"/>
                  <a:gd name="T3" fmla="*/ 55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55"/>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3914" name="Line 917"/>
              <p:cNvSpPr>
                <a:spLocks noChangeShapeType="1"/>
              </p:cNvSpPr>
              <p:nvPr/>
            </p:nvSpPr>
            <p:spPr bwMode="auto">
              <a:xfrm>
                <a:off x="2862"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06" name="Group 918"/>
            <p:cNvGrpSpPr>
              <a:grpSpLocks/>
            </p:cNvGrpSpPr>
            <p:nvPr/>
          </p:nvGrpSpPr>
          <p:grpSpPr bwMode="auto">
            <a:xfrm>
              <a:off x="2870" y="2990"/>
              <a:ext cx="886" cy="290"/>
              <a:chOff x="2870" y="2990"/>
              <a:chExt cx="886" cy="290"/>
            </a:xfrm>
          </p:grpSpPr>
          <p:sp>
            <p:nvSpPr>
              <p:cNvPr id="103911" name="Freeform 919"/>
              <p:cNvSpPr>
                <a:spLocks/>
              </p:cNvSpPr>
              <p:nvPr/>
            </p:nvSpPr>
            <p:spPr bwMode="auto">
              <a:xfrm>
                <a:off x="3612" y="3208"/>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3912" name="Line 920"/>
              <p:cNvSpPr>
                <a:spLocks noChangeShapeType="1"/>
              </p:cNvSpPr>
              <p:nvPr/>
            </p:nvSpPr>
            <p:spPr bwMode="auto">
              <a:xfrm>
                <a:off x="2870" y="2990"/>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07" name="Group 921"/>
            <p:cNvGrpSpPr>
              <a:grpSpLocks/>
            </p:cNvGrpSpPr>
            <p:nvPr/>
          </p:nvGrpSpPr>
          <p:grpSpPr bwMode="auto">
            <a:xfrm>
              <a:off x="2393" y="2993"/>
              <a:ext cx="437" cy="598"/>
              <a:chOff x="2393" y="2993"/>
              <a:chExt cx="437" cy="598"/>
            </a:xfrm>
          </p:grpSpPr>
          <p:sp>
            <p:nvSpPr>
              <p:cNvPr id="103909" name="Freeform 922"/>
              <p:cNvSpPr>
                <a:spLocks/>
              </p:cNvSpPr>
              <p:nvPr/>
            </p:nvSpPr>
            <p:spPr bwMode="auto">
              <a:xfrm>
                <a:off x="2726" y="2993"/>
                <a:ext cx="104" cy="128"/>
              </a:xfrm>
              <a:custGeom>
                <a:avLst/>
                <a:gdLst>
                  <a:gd name="T0" fmla="*/ 104 w 104"/>
                  <a:gd name="T1" fmla="*/ 0 h 128"/>
                  <a:gd name="T2" fmla="*/ 56 w 104"/>
                  <a:gd name="T3" fmla="*/ 128 h 128"/>
                  <a:gd name="T4" fmla="*/ 24 w 104"/>
                  <a:gd name="T5" fmla="*/ 112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12"/>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3910" name="Line 923"/>
              <p:cNvSpPr>
                <a:spLocks noChangeShapeType="1"/>
              </p:cNvSpPr>
              <p:nvPr/>
            </p:nvSpPr>
            <p:spPr bwMode="auto">
              <a:xfrm flipV="1">
                <a:off x="2393" y="3097"/>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08" name="Group 924"/>
            <p:cNvGrpSpPr>
              <a:grpSpLocks/>
            </p:cNvGrpSpPr>
            <p:nvPr/>
          </p:nvGrpSpPr>
          <p:grpSpPr bwMode="auto">
            <a:xfrm>
              <a:off x="2854" y="2690"/>
              <a:ext cx="902" cy="596"/>
              <a:chOff x="2854" y="2690"/>
              <a:chExt cx="902" cy="596"/>
            </a:xfrm>
          </p:grpSpPr>
          <p:sp>
            <p:nvSpPr>
              <p:cNvPr id="103907" name="Freeform 925"/>
              <p:cNvSpPr>
                <a:spLocks/>
              </p:cNvSpPr>
              <p:nvPr/>
            </p:nvSpPr>
            <p:spPr bwMode="auto">
              <a:xfrm>
                <a:off x="3620" y="2690"/>
                <a:ext cx="136" cy="104"/>
              </a:xfrm>
              <a:custGeom>
                <a:avLst/>
                <a:gdLst>
                  <a:gd name="T0" fmla="*/ 136 w 136"/>
                  <a:gd name="T1" fmla="*/ 0 h 104"/>
                  <a:gd name="T2" fmla="*/ 40 w 136"/>
                  <a:gd name="T3" fmla="*/ 104 h 104"/>
                  <a:gd name="T4" fmla="*/ 24 w 136"/>
                  <a:gd name="T5" fmla="*/ 80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80"/>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3908" name="Line 926"/>
              <p:cNvSpPr>
                <a:spLocks noChangeShapeType="1"/>
              </p:cNvSpPr>
              <p:nvPr/>
            </p:nvSpPr>
            <p:spPr bwMode="auto">
              <a:xfrm flipV="1">
                <a:off x="2854" y="2766"/>
                <a:ext cx="798" cy="52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09" name="Group 927"/>
            <p:cNvGrpSpPr>
              <a:grpSpLocks/>
            </p:cNvGrpSpPr>
            <p:nvPr/>
          </p:nvGrpSpPr>
          <p:grpSpPr bwMode="auto">
            <a:xfrm>
              <a:off x="2862" y="1781"/>
              <a:ext cx="1349" cy="1188"/>
              <a:chOff x="2862" y="1781"/>
              <a:chExt cx="1349" cy="1188"/>
            </a:xfrm>
          </p:grpSpPr>
          <p:sp>
            <p:nvSpPr>
              <p:cNvPr id="103905" name="Freeform 928"/>
              <p:cNvSpPr>
                <a:spLocks/>
              </p:cNvSpPr>
              <p:nvPr/>
            </p:nvSpPr>
            <p:spPr bwMode="auto">
              <a:xfrm>
                <a:off x="4091" y="1781"/>
                <a:ext cx="120" cy="111"/>
              </a:xfrm>
              <a:custGeom>
                <a:avLst/>
                <a:gdLst>
                  <a:gd name="T0" fmla="*/ 120 w 120"/>
                  <a:gd name="T1" fmla="*/ 0 h 111"/>
                  <a:gd name="T2" fmla="*/ 40 w 120"/>
                  <a:gd name="T3" fmla="*/ 111 h 111"/>
                  <a:gd name="T4" fmla="*/ 16 w 120"/>
                  <a:gd name="T5" fmla="*/ 87 h 111"/>
                  <a:gd name="T6" fmla="*/ 0 w 120"/>
                  <a:gd name="T7" fmla="*/ 64 h 111"/>
                  <a:gd name="T8" fmla="*/ 120 w 120"/>
                  <a:gd name="T9" fmla="*/ 0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0"/>
                    </a:moveTo>
                    <a:lnTo>
                      <a:pt x="40" y="111"/>
                    </a:lnTo>
                    <a:lnTo>
                      <a:pt x="16" y="87"/>
                    </a:lnTo>
                    <a:lnTo>
                      <a:pt x="0" y="64"/>
                    </a:lnTo>
                    <a:lnTo>
                      <a:pt x="120" y="0"/>
                    </a:lnTo>
                    <a:close/>
                  </a:path>
                </a:pathLst>
              </a:custGeom>
              <a:solidFill>
                <a:schemeClr val="bg2"/>
              </a:solidFill>
              <a:ln w="9525">
                <a:solidFill>
                  <a:schemeClr val="bg2"/>
                </a:solidFill>
                <a:round/>
                <a:headEnd/>
                <a:tailEnd/>
              </a:ln>
            </p:spPr>
            <p:txBody>
              <a:bodyPr/>
              <a:lstStyle/>
              <a:p>
                <a:endParaRPr lang="en-US"/>
              </a:p>
            </p:txBody>
          </p:sp>
          <p:sp>
            <p:nvSpPr>
              <p:cNvPr id="103906" name="Line 929"/>
              <p:cNvSpPr>
                <a:spLocks noChangeShapeType="1"/>
              </p:cNvSpPr>
              <p:nvPr/>
            </p:nvSpPr>
            <p:spPr bwMode="auto">
              <a:xfrm flipV="1">
                <a:off x="2862" y="1863"/>
                <a:ext cx="1253" cy="1106"/>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0" name="Group 930"/>
            <p:cNvGrpSpPr>
              <a:grpSpLocks/>
            </p:cNvGrpSpPr>
            <p:nvPr/>
          </p:nvGrpSpPr>
          <p:grpSpPr bwMode="auto">
            <a:xfrm>
              <a:off x="1944" y="2687"/>
              <a:ext cx="886" cy="282"/>
              <a:chOff x="1944" y="2687"/>
              <a:chExt cx="886" cy="282"/>
            </a:xfrm>
          </p:grpSpPr>
          <p:sp>
            <p:nvSpPr>
              <p:cNvPr id="103903" name="Freeform 931"/>
              <p:cNvSpPr>
                <a:spLocks/>
              </p:cNvSpPr>
              <p:nvPr/>
            </p:nvSpPr>
            <p:spPr bwMode="auto">
              <a:xfrm>
                <a:off x="2694" y="2897"/>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3904" name="Line 932"/>
              <p:cNvSpPr>
                <a:spLocks noChangeShapeType="1"/>
              </p:cNvSpPr>
              <p:nvPr/>
            </p:nvSpPr>
            <p:spPr bwMode="auto">
              <a:xfrm>
                <a:off x="1944" y="2687"/>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1" name="Group 933"/>
            <p:cNvGrpSpPr>
              <a:grpSpLocks/>
            </p:cNvGrpSpPr>
            <p:nvPr/>
          </p:nvGrpSpPr>
          <p:grpSpPr bwMode="auto">
            <a:xfrm>
              <a:off x="1944" y="2395"/>
              <a:ext cx="1357" cy="1196"/>
              <a:chOff x="1944" y="2395"/>
              <a:chExt cx="1357" cy="1196"/>
            </a:xfrm>
          </p:grpSpPr>
          <p:sp>
            <p:nvSpPr>
              <p:cNvPr id="103901" name="Freeform 934"/>
              <p:cNvSpPr>
                <a:spLocks/>
              </p:cNvSpPr>
              <p:nvPr/>
            </p:nvSpPr>
            <p:spPr bwMode="auto">
              <a:xfrm>
                <a:off x="3173" y="2395"/>
                <a:ext cx="128" cy="112"/>
              </a:xfrm>
              <a:custGeom>
                <a:avLst/>
                <a:gdLst>
                  <a:gd name="T0" fmla="*/ 128 w 128"/>
                  <a:gd name="T1" fmla="*/ 0 h 112"/>
                  <a:gd name="T2" fmla="*/ 48 w 128"/>
                  <a:gd name="T3" fmla="*/ 112 h 112"/>
                  <a:gd name="T4" fmla="*/ 24 w 128"/>
                  <a:gd name="T5" fmla="*/ 88 h 112"/>
                  <a:gd name="T6" fmla="*/ 0 w 128"/>
                  <a:gd name="T7" fmla="*/ 64 h 112"/>
                  <a:gd name="T8" fmla="*/ 128 w 128"/>
                  <a:gd name="T9" fmla="*/ 0 h 112"/>
                  <a:gd name="T10" fmla="*/ 0 60000 65536"/>
                  <a:gd name="T11" fmla="*/ 0 60000 65536"/>
                  <a:gd name="T12" fmla="*/ 0 60000 65536"/>
                  <a:gd name="T13" fmla="*/ 0 60000 65536"/>
                  <a:gd name="T14" fmla="*/ 0 60000 65536"/>
                  <a:gd name="T15" fmla="*/ 0 w 128"/>
                  <a:gd name="T16" fmla="*/ 0 h 112"/>
                  <a:gd name="T17" fmla="*/ 128 w 128"/>
                  <a:gd name="T18" fmla="*/ 112 h 112"/>
                </a:gdLst>
                <a:ahLst/>
                <a:cxnLst>
                  <a:cxn ang="T10">
                    <a:pos x="T0" y="T1"/>
                  </a:cxn>
                  <a:cxn ang="T11">
                    <a:pos x="T2" y="T3"/>
                  </a:cxn>
                  <a:cxn ang="T12">
                    <a:pos x="T4" y="T5"/>
                  </a:cxn>
                  <a:cxn ang="T13">
                    <a:pos x="T6" y="T7"/>
                  </a:cxn>
                  <a:cxn ang="T14">
                    <a:pos x="T8" y="T9"/>
                  </a:cxn>
                </a:cxnLst>
                <a:rect l="T15" t="T16" r="T17" b="T18"/>
                <a:pathLst>
                  <a:path w="128" h="112">
                    <a:moveTo>
                      <a:pt x="128" y="0"/>
                    </a:moveTo>
                    <a:lnTo>
                      <a:pt x="48" y="112"/>
                    </a:lnTo>
                    <a:lnTo>
                      <a:pt x="24" y="88"/>
                    </a:lnTo>
                    <a:lnTo>
                      <a:pt x="0" y="64"/>
                    </a:lnTo>
                    <a:lnTo>
                      <a:pt x="128" y="0"/>
                    </a:lnTo>
                    <a:close/>
                  </a:path>
                </a:pathLst>
              </a:custGeom>
              <a:solidFill>
                <a:schemeClr val="bg2"/>
              </a:solidFill>
              <a:ln w="9525">
                <a:solidFill>
                  <a:schemeClr val="bg2"/>
                </a:solidFill>
                <a:round/>
                <a:headEnd/>
                <a:tailEnd/>
              </a:ln>
            </p:spPr>
            <p:txBody>
              <a:bodyPr/>
              <a:lstStyle/>
              <a:p>
                <a:endParaRPr lang="en-US"/>
              </a:p>
            </p:txBody>
          </p:sp>
          <p:sp>
            <p:nvSpPr>
              <p:cNvPr id="103902" name="Line 935"/>
              <p:cNvSpPr>
                <a:spLocks noChangeShapeType="1"/>
              </p:cNvSpPr>
              <p:nvPr/>
            </p:nvSpPr>
            <p:spPr bwMode="auto">
              <a:xfrm flipV="1">
                <a:off x="1944" y="2477"/>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2" name="Group 936"/>
            <p:cNvGrpSpPr>
              <a:grpSpLocks/>
            </p:cNvGrpSpPr>
            <p:nvPr/>
          </p:nvGrpSpPr>
          <p:grpSpPr bwMode="auto">
            <a:xfrm>
              <a:off x="3317" y="3293"/>
              <a:ext cx="886" cy="282"/>
              <a:chOff x="3317" y="3293"/>
              <a:chExt cx="886" cy="282"/>
            </a:xfrm>
          </p:grpSpPr>
          <p:sp>
            <p:nvSpPr>
              <p:cNvPr id="103899" name="Freeform 937"/>
              <p:cNvSpPr>
                <a:spLocks/>
              </p:cNvSpPr>
              <p:nvPr/>
            </p:nvSpPr>
            <p:spPr bwMode="auto">
              <a:xfrm>
                <a:off x="4067" y="3504"/>
                <a:ext cx="136" cy="71"/>
              </a:xfrm>
              <a:custGeom>
                <a:avLst/>
                <a:gdLst>
                  <a:gd name="T0" fmla="*/ 136 w 136"/>
                  <a:gd name="T1" fmla="*/ 71 h 71"/>
                  <a:gd name="T2" fmla="*/ 0 w 136"/>
                  <a:gd name="T3" fmla="*/ 63 h 71"/>
                  <a:gd name="T4" fmla="*/ 8 w 136"/>
                  <a:gd name="T5" fmla="*/ 32 h 71"/>
                  <a:gd name="T6" fmla="*/ 16 w 136"/>
                  <a:gd name="T7" fmla="*/ 0 h 71"/>
                  <a:gd name="T8" fmla="*/ 136 w 136"/>
                  <a:gd name="T9" fmla="*/ 71 h 71"/>
                  <a:gd name="T10" fmla="*/ 0 60000 65536"/>
                  <a:gd name="T11" fmla="*/ 0 60000 65536"/>
                  <a:gd name="T12" fmla="*/ 0 60000 65536"/>
                  <a:gd name="T13" fmla="*/ 0 60000 65536"/>
                  <a:gd name="T14" fmla="*/ 0 60000 65536"/>
                  <a:gd name="T15" fmla="*/ 0 w 136"/>
                  <a:gd name="T16" fmla="*/ 0 h 71"/>
                  <a:gd name="T17" fmla="*/ 136 w 136"/>
                  <a:gd name="T18" fmla="*/ 71 h 71"/>
                </a:gdLst>
                <a:ahLst/>
                <a:cxnLst>
                  <a:cxn ang="T10">
                    <a:pos x="T0" y="T1"/>
                  </a:cxn>
                  <a:cxn ang="T11">
                    <a:pos x="T2" y="T3"/>
                  </a:cxn>
                  <a:cxn ang="T12">
                    <a:pos x="T4" y="T5"/>
                  </a:cxn>
                  <a:cxn ang="T13">
                    <a:pos x="T6" y="T7"/>
                  </a:cxn>
                  <a:cxn ang="T14">
                    <a:pos x="T8" y="T9"/>
                  </a:cxn>
                </a:cxnLst>
                <a:rect l="T15" t="T16" r="T17" b="T18"/>
                <a:pathLst>
                  <a:path w="136" h="71">
                    <a:moveTo>
                      <a:pt x="136" y="71"/>
                    </a:moveTo>
                    <a:lnTo>
                      <a:pt x="0" y="63"/>
                    </a:lnTo>
                    <a:lnTo>
                      <a:pt x="8" y="32"/>
                    </a:lnTo>
                    <a:lnTo>
                      <a:pt x="16" y="0"/>
                    </a:lnTo>
                    <a:lnTo>
                      <a:pt x="136" y="71"/>
                    </a:lnTo>
                    <a:close/>
                  </a:path>
                </a:pathLst>
              </a:custGeom>
              <a:solidFill>
                <a:schemeClr val="bg2"/>
              </a:solidFill>
              <a:ln w="9525">
                <a:solidFill>
                  <a:schemeClr val="bg2"/>
                </a:solidFill>
                <a:round/>
                <a:headEnd/>
                <a:tailEnd/>
              </a:ln>
            </p:spPr>
            <p:txBody>
              <a:bodyPr/>
              <a:lstStyle/>
              <a:p>
                <a:endParaRPr lang="en-US"/>
              </a:p>
            </p:txBody>
          </p:sp>
          <p:sp>
            <p:nvSpPr>
              <p:cNvPr id="103900" name="Line 938"/>
              <p:cNvSpPr>
                <a:spLocks noChangeShapeType="1"/>
              </p:cNvSpPr>
              <p:nvPr/>
            </p:nvSpPr>
            <p:spPr bwMode="auto">
              <a:xfrm>
                <a:off x="3317" y="3293"/>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3" name="Group 939"/>
            <p:cNvGrpSpPr>
              <a:grpSpLocks/>
            </p:cNvGrpSpPr>
            <p:nvPr/>
          </p:nvGrpSpPr>
          <p:grpSpPr bwMode="auto">
            <a:xfrm>
              <a:off x="3317" y="2682"/>
              <a:ext cx="1349" cy="619"/>
              <a:chOff x="3317" y="2682"/>
              <a:chExt cx="1349" cy="619"/>
            </a:xfrm>
          </p:grpSpPr>
          <p:sp>
            <p:nvSpPr>
              <p:cNvPr id="103897" name="Freeform 940"/>
              <p:cNvSpPr>
                <a:spLocks/>
              </p:cNvSpPr>
              <p:nvPr/>
            </p:nvSpPr>
            <p:spPr bwMode="auto">
              <a:xfrm>
                <a:off x="4530" y="2682"/>
                <a:ext cx="136" cy="88"/>
              </a:xfrm>
              <a:custGeom>
                <a:avLst/>
                <a:gdLst>
                  <a:gd name="T0" fmla="*/ 136 w 136"/>
                  <a:gd name="T1" fmla="*/ 0 h 88"/>
                  <a:gd name="T2" fmla="*/ 32 w 136"/>
                  <a:gd name="T3" fmla="*/ 88 h 88"/>
                  <a:gd name="T4" fmla="*/ 16 w 136"/>
                  <a:gd name="T5" fmla="*/ 56 h 88"/>
                  <a:gd name="T6" fmla="*/ 0 w 136"/>
                  <a:gd name="T7" fmla="*/ 32 h 88"/>
                  <a:gd name="T8" fmla="*/ 136 w 136"/>
                  <a:gd name="T9" fmla="*/ 0 h 88"/>
                  <a:gd name="T10" fmla="*/ 0 60000 65536"/>
                  <a:gd name="T11" fmla="*/ 0 60000 65536"/>
                  <a:gd name="T12" fmla="*/ 0 60000 65536"/>
                  <a:gd name="T13" fmla="*/ 0 60000 65536"/>
                  <a:gd name="T14" fmla="*/ 0 60000 65536"/>
                  <a:gd name="T15" fmla="*/ 0 w 136"/>
                  <a:gd name="T16" fmla="*/ 0 h 88"/>
                  <a:gd name="T17" fmla="*/ 136 w 136"/>
                  <a:gd name="T18" fmla="*/ 88 h 88"/>
                </a:gdLst>
                <a:ahLst/>
                <a:cxnLst>
                  <a:cxn ang="T10">
                    <a:pos x="T0" y="T1"/>
                  </a:cxn>
                  <a:cxn ang="T11">
                    <a:pos x="T2" y="T3"/>
                  </a:cxn>
                  <a:cxn ang="T12">
                    <a:pos x="T4" y="T5"/>
                  </a:cxn>
                  <a:cxn ang="T13">
                    <a:pos x="T6" y="T7"/>
                  </a:cxn>
                  <a:cxn ang="T14">
                    <a:pos x="T8" y="T9"/>
                  </a:cxn>
                </a:cxnLst>
                <a:rect l="T15" t="T16" r="T17" b="T18"/>
                <a:pathLst>
                  <a:path w="136" h="88">
                    <a:moveTo>
                      <a:pt x="136" y="0"/>
                    </a:moveTo>
                    <a:lnTo>
                      <a:pt x="32" y="88"/>
                    </a:lnTo>
                    <a:lnTo>
                      <a:pt x="16" y="56"/>
                    </a:lnTo>
                    <a:lnTo>
                      <a:pt x="0" y="32"/>
                    </a:lnTo>
                    <a:lnTo>
                      <a:pt x="136" y="0"/>
                    </a:lnTo>
                    <a:close/>
                  </a:path>
                </a:pathLst>
              </a:custGeom>
              <a:solidFill>
                <a:schemeClr val="bg2"/>
              </a:solidFill>
              <a:ln w="9525">
                <a:solidFill>
                  <a:schemeClr val="bg2"/>
                </a:solidFill>
                <a:round/>
                <a:headEnd/>
                <a:tailEnd/>
              </a:ln>
            </p:spPr>
            <p:txBody>
              <a:bodyPr/>
              <a:lstStyle/>
              <a:p>
                <a:endParaRPr lang="en-US"/>
              </a:p>
            </p:txBody>
          </p:sp>
          <p:sp>
            <p:nvSpPr>
              <p:cNvPr id="103898" name="Line 941"/>
              <p:cNvSpPr>
                <a:spLocks noChangeShapeType="1"/>
              </p:cNvSpPr>
              <p:nvPr/>
            </p:nvSpPr>
            <p:spPr bwMode="auto">
              <a:xfrm flipV="1">
                <a:off x="3317" y="2736"/>
                <a:ext cx="1237" cy="56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4" name="Group 942"/>
            <p:cNvGrpSpPr>
              <a:grpSpLocks/>
            </p:cNvGrpSpPr>
            <p:nvPr/>
          </p:nvGrpSpPr>
          <p:grpSpPr bwMode="auto">
            <a:xfrm>
              <a:off x="3317" y="2387"/>
              <a:ext cx="886" cy="282"/>
              <a:chOff x="3317" y="2387"/>
              <a:chExt cx="886" cy="282"/>
            </a:xfrm>
          </p:grpSpPr>
          <p:sp>
            <p:nvSpPr>
              <p:cNvPr id="103895" name="Freeform 943"/>
              <p:cNvSpPr>
                <a:spLocks/>
              </p:cNvSpPr>
              <p:nvPr/>
            </p:nvSpPr>
            <p:spPr bwMode="auto">
              <a:xfrm>
                <a:off x="4067" y="2387"/>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3896" name="Line 944"/>
              <p:cNvSpPr>
                <a:spLocks noChangeShapeType="1"/>
              </p:cNvSpPr>
              <p:nvPr/>
            </p:nvSpPr>
            <p:spPr bwMode="auto">
              <a:xfrm flipV="1">
                <a:off x="3317"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5" name="Group 945"/>
            <p:cNvGrpSpPr>
              <a:grpSpLocks/>
            </p:cNvGrpSpPr>
            <p:nvPr/>
          </p:nvGrpSpPr>
          <p:grpSpPr bwMode="auto">
            <a:xfrm>
              <a:off x="3780" y="2387"/>
              <a:ext cx="886" cy="282"/>
              <a:chOff x="3780" y="2387"/>
              <a:chExt cx="886" cy="282"/>
            </a:xfrm>
          </p:grpSpPr>
          <p:sp>
            <p:nvSpPr>
              <p:cNvPr id="103893" name="Freeform 946"/>
              <p:cNvSpPr>
                <a:spLocks/>
              </p:cNvSpPr>
              <p:nvPr/>
            </p:nvSpPr>
            <p:spPr bwMode="auto">
              <a:xfrm>
                <a:off x="4522" y="2387"/>
                <a:ext cx="144" cy="72"/>
              </a:xfrm>
              <a:custGeom>
                <a:avLst/>
                <a:gdLst>
                  <a:gd name="T0" fmla="*/ 144 w 144"/>
                  <a:gd name="T1" fmla="*/ 0 h 72"/>
                  <a:gd name="T2" fmla="*/ 24 w 144"/>
                  <a:gd name="T3" fmla="*/ 72 h 72"/>
                  <a:gd name="T4" fmla="*/ 16 w 144"/>
                  <a:gd name="T5" fmla="*/ 40 h 72"/>
                  <a:gd name="T6" fmla="*/ 0 w 144"/>
                  <a:gd name="T7" fmla="*/ 8 h 72"/>
                  <a:gd name="T8" fmla="*/ 144 w 144"/>
                  <a:gd name="T9" fmla="*/ 0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0"/>
                    </a:moveTo>
                    <a:lnTo>
                      <a:pt x="24" y="72"/>
                    </a:lnTo>
                    <a:lnTo>
                      <a:pt x="16" y="40"/>
                    </a:lnTo>
                    <a:lnTo>
                      <a:pt x="0" y="8"/>
                    </a:lnTo>
                    <a:lnTo>
                      <a:pt x="144" y="0"/>
                    </a:lnTo>
                    <a:close/>
                  </a:path>
                </a:pathLst>
              </a:custGeom>
              <a:solidFill>
                <a:schemeClr val="bg2"/>
              </a:solidFill>
              <a:ln w="9525">
                <a:solidFill>
                  <a:schemeClr val="bg2"/>
                </a:solidFill>
                <a:round/>
                <a:headEnd/>
                <a:tailEnd/>
              </a:ln>
            </p:spPr>
            <p:txBody>
              <a:bodyPr/>
              <a:lstStyle/>
              <a:p>
                <a:endParaRPr lang="en-US"/>
              </a:p>
            </p:txBody>
          </p:sp>
          <p:sp>
            <p:nvSpPr>
              <p:cNvPr id="103894" name="Line 947"/>
              <p:cNvSpPr>
                <a:spLocks noChangeShapeType="1"/>
              </p:cNvSpPr>
              <p:nvPr/>
            </p:nvSpPr>
            <p:spPr bwMode="auto">
              <a:xfrm flipV="1">
                <a:off x="3780"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6" name="Group 948"/>
            <p:cNvGrpSpPr>
              <a:grpSpLocks/>
            </p:cNvGrpSpPr>
            <p:nvPr/>
          </p:nvGrpSpPr>
          <p:grpSpPr bwMode="auto">
            <a:xfrm>
              <a:off x="1473" y="2993"/>
              <a:ext cx="886" cy="291"/>
              <a:chOff x="1473" y="2993"/>
              <a:chExt cx="886" cy="291"/>
            </a:xfrm>
          </p:grpSpPr>
          <p:sp>
            <p:nvSpPr>
              <p:cNvPr id="103891" name="Freeform 949"/>
              <p:cNvSpPr>
                <a:spLocks/>
              </p:cNvSpPr>
              <p:nvPr/>
            </p:nvSpPr>
            <p:spPr bwMode="auto">
              <a:xfrm>
                <a:off x="2223" y="2993"/>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3892" name="Line 950"/>
              <p:cNvSpPr>
                <a:spLocks noChangeShapeType="1"/>
              </p:cNvSpPr>
              <p:nvPr/>
            </p:nvSpPr>
            <p:spPr bwMode="auto">
              <a:xfrm flipV="1">
                <a:off x="1473" y="3032"/>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7" name="Group 951"/>
            <p:cNvGrpSpPr>
              <a:grpSpLocks/>
            </p:cNvGrpSpPr>
            <p:nvPr/>
          </p:nvGrpSpPr>
          <p:grpSpPr bwMode="auto">
            <a:xfrm>
              <a:off x="1497" y="1765"/>
              <a:ext cx="878" cy="290"/>
              <a:chOff x="1497" y="1765"/>
              <a:chExt cx="878" cy="290"/>
            </a:xfrm>
          </p:grpSpPr>
          <p:sp>
            <p:nvSpPr>
              <p:cNvPr id="103889" name="Freeform 952"/>
              <p:cNvSpPr>
                <a:spLocks/>
              </p:cNvSpPr>
              <p:nvPr/>
            </p:nvSpPr>
            <p:spPr bwMode="auto">
              <a:xfrm>
                <a:off x="2239" y="1765"/>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3890" name="Line 953"/>
              <p:cNvSpPr>
                <a:spLocks noChangeShapeType="1"/>
              </p:cNvSpPr>
              <p:nvPr/>
            </p:nvSpPr>
            <p:spPr bwMode="auto">
              <a:xfrm flipV="1">
                <a:off x="1497" y="1803"/>
                <a:ext cx="758"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8" name="Group 954"/>
            <p:cNvGrpSpPr>
              <a:grpSpLocks/>
            </p:cNvGrpSpPr>
            <p:nvPr/>
          </p:nvGrpSpPr>
          <p:grpSpPr bwMode="auto">
            <a:xfrm>
              <a:off x="1938" y="1765"/>
              <a:ext cx="892" cy="1507"/>
              <a:chOff x="1938" y="1765"/>
              <a:chExt cx="892" cy="1507"/>
            </a:xfrm>
          </p:grpSpPr>
          <p:sp>
            <p:nvSpPr>
              <p:cNvPr id="103887" name="Freeform 955"/>
              <p:cNvSpPr>
                <a:spLocks/>
              </p:cNvSpPr>
              <p:nvPr/>
            </p:nvSpPr>
            <p:spPr bwMode="auto">
              <a:xfrm>
                <a:off x="2726" y="3145"/>
                <a:ext cx="104" cy="127"/>
              </a:xfrm>
              <a:custGeom>
                <a:avLst/>
                <a:gdLst>
                  <a:gd name="T0" fmla="*/ 104 w 104"/>
                  <a:gd name="T1" fmla="*/ 127 h 127"/>
                  <a:gd name="T2" fmla="*/ 0 w 104"/>
                  <a:gd name="T3" fmla="*/ 32 h 127"/>
                  <a:gd name="T4" fmla="*/ 32 w 104"/>
                  <a:gd name="T5" fmla="*/ 16 h 127"/>
                  <a:gd name="T6" fmla="*/ 64 w 104"/>
                  <a:gd name="T7" fmla="*/ 0 h 127"/>
                  <a:gd name="T8" fmla="*/ 104 w 104"/>
                  <a:gd name="T9" fmla="*/ 127 h 127"/>
                  <a:gd name="T10" fmla="*/ 0 60000 65536"/>
                  <a:gd name="T11" fmla="*/ 0 60000 65536"/>
                  <a:gd name="T12" fmla="*/ 0 60000 65536"/>
                  <a:gd name="T13" fmla="*/ 0 60000 65536"/>
                  <a:gd name="T14" fmla="*/ 0 60000 65536"/>
                  <a:gd name="T15" fmla="*/ 0 w 104"/>
                  <a:gd name="T16" fmla="*/ 0 h 127"/>
                  <a:gd name="T17" fmla="*/ 104 w 104"/>
                  <a:gd name="T18" fmla="*/ 127 h 127"/>
                </a:gdLst>
                <a:ahLst/>
                <a:cxnLst>
                  <a:cxn ang="T10">
                    <a:pos x="T0" y="T1"/>
                  </a:cxn>
                  <a:cxn ang="T11">
                    <a:pos x="T2" y="T3"/>
                  </a:cxn>
                  <a:cxn ang="T12">
                    <a:pos x="T4" y="T5"/>
                  </a:cxn>
                  <a:cxn ang="T13">
                    <a:pos x="T6" y="T7"/>
                  </a:cxn>
                  <a:cxn ang="T14">
                    <a:pos x="T8" y="T9"/>
                  </a:cxn>
                </a:cxnLst>
                <a:rect l="T15" t="T16" r="T17" b="T18"/>
                <a:pathLst>
                  <a:path w="104" h="127">
                    <a:moveTo>
                      <a:pt x="104" y="127"/>
                    </a:moveTo>
                    <a:lnTo>
                      <a:pt x="0" y="32"/>
                    </a:lnTo>
                    <a:lnTo>
                      <a:pt x="32" y="16"/>
                    </a:lnTo>
                    <a:lnTo>
                      <a:pt x="64" y="0"/>
                    </a:lnTo>
                    <a:lnTo>
                      <a:pt x="104" y="127"/>
                    </a:lnTo>
                    <a:close/>
                  </a:path>
                </a:pathLst>
              </a:custGeom>
              <a:solidFill>
                <a:schemeClr val="bg2"/>
              </a:solidFill>
              <a:ln w="9525">
                <a:solidFill>
                  <a:schemeClr val="bg2"/>
                </a:solidFill>
                <a:round/>
                <a:headEnd/>
                <a:tailEnd/>
              </a:ln>
            </p:spPr>
            <p:txBody>
              <a:bodyPr/>
              <a:lstStyle/>
              <a:p>
                <a:endParaRPr lang="en-US"/>
              </a:p>
            </p:txBody>
          </p:sp>
          <p:sp>
            <p:nvSpPr>
              <p:cNvPr id="103888" name="Line 956"/>
              <p:cNvSpPr>
                <a:spLocks noChangeShapeType="1"/>
              </p:cNvSpPr>
              <p:nvPr/>
            </p:nvSpPr>
            <p:spPr bwMode="auto">
              <a:xfrm>
                <a:off x="1938" y="1765"/>
                <a:ext cx="823" cy="14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19" name="Group 957"/>
            <p:cNvGrpSpPr>
              <a:grpSpLocks/>
            </p:cNvGrpSpPr>
            <p:nvPr/>
          </p:nvGrpSpPr>
          <p:grpSpPr bwMode="auto">
            <a:xfrm>
              <a:off x="1482" y="1781"/>
              <a:ext cx="438" cy="263"/>
              <a:chOff x="1482" y="1781"/>
              <a:chExt cx="438" cy="263"/>
            </a:xfrm>
          </p:grpSpPr>
          <p:sp>
            <p:nvSpPr>
              <p:cNvPr id="103882" name="Freeform 958"/>
              <p:cNvSpPr>
                <a:spLocks/>
              </p:cNvSpPr>
              <p:nvPr/>
            </p:nvSpPr>
            <p:spPr bwMode="auto">
              <a:xfrm>
                <a:off x="1808"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883" name="Line 959"/>
              <p:cNvSpPr>
                <a:spLocks noChangeShapeType="1"/>
              </p:cNvSpPr>
              <p:nvPr/>
            </p:nvSpPr>
            <p:spPr bwMode="auto">
              <a:xfrm>
                <a:off x="1482" y="1781"/>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84" name="Line 960"/>
              <p:cNvSpPr>
                <a:spLocks noChangeShapeType="1"/>
              </p:cNvSpPr>
              <p:nvPr/>
            </p:nvSpPr>
            <p:spPr bwMode="auto">
              <a:xfrm>
                <a:off x="1577" y="183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85" name="Line 961"/>
              <p:cNvSpPr>
                <a:spLocks noChangeShapeType="1"/>
              </p:cNvSpPr>
              <p:nvPr/>
            </p:nvSpPr>
            <p:spPr bwMode="auto">
              <a:xfrm>
                <a:off x="1672" y="1892"/>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86" name="Line 962"/>
              <p:cNvSpPr>
                <a:spLocks noChangeShapeType="1"/>
              </p:cNvSpPr>
              <p:nvPr/>
            </p:nvSpPr>
            <p:spPr bwMode="auto">
              <a:xfrm>
                <a:off x="1768" y="1956"/>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0" name="Group 963"/>
            <p:cNvGrpSpPr>
              <a:grpSpLocks/>
            </p:cNvGrpSpPr>
            <p:nvPr/>
          </p:nvGrpSpPr>
          <p:grpSpPr bwMode="auto">
            <a:xfrm>
              <a:off x="1481" y="1789"/>
              <a:ext cx="455" cy="550"/>
              <a:chOff x="1481" y="1789"/>
              <a:chExt cx="455" cy="550"/>
            </a:xfrm>
          </p:grpSpPr>
          <p:sp>
            <p:nvSpPr>
              <p:cNvPr id="103875" name="Freeform 964"/>
              <p:cNvSpPr>
                <a:spLocks/>
              </p:cNvSpPr>
              <p:nvPr/>
            </p:nvSpPr>
            <p:spPr bwMode="auto">
              <a:xfrm>
                <a:off x="1840" y="2235"/>
                <a:ext cx="96" cy="104"/>
              </a:xfrm>
              <a:custGeom>
                <a:avLst/>
                <a:gdLst>
                  <a:gd name="T0" fmla="*/ 96 w 96"/>
                  <a:gd name="T1" fmla="*/ 104 h 104"/>
                  <a:gd name="T2" fmla="*/ 0 w 96"/>
                  <a:gd name="T3" fmla="*/ 32 h 104"/>
                  <a:gd name="T4" fmla="*/ 24 w 96"/>
                  <a:gd name="T5" fmla="*/ 16 h 104"/>
                  <a:gd name="T6" fmla="*/ 48 w 96"/>
                  <a:gd name="T7" fmla="*/ 0 h 104"/>
                  <a:gd name="T8" fmla="*/ 96 w 96"/>
                  <a:gd name="T9" fmla="*/ 104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96" y="104"/>
                    </a:moveTo>
                    <a:lnTo>
                      <a:pt x="0" y="32"/>
                    </a:lnTo>
                    <a:lnTo>
                      <a:pt x="24" y="16"/>
                    </a:lnTo>
                    <a:lnTo>
                      <a:pt x="48" y="0"/>
                    </a:lnTo>
                    <a:lnTo>
                      <a:pt x="96" y="104"/>
                    </a:lnTo>
                    <a:close/>
                  </a:path>
                </a:pathLst>
              </a:custGeom>
              <a:solidFill>
                <a:schemeClr val="bg2"/>
              </a:solidFill>
              <a:ln w="9525">
                <a:solidFill>
                  <a:schemeClr val="bg2"/>
                </a:solidFill>
                <a:round/>
                <a:headEnd/>
                <a:tailEnd/>
              </a:ln>
            </p:spPr>
            <p:txBody>
              <a:bodyPr/>
              <a:lstStyle/>
              <a:p>
                <a:endParaRPr lang="en-US"/>
              </a:p>
            </p:txBody>
          </p:sp>
          <p:sp>
            <p:nvSpPr>
              <p:cNvPr id="103876" name="Line 965"/>
              <p:cNvSpPr>
                <a:spLocks noChangeShapeType="1"/>
              </p:cNvSpPr>
              <p:nvPr/>
            </p:nvSpPr>
            <p:spPr bwMode="auto">
              <a:xfrm>
                <a:off x="1481" y="1789"/>
                <a:ext cx="55" cy="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7" name="Line 966"/>
              <p:cNvSpPr>
                <a:spLocks noChangeShapeType="1"/>
              </p:cNvSpPr>
              <p:nvPr/>
            </p:nvSpPr>
            <p:spPr bwMode="auto">
              <a:xfrm>
                <a:off x="1552" y="1876"/>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8" name="Line 967"/>
              <p:cNvSpPr>
                <a:spLocks noChangeShapeType="1"/>
              </p:cNvSpPr>
              <p:nvPr/>
            </p:nvSpPr>
            <p:spPr bwMode="auto">
              <a:xfrm>
                <a:off x="1624" y="196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9" name="Line 968"/>
              <p:cNvSpPr>
                <a:spLocks noChangeShapeType="1"/>
              </p:cNvSpPr>
              <p:nvPr/>
            </p:nvSpPr>
            <p:spPr bwMode="auto">
              <a:xfrm>
                <a:off x="1696" y="2044"/>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80" name="Line 969"/>
              <p:cNvSpPr>
                <a:spLocks noChangeShapeType="1"/>
              </p:cNvSpPr>
              <p:nvPr/>
            </p:nvSpPr>
            <p:spPr bwMode="auto">
              <a:xfrm>
                <a:off x="1768" y="213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81" name="Line 970"/>
              <p:cNvSpPr>
                <a:spLocks noChangeShapeType="1"/>
              </p:cNvSpPr>
              <p:nvPr/>
            </p:nvSpPr>
            <p:spPr bwMode="auto">
              <a:xfrm>
                <a:off x="1840" y="2219"/>
                <a:ext cx="24"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1" name="Group 971"/>
            <p:cNvGrpSpPr>
              <a:grpSpLocks/>
            </p:cNvGrpSpPr>
            <p:nvPr/>
          </p:nvGrpSpPr>
          <p:grpSpPr bwMode="auto">
            <a:xfrm>
              <a:off x="1489" y="2084"/>
              <a:ext cx="439" cy="574"/>
              <a:chOff x="1489" y="2084"/>
              <a:chExt cx="439" cy="574"/>
            </a:xfrm>
          </p:grpSpPr>
          <p:sp>
            <p:nvSpPr>
              <p:cNvPr id="103868" name="Freeform 972"/>
              <p:cNvSpPr>
                <a:spLocks/>
              </p:cNvSpPr>
              <p:nvPr/>
            </p:nvSpPr>
            <p:spPr bwMode="auto">
              <a:xfrm>
                <a:off x="1840" y="2554"/>
                <a:ext cx="88" cy="104"/>
              </a:xfrm>
              <a:custGeom>
                <a:avLst/>
                <a:gdLst>
                  <a:gd name="T0" fmla="*/ 88 w 88"/>
                  <a:gd name="T1" fmla="*/ 104 h 104"/>
                  <a:gd name="T2" fmla="*/ 0 w 88"/>
                  <a:gd name="T3" fmla="*/ 32 h 104"/>
                  <a:gd name="T4" fmla="*/ 16 w 88"/>
                  <a:gd name="T5" fmla="*/ 16 h 104"/>
                  <a:gd name="T6" fmla="*/ 40 w 88"/>
                  <a:gd name="T7" fmla="*/ 0 h 104"/>
                  <a:gd name="T8" fmla="*/ 88 w 88"/>
                  <a:gd name="T9" fmla="*/ 104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104"/>
                    </a:moveTo>
                    <a:lnTo>
                      <a:pt x="0" y="32"/>
                    </a:lnTo>
                    <a:lnTo>
                      <a:pt x="16" y="16"/>
                    </a:lnTo>
                    <a:lnTo>
                      <a:pt x="40" y="0"/>
                    </a:lnTo>
                    <a:lnTo>
                      <a:pt x="88" y="104"/>
                    </a:lnTo>
                    <a:close/>
                  </a:path>
                </a:pathLst>
              </a:custGeom>
              <a:solidFill>
                <a:schemeClr val="bg2"/>
              </a:solidFill>
              <a:ln w="9525">
                <a:solidFill>
                  <a:schemeClr val="bg2"/>
                </a:solidFill>
                <a:round/>
                <a:headEnd/>
                <a:tailEnd/>
              </a:ln>
            </p:spPr>
            <p:txBody>
              <a:bodyPr/>
              <a:lstStyle/>
              <a:p>
                <a:endParaRPr lang="en-US"/>
              </a:p>
            </p:txBody>
          </p:sp>
          <p:sp>
            <p:nvSpPr>
              <p:cNvPr id="103869" name="Line 973"/>
              <p:cNvSpPr>
                <a:spLocks noChangeShapeType="1"/>
              </p:cNvSpPr>
              <p:nvPr/>
            </p:nvSpPr>
            <p:spPr bwMode="auto">
              <a:xfrm>
                <a:off x="1489" y="2084"/>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0" name="Line 974"/>
              <p:cNvSpPr>
                <a:spLocks noChangeShapeType="1"/>
              </p:cNvSpPr>
              <p:nvPr/>
            </p:nvSpPr>
            <p:spPr bwMode="auto">
              <a:xfrm>
                <a:off x="1553" y="2172"/>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1" name="Line 975"/>
              <p:cNvSpPr>
                <a:spLocks noChangeShapeType="1"/>
              </p:cNvSpPr>
              <p:nvPr/>
            </p:nvSpPr>
            <p:spPr bwMode="auto">
              <a:xfrm>
                <a:off x="1624" y="2259"/>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2" name="Line 976"/>
              <p:cNvSpPr>
                <a:spLocks noChangeShapeType="1"/>
              </p:cNvSpPr>
              <p:nvPr/>
            </p:nvSpPr>
            <p:spPr bwMode="auto">
              <a:xfrm>
                <a:off x="1688" y="2347"/>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3" name="Line 977"/>
              <p:cNvSpPr>
                <a:spLocks noChangeShapeType="1"/>
              </p:cNvSpPr>
              <p:nvPr/>
            </p:nvSpPr>
            <p:spPr bwMode="auto">
              <a:xfrm>
                <a:off x="1760" y="2443"/>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74" name="Line 978"/>
              <p:cNvSpPr>
                <a:spLocks noChangeShapeType="1"/>
              </p:cNvSpPr>
              <p:nvPr/>
            </p:nvSpPr>
            <p:spPr bwMode="auto">
              <a:xfrm>
                <a:off x="1824" y="2531"/>
                <a:ext cx="32"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2" name="Group 979"/>
            <p:cNvGrpSpPr>
              <a:grpSpLocks/>
            </p:cNvGrpSpPr>
            <p:nvPr/>
          </p:nvGrpSpPr>
          <p:grpSpPr bwMode="auto">
            <a:xfrm>
              <a:off x="1481" y="2084"/>
              <a:ext cx="447" cy="574"/>
              <a:chOff x="1481" y="2084"/>
              <a:chExt cx="447" cy="574"/>
            </a:xfrm>
          </p:grpSpPr>
          <p:sp>
            <p:nvSpPr>
              <p:cNvPr id="103861" name="Freeform 980"/>
              <p:cNvSpPr>
                <a:spLocks/>
              </p:cNvSpPr>
              <p:nvPr/>
            </p:nvSpPr>
            <p:spPr bwMode="auto">
              <a:xfrm>
                <a:off x="1840" y="2084"/>
                <a:ext cx="88" cy="104"/>
              </a:xfrm>
              <a:custGeom>
                <a:avLst/>
                <a:gdLst>
                  <a:gd name="T0" fmla="*/ 88 w 88"/>
                  <a:gd name="T1" fmla="*/ 0 h 104"/>
                  <a:gd name="T2" fmla="*/ 40 w 88"/>
                  <a:gd name="T3" fmla="*/ 104 h 104"/>
                  <a:gd name="T4" fmla="*/ 16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16"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3862" name="Line 981"/>
              <p:cNvSpPr>
                <a:spLocks noChangeShapeType="1"/>
              </p:cNvSpPr>
              <p:nvPr/>
            </p:nvSpPr>
            <p:spPr bwMode="auto">
              <a:xfrm flipV="1">
                <a:off x="1481" y="2588"/>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3" name="Line 982"/>
              <p:cNvSpPr>
                <a:spLocks noChangeShapeType="1"/>
              </p:cNvSpPr>
              <p:nvPr/>
            </p:nvSpPr>
            <p:spPr bwMode="auto">
              <a:xfrm flipV="1">
                <a:off x="1553" y="2500"/>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4" name="Line 983"/>
              <p:cNvSpPr>
                <a:spLocks noChangeShapeType="1"/>
              </p:cNvSpPr>
              <p:nvPr/>
            </p:nvSpPr>
            <p:spPr bwMode="auto">
              <a:xfrm flipV="1">
                <a:off x="1616" y="241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5" name="Line 984"/>
              <p:cNvSpPr>
                <a:spLocks noChangeShapeType="1"/>
              </p:cNvSpPr>
              <p:nvPr/>
            </p:nvSpPr>
            <p:spPr bwMode="auto">
              <a:xfrm flipV="1">
                <a:off x="1688" y="232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6" name="Line 985"/>
              <p:cNvSpPr>
                <a:spLocks noChangeShapeType="1"/>
              </p:cNvSpPr>
              <p:nvPr/>
            </p:nvSpPr>
            <p:spPr bwMode="auto">
              <a:xfrm flipV="1">
                <a:off x="1752" y="2236"/>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7" name="Line 986"/>
              <p:cNvSpPr>
                <a:spLocks noChangeShapeType="1"/>
              </p:cNvSpPr>
              <p:nvPr/>
            </p:nvSpPr>
            <p:spPr bwMode="auto">
              <a:xfrm flipV="1">
                <a:off x="1824" y="2172"/>
                <a:ext cx="3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3" name="Group 987"/>
            <p:cNvGrpSpPr>
              <a:grpSpLocks/>
            </p:cNvGrpSpPr>
            <p:nvPr/>
          </p:nvGrpSpPr>
          <p:grpSpPr bwMode="auto">
            <a:xfrm>
              <a:off x="1944" y="2076"/>
              <a:ext cx="447" cy="263"/>
              <a:chOff x="1944" y="2076"/>
              <a:chExt cx="447" cy="263"/>
            </a:xfrm>
          </p:grpSpPr>
          <p:sp>
            <p:nvSpPr>
              <p:cNvPr id="103856" name="Freeform 988"/>
              <p:cNvSpPr>
                <a:spLocks/>
              </p:cNvSpPr>
              <p:nvPr/>
            </p:nvSpPr>
            <p:spPr bwMode="auto">
              <a:xfrm>
                <a:off x="2279" y="2076"/>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3857" name="Line 989"/>
              <p:cNvSpPr>
                <a:spLocks noChangeShapeType="1"/>
              </p:cNvSpPr>
              <p:nvPr/>
            </p:nvSpPr>
            <p:spPr bwMode="auto">
              <a:xfrm flipV="1">
                <a:off x="1944" y="229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8" name="Line 990"/>
              <p:cNvSpPr>
                <a:spLocks noChangeShapeType="1"/>
              </p:cNvSpPr>
              <p:nvPr/>
            </p:nvSpPr>
            <p:spPr bwMode="auto">
              <a:xfrm flipV="1">
                <a:off x="2040" y="2236"/>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9" name="Line 991"/>
              <p:cNvSpPr>
                <a:spLocks noChangeShapeType="1"/>
              </p:cNvSpPr>
              <p:nvPr/>
            </p:nvSpPr>
            <p:spPr bwMode="auto">
              <a:xfrm flipV="1">
                <a:off x="2136"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60" name="Line 992"/>
              <p:cNvSpPr>
                <a:spLocks noChangeShapeType="1"/>
              </p:cNvSpPr>
              <p:nvPr/>
            </p:nvSpPr>
            <p:spPr bwMode="auto">
              <a:xfrm flipV="1">
                <a:off x="2231" y="2133"/>
                <a:ext cx="64"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4" name="Group 993"/>
            <p:cNvGrpSpPr>
              <a:grpSpLocks/>
            </p:cNvGrpSpPr>
            <p:nvPr/>
          </p:nvGrpSpPr>
          <p:grpSpPr bwMode="auto">
            <a:xfrm>
              <a:off x="1944" y="1781"/>
              <a:ext cx="431" cy="263"/>
              <a:chOff x="1944" y="1781"/>
              <a:chExt cx="431" cy="263"/>
            </a:xfrm>
          </p:grpSpPr>
          <p:sp>
            <p:nvSpPr>
              <p:cNvPr id="103851" name="Freeform 994"/>
              <p:cNvSpPr>
                <a:spLocks/>
              </p:cNvSpPr>
              <p:nvPr/>
            </p:nvSpPr>
            <p:spPr bwMode="auto">
              <a:xfrm>
                <a:off x="2263" y="1781"/>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3852" name="Line 995"/>
              <p:cNvSpPr>
                <a:spLocks noChangeShapeType="1"/>
              </p:cNvSpPr>
              <p:nvPr/>
            </p:nvSpPr>
            <p:spPr bwMode="auto">
              <a:xfrm flipV="1">
                <a:off x="1944" y="199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3" name="Line 996"/>
              <p:cNvSpPr>
                <a:spLocks noChangeShapeType="1"/>
              </p:cNvSpPr>
              <p:nvPr/>
            </p:nvSpPr>
            <p:spPr bwMode="auto">
              <a:xfrm flipV="1">
                <a:off x="2040" y="194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4" name="Line 997"/>
              <p:cNvSpPr>
                <a:spLocks noChangeShapeType="1"/>
              </p:cNvSpPr>
              <p:nvPr/>
            </p:nvSpPr>
            <p:spPr bwMode="auto">
              <a:xfrm flipV="1">
                <a:off x="2136" y="188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5" name="Line 998"/>
              <p:cNvSpPr>
                <a:spLocks noChangeShapeType="1"/>
              </p:cNvSpPr>
              <p:nvPr/>
            </p:nvSpPr>
            <p:spPr bwMode="auto">
              <a:xfrm flipV="1">
                <a:off x="2232" y="1837"/>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5" name="Group 999"/>
            <p:cNvGrpSpPr>
              <a:grpSpLocks/>
            </p:cNvGrpSpPr>
            <p:nvPr/>
          </p:nvGrpSpPr>
          <p:grpSpPr bwMode="auto">
            <a:xfrm>
              <a:off x="2415" y="1781"/>
              <a:ext cx="423" cy="271"/>
              <a:chOff x="2415" y="1781"/>
              <a:chExt cx="423" cy="271"/>
            </a:xfrm>
          </p:grpSpPr>
          <p:sp>
            <p:nvSpPr>
              <p:cNvPr id="103846" name="Freeform 1000"/>
              <p:cNvSpPr>
                <a:spLocks/>
              </p:cNvSpPr>
              <p:nvPr/>
            </p:nvSpPr>
            <p:spPr bwMode="auto">
              <a:xfrm>
                <a:off x="2726"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47" name="Line 1001"/>
              <p:cNvSpPr>
                <a:spLocks noChangeShapeType="1"/>
              </p:cNvSpPr>
              <p:nvPr/>
            </p:nvSpPr>
            <p:spPr bwMode="auto">
              <a:xfrm flipV="1">
                <a:off x="2415" y="20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8" name="Line 1002"/>
              <p:cNvSpPr>
                <a:spLocks noChangeShapeType="1"/>
              </p:cNvSpPr>
              <p:nvPr/>
            </p:nvSpPr>
            <p:spPr bwMode="auto">
              <a:xfrm flipV="1">
                <a:off x="2511" y="194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9" name="Line 1003"/>
              <p:cNvSpPr>
                <a:spLocks noChangeShapeType="1"/>
              </p:cNvSpPr>
              <p:nvPr/>
            </p:nvSpPr>
            <p:spPr bwMode="auto">
              <a:xfrm flipV="1">
                <a:off x="2607" y="188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50" name="Line 1004"/>
              <p:cNvSpPr>
                <a:spLocks noChangeShapeType="1"/>
              </p:cNvSpPr>
              <p:nvPr/>
            </p:nvSpPr>
            <p:spPr bwMode="auto">
              <a:xfrm flipV="1">
                <a:off x="2696" y="1846"/>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6" name="Group 1005"/>
            <p:cNvGrpSpPr>
              <a:grpSpLocks/>
            </p:cNvGrpSpPr>
            <p:nvPr/>
          </p:nvGrpSpPr>
          <p:grpSpPr bwMode="auto">
            <a:xfrm>
              <a:off x="2886" y="1773"/>
              <a:ext cx="415" cy="271"/>
              <a:chOff x="2886" y="1773"/>
              <a:chExt cx="415" cy="271"/>
            </a:xfrm>
          </p:grpSpPr>
          <p:sp>
            <p:nvSpPr>
              <p:cNvPr id="103841" name="Freeform 1006"/>
              <p:cNvSpPr>
                <a:spLocks/>
              </p:cNvSpPr>
              <p:nvPr/>
            </p:nvSpPr>
            <p:spPr bwMode="auto">
              <a:xfrm>
                <a:off x="3189"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42" name="Line 1007"/>
              <p:cNvSpPr>
                <a:spLocks noChangeShapeType="1"/>
              </p:cNvSpPr>
              <p:nvPr/>
            </p:nvSpPr>
            <p:spPr bwMode="auto">
              <a:xfrm flipV="1">
                <a:off x="2886"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3" name="Line 1008"/>
              <p:cNvSpPr>
                <a:spLocks noChangeShapeType="1"/>
              </p:cNvSpPr>
              <p:nvPr/>
            </p:nvSpPr>
            <p:spPr bwMode="auto">
              <a:xfrm flipV="1">
                <a:off x="2982" y="19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4" name="Line 1009"/>
              <p:cNvSpPr>
                <a:spLocks noChangeShapeType="1"/>
              </p:cNvSpPr>
              <p:nvPr/>
            </p:nvSpPr>
            <p:spPr bwMode="auto">
              <a:xfrm flipV="1">
                <a:off x="3070" y="187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5" name="Line 1010"/>
              <p:cNvSpPr>
                <a:spLocks noChangeShapeType="1"/>
              </p:cNvSpPr>
              <p:nvPr/>
            </p:nvSpPr>
            <p:spPr bwMode="auto">
              <a:xfrm flipV="1">
                <a:off x="3165" y="1838"/>
                <a:ext cx="40"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7" name="Group 1011"/>
            <p:cNvGrpSpPr>
              <a:grpSpLocks/>
            </p:cNvGrpSpPr>
            <p:nvPr/>
          </p:nvGrpSpPr>
          <p:grpSpPr bwMode="auto">
            <a:xfrm>
              <a:off x="3325" y="1773"/>
              <a:ext cx="423" cy="271"/>
              <a:chOff x="3325" y="1773"/>
              <a:chExt cx="423" cy="271"/>
            </a:xfrm>
          </p:grpSpPr>
          <p:sp>
            <p:nvSpPr>
              <p:cNvPr id="103836" name="Freeform 1012"/>
              <p:cNvSpPr>
                <a:spLocks/>
              </p:cNvSpPr>
              <p:nvPr/>
            </p:nvSpPr>
            <p:spPr bwMode="auto">
              <a:xfrm>
                <a:off x="3636"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37" name="Line 1013"/>
              <p:cNvSpPr>
                <a:spLocks noChangeShapeType="1"/>
              </p:cNvSpPr>
              <p:nvPr/>
            </p:nvSpPr>
            <p:spPr bwMode="auto">
              <a:xfrm flipV="1">
                <a:off x="3325"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8" name="Line 1014"/>
              <p:cNvSpPr>
                <a:spLocks noChangeShapeType="1"/>
              </p:cNvSpPr>
              <p:nvPr/>
            </p:nvSpPr>
            <p:spPr bwMode="auto">
              <a:xfrm flipV="1">
                <a:off x="3421"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9" name="Line 1015"/>
              <p:cNvSpPr>
                <a:spLocks noChangeShapeType="1"/>
              </p:cNvSpPr>
              <p:nvPr/>
            </p:nvSpPr>
            <p:spPr bwMode="auto">
              <a:xfrm flipV="1">
                <a:off x="3517" y="187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40" name="Line 1016"/>
              <p:cNvSpPr>
                <a:spLocks noChangeShapeType="1"/>
              </p:cNvSpPr>
              <p:nvPr/>
            </p:nvSpPr>
            <p:spPr bwMode="auto">
              <a:xfrm flipV="1">
                <a:off x="3604" y="1838"/>
                <a:ext cx="48"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8" name="Group 1017"/>
            <p:cNvGrpSpPr>
              <a:grpSpLocks/>
            </p:cNvGrpSpPr>
            <p:nvPr/>
          </p:nvGrpSpPr>
          <p:grpSpPr bwMode="auto">
            <a:xfrm>
              <a:off x="2878" y="2379"/>
              <a:ext cx="407" cy="287"/>
              <a:chOff x="2878" y="2379"/>
              <a:chExt cx="407" cy="287"/>
            </a:xfrm>
          </p:grpSpPr>
          <p:sp>
            <p:nvSpPr>
              <p:cNvPr id="103831" name="Freeform 1018"/>
              <p:cNvSpPr>
                <a:spLocks/>
              </p:cNvSpPr>
              <p:nvPr/>
            </p:nvSpPr>
            <p:spPr bwMode="auto">
              <a:xfrm>
                <a:off x="3173" y="2379"/>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32" name="Line 1019"/>
              <p:cNvSpPr>
                <a:spLocks noChangeShapeType="1"/>
              </p:cNvSpPr>
              <p:nvPr/>
            </p:nvSpPr>
            <p:spPr bwMode="auto">
              <a:xfrm flipV="1">
                <a:off x="2878" y="261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3" name="Line 1020"/>
              <p:cNvSpPr>
                <a:spLocks noChangeShapeType="1"/>
              </p:cNvSpPr>
              <p:nvPr/>
            </p:nvSpPr>
            <p:spPr bwMode="auto">
              <a:xfrm flipV="1">
                <a:off x="2967" y="255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4" name="Line 1021"/>
              <p:cNvSpPr>
                <a:spLocks noChangeShapeType="1"/>
              </p:cNvSpPr>
              <p:nvPr/>
            </p:nvSpPr>
            <p:spPr bwMode="auto">
              <a:xfrm flipV="1">
                <a:off x="3062" y="249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5" name="Line 1022"/>
              <p:cNvSpPr>
                <a:spLocks noChangeShapeType="1"/>
              </p:cNvSpPr>
              <p:nvPr/>
            </p:nvSpPr>
            <p:spPr bwMode="auto">
              <a:xfrm flipV="1">
                <a:off x="3149" y="2443"/>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29" name="Group 1023"/>
            <p:cNvGrpSpPr>
              <a:grpSpLocks/>
            </p:cNvGrpSpPr>
            <p:nvPr/>
          </p:nvGrpSpPr>
          <p:grpSpPr bwMode="auto">
            <a:xfrm>
              <a:off x="2878" y="2076"/>
              <a:ext cx="415" cy="279"/>
              <a:chOff x="2878" y="2076"/>
              <a:chExt cx="415" cy="279"/>
            </a:xfrm>
          </p:grpSpPr>
          <p:sp>
            <p:nvSpPr>
              <p:cNvPr id="103826" name="Freeform 1024"/>
              <p:cNvSpPr>
                <a:spLocks/>
              </p:cNvSpPr>
              <p:nvPr/>
            </p:nvSpPr>
            <p:spPr bwMode="auto">
              <a:xfrm>
                <a:off x="3181" y="2076"/>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27" name="Line 1025"/>
              <p:cNvSpPr>
                <a:spLocks noChangeShapeType="1"/>
              </p:cNvSpPr>
              <p:nvPr/>
            </p:nvSpPr>
            <p:spPr bwMode="auto">
              <a:xfrm flipV="1">
                <a:off x="2878" y="230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8" name="Line 1026"/>
              <p:cNvSpPr>
                <a:spLocks noChangeShapeType="1"/>
              </p:cNvSpPr>
              <p:nvPr/>
            </p:nvSpPr>
            <p:spPr bwMode="auto">
              <a:xfrm flipV="1">
                <a:off x="2975" y="2245"/>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9" name="Line 1027"/>
              <p:cNvSpPr>
                <a:spLocks noChangeShapeType="1"/>
              </p:cNvSpPr>
              <p:nvPr/>
            </p:nvSpPr>
            <p:spPr bwMode="auto">
              <a:xfrm flipV="1">
                <a:off x="3062" y="218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30" name="Line 1028"/>
              <p:cNvSpPr>
                <a:spLocks noChangeShapeType="1"/>
              </p:cNvSpPr>
              <p:nvPr/>
            </p:nvSpPr>
            <p:spPr bwMode="auto">
              <a:xfrm flipV="1">
                <a:off x="3157" y="214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0" name="Group 1029"/>
            <p:cNvGrpSpPr>
              <a:grpSpLocks/>
            </p:cNvGrpSpPr>
            <p:nvPr/>
          </p:nvGrpSpPr>
          <p:grpSpPr bwMode="auto">
            <a:xfrm>
              <a:off x="2415" y="2068"/>
              <a:ext cx="431" cy="279"/>
              <a:chOff x="2415" y="2068"/>
              <a:chExt cx="431" cy="279"/>
            </a:xfrm>
          </p:grpSpPr>
          <p:sp>
            <p:nvSpPr>
              <p:cNvPr id="103821" name="Freeform 1030"/>
              <p:cNvSpPr>
                <a:spLocks/>
              </p:cNvSpPr>
              <p:nvPr/>
            </p:nvSpPr>
            <p:spPr bwMode="auto">
              <a:xfrm>
                <a:off x="2734" y="2068"/>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22" name="Line 1031"/>
              <p:cNvSpPr>
                <a:spLocks noChangeShapeType="1"/>
              </p:cNvSpPr>
              <p:nvPr/>
            </p:nvSpPr>
            <p:spPr bwMode="auto">
              <a:xfrm flipV="1">
                <a:off x="2415" y="229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3" name="Line 1032"/>
              <p:cNvSpPr>
                <a:spLocks noChangeShapeType="1"/>
              </p:cNvSpPr>
              <p:nvPr/>
            </p:nvSpPr>
            <p:spPr bwMode="auto">
              <a:xfrm flipV="1">
                <a:off x="2512" y="22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4" name="Line 1033"/>
              <p:cNvSpPr>
                <a:spLocks noChangeShapeType="1"/>
              </p:cNvSpPr>
              <p:nvPr/>
            </p:nvSpPr>
            <p:spPr bwMode="auto">
              <a:xfrm flipV="1">
                <a:off x="2599"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5" name="Line 1034"/>
              <p:cNvSpPr>
                <a:spLocks noChangeShapeType="1"/>
              </p:cNvSpPr>
              <p:nvPr/>
            </p:nvSpPr>
            <p:spPr bwMode="auto">
              <a:xfrm flipV="1">
                <a:off x="2694" y="2132"/>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1" name="Group 1035"/>
            <p:cNvGrpSpPr>
              <a:grpSpLocks/>
            </p:cNvGrpSpPr>
            <p:nvPr/>
          </p:nvGrpSpPr>
          <p:grpSpPr bwMode="auto">
            <a:xfrm>
              <a:off x="2399" y="2387"/>
              <a:ext cx="439" cy="582"/>
              <a:chOff x="2399" y="2387"/>
              <a:chExt cx="439" cy="582"/>
            </a:xfrm>
          </p:grpSpPr>
          <p:sp>
            <p:nvSpPr>
              <p:cNvPr id="103814" name="Freeform 1036"/>
              <p:cNvSpPr>
                <a:spLocks/>
              </p:cNvSpPr>
              <p:nvPr/>
            </p:nvSpPr>
            <p:spPr bwMode="auto">
              <a:xfrm>
                <a:off x="2750" y="2387"/>
                <a:ext cx="88" cy="104"/>
              </a:xfrm>
              <a:custGeom>
                <a:avLst/>
                <a:gdLst>
                  <a:gd name="T0" fmla="*/ 88 w 88"/>
                  <a:gd name="T1" fmla="*/ 0 h 104"/>
                  <a:gd name="T2" fmla="*/ 40 w 88"/>
                  <a:gd name="T3" fmla="*/ 104 h 104"/>
                  <a:gd name="T4" fmla="*/ 24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24"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3815" name="Line 1037"/>
              <p:cNvSpPr>
                <a:spLocks noChangeShapeType="1"/>
              </p:cNvSpPr>
              <p:nvPr/>
            </p:nvSpPr>
            <p:spPr bwMode="auto">
              <a:xfrm flipV="1">
                <a:off x="2399" y="2898"/>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6" name="Line 1038"/>
              <p:cNvSpPr>
                <a:spLocks noChangeShapeType="1"/>
              </p:cNvSpPr>
              <p:nvPr/>
            </p:nvSpPr>
            <p:spPr bwMode="auto">
              <a:xfrm flipV="1">
                <a:off x="2463" y="281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7" name="Line 1039"/>
              <p:cNvSpPr>
                <a:spLocks noChangeShapeType="1"/>
              </p:cNvSpPr>
              <p:nvPr/>
            </p:nvSpPr>
            <p:spPr bwMode="auto">
              <a:xfrm flipV="1">
                <a:off x="2535" y="2724"/>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8" name="Line 1040"/>
              <p:cNvSpPr>
                <a:spLocks noChangeShapeType="1"/>
              </p:cNvSpPr>
              <p:nvPr/>
            </p:nvSpPr>
            <p:spPr bwMode="auto">
              <a:xfrm flipV="1">
                <a:off x="2598" y="263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9" name="Line 1041"/>
              <p:cNvSpPr>
                <a:spLocks noChangeShapeType="1"/>
              </p:cNvSpPr>
              <p:nvPr/>
            </p:nvSpPr>
            <p:spPr bwMode="auto">
              <a:xfrm flipV="1">
                <a:off x="2670" y="253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20" name="Line 1042"/>
              <p:cNvSpPr>
                <a:spLocks noChangeShapeType="1"/>
              </p:cNvSpPr>
              <p:nvPr/>
            </p:nvSpPr>
            <p:spPr bwMode="auto">
              <a:xfrm flipV="1">
                <a:off x="2734" y="2476"/>
                <a:ext cx="4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2" name="Group 1043"/>
            <p:cNvGrpSpPr>
              <a:grpSpLocks/>
            </p:cNvGrpSpPr>
            <p:nvPr/>
          </p:nvGrpSpPr>
          <p:grpSpPr bwMode="auto">
            <a:xfrm>
              <a:off x="1498" y="3296"/>
              <a:ext cx="406" cy="287"/>
              <a:chOff x="1498" y="3296"/>
              <a:chExt cx="406" cy="287"/>
            </a:xfrm>
          </p:grpSpPr>
          <p:sp>
            <p:nvSpPr>
              <p:cNvPr id="103809" name="Freeform 1044"/>
              <p:cNvSpPr>
                <a:spLocks/>
              </p:cNvSpPr>
              <p:nvPr/>
            </p:nvSpPr>
            <p:spPr bwMode="auto">
              <a:xfrm>
                <a:off x="1792" y="3296"/>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10" name="Line 1045"/>
              <p:cNvSpPr>
                <a:spLocks noChangeShapeType="1"/>
              </p:cNvSpPr>
              <p:nvPr/>
            </p:nvSpPr>
            <p:spPr bwMode="auto">
              <a:xfrm flipV="1">
                <a:off x="1498" y="35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1" name="Line 1046"/>
              <p:cNvSpPr>
                <a:spLocks noChangeShapeType="1"/>
              </p:cNvSpPr>
              <p:nvPr/>
            </p:nvSpPr>
            <p:spPr bwMode="auto">
              <a:xfrm flipV="1">
                <a:off x="1584" y="347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2" name="Line 1047"/>
              <p:cNvSpPr>
                <a:spLocks noChangeShapeType="1"/>
              </p:cNvSpPr>
              <p:nvPr/>
            </p:nvSpPr>
            <p:spPr bwMode="auto">
              <a:xfrm flipV="1">
                <a:off x="1680" y="340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13" name="Line 1048"/>
              <p:cNvSpPr>
                <a:spLocks noChangeShapeType="1"/>
              </p:cNvSpPr>
              <p:nvPr/>
            </p:nvSpPr>
            <p:spPr bwMode="auto">
              <a:xfrm flipV="1">
                <a:off x="1768" y="3360"/>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3" name="Group 1049"/>
            <p:cNvGrpSpPr>
              <a:grpSpLocks/>
            </p:cNvGrpSpPr>
            <p:nvPr/>
          </p:nvGrpSpPr>
          <p:grpSpPr bwMode="auto">
            <a:xfrm>
              <a:off x="1489" y="2690"/>
              <a:ext cx="423" cy="279"/>
              <a:chOff x="1489" y="2690"/>
              <a:chExt cx="423" cy="279"/>
            </a:xfrm>
          </p:grpSpPr>
          <p:sp>
            <p:nvSpPr>
              <p:cNvPr id="103804" name="Freeform 1050"/>
              <p:cNvSpPr>
                <a:spLocks/>
              </p:cNvSpPr>
              <p:nvPr/>
            </p:nvSpPr>
            <p:spPr bwMode="auto">
              <a:xfrm>
                <a:off x="1800"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05" name="Line 1051"/>
              <p:cNvSpPr>
                <a:spLocks noChangeShapeType="1"/>
              </p:cNvSpPr>
              <p:nvPr/>
            </p:nvSpPr>
            <p:spPr bwMode="auto">
              <a:xfrm flipV="1">
                <a:off x="1489" y="292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6" name="Line 1052"/>
              <p:cNvSpPr>
                <a:spLocks noChangeShapeType="1"/>
              </p:cNvSpPr>
              <p:nvPr/>
            </p:nvSpPr>
            <p:spPr bwMode="auto">
              <a:xfrm flipV="1">
                <a:off x="1585" y="2858"/>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7" name="Line 1053"/>
              <p:cNvSpPr>
                <a:spLocks noChangeShapeType="1"/>
              </p:cNvSpPr>
              <p:nvPr/>
            </p:nvSpPr>
            <p:spPr bwMode="auto">
              <a:xfrm flipV="1">
                <a:off x="1672" y="2803"/>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8" name="Line 1054"/>
              <p:cNvSpPr>
                <a:spLocks noChangeShapeType="1"/>
              </p:cNvSpPr>
              <p:nvPr/>
            </p:nvSpPr>
            <p:spPr bwMode="auto">
              <a:xfrm flipV="1">
                <a:off x="1768" y="2754"/>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4" name="Group 1055"/>
            <p:cNvGrpSpPr>
              <a:grpSpLocks/>
            </p:cNvGrpSpPr>
            <p:nvPr/>
          </p:nvGrpSpPr>
          <p:grpSpPr bwMode="auto">
            <a:xfrm>
              <a:off x="1490" y="2993"/>
              <a:ext cx="414" cy="271"/>
              <a:chOff x="1490" y="2993"/>
              <a:chExt cx="414" cy="271"/>
            </a:xfrm>
          </p:grpSpPr>
          <p:sp>
            <p:nvSpPr>
              <p:cNvPr id="103799" name="Freeform 1056"/>
              <p:cNvSpPr>
                <a:spLocks/>
              </p:cNvSpPr>
              <p:nvPr/>
            </p:nvSpPr>
            <p:spPr bwMode="auto">
              <a:xfrm>
                <a:off x="1792" y="299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800" name="Line 1057"/>
              <p:cNvSpPr>
                <a:spLocks noChangeShapeType="1"/>
              </p:cNvSpPr>
              <p:nvPr/>
            </p:nvSpPr>
            <p:spPr bwMode="auto">
              <a:xfrm flipV="1">
                <a:off x="1490" y="321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1" name="Line 1058"/>
              <p:cNvSpPr>
                <a:spLocks noChangeShapeType="1"/>
              </p:cNvSpPr>
              <p:nvPr/>
            </p:nvSpPr>
            <p:spPr bwMode="auto">
              <a:xfrm flipV="1">
                <a:off x="1584" y="3154"/>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2" name="Line 1059"/>
              <p:cNvSpPr>
                <a:spLocks noChangeShapeType="1"/>
              </p:cNvSpPr>
              <p:nvPr/>
            </p:nvSpPr>
            <p:spPr bwMode="auto">
              <a:xfrm flipV="1">
                <a:off x="1672" y="3097"/>
                <a:ext cx="8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03" name="Line 1060"/>
              <p:cNvSpPr>
                <a:spLocks noChangeShapeType="1"/>
              </p:cNvSpPr>
              <p:nvPr/>
            </p:nvSpPr>
            <p:spPr bwMode="auto">
              <a:xfrm flipV="1">
                <a:off x="1768" y="3057"/>
                <a:ext cx="40"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5" name="Group 1061"/>
            <p:cNvGrpSpPr>
              <a:grpSpLocks/>
            </p:cNvGrpSpPr>
            <p:nvPr/>
          </p:nvGrpSpPr>
          <p:grpSpPr bwMode="auto">
            <a:xfrm>
              <a:off x="1936" y="2993"/>
              <a:ext cx="439" cy="582"/>
              <a:chOff x="1936" y="2993"/>
              <a:chExt cx="439" cy="582"/>
            </a:xfrm>
          </p:grpSpPr>
          <p:sp>
            <p:nvSpPr>
              <p:cNvPr id="103792" name="Freeform 1062"/>
              <p:cNvSpPr>
                <a:spLocks/>
              </p:cNvSpPr>
              <p:nvPr/>
            </p:nvSpPr>
            <p:spPr bwMode="auto">
              <a:xfrm>
                <a:off x="2287" y="3472"/>
                <a:ext cx="88" cy="103"/>
              </a:xfrm>
              <a:custGeom>
                <a:avLst/>
                <a:gdLst>
                  <a:gd name="T0" fmla="*/ 88 w 88"/>
                  <a:gd name="T1" fmla="*/ 103 h 103"/>
                  <a:gd name="T2" fmla="*/ 0 w 88"/>
                  <a:gd name="T3" fmla="*/ 32 h 103"/>
                  <a:gd name="T4" fmla="*/ 24 w 88"/>
                  <a:gd name="T5" fmla="*/ 16 h 103"/>
                  <a:gd name="T6" fmla="*/ 40 w 88"/>
                  <a:gd name="T7" fmla="*/ 0 h 103"/>
                  <a:gd name="T8" fmla="*/ 88 w 88"/>
                  <a:gd name="T9" fmla="*/ 103 h 103"/>
                  <a:gd name="T10" fmla="*/ 0 60000 65536"/>
                  <a:gd name="T11" fmla="*/ 0 60000 65536"/>
                  <a:gd name="T12" fmla="*/ 0 60000 65536"/>
                  <a:gd name="T13" fmla="*/ 0 60000 65536"/>
                  <a:gd name="T14" fmla="*/ 0 60000 65536"/>
                  <a:gd name="T15" fmla="*/ 0 w 88"/>
                  <a:gd name="T16" fmla="*/ 0 h 103"/>
                  <a:gd name="T17" fmla="*/ 88 w 88"/>
                  <a:gd name="T18" fmla="*/ 103 h 103"/>
                </a:gdLst>
                <a:ahLst/>
                <a:cxnLst>
                  <a:cxn ang="T10">
                    <a:pos x="T0" y="T1"/>
                  </a:cxn>
                  <a:cxn ang="T11">
                    <a:pos x="T2" y="T3"/>
                  </a:cxn>
                  <a:cxn ang="T12">
                    <a:pos x="T4" y="T5"/>
                  </a:cxn>
                  <a:cxn ang="T13">
                    <a:pos x="T6" y="T7"/>
                  </a:cxn>
                  <a:cxn ang="T14">
                    <a:pos x="T8" y="T9"/>
                  </a:cxn>
                </a:cxnLst>
                <a:rect l="T15" t="T16" r="T17" b="T18"/>
                <a:pathLst>
                  <a:path w="88" h="103">
                    <a:moveTo>
                      <a:pt x="88" y="103"/>
                    </a:moveTo>
                    <a:lnTo>
                      <a:pt x="0" y="32"/>
                    </a:lnTo>
                    <a:lnTo>
                      <a:pt x="24" y="16"/>
                    </a:lnTo>
                    <a:lnTo>
                      <a:pt x="40" y="0"/>
                    </a:lnTo>
                    <a:lnTo>
                      <a:pt x="88" y="103"/>
                    </a:lnTo>
                    <a:close/>
                  </a:path>
                </a:pathLst>
              </a:custGeom>
              <a:solidFill>
                <a:schemeClr val="bg2"/>
              </a:solidFill>
              <a:ln w="9525">
                <a:solidFill>
                  <a:schemeClr val="bg2"/>
                </a:solidFill>
                <a:round/>
                <a:headEnd/>
                <a:tailEnd/>
              </a:ln>
            </p:spPr>
            <p:txBody>
              <a:bodyPr/>
              <a:lstStyle/>
              <a:p>
                <a:endParaRPr lang="en-US"/>
              </a:p>
            </p:txBody>
          </p:sp>
          <p:sp>
            <p:nvSpPr>
              <p:cNvPr id="103793" name="Line 1063"/>
              <p:cNvSpPr>
                <a:spLocks noChangeShapeType="1"/>
              </p:cNvSpPr>
              <p:nvPr/>
            </p:nvSpPr>
            <p:spPr bwMode="auto">
              <a:xfrm>
                <a:off x="1936" y="299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4" name="Line 1064"/>
              <p:cNvSpPr>
                <a:spLocks noChangeShapeType="1"/>
              </p:cNvSpPr>
              <p:nvPr/>
            </p:nvSpPr>
            <p:spPr bwMode="auto">
              <a:xfrm>
                <a:off x="2000" y="308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5" name="Line 1065"/>
              <p:cNvSpPr>
                <a:spLocks noChangeShapeType="1"/>
              </p:cNvSpPr>
              <p:nvPr/>
            </p:nvSpPr>
            <p:spPr bwMode="auto">
              <a:xfrm>
                <a:off x="2071" y="316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6" name="Line 1066"/>
              <p:cNvSpPr>
                <a:spLocks noChangeShapeType="1"/>
              </p:cNvSpPr>
              <p:nvPr/>
            </p:nvSpPr>
            <p:spPr bwMode="auto">
              <a:xfrm>
                <a:off x="2135" y="3264"/>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7" name="Line 1067"/>
              <p:cNvSpPr>
                <a:spLocks noChangeShapeType="1"/>
              </p:cNvSpPr>
              <p:nvPr/>
            </p:nvSpPr>
            <p:spPr bwMode="auto">
              <a:xfrm>
                <a:off x="2207" y="3352"/>
                <a:ext cx="48"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8" name="Line 1068"/>
              <p:cNvSpPr>
                <a:spLocks noChangeShapeType="1"/>
              </p:cNvSpPr>
              <p:nvPr/>
            </p:nvSpPr>
            <p:spPr bwMode="auto">
              <a:xfrm>
                <a:off x="2271" y="3440"/>
                <a:ext cx="4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6" name="Group 1069"/>
            <p:cNvGrpSpPr>
              <a:grpSpLocks/>
            </p:cNvGrpSpPr>
            <p:nvPr/>
          </p:nvGrpSpPr>
          <p:grpSpPr bwMode="auto">
            <a:xfrm>
              <a:off x="1944" y="2690"/>
              <a:ext cx="447" cy="279"/>
              <a:chOff x="1944" y="2690"/>
              <a:chExt cx="447" cy="279"/>
            </a:xfrm>
          </p:grpSpPr>
          <p:sp>
            <p:nvSpPr>
              <p:cNvPr id="103787" name="Freeform 1070"/>
              <p:cNvSpPr>
                <a:spLocks/>
              </p:cNvSpPr>
              <p:nvPr/>
            </p:nvSpPr>
            <p:spPr bwMode="auto">
              <a:xfrm>
                <a:off x="2279" y="2889"/>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788" name="Line 1071"/>
              <p:cNvSpPr>
                <a:spLocks noChangeShapeType="1"/>
              </p:cNvSpPr>
              <p:nvPr/>
            </p:nvSpPr>
            <p:spPr bwMode="auto">
              <a:xfrm>
                <a:off x="1944" y="269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9" name="Line 1072"/>
              <p:cNvSpPr>
                <a:spLocks noChangeShapeType="1"/>
              </p:cNvSpPr>
              <p:nvPr/>
            </p:nvSpPr>
            <p:spPr bwMode="auto">
              <a:xfrm>
                <a:off x="2040" y="274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0" name="Line 1073"/>
              <p:cNvSpPr>
                <a:spLocks noChangeShapeType="1"/>
              </p:cNvSpPr>
              <p:nvPr/>
            </p:nvSpPr>
            <p:spPr bwMode="auto">
              <a:xfrm>
                <a:off x="2136" y="281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91" name="Line 1074"/>
              <p:cNvSpPr>
                <a:spLocks noChangeShapeType="1"/>
              </p:cNvSpPr>
              <p:nvPr/>
            </p:nvSpPr>
            <p:spPr bwMode="auto">
              <a:xfrm>
                <a:off x="2232" y="2866"/>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7" name="Group 1075"/>
            <p:cNvGrpSpPr>
              <a:grpSpLocks/>
            </p:cNvGrpSpPr>
            <p:nvPr/>
          </p:nvGrpSpPr>
          <p:grpSpPr bwMode="auto">
            <a:xfrm>
              <a:off x="2407" y="3001"/>
              <a:ext cx="423" cy="271"/>
              <a:chOff x="2407" y="3001"/>
              <a:chExt cx="423" cy="271"/>
            </a:xfrm>
          </p:grpSpPr>
          <p:sp>
            <p:nvSpPr>
              <p:cNvPr id="103782" name="Freeform 1076"/>
              <p:cNvSpPr>
                <a:spLocks/>
              </p:cNvSpPr>
              <p:nvPr/>
            </p:nvSpPr>
            <p:spPr bwMode="auto">
              <a:xfrm>
                <a:off x="2718" y="3185"/>
                <a:ext cx="112" cy="87"/>
              </a:xfrm>
              <a:custGeom>
                <a:avLst/>
                <a:gdLst>
                  <a:gd name="T0" fmla="*/ 112 w 112"/>
                  <a:gd name="T1" fmla="*/ 87 h 87"/>
                  <a:gd name="T2" fmla="*/ 0 w 112"/>
                  <a:gd name="T3" fmla="*/ 47 h 87"/>
                  <a:gd name="T4" fmla="*/ 16 w 112"/>
                  <a:gd name="T5" fmla="*/ 23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7"/>
                    </a:lnTo>
                    <a:lnTo>
                      <a:pt x="16" y="23"/>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3783" name="Line 1077"/>
              <p:cNvSpPr>
                <a:spLocks noChangeShapeType="1"/>
              </p:cNvSpPr>
              <p:nvPr/>
            </p:nvSpPr>
            <p:spPr bwMode="auto">
              <a:xfrm>
                <a:off x="2407"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4" name="Line 1078"/>
              <p:cNvSpPr>
                <a:spLocks noChangeShapeType="1"/>
              </p:cNvSpPr>
              <p:nvPr/>
            </p:nvSpPr>
            <p:spPr bwMode="auto">
              <a:xfrm>
                <a:off x="2503" y="306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5" name="Line 1079"/>
              <p:cNvSpPr>
                <a:spLocks noChangeShapeType="1"/>
              </p:cNvSpPr>
              <p:nvPr/>
            </p:nvSpPr>
            <p:spPr bwMode="auto">
              <a:xfrm>
                <a:off x="2599"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6" name="Line 1080"/>
              <p:cNvSpPr>
                <a:spLocks noChangeShapeType="1"/>
              </p:cNvSpPr>
              <p:nvPr/>
            </p:nvSpPr>
            <p:spPr bwMode="auto">
              <a:xfrm>
                <a:off x="2688" y="3185"/>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8" name="Group 1081"/>
            <p:cNvGrpSpPr>
              <a:grpSpLocks/>
            </p:cNvGrpSpPr>
            <p:nvPr/>
          </p:nvGrpSpPr>
          <p:grpSpPr bwMode="auto">
            <a:xfrm>
              <a:off x="2854" y="3296"/>
              <a:ext cx="439" cy="279"/>
              <a:chOff x="2854" y="3296"/>
              <a:chExt cx="439" cy="279"/>
            </a:xfrm>
          </p:grpSpPr>
          <p:sp>
            <p:nvSpPr>
              <p:cNvPr id="103777" name="Freeform 1082"/>
              <p:cNvSpPr>
                <a:spLocks/>
              </p:cNvSpPr>
              <p:nvPr/>
            </p:nvSpPr>
            <p:spPr bwMode="auto">
              <a:xfrm>
                <a:off x="3181" y="3488"/>
                <a:ext cx="112" cy="87"/>
              </a:xfrm>
              <a:custGeom>
                <a:avLst/>
                <a:gdLst>
                  <a:gd name="T0" fmla="*/ 112 w 112"/>
                  <a:gd name="T1" fmla="*/ 87 h 87"/>
                  <a:gd name="T2" fmla="*/ 0 w 112"/>
                  <a:gd name="T3" fmla="*/ 48 h 87"/>
                  <a:gd name="T4" fmla="*/ 16 w 112"/>
                  <a:gd name="T5" fmla="*/ 24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8"/>
                    </a:lnTo>
                    <a:lnTo>
                      <a:pt x="16" y="24"/>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3778" name="Line 1083"/>
              <p:cNvSpPr>
                <a:spLocks noChangeShapeType="1"/>
              </p:cNvSpPr>
              <p:nvPr/>
            </p:nvSpPr>
            <p:spPr bwMode="auto">
              <a:xfrm>
                <a:off x="2854" y="32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9" name="Line 1084"/>
              <p:cNvSpPr>
                <a:spLocks noChangeShapeType="1"/>
              </p:cNvSpPr>
              <p:nvPr/>
            </p:nvSpPr>
            <p:spPr bwMode="auto">
              <a:xfrm>
                <a:off x="2950" y="3360"/>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0" name="Line 1085"/>
              <p:cNvSpPr>
                <a:spLocks noChangeShapeType="1"/>
              </p:cNvSpPr>
              <p:nvPr/>
            </p:nvSpPr>
            <p:spPr bwMode="auto">
              <a:xfrm>
                <a:off x="3046" y="341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81" name="Line 1086"/>
              <p:cNvSpPr>
                <a:spLocks noChangeShapeType="1"/>
              </p:cNvSpPr>
              <p:nvPr/>
            </p:nvSpPr>
            <p:spPr bwMode="auto">
              <a:xfrm>
                <a:off x="3135" y="3480"/>
                <a:ext cx="62"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39" name="Group 1087"/>
            <p:cNvGrpSpPr>
              <a:grpSpLocks/>
            </p:cNvGrpSpPr>
            <p:nvPr/>
          </p:nvGrpSpPr>
          <p:grpSpPr bwMode="auto">
            <a:xfrm>
              <a:off x="2863" y="3304"/>
              <a:ext cx="422" cy="279"/>
              <a:chOff x="2863" y="3304"/>
              <a:chExt cx="422" cy="279"/>
            </a:xfrm>
          </p:grpSpPr>
          <p:sp>
            <p:nvSpPr>
              <p:cNvPr id="103772" name="Freeform 1088"/>
              <p:cNvSpPr>
                <a:spLocks/>
              </p:cNvSpPr>
              <p:nvPr/>
            </p:nvSpPr>
            <p:spPr bwMode="auto">
              <a:xfrm>
                <a:off x="3173"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73" name="Line 1089"/>
              <p:cNvSpPr>
                <a:spLocks noChangeShapeType="1"/>
              </p:cNvSpPr>
              <p:nvPr/>
            </p:nvSpPr>
            <p:spPr bwMode="auto">
              <a:xfrm flipV="1">
                <a:off x="2863"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4" name="Line 1090"/>
              <p:cNvSpPr>
                <a:spLocks noChangeShapeType="1"/>
              </p:cNvSpPr>
              <p:nvPr/>
            </p:nvSpPr>
            <p:spPr bwMode="auto">
              <a:xfrm flipV="1">
                <a:off x="2958"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5" name="Line 1091"/>
              <p:cNvSpPr>
                <a:spLocks noChangeShapeType="1"/>
              </p:cNvSpPr>
              <p:nvPr/>
            </p:nvSpPr>
            <p:spPr bwMode="auto">
              <a:xfrm flipV="1">
                <a:off x="3046" y="341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6" name="Line 1092"/>
              <p:cNvSpPr>
                <a:spLocks noChangeShapeType="1"/>
              </p:cNvSpPr>
              <p:nvPr/>
            </p:nvSpPr>
            <p:spPr bwMode="auto">
              <a:xfrm flipV="1">
                <a:off x="3141"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0" name="Group 1093"/>
            <p:cNvGrpSpPr>
              <a:grpSpLocks/>
            </p:cNvGrpSpPr>
            <p:nvPr/>
          </p:nvGrpSpPr>
          <p:grpSpPr bwMode="auto">
            <a:xfrm>
              <a:off x="2870" y="2690"/>
              <a:ext cx="415" cy="287"/>
              <a:chOff x="2870" y="2690"/>
              <a:chExt cx="415" cy="287"/>
            </a:xfrm>
          </p:grpSpPr>
          <p:sp>
            <p:nvSpPr>
              <p:cNvPr id="103767" name="Freeform 1094"/>
              <p:cNvSpPr>
                <a:spLocks/>
              </p:cNvSpPr>
              <p:nvPr/>
            </p:nvSpPr>
            <p:spPr bwMode="auto">
              <a:xfrm>
                <a:off x="3173"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68" name="Line 1095"/>
              <p:cNvSpPr>
                <a:spLocks noChangeShapeType="1"/>
              </p:cNvSpPr>
              <p:nvPr/>
            </p:nvSpPr>
            <p:spPr bwMode="auto">
              <a:xfrm flipV="1">
                <a:off x="2870" y="292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9" name="Line 1096"/>
              <p:cNvSpPr>
                <a:spLocks noChangeShapeType="1"/>
              </p:cNvSpPr>
              <p:nvPr/>
            </p:nvSpPr>
            <p:spPr bwMode="auto">
              <a:xfrm flipV="1">
                <a:off x="2967" y="286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0" name="Line 1097"/>
              <p:cNvSpPr>
                <a:spLocks noChangeShapeType="1"/>
              </p:cNvSpPr>
              <p:nvPr/>
            </p:nvSpPr>
            <p:spPr bwMode="auto">
              <a:xfrm flipV="1">
                <a:off x="3053" y="280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71" name="Line 1098"/>
              <p:cNvSpPr>
                <a:spLocks noChangeShapeType="1"/>
              </p:cNvSpPr>
              <p:nvPr/>
            </p:nvSpPr>
            <p:spPr bwMode="auto">
              <a:xfrm flipV="1">
                <a:off x="3149" y="2754"/>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1" name="Group 1099"/>
            <p:cNvGrpSpPr>
              <a:grpSpLocks/>
            </p:cNvGrpSpPr>
            <p:nvPr/>
          </p:nvGrpSpPr>
          <p:grpSpPr bwMode="auto">
            <a:xfrm>
              <a:off x="2878" y="2068"/>
              <a:ext cx="431" cy="287"/>
              <a:chOff x="2878" y="2068"/>
              <a:chExt cx="431" cy="287"/>
            </a:xfrm>
          </p:grpSpPr>
          <p:sp>
            <p:nvSpPr>
              <p:cNvPr id="103762" name="Freeform 1100"/>
              <p:cNvSpPr>
                <a:spLocks/>
              </p:cNvSpPr>
              <p:nvPr/>
            </p:nvSpPr>
            <p:spPr bwMode="auto">
              <a:xfrm>
                <a:off x="319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763" name="Line 1101"/>
              <p:cNvSpPr>
                <a:spLocks noChangeShapeType="1"/>
              </p:cNvSpPr>
              <p:nvPr/>
            </p:nvSpPr>
            <p:spPr bwMode="auto">
              <a:xfrm>
                <a:off x="287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4" name="Line 1102"/>
              <p:cNvSpPr>
                <a:spLocks noChangeShapeType="1"/>
              </p:cNvSpPr>
              <p:nvPr/>
            </p:nvSpPr>
            <p:spPr bwMode="auto">
              <a:xfrm>
                <a:off x="2975" y="2132"/>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5" name="Line 1103"/>
              <p:cNvSpPr>
                <a:spLocks noChangeShapeType="1"/>
              </p:cNvSpPr>
              <p:nvPr/>
            </p:nvSpPr>
            <p:spPr bwMode="auto">
              <a:xfrm>
                <a:off x="3062"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6" name="Line 1104"/>
              <p:cNvSpPr>
                <a:spLocks noChangeShapeType="1"/>
              </p:cNvSpPr>
              <p:nvPr/>
            </p:nvSpPr>
            <p:spPr bwMode="auto">
              <a:xfrm>
                <a:off x="315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2" name="Group 1105"/>
            <p:cNvGrpSpPr>
              <a:grpSpLocks/>
            </p:cNvGrpSpPr>
            <p:nvPr/>
          </p:nvGrpSpPr>
          <p:grpSpPr bwMode="auto">
            <a:xfrm>
              <a:off x="2415" y="2387"/>
              <a:ext cx="439" cy="271"/>
              <a:chOff x="2415" y="2387"/>
              <a:chExt cx="439" cy="271"/>
            </a:xfrm>
          </p:grpSpPr>
          <p:sp>
            <p:nvSpPr>
              <p:cNvPr id="103757" name="Freeform 1106"/>
              <p:cNvSpPr>
                <a:spLocks/>
              </p:cNvSpPr>
              <p:nvPr/>
            </p:nvSpPr>
            <p:spPr bwMode="auto">
              <a:xfrm>
                <a:off x="2742"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758" name="Line 1107"/>
              <p:cNvSpPr>
                <a:spLocks noChangeShapeType="1"/>
              </p:cNvSpPr>
              <p:nvPr/>
            </p:nvSpPr>
            <p:spPr bwMode="auto">
              <a:xfrm>
                <a:off x="2415"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9" name="Line 1108"/>
              <p:cNvSpPr>
                <a:spLocks noChangeShapeType="1"/>
              </p:cNvSpPr>
              <p:nvPr/>
            </p:nvSpPr>
            <p:spPr bwMode="auto">
              <a:xfrm>
                <a:off x="2512" y="2443"/>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0" name="Line 1109"/>
              <p:cNvSpPr>
                <a:spLocks noChangeShapeType="1"/>
              </p:cNvSpPr>
              <p:nvPr/>
            </p:nvSpPr>
            <p:spPr bwMode="auto">
              <a:xfrm>
                <a:off x="2607"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61" name="Line 1110"/>
              <p:cNvSpPr>
                <a:spLocks noChangeShapeType="1"/>
              </p:cNvSpPr>
              <p:nvPr/>
            </p:nvSpPr>
            <p:spPr bwMode="auto">
              <a:xfrm>
                <a:off x="2702"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3" name="Group 1111"/>
            <p:cNvGrpSpPr>
              <a:grpSpLocks/>
            </p:cNvGrpSpPr>
            <p:nvPr/>
          </p:nvGrpSpPr>
          <p:grpSpPr bwMode="auto">
            <a:xfrm>
              <a:off x="1944" y="2387"/>
              <a:ext cx="439" cy="271"/>
              <a:chOff x="1944" y="2387"/>
              <a:chExt cx="439" cy="271"/>
            </a:xfrm>
          </p:grpSpPr>
          <p:sp>
            <p:nvSpPr>
              <p:cNvPr id="103752" name="Freeform 1112"/>
              <p:cNvSpPr>
                <a:spLocks/>
              </p:cNvSpPr>
              <p:nvPr/>
            </p:nvSpPr>
            <p:spPr bwMode="auto">
              <a:xfrm>
                <a:off x="2271"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753" name="Line 1113"/>
              <p:cNvSpPr>
                <a:spLocks noChangeShapeType="1"/>
              </p:cNvSpPr>
              <p:nvPr/>
            </p:nvSpPr>
            <p:spPr bwMode="auto">
              <a:xfrm>
                <a:off x="1944" y="238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4" name="Line 1114"/>
              <p:cNvSpPr>
                <a:spLocks noChangeShapeType="1"/>
              </p:cNvSpPr>
              <p:nvPr/>
            </p:nvSpPr>
            <p:spPr bwMode="auto">
              <a:xfrm>
                <a:off x="2040" y="244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5" name="Line 1115"/>
              <p:cNvSpPr>
                <a:spLocks noChangeShapeType="1"/>
              </p:cNvSpPr>
              <p:nvPr/>
            </p:nvSpPr>
            <p:spPr bwMode="auto">
              <a:xfrm>
                <a:off x="2136"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6" name="Line 1116"/>
              <p:cNvSpPr>
                <a:spLocks noChangeShapeType="1"/>
              </p:cNvSpPr>
              <p:nvPr/>
            </p:nvSpPr>
            <p:spPr bwMode="auto">
              <a:xfrm>
                <a:off x="2231"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4" name="Group 1117"/>
            <p:cNvGrpSpPr>
              <a:grpSpLocks/>
            </p:cNvGrpSpPr>
            <p:nvPr/>
          </p:nvGrpSpPr>
          <p:grpSpPr bwMode="auto">
            <a:xfrm>
              <a:off x="2399" y="3304"/>
              <a:ext cx="447" cy="279"/>
              <a:chOff x="2399" y="3304"/>
              <a:chExt cx="447" cy="279"/>
            </a:xfrm>
          </p:grpSpPr>
          <p:sp>
            <p:nvSpPr>
              <p:cNvPr id="103747" name="Freeform 1118"/>
              <p:cNvSpPr>
                <a:spLocks/>
              </p:cNvSpPr>
              <p:nvPr/>
            </p:nvSpPr>
            <p:spPr bwMode="auto">
              <a:xfrm>
                <a:off x="2734" y="3504"/>
                <a:ext cx="112" cy="79"/>
              </a:xfrm>
              <a:custGeom>
                <a:avLst/>
                <a:gdLst>
                  <a:gd name="T0" fmla="*/ 112 w 112"/>
                  <a:gd name="T1" fmla="*/ 79 h 79"/>
                  <a:gd name="T2" fmla="*/ 0 w 112"/>
                  <a:gd name="T3" fmla="*/ 47 h 79"/>
                  <a:gd name="T4" fmla="*/ 16 w 112"/>
                  <a:gd name="T5" fmla="*/ 24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4"/>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3748" name="Line 1119"/>
              <p:cNvSpPr>
                <a:spLocks noChangeShapeType="1"/>
              </p:cNvSpPr>
              <p:nvPr/>
            </p:nvSpPr>
            <p:spPr bwMode="auto">
              <a:xfrm>
                <a:off x="2399"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9" name="Line 1120"/>
              <p:cNvSpPr>
                <a:spLocks noChangeShapeType="1"/>
              </p:cNvSpPr>
              <p:nvPr/>
            </p:nvSpPr>
            <p:spPr bwMode="auto">
              <a:xfrm>
                <a:off x="2495"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0" name="Line 1121"/>
              <p:cNvSpPr>
                <a:spLocks noChangeShapeType="1"/>
              </p:cNvSpPr>
              <p:nvPr/>
            </p:nvSpPr>
            <p:spPr bwMode="auto">
              <a:xfrm>
                <a:off x="2590"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51" name="Line 1122"/>
              <p:cNvSpPr>
                <a:spLocks noChangeShapeType="1"/>
              </p:cNvSpPr>
              <p:nvPr/>
            </p:nvSpPr>
            <p:spPr bwMode="auto">
              <a:xfrm>
                <a:off x="2687" y="3480"/>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5" name="Group 1123"/>
            <p:cNvGrpSpPr>
              <a:grpSpLocks/>
            </p:cNvGrpSpPr>
            <p:nvPr/>
          </p:nvGrpSpPr>
          <p:grpSpPr bwMode="auto">
            <a:xfrm>
              <a:off x="1936" y="3304"/>
              <a:ext cx="431" cy="271"/>
              <a:chOff x="1936" y="3304"/>
              <a:chExt cx="431" cy="271"/>
            </a:xfrm>
          </p:grpSpPr>
          <p:sp>
            <p:nvSpPr>
              <p:cNvPr id="103742" name="Freeform 1124"/>
              <p:cNvSpPr>
                <a:spLocks/>
              </p:cNvSpPr>
              <p:nvPr/>
            </p:nvSpPr>
            <p:spPr bwMode="auto">
              <a:xfrm>
                <a:off x="2255" y="3496"/>
                <a:ext cx="112" cy="79"/>
              </a:xfrm>
              <a:custGeom>
                <a:avLst/>
                <a:gdLst>
                  <a:gd name="T0" fmla="*/ 112 w 112"/>
                  <a:gd name="T1" fmla="*/ 79 h 79"/>
                  <a:gd name="T2" fmla="*/ 0 w 112"/>
                  <a:gd name="T3" fmla="*/ 40 h 79"/>
                  <a:gd name="T4" fmla="*/ 16 w 112"/>
                  <a:gd name="T5" fmla="*/ 16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0"/>
                    </a:lnTo>
                    <a:lnTo>
                      <a:pt x="16" y="16"/>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3743" name="Line 1125"/>
              <p:cNvSpPr>
                <a:spLocks noChangeShapeType="1"/>
              </p:cNvSpPr>
              <p:nvPr/>
            </p:nvSpPr>
            <p:spPr bwMode="auto">
              <a:xfrm>
                <a:off x="1936"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4" name="Line 1126"/>
              <p:cNvSpPr>
                <a:spLocks noChangeShapeType="1"/>
              </p:cNvSpPr>
              <p:nvPr/>
            </p:nvSpPr>
            <p:spPr bwMode="auto">
              <a:xfrm>
                <a:off x="2032"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5" name="Line 1127"/>
              <p:cNvSpPr>
                <a:spLocks noChangeShapeType="1"/>
              </p:cNvSpPr>
              <p:nvPr/>
            </p:nvSpPr>
            <p:spPr bwMode="auto">
              <a:xfrm>
                <a:off x="2127"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6" name="Line 1128"/>
              <p:cNvSpPr>
                <a:spLocks noChangeShapeType="1"/>
              </p:cNvSpPr>
              <p:nvPr/>
            </p:nvSpPr>
            <p:spPr bwMode="auto">
              <a:xfrm>
                <a:off x="2224" y="3480"/>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6" name="Group 1129"/>
            <p:cNvGrpSpPr>
              <a:grpSpLocks/>
            </p:cNvGrpSpPr>
            <p:nvPr/>
          </p:nvGrpSpPr>
          <p:grpSpPr bwMode="auto">
            <a:xfrm>
              <a:off x="2400" y="3304"/>
              <a:ext cx="414" cy="279"/>
              <a:chOff x="2400" y="3304"/>
              <a:chExt cx="414" cy="279"/>
            </a:xfrm>
          </p:grpSpPr>
          <p:sp>
            <p:nvSpPr>
              <p:cNvPr id="103737" name="Freeform 1130"/>
              <p:cNvSpPr>
                <a:spLocks/>
              </p:cNvSpPr>
              <p:nvPr/>
            </p:nvSpPr>
            <p:spPr bwMode="auto">
              <a:xfrm>
                <a:off x="2702"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38" name="Line 1131"/>
              <p:cNvSpPr>
                <a:spLocks noChangeShapeType="1"/>
              </p:cNvSpPr>
              <p:nvPr/>
            </p:nvSpPr>
            <p:spPr bwMode="auto">
              <a:xfrm flipV="1">
                <a:off x="2400"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9" name="Line 1132"/>
              <p:cNvSpPr>
                <a:spLocks noChangeShapeType="1"/>
              </p:cNvSpPr>
              <p:nvPr/>
            </p:nvSpPr>
            <p:spPr bwMode="auto">
              <a:xfrm flipV="1">
                <a:off x="2495"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0" name="Line 1133"/>
              <p:cNvSpPr>
                <a:spLocks noChangeShapeType="1"/>
              </p:cNvSpPr>
              <p:nvPr/>
            </p:nvSpPr>
            <p:spPr bwMode="auto">
              <a:xfrm flipV="1">
                <a:off x="2583" y="340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41" name="Line 1134"/>
              <p:cNvSpPr>
                <a:spLocks noChangeShapeType="1"/>
              </p:cNvSpPr>
              <p:nvPr/>
            </p:nvSpPr>
            <p:spPr bwMode="auto">
              <a:xfrm flipV="1">
                <a:off x="2678" y="3368"/>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7" name="Group 1135"/>
            <p:cNvGrpSpPr>
              <a:grpSpLocks/>
            </p:cNvGrpSpPr>
            <p:nvPr/>
          </p:nvGrpSpPr>
          <p:grpSpPr bwMode="auto">
            <a:xfrm>
              <a:off x="2400" y="3001"/>
              <a:ext cx="422" cy="271"/>
              <a:chOff x="2400" y="3001"/>
              <a:chExt cx="422" cy="271"/>
            </a:xfrm>
          </p:grpSpPr>
          <p:sp>
            <p:nvSpPr>
              <p:cNvPr id="103732" name="Freeform 1136"/>
              <p:cNvSpPr>
                <a:spLocks/>
              </p:cNvSpPr>
              <p:nvPr/>
            </p:nvSpPr>
            <p:spPr bwMode="auto">
              <a:xfrm>
                <a:off x="2710"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33" name="Line 1137"/>
              <p:cNvSpPr>
                <a:spLocks noChangeShapeType="1"/>
              </p:cNvSpPr>
              <p:nvPr/>
            </p:nvSpPr>
            <p:spPr bwMode="auto">
              <a:xfrm flipV="1">
                <a:off x="2400"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4" name="Line 1138"/>
              <p:cNvSpPr>
                <a:spLocks noChangeShapeType="1"/>
              </p:cNvSpPr>
              <p:nvPr/>
            </p:nvSpPr>
            <p:spPr bwMode="auto">
              <a:xfrm flipV="1">
                <a:off x="2496" y="3170"/>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5" name="Line 1139"/>
              <p:cNvSpPr>
                <a:spLocks noChangeShapeType="1"/>
              </p:cNvSpPr>
              <p:nvPr/>
            </p:nvSpPr>
            <p:spPr bwMode="auto">
              <a:xfrm flipV="1">
                <a:off x="2590" y="310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6" name="Line 1140"/>
              <p:cNvSpPr>
                <a:spLocks noChangeShapeType="1"/>
              </p:cNvSpPr>
              <p:nvPr/>
            </p:nvSpPr>
            <p:spPr bwMode="auto">
              <a:xfrm flipV="1">
                <a:off x="2678"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8" name="Group 1141"/>
            <p:cNvGrpSpPr>
              <a:grpSpLocks/>
            </p:cNvGrpSpPr>
            <p:nvPr/>
          </p:nvGrpSpPr>
          <p:grpSpPr bwMode="auto">
            <a:xfrm>
              <a:off x="3318" y="3001"/>
              <a:ext cx="422" cy="271"/>
              <a:chOff x="3318" y="3001"/>
              <a:chExt cx="422" cy="271"/>
            </a:xfrm>
          </p:grpSpPr>
          <p:sp>
            <p:nvSpPr>
              <p:cNvPr id="103727" name="Freeform 1142"/>
              <p:cNvSpPr>
                <a:spLocks/>
              </p:cNvSpPr>
              <p:nvPr/>
            </p:nvSpPr>
            <p:spPr bwMode="auto">
              <a:xfrm>
                <a:off x="3628"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28" name="Line 1143"/>
              <p:cNvSpPr>
                <a:spLocks noChangeShapeType="1"/>
              </p:cNvSpPr>
              <p:nvPr/>
            </p:nvSpPr>
            <p:spPr bwMode="auto">
              <a:xfrm flipV="1">
                <a:off x="3318"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9" name="Line 1144"/>
              <p:cNvSpPr>
                <a:spLocks noChangeShapeType="1"/>
              </p:cNvSpPr>
              <p:nvPr/>
            </p:nvSpPr>
            <p:spPr bwMode="auto">
              <a:xfrm flipV="1">
                <a:off x="3414" y="316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0" name="Line 1145"/>
              <p:cNvSpPr>
                <a:spLocks noChangeShapeType="1"/>
              </p:cNvSpPr>
              <p:nvPr/>
            </p:nvSpPr>
            <p:spPr bwMode="auto">
              <a:xfrm flipV="1">
                <a:off x="3509" y="310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31" name="Line 1146"/>
              <p:cNvSpPr>
                <a:spLocks noChangeShapeType="1"/>
              </p:cNvSpPr>
              <p:nvPr/>
            </p:nvSpPr>
            <p:spPr bwMode="auto">
              <a:xfrm flipV="1">
                <a:off x="3596"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49" name="Group 1147"/>
            <p:cNvGrpSpPr>
              <a:grpSpLocks/>
            </p:cNvGrpSpPr>
            <p:nvPr/>
          </p:nvGrpSpPr>
          <p:grpSpPr bwMode="auto">
            <a:xfrm>
              <a:off x="3325" y="2076"/>
              <a:ext cx="439" cy="271"/>
              <a:chOff x="3325" y="2076"/>
              <a:chExt cx="439" cy="271"/>
            </a:xfrm>
          </p:grpSpPr>
          <p:sp>
            <p:nvSpPr>
              <p:cNvPr id="103722" name="Freeform 1148"/>
              <p:cNvSpPr>
                <a:spLocks/>
              </p:cNvSpPr>
              <p:nvPr/>
            </p:nvSpPr>
            <p:spPr bwMode="auto">
              <a:xfrm>
                <a:off x="3652"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723" name="Line 1149"/>
              <p:cNvSpPr>
                <a:spLocks noChangeShapeType="1"/>
              </p:cNvSpPr>
              <p:nvPr/>
            </p:nvSpPr>
            <p:spPr bwMode="auto">
              <a:xfrm>
                <a:off x="3325" y="207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4" name="Line 1150"/>
              <p:cNvSpPr>
                <a:spLocks noChangeShapeType="1"/>
              </p:cNvSpPr>
              <p:nvPr/>
            </p:nvSpPr>
            <p:spPr bwMode="auto">
              <a:xfrm>
                <a:off x="3422"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5" name="Line 1151"/>
              <p:cNvSpPr>
                <a:spLocks noChangeShapeType="1"/>
              </p:cNvSpPr>
              <p:nvPr/>
            </p:nvSpPr>
            <p:spPr bwMode="auto">
              <a:xfrm>
                <a:off x="3517"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6" name="Line 1152"/>
              <p:cNvSpPr>
                <a:spLocks noChangeShapeType="1"/>
              </p:cNvSpPr>
              <p:nvPr/>
            </p:nvSpPr>
            <p:spPr bwMode="auto">
              <a:xfrm>
                <a:off x="3612"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0" name="Group 1153"/>
            <p:cNvGrpSpPr>
              <a:grpSpLocks/>
            </p:cNvGrpSpPr>
            <p:nvPr/>
          </p:nvGrpSpPr>
          <p:grpSpPr bwMode="auto">
            <a:xfrm>
              <a:off x="3788" y="2068"/>
              <a:ext cx="431" cy="287"/>
              <a:chOff x="3788" y="2068"/>
              <a:chExt cx="431" cy="287"/>
            </a:xfrm>
          </p:grpSpPr>
          <p:sp>
            <p:nvSpPr>
              <p:cNvPr id="103717" name="Freeform 1154"/>
              <p:cNvSpPr>
                <a:spLocks/>
              </p:cNvSpPr>
              <p:nvPr/>
            </p:nvSpPr>
            <p:spPr bwMode="auto">
              <a:xfrm>
                <a:off x="410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718" name="Line 1155"/>
              <p:cNvSpPr>
                <a:spLocks noChangeShapeType="1"/>
              </p:cNvSpPr>
              <p:nvPr/>
            </p:nvSpPr>
            <p:spPr bwMode="auto">
              <a:xfrm>
                <a:off x="378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9" name="Line 1156"/>
              <p:cNvSpPr>
                <a:spLocks noChangeShapeType="1"/>
              </p:cNvSpPr>
              <p:nvPr/>
            </p:nvSpPr>
            <p:spPr bwMode="auto">
              <a:xfrm>
                <a:off x="3885"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0" name="Line 1157"/>
              <p:cNvSpPr>
                <a:spLocks noChangeShapeType="1"/>
              </p:cNvSpPr>
              <p:nvPr/>
            </p:nvSpPr>
            <p:spPr bwMode="auto">
              <a:xfrm>
                <a:off x="3973" y="219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21" name="Line 1158"/>
              <p:cNvSpPr>
                <a:spLocks noChangeShapeType="1"/>
              </p:cNvSpPr>
              <p:nvPr/>
            </p:nvSpPr>
            <p:spPr bwMode="auto">
              <a:xfrm>
                <a:off x="406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1" name="Group 1159"/>
            <p:cNvGrpSpPr>
              <a:grpSpLocks/>
            </p:cNvGrpSpPr>
            <p:nvPr/>
          </p:nvGrpSpPr>
          <p:grpSpPr bwMode="auto">
            <a:xfrm>
              <a:off x="4251" y="2084"/>
              <a:ext cx="431" cy="263"/>
              <a:chOff x="4251" y="2084"/>
              <a:chExt cx="431" cy="263"/>
            </a:xfrm>
          </p:grpSpPr>
          <p:sp>
            <p:nvSpPr>
              <p:cNvPr id="103712" name="Freeform 1160"/>
              <p:cNvSpPr>
                <a:spLocks/>
              </p:cNvSpPr>
              <p:nvPr/>
            </p:nvSpPr>
            <p:spPr bwMode="auto">
              <a:xfrm>
                <a:off x="4570"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713" name="Line 1161"/>
              <p:cNvSpPr>
                <a:spLocks noChangeShapeType="1"/>
              </p:cNvSpPr>
              <p:nvPr/>
            </p:nvSpPr>
            <p:spPr bwMode="auto">
              <a:xfrm>
                <a:off x="4251" y="208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4" name="Line 1162"/>
              <p:cNvSpPr>
                <a:spLocks noChangeShapeType="1"/>
              </p:cNvSpPr>
              <p:nvPr/>
            </p:nvSpPr>
            <p:spPr bwMode="auto">
              <a:xfrm>
                <a:off x="4348" y="214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5" name="Line 1163"/>
              <p:cNvSpPr>
                <a:spLocks noChangeShapeType="1"/>
              </p:cNvSpPr>
              <p:nvPr/>
            </p:nvSpPr>
            <p:spPr bwMode="auto">
              <a:xfrm>
                <a:off x="4443" y="2203"/>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6" name="Line 1164"/>
              <p:cNvSpPr>
                <a:spLocks noChangeShapeType="1"/>
              </p:cNvSpPr>
              <p:nvPr/>
            </p:nvSpPr>
            <p:spPr bwMode="auto">
              <a:xfrm>
                <a:off x="4539" y="2259"/>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2" name="Group 1165"/>
            <p:cNvGrpSpPr>
              <a:grpSpLocks/>
            </p:cNvGrpSpPr>
            <p:nvPr/>
          </p:nvGrpSpPr>
          <p:grpSpPr bwMode="auto">
            <a:xfrm>
              <a:off x="4236" y="3001"/>
              <a:ext cx="430" cy="279"/>
              <a:chOff x="4236" y="3001"/>
              <a:chExt cx="430" cy="279"/>
            </a:xfrm>
          </p:grpSpPr>
          <p:sp>
            <p:nvSpPr>
              <p:cNvPr id="103707" name="Freeform 1166"/>
              <p:cNvSpPr>
                <a:spLocks/>
              </p:cNvSpPr>
              <p:nvPr/>
            </p:nvSpPr>
            <p:spPr bwMode="auto">
              <a:xfrm>
                <a:off x="4554"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708" name="Line 1167"/>
              <p:cNvSpPr>
                <a:spLocks noChangeShapeType="1"/>
              </p:cNvSpPr>
              <p:nvPr/>
            </p:nvSpPr>
            <p:spPr bwMode="auto">
              <a:xfrm flipV="1">
                <a:off x="4236" y="32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9" name="Line 1168"/>
              <p:cNvSpPr>
                <a:spLocks noChangeShapeType="1"/>
              </p:cNvSpPr>
              <p:nvPr/>
            </p:nvSpPr>
            <p:spPr bwMode="auto">
              <a:xfrm flipV="1">
                <a:off x="4332" y="316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0" name="Line 1169"/>
              <p:cNvSpPr>
                <a:spLocks noChangeShapeType="1"/>
              </p:cNvSpPr>
              <p:nvPr/>
            </p:nvSpPr>
            <p:spPr bwMode="auto">
              <a:xfrm flipV="1">
                <a:off x="4419" y="3114"/>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11" name="Line 1170"/>
              <p:cNvSpPr>
                <a:spLocks noChangeShapeType="1"/>
              </p:cNvSpPr>
              <p:nvPr/>
            </p:nvSpPr>
            <p:spPr bwMode="auto">
              <a:xfrm flipV="1">
                <a:off x="4515" y="3066"/>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3" name="Group 1171"/>
            <p:cNvGrpSpPr>
              <a:grpSpLocks/>
            </p:cNvGrpSpPr>
            <p:nvPr/>
          </p:nvGrpSpPr>
          <p:grpSpPr bwMode="auto">
            <a:xfrm>
              <a:off x="3772" y="2682"/>
              <a:ext cx="423" cy="287"/>
              <a:chOff x="3772" y="2682"/>
              <a:chExt cx="423" cy="287"/>
            </a:xfrm>
          </p:grpSpPr>
          <p:sp>
            <p:nvSpPr>
              <p:cNvPr id="103702" name="Freeform 1172"/>
              <p:cNvSpPr>
                <a:spLocks/>
              </p:cNvSpPr>
              <p:nvPr/>
            </p:nvSpPr>
            <p:spPr bwMode="auto">
              <a:xfrm>
                <a:off x="4083" y="2881"/>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703" name="Line 1173"/>
              <p:cNvSpPr>
                <a:spLocks noChangeShapeType="1"/>
              </p:cNvSpPr>
              <p:nvPr/>
            </p:nvSpPr>
            <p:spPr bwMode="auto">
              <a:xfrm>
                <a:off x="3772" y="268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4" name="Line 1174"/>
              <p:cNvSpPr>
                <a:spLocks noChangeShapeType="1"/>
              </p:cNvSpPr>
              <p:nvPr/>
            </p:nvSpPr>
            <p:spPr bwMode="auto">
              <a:xfrm>
                <a:off x="3868" y="274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5" name="Line 1175"/>
              <p:cNvSpPr>
                <a:spLocks noChangeShapeType="1"/>
              </p:cNvSpPr>
              <p:nvPr/>
            </p:nvSpPr>
            <p:spPr bwMode="auto">
              <a:xfrm>
                <a:off x="3957" y="2810"/>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6" name="Line 1176"/>
              <p:cNvSpPr>
                <a:spLocks noChangeShapeType="1"/>
              </p:cNvSpPr>
              <p:nvPr/>
            </p:nvSpPr>
            <p:spPr bwMode="auto">
              <a:xfrm>
                <a:off x="4051" y="2873"/>
                <a:ext cx="48"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4" name="Group 1177"/>
            <p:cNvGrpSpPr>
              <a:grpSpLocks/>
            </p:cNvGrpSpPr>
            <p:nvPr/>
          </p:nvGrpSpPr>
          <p:grpSpPr bwMode="auto">
            <a:xfrm>
              <a:off x="3780" y="2387"/>
              <a:ext cx="431" cy="279"/>
              <a:chOff x="3780" y="2387"/>
              <a:chExt cx="431" cy="279"/>
            </a:xfrm>
          </p:grpSpPr>
          <p:sp>
            <p:nvSpPr>
              <p:cNvPr id="103697" name="Freeform 1178"/>
              <p:cNvSpPr>
                <a:spLocks/>
              </p:cNvSpPr>
              <p:nvPr/>
            </p:nvSpPr>
            <p:spPr bwMode="auto">
              <a:xfrm>
                <a:off x="409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698" name="Line 1179"/>
              <p:cNvSpPr>
                <a:spLocks noChangeShapeType="1"/>
              </p:cNvSpPr>
              <p:nvPr/>
            </p:nvSpPr>
            <p:spPr bwMode="auto">
              <a:xfrm>
                <a:off x="3780"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9" name="Line 1180"/>
              <p:cNvSpPr>
                <a:spLocks noChangeShapeType="1"/>
              </p:cNvSpPr>
              <p:nvPr/>
            </p:nvSpPr>
            <p:spPr bwMode="auto">
              <a:xfrm>
                <a:off x="3877" y="245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0" name="Line 1181"/>
              <p:cNvSpPr>
                <a:spLocks noChangeShapeType="1"/>
              </p:cNvSpPr>
              <p:nvPr/>
            </p:nvSpPr>
            <p:spPr bwMode="auto">
              <a:xfrm>
                <a:off x="3965" y="2507"/>
                <a:ext cx="78"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01" name="Line 1182"/>
              <p:cNvSpPr>
                <a:spLocks noChangeShapeType="1"/>
              </p:cNvSpPr>
              <p:nvPr/>
            </p:nvSpPr>
            <p:spPr bwMode="auto">
              <a:xfrm>
                <a:off x="4060" y="2570"/>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5" name="Group 1183"/>
            <p:cNvGrpSpPr>
              <a:grpSpLocks/>
            </p:cNvGrpSpPr>
            <p:nvPr/>
          </p:nvGrpSpPr>
          <p:grpSpPr bwMode="auto">
            <a:xfrm>
              <a:off x="3780" y="1781"/>
              <a:ext cx="415" cy="263"/>
              <a:chOff x="3780" y="1781"/>
              <a:chExt cx="415" cy="263"/>
            </a:xfrm>
          </p:grpSpPr>
          <p:sp>
            <p:nvSpPr>
              <p:cNvPr id="103692" name="Freeform 1184"/>
              <p:cNvSpPr>
                <a:spLocks/>
              </p:cNvSpPr>
              <p:nvPr/>
            </p:nvSpPr>
            <p:spPr bwMode="auto">
              <a:xfrm>
                <a:off x="4083"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693" name="Line 1185"/>
              <p:cNvSpPr>
                <a:spLocks noChangeShapeType="1"/>
              </p:cNvSpPr>
              <p:nvPr/>
            </p:nvSpPr>
            <p:spPr bwMode="auto">
              <a:xfrm flipV="1">
                <a:off x="3780"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4" name="Line 1186"/>
              <p:cNvSpPr>
                <a:spLocks noChangeShapeType="1"/>
              </p:cNvSpPr>
              <p:nvPr/>
            </p:nvSpPr>
            <p:spPr bwMode="auto">
              <a:xfrm flipV="1">
                <a:off x="3876"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5" name="Line 1187"/>
              <p:cNvSpPr>
                <a:spLocks noChangeShapeType="1"/>
              </p:cNvSpPr>
              <p:nvPr/>
            </p:nvSpPr>
            <p:spPr bwMode="auto">
              <a:xfrm flipV="1">
                <a:off x="3973" y="187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6" name="Line 1188"/>
              <p:cNvSpPr>
                <a:spLocks noChangeShapeType="1"/>
              </p:cNvSpPr>
              <p:nvPr/>
            </p:nvSpPr>
            <p:spPr bwMode="auto">
              <a:xfrm flipV="1">
                <a:off x="4059" y="1846"/>
                <a:ext cx="40" cy="1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6" name="Group 1189"/>
            <p:cNvGrpSpPr>
              <a:grpSpLocks/>
            </p:cNvGrpSpPr>
            <p:nvPr/>
          </p:nvGrpSpPr>
          <p:grpSpPr bwMode="auto">
            <a:xfrm>
              <a:off x="3780" y="1765"/>
              <a:ext cx="447" cy="279"/>
              <a:chOff x="3780" y="1765"/>
              <a:chExt cx="447" cy="279"/>
            </a:xfrm>
          </p:grpSpPr>
          <p:sp>
            <p:nvSpPr>
              <p:cNvPr id="103687" name="Freeform 1190"/>
              <p:cNvSpPr>
                <a:spLocks/>
              </p:cNvSpPr>
              <p:nvPr/>
            </p:nvSpPr>
            <p:spPr bwMode="auto">
              <a:xfrm>
                <a:off x="4115"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688" name="Line 1191"/>
              <p:cNvSpPr>
                <a:spLocks noChangeShapeType="1"/>
              </p:cNvSpPr>
              <p:nvPr/>
            </p:nvSpPr>
            <p:spPr bwMode="auto">
              <a:xfrm>
                <a:off x="3780" y="176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9" name="Line 1192"/>
              <p:cNvSpPr>
                <a:spLocks noChangeShapeType="1"/>
              </p:cNvSpPr>
              <p:nvPr/>
            </p:nvSpPr>
            <p:spPr bwMode="auto">
              <a:xfrm>
                <a:off x="3877" y="18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0" name="Line 1193"/>
              <p:cNvSpPr>
                <a:spLocks noChangeShapeType="1"/>
              </p:cNvSpPr>
              <p:nvPr/>
            </p:nvSpPr>
            <p:spPr bwMode="auto">
              <a:xfrm>
                <a:off x="3972" y="188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91" name="Line 1194"/>
              <p:cNvSpPr>
                <a:spLocks noChangeShapeType="1"/>
              </p:cNvSpPr>
              <p:nvPr/>
            </p:nvSpPr>
            <p:spPr bwMode="auto">
              <a:xfrm>
                <a:off x="4068" y="1940"/>
                <a:ext cx="63"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7" name="Group 1195"/>
            <p:cNvGrpSpPr>
              <a:grpSpLocks/>
            </p:cNvGrpSpPr>
            <p:nvPr/>
          </p:nvGrpSpPr>
          <p:grpSpPr bwMode="auto">
            <a:xfrm>
              <a:off x="3326" y="1781"/>
              <a:ext cx="430" cy="255"/>
              <a:chOff x="3326" y="1781"/>
              <a:chExt cx="430" cy="255"/>
            </a:xfrm>
          </p:grpSpPr>
          <p:sp>
            <p:nvSpPr>
              <p:cNvPr id="103682" name="Freeform 1196"/>
              <p:cNvSpPr>
                <a:spLocks/>
              </p:cNvSpPr>
              <p:nvPr/>
            </p:nvSpPr>
            <p:spPr bwMode="auto">
              <a:xfrm>
                <a:off x="3644" y="1956"/>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3683" name="Line 1197"/>
              <p:cNvSpPr>
                <a:spLocks noChangeShapeType="1"/>
              </p:cNvSpPr>
              <p:nvPr/>
            </p:nvSpPr>
            <p:spPr bwMode="auto">
              <a:xfrm>
                <a:off x="3326" y="178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4" name="Line 1198"/>
              <p:cNvSpPr>
                <a:spLocks noChangeShapeType="1"/>
              </p:cNvSpPr>
              <p:nvPr/>
            </p:nvSpPr>
            <p:spPr bwMode="auto">
              <a:xfrm>
                <a:off x="3422" y="183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5" name="Line 1199"/>
              <p:cNvSpPr>
                <a:spLocks noChangeShapeType="1"/>
              </p:cNvSpPr>
              <p:nvPr/>
            </p:nvSpPr>
            <p:spPr bwMode="auto">
              <a:xfrm>
                <a:off x="3516" y="1892"/>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6" name="Line 1200"/>
              <p:cNvSpPr>
                <a:spLocks noChangeShapeType="1"/>
              </p:cNvSpPr>
              <p:nvPr/>
            </p:nvSpPr>
            <p:spPr bwMode="auto">
              <a:xfrm>
                <a:off x="3612" y="194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8" name="Group 1201"/>
            <p:cNvGrpSpPr>
              <a:grpSpLocks/>
            </p:cNvGrpSpPr>
            <p:nvPr/>
          </p:nvGrpSpPr>
          <p:grpSpPr bwMode="auto">
            <a:xfrm>
              <a:off x="3325" y="2698"/>
              <a:ext cx="415" cy="279"/>
              <a:chOff x="3325" y="2698"/>
              <a:chExt cx="415" cy="279"/>
            </a:xfrm>
          </p:grpSpPr>
          <p:sp>
            <p:nvSpPr>
              <p:cNvPr id="103677" name="Freeform 1202"/>
              <p:cNvSpPr>
                <a:spLocks/>
              </p:cNvSpPr>
              <p:nvPr/>
            </p:nvSpPr>
            <p:spPr bwMode="auto">
              <a:xfrm>
                <a:off x="3628" y="2889"/>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678" name="Line 1203"/>
              <p:cNvSpPr>
                <a:spLocks noChangeShapeType="1"/>
              </p:cNvSpPr>
              <p:nvPr/>
            </p:nvSpPr>
            <p:spPr bwMode="auto">
              <a:xfrm>
                <a:off x="3325" y="269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9" name="Line 1204"/>
              <p:cNvSpPr>
                <a:spLocks noChangeShapeType="1"/>
              </p:cNvSpPr>
              <p:nvPr/>
            </p:nvSpPr>
            <p:spPr bwMode="auto">
              <a:xfrm>
                <a:off x="3421" y="276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0" name="Line 1205"/>
              <p:cNvSpPr>
                <a:spLocks noChangeShapeType="1"/>
              </p:cNvSpPr>
              <p:nvPr/>
            </p:nvSpPr>
            <p:spPr bwMode="auto">
              <a:xfrm>
                <a:off x="3510" y="282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81" name="Line 1206"/>
              <p:cNvSpPr>
                <a:spLocks noChangeShapeType="1"/>
              </p:cNvSpPr>
              <p:nvPr/>
            </p:nvSpPr>
            <p:spPr bwMode="auto">
              <a:xfrm>
                <a:off x="3604" y="288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59" name="Group 1207"/>
            <p:cNvGrpSpPr>
              <a:grpSpLocks/>
            </p:cNvGrpSpPr>
            <p:nvPr/>
          </p:nvGrpSpPr>
          <p:grpSpPr bwMode="auto">
            <a:xfrm>
              <a:off x="2878" y="2395"/>
              <a:ext cx="423" cy="271"/>
              <a:chOff x="2878" y="2395"/>
              <a:chExt cx="423" cy="271"/>
            </a:xfrm>
          </p:grpSpPr>
          <p:sp>
            <p:nvSpPr>
              <p:cNvPr id="103672" name="Freeform 1208"/>
              <p:cNvSpPr>
                <a:spLocks/>
              </p:cNvSpPr>
              <p:nvPr/>
            </p:nvSpPr>
            <p:spPr bwMode="auto">
              <a:xfrm>
                <a:off x="318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3673" name="Line 1209"/>
              <p:cNvSpPr>
                <a:spLocks noChangeShapeType="1"/>
              </p:cNvSpPr>
              <p:nvPr/>
            </p:nvSpPr>
            <p:spPr bwMode="auto">
              <a:xfrm>
                <a:off x="2878" y="239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4" name="Line 1210"/>
              <p:cNvSpPr>
                <a:spLocks noChangeShapeType="1"/>
              </p:cNvSpPr>
              <p:nvPr/>
            </p:nvSpPr>
            <p:spPr bwMode="auto">
              <a:xfrm>
                <a:off x="2975" y="2459"/>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5" name="Line 1211"/>
              <p:cNvSpPr>
                <a:spLocks noChangeShapeType="1"/>
              </p:cNvSpPr>
              <p:nvPr/>
            </p:nvSpPr>
            <p:spPr bwMode="auto">
              <a:xfrm>
                <a:off x="3070" y="251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6" name="Line 1212"/>
              <p:cNvSpPr>
                <a:spLocks noChangeShapeType="1"/>
              </p:cNvSpPr>
              <p:nvPr/>
            </p:nvSpPr>
            <p:spPr bwMode="auto">
              <a:xfrm>
                <a:off x="3157" y="2578"/>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60" name="Group 1213"/>
            <p:cNvGrpSpPr>
              <a:grpSpLocks/>
            </p:cNvGrpSpPr>
            <p:nvPr/>
          </p:nvGrpSpPr>
          <p:grpSpPr bwMode="auto">
            <a:xfrm>
              <a:off x="2862" y="3001"/>
              <a:ext cx="423" cy="263"/>
              <a:chOff x="2862" y="3001"/>
              <a:chExt cx="423" cy="263"/>
            </a:xfrm>
          </p:grpSpPr>
          <p:sp>
            <p:nvSpPr>
              <p:cNvPr id="103667" name="Freeform 1214"/>
              <p:cNvSpPr>
                <a:spLocks/>
              </p:cNvSpPr>
              <p:nvPr/>
            </p:nvSpPr>
            <p:spPr bwMode="auto">
              <a:xfrm>
                <a:off x="3173" y="3185"/>
                <a:ext cx="112" cy="79"/>
              </a:xfrm>
              <a:custGeom>
                <a:avLst/>
                <a:gdLst>
                  <a:gd name="T0" fmla="*/ 112 w 112"/>
                  <a:gd name="T1" fmla="*/ 79 h 79"/>
                  <a:gd name="T2" fmla="*/ 0 w 112"/>
                  <a:gd name="T3" fmla="*/ 47 h 79"/>
                  <a:gd name="T4" fmla="*/ 16 w 112"/>
                  <a:gd name="T5" fmla="*/ 23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3"/>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3668" name="Line 1215"/>
              <p:cNvSpPr>
                <a:spLocks noChangeShapeType="1"/>
              </p:cNvSpPr>
              <p:nvPr/>
            </p:nvSpPr>
            <p:spPr bwMode="auto">
              <a:xfrm>
                <a:off x="2862"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69" name="Line 1216"/>
              <p:cNvSpPr>
                <a:spLocks noChangeShapeType="1"/>
              </p:cNvSpPr>
              <p:nvPr/>
            </p:nvSpPr>
            <p:spPr bwMode="auto">
              <a:xfrm>
                <a:off x="2958" y="305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0" name="Line 1217"/>
              <p:cNvSpPr>
                <a:spLocks noChangeShapeType="1"/>
              </p:cNvSpPr>
              <p:nvPr/>
            </p:nvSpPr>
            <p:spPr bwMode="auto">
              <a:xfrm>
                <a:off x="3054"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71" name="Line 1218"/>
              <p:cNvSpPr>
                <a:spLocks noChangeShapeType="1"/>
              </p:cNvSpPr>
              <p:nvPr/>
            </p:nvSpPr>
            <p:spPr bwMode="auto">
              <a:xfrm>
                <a:off x="3150" y="3177"/>
                <a:ext cx="39"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661" name="Group 1219"/>
            <p:cNvGrpSpPr>
              <a:grpSpLocks/>
            </p:cNvGrpSpPr>
            <p:nvPr/>
          </p:nvGrpSpPr>
          <p:grpSpPr bwMode="auto">
            <a:xfrm>
              <a:off x="3318" y="3304"/>
              <a:ext cx="422" cy="287"/>
              <a:chOff x="3318" y="3304"/>
              <a:chExt cx="422" cy="287"/>
            </a:xfrm>
          </p:grpSpPr>
          <p:sp>
            <p:nvSpPr>
              <p:cNvPr id="103662" name="Freeform 1220"/>
              <p:cNvSpPr>
                <a:spLocks/>
              </p:cNvSpPr>
              <p:nvPr/>
            </p:nvSpPr>
            <p:spPr bwMode="auto">
              <a:xfrm>
                <a:off x="3628"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3663" name="Line 1221"/>
              <p:cNvSpPr>
                <a:spLocks noChangeShapeType="1"/>
              </p:cNvSpPr>
              <p:nvPr/>
            </p:nvSpPr>
            <p:spPr bwMode="auto">
              <a:xfrm flipV="1">
                <a:off x="3318" y="354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64" name="Line 1222"/>
              <p:cNvSpPr>
                <a:spLocks noChangeShapeType="1"/>
              </p:cNvSpPr>
              <p:nvPr/>
            </p:nvSpPr>
            <p:spPr bwMode="auto">
              <a:xfrm flipV="1">
                <a:off x="3413" y="3481"/>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65" name="Line 1223"/>
              <p:cNvSpPr>
                <a:spLocks noChangeShapeType="1"/>
              </p:cNvSpPr>
              <p:nvPr/>
            </p:nvSpPr>
            <p:spPr bwMode="auto">
              <a:xfrm flipV="1">
                <a:off x="3501" y="341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66" name="Line 1224"/>
              <p:cNvSpPr>
                <a:spLocks noChangeShapeType="1"/>
              </p:cNvSpPr>
              <p:nvPr/>
            </p:nvSpPr>
            <p:spPr bwMode="auto">
              <a:xfrm flipV="1">
                <a:off x="3596"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03429" name="Rectangle 1225"/>
          <p:cNvSpPr>
            <a:spLocks noGrp="1" noChangeArrowheads="1"/>
          </p:cNvSpPr>
          <p:nvPr>
            <p:ph type="title"/>
          </p:nvPr>
        </p:nvSpPr>
        <p:spPr/>
        <p:txBody>
          <a:bodyPr/>
          <a:lstStyle/>
          <a:p>
            <a:r>
              <a:rPr lang="en-US" dirty="0"/>
              <a:t>Optimizing fleets</a:t>
            </a:r>
            <a:endParaRPr lang="en-US" dirty="0" smtClean="0"/>
          </a:p>
        </p:txBody>
      </p:sp>
      <p:sp>
        <p:nvSpPr>
          <p:cNvPr id="3949770" name="Line 1226"/>
          <p:cNvSpPr>
            <a:spLocks noChangeShapeType="1"/>
          </p:cNvSpPr>
          <p:nvPr/>
        </p:nvSpPr>
        <p:spPr bwMode="auto">
          <a:xfrm flipV="1">
            <a:off x="2381250" y="3227388"/>
            <a:ext cx="1544638" cy="496887"/>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49771" name="Line 1227"/>
          <p:cNvSpPr>
            <a:spLocks noChangeShapeType="1"/>
          </p:cNvSpPr>
          <p:nvPr/>
        </p:nvSpPr>
        <p:spPr bwMode="auto">
          <a:xfrm flipV="1">
            <a:off x="2381250" y="3767138"/>
            <a:ext cx="2568575" cy="2120900"/>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49772" name="Line 1228"/>
          <p:cNvSpPr>
            <a:spLocks noChangeShapeType="1"/>
          </p:cNvSpPr>
          <p:nvPr/>
        </p:nvSpPr>
        <p:spPr bwMode="auto">
          <a:xfrm>
            <a:off x="2381250" y="2670175"/>
            <a:ext cx="1701800" cy="2713038"/>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949773" name="Rectangle 1229"/>
          <p:cNvSpPr>
            <a:spLocks noChangeArrowheads="1"/>
          </p:cNvSpPr>
          <p:nvPr/>
        </p:nvSpPr>
        <p:spPr bwMode="auto">
          <a:xfrm>
            <a:off x="1943100" y="2247900"/>
            <a:ext cx="736600" cy="4038600"/>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89194" name="Group 1230"/>
          <p:cNvGrpSpPr>
            <a:grpSpLocks/>
          </p:cNvGrpSpPr>
          <p:nvPr/>
        </p:nvGrpSpPr>
        <p:grpSpPr bwMode="auto">
          <a:xfrm>
            <a:off x="3663950" y="2784475"/>
            <a:ext cx="985838" cy="811213"/>
            <a:chOff x="2700" y="1858"/>
            <a:chExt cx="948" cy="780"/>
          </a:xfrm>
        </p:grpSpPr>
        <p:sp>
          <p:nvSpPr>
            <p:cNvPr id="103448" name="Rectangle 1231"/>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449" name="Group 1232"/>
            <p:cNvGrpSpPr>
              <a:grpSpLocks/>
            </p:cNvGrpSpPr>
            <p:nvPr/>
          </p:nvGrpSpPr>
          <p:grpSpPr bwMode="auto">
            <a:xfrm>
              <a:off x="2931" y="2061"/>
              <a:ext cx="506" cy="416"/>
              <a:chOff x="4101" y="2013"/>
              <a:chExt cx="506" cy="416"/>
            </a:xfrm>
          </p:grpSpPr>
          <p:sp>
            <p:nvSpPr>
              <p:cNvPr id="103450" name="Line 1233"/>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1" name="Line 1234"/>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2" name="Arc 1235"/>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89210" name="Group 1236"/>
          <p:cNvGrpSpPr>
            <a:grpSpLocks/>
          </p:cNvGrpSpPr>
          <p:nvPr/>
        </p:nvGrpSpPr>
        <p:grpSpPr bwMode="auto">
          <a:xfrm>
            <a:off x="4438650" y="3405188"/>
            <a:ext cx="985838" cy="811212"/>
            <a:chOff x="2700" y="1858"/>
            <a:chExt cx="948" cy="780"/>
          </a:xfrm>
        </p:grpSpPr>
        <p:sp>
          <p:nvSpPr>
            <p:cNvPr id="103443" name="Rectangle 1237"/>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444" name="Group 1238"/>
            <p:cNvGrpSpPr>
              <a:grpSpLocks/>
            </p:cNvGrpSpPr>
            <p:nvPr/>
          </p:nvGrpSpPr>
          <p:grpSpPr bwMode="auto">
            <a:xfrm>
              <a:off x="2931" y="2061"/>
              <a:ext cx="506" cy="416"/>
              <a:chOff x="4101" y="2013"/>
              <a:chExt cx="506" cy="416"/>
            </a:xfrm>
          </p:grpSpPr>
          <p:sp>
            <p:nvSpPr>
              <p:cNvPr id="103445" name="Line 1239"/>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6" name="Line 1240"/>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7" name="Arc 1241"/>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3949793" name="Group 1242"/>
          <p:cNvGrpSpPr>
            <a:grpSpLocks/>
          </p:cNvGrpSpPr>
          <p:nvPr/>
        </p:nvGrpSpPr>
        <p:grpSpPr bwMode="auto">
          <a:xfrm>
            <a:off x="3529013" y="4849813"/>
            <a:ext cx="985837" cy="811212"/>
            <a:chOff x="2700" y="1858"/>
            <a:chExt cx="948" cy="780"/>
          </a:xfrm>
        </p:grpSpPr>
        <p:sp>
          <p:nvSpPr>
            <p:cNvPr id="103438" name="Rectangle 1243"/>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439" name="Group 1244"/>
            <p:cNvGrpSpPr>
              <a:grpSpLocks/>
            </p:cNvGrpSpPr>
            <p:nvPr/>
          </p:nvGrpSpPr>
          <p:grpSpPr bwMode="auto">
            <a:xfrm>
              <a:off x="2931" y="2061"/>
              <a:ext cx="506" cy="416"/>
              <a:chOff x="4101" y="2013"/>
              <a:chExt cx="506" cy="416"/>
            </a:xfrm>
          </p:grpSpPr>
          <p:sp>
            <p:nvSpPr>
              <p:cNvPr id="103440" name="Line 1245"/>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1" name="Line 1246"/>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2" name="Arc 1247"/>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3437" name="Text Box 1248"/>
          <p:cNvSpPr txBox="1">
            <a:spLocks noChangeArrowheads="1"/>
          </p:cNvSpPr>
          <p:nvPr/>
        </p:nvSpPr>
        <p:spPr bwMode="auto">
          <a:xfrm>
            <a:off x="2168525" y="1581150"/>
            <a:ext cx="31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l"/>
            <a:r>
              <a:rPr lang="en-US" sz="3600" i="0"/>
              <a:t>t</a:t>
            </a:r>
          </a:p>
        </p:txBody>
      </p:sp>
      <p:sp>
        <p:nvSpPr>
          <p:cNvPr id="2" name="Footer Placeholder 1"/>
          <p:cNvSpPr>
            <a:spLocks noGrp="1"/>
          </p:cNvSpPr>
          <p:nvPr>
            <p:ph type="ftr" sz="quarter" idx="11"/>
          </p:nvPr>
        </p:nvSpPr>
        <p:spPr/>
        <p:txBody>
          <a:bodyPr/>
          <a:lstStyle/>
          <a:p>
            <a:pPr>
              <a:defRPr/>
            </a:pPr>
            <a:r>
              <a:rPr lang="en-US" smtClean="0"/>
              <a:t>© 2018 Warren B. Powell</a:t>
            </a:r>
            <a:endParaRPr lang="en-US" dirty="0"/>
          </a:p>
        </p:txBody>
      </p:sp>
    </p:spTree>
    <p:extLst>
      <p:ext uri="{BB962C8B-B14F-4D97-AF65-F5344CB8AC3E}">
        <p14:creationId xmlns:p14="http://schemas.microsoft.com/office/powerpoint/2010/main" val="714562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49773"/>
                                        </p:tgtEl>
                                        <p:attrNameLst>
                                          <p:attrName>style.visibility</p:attrName>
                                        </p:attrNameLst>
                                      </p:cBhvr>
                                      <p:to>
                                        <p:strVal val="visible"/>
                                      </p:to>
                                    </p:set>
                                    <p:animEffect transition="in" filter="wipe(up)">
                                      <p:cBhvr>
                                        <p:cTn id="7" dur="500"/>
                                        <p:tgtEl>
                                          <p:spTgt spid="394977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49770"/>
                                        </p:tgtEl>
                                        <p:attrNameLst>
                                          <p:attrName>style.visibility</p:attrName>
                                        </p:attrNameLst>
                                      </p:cBhvr>
                                      <p:to>
                                        <p:strVal val="visible"/>
                                      </p:to>
                                    </p:set>
                                    <p:animEffect transition="in" filter="wipe(left)">
                                      <p:cBhvr>
                                        <p:cTn id="11" dur="500"/>
                                        <p:tgtEl>
                                          <p:spTgt spid="3949770"/>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9194"/>
                                        </p:tgtEl>
                                        <p:attrNameLst>
                                          <p:attrName>style.visibility</p:attrName>
                                        </p:attrNameLst>
                                      </p:cBhvr>
                                      <p:to>
                                        <p:strVal val="visible"/>
                                      </p:to>
                                    </p:set>
                                    <p:animEffect transition="in" filter="dissolve">
                                      <p:cBhvr>
                                        <p:cTn id="15" dur="500"/>
                                        <p:tgtEl>
                                          <p:spTgt spid="89194"/>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949771"/>
                                        </p:tgtEl>
                                        <p:attrNameLst>
                                          <p:attrName>style.visibility</p:attrName>
                                        </p:attrNameLst>
                                      </p:cBhvr>
                                      <p:to>
                                        <p:strVal val="visible"/>
                                      </p:to>
                                    </p:set>
                                    <p:animEffect transition="in" filter="wipe(left)">
                                      <p:cBhvr>
                                        <p:cTn id="19" dur="500"/>
                                        <p:tgtEl>
                                          <p:spTgt spid="3949771"/>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89210"/>
                                        </p:tgtEl>
                                        <p:attrNameLst>
                                          <p:attrName>style.visibility</p:attrName>
                                        </p:attrNameLst>
                                      </p:cBhvr>
                                      <p:to>
                                        <p:strVal val="visible"/>
                                      </p:to>
                                    </p:set>
                                    <p:animEffect transition="in" filter="dissolve">
                                      <p:cBhvr>
                                        <p:cTn id="23" dur="500"/>
                                        <p:tgtEl>
                                          <p:spTgt spid="89210"/>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949772"/>
                                        </p:tgtEl>
                                        <p:attrNameLst>
                                          <p:attrName>style.visibility</p:attrName>
                                        </p:attrNameLst>
                                      </p:cBhvr>
                                      <p:to>
                                        <p:strVal val="visible"/>
                                      </p:to>
                                    </p:set>
                                    <p:animEffect transition="in" filter="wipe(left)">
                                      <p:cBhvr>
                                        <p:cTn id="27" dur="500"/>
                                        <p:tgtEl>
                                          <p:spTgt spid="3949772"/>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949793"/>
                                        </p:tgtEl>
                                        <p:attrNameLst>
                                          <p:attrName>style.visibility</p:attrName>
                                        </p:attrNameLst>
                                      </p:cBhvr>
                                      <p:to>
                                        <p:strVal val="visible"/>
                                      </p:to>
                                    </p:set>
                                    <p:animEffect transition="in" filter="dissolve">
                                      <p:cBhvr>
                                        <p:cTn id="31" dur="500"/>
                                        <p:tgtEl>
                                          <p:spTgt spid="3949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9770" grpId="0" animBg="1"/>
      <p:bldP spid="3949771" grpId="0" animBg="1"/>
      <p:bldP spid="3949772" grpId="0" animBg="1"/>
      <p:bldP spid="394977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6" name="Group 2"/>
          <p:cNvGrpSpPr>
            <a:grpSpLocks/>
          </p:cNvGrpSpPr>
          <p:nvPr/>
        </p:nvGrpSpPr>
        <p:grpSpPr bwMode="auto">
          <a:xfrm>
            <a:off x="1487488" y="2598738"/>
            <a:ext cx="6081712" cy="3332162"/>
            <a:chOff x="1449" y="1725"/>
            <a:chExt cx="3265" cy="1898"/>
          </a:xfrm>
        </p:grpSpPr>
        <p:grpSp>
          <p:nvGrpSpPr>
            <p:cNvPr id="105570" name="Group 3"/>
            <p:cNvGrpSpPr>
              <a:grpSpLocks/>
            </p:cNvGrpSpPr>
            <p:nvPr/>
          </p:nvGrpSpPr>
          <p:grpSpPr bwMode="auto">
            <a:xfrm>
              <a:off x="3772" y="2690"/>
              <a:ext cx="894" cy="596"/>
              <a:chOff x="3772" y="2690"/>
              <a:chExt cx="894" cy="596"/>
            </a:xfrm>
          </p:grpSpPr>
          <p:sp>
            <p:nvSpPr>
              <p:cNvPr id="106790" name="Freeform 4"/>
              <p:cNvSpPr>
                <a:spLocks/>
              </p:cNvSpPr>
              <p:nvPr/>
            </p:nvSpPr>
            <p:spPr bwMode="auto">
              <a:xfrm>
                <a:off x="4538" y="2690"/>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6791" name="Line 5"/>
              <p:cNvSpPr>
                <a:spLocks noChangeShapeType="1"/>
              </p:cNvSpPr>
              <p:nvPr/>
            </p:nvSpPr>
            <p:spPr bwMode="auto">
              <a:xfrm flipV="1">
                <a:off x="3772" y="2757"/>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71" name="Group 6"/>
            <p:cNvGrpSpPr>
              <a:grpSpLocks/>
            </p:cNvGrpSpPr>
            <p:nvPr/>
          </p:nvGrpSpPr>
          <p:grpSpPr bwMode="auto">
            <a:xfrm>
              <a:off x="1944" y="2690"/>
              <a:ext cx="894" cy="596"/>
              <a:chOff x="1944" y="2690"/>
              <a:chExt cx="894" cy="596"/>
            </a:xfrm>
          </p:grpSpPr>
          <p:sp>
            <p:nvSpPr>
              <p:cNvPr id="106788" name="Freeform 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6789" name="Line 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72" name="Group 9"/>
            <p:cNvGrpSpPr>
              <a:grpSpLocks/>
            </p:cNvGrpSpPr>
            <p:nvPr/>
          </p:nvGrpSpPr>
          <p:grpSpPr bwMode="auto">
            <a:xfrm>
              <a:off x="1483" y="2379"/>
              <a:ext cx="429" cy="598"/>
              <a:chOff x="1483" y="2379"/>
              <a:chExt cx="429" cy="598"/>
            </a:xfrm>
          </p:grpSpPr>
          <p:sp>
            <p:nvSpPr>
              <p:cNvPr id="106786" name="Freeform 10"/>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6787" name="Line 11"/>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73" name="Group 12"/>
            <p:cNvGrpSpPr>
              <a:grpSpLocks/>
            </p:cNvGrpSpPr>
            <p:nvPr/>
          </p:nvGrpSpPr>
          <p:grpSpPr bwMode="auto">
            <a:xfrm>
              <a:off x="1936" y="2379"/>
              <a:ext cx="894" cy="604"/>
              <a:chOff x="1936" y="2379"/>
              <a:chExt cx="894" cy="604"/>
            </a:xfrm>
          </p:grpSpPr>
          <p:sp>
            <p:nvSpPr>
              <p:cNvPr id="106784" name="Freeform 13"/>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6785" name="Line 14"/>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74" name="Group 15"/>
            <p:cNvGrpSpPr>
              <a:grpSpLocks/>
            </p:cNvGrpSpPr>
            <p:nvPr/>
          </p:nvGrpSpPr>
          <p:grpSpPr bwMode="auto">
            <a:xfrm>
              <a:off x="1952" y="2076"/>
              <a:ext cx="886" cy="290"/>
              <a:chOff x="1952" y="2076"/>
              <a:chExt cx="886" cy="290"/>
            </a:xfrm>
          </p:grpSpPr>
          <p:sp>
            <p:nvSpPr>
              <p:cNvPr id="106782" name="Freeform 16"/>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6783" name="Line 17"/>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75" name="Group 18"/>
            <p:cNvGrpSpPr>
              <a:grpSpLocks/>
            </p:cNvGrpSpPr>
            <p:nvPr/>
          </p:nvGrpSpPr>
          <p:grpSpPr bwMode="auto">
            <a:xfrm>
              <a:off x="1481" y="1769"/>
              <a:ext cx="894" cy="283"/>
              <a:chOff x="1481" y="1769"/>
              <a:chExt cx="894" cy="283"/>
            </a:xfrm>
          </p:grpSpPr>
          <p:sp>
            <p:nvSpPr>
              <p:cNvPr id="106780" name="Freeform 19"/>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6781" name="Line 20"/>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5576" name="Oval 21"/>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5577" name="Oval 22"/>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5578" name="Oval 23"/>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5579" name="Oval 24"/>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5580" name="Oval 25"/>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5581" name="Oval 26"/>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5582" name="Oval 27"/>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5583" name="Oval 28"/>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5584" name="Oval 29"/>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5585" name="Oval 30"/>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5586" name="Group 31"/>
            <p:cNvGrpSpPr>
              <a:grpSpLocks/>
            </p:cNvGrpSpPr>
            <p:nvPr/>
          </p:nvGrpSpPr>
          <p:grpSpPr bwMode="auto">
            <a:xfrm>
              <a:off x="1912" y="1741"/>
              <a:ext cx="40" cy="1260"/>
              <a:chOff x="1912" y="1741"/>
              <a:chExt cx="40" cy="1260"/>
            </a:xfrm>
          </p:grpSpPr>
          <p:sp>
            <p:nvSpPr>
              <p:cNvPr id="106770" name="Oval 32"/>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6771" name="Oval 33"/>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6772" name="Oval 34"/>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6773" name="Oval 35"/>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6774" name="Oval 36"/>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6775" name="Oval 37"/>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6776" name="Oval 38"/>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6777" name="Oval 39"/>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6778" name="Oval 40"/>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6779" name="Oval 41"/>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5587" name="Group 42"/>
            <p:cNvGrpSpPr>
              <a:grpSpLocks/>
            </p:cNvGrpSpPr>
            <p:nvPr/>
          </p:nvGrpSpPr>
          <p:grpSpPr bwMode="auto">
            <a:xfrm>
              <a:off x="2375" y="1749"/>
              <a:ext cx="40" cy="1252"/>
              <a:chOff x="2375" y="1749"/>
              <a:chExt cx="40" cy="1252"/>
            </a:xfrm>
          </p:grpSpPr>
          <p:sp>
            <p:nvSpPr>
              <p:cNvPr id="106760" name="Oval 43"/>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6761" name="Oval 44"/>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6762" name="Oval 45"/>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6763" name="Oval 46"/>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6764" name="Oval 47"/>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765" name="Oval 48"/>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766" name="Oval 49"/>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6767" name="Oval 50"/>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6768" name="Oval 51"/>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769" name="Oval 52"/>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588" name="Group 53"/>
            <p:cNvGrpSpPr>
              <a:grpSpLocks/>
            </p:cNvGrpSpPr>
            <p:nvPr/>
          </p:nvGrpSpPr>
          <p:grpSpPr bwMode="auto">
            <a:xfrm>
              <a:off x="1489" y="2076"/>
              <a:ext cx="431" cy="284"/>
              <a:chOff x="1489" y="2076"/>
              <a:chExt cx="431" cy="284"/>
            </a:xfrm>
          </p:grpSpPr>
          <p:sp>
            <p:nvSpPr>
              <p:cNvPr id="106758" name="Freeform 54"/>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6759" name="Line 55"/>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589" name="Group 56"/>
            <p:cNvGrpSpPr>
              <a:grpSpLocks/>
            </p:cNvGrpSpPr>
            <p:nvPr/>
          </p:nvGrpSpPr>
          <p:grpSpPr bwMode="auto">
            <a:xfrm>
              <a:off x="1489" y="1733"/>
              <a:ext cx="423" cy="56"/>
              <a:chOff x="1489" y="1733"/>
              <a:chExt cx="423" cy="56"/>
            </a:xfrm>
          </p:grpSpPr>
          <p:sp>
            <p:nvSpPr>
              <p:cNvPr id="106750" name="Freeform 57"/>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751" name="Group 58"/>
              <p:cNvGrpSpPr>
                <a:grpSpLocks/>
              </p:cNvGrpSpPr>
              <p:nvPr/>
            </p:nvGrpSpPr>
            <p:grpSpPr bwMode="auto">
              <a:xfrm>
                <a:off x="1489" y="1757"/>
                <a:ext cx="295" cy="1"/>
                <a:chOff x="1489" y="1757"/>
                <a:chExt cx="295" cy="1"/>
              </a:xfrm>
            </p:grpSpPr>
            <p:sp>
              <p:nvSpPr>
                <p:cNvPr id="106752" name="Line 59"/>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53" name="Line 60"/>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54" name="Line 61"/>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55" name="Line 62"/>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56" name="Line 63"/>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57" name="Line 64"/>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0" name="Group 65"/>
            <p:cNvGrpSpPr>
              <a:grpSpLocks/>
            </p:cNvGrpSpPr>
            <p:nvPr/>
          </p:nvGrpSpPr>
          <p:grpSpPr bwMode="auto">
            <a:xfrm>
              <a:off x="1952" y="1725"/>
              <a:ext cx="415" cy="56"/>
              <a:chOff x="1952" y="1725"/>
              <a:chExt cx="415" cy="56"/>
            </a:xfrm>
          </p:grpSpPr>
          <p:sp>
            <p:nvSpPr>
              <p:cNvPr id="106742" name="Freeform 66"/>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743" name="Group 67"/>
              <p:cNvGrpSpPr>
                <a:grpSpLocks/>
              </p:cNvGrpSpPr>
              <p:nvPr/>
            </p:nvGrpSpPr>
            <p:grpSpPr bwMode="auto">
              <a:xfrm>
                <a:off x="1952" y="1757"/>
                <a:ext cx="295" cy="1"/>
                <a:chOff x="1952" y="1757"/>
                <a:chExt cx="295" cy="1"/>
              </a:xfrm>
            </p:grpSpPr>
            <p:sp>
              <p:nvSpPr>
                <p:cNvPr id="106744" name="Line 68"/>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5" name="Line 69"/>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6" name="Line 70"/>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7" name="Line 71"/>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8" name="Line 72"/>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9" name="Line 73"/>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1" name="Group 74"/>
            <p:cNvGrpSpPr>
              <a:grpSpLocks/>
            </p:cNvGrpSpPr>
            <p:nvPr/>
          </p:nvGrpSpPr>
          <p:grpSpPr bwMode="auto">
            <a:xfrm>
              <a:off x="1497" y="2036"/>
              <a:ext cx="415" cy="56"/>
              <a:chOff x="1497" y="2036"/>
              <a:chExt cx="415" cy="56"/>
            </a:xfrm>
          </p:grpSpPr>
          <p:sp>
            <p:nvSpPr>
              <p:cNvPr id="106734" name="Freeform 75"/>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735" name="Group 76"/>
              <p:cNvGrpSpPr>
                <a:grpSpLocks/>
              </p:cNvGrpSpPr>
              <p:nvPr/>
            </p:nvGrpSpPr>
            <p:grpSpPr bwMode="auto">
              <a:xfrm>
                <a:off x="1497" y="2068"/>
                <a:ext cx="295" cy="1"/>
                <a:chOff x="1497" y="2068"/>
                <a:chExt cx="295" cy="1"/>
              </a:xfrm>
            </p:grpSpPr>
            <p:sp>
              <p:nvSpPr>
                <p:cNvPr id="106736" name="Line 77"/>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7" name="Line 78"/>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8" name="Line 79"/>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9" name="Line 80"/>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0" name="Line 81"/>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41" name="Line 82"/>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2" name="Group 83"/>
            <p:cNvGrpSpPr>
              <a:grpSpLocks/>
            </p:cNvGrpSpPr>
            <p:nvPr/>
          </p:nvGrpSpPr>
          <p:grpSpPr bwMode="auto">
            <a:xfrm>
              <a:off x="1960" y="2036"/>
              <a:ext cx="423" cy="56"/>
              <a:chOff x="1960" y="2036"/>
              <a:chExt cx="423" cy="56"/>
            </a:xfrm>
          </p:grpSpPr>
          <p:sp>
            <p:nvSpPr>
              <p:cNvPr id="106726" name="Freeform 84"/>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727" name="Group 85"/>
              <p:cNvGrpSpPr>
                <a:grpSpLocks/>
              </p:cNvGrpSpPr>
              <p:nvPr/>
            </p:nvGrpSpPr>
            <p:grpSpPr bwMode="auto">
              <a:xfrm>
                <a:off x="1960" y="2068"/>
                <a:ext cx="303" cy="1"/>
                <a:chOff x="1960" y="2068"/>
                <a:chExt cx="303" cy="1"/>
              </a:xfrm>
            </p:grpSpPr>
            <p:sp>
              <p:nvSpPr>
                <p:cNvPr id="106728" name="Line 86"/>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9" name="Line 87"/>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0" name="Line 88"/>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1" name="Line 89"/>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2" name="Line 90"/>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33" name="Line 91"/>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3" name="Group 92"/>
            <p:cNvGrpSpPr>
              <a:grpSpLocks/>
            </p:cNvGrpSpPr>
            <p:nvPr/>
          </p:nvGrpSpPr>
          <p:grpSpPr bwMode="auto">
            <a:xfrm>
              <a:off x="2431" y="2036"/>
              <a:ext cx="415" cy="56"/>
              <a:chOff x="2431" y="2036"/>
              <a:chExt cx="415" cy="56"/>
            </a:xfrm>
          </p:grpSpPr>
          <p:sp>
            <p:nvSpPr>
              <p:cNvPr id="106718" name="Freeform 93"/>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719" name="Group 94"/>
              <p:cNvGrpSpPr>
                <a:grpSpLocks/>
              </p:cNvGrpSpPr>
              <p:nvPr/>
            </p:nvGrpSpPr>
            <p:grpSpPr bwMode="auto">
              <a:xfrm>
                <a:off x="2431" y="2068"/>
                <a:ext cx="295" cy="1"/>
                <a:chOff x="2431" y="2068"/>
                <a:chExt cx="295" cy="1"/>
              </a:xfrm>
            </p:grpSpPr>
            <p:sp>
              <p:nvSpPr>
                <p:cNvPr id="106720" name="Line 95"/>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1" name="Line 96"/>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2" name="Line 97"/>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3" name="Line 98"/>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4" name="Line 99"/>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25" name="Line 100"/>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4" name="Group 101"/>
            <p:cNvGrpSpPr>
              <a:grpSpLocks/>
            </p:cNvGrpSpPr>
            <p:nvPr/>
          </p:nvGrpSpPr>
          <p:grpSpPr bwMode="auto">
            <a:xfrm>
              <a:off x="2423" y="2347"/>
              <a:ext cx="415" cy="56"/>
              <a:chOff x="2423" y="2347"/>
              <a:chExt cx="415" cy="56"/>
            </a:xfrm>
          </p:grpSpPr>
          <p:sp>
            <p:nvSpPr>
              <p:cNvPr id="106710" name="Freeform 102"/>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711" name="Group 103"/>
              <p:cNvGrpSpPr>
                <a:grpSpLocks/>
              </p:cNvGrpSpPr>
              <p:nvPr/>
            </p:nvGrpSpPr>
            <p:grpSpPr bwMode="auto">
              <a:xfrm>
                <a:off x="2423" y="2371"/>
                <a:ext cx="295" cy="1"/>
                <a:chOff x="2423" y="2371"/>
                <a:chExt cx="295" cy="1"/>
              </a:xfrm>
            </p:grpSpPr>
            <p:sp>
              <p:nvSpPr>
                <p:cNvPr id="106712" name="Line 104"/>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3" name="Line 105"/>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4" name="Line 106"/>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5" name="Line 107"/>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6" name="Line 108"/>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17" name="Line 109"/>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5" name="Group 110"/>
            <p:cNvGrpSpPr>
              <a:grpSpLocks/>
            </p:cNvGrpSpPr>
            <p:nvPr/>
          </p:nvGrpSpPr>
          <p:grpSpPr bwMode="auto">
            <a:xfrm>
              <a:off x="1960" y="2347"/>
              <a:ext cx="415" cy="56"/>
              <a:chOff x="1960" y="2347"/>
              <a:chExt cx="415" cy="56"/>
            </a:xfrm>
          </p:grpSpPr>
          <p:sp>
            <p:nvSpPr>
              <p:cNvPr id="106702" name="Freeform 111"/>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703" name="Group 112"/>
              <p:cNvGrpSpPr>
                <a:grpSpLocks/>
              </p:cNvGrpSpPr>
              <p:nvPr/>
            </p:nvGrpSpPr>
            <p:grpSpPr bwMode="auto">
              <a:xfrm>
                <a:off x="1960" y="2371"/>
                <a:ext cx="295" cy="1"/>
                <a:chOff x="1960" y="2371"/>
                <a:chExt cx="295" cy="1"/>
              </a:xfrm>
            </p:grpSpPr>
            <p:sp>
              <p:nvSpPr>
                <p:cNvPr id="106704" name="Line 113"/>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5" name="Line 114"/>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6" name="Line 115"/>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7" name="Line 116"/>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8" name="Line 117"/>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9" name="Line 118"/>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6" name="Group 119"/>
            <p:cNvGrpSpPr>
              <a:grpSpLocks/>
            </p:cNvGrpSpPr>
            <p:nvPr/>
          </p:nvGrpSpPr>
          <p:grpSpPr bwMode="auto">
            <a:xfrm>
              <a:off x="1497" y="2339"/>
              <a:ext cx="415" cy="56"/>
              <a:chOff x="1497" y="2339"/>
              <a:chExt cx="415" cy="56"/>
            </a:xfrm>
          </p:grpSpPr>
          <p:sp>
            <p:nvSpPr>
              <p:cNvPr id="106694" name="Freeform 120"/>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695" name="Group 121"/>
              <p:cNvGrpSpPr>
                <a:grpSpLocks/>
              </p:cNvGrpSpPr>
              <p:nvPr/>
            </p:nvGrpSpPr>
            <p:grpSpPr bwMode="auto">
              <a:xfrm>
                <a:off x="1497" y="2371"/>
                <a:ext cx="295" cy="1"/>
                <a:chOff x="1497" y="2371"/>
                <a:chExt cx="295" cy="1"/>
              </a:xfrm>
            </p:grpSpPr>
            <p:sp>
              <p:nvSpPr>
                <p:cNvPr id="106696" name="Line 122"/>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7" name="Line 123"/>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8" name="Line 124"/>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9" name="Line 125"/>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0" name="Line 126"/>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01" name="Line 127"/>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7" name="Group 128"/>
            <p:cNvGrpSpPr>
              <a:grpSpLocks/>
            </p:cNvGrpSpPr>
            <p:nvPr/>
          </p:nvGrpSpPr>
          <p:grpSpPr bwMode="auto">
            <a:xfrm>
              <a:off x="1489" y="2650"/>
              <a:ext cx="423" cy="56"/>
              <a:chOff x="1489" y="2650"/>
              <a:chExt cx="423" cy="56"/>
            </a:xfrm>
          </p:grpSpPr>
          <p:sp>
            <p:nvSpPr>
              <p:cNvPr id="106686" name="Freeform 129"/>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687" name="Group 130"/>
              <p:cNvGrpSpPr>
                <a:grpSpLocks/>
              </p:cNvGrpSpPr>
              <p:nvPr/>
            </p:nvGrpSpPr>
            <p:grpSpPr bwMode="auto">
              <a:xfrm>
                <a:off x="1489" y="2674"/>
                <a:ext cx="295" cy="1"/>
                <a:chOff x="1489" y="2674"/>
                <a:chExt cx="295" cy="1"/>
              </a:xfrm>
            </p:grpSpPr>
            <p:sp>
              <p:nvSpPr>
                <p:cNvPr id="106688" name="Line 131"/>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9" name="Line 132"/>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0" name="Line 133"/>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1" name="Line 134"/>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2" name="Line 135"/>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93" name="Line 136"/>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8" name="Group 137"/>
            <p:cNvGrpSpPr>
              <a:grpSpLocks/>
            </p:cNvGrpSpPr>
            <p:nvPr/>
          </p:nvGrpSpPr>
          <p:grpSpPr bwMode="auto">
            <a:xfrm>
              <a:off x="1968" y="2650"/>
              <a:ext cx="415" cy="56"/>
              <a:chOff x="1968" y="2650"/>
              <a:chExt cx="415" cy="56"/>
            </a:xfrm>
          </p:grpSpPr>
          <p:sp>
            <p:nvSpPr>
              <p:cNvPr id="106678" name="Freeform 138"/>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679" name="Group 139"/>
              <p:cNvGrpSpPr>
                <a:grpSpLocks/>
              </p:cNvGrpSpPr>
              <p:nvPr/>
            </p:nvGrpSpPr>
            <p:grpSpPr bwMode="auto">
              <a:xfrm>
                <a:off x="1968" y="2674"/>
                <a:ext cx="295" cy="1"/>
                <a:chOff x="1968" y="2674"/>
                <a:chExt cx="295" cy="1"/>
              </a:xfrm>
            </p:grpSpPr>
            <p:sp>
              <p:nvSpPr>
                <p:cNvPr id="106680" name="Line 140"/>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1" name="Line 141"/>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2" name="Line 142"/>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3" name="Line 143"/>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4" name="Line 144"/>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85" name="Line 145"/>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599" name="Group 146"/>
            <p:cNvGrpSpPr>
              <a:grpSpLocks/>
            </p:cNvGrpSpPr>
            <p:nvPr/>
          </p:nvGrpSpPr>
          <p:grpSpPr bwMode="auto">
            <a:xfrm>
              <a:off x="1489" y="2953"/>
              <a:ext cx="423" cy="56"/>
              <a:chOff x="1489" y="2953"/>
              <a:chExt cx="423" cy="56"/>
            </a:xfrm>
          </p:grpSpPr>
          <p:sp>
            <p:nvSpPr>
              <p:cNvPr id="106670" name="Freeform 147"/>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6671" name="Group 148"/>
              <p:cNvGrpSpPr>
                <a:grpSpLocks/>
              </p:cNvGrpSpPr>
              <p:nvPr/>
            </p:nvGrpSpPr>
            <p:grpSpPr bwMode="auto">
              <a:xfrm>
                <a:off x="1489" y="2985"/>
                <a:ext cx="295" cy="1"/>
                <a:chOff x="1489" y="2985"/>
                <a:chExt cx="295" cy="1"/>
              </a:xfrm>
            </p:grpSpPr>
            <p:sp>
              <p:nvSpPr>
                <p:cNvPr id="106672" name="Line 149"/>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73" name="Line 150"/>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74" name="Line 151"/>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75" name="Line 152"/>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76" name="Line 153"/>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77" name="Line 154"/>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00" name="Group 155"/>
            <p:cNvGrpSpPr>
              <a:grpSpLocks/>
            </p:cNvGrpSpPr>
            <p:nvPr/>
          </p:nvGrpSpPr>
          <p:grpSpPr bwMode="auto">
            <a:xfrm>
              <a:off x="1952" y="2953"/>
              <a:ext cx="415" cy="56"/>
              <a:chOff x="1952" y="2953"/>
              <a:chExt cx="415" cy="56"/>
            </a:xfrm>
          </p:grpSpPr>
          <p:sp>
            <p:nvSpPr>
              <p:cNvPr id="106662" name="Freeform 156"/>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663" name="Group 157"/>
              <p:cNvGrpSpPr>
                <a:grpSpLocks/>
              </p:cNvGrpSpPr>
              <p:nvPr/>
            </p:nvGrpSpPr>
            <p:grpSpPr bwMode="auto">
              <a:xfrm>
                <a:off x="1952" y="2985"/>
                <a:ext cx="295" cy="1"/>
                <a:chOff x="1952" y="2985"/>
                <a:chExt cx="295" cy="1"/>
              </a:xfrm>
            </p:grpSpPr>
            <p:sp>
              <p:nvSpPr>
                <p:cNvPr id="106664" name="Line 158"/>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5" name="Line 159"/>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6" name="Line 160"/>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7" name="Line 161"/>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8" name="Line 162"/>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9" name="Line 163"/>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01" name="Group 164"/>
            <p:cNvGrpSpPr>
              <a:grpSpLocks/>
            </p:cNvGrpSpPr>
            <p:nvPr/>
          </p:nvGrpSpPr>
          <p:grpSpPr bwMode="auto">
            <a:xfrm>
              <a:off x="2415" y="2953"/>
              <a:ext cx="415" cy="56"/>
              <a:chOff x="2415" y="2953"/>
              <a:chExt cx="415" cy="56"/>
            </a:xfrm>
          </p:grpSpPr>
          <p:sp>
            <p:nvSpPr>
              <p:cNvPr id="106654" name="Freeform 165"/>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655" name="Group 166"/>
              <p:cNvGrpSpPr>
                <a:grpSpLocks/>
              </p:cNvGrpSpPr>
              <p:nvPr/>
            </p:nvGrpSpPr>
            <p:grpSpPr bwMode="auto">
              <a:xfrm>
                <a:off x="2415" y="2985"/>
                <a:ext cx="295" cy="1"/>
                <a:chOff x="2415" y="2985"/>
                <a:chExt cx="295" cy="1"/>
              </a:xfrm>
            </p:grpSpPr>
            <p:sp>
              <p:nvSpPr>
                <p:cNvPr id="106656" name="Line 167"/>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7" name="Line 168"/>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8" name="Line 169"/>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9" name="Line 170"/>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0" name="Line 171"/>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61" name="Line 172"/>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02" name="Group 173"/>
            <p:cNvGrpSpPr>
              <a:grpSpLocks/>
            </p:cNvGrpSpPr>
            <p:nvPr/>
          </p:nvGrpSpPr>
          <p:grpSpPr bwMode="auto">
            <a:xfrm>
              <a:off x="2838" y="1741"/>
              <a:ext cx="40" cy="1260"/>
              <a:chOff x="2838" y="1741"/>
              <a:chExt cx="40" cy="1260"/>
            </a:xfrm>
          </p:grpSpPr>
          <p:sp>
            <p:nvSpPr>
              <p:cNvPr id="106644" name="Oval 174"/>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6645" name="Oval 175"/>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6646" name="Oval 176"/>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6647" name="Oval 177"/>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6648" name="Oval 178"/>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649" name="Oval 179"/>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650" name="Oval 180"/>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6651" name="Oval 181"/>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6652" name="Oval 182"/>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653" name="Oval 183"/>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03" name="Group 184"/>
            <p:cNvGrpSpPr>
              <a:grpSpLocks/>
            </p:cNvGrpSpPr>
            <p:nvPr/>
          </p:nvGrpSpPr>
          <p:grpSpPr bwMode="auto">
            <a:xfrm>
              <a:off x="1912" y="3272"/>
              <a:ext cx="32" cy="335"/>
              <a:chOff x="1912" y="3272"/>
              <a:chExt cx="32" cy="335"/>
            </a:xfrm>
          </p:grpSpPr>
          <p:sp>
            <p:nvSpPr>
              <p:cNvPr id="106640" name="Oval 185"/>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641" name="Oval 186"/>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642" name="Oval 187"/>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6643" name="Oval 188"/>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04" name="Group 189"/>
            <p:cNvGrpSpPr>
              <a:grpSpLocks/>
            </p:cNvGrpSpPr>
            <p:nvPr/>
          </p:nvGrpSpPr>
          <p:grpSpPr bwMode="auto">
            <a:xfrm>
              <a:off x="1449" y="3272"/>
              <a:ext cx="40" cy="335"/>
              <a:chOff x="1449" y="3272"/>
              <a:chExt cx="40" cy="335"/>
            </a:xfrm>
          </p:grpSpPr>
          <p:sp>
            <p:nvSpPr>
              <p:cNvPr id="106636" name="Oval 190"/>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6637" name="Oval 191"/>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6638" name="Oval 192"/>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6639" name="Oval 193"/>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05" name="Group 194"/>
            <p:cNvGrpSpPr>
              <a:grpSpLocks/>
            </p:cNvGrpSpPr>
            <p:nvPr/>
          </p:nvGrpSpPr>
          <p:grpSpPr bwMode="auto">
            <a:xfrm>
              <a:off x="2367" y="3272"/>
              <a:ext cx="32" cy="335"/>
              <a:chOff x="2367" y="3272"/>
              <a:chExt cx="32" cy="335"/>
            </a:xfrm>
          </p:grpSpPr>
          <p:sp>
            <p:nvSpPr>
              <p:cNvPr id="106632" name="Oval 195"/>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633" name="Oval 196"/>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634" name="Oval 197"/>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6635" name="Oval 198"/>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06" name="Group 199"/>
            <p:cNvGrpSpPr>
              <a:grpSpLocks/>
            </p:cNvGrpSpPr>
            <p:nvPr/>
          </p:nvGrpSpPr>
          <p:grpSpPr bwMode="auto">
            <a:xfrm>
              <a:off x="2822" y="3272"/>
              <a:ext cx="40" cy="335"/>
              <a:chOff x="2822" y="3272"/>
              <a:chExt cx="40" cy="335"/>
            </a:xfrm>
          </p:grpSpPr>
          <p:sp>
            <p:nvSpPr>
              <p:cNvPr id="106628" name="Oval 200"/>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6629" name="Oval 201"/>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6630" name="Oval 202"/>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6631" name="Oval 203"/>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07" name="Group 204"/>
            <p:cNvGrpSpPr>
              <a:grpSpLocks/>
            </p:cNvGrpSpPr>
            <p:nvPr/>
          </p:nvGrpSpPr>
          <p:grpSpPr bwMode="auto">
            <a:xfrm>
              <a:off x="2415" y="2650"/>
              <a:ext cx="415" cy="56"/>
              <a:chOff x="2415" y="2650"/>
              <a:chExt cx="415" cy="56"/>
            </a:xfrm>
          </p:grpSpPr>
          <p:sp>
            <p:nvSpPr>
              <p:cNvPr id="106620" name="Freeform 205"/>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621" name="Group 206"/>
              <p:cNvGrpSpPr>
                <a:grpSpLocks/>
              </p:cNvGrpSpPr>
              <p:nvPr/>
            </p:nvGrpSpPr>
            <p:grpSpPr bwMode="auto">
              <a:xfrm>
                <a:off x="2415" y="2674"/>
                <a:ext cx="295" cy="1"/>
                <a:chOff x="2415" y="2674"/>
                <a:chExt cx="295" cy="1"/>
              </a:xfrm>
            </p:grpSpPr>
            <p:sp>
              <p:nvSpPr>
                <p:cNvPr id="106622" name="Line 207"/>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23" name="Line 208"/>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24" name="Line 209"/>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25" name="Line 210"/>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26" name="Line 211"/>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27" name="Line 212"/>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08" name="Group 213"/>
            <p:cNvGrpSpPr>
              <a:grpSpLocks/>
            </p:cNvGrpSpPr>
            <p:nvPr/>
          </p:nvGrpSpPr>
          <p:grpSpPr bwMode="auto">
            <a:xfrm>
              <a:off x="2415" y="1733"/>
              <a:ext cx="415" cy="56"/>
              <a:chOff x="2415" y="1733"/>
              <a:chExt cx="415" cy="56"/>
            </a:xfrm>
          </p:grpSpPr>
          <p:sp>
            <p:nvSpPr>
              <p:cNvPr id="106612" name="Freeform 214"/>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613" name="Group 215"/>
              <p:cNvGrpSpPr>
                <a:grpSpLocks/>
              </p:cNvGrpSpPr>
              <p:nvPr/>
            </p:nvGrpSpPr>
            <p:grpSpPr bwMode="auto">
              <a:xfrm>
                <a:off x="2415" y="1757"/>
                <a:ext cx="295" cy="1"/>
                <a:chOff x="2415" y="1757"/>
                <a:chExt cx="295" cy="1"/>
              </a:xfrm>
            </p:grpSpPr>
            <p:sp>
              <p:nvSpPr>
                <p:cNvPr id="106614" name="Line 216"/>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5" name="Line 217"/>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6" name="Line 218"/>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7" name="Line 219"/>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8" name="Line 220"/>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9" name="Line 221"/>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09" name="Group 222"/>
            <p:cNvGrpSpPr>
              <a:grpSpLocks/>
            </p:cNvGrpSpPr>
            <p:nvPr/>
          </p:nvGrpSpPr>
          <p:grpSpPr bwMode="auto">
            <a:xfrm>
              <a:off x="1489" y="3264"/>
              <a:ext cx="423" cy="56"/>
              <a:chOff x="1489" y="3264"/>
              <a:chExt cx="423" cy="56"/>
            </a:xfrm>
          </p:grpSpPr>
          <p:sp>
            <p:nvSpPr>
              <p:cNvPr id="106604" name="Freeform 223"/>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605" name="Group 224"/>
              <p:cNvGrpSpPr>
                <a:grpSpLocks/>
              </p:cNvGrpSpPr>
              <p:nvPr/>
            </p:nvGrpSpPr>
            <p:grpSpPr bwMode="auto">
              <a:xfrm>
                <a:off x="1489" y="3288"/>
                <a:ext cx="295" cy="1"/>
                <a:chOff x="1489" y="3288"/>
                <a:chExt cx="295" cy="1"/>
              </a:xfrm>
            </p:grpSpPr>
            <p:sp>
              <p:nvSpPr>
                <p:cNvPr id="106606" name="Line 225"/>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7" name="Line 226"/>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8" name="Line 227"/>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9" name="Line 228"/>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0" name="Line 229"/>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11" name="Line 230"/>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0" name="Group 231"/>
            <p:cNvGrpSpPr>
              <a:grpSpLocks/>
            </p:cNvGrpSpPr>
            <p:nvPr/>
          </p:nvGrpSpPr>
          <p:grpSpPr bwMode="auto">
            <a:xfrm>
              <a:off x="1944" y="3256"/>
              <a:ext cx="423" cy="56"/>
              <a:chOff x="1944" y="3256"/>
              <a:chExt cx="423" cy="56"/>
            </a:xfrm>
          </p:grpSpPr>
          <p:sp>
            <p:nvSpPr>
              <p:cNvPr id="106596" name="Freeform 232"/>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597" name="Group 233"/>
              <p:cNvGrpSpPr>
                <a:grpSpLocks/>
              </p:cNvGrpSpPr>
              <p:nvPr/>
            </p:nvGrpSpPr>
            <p:grpSpPr bwMode="auto">
              <a:xfrm>
                <a:off x="1944" y="3288"/>
                <a:ext cx="303" cy="1"/>
                <a:chOff x="1944" y="3288"/>
                <a:chExt cx="303" cy="1"/>
              </a:xfrm>
            </p:grpSpPr>
            <p:sp>
              <p:nvSpPr>
                <p:cNvPr id="106598" name="Line 234"/>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9" name="Line 235"/>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0" name="Line 236"/>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1" name="Line 237"/>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2" name="Line 238"/>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03" name="Line 239"/>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1" name="Group 240"/>
            <p:cNvGrpSpPr>
              <a:grpSpLocks/>
            </p:cNvGrpSpPr>
            <p:nvPr/>
          </p:nvGrpSpPr>
          <p:grpSpPr bwMode="auto">
            <a:xfrm>
              <a:off x="2415" y="3256"/>
              <a:ext cx="415" cy="56"/>
              <a:chOff x="2415" y="3256"/>
              <a:chExt cx="415" cy="56"/>
            </a:xfrm>
          </p:grpSpPr>
          <p:sp>
            <p:nvSpPr>
              <p:cNvPr id="106588" name="Freeform 241"/>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589" name="Group 242"/>
              <p:cNvGrpSpPr>
                <a:grpSpLocks/>
              </p:cNvGrpSpPr>
              <p:nvPr/>
            </p:nvGrpSpPr>
            <p:grpSpPr bwMode="auto">
              <a:xfrm>
                <a:off x="2415" y="3288"/>
                <a:ext cx="295" cy="1"/>
                <a:chOff x="2415" y="3288"/>
                <a:chExt cx="295" cy="1"/>
              </a:xfrm>
            </p:grpSpPr>
            <p:sp>
              <p:nvSpPr>
                <p:cNvPr id="106590" name="Line 243"/>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1" name="Line 244"/>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2" name="Line 245"/>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3" name="Line 246"/>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4" name="Line 247"/>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95" name="Line 248"/>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2" name="Group 249"/>
            <p:cNvGrpSpPr>
              <a:grpSpLocks/>
            </p:cNvGrpSpPr>
            <p:nvPr/>
          </p:nvGrpSpPr>
          <p:grpSpPr bwMode="auto">
            <a:xfrm>
              <a:off x="1489" y="3567"/>
              <a:ext cx="423" cy="56"/>
              <a:chOff x="1489" y="3567"/>
              <a:chExt cx="423" cy="56"/>
            </a:xfrm>
          </p:grpSpPr>
          <p:sp>
            <p:nvSpPr>
              <p:cNvPr id="106580" name="Freeform 250"/>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581" name="Group 251"/>
              <p:cNvGrpSpPr>
                <a:grpSpLocks/>
              </p:cNvGrpSpPr>
              <p:nvPr/>
            </p:nvGrpSpPr>
            <p:grpSpPr bwMode="auto">
              <a:xfrm>
                <a:off x="1489" y="3591"/>
                <a:ext cx="303" cy="1"/>
                <a:chOff x="1489" y="3591"/>
                <a:chExt cx="303" cy="1"/>
              </a:xfrm>
            </p:grpSpPr>
            <p:sp>
              <p:nvSpPr>
                <p:cNvPr id="106582" name="Line 252"/>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83" name="Line 253"/>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84" name="Line 254"/>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85" name="Line 255"/>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86" name="Line 256"/>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87" name="Line 257"/>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3" name="Group 258"/>
            <p:cNvGrpSpPr>
              <a:grpSpLocks/>
            </p:cNvGrpSpPr>
            <p:nvPr/>
          </p:nvGrpSpPr>
          <p:grpSpPr bwMode="auto">
            <a:xfrm>
              <a:off x="1952" y="3567"/>
              <a:ext cx="415" cy="56"/>
              <a:chOff x="1952" y="3567"/>
              <a:chExt cx="415" cy="56"/>
            </a:xfrm>
          </p:grpSpPr>
          <p:sp>
            <p:nvSpPr>
              <p:cNvPr id="106572" name="Freeform 259"/>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573" name="Group 260"/>
              <p:cNvGrpSpPr>
                <a:grpSpLocks/>
              </p:cNvGrpSpPr>
              <p:nvPr/>
            </p:nvGrpSpPr>
            <p:grpSpPr bwMode="auto">
              <a:xfrm>
                <a:off x="1952" y="3591"/>
                <a:ext cx="295" cy="1"/>
                <a:chOff x="1952" y="3591"/>
                <a:chExt cx="295" cy="1"/>
              </a:xfrm>
            </p:grpSpPr>
            <p:sp>
              <p:nvSpPr>
                <p:cNvPr id="106574" name="Line 261"/>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5" name="Line 262"/>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6" name="Line 263"/>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7" name="Line 264"/>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8" name="Line 265"/>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9" name="Line 266"/>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4" name="Group 267"/>
            <p:cNvGrpSpPr>
              <a:grpSpLocks/>
            </p:cNvGrpSpPr>
            <p:nvPr/>
          </p:nvGrpSpPr>
          <p:grpSpPr bwMode="auto">
            <a:xfrm>
              <a:off x="2407" y="3567"/>
              <a:ext cx="415" cy="56"/>
              <a:chOff x="2407" y="3567"/>
              <a:chExt cx="415" cy="56"/>
            </a:xfrm>
          </p:grpSpPr>
          <p:sp>
            <p:nvSpPr>
              <p:cNvPr id="106564" name="Freeform 268"/>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565" name="Group 269"/>
              <p:cNvGrpSpPr>
                <a:grpSpLocks/>
              </p:cNvGrpSpPr>
              <p:nvPr/>
            </p:nvGrpSpPr>
            <p:grpSpPr bwMode="auto">
              <a:xfrm>
                <a:off x="2407" y="3591"/>
                <a:ext cx="295" cy="1"/>
                <a:chOff x="2407" y="3591"/>
                <a:chExt cx="295" cy="1"/>
              </a:xfrm>
            </p:grpSpPr>
            <p:sp>
              <p:nvSpPr>
                <p:cNvPr id="106566" name="Line 270"/>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7" name="Line 271"/>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8" name="Line 272"/>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69" name="Line 273"/>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0" name="Line 274"/>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71" name="Line 275"/>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15" name="Group 276"/>
            <p:cNvGrpSpPr>
              <a:grpSpLocks/>
            </p:cNvGrpSpPr>
            <p:nvPr/>
          </p:nvGrpSpPr>
          <p:grpSpPr bwMode="auto">
            <a:xfrm>
              <a:off x="1944" y="2690"/>
              <a:ext cx="894" cy="596"/>
              <a:chOff x="1944" y="2690"/>
              <a:chExt cx="894" cy="596"/>
            </a:xfrm>
          </p:grpSpPr>
          <p:sp>
            <p:nvSpPr>
              <p:cNvPr id="106562" name="Freeform 27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6563" name="Line 27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16" name="Group 279"/>
            <p:cNvGrpSpPr>
              <a:grpSpLocks/>
            </p:cNvGrpSpPr>
            <p:nvPr/>
          </p:nvGrpSpPr>
          <p:grpSpPr bwMode="auto">
            <a:xfrm>
              <a:off x="1952" y="2376"/>
              <a:ext cx="886" cy="290"/>
              <a:chOff x="1952" y="2376"/>
              <a:chExt cx="886" cy="290"/>
            </a:xfrm>
          </p:grpSpPr>
          <p:sp>
            <p:nvSpPr>
              <p:cNvPr id="106560" name="Freeform 280"/>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6561" name="Line 281"/>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17" name="Group 282"/>
            <p:cNvGrpSpPr>
              <a:grpSpLocks/>
            </p:cNvGrpSpPr>
            <p:nvPr/>
          </p:nvGrpSpPr>
          <p:grpSpPr bwMode="auto">
            <a:xfrm>
              <a:off x="1481" y="2084"/>
              <a:ext cx="1373" cy="1507"/>
              <a:chOff x="1481" y="2084"/>
              <a:chExt cx="1373" cy="1507"/>
            </a:xfrm>
          </p:grpSpPr>
          <p:sp>
            <p:nvSpPr>
              <p:cNvPr id="106558" name="Freeform 283"/>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6559" name="Line 284"/>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18" name="Group 285"/>
            <p:cNvGrpSpPr>
              <a:grpSpLocks/>
            </p:cNvGrpSpPr>
            <p:nvPr/>
          </p:nvGrpSpPr>
          <p:grpSpPr bwMode="auto">
            <a:xfrm>
              <a:off x="1944" y="2076"/>
              <a:ext cx="902" cy="885"/>
              <a:chOff x="1944" y="2076"/>
              <a:chExt cx="902" cy="885"/>
            </a:xfrm>
          </p:grpSpPr>
          <p:sp>
            <p:nvSpPr>
              <p:cNvPr id="106556" name="Freeform 286"/>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6557" name="Line 287"/>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19" name="Group 288"/>
            <p:cNvGrpSpPr>
              <a:grpSpLocks/>
            </p:cNvGrpSpPr>
            <p:nvPr/>
          </p:nvGrpSpPr>
          <p:grpSpPr bwMode="auto">
            <a:xfrm>
              <a:off x="1489" y="2379"/>
              <a:ext cx="902" cy="893"/>
              <a:chOff x="1489" y="2379"/>
              <a:chExt cx="902" cy="893"/>
            </a:xfrm>
          </p:grpSpPr>
          <p:sp>
            <p:nvSpPr>
              <p:cNvPr id="106554" name="Freeform 289"/>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6555" name="Line 290"/>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20" name="Group 291"/>
            <p:cNvGrpSpPr>
              <a:grpSpLocks/>
            </p:cNvGrpSpPr>
            <p:nvPr/>
          </p:nvGrpSpPr>
          <p:grpSpPr bwMode="auto">
            <a:xfrm>
              <a:off x="1483" y="2379"/>
              <a:ext cx="429" cy="598"/>
              <a:chOff x="1483" y="2379"/>
              <a:chExt cx="429" cy="598"/>
            </a:xfrm>
          </p:grpSpPr>
          <p:sp>
            <p:nvSpPr>
              <p:cNvPr id="106552" name="Freeform 292"/>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6553" name="Line 293"/>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21" name="Group 294"/>
            <p:cNvGrpSpPr>
              <a:grpSpLocks/>
            </p:cNvGrpSpPr>
            <p:nvPr/>
          </p:nvGrpSpPr>
          <p:grpSpPr bwMode="auto">
            <a:xfrm>
              <a:off x="1936" y="2379"/>
              <a:ext cx="894" cy="604"/>
              <a:chOff x="1936" y="2379"/>
              <a:chExt cx="894" cy="604"/>
            </a:xfrm>
          </p:grpSpPr>
          <p:sp>
            <p:nvSpPr>
              <p:cNvPr id="106550" name="Freeform 295"/>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6551" name="Line 296"/>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22" name="Group 297"/>
            <p:cNvGrpSpPr>
              <a:grpSpLocks/>
            </p:cNvGrpSpPr>
            <p:nvPr/>
          </p:nvGrpSpPr>
          <p:grpSpPr bwMode="auto">
            <a:xfrm>
              <a:off x="1952" y="2076"/>
              <a:ext cx="886" cy="290"/>
              <a:chOff x="1952" y="2076"/>
              <a:chExt cx="886" cy="290"/>
            </a:xfrm>
          </p:grpSpPr>
          <p:sp>
            <p:nvSpPr>
              <p:cNvPr id="106548" name="Freeform 298"/>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6549" name="Line 299"/>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23" name="Group 300"/>
            <p:cNvGrpSpPr>
              <a:grpSpLocks/>
            </p:cNvGrpSpPr>
            <p:nvPr/>
          </p:nvGrpSpPr>
          <p:grpSpPr bwMode="auto">
            <a:xfrm>
              <a:off x="1481" y="1769"/>
              <a:ext cx="894" cy="283"/>
              <a:chOff x="1481" y="1769"/>
              <a:chExt cx="894" cy="283"/>
            </a:xfrm>
          </p:grpSpPr>
          <p:sp>
            <p:nvSpPr>
              <p:cNvPr id="106546" name="Freeform 301"/>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6547" name="Line 302"/>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5624" name="Oval 303"/>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5625" name="Oval 304"/>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5626" name="Oval 305"/>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5627" name="Oval 306"/>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5628" name="Oval 307"/>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5629" name="Oval 308"/>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5630" name="Oval 309"/>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5631" name="Oval 310"/>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5632" name="Oval 311"/>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5633" name="Oval 312"/>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5634" name="Group 313"/>
            <p:cNvGrpSpPr>
              <a:grpSpLocks/>
            </p:cNvGrpSpPr>
            <p:nvPr/>
          </p:nvGrpSpPr>
          <p:grpSpPr bwMode="auto">
            <a:xfrm>
              <a:off x="1912" y="1741"/>
              <a:ext cx="40" cy="1260"/>
              <a:chOff x="1912" y="1741"/>
              <a:chExt cx="40" cy="1260"/>
            </a:xfrm>
          </p:grpSpPr>
          <p:sp>
            <p:nvSpPr>
              <p:cNvPr id="106536" name="Oval 314"/>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6537" name="Oval 315"/>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6538" name="Oval 316"/>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6539" name="Oval 317"/>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6540" name="Oval 318"/>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6541" name="Oval 319"/>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6542" name="Oval 320"/>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6543" name="Oval 321"/>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6544" name="Oval 322"/>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6545" name="Oval 323"/>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5635" name="Group 324"/>
            <p:cNvGrpSpPr>
              <a:grpSpLocks/>
            </p:cNvGrpSpPr>
            <p:nvPr/>
          </p:nvGrpSpPr>
          <p:grpSpPr bwMode="auto">
            <a:xfrm>
              <a:off x="2375" y="1749"/>
              <a:ext cx="40" cy="1252"/>
              <a:chOff x="2375" y="1749"/>
              <a:chExt cx="40" cy="1252"/>
            </a:xfrm>
          </p:grpSpPr>
          <p:sp>
            <p:nvSpPr>
              <p:cNvPr id="106526" name="Oval 325"/>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6527" name="Oval 326"/>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6528" name="Oval 327"/>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6529" name="Oval 328"/>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6530" name="Oval 329"/>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531" name="Oval 330"/>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532" name="Oval 331"/>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6533" name="Oval 332"/>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6534" name="Oval 333"/>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535" name="Oval 334"/>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36" name="Group 335"/>
            <p:cNvGrpSpPr>
              <a:grpSpLocks/>
            </p:cNvGrpSpPr>
            <p:nvPr/>
          </p:nvGrpSpPr>
          <p:grpSpPr bwMode="auto">
            <a:xfrm>
              <a:off x="1489" y="2076"/>
              <a:ext cx="431" cy="284"/>
              <a:chOff x="1489" y="2076"/>
              <a:chExt cx="431" cy="284"/>
            </a:xfrm>
          </p:grpSpPr>
          <p:sp>
            <p:nvSpPr>
              <p:cNvPr id="106524" name="Freeform 336"/>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6525" name="Line 337"/>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37" name="Group 338"/>
            <p:cNvGrpSpPr>
              <a:grpSpLocks/>
            </p:cNvGrpSpPr>
            <p:nvPr/>
          </p:nvGrpSpPr>
          <p:grpSpPr bwMode="auto">
            <a:xfrm>
              <a:off x="1489" y="1733"/>
              <a:ext cx="423" cy="56"/>
              <a:chOff x="1489" y="1733"/>
              <a:chExt cx="423" cy="56"/>
            </a:xfrm>
          </p:grpSpPr>
          <p:sp>
            <p:nvSpPr>
              <p:cNvPr id="106516" name="Freeform 339"/>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517" name="Group 340"/>
              <p:cNvGrpSpPr>
                <a:grpSpLocks/>
              </p:cNvGrpSpPr>
              <p:nvPr/>
            </p:nvGrpSpPr>
            <p:grpSpPr bwMode="auto">
              <a:xfrm>
                <a:off x="1489" y="1757"/>
                <a:ext cx="295" cy="1"/>
                <a:chOff x="1489" y="1757"/>
                <a:chExt cx="295" cy="1"/>
              </a:xfrm>
            </p:grpSpPr>
            <p:sp>
              <p:nvSpPr>
                <p:cNvPr id="106518" name="Line 341"/>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9" name="Line 342"/>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20" name="Line 343"/>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21" name="Line 344"/>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22" name="Line 345"/>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23" name="Line 346"/>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38" name="Group 347"/>
            <p:cNvGrpSpPr>
              <a:grpSpLocks/>
            </p:cNvGrpSpPr>
            <p:nvPr/>
          </p:nvGrpSpPr>
          <p:grpSpPr bwMode="auto">
            <a:xfrm>
              <a:off x="1952" y="1725"/>
              <a:ext cx="415" cy="56"/>
              <a:chOff x="1952" y="1725"/>
              <a:chExt cx="415" cy="56"/>
            </a:xfrm>
          </p:grpSpPr>
          <p:sp>
            <p:nvSpPr>
              <p:cNvPr id="106508" name="Freeform 348"/>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509" name="Group 349"/>
              <p:cNvGrpSpPr>
                <a:grpSpLocks/>
              </p:cNvGrpSpPr>
              <p:nvPr/>
            </p:nvGrpSpPr>
            <p:grpSpPr bwMode="auto">
              <a:xfrm>
                <a:off x="1952" y="1757"/>
                <a:ext cx="295" cy="1"/>
                <a:chOff x="1952" y="1757"/>
                <a:chExt cx="295" cy="1"/>
              </a:xfrm>
            </p:grpSpPr>
            <p:sp>
              <p:nvSpPr>
                <p:cNvPr id="106510" name="Line 350"/>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1" name="Line 351"/>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2" name="Line 352"/>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3" name="Line 353"/>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4" name="Line 354"/>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15" name="Line 355"/>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39" name="Group 356"/>
            <p:cNvGrpSpPr>
              <a:grpSpLocks/>
            </p:cNvGrpSpPr>
            <p:nvPr/>
          </p:nvGrpSpPr>
          <p:grpSpPr bwMode="auto">
            <a:xfrm>
              <a:off x="1497" y="2036"/>
              <a:ext cx="415" cy="56"/>
              <a:chOff x="1497" y="2036"/>
              <a:chExt cx="415" cy="56"/>
            </a:xfrm>
          </p:grpSpPr>
          <p:sp>
            <p:nvSpPr>
              <p:cNvPr id="106500" name="Freeform 357"/>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501" name="Group 358"/>
              <p:cNvGrpSpPr>
                <a:grpSpLocks/>
              </p:cNvGrpSpPr>
              <p:nvPr/>
            </p:nvGrpSpPr>
            <p:grpSpPr bwMode="auto">
              <a:xfrm>
                <a:off x="1497" y="2068"/>
                <a:ext cx="295" cy="1"/>
                <a:chOff x="1497" y="2068"/>
                <a:chExt cx="295" cy="1"/>
              </a:xfrm>
            </p:grpSpPr>
            <p:sp>
              <p:nvSpPr>
                <p:cNvPr id="106502" name="Line 359"/>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3" name="Line 360"/>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4" name="Line 361"/>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5" name="Line 362"/>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6" name="Line 363"/>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07" name="Line 364"/>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0" name="Group 365"/>
            <p:cNvGrpSpPr>
              <a:grpSpLocks/>
            </p:cNvGrpSpPr>
            <p:nvPr/>
          </p:nvGrpSpPr>
          <p:grpSpPr bwMode="auto">
            <a:xfrm>
              <a:off x="1960" y="2036"/>
              <a:ext cx="423" cy="56"/>
              <a:chOff x="1960" y="2036"/>
              <a:chExt cx="423" cy="56"/>
            </a:xfrm>
          </p:grpSpPr>
          <p:sp>
            <p:nvSpPr>
              <p:cNvPr id="106492" name="Freeform 366"/>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493" name="Group 367"/>
              <p:cNvGrpSpPr>
                <a:grpSpLocks/>
              </p:cNvGrpSpPr>
              <p:nvPr/>
            </p:nvGrpSpPr>
            <p:grpSpPr bwMode="auto">
              <a:xfrm>
                <a:off x="1960" y="2068"/>
                <a:ext cx="303" cy="1"/>
                <a:chOff x="1960" y="2068"/>
                <a:chExt cx="303" cy="1"/>
              </a:xfrm>
            </p:grpSpPr>
            <p:sp>
              <p:nvSpPr>
                <p:cNvPr id="106494" name="Line 368"/>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5" name="Line 369"/>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6" name="Line 370"/>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7" name="Line 371"/>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8" name="Line 372"/>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9" name="Line 373"/>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1" name="Group 374"/>
            <p:cNvGrpSpPr>
              <a:grpSpLocks/>
            </p:cNvGrpSpPr>
            <p:nvPr/>
          </p:nvGrpSpPr>
          <p:grpSpPr bwMode="auto">
            <a:xfrm>
              <a:off x="2431" y="2036"/>
              <a:ext cx="415" cy="56"/>
              <a:chOff x="2431" y="2036"/>
              <a:chExt cx="415" cy="56"/>
            </a:xfrm>
          </p:grpSpPr>
          <p:sp>
            <p:nvSpPr>
              <p:cNvPr id="106484" name="Freeform 375"/>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485" name="Group 376"/>
              <p:cNvGrpSpPr>
                <a:grpSpLocks/>
              </p:cNvGrpSpPr>
              <p:nvPr/>
            </p:nvGrpSpPr>
            <p:grpSpPr bwMode="auto">
              <a:xfrm>
                <a:off x="2431" y="2068"/>
                <a:ext cx="295" cy="1"/>
                <a:chOff x="2431" y="2068"/>
                <a:chExt cx="295" cy="1"/>
              </a:xfrm>
            </p:grpSpPr>
            <p:sp>
              <p:nvSpPr>
                <p:cNvPr id="106486" name="Line 377"/>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7" name="Line 378"/>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8" name="Line 379"/>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9" name="Line 380"/>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0" name="Line 381"/>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91" name="Line 382"/>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2" name="Group 383"/>
            <p:cNvGrpSpPr>
              <a:grpSpLocks/>
            </p:cNvGrpSpPr>
            <p:nvPr/>
          </p:nvGrpSpPr>
          <p:grpSpPr bwMode="auto">
            <a:xfrm>
              <a:off x="2423" y="2347"/>
              <a:ext cx="415" cy="56"/>
              <a:chOff x="2423" y="2347"/>
              <a:chExt cx="415" cy="56"/>
            </a:xfrm>
          </p:grpSpPr>
          <p:sp>
            <p:nvSpPr>
              <p:cNvPr id="106476" name="Freeform 384"/>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477" name="Group 385"/>
              <p:cNvGrpSpPr>
                <a:grpSpLocks/>
              </p:cNvGrpSpPr>
              <p:nvPr/>
            </p:nvGrpSpPr>
            <p:grpSpPr bwMode="auto">
              <a:xfrm>
                <a:off x="2423" y="2371"/>
                <a:ext cx="295" cy="1"/>
                <a:chOff x="2423" y="2371"/>
                <a:chExt cx="295" cy="1"/>
              </a:xfrm>
            </p:grpSpPr>
            <p:sp>
              <p:nvSpPr>
                <p:cNvPr id="106478" name="Line 386"/>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9" name="Line 387"/>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0" name="Line 388"/>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1" name="Line 389"/>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2" name="Line 390"/>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83" name="Line 391"/>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3" name="Group 392"/>
            <p:cNvGrpSpPr>
              <a:grpSpLocks/>
            </p:cNvGrpSpPr>
            <p:nvPr/>
          </p:nvGrpSpPr>
          <p:grpSpPr bwMode="auto">
            <a:xfrm>
              <a:off x="1960" y="2347"/>
              <a:ext cx="415" cy="56"/>
              <a:chOff x="1960" y="2347"/>
              <a:chExt cx="415" cy="56"/>
            </a:xfrm>
          </p:grpSpPr>
          <p:sp>
            <p:nvSpPr>
              <p:cNvPr id="106468" name="Freeform 393"/>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469" name="Group 394"/>
              <p:cNvGrpSpPr>
                <a:grpSpLocks/>
              </p:cNvGrpSpPr>
              <p:nvPr/>
            </p:nvGrpSpPr>
            <p:grpSpPr bwMode="auto">
              <a:xfrm>
                <a:off x="1960" y="2371"/>
                <a:ext cx="295" cy="1"/>
                <a:chOff x="1960" y="2371"/>
                <a:chExt cx="295" cy="1"/>
              </a:xfrm>
            </p:grpSpPr>
            <p:sp>
              <p:nvSpPr>
                <p:cNvPr id="106470" name="Line 395"/>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1" name="Line 396"/>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2" name="Line 397"/>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3" name="Line 398"/>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4" name="Line 399"/>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75" name="Line 400"/>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4" name="Group 401"/>
            <p:cNvGrpSpPr>
              <a:grpSpLocks/>
            </p:cNvGrpSpPr>
            <p:nvPr/>
          </p:nvGrpSpPr>
          <p:grpSpPr bwMode="auto">
            <a:xfrm>
              <a:off x="1497" y="2339"/>
              <a:ext cx="415" cy="56"/>
              <a:chOff x="1497" y="2339"/>
              <a:chExt cx="415" cy="56"/>
            </a:xfrm>
          </p:grpSpPr>
          <p:sp>
            <p:nvSpPr>
              <p:cNvPr id="106460" name="Freeform 402"/>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461" name="Group 403"/>
              <p:cNvGrpSpPr>
                <a:grpSpLocks/>
              </p:cNvGrpSpPr>
              <p:nvPr/>
            </p:nvGrpSpPr>
            <p:grpSpPr bwMode="auto">
              <a:xfrm>
                <a:off x="1497" y="2371"/>
                <a:ext cx="295" cy="1"/>
                <a:chOff x="1497" y="2371"/>
                <a:chExt cx="295" cy="1"/>
              </a:xfrm>
            </p:grpSpPr>
            <p:sp>
              <p:nvSpPr>
                <p:cNvPr id="106462" name="Line 404"/>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63" name="Line 405"/>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64" name="Line 406"/>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65" name="Line 407"/>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66" name="Line 408"/>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67" name="Line 409"/>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5" name="Group 410"/>
            <p:cNvGrpSpPr>
              <a:grpSpLocks/>
            </p:cNvGrpSpPr>
            <p:nvPr/>
          </p:nvGrpSpPr>
          <p:grpSpPr bwMode="auto">
            <a:xfrm>
              <a:off x="1489" y="2650"/>
              <a:ext cx="423" cy="56"/>
              <a:chOff x="1489" y="2650"/>
              <a:chExt cx="423" cy="56"/>
            </a:xfrm>
          </p:grpSpPr>
          <p:sp>
            <p:nvSpPr>
              <p:cNvPr id="106452" name="Freeform 411"/>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453" name="Group 412"/>
              <p:cNvGrpSpPr>
                <a:grpSpLocks/>
              </p:cNvGrpSpPr>
              <p:nvPr/>
            </p:nvGrpSpPr>
            <p:grpSpPr bwMode="auto">
              <a:xfrm>
                <a:off x="1489" y="2674"/>
                <a:ext cx="295" cy="1"/>
                <a:chOff x="1489" y="2674"/>
                <a:chExt cx="295" cy="1"/>
              </a:xfrm>
            </p:grpSpPr>
            <p:sp>
              <p:nvSpPr>
                <p:cNvPr id="106454" name="Line 413"/>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5" name="Line 414"/>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6" name="Line 415"/>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7" name="Line 416"/>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8" name="Line 417"/>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9" name="Line 418"/>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6" name="Group 419"/>
            <p:cNvGrpSpPr>
              <a:grpSpLocks/>
            </p:cNvGrpSpPr>
            <p:nvPr/>
          </p:nvGrpSpPr>
          <p:grpSpPr bwMode="auto">
            <a:xfrm>
              <a:off x="1968" y="2650"/>
              <a:ext cx="415" cy="56"/>
              <a:chOff x="1968" y="2650"/>
              <a:chExt cx="415" cy="56"/>
            </a:xfrm>
          </p:grpSpPr>
          <p:sp>
            <p:nvSpPr>
              <p:cNvPr id="106444" name="Freeform 420"/>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445" name="Group 421"/>
              <p:cNvGrpSpPr>
                <a:grpSpLocks/>
              </p:cNvGrpSpPr>
              <p:nvPr/>
            </p:nvGrpSpPr>
            <p:grpSpPr bwMode="auto">
              <a:xfrm>
                <a:off x="1968" y="2674"/>
                <a:ext cx="295" cy="1"/>
                <a:chOff x="1968" y="2674"/>
                <a:chExt cx="295" cy="1"/>
              </a:xfrm>
            </p:grpSpPr>
            <p:sp>
              <p:nvSpPr>
                <p:cNvPr id="106446" name="Line 422"/>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7" name="Line 423"/>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8" name="Line 424"/>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9" name="Line 425"/>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0" name="Line 426"/>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51" name="Line 427"/>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7" name="Group 428"/>
            <p:cNvGrpSpPr>
              <a:grpSpLocks/>
            </p:cNvGrpSpPr>
            <p:nvPr/>
          </p:nvGrpSpPr>
          <p:grpSpPr bwMode="auto">
            <a:xfrm>
              <a:off x="1489" y="2953"/>
              <a:ext cx="423" cy="56"/>
              <a:chOff x="1489" y="2953"/>
              <a:chExt cx="423" cy="56"/>
            </a:xfrm>
          </p:grpSpPr>
          <p:sp>
            <p:nvSpPr>
              <p:cNvPr id="106436" name="Freeform 429"/>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6437" name="Group 430"/>
              <p:cNvGrpSpPr>
                <a:grpSpLocks/>
              </p:cNvGrpSpPr>
              <p:nvPr/>
            </p:nvGrpSpPr>
            <p:grpSpPr bwMode="auto">
              <a:xfrm>
                <a:off x="1489" y="2985"/>
                <a:ext cx="295" cy="1"/>
                <a:chOff x="1489" y="2985"/>
                <a:chExt cx="295" cy="1"/>
              </a:xfrm>
            </p:grpSpPr>
            <p:sp>
              <p:nvSpPr>
                <p:cNvPr id="106438" name="Line 431"/>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9" name="Line 432"/>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0" name="Line 433"/>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1" name="Line 434"/>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2" name="Line 435"/>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43" name="Line 436"/>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8" name="Group 437"/>
            <p:cNvGrpSpPr>
              <a:grpSpLocks/>
            </p:cNvGrpSpPr>
            <p:nvPr/>
          </p:nvGrpSpPr>
          <p:grpSpPr bwMode="auto">
            <a:xfrm>
              <a:off x="1952" y="2953"/>
              <a:ext cx="415" cy="56"/>
              <a:chOff x="1952" y="2953"/>
              <a:chExt cx="415" cy="56"/>
            </a:xfrm>
          </p:grpSpPr>
          <p:sp>
            <p:nvSpPr>
              <p:cNvPr id="106428" name="Freeform 438"/>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429" name="Group 439"/>
              <p:cNvGrpSpPr>
                <a:grpSpLocks/>
              </p:cNvGrpSpPr>
              <p:nvPr/>
            </p:nvGrpSpPr>
            <p:grpSpPr bwMode="auto">
              <a:xfrm>
                <a:off x="1952" y="2985"/>
                <a:ext cx="295" cy="1"/>
                <a:chOff x="1952" y="2985"/>
                <a:chExt cx="295" cy="1"/>
              </a:xfrm>
            </p:grpSpPr>
            <p:sp>
              <p:nvSpPr>
                <p:cNvPr id="106430" name="Line 440"/>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1" name="Line 441"/>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2" name="Line 442"/>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3" name="Line 443"/>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4" name="Line 444"/>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35" name="Line 445"/>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49" name="Group 446"/>
            <p:cNvGrpSpPr>
              <a:grpSpLocks/>
            </p:cNvGrpSpPr>
            <p:nvPr/>
          </p:nvGrpSpPr>
          <p:grpSpPr bwMode="auto">
            <a:xfrm>
              <a:off x="2415" y="2953"/>
              <a:ext cx="415" cy="56"/>
              <a:chOff x="2415" y="2953"/>
              <a:chExt cx="415" cy="56"/>
            </a:xfrm>
          </p:grpSpPr>
          <p:sp>
            <p:nvSpPr>
              <p:cNvPr id="106420" name="Freeform 447"/>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421" name="Group 448"/>
              <p:cNvGrpSpPr>
                <a:grpSpLocks/>
              </p:cNvGrpSpPr>
              <p:nvPr/>
            </p:nvGrpSpPr>
            <p:grpSpPr bwMode="auto">
              <a:xfrm>
                <a:off x="2415" y="2985"/>
                <a:ext cx="295" cy="1"/>
                <a:chOff x="2415" y="2985"/>
                <a:chExt cx="295" cy="1"/>
              </a:xfrm>
            </p:grpSpPr>
            <p:sp>
              <p:nvSpPr>
                <p:cNvPr id="106422" name="Line 449"/>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23" name="Line 450"/>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24" name="Line 451"/>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25" name="Line 452"/>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26" name="Line 453"/>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27" name="Line 454"/>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50" name="Group 455"/>
            <p:cNvGrpSpPr>
              <a:grpSpLocks/>
            </p:cNvGrpSpPr>
            <p:nvPr/>
          </p:nvGrpSpPr>
          <p:grpSpPr bwMode="auto">
            <a:xfrm>
              <a:off x="2838" y="1741"/>
              <a:ext cx="40" cy="1260"/>
              <a:chOff x="2838" y="1741"/>
              <a:chExt cx="40" cy="1260"/>
            </a:xfrm>
          </p:grpSpPr>
          <p:sp>
            <p:nvSpPr>
              <p:cNvPr id="106410" name="Oval 456"/>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6411" name="Oval 457"/>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6412" name="Oval 458"/>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6413" name="Oval 459"/>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6414" name="Oval 460"/>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415" name="Oval 461"/>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416" name="Oval 462"/>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6417" name="Oval 463"/>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6418" name="Oval 464"/>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419" name="Oval 465"/>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51" name="Group 466"/>
            <p:cNvGrpSpPr>
              <a:grpSpLocks/>
            </p:cNvGrpSpPr>
            <p:nvPr/>
          </p:nvGrpSpPr>
          <p:grpSpPr bwMode="auto">
            <a:xfrm>
              <a:off x="1912" y="3272"/>
              <a:ext cx="32" cy="335"/>
              <a:chOff x="1912" y="3272"/>
              <a:chExt cx="32" cy="335"/>
            </a:xfrm>
          </p:grpSpPr>
          <p:sp>
            <p:nvSpPr>
              <p:cNvPr id="106406" name="Oval 467"/>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407" name="Oval 468"/>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408" name="Oval 469"/>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6409" name="Oval 470"/>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52" name="Group 471"/>
            <p:cNvGrpSpPr>
              <a:grpSpLocks/>
            </p:cNvGrpSpPr>
            <p:nvPr/>
          </p:nvGrpSpPr>
          <p:grpSpPr bwMode="auto">
            <a:xfrm>
              <a:off x="1449" y="3272"/>
              <a:ext cx="40" cy="335"/>
              <a:chOff x="1449" y="3272"/>
              <a:chExt cx="40" cy="335"/>
            </a:xfrm>
          </p:grpSpPr>
          <p:sp>
            <p:nvSpPr>
              <p:cNvPr id="106402" name="Oval 472"/>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6403" name="Oval 473"/>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6404" name="Oval 474"/>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6405" name="Oval 475"/>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53" name="Group 476"/>
            <p:cNvGrpSpPr>
              <a:grpSpLocks/>
            </p:cNvGrpSpPr>
            <p:nvPr/>
          </p:nvGrpSpPr>
          <p:grpSpPr bwMode="auto">
            <a:xfrm>
              <a:off x="2367" y="3272"/>
              <a:ext cx="32" cy="335"/>
              <a:chOff x="2367" y="3272"/>
              <a:chExt cx="32" cy="335"/>
            </a:xfrm>
          </p:grpSpPr>
          <p:sp>
            <p:nvSpPr>
              <p:cNvPr id="106398" name="Oval 477"/>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399" name="Oval 478"/>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400" name="Oval 479"/>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6401" name="Oval 480"/>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54" name="Group 481"/>
            <p:cNvGrpSpPr>
              <a:grpSpLocks/>
            </p:cNvGrpSpPr>
            <p:nvPr/>
          </p:nvGrpSpPr>
          <p:grpSpPr bwMode="auto">
            <a:xfrm>
              <a:off x="2822" y="3272"/>
              <a:ext cx="40" cy="335"/>
              <a:chOff x="2822" y="3272"/>
              <a:chExt cx="40" cy="335"/>
            </a:xfrm>
          </p:grpSpPr>
          <p:sp>
            <p:nvSpPr>
              <p:cNvPr id="106394" name="Oval 482"/>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6395" name="Oval 483"/>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6396" name="Oval 484"/>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6397" name="Oval 485"/>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55" name="Group 486"/>
            <p:cNvGrpSpPr>
              <a:grpSpLocks/>
            </p:cNvGrpSpPr>
            <p:nvPr/>
          </p:nvGrpSpPr>
          <p:grpSpPr bwMode="auto">
            <a:xfrm>
              <a:off x="2415" y="2650"/>
              <a:ext cx="415" cy="56"/>
              <a:chOff x="2415" y="2650"/>
              <a:chExt cx="415" cy="56"/>
            </a:xfrm>
          </p:grpSpPr>
          <p:sp>
            <p:nvSpPr>
              <p:cNvPr id="106386" name="Freeform 487"/>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387" name="Group 488"/>
              <p:cNvGrpSpPr>
                <a:grpSpLocks/>
              </p:cNvGrpSpPr>
              <p:nvPr/>
            </p:nvGrpSpPr>
            <p:grpSpPr bwMode="auto">
              <a:xfrm>
                <a:off x="2415" y="2674"/>
                <a:ext cx="295" cy="1"/>
                <a:chOff x="2415" y="2674"/>
                <a:chExt cx="295" cy="1"/>
              </a:xfrm>
            </p:grpSpPr>
            <p:sp>
              <p:nvSpPr>
                <p:cNvPr id="106388" name="Line 489"/>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9" name="Line 490"/>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90" name="Line 491"/>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91" name="Line 492"/>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92" name="Line 493"/>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93" name="Line 494"/>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56" name="Group 495"/>
            <p:cNvGrpSpPr>
              <a:grpSpLocks/>
            </p:cNvGrpSpPr>
            <p:nvPr/>
          </p:nvGrpSpPr>
          <p:grpSpPr bwMode="auto">
            <a:xfrm>
              <a:off x="2415" y="1733"/>
              <a:ext cx="415" cy="56"/>
              <a:chOff x="2415" y="1733"/>
              <a:chExt cx="415" cy="56"/>
            </a:xfrm>
          </p:grpSpPr>
          <p:sp>
            <p:nvSpPr>
              <p:cNvPr id="106378" name="Freeform 496"/>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379" name="Group 497"/>
              <p:cNvGrpSpPr>
                <a:grpSpLocks/>
              </p:cNvGrpSpPr>
              <p:nvPr/>
            </p:nvGrpSpPr>
            <p:grpSpPr bwMode="auto">
              <a:xfrm>
                <a:off x="2415" y="1757"/>
                <a:ext cx="295" cy="1"/>
                <a:chOff x="2415" y="1757"/>
                <a:chExt cx="295" cy="1"/>
              </a:xfrm>
            </p:grpSpPr>
            <p:sp>
              <p:nvSpPr>
                <p:cNvPr id="106380" name="Line 498"/>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1" name="Line 499"/>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2" name="Line 500"/>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3" name="Line 501"/>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4" name="Line 502"/>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85" name="Line 503"/>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57" name="Group 504"/>
            <p:cNvGrpSpPr>
              <a:grpSpLocks/>
            </p:cNvGrpSpPr>
            <p:nvPr/>
          </p:nvGrpSpPr>
          <p:grpSpPr bwMode="auto">
            <a:xfrm>
              <a:off x="1489" y="3264"/>
              <a:ext cx="423" cy="56"/>
              <a:chOff x="1489" y="3264"/>
              <a:chExt cx="423" cy="56"/>
            </a:xfrm>
          </p:grpSpPr>
          <p:sp>
            <p:nvSpPr>
              <p:cNvPr id="106370" name="Freeform 505"/>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371" name="Group 506"/>
              <p:cNvGrpSpPr>
                <a:grpSpLocks/>
              </p:cNvGrpSpPr>
              <p:nvPr/>
            </p:nvGrpSpPr>
            <p:grpSpPr bwMode="auto">
              <a:xfrm>
                <a:off x="1489" y="3288"/>
                <a:ext cx="295" cy="1"/>
                <a:chOff x="1489" y="3288"/>
                <a:chExt cx="295" cy="1"/>
              </a:xfrm>
            </p:grpSpPr>
            <p:sp>
              <p:nvSpPr>
                <p:cNvPr id="106372" name="Line 507"/>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73" name="Line 508"/>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74" name="Line 509"/>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75" name="Line 510"/>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76" name="Line 511"/>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77" name="Line 512"/>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58" name="Group 513"/>
            <p:cNvGrpSpPr>
              <a:grpSpLocks/>
            </p:cNvGrpSpPr>
            <p:nvPr/>
          </p:nvGrpSpPr>
          <p:grpSpPr bwMode="auto">
            <a:xfrm>
              <a:off x="1944" y="3256"/>
              <a:ext cx="423" cy="56"/>
              <a:chOff x="1944" y="3256"/>
              <a:chExt cx="423" cy="56"/>
            </a:xfrm>
          </p:grpSpPr>
          <p:sp>
            <p:nvSpPr>
              <p:cNvPr id="106362" name="Freeform 514"/>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363" name="Group 515"/>
              <p:cNvGrpSpPr>
                <a:grpSpLocks/>
              </p:cNvGrpSpPr>
              <p:nvPr/>
            </p:nvGrpSpPr>
            <p:grpSpPr bwMode="auto">
              <a:xfrm>
                <a:off x="1944" y="3288"/>
                <a:ext cx="303" cy="1"/>
                <a:chOff x="1944" y="3288"/>
                <a:chExt cx="303" cy="1"/>
              </a:xfrm>
            </p:grpSpPr>
            <p:sp>
              <p:nvSpPr>
                <p:cNvPr id="106364" name="Line 516"/>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5" name="Line 517"/>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6" name="Line 518"/>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7" name="Line 519"/>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8" name="Line 520"/>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9" name="Line 521"/>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59" name="Group 522"/>
            <p:cNvGrpSpPr>
              <a:grpSpLocks/>
            </p:cNvGrpSpPr>
            <p:nvPr/>
          </p:nvGrpSpPr>
          <p:grpSpPr bwMode="auto">
            <a:xfrm>
              <a:off x="2415" y="3256"/>
              <a:ext cx="415" cy="56"/>
              <a:chOff x="2415" y="3256"/>
              <a:chExt cx="415" cy="56"/>
            </a:xfrm>
          </p:grpSpPr>
          <p:sp>
            <p:nvSpPr>
              <p:cNvPr id="106354" name="Freeform 523"/>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355" name="Group 524"/>
              <p:cNvGrpSpPr>
                <a:grpSpLocks/>
              </p:cNvGrpSpPr>
              <p:nvPr/>
            </p:nvGrpSpPr>
            <p:grpSpPr bwMode="auto">
              <a:xfrm>
                <a:off x="2415" y="3288"/>
                <a:ext cx="295" cy="1"/>
                <a:chOff x="2415" y="3288"/>
                <a:chExt cx="295" cy="1"/>
              </a:xfrm>
            </p:grpSpPr>
            <p:sp>
              <p:nvSpPr>
                <p:cNvPr id="106356" name="Line 525"/>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7" name="Line 526"/>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8" name="Line 527"/>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9" name="Line 528"/>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0" name="Line 529"/>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61" name="Line 530"/>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60" name="Group 531"/>
            <p:cNvGrpSpPr>
              <a:grpSpLocks/>
            </p:cNvGrpSpPr>
            <p:nvPr/>
          </p:nvGrpSpPr>
          <p:grpSpPr bwMode="auto">
            <a:xfrm>
              <a:off x="1489" y="3567"/>
              <a:ext cx="423" cy="56"/>
              <a:chOff x="1489" y="3567"/>
              <a:chExt cx="423" cy="56"/>
            </a:xfrm>
          </p:grpSpPr>
          <p:sp>
            <p:nvSpPr>
              <p:cNvPr id="106346" name="Freeform 532"/>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347" name="Group 533"/>
              <p:cNvGrpSpPr>
                <a:grpSpLocks/>
              </p:cNvGrpSpPr>
              <p:nvPr/>
            </p:nvGrpSpPr>
            <p:grpSpPr bwMode="auto">
              <a:xfrm>
                <a:off x="1489" y="3591"/>
                <a:ext cx="303" cy="1"/>
                <a:chOff x="1489" y="3591"/>
                <a:chExt cx="303" cy="1"/>
              </a:xfrm>
            </p:grpSpPr>
            <p:sp>
              <p:nvSpPr>
                <p:cNvPr id="106348" name="Line 534"/>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9" name="Line 535"/>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0" name="Line 536"/>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1" name="Line 537"/>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2" name="Line 538"/>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53" name="Line 539"/>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61" name="Group 540"/>
            <p:cNvGrpSpPr>
              <a:grpSpLocks/>
            </p:cNvGrpSpPr>
            <p:nvPr/>
          </p:nvGrpSpPr>
          <p:grpSpPr bwMode="auto">
            <a:xfrm>
              <a:off x="1952" y="3567"/>
              <a:ext cx="415" cy="56"/>
              <a:chOff x="1952" y="3567"/>
              <a:chExt cx="415" cy="56"/>
            </a:xfrm>
          </p:grpSpPr>
          <p:sp>
            <p:nvSpPr>
              <p:cNvPr id="106338" name="Freeform 541"/>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339" name="Group 542"/>
              <p:cNvGrpSpPr>
                <a:grpSpLocks/>
              </p:cNvGrpSpPr>
              <p:nvPr/>
            </p:nvGrpSpPr>
            <p:grpSpPr bwMode="auto">
              <a:xfrm>
                <a:off x="1952" y="3591"/>
                <a:ext cx="295" cy="1"/>
                <a:chOff x="1952" y="3591"/>
                <a:chExt cx="295" cy="1"/>
              </a:xfrm>
            </p:grpSpPr>
            <p:sp>
              <p:nvSpPr>
                <p:cNvPr id="106340" name="Line 543"/>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1" name="Line 544"/>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2" name="Line 545"/>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3" name="Line 546"/>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4" name="Line 547"/>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45" name="Line 548"/>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62" name="Group 549"/>
            <p:cNvGrpSpPr>
              <a:grpSpLocks/>
            </p:cNvGrpSpPr>
            <p:nvPr/>
          </p:nvGrpSpPr>
          <p:grpSpPr bwMode="auto">
            <a:xfrm>
              <a:off x="2407" y="3567"/>
              <a:ext cx="415" cy="56"/>
              <a:chOff x="2407" y="3567"/>
              <a:chExt cx="415" cy="56"/>
            </a:xfrm>
          </p:grpSpPr>
          <p:sp>
            <p:nvSpPr>
              <p:cNvPr id="106330" name="Freeform 550"/>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331" name="Group 551"/>
              <p:cNvGrpSpPr>
                <a:grpSpLocks/>
              </p:cNvGrpSpPr>
              <p:nvPr/>
            </p:nvGrpSpPr>
            <p:grpSpPr bwMode="auto">
              <a:xfrm>
                <a:off x="2407" y="3591"/>
                <a:ext cx="295" cy="1"/>
                <a:chOff x="2407" y="3591"/>
                <a:chExt cx="295" cy="1"/>
              </a:xfrm>
            </p:grpSpPr>
            <p:sp>
              <p:nvSpPr>
                <p:cNvPr id="106332" name="Line 552"/>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33" name="Line 553"/>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34" name="Line 554"/>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35" name="Line 555"/>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36" name="Line 556"/>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337" name="Line 557"/>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63" name="Group 558"/>
            <p:cNvGrpSpPr>
              <a:grpSpLocks/>
            </p:cNvGrpSpPr>
            <p:nvPr/>
          </p:nvGrpSpPr>
          <p:grpSpPr bwMode="auto">
            <a:xfrm>
              <a:off x="1952" y="2376"/>
              <a:ext cx="886" cy="290"/>
              <a:chOff x="1952" y="2376"/>
              <a:chExt cx="886" cy="290"/>
            </a:xfrm>
          </p:grpSpPr>
          <p:sp>
            <p:nvSpPr>
              <p:cNvPr id="106328" name="Freeform 559"/>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6329" name="Line 560"/>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4" name="Group 561"/>
            <p:cNvGrpSpPr>
              <a:grpSpLocks/>
            </p:cNvGrpSpPr>
            <p:nvPr/>
          </p:nvGrpSpPr>
          <p:grpSpPr bwMode="auto">
            <a:xfrm>
              <a:off x="1481" y="2084"/>
              <a:ext cx="1373" cy="1507"/>
              <a:chOff x="1481" y="2084"/>
              <a:chExt cx="1373" cy="1507"/>
            </a:xfrm>
          </p:grpSpPr>
          <p:sp>
            <p:nvSpPr>
              <p:cNvPr id="106326" name="Freeform 562"/>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6327" name="Line 563"/>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5" name="Group 564"/>
            <p:cNvGrpSpPr>
              <a:grpSpLocks/>
            </p:cNvGrpSpPr>
            <p:nvPr/>
          </p:nvGrpSpPr>
          <p:grpSpPr bwMode="auto">
            <a:xfrm>
              <a:off x="1944" y="2076"/>
              <a:ext cx="902" cy="885"/>
              <a:chOff x="1944" y="2076"/>
              <a:chExt cx="902" cy="885"/>
            </a:xfrm>
          </p:grpSpPr>
          <p:sp>
            <p:nvSpPr>
              <p:cNvPr id="106324" name="Freeform 565"/>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6325" name="Line 566"/>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6" name="Group 567"/>
            <p:cNvGrpSpPr>
              <a:grpSpLocks/>
            </p:cNvGrpSpPr>
            <p:nvPr/>
          </p:nvGrpSpPr>
          <p:grpSpPr bwMode="auto">
            <a:xfrm>
              <a:off x="1489" y="2379"/>
              <a:ext cx="902" cy="893"/>
              <a:chOff x="1489" y="2379"/>
              <a:chExt cx="902" cy="893"/>
            </a:xfrm>
          </p:grpSpPr>
          <p:sp>
            <p:nvSpPr>
              <p:cNvPr id="106322" name="Freeform 568"/>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6323" name="Line 569"/>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7" name="Group 570"/>
            <p:cNvGrpSpPr>
              <a:grpSpLocks/>
            </p:cNvGrpSpPr>
            <p:nvPr/>
          </p:nvGrpSpPr>
          <p:grpSpPr bwMode="auto">
            <a:xfrm>
              <a:off x="3311" y="2387"/>
              <a:ext cx="437" cy="590"/>
              <a:chOff x="3311" y="2387"/>
              <a:chExt cx="437" cy="590"/>
            </a:xfrm>
          </p:grpSpPr>
          <p:sp>
            <p:nvSpPr>
              <p:cNvPr id="106320" name="Freeform 571"/>
              <p:cNvSpPr>
                <a:spLocks/>
              </p:cNvSpPr>
              <p:nvPr/>
            </p:nvSpPr>
            <p:spPr bwMode="auto">
              <a:xfrm>
                <a:off x="3644" y="2387"/>
                <a:ext cx="104" cy="128"/>
              </a:xfrm>
              <a:custGeom>
                <a:avLst/>
                <a:gdLst>
                  <a:gd name="T0" fmla="*/ 104 w 104"/>
                  <a:gd name="T1" fmla="*/ 0 h 128"/>
                  <a:gd name="T2" fmla="*/ 56 w 104"/>
                  <a:gd name="T3" fmla="*/ 128 h 128"/>
                  <a:gd name="T4" fmla="*/ 24 w 104"/>
                  <a:gd name="T5" fmla="*/ 104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04"/>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6321" name="Line 572"/>
              <p:cNvSpPr>
                <a:spLocks noChangeShapeType="1"/>
              </p:cNvSpPr>
              <p:nvPr/>
            </p:nvSpPr>
            <p:spPr bwMode="auto">
              <a:xfrm flipV="1">
                <a:off x="3311"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8" name="Group 573"/>
            <p:cNvGrpSpPr>
              <a:grpSpLocks/>
            </p:cNvGrpSpPr>
            <p:nvPr/>
          </p:nvGrpSpPr>
          <p:grpSpPr bwMode="auto">
            <a:xfrm>
              <a:off x="3772" y="2387"/>
              <a:ext cx="894" cy="596"/>
              <a:chOff x="3772" y="2387"/>
              <a:chExt cx="894" cy="596"/>
            </a:xfrm>
          </p:grpSpPr>
          <p:sp>
            <p:nvSpPr>
              <p:cNvPr id="106318" name="Freeform 574"/>
              <p:cNvSpPr>
                <a:spLocks/>
              </p:cNvSpPr>
              <p:nvPr/>
            </p:nvSpPr>
            <p:spPr bwMode="auto">
              <a:xfrm>
                <a:off x="4538" y="2387"/>
                <a:ext cx="128" cy="96"/>
              </a:xfrm>
              <a:custGeom>
                <a:avLst/>
                <a:gdLst>
                  <a:gd name="T0" fmla="*/ 128 w 128"/>
                  <a:gd name="T1" fmla="*/ 0 h 96"/>
                  <a:gd name="T2" fmla="*/ 32 w 128"/>
                  <a:gd name="T3" fmla="*/ 96 h 96"/>
                  <a:gd name="T4" fmla="*/ 16 w 128"/>
                  <a:gd name="T5" fmla="*/ 72 h 96"/>
                  <a:gd name="T6" fmla="*/ 0 w 128"/>
                  <a:gd name="T7" fmla="*/ 40 h 96"/>
                  <a:gd name="T8" fmla="*/ 128 w 128"/>
                  <a:gd name="T9" fmla="*/ 0 h 96"/>
                  <a:gd name="T10" fmla="*/ 0 60000 65536"/>
                  <a:gd name="T11" fmla="*/ 0 60000 65536"/>
                  <a:gd name="T12" fmla="*/ 0 60000 65536"/>
                  <a:gd name="T13" fmla="*/ 0 60000 65536"/>
                  <a:gd name="T14" fmla="*/ 0 60000 65536"/>
                  <a:gd name="T15" fmla="*/ 0 w 128"/>
                  <a:gd name="T16" fmla="*/ 0 h 96"/>
                  <a:gd name="T17" fmla="*/ 128 w 128"/>
                  <a:gd name="T18" fmla="*/ 96 h 96"/>
                </a:gdLst>
                <a:ahLst/>
                <a:cxnLst>
                  <a:cxn ang="T10">
                    <a:pos x="T0" y="T1"/>
                  </a:cxn>
                  <a:cxn ang="T11">
                    <a:pos x="T2" y="T3"/>
                  </a:cxn>
                  <a:cxn ang="T12">
                    <a:pos x="T4" y="T5"/>
                  </a:cxn>
                  <a:cxn ang="T13">
                    <a:pos x="T6" y="T7"/>
                  </a:cxn>
                  <a:cxn ang="T14">
                    <a:pos x="T8" y="T9"/>
                  </a:cxn>
                </a:cxnLst>
                <a:rect l="T15" t="T16" r="T17" b="T18"/>
                <a:pathLst>
                  <a:path w="128" h="96">
                    <a:moveTo>
                      <a:pt x="128" y="0"/>
                    </a:moveTo>
                    <a:lnTo>
                      <a:pt x="32" y="96"/>
                    </a:lnTo>
                    <a:lnTo>
                      <a:pt x="16" y="72"/>
                    </a:lnTo>
                    <a:lnTo>
                      <a:pt x="0" y="40"/>
                    </a:lnTo>
                    <a:lnTo>
                      <a:pt x="128" y="0"/>
                    </a:lnTo>
                    <a:close/>
                  </a:path>
                </a:pathLst>
              </a:custGeom>
              <a:solidFill>
                <a:schemeClr val="bg2"/>
              </a:solidFill>
              <a:ln w="9525">
                <a:solidFill>
                  <a:schemeClr val="bg2"/>
                </a:solidFill>
                <a:round/>
                <a:headEnd/>
                <a:tailEnd/>
              </a:ln>
            </p:spPr>
            <p:txBody>
              <a:bodyPr/>
              <a:lstStyle/>
              <a:p>
                <a:endParaRPr lang="en-US"/>
              </a:p>
            </p:txBody>
          </p:sp>
          <p:sp>
            <p:nvSpPr>
              <p:cNvPr id="106319" name="Line 575"/>
              <p:cNvSpPr>
                <a:spLocks noChangeShapeType="1"/>
              </p:cNvSpPr>
              <p:nvPr/>
            </p:nvSpPr>
            <p:spPr bwMode="auto">
              <a:xfrm flipV="1">
                <a:off x="3772" y="2454"/>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69" name="Group 576"/>
            <p:cNvGrpSpPr>
              <a:grpSpLocks/>
            </p:cNvGrpSpPr>
            <p:nvPr/>
          </p:nvGrpSpPr>
          <p:grpSpPr bwMode="auto">
            <a:xfrm>
              <a:off x="3788" y="2076"/>
              <a:ext cx="886" cy="290"/>
              <a:chOff x="3788" y="2076"/>
              <a:chExt cx="886" cy="290"/>
            </a:xfrm>
          </p:grpSpPr>
          <p:sp>
            <p:nvSpPr>
              <p:cNvPr id="106316" name="Freeform 577"/>
              <p:cNvSpPr>
                <a:spLocks/>
              </p:cNvSpPr>
              <p:nvPr/>
            </p:nvSpPr>
            <p:spPr bwMode="auto">
              <a:xfrm>
                <a:off x="4530" y="2076"/>
                <a:ext cx="144" cy="80"/>
              </a:xfrm>
              <a:custGeom>
                <a:avLst/>
                <a:gdLst>
                  <a:gd name="T0" fmla="*/ 144 w 144"/>
                  <a:gd name="T1" fmla="*/ 0 h 80"/>
                  <a:gd name="T2" fmla="*/ 24 w 144"/>
                  <a:gd name="T3" fmla="*/ 80 h 80"/>
                  <a:gd name="T4" fmla="*/ 16 w 144"/>
                  <a:gd name="T5" fmla="*/ 48 h 80"/>
                  <a:gd name="T6" fmla="*/ 0 w 144"/>
                  <a:gd name="T7" fmla="*/ 16 h 80"/>
                  <a:gd name="T8" fmla="*/ 144 w 144"/>
                  <a:gd name="T9" fmla="*/ 0 h 80"/>
                  <a:gd name="T10" fmla="*/ 0 60000 65536"/>
                  <a:gd name="T11" fmla="*/ 0 60000 65536"/>
                  <a:gd name="T12" fmla="*/ 0 60000 65536"/>
                  <a:gd name="T13" fmla="*/ 0 60000 65536"/>
                  <a:gd name="T14" fmla="*/ 0 60000 65536"/>
                  <a:gd name="T15" fmla="*/ 0 w 144"/>
                  <a:gd name="T16" fmla="*/ 0 h 80"/>
                  <a:gd name="T17" fmla="*/ 144 w 144"/>
                  <a:gd name="T18" fmla="*/ 80 h 80"/>
                </a:gdLst>
                <a:ahLst/>
                <a:cxnLst>
                  <a:cxn ang="T10">
                    <a:pos x="T0" y="T1"/>
                  </a:cxn>
                  <a:cxn ang="T11">
                    <a:pos x="T2" y="T3"/>
                  </a:cxn>
                  <a:cxn ang="T12">
                    <a:pos x="T4" y="T5"/>
                  </a:cxn>
                  <a:cxn ang="T13">
                    <a:pos x="T6" y="T7"/>
                  </a:cxn>
                  <a:cxn ang="T14">
                    <a:pos x="T8" y="T9"/>
                  </a:cxn>
                </a:cxnLst>
                <a:rect l="T15" t="T16" r="T17" b="T18"/>
                <a:pathLst>
                  <a:path w="144" h="80">
                    <a:moveTo>
                      <a:pt x="144" y="0"/>
                    </a:moveTo>
                    <a:lnTo>
                      <a:pt x="24" y="80"/>
                    </a:lnTo>
                    <a:lnTo>
                      <a:pt x="16" y="48"/>
                    </a:lnTo>
                    <a:lnTo>
                      <a:pt x="0" y="16"/>
                    </a:lnTo>
                    <a:lnTo>
                      <a:pt x="144" y="0"/>
                    </a:lnTo>
                    <a:close/>
                  </a:path>
                </a:pathLst>
              </a:custGeom>
              <a:solidFill>
                <a:schemeClr val="bg2"/>
              </a:solidFill>
              <a:ln w="9525">
                <a:solidFill>
                  <a:schemeClr val="bg2"/>
                </a:solidFill>
                <a:round/>
                <a:headEnd/>
                <a:tailEnd/>
              </a:ln>
            </p:spPr>
            <p:txBody>
              <a:bodyPr/>
              <a:lstStyle/>
              <a:p>
                <a:endParaRPr lang="en-US"/>
              </a:p>
            </p:txBody>
          </p:sp>
          <p:sp>
            <p:nvSpPr>
              <p:cNvPr id="106317" name="Line 578"/>
              <p:cNvSpPr>
                <a:spLocks noChangeShapeType="1"/>
              </p:cNvSpPr>
              <p:nvPr/>
            </p:nvSpPr>
            <p:spPr bwMode="auto">
              <a:xfrm flipV="1">
                <a:off x="3788" y="2122"/>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70" name="Group 579"/>
            <p:cNvGrpSpPr>
              <a:grpSpLocks/>
            </p:cNvGrpSpPr>
            <p:nvPr/>
          </p:nvGrpSpPr>
          <p:grpSpPr bwMode="auto">
            <a:xfrm>
              <a:off x="3317" y="1769"/>
              <a:ext cx="886" cy="283"/>
              <a:chOff x="3317" y="1769"/>
              <a:chExt cx="886" cy="283"/>
            </a:xfrm>
          </p:grpSpPr>
          <p:sp>
            <p:nvSpPr>
              <p:cNvPr id="106314" name="Freeform 580"/>
              <p:cNvSpPr>
                <a:spLocks/>
              </p:cNvSpPr>
              <p:nvPr/>
            </p:nvSpPr>
            <p:spPr bwMode="auto">
              <a:xfrm>
                <a:off x="4067" y="1980"/>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6315" name="Line 581"/>
              <p:cNvSpPr>
                <a:spLocks noChangeShapeType="1"/>
              </p:cNvSpPr>
              <p:nvPr/>
            </p:nvSpPr>
            <p:spPr bwMode="auto">
              <a:xfrm>
                <a:off x="3317" y="1769"/>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5671" name="Oval 582"/>
            <p:cNvSpPr>
              <a:spLocks noChangeArrowheads="1"/>
            </p:cNvSpPr>
            <p:nvPr/>
          </p:nvSpPr>
          <p:spPr bwMode="auto">
            <a:xfrm>
              <a:off x="3293"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5672" name="Oval 583"/>
            <p:cNvSpPr>
              <a:spLocks noChangeArrowheads="1"/>
            </p:cNvSpPr>
            <p:nvPr/>
          </p:nvSpPr>
          <p:spPr bwMode="auto">
            <a:xfrm>
              <a:off x="3293"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5673" name="Oval 584"/>
            <p:cNvSpPr>
              <a:spLocks noChangeArrowheads="1"/>
            </p:cNvSpPr>
            <p:nvPr/>
          </p:nvSpPr>
          <p:spPr bwMode="auto">
            <a:xfrm>
              <a:off x="3293"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5674" name="Oval 585"/>
            <p:cNvSpPr>
              <a:spLocks noChangeArrowheads="1"/>
            </p:cNvSpPr>
            <p:nvPr/>
          </p:nvSpPr>
          <p:spPr bwMode="auto">
            <a:xfrm>
              <a:off x="3293"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5675" name="Oval 586"/>
            <p:cNvSpPr>
              <a:spLocks noChangeArrowheads="1"/>
            </p:cNvSpPr>
            <p:nvPr/>
          </p:nvSpPr>
          <p:spPr bwMode="auto">
            <a:xfrm>
              <a:off x="329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5676" name="Oval 587"/>
            <p:cNvSpPr>
              <a:spLocks noChangeArrowheads="1"/>
            </p:cNvSpPr>
            <p:nvPr/>
          </p:nvSpPr>
          <p:spPr bwMode="auto">
            <a:xfrm>
              <a:off x="329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5677" name="Oval 588"/>
            <p:cNvSpPr>
              <a:spLocks noChangeArrowheads="1"/>
            </p:cNvSpPr>
            <p:nvPr/>
          </p:nvSpPr>
          <p:spPr bwMode="auto">
            <a:xfrm>
              <a:off x="3293"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5678" name="Oval 589"/>
            <p:cNvSpPr>
              <a:spLocks noChangeArrowheads="1"/>
            </p:cNvSpPr>
            <p:nvPr/>
          </p:nvSpPr>
          <p:spPr bwMode="auto">
            <a:xfrm>
              <a:off x="3293"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5679" name="Oval 590"/>
            <p:cNvSpPr>
              <a:spLocks noChangeArrowheads="1"/>
            </p:cNvSpPr>
            <p:nvPr/>
          </p:nvSpPr>
          <p:spPr bwMode="auto">
            <a:xfrm>
              <a:off x="328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5680" name="Oval 591"/>
            <p:cNvSpPr>
              <a:spLocks noChangeArrowheads="1"/>
            </p:cNvSpPr>
            <p:nvPr/>
          </p:nvSpPr>
          <p:spPr bwMode="auto">
            <a:xfrm>
              <a:off x="3285" y="2969"/>
              <a:ext cx="32" cy="32"/>
            </a:xfrm>
            <a:prstGeom prst="ellipse">
              <a:avLst/>
            </a:prstGeom>
            <a:solidFill>
              <a:schemeClr val="bg2"/>
            </a:solidFill>
            <a:ln w="25400">
              <a:solidFill>
                <a:schemeClr val="bg2"/>
              </a:solidFill>
              <a:round/>
              <a:headEnd/>
              <a:tailEnd/>
            </a:ln>
          </p:spPr>
          <p:txBody>
            <a:bodyPr/>
            <a:lstStyle/>
            <a:p>
              <a:endParaRPr lang="en-US"/>
            </a:p>
          </p:txBody>
        </p:sp>
        <p:grpSp>
          <p:nvGrpSpPr>
            <p:cNvPr id="105681" name="Group 592"/>
            <p:cNvGrpSpPr>
              <a:grpSpLocks/>
            </p:cNvGrpSpPr>
            <p:nvPr/>
          </p:nvGrpSpPr>
          <p:grpSpPr bwMode="auto">
            <a:xfrm>
              <a:off x="3748" y="1741"/>
              <a:ext cx="40" cy="1260"/>
              <a:chOff x="3748" y="1741"/>
              <a:chExt cx="40" cy="1260"/>
            </a:xfrm>
          </p:grpSpPr>
          <p:sp>
            <p:nvSpPr>
              <p:cNvPr id="106304" name="Oval 593"/>
              <p:cNvSpPr>
                <a:spLocks noChangeArrowheads="1"/>
              </p:cNvSpPr>
              <p:nvPr/>
            </p:nvSpPr>
            <p:spPr bwMode="auto">
              <a:xfrm>
                <a:off x="3748" y="1741"/>
                <a:ext cx="40" cy="32"/>
              </a:xfrm>
              <a:prstGeom prst="ellipse">
                <a:avLst/>
              </a:prstGeom>
              <a:solidFill>
                <a:schemeClr val="bg2"/>
              </a:solidFill>
              <a:ln w="9525">
                <a:solidFill>
                  <a:schemeClr val="bg2"/>
                </a:solidFill>
                <a:round/>
                <a:headEnd/>
                <a:tailEnd/>
              </a:ln>
            </p:spPr>
            <p:txBody>
              <a:bodyPr/>
              <a:lstStyle/>
              <a:p>
                <a:endParaRPr lang="en-US"/>
              </a:p>
            </p:txBody>
          </p:sp>
          <p:sp>
            <p:nvSpPr>
              <p:cNvPr id="106305" name="Oval 594"/>
              <p:cNvSpPr>
                <a:spLocks noChangeArrowheads="1"/>
              </p:cNvSpPr>
              <p:nvPr/>
            </p:nvSpPr>
            <p:spPr bwMode="auto">
              <a:xfrm>
                <a:off x="3748" y="1741"/>
                <a:ext cx="40" cy="32"/>
              </a:xfrm>
              <a:prstGeom prst="ellipse">
                <a:avLst/>
              </a:prstGeom>
              <a:solidFill>
                <a:schemeClr val="bg2"/>
              </a:solidFill>
              <a:ln w="25400">
                <a:solidFill>
                  <a:schemeClr val="bg2"/>
                </a:solidFill>
                <a:round/>
                <a:headEnd/>
                <a:tailEnd/>
              </a:ln>
            </p:spPr>
            <p:txBody>
              <a:bodyPr/>
              <a:lstStyle/>
              <a:p>
                <a:endParaRPr lang="en-US"/>
              </a:p>
            </p:txBody>
          </p:sp>
          <p:sp>
            <p:nvSpPr>
              <p:cNvPr id="106306" name="Oval 595"/>
              <p:cNvSpPr>
                <a:spLocks noChangeArrowheads="1"/>
              </p:cNvSpPr>
              <p:nvPr/>
            </p:nvSpPr>
            <p:spPr bwMode="auto">
              <a:xfrm>
                <a:off x="375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6307" name="Oval 596"/>
              <p:cNvSpPr>
                <a:spLocks noChangeArrowheads="1"/>
              </p:cNvSpPr>
              <p:nvPr/>
            </p:nvSpPr>
            <p:spPr bwMode="auto">
              <a:xfrm>
                <a:off x="375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6308" name="Oval 597"/>
              <p:cNvSpPr>
                <a:spLocks noChangeArrowheads="1"/>
              </p:cNvSpPr>
              <p:nvPr/>
            </p:nvSpPr>
            <p:spPr bwMode="auto">
              <a:xfrm>
                <a:off x="375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309" name="Oval 598"/>
              <p:cNvSpPr>
                <a:spLocks noChangeArrowheads="1"/>
              </p:cNvSpPr>
              <p:nvPr/>
            </p:nvSpPr>
            <p:spPr bwMode="auto">
              <a:xfrm>
                <a:off x="375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310" name="Oval 599"/>
              <p:cNvSpPr>
                <a:spLocks noChangeArrowheads="1"/>
              </p:cNvSpPr>
              <p:nvPr/>
            </p:nvSpPr>
            <p:spPr bwMode="auto">
              <a:xfrm>
                <a:off x="374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6311" name="Oval 600"/>
              <p:cNvSpPr>
                <a:spLocks noChangeArrowheads="1"/>
              </p:cNvSpPr>
              <p:nvPr/>
            </p:nvSpPr>
            <p:spPr bwMode="auto">
              <a:xfrm>
                <a:off x="374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6312" name="Oval 601"/>
              <p:cNvSpPr>
                <a:spLocks noChangeArrowheads="1"/>
              </p:cNvSpPr>
              <p:nvPr/>
            </p:nvSpPr>
            <p:spPr bwMode="auto">
              <a:xfrm>
                <a:off x="374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313" name="Oval 602"/>
              <p:cNvSpPr>
                <a:spLocks noChangeArrowheads="1"/>
              </p:cNvSpPr>
              <p:nvPr/>
            </p:nvSpPr>
            <p:spPr bwMode="auto">
              <a:xfrm>
                <a:off x="374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82" name="Group 603"/>
            <p:cNvGrpSpPr>
              <a:grpSpLocks/>
            </p:cNvGrpSpPr>
            <p:nvPr/>
          </p:nvGrpSpPr>
          <p:grpSpPr bwMode="auto">
            <a:xfrm>
              <a:off x="4203" y="1749"/>
              <a:ext cx="48" cy="1252"/>
              <a:chOff x="4203" y="1749"/>
              <a:chExt cx="48" cy="1252"/>
            </a:xfrm>
          </p:grpSpPr>
          <p:sp>
            <p:nvSpPr>
              <p:cNvPr id="106294" name="Oval 604"/>
              <p:cNvSpPr>
                <a:spLocks noChangeArrowheads="1"/>
              </p:cNvSpPr>
              <p:nvPr/>
            </p:nvSpPr>
            <p:spPr bwMode="auto">
              <a:xfrm>
                <a:off x="4211"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6295" name="Oval 605"/>
              <p:cNvSpPr>
                <a:spLocks noChangeArrowheads="1"/>
              </p:cNvSpPr>
              <p:nvPr/>
            </p:nvSpPr>
            <p:spPr bwMode="auto">
              <a:xfrm>
                <a:off x="4211"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6296" name="Oval 606"/>
              <p:cNvSpPr>
                <a:spLocks noChangeArrowheads="1"/>
              </p:cNvSpPr>
              <p:nvPr/>
            </p:nvSpPr>
            <p:spPr bwMode="auto">
              <a:xfrm>
                <a:off x="4219"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6297" name="Oval 607"/>
              <p:cNvSpPr>
                <a:spLocks noChangeArrowheads="1"/>
              </p:cNvSpPr>
              <p:nvPr/>
            </p:nvSpPr>
            <p:spPr bwMode="auto">
              <a:xfrm>
                <a:off x="4219"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6298" name="Oval 608"/>
              <p:cNvSpPr>
                <a:spLocks noChangeArrowheads="1"/>
              </p:cNvSpPr>
              <p:nvPr/>
            </p:nvSpPr>
            <p:spPr bwMode="auto">
              <a:xfrm>
                <a:off x="4219"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299" name="Oval 609"/>
              <p:cNvSpPr>
                <a:spLocks noChangeArrowheads="1"/>
              </p:cNvSpPr>
              <p:nvPr/>
            </p:nvSpPr>
            <p:spPr bwMode="auto">
              <a:xfrm>
                <a:off x="4219"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300" name="Oval 610"/>
              <p:cNvSpPr>
                <a:spLocks noChangeArrowheads="1"/>
              </p:cNvSpPr>
              <p:nvPr/>
            </p:nvSpPr>
            <p:spPr bwMode="auto">
              <a:xfrm>
                <a:off x="4211" y="2666"/>
                <a:ext cx="32" cy="32"/>
              </a:xfrm>
              <a:prstGeom prst="ellipse">
                <a:avLst/>
              </a:prstGeom>
              <a:solidFill>
                <a:schemeClr val="bg2"/>
              </a:solidFill>
              <a:ln w="9525">
                <a:solidFill>
                  <a:schemeClr val="bg2"/>
                </a:solidFill>
                <a:round/>
                <a:headEnd/>
                <a:tailEnd/>
              </a:ln>
            </p:spPr>
            <p:txBody>
              <a:bodyPr/>
              <a:lstStyle/>
              <a:p>
                <a:endParaRPr lang="en-US"/>
              </a:p>
            </p:txBody>
          </p:sp>
          <p:sp>
            <p:nvSpPr>
              <p:cNvPr id="106301" name="Oval 611"/>
              <p:cNvSpPr>
                <a:spLocks noChangeArrowheads="1"/>
              </p:cNvSpPr>
              <p:nvPr/>
            </p:nvSpPr>
            <p:spPr bwMode="auto">
              <a:xfrm>
                <a:off x="4211" y="2666"/>
                <a:ext cx="32" cy="32"/>
              </a:xfrm>
              <a:prstGeom prst="ellipse">
                <a:avLst/>
              </a:prstGeom>
              <a:solidFill>
                <a:schemeClr val="bg2"/>
              </a:solidFill>
              <a:ln w="25400">
                <a:solidFill>
                  <a:schemeClr val="bg2"/>
                </a:solidFill>
                <a:round/>
                <a:headEnd/>
                <a:tailEnd/>
              </a:ln>
            </p:spPr>
            <p:txBody>
              <a:bodyPr/>
              <a:lstStyle/>
              <a:p>
                <a:endParaRPr lang="en-US"/>
              </a:p>
            </p:txBody>
          </p:sp>
          <p:sp>
            <p:nvSpPr>
              <p:cNvPr id="106302" name="Oval 612"/>
              <p:cNvSpPr>
                <a:spLocks noChangeArrowheads="1"/>
              </p:cNvSpPr>
              <p:nvPr/>
            </p:nvSpPr>
            <p:spPr bwMode="auto">
              <a:xfrm>
                <a:off x="4203"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6303" name="Oval 613"/>
              <p:cNvSpPr>
                <a:spLocks noChangeArrowheads="1"/>
              </p:cNvSpPr>
              <p:nvPr/>
            </p:nvSpPr>
            <p:spPr bwMode="auto">
              <a:xfrm>
                <a:off x="4203" y="2969"/>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83" name="Group 614"/>
            <p:cNvGrpSpPr>
              <a:grpSpLocks/>
            </p:cNvGrpSpPr>
            <p:nvPr/>
          </p:nvGrpSpPr>
          <p:grpSpPr bwMode="auto">
            <a:xfrm>
              <a:off x="3317" y="2076"/>
              <a:ext cx="431" cy="284"/>
              <a:chOff x="3317" y="2076"/>
              <a:chExt cx="431" cy="284"/>
            </a:xfrm>
          </p:grpSpPr>
          <p:sp>
            <p:nvSpPr>
              <p:cNvPr id="106292" name="Freeform 615"/>
              <p:cNvSpPr>
                <a:spLocks/>
              </p:cNvSpPr>
              <p:nvPr/>
            </p:nvSpPr>
            <p:spPr bwMode="auto">
              <a:xfrm>
                <a:off x="3620" y="2076"/>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6293" name="Line 616"/>
              <p:cNvSpPr>
                <a:spLocks noChangeShapeType="1"/>
              </p:cNvSpPr>
              <p:nvPr/>
            </p:nvSpPr>
            <p:spPr bwMode="auto">
              <a:xfrm flipV="1">
                <a:off x="3317"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684" name="Group 617"/>
            <p:cNvGrpSpPr>
              <a:grpSpLocks/>
            </p:cNvGrpSpPr>
            <p:nvPr/>
          </p:nvGrpSpPr>
          <p:grpSpPr bwMode="auto">
            <a:xfrm>
              <a:off x="3325" y="1733"/>
              <a:ext cx="415" cy="56"/>
              <a:chOff x="3325" y="1733"/>
              <a:chExt cx="415" cy="56"/>
            </a:xfrm>
          </p:grpSpPr>
          <p:sp>
            <p:nvSpPr>
              <p:cNvPr id="106284" name="Freeform 618"/>
              <p:cNvSpPr>
                <a:spLocks/>
              </p:cNvSpPr>
              <p:nvPr/>
            </p:nvSpPr>
            <p:spPr bwMode="auto">
              <a:xfrm>
                <a:off x="362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85" name="Group 619"/>
              <p:cNvGrpSpPr>
                <a:grpSpLocks/>
              </p:cNvGrpSpPr>
              <p:nvPr/>
            </p:nvGrpSpPr>
            <p:grpSpPr bwMode="auto">
              <a:xfrm>
                <a:off x="3325" y="1757"/>
                <a:ext cx="295" cy="1"/>
                <a:chOff x="3325" y="1757"/>
                <a:chExt cx="295" cy="1"/>
              </a:xfrm>
            </p:grpSpPr>
            <p:sp>
              <p:nvSpPr>
                <p:cNvPr id="106286" name="Line 620"/>
                <p:cNvSpPr>
                  <a:spLocks noChangeShapeType="1"/>
                </p:cNvSpPr>
                <p:nvPr/>
              </p:nvSpPr>
              <p:spPr bwMode="auto">
                <a:xfrm>
                  <a:off x="332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7" name="Line 621"/>
                <p:cNvSpPr>
                  <a:spLocks noChangeShapeType="1"/>
                </p:cNvSpPr>
                <p:nvPr/>
              </p:nvSpPr>
              <p:spPr bwMode="auto">
                <a:xfrm>
                  <a:off x="338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8" name="Line 622"/>
                <p:cNvSpPr>
                  <a:spLocks noChangeShapeType="1"/>
                </p:cNvSpPr>
                <p:nvPr/>
              </p:nvSpPr>
              <p:spPr bwMode="auto">
                <a:xfrm>
                  <a:off x="343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9" name="Line 623"/>
                <p:cNvSpPr>
                  <a:spLocks noChangeShapeType="1"/>
                </p:cNvSpPr>
                <p:nvPr/>
              </p:nvSpPr>
              <p:spPr bwMode="auto">
                <a:xfrm>
                  <a:off x="3493"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90" name="Line 624"/>
                <p:cNvSpPr>
                  <a:spLocks noChangeShapeType="1"/>
                </p:cNvSpPr>
                <p:nvPr/>
              </p:nvSpPr>
              <p:spPr bwMode="auto">
                <a:xfrm>
                  <a:off x="354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91" name="Line 625"/>
                <p:cNvSpPr>
                  <a:spLocks noChangeShapeType="1"/>
                </p:cNvSpPr>
                <p:nvPr/>
              </p:nvSpPr>
              <p:spPr bwMode="auto">
                <a:xfrm>
                  <a:off x="360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85" name="Group 626"/>
            <p:cNvGrpSpPr>
              <a:grpSpLocks/>
            </p:cNvGrpSpPr>
            <p:nvPr/>
          </p:nvGrpSpPr>
          <p:grpSpPr bwMode="auto">
            <a:xfrm>
              <a:off x="3788" y="1733"/>
              <a:ext cx="415" cy="56"/>
              <a:chOff x="3788" y="1733"/>
              <a:chExt cx="415" cy="56"/>
            </a:xfrm>
          </p:grpSpPr>
          <p:sp>
            <p:nvSpPr>
              <p:cNvPr id="106276" name="Freeform 627"/>
              <p:cNvSpPr>
                <a:spLocks/>
              </p:cNvSpPr>
              <p:nvPr/>
            </p:nvSpPr>
            <p:spPr bwMode="auto">
              <a:xfrm>
                <a:off x="4091"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77" name="Group 628"/>
              <p:cNvGrpSpPr>
                <a:grpSpLocks/>
              </p:cNvGrpSpPr>
              <p:nvPr/>
            </p:nvGrpSpPr>
            <p:grpSpPr bwMode="auto">
              <a:xfrm>
                <a:off x="3788" y="1757"/>
                <a:ext cx="295" cy="1"/>
                <a:chOff x="3788" y="1757"/>
                <a:chExt cx="295" cy="1"/>
              </a:xfrm>
            </p:grpSpPr>
            <p:sp>
              <p:nvSpPr>
                <p:cNvPr id="106278" name="Line 629"/>
                <p:cNvSpPr>
                  <a:spLocks noChangeShapeType="1"/>
                </p:cNvSpPr>
                <p:nvPr/>
              </p:nvSpPr>
              <p:spPr bwMode="auto">
                <a:xfrm>
                  <a:off x="378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9" name="Line 630"/>
                <p:cNvSpPr>
                  <a:spLocks noChangeShapeType="1"/>
                </p:cNvSpPr>
                <p:nvPr/>
              </p:nvSpPr>
              <p:spPr bwMode="auto">
                <a:xfrm>
                  <a:off x="38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0" name="Line 631"/>
                <p:cNvSpPr>
                  <a:spLocks noChangeShapeType="1"/>
                </p:cNvSpPr>
                <p:nvPr/>
              </p:nvSpPr>
              <p:spPr bwMode="auto">
                <a:xfrm>
                  <a:off x="39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1" name="Line 632"/>
                <p:cNvSpPr>
                  <a:spLocks noChangeShapeType="1"/>
                </p:cNvSpPr>
                <p:nvPr/>
              </p:nvSpPr>
              <p:spPr bwMode="auto">
                <a:xfrm>
                  <a:off x="39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2" name="Line 633"/>
                <p:cNvSpPr>
                  <a:spLocks noChangeShapeType="1"/>
                </p:cNvSpPr>
                <p:nvPr/>
              </p:nvSpPr>
              <p:spPr bwMode="auto">
                <a:xfrm>
                  <a:off x="401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83" name="Line 634"/>
                <p:cNvSpPr>
                  <a:spLocks noChangeShapeType="1"/>
                </p:cNvSpPr>
                <p:nvPr/>
              </p:nvSpPr>
              <p:spPr bwMode="auto">
                <a:xfrm>
                  <a:off x="406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86" name="Group 635"/>
            <p:cNvGrpSpPr>
              <a:grpSpLocks/>
            </p:cNvGrpSpPr>
            <p:nvPr/>
          </p:nvGrpSpPr>
          <p:grpSpPr bwMode="auto">
            <a:xfrm>
              <a:off x="3325" y="2044"/>
              <a:ext cx="423" cy="56"/>
              <a:chOff x="3325" y="2044"/>
              <a:chExt cx="423" cy="56"/>
            </a:xfrm>
          </p:grpSpPr>
          <p:sp>
            <p:nvSpPr>
              <p:cNvPr id="106268" name="Freeform 636"/>
              <p:cNvSpPr>
                <a:spLocks/>
              </p:cNvSpPr>
              <p:nvPr/>
            </p:nvSpPr>
            <p:spPr bwMode="auto">
              <a:xfrm>
                <a:off x="3628" y="204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6269" name="Group 637"/>
              <p:cNvGrpSpPr>
                <a:grpSpLocks/>
              </p:cNvGrpSpPr>
              <p:nvPr/>
            </p:nvGrpSpPr>
            <p:grpSpPr bwMode="auto">
              <a:xfrm>
                <a:off x="3325" y="2068"/>
                <a:ext cx="295" cy="1"/>
                <a:chOff x="3325" y="2068"/>
                <a:chExt cx="295" cy="1"/>
              </a:xfrm>
            </p:grpSpPr>
            <p:sp>
              <p:nvSpPr>
                <p:cNvPr id="106270" name="Line 638"/>
                <p:cNvSpPr>
                  <a:spLocks noChangeShapeType="1"/>
                </p:cNvSpPr>
                <p:nvPr/>
              </p:nvSpPr>
              <p:spPr bwMode="auto">
                <a:xfrm>
                  <a:off x="332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1" name="Line 639"/>
                <p:cNvSpPr>
                  <a:spLocks noChangeShapeType="1"/>
                </p:cNvSpPr>
                <p:nvPr/>
              </p:nvSpPr>
              <p:spPr bwMode="auto">
                <a:xfrm>
                  <a:off x="338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2" name="Line 640"/>
                <p:cNvSpPr>
                  <a:spLocks noChangeShapeType="1"/>
                </p:cNvSpPr>
                <p:nvPr/>
              </p:nvSpPr>
              <p:spPr bwMode="auto">
                <a:xfrm>
                  <a:off x="343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3" name="Line 641"/>
                <p:cNvSpPr>
                  <a:spLocks noChangeShapeType="1"/>
                </p:cNvSpPr>
                <p:nvPr/>
              </p:nvSpPr>
              <p:spPr bwMode="auto">
                <a:xfrm>
                  <a:off x="3493"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4" name="Line 642"/>
                <p:cNvSpPr>
                  <a:spLocks noChangeShapeType="1"/>
                </p:cNvSpPr>
                <p:nvPr/>
              </p:nvSpPr>
              <p:spPr bwMode="auto">
                <a:xfrm>
                  <a:off x="354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75" name="Line 643"/>
                <p:cNvSpPr>
                  <a:spLocks noChangeShapeType="1"/>
                </p:cNvSpPr>
                <p:nvPr/>
              </p:nvSpPr>
              <p:spPr bwMode="auto">
                <a:xfrm>
                  <a:off x="3604"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87" name="Group 644"/>
            <p:cNvGrpSpPr>
              <a:grpSpLocks/>
            </p:cNvGrpSpPr>
            <p:nvPr/>
          </p:nvGrpSpPr>
          <p:grpSpPr bwMode="auto">
            <a:xfrm>
              <a:off x="3796" y="2036"/>
              <a:ext cx="415" cy="56"/>
              <a:chOff x="3796" y="2036"/>
              <a:chExt cx="415" cy="56"/>
            </a:xfrm>
          </p:grpSpPr>
          <p:sp>
            <p:nvSpPr>
              <p:cNvPr id="106260" name="Freeform 645"/>
              <p:cNvSpPr>
                <a:spLocks/>
              </p:cNvSpPr>
              <p:nvPr/>
            </p:nvSpPr>
            <p:spPr bwMode="auto">
              <a:xfrm>
                <a:off x="4099"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261" name="Group 646"/>
              <p:cNvGrpSpPr>
                <a:grpSpLocks/>
              </p:cNvGrpSpPr>
              <p:nvPr/>
            </p:nvGrpSpPr>
            <p:grpSpPr bwMode="auto">
              <a:xfrm>
                <a:off x="3796" y="2068"/>
                <a:ext cx="295" cy="1"/>
                <a:chOff x="3796" y="2068"/>
                <a:chExt cx="295" cy="1"/>
              </a:xfrm>
            </p:grpSpPr>
            <p:sp>
              <p:nvSpPr>
                <p:cNvPr id="106262" name="Line 647"/>
                <p:cNvSpPr>
                  <a:spLocks noChangeShapeType="1"/>
                </p:cNvSpPr>
                <p:nvPr/>
              </p:nvSpPr>
              <p:spPr bwMode="auto">
                <a:xfrm>
                  <a:off x="3796"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63" name="Line 648"/>
                <p:cNvSpPr>
                  <a:spLocks noChangeShapeType="1"/>
                </p:cNvSpPr>
                <p:nvPr/>
              </p:nvSpPr>
              <p:spPr bwMode="auto">
                <a:xfrm>
                  <a:off x="38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64" name="Line 649"/>
                <p:cNvSpPr>
                  <a:spLocks noChangeShapeType="1"/>
                </p:cNvSpPr>
                <p:nvPr/>
              </p:nvSpPr>
              <p:spPr bwMode="auto">
                <a:xfrm>
                  <a:off x="39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65" name="Line 650"/>
                <p:cNvSpPr>
                  <a:spLocks noChangeShapeType="1"/>
                </p:cNvSpPr>
                <p:nvPr/>
              </p:nvSpPr>
              <p:spPr bwMode="auto">
                <a:xfrm>
                  <a:off x="39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66" name="Line 651"/>
                <p:cNvSpPr>
                  <a:spLocks noChangeShapeType="1"/>
                </p:cNvSpPr>
                <p:nvPr/>
              </p:nvSpPr>
              <p:spPr bwMode="auto">
                <a:xfrm>
                  <a:off x="401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67" name="Line 652"/>
                <p:cNvSpPr>
                  <a:spLocks noChangeShapeType="1"/>
                </p:cNvSpPr>
                <p:nvPr/>
              </p:nvSpPr>
              <p:spPr bwMode="auto">
                <a:xfrm>
                  <a:off x="4075"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88" name="Group 653"/>
            <p:cNvGrpSpPr>
              <a:grpSpLocks/>
            </p:cNvGrpSpPr>
            <p:nvPr/>
          </p:nvGrpSpPr>
          <p:grpSpPr bwMode="auto">
            <a:xfrm>
              <a:off x="4267" y="2036"/>
              <a:ext cx="415" cy="56"/>
              <a:chOff x="4267" y="2036"/>
              <a:chExt cx="415" cy="56"/>
            </a:xfrm>
          </p:grpSpPr>
          <p:sp>
            <p:nvSpPr>
              <p:cNvPr id="106252" name="Freeform 654"/>
              <p:cNvSpPr>
                <a:spLocks/>
              </p:cNvSpPr>
              <p:nvPr/>
            </p:nvSpPr>
            <p:spPr bwMode="auto">
              <a:xfrm>
                <a:off x="457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253" name="Group 655"/>
              <p:cNvGrpSpPr>
                <a:grpSpLocks/>
              </p:cNvGrpSpPr>
              <p:nvPr/>
            </p:nvGrpSpPr>
            <p:grpSpPr bwMode="auto">
              <a:xfrm>
                <a:off x="4267" y="2068"/>
                <a:ext cx="295" cy="1"/>
                <a:chOff x="4267" y="2068"/>
                <a:chExt cx="295" cy="1"/>
              </a:xfrm>
            </p:grpSpPr>
            <p:sp>
              <p:nvSpPr>
                <p:cNvPr id="106254" name="Line 656"/>
                <p:cNvSpPr>
                  <a:spLocks noChangeShapeType="1"/>
                </p:cNvSpPr>
                <p:nvPr/>
              </p:nvSpPr>
              <p:spPr bwMode="auto">
                <a:xfrm>
                  <a:off x="426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5" name="Line 657"/>
                <p:cNvSpPr>
                  <a:spLocks noChangeShapeType="1"/>
                </p:cNvSpPr>
                <p:nvPr/>
              </p:nvSpPr>
              <p:spPr bwMode="auto">
                <a:xfrm>
                  <a:off x="432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6" name="Line 658"/>
                <p:cNvSpPr>
                  <a:spLocks noChangeShapeType="1"/>
                </p:cNvSpPr>
                <p:nvPr/>
              </p:nvSpPr>
              <p:spPr bwMode="auto">
                <a:xfrm>
                  <a:off x="437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7" name="Line 659"/>
                <p:cNvSpPr>
                  <a:spLocks noChangeShapeType="1"/>
                </p:cNvSpPr>
                <p:nvPr/>
              </p:nvSpPr>
              <p:spPr bwMode="auto">
                <a:xfrm>
                  <a:off x="443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8" name="Line 660"/>
                <p:cNvSpPr>
                  <a:spLocks noChangeShapeType="1"/>
                </p:cNvSpPr>
                <p:nvPr/>
              </p:nvSpPr>
              <p:spPr bwMode="auto">
                <a:xfrm>
                  <a:off x="4491"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9" name="Line 661"/>
                <p:cNvSpPr>
                  <a:spLocks noChangeShapeType="1"/>
                </p:cNvSpPr>
                <p:nvPr/>
              </p:nvSpPr>
              <p:spPr bwMode="auto">
                <a:xfrm>
                  <a:off x="454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89" name="Group 662"/>
            <p:cNvGrpSpPr>
              <a:grpSpLocks/>
            </p:cNvGrpSpPr>
            <p:nvPr/>
          </p:nvGrpSpPr>
          <p:grpSpPr bwMode="auto">
            <a:xfrm>
              <a:off x="4259" y="2347"/>
              <a:ext cx="415" cy="56"/>
              <a:chOff x="4259" y="2347"/>
              <a:chExt cx="415" cy="56"/>
            </a:xfrm>
          </p:grpSpPr>
          <p:sp>
            <p:nvSpPr>
              <p:cNvPr id="106244" name="Freeform 663"/>
              <p:cNvSpPr>
                <a:spLocks/>
              </p:cNvSpPr>
              <p:nvPr/>
            </p:nvSpPr>
            <p:spPr bwMode="auto">
              <a:xfrm>
                <a:off x="4562"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45" name="Group 664"/>
              <p:cNvGrpSpPr>
                <a:grpSpLocks/>
              </p:cNvGrpSpPr>
              <p:nvPr/>
            </p:nvGrpSpPr>
            <p:grpSpPr bwMode="auto">
              <a:xfrm>
                <a:off x="4259" y="2371"/>
                <a:ext cx="295" cy="1"/>
                <a:chOff x="4259" y="2371"/>
                <a:chExt cx="295" cy="1"/>
              </a:xfrm>
            </p:grpSpPr>
            <p:sp>
              <p:nvSpPr>
                <p:cNvPr id="106246" name="Line 665"/>
                <p:cNvSpPr>
                  <a:spLocks noChangeShapeType="1"/>
                </p:cNvSpPr>
                <p:nvPr/>
              </p:nvSpPr>
              <p:spPr bwMode="auto">
                <a:xfrm>
                  <a:off x="425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7" name="Line 666"/>
                <p:cNvSpPr>
                  <a:spLocks noChangeShapeType="1"/>
                </p:cNvSpPr>
                <p:nvPr/>
              </p:nvSpPr>
              <p:spPr bwMode="auto">
                <a:xfrm>
                  <a:off x="43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8" name="Line 667"/>
                <p:cNvSpPr>
                  <a:spLocks noChangeShapeType="1"/>
                </p:cNvSpPr>
                <p:nvPr/>
              </p:nvSpPr>
              <p:spPr bwMode="auto">
                <a:xfrm>
                  <a:off x="43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9" name="Line 668"/>
                <p:cNvSpPr>
                  <a:spLocks noChangeShapeType="1"/>
                </p:cNvSpPr>
                <p:nvPr/>
              </p:nvSpPr>
              <p:spPr bwMode="auto">
                <a:xfrm>
                  <a:off x="44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0" name="Line 669"/>
                <p:cNvSpPr>
                  <a:spLocks noChangeShapeType="1"/>
                </p:cNvSpPr>
                <p:nvPr/>
              </p:nvSpPr>
              <p:spPr bwMode="auto">
                <a:xfrm>
                  <a:off x="4483"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51" name="Line 670"/>
                <p:cNvSpPr>
                  <a:spLocks noChangeShapeType="1"/>
                </p:cNvSpPr>
                <p:nvPr/>
              </p:nvSpPr>
              <p:spPr bwMode="auto">
                <a:xfrm>
                  <a:off x="4538"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0" name="Group 671"/>
            <p:cNvGrpSpPr>
              <a:grpSpLocks/>
            </p:cNvGrpSpPr>
            <p:nvPr/>
          </p:nvGrpSpPr>
          <p:grpSpPr bwMode="auto">
            <a:xfrm>
              <a:off x="3796" y="2347"/>
              <a:ext cx="415" cy="56"/>
              <a:chOff x="3796" y="2347"/>
              <a:chExt cx="415" cy="56"/>
            </a:xfrm>
          </p:grpSpPr>
          <p:sp>
            <p:nvSpPr>
              <p:cNvPr id="106236" name="Freeform 672"/>
              <p:cNvSpPr>
                <a:spLocks/>
              </p:cNvSpPr>
              <p:nvPr/>
            </p:nvSpPr>
            <p:spPr bwMode="auto">
              <a:xfrm>
                <a:off x="4099"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37" name="Group 673"/>
              <p:cNvGrpSpPr>
                <a:grpSpLocks/>
              </p:cNvGrpSpPr>
              <p:nvPr/>
            </p:nvGrpSpPr>
            <p:grpSpPr bwMode="auto">
              <a:xfrm>
                <a:off x="3796" y="2371"/>
                <a:ext cx="295" cy="1"/>
                <a:chOff x="3796" y="2371"/>
                <a:chExt cx="295" cy="1"/>
              </a:xfrm>
            </p:grpSpPr>
            <p:sp>
              <p:nvSpPr>
                <p:cNvPr id="106238" name="Line 674"/>
                <p:cNvSpPr>
                  <a:spLocks noChangeShapeType="1"/>
                </p:cNvSpPr>
                <p:nvPr/>
              </p:nvSpPr>
              <p:spPr bwMode="auto">
                <a:xfrm>
                  <a:off x="379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9" name="Line 675"/>
                <p:cNvSpPr>
                  <a:spLocks noChangeShapeType="1"/>
                </p:cNvSpPr>
                <p:nvPr/>
              </p:nvSpPr>
              <p:spPr bwMode="auto">
                <a:xfrm>
                  <a:off x="38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0" name="Line 676"/>
                <p:cNvSpPr>
                  <a:spLocks noChangeShapeType="1"/>
                </p:cNvSpPr>
                <p:nvPr/>
              </p:nvSpPr>
              <p:spPr bwMode="auto">
                <a:xfrm>
                  <a:off x="39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1" name="Line 677"/>
                <p:cNvSpPr>
                  <a:spLocks noChangeShapeType="1"/>
                </p:cNvSpPr>
                <p:nvPr/>
              </p:nvSpPr>
              <p:spPr bwMode="auto">
                <a:xfrm>
                  <a:off x="39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2" name="Line 678"/>
                <p:cNvSpPr>
                  <a:spLocks noChangeShapeType="1"/>
                </p:cNvSpPr>
                <p:nvPr/>
              </p:nvSpPr>
              <p:spPr bwMode="auto">
                <a:xfrm>
                  <a:off x="401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43" name="Line 679"/>
                <p:cNvSpPr>
                  <a:spLocks noChangeShapeType="1"/>
                </p:cNvSpPr>
                <p:nvPr/>
              </p:nvSpPr>
              <p:spPr bwMode="auto">
                <a:xfrm>
                  <a:off x="407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1" name="Group 680"/>
            <p:cNvGrpSpPr>
              <a:grpSpLocks/>
            </p:cNvGrpSpPr>
            <p:nvPr/>
          </p:nvGrpSpPr>
          <p:grpSpPr bwMode="auto">
            <a:xfrm>
              <a:off x="3333" y="2339"/>
              <a:ext cx="415" cy="64"/>
              <a:chOff x="3333" y="2339"/>
              <a:chExt cx="415" cy="64"/>
            </a:xfrm>
          </p:grpSpPr>
          <p:sp>
            <p:nvSpPr>
              <p:cNvPr id="106228" name="Freeform 681"/>
              <p:cNvSpPr>
                <a:spLocks/>
              </p:cNvSpPr>
              <p:nvPr/>
            </p:nvSpPr>
            <p:spPr bwMode="auto">
              <a:xfrm>
                <a:off x="3636" y="2339"/>
                <a:ext cx="112" cy="64"/>
              </a:xfrm>
              <a:custGeom>
                <a:avLst/>
                <a:gdLst>
                  <a:gd name="T0" fmla="*/ 112 w 112"/>
                  <a:gd name="T1" fmla="*/ 32 h 64"/>
                  <a:gd name="T2" fmla="*/ 0 w 112"/>
                  <a:gd name="T3" fmla="*/ 64 h 64"/>
                  <a:gd name="T4" fmla="*/ 0 w 112"/>
                  <a:gd name="T5" fmla="*/ 32 h 64"/>
                  <a:gd name="T6" fmla="*/ 0 w 112"/>
                  <a:gd name="T7" fmla="*/ 0 h 64"/>
                  <a:gd name="T8" fmla="*/ 112 w 112"/>
                  <a:gd name="T9" fmla="*/ 32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112" y="32"/>
                    </a:moveTo>
                    <a:lnTo>
                      <a:pt x="0" y="64"/>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229" name="Group 682"/>
              <p:cNvGrpSpPr>
                <a:grpSpLocks/>
              </p:cNvGrpSpPr>
              <p:nvPr/>
            </p:nvGrpSpPr>
            <p:grpSpPr bwMode="auto">
              <a:xfrm>
                <a:off x="3333" y="2371"/>
                <a:ext cx="295" cy="1"/>
                <a:chOff x="3333" y="2371"/>
                <a:chExt cx="295" cy="1"/>
              </a:xfrm>
            </p:grpSpPr>
            <p:sp>
              <p:nvSpPr>
                <p:cNvPr id="106230" name="Line 683"/>
                <p:cNvSpPr>
                  <a:spLocks noChangeShapeType="1"/>
                </p:cNvSpPr>
                <p:nvPr/>
              </p:nvSpPr>
              <p:spPr bwMode="auto">
                <a:xfrm>
                  <a:off x="333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1" name="Line 684"/>
                <p:cNvSpPr>
                  <a:spLocks noChangeShapeType="1"/>
                </p:cNvSpPr>
                <p:nvPr/>
              </p:nvSpPr>
              <p:spPr bwMode="auto">
                <a:xfrm>
                  <a:off x="338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2" name="Line 685"/>
                <p:cNvSpPr>
                  <a:spLocks noChangeShapeType="1"/>
                </p:cNvSpPr>
                <p:nvPr/>
              </p:nvSpPr>
              <p:spPr bwMode="auto">
                <a:xfrm>
                  <a:off x="344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3" name="Line 686"/>
                <p:cNvSpPr>
                  <a:spLocks noChangeShapeType="1"/>
                </p:cNvSpPr>
                <p:nvPr/>
              </p:nvSpPr>
              <p:spPr bwMode="auto">
                <a:xfrm>
                  <a:off x="3501"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4" name="Line 687"/>
                <p:cNvSpPr>
                  <a:spLocks noChangeShapeType="1"/>
                </p:cNvSpPr>
                <p:nvPr/>
              </p:nvSpPr>
              <p:spPr bwMode="auto">
                <a:xfrm>
                  <a:off x="355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35" name="Line 688"/>
                <p:cNvSpPr>
                  <a:spLocks noChangeShapeType="1"/>
                </p:cNvSpPr>
                <p:nvPr/>
              </p:nvSpPr>
              <p:spPr bwMode="auto">
                <a:xfrm>
                  <a:off x="361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2" name="Group 689"/>
            <p:cNvGrpSpPr>
              <a:grpSpLocks/>
            </p:cNvGrpSpPr>
            <p:nvPr/>
          </p:nvGrpSpPr>
          <p:grpSpPr bwMode="auto">
            <a:xfrm>
              <a:off x="3325" y="2650"/>
              <a:ext cx="415" cy="56"/>
              <a:chOff x="3325" y="2650"/>
              <a:chExt cx="415" cy="56"/>
            </a:xfrm>
          </p:grpSpPr>
          <p:sp>
            <p:nvSpPr>
              <p:cNvPr id="106220" name="Freeform 690"/>
              <p:cNvSpPr>
                <a:spLocks/>
              </p:cNvSpPr>
              <p:nvPr/>
            </p:nvSpPr>
            <p:spPr bwMode="auto">
              <a:xfrm>
                <a:off x="362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21" name="Group 691"/>
              <p:cNvGrpSpPr>
                <a:grpSpLocks/>
              </p:cNvGrpSpPr>
              <p:nvPr/>
            </p:nvGrpSpPr>
            <p:grpSpPr bwMode="auto">
              <a:xfrm>
                <a:off x="3325" y="2674"/>
                <a:ext cx="295" cy="1"/>
                <a:chOff x="3325" y="2674"/>
                <a:chExt cx="295" cy="1"/>
              </a:xfrm>
            </p:grpSpPr>
            <p:sp>
              <p:nvSpPr>
                <p:cNvPr id="106222" name="Line 692"/>
                <p:cNvSpPr>
                  <a:spLocks noChangeShapeType="1"/>
                </p:cNvSpPr>
                <p:nvPr/>
              </p:nvSpPr>
              <p:spPr bwMode="auto">
                <a:xfrm>
                  <a:off x="332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23" name="Line 693"/>
                <p:cNvSpPr>
                  <a:spLocks noChangeShapeType="1"/>
                </p:cNvSpPr>
                <p:nvPr/>
              </p:nvSpPr>
              <p:spPr bwMode="auto">
                <a:xfrm>
                  <a:off x="338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24" name="Line 694"/>
                <p:cNvSpPr>
                  <a:spLocks noChangeShapeType="1"/>
                </p:cNvSpPr>
                <p:nvPr/>
              </p:nvSpPr>
              <p:spPr bwMode="auto">
                <a:xfrm>
                  <a:off x="343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25" name="Line 695"/>
                <p:cNvSpPr>
                  <a:spLocks noChangeShapeType="1"/>
                </p:cNvSpPr>
                <p:nvPr/>
              </p:nvSpPr>
              <p:spPr bwMode="auto">
                <a:xfrm>
                  <a:off x="3493"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26" name="Line 696"/>
                <p:cNvSpPr>
                  <a:spLocks noChangeShapeType="1"/>
                </p:cNvSpPr>
                <p:nvPr/>
              </p:nvSpPr>
              <p:spPr bwMode="auto">
                <a:xfrm>
                  <a:off x="354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27" name="Line 697"/>
                <p:cNvSpPr>
                  <a:spLocks noChangeShapeType="1"/>
                </p:cNvSpPr>
                <p:nvPr/>
              </p:nvSpPr>
              <p:spPr bwMode="auto">
                <a:xfrm>
                  <a:off x="360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3" name="Group 698"/>
            <p:cNvGrpSpPr>
              <a:grpSpLocks/>
            </p:cNvGrpSpPr>
            <p:nvPr/>
          </p:nvGrpSpPr>
          <p:grpSpPr bwMode="auto">
            <a:xfrm>
              <a:off x="3788" y="2650"/>
              <a:ext cx="415" cy="56"/>
              <a:chOff x="3788" y="2650"/>
              <a:chExt cx="415" cy="56"/>
            </a:xfrm>
          </p:grpSpPr>
          <p:sp>
            <p:nvSpPr>
              <p:cNvPr id="106212" name="Freeform 699"/>
              <p:cNvSpPr>
                <a:spLocks/>
              </p:cNvSpPr>
              <p:nvPr/>
            </p:nvSpPr>
            <p:spPr bwMode="auto">
              <a:xfrm>
                <a:off x="409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213" name="Group 700"/>
              <p:cNvGrpSpPr>
                <a:grpSpLocks/>
              </p:cNvGrpSpPr>
              <p:nvPr/>
            </p:nvGrpSpPr>
            <p:grpSpPr bwMode="auto">
              <a:xfrm>
                <a:off x="3788" y="2674"/>
                <a:ext cx="295" cy="1"/>
                <a:chOff x="3788" y="2674"/>
                <a:chExt cx="295" cy="1"/>
              </a:xfrm>
            </p:grpSpPr>
            <p:sp>
              <p:nvSpPr>
                <p:cNvPr id="106214" name="Line 701"/>
                <p:cNvSpPr>
                  <a:spLocks noChangeShapeType="1"/>
                </p:cNvSpPr>
                <p:nvPr/>
              </p:nvSpPr>
              <p:spPr bwMode="auto">
                <a:xfrm>
                  <a:off x="378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5" name="Line 702"/>
                <p:cNvSpPr>
                  <a:spLocks noChangeShapeType="1"/>
                </p:cNvSpPr>
                <p:nvPr/>
              </p:nvSpPr>
              <p:spPr bwMode="auto">
                <a:xfrm>
                  <a:off x="38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6" name="Line 703"/>
                <p:cNvSpPr>
                  <a:spLocks noChangeShapeType="1"/>
                </p:cNvSpPr>
                <p:nvPr/>
              </p:nvSpPr>
              <p:spPr bwMode="auto">
                <a:xfrm>
                  <a:off x="39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7" name="Line 704"/>
                <p:cNvSpPr>
                  <a:spLocks noChangeShapeType="1"/>
                </p:cNvSpPr>
                <p:nvPr/>
              </p:nvSpPr>
              <p:spPr bwMode="auto">
                <a:xfrm>
                  <a:off x="39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8" name="Line 705"/>
                <p:cNvSpPr>
                  <a:spLocks noChangeShapeType="1"/>
                </p:cNvSpPr>
                <p:nvPr/>
              </p:nvSpPr>
              <p:spPr bwMode="auto">
                <a:xfrm>
                  <a:off x="401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9" name="Line 706"/>
                <p:cNvSpPr>
                  <a:spLocks noChangeShapeType="1"/>
                </p:cNvSpPr>
                <p:nvPr/>
              </p:nvSpPr>
              <p:spPr bwMode="auto">
                <a:xfrm>
                  <a:off x="406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4" name="Group 707"/>
            <p:cNvGrpSpPr>
              <a:grpSpLocks/>
            </p:cNvGrpSpPr>
            <p:nvPr/>
          </p:nvGrpSpPr>
          <p:grpSpPr bwMode="auto">
            <a:xfrm>
              <a:off x="3325" y="2953"/>
              <a:ext cx="415" cy="56"/>
              <a:chOff x="3325" y="2953"/>
              <a:chExt cx="415" cy="56"/>
            </a:xfrm>
          </p:grpSpPr>
          <p:sp>
            <p:nvSpPr>
              <p:cNvPr id="106204" name="Freeform 708"/>
              <p:cNvSpPr>
                <a:spLocks/>
              </p:cNvSpPr>
              <p:nvPr/>
            </p:nvSpPr>
            <p:spPr bwMode="auto">
              <a:xfrm>
                <a:off x="362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205" name="Group 709"/>
              <p:cNvGrpSpPr>
                <a:grpSpLocks/>
              </p:cNvGrpSpPr>
              <p:nvPr/>
            </p:nvGrpSpPr>
            <p:grpSpPr bwMode="auto">
              <a:xfrm>
                <a:off x="3325" y="2985"/>
                <a:ext cx="295" cy="1"/>
                <a:chOff x="3325" y="2985"/>
                <a:chExt cx="295" cy="1"/>
              </a:xfrm>
            </p:grpSpPr>
            <p:sp>
              <p:nvSpPr>
                <p:cNvPr id="106206" name="Line 710"/>
                <p:cNvSpPr>
                  <a:spLocks noChangeShapeType="1"/>
                </p:cNvSpPr>
                <p:nvPr/>
              </p:nvSpPr>
              <p:spPr bwMode="auto">
                <a:xfrm>
                  <a:off x="332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7" name="Line 711"/>
                <p:cNvSpPr>
                  <a:spLocks noChangeShapeType="1"/>
                </p:cNvSpPr>
                <p:nvPr/>
              </p:nvSpPr>
              <p:spPr bwMode="auto">
                <a:xfrm>
                  <a:off x="338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8" name="Line 712"/>
                <p:cNvSpPr>
                  <a:spLocks noChangeShapeType="1"/>
                </p:cNvSpPr>
                <p:nvPr/>
              </p:nvSpPr>
              <p:spPr bwMode="auto">
                <a:xfrm>
                  <a:off x="343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9" name="Line 713"/>
                <p:cNvSpPr>
                  <a:spLocks noChangeShapeType="1"/>
                </p:cNvSpPr>
                <p:nvPr/>
              </p:nvSpPr>
              <p:spPr bwMode="auto">
                <a:xfrm>
                  <a:off x="3493"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0" name="Line 714"/>
                <p:cNvSpPr>
                  <a:spLocks noChangeShapeType="1"/>
                </p:cNvSpPr>
                <p:nvPr/>
              </p:nvSpPr>
              <p:spPr bwMode="auto">
                <a:xfrm>
                  <a:off x="354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11" name="Line 715"/>
                <p:cNvSpPr>
                  <a:spLocks noChangeShapeType="1"/>
                </p:cNvSpPr>
                <p:nvPr/>
              </p:nvSpPr>
              <p:spPr bwMode="auto">
                <a:xfrm>
                  <a:off x="360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5" name="Group 716"/>
            <p:cNvGrpSpPr>
              <a:grpSpLocks/>
            </p:cNvGrpSpPr>
            <p:nvPr/>
          </p:nvGrpSpPr>
          <p:grpSpPr bwMode="auto">
            <a:xfrm>
              <a:off x="3788" y="2953"/>
              <a:ext cx="415" cy="56"/>
              <a:chOff x="3788" y="2953"/>
              <a:chExt cx="415" cy="56"/>
            </a:xfrm>
          </p:grpSpPr>
          <p:sp>
            <p:nvSpPr>
              <p:cNvPr id="106196" name="Freeform 717"/>
              <p:cNvSpPr>
                <a:spLocks/>
              </p:cNvSpPr>
              <p:nvPr/>
            </p:nvSpPr>
            <p:spPr bwMode="auto">
              <a:xfrm>
                <a:off x="409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197" name="Group 718"/>
              <p:cNvGrpSpPr>
                <a:grpSpLocks/>
              </p:cNvGrpSpPr>
              <p:nvPr/>
            </p:nvGrpSpPr>
            <p:grpSpPr bwMode="auto">
              <a:xfrm>
                <a:off x="3788" y="2985"/>
                <a:ext cx="295" cy="1"/>
                <a:chOff x="3788" y="2985"/>
                <a:chExt cx="295" cy="1"/>
              </a:xfrm>
            </p:grpSpPr>
            <p:sp>
              <p:nvSpPr>
                <p:cNvPr id="106198" name="Line 719"/>
                <p:cNvSpPr>
                  <a:spLocks noChangeShapeType="1"/>
                </p:cNvSpPr>
                <p:nvPr/>
              </p:nvSpPr>
              <p:spPr bwMode="auto">
                <a:xfrm>
                  <a:off x="378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9" name="Line 720"/>
                <p:cNvSpPr>
                  <a:spLocks noChangeShapeType="1"/>
                </p:cNvSpPr>
                <p:nvPr/>
              </p:nvSpPr>
              <p:spPr bwMode="auto">
                <a:xfrm>
                  <a:off x="38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0" name="Line 721"/>
                <p:cNvSpPr>
                  <a:spLocks noChangeShapeType="1"/>
                </p:cNvSpPr>
                <p:nvPr/>
              </p:nvSpPr>
              <p:spPr bwMode="auto">
                <a:xfrm>
                  <a:off x="39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1" name="Line 722"/>
                <p:cNvSpPr>
                  <a:spLocks noChangeShapeType="1"/>
                </p:cNvSpPr>
                <p:nvPr/>
              </p:nvSpPr>
              <p:spPr bwMode="auto">
                <a:xfrm>
                  <a:off x="39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2" name="Line 723"/>
                <p:cNvSpPr>
                  <a:spLocks noChangeShapeType="1"/>
                </p:cNvSpPr>
                <p:nvPr/>
              </p:nvSpPr>
              <p:spPr bwMode="auto">
                <a:xfrm>
                  <a:off x="401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203" name="Line 724"/>
                <p:cNvSpPr>
                  <a:spLocks noChangeShapeType="1"/>
                </p:cNvSpPr>
                <p:nvPr/>
              </p:nvSpPr>
              <p:spPr bwMode="auto">
                <a:xfrm>
                  <a:off x="406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6" name="Group 725"/>
            <p:cNvGrpSpPr>
              <a:grpSpLocks/>
            </p:cNvGrpSpPr>
            <p:nvPr/>
          </p:nvGrpSpPr>
          <p:grpSpPr bwMode="auto">
            <a:xfrm>
              <a:off x="4251" y="2953"/>
              <a:ext cx="415" cy="56"/>
              <a:chOff x="4251" y="2953"/>
              <a:chExt cx="415" cy="56"/>
            </a:xfrm>
          </p:grpSpPr>
          <p:sp>
            <p:nvSpPr>
              <p:cNvPr id="106188" name="Freeform 726"/>
              <p:cNvSpPr>
                <a:spLocks/>
              </p:cNvSpPr>
              <p:nvPr/>
            </p:nvSpPr>
            <p:spPr bwMode="auto">
              <a:xfrm>
                <a:off x="4554"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189" name="Group 727"/>
              <p:cNvGrpSpPr>
                <a:grpSpLocks/>
              </p:cNvGrpSpPr>
              <p:nvPr/>
            </p:nvGrpSpPr>
            <p:grpSpPr bwMode="auto">
              <a:xfrm>
                <a:off x="4251" y="2985"/>
                <a:ext cx="295" cy="1"/>
                <a:chOff x="4251" y="2985"/>
                <a:chExt cx="295" cy="1"/>
              </a:xfrm>
            </p:grpSpPr>
            <p:sp>
              <p:nvSpPr>
                <p:cNvPr id="106190" name="Line 728"/>
                <p:cNvSpPr>
                  <a:spLocks noChangeShapeType="1"/>
                </p:cNvSpPr>
                <p:nvPr/>
              </p:nvSpPr>
              <p:spPr bwMode="auto">
                <a:xfrm>
                  <a:off x="425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1" name="Line 729"/>
                <p:cNvSpPr>
                  <a:spLocks noChangeShapeType="1"/>
                </p:cNvSpPr>
                <p:nvPr/>
              </p:nvSpPr>
              <p:spPr bwMode="auto">
                <a:xfrm>
                  <a:off x="430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2" name="Line 730"/>
                <p:cNvSpPr>
                  <a:spLocks noChangeShapeType="1"/>
                </p:cNvSpPr>
                <p:nvPr/>
              </p:nvSpPr>
              <p:spPr bwMode="auto">
                <a:xfrm>
                  <a:off x="43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3" name="Line 731"/>
                <p:cNvSpPr>
                  <a:spLocks noChangeShapeType="1"/>
                </p:cNvSpPr>
                <p:nvPr/>
              </p:nvSpPr>
              <p:spPr bwMode="auto">
                <a:xfrm>
                  <a:off x="44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4" name="Line 732"/>
                <p:cNvSpPr>
                  <a:spLocks noChangeShapeType="1"/>
                </p:cNvSpPr>
                <p:nvPr/>
              </p:nvSpPr>
              <p:spPr bwMode="auto">
                <a:xfrm>
                  <a:off x="44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95" name="Line 733"/>
                <p:cNvSpPr>
                  <a:spLocks noChangeShapeType="1"/>
                </p:cNvSpPr>
                <p:nvPr/>
              </p:nvSpPr>
              <p:spPr bwMode="auto">
                <a:xfrm>
                  <a:off x="4530"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697" name="Group 734"/>
            <p:cNvGrpSpPr>
              <a:grpSpLocks/>
            </p:cNvGrpSpPr>
            <p:nvPr/>
          </p:nvGrpSpPr>
          <p:grpSpPr bwMode="auto">
            <a:xfrm>
              <a:off x="4674" y="1741"/>
              <a:ext cx="40" cy="1260"/>
              <a:chOff x="4674" y="1741"/>
              <a:chExt cx="40" cy="1260"/>
            </a:xfrm>
          </p:grpSpPr>
          <p:sp>
            <p:nvSpPr>
              <p:cNvPr id="106178" name="Oval 735"/>
              <p:cNvSpPr>
                <a:spLocks noChangeArrowheads="1"/>
              </p:cNvSpPr>
              <p:nvPr/>
            </p:nvSpPr>
            <p:spPr bwMode="auto">
              <a:xfrm>
                <a:off x="4674"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6179" name="Oval 736"/>
              <p:cNvSpPr>
                <a:spLocks noChangeArrowheads="1"/>
              </p:cNvSpPr>
              <p:nvPr/>
            </p:nvSpPr>
            <p:spPr bwMode="auto">
              <a:xfrm>
                <a:off x="4674"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6180" name="Oval 737"/>
              <p:cNvSpPr>
                <a:spLocks noChangeArrowheads="1"/>
              </p:cNvSpPr>
              <p:nvPr/>
            </p:nvSpPr>
            <p:spPr bwMode="auto">
              <a:xfrm>
                <a:off x="4682"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6181" name="Oval 738"/>
              <p:cNvSpPr>
                <a:spLocks noChangeArrowheads="1"/>
              </p:cNvSpPr>
              <p:nvPr/>
            </p:nvSpPr>
            <p:spPr bwMode="auto">
              <a:xfrm>
                <a:off x="4682"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6182" name="Oval 739"/>
              <p:cNvSpPr>
                <a:spLocks noChangeArrowheads="1"/>
              </p:cNvSpPr>
              <p:nvPr/>
            </p:nvSpPr>
            <p:spPr bwMode="auto">
              <a:xfrm>
                <a:off x="4682"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6183" name="Oval 740"/>
              <p:cNvSpPr>
                <a:spLocks noChangeArrowheads="1"/>
              </p:cNvSpPr>
              <p:nvPr/>
            </p:nvSpPr>
            <p:spPr bwMode="auto">
              <a:xfrm>
                <a:off x="4682"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6184" name="Oval 741"/>
              <p:cNvSpPr>
                <a:spLocks noChangeArrowheads="1"/>
              </p:cNvSpPr>
              <p:nvPr/>
            </p:nvSpPr>
            <p:spPr bwMode="auto">
              <a:xfrm>
                <a:off x="4674"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6185" name="Oval 742"/>
              <p:cNvSpPr>
                <a:spLocks noChangeArrowheads="1"/>
              </p:cNvSpPr>
              <p:nvPr/>
            </p:nvSpPr>
            <p:spPr bwMode="auto">
              <a:xfrm>
                <a:off x="4674"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6186" name="Oval 743"/>
              <p:cNvSpPr>
                <a:spLocks noChangeArrowheads="1"/>
              </p:cNvSpPr>
              <p:nvPr/>
            </p:nvSpPr>
            <p:spPr bwMode="auto">
              <a:xfrm>
                <a:off x="4674"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6187" name="Oval 744"/>
              <p:cNvSpPr>
                <a:spLocks noChangeArrowheads="1"/>
              </p:cNvSpPr>
              <p:nvPr/>
            </p:nvSpPr>
            <p:spPr bwMode="auto">
              <a:xfrm>
                <a:off x="4674"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5698" name="Group 745"/>
            <p:cNvGrpSpPr>
              <a:grpSpLocks/>
            </p:cNvGrpSpPr>
            <p:nvPr/>
          </p:nvGrpSpPr>
          <p:grpSpPr bwMode="auto">
            <a:xfrm>
              <a:off x="3740" y="3272"/>
              <a:ext cx="40" cy="343"/>
              <a:chOff x="3740" y="3272"/>
              <a:chExt cx="40" cy="343"/>
            </a:xfrm>
          </p:grpSpPr>
          <p:sp>
            <p:nvSpPr>
              <p:cNvPr id="106174" name="Oval 746"/>
              <p:cNvSpPr>
                <a:spLocks noChangeArrowheads="1"/>
              </p:cNvSpPr>
              <p:nvPr/>
            </p:nvSpPr>
            <p:spPr bwMode="auto">
              <a:xfrm>
                <a:off x="3740"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6175" name="Oval 747"/>
              <p:cNvSpPr>
                <a:spLocks noChangeArrowheads="1"/>
              </p:cNvSpPr>
              <p:nvPr/>
            </p:nvSpPr>
            <p:spPr bwMode="auto">
              <a:xfrm>
                <a:off x="3740"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6176" name="Oval 748"/>
              <p:cNvSpPr>
                <a:spLocks noChangeArrowheads="1"/>
              </p:cNvSpPr>
              <p:nvPr/>
            </p:nvSpPr>
            <p:spPr bwMode="auto">
              <a:xfrm>
                <a:off x="3740" y="3575"/>
                <a:ext cx="40" cy="40"/>
              </a:xfrm>
              <a:prstGeom prst="ellipse">
                <a:avLst/>
              </a:prstGeom>
              <a:solidFill>
                <a:schemeClr val="bg2"/>
              </a:solidFill>
              <a:ln w="9525">
                <a:solidFill>
                  <a:schemeClr val="bg2"/>
                </a:solidFill>
                <a:round/>
                <a:headEnd/>
                <a:tailEnd/>
              </a:ln>
            </p:spPr>
            <p:txBody>
              <a:bodyPr/>
              <a:lstStyle/>
              <a:p>
                <a:endParaRPr lang="en-US"/>
              </a:p>
            </p:txBody>
          </p:sp>
          <p:sp>
            <p:nvSpPr>
              <p:cNvPr id="106177" name="Oval 749"/>
              <p:cNvSpPr>
                <a:spLocks noChangeArrowheads="1"/>
              </p:cNvSpPr>
              <p:nvPr/>
            </p:nvSpPr>
            <p:spPr bwMode="auto">
              <a:xfrm>
                <a:off x="3740" y="3575"/>
                <a:ext cx="40" cy="40"/>
              </a:xfrm>
              <a:prstGeom prst="ellipse">
                <a:avLst/>
              </a:prstGeom>
              <a:solidFill>
                <a:schemeClr val="bg2"/>
              </a:solidFill>
              <a:ln w="25400">
                <a:solidFill>
                  <a:schemeClr val="bg2"/>
                </a:solidFill>
                <a:round/>
                <a:headEnd/>
                <a:tailEnd/>
              </a:ln>
            </p:spPr>
            <p:txBody>
              <a:bodyPr/>
              <a:lstStyle/>
              <a:p>
                <a:endParaRPr lang="en-US"/>
              </a:p>
            </p:txBody>
          </p:sp>
        </p:grpSp>
        <p:grpSp>
          <p:nvGrpSpPr>
            <p:cNvPr id="105699" name="Group 750"/>
            <p:cNvGrpSpPr>
              <a:grpSpLocks/>
            </p:cNvGrpSpPr>
            <p:nvPr/>
          </p:nvGrpSpPr>
          <p:grpSpPr bwMode="auto">
            <a:xfrm>
              <a:off x="3285" y="3272"/>
              <a:ext cx="32" cy="343"/>
              <a:chOff x="3285" y="3272"/>
              <a:chExt cx="32" cy="343"/>
            </a:xfrm>
          </p:grpSpPr>
          <p:sp>
            <p:nvSpPr>
              <p:cNvPr id="106170" name="Oval 751"/>
              <p:cNvSpPr>
                <a:spLocks noChangeArrowheads="1"/>
              </p:cNvSpPr>
              <p:nvPr/>
            </p:nvSpPr>
            <p:spPr bwMode="auto">
              <a:xfrm>
                <a:off x="3285"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171" name="Oval 752"/>
              <p:cNvSpPr>
                <a:spLocks noChangeArrowheads="1"/>
              </p:cNvSpPr>
              <p:nvPr/>
            </p:nvSpPr>
            <p:spPr bwMode="auto">
              <a:xfrm>
                <a:off x="3285"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172" name="Oval 753"/>
              <p:cNvSpPr>
                <a:spLocks noChangeArrowheads="1"/>
              </p:cNvSpPr>
              <p:nvPr/>
            </p:nvSpPr>
            <p:spPr bwMode="auto">
              <a:xfrm>
                <a:off x="3285"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6173" name="Oval 754"/>
              <p:cNvSpPr>
                <a:spLocks noChangeArrowheads="1"/>
              </p:cNvSpPr>
              <p:nvPr/>
            </p:nvSpPr>
            <p:spPr bwMode="auto">
              <a:xfrm>
                <a:off x="3285"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5700" name="Group 755"/>
            <p:cNvGrpSpPr>
              <a:grpSpLocks/>
            </p:cNvGrpSpPr>
            <p:nvPr/>
          </p:nvGrpSpPr>
          <p:grpSpPr bwMode="auto">
            <a:xfrm>
              <a:off x="4203" y="3272"/>
              <a:ext cx="32" cy="343"/>
              <a:chOff x="4203" y="3272"/>
              <a:chExt cx="32" cy="343"/>
            </a:xfrm>
          </p:grpSpPr>
          <p:sp>
            <p:nvSpPr>
              <p:cNvPr id="106166" name="Oval 756"/>
              <p:cNvSpPr>
                <a:spLocks noChangeArrowheads="1"/>
              </p:cNvSpPr>
              <p:nvPr/>
            </p:nvSpPr>
            <p:spPr bwMode="auto">
              <a:xfrm>
                <a:off x="4203"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167" name="Oval 757"/>
              <p:cNvSpPr>
                <a:spLocks noChangeArrowheads="1"/>
              </p:cNvSpPr>
              <p:nvPr/>
            </p:nvSpPr>
            <p:spPr bwMode="auto">
              <a:xfrm>
                <a:off x="4203"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168" name="Oval 758"/>
              <p:cNvSpPr>
                <a:spLocks noChangeArrowheads="1"/>
              </p:cNvSpPr>
              <p:nvPr/>
            </p:nvSpPr>
            <p:spPr bwMode="auto">
              <a:xfrm>
                <a:off x="4203"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6169" name="Oval 759"/>
              <p:cNvSpPr>
                <a:spLocks noChangeArrowheads="1"/>
              </p:cNvSpPr>
              <p:nvPr/>
            </p:nvSpPr>
            <p:spPr bwMode="auto">
              <a:xfrm>
                <a:off x="4203"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5701" name="Group 760"/>
            <p:cNvGrpSpPr>
              <a:grpSpLocks/>
            </p:cNvGrpSpPr>
            <p:nvPr/>
          </p:nvGrpSpPr>
          <p:grpSpPr bwMode="auto">
            <a:xfrm>
              <a:off x="4658" y="3272"/>
              <a:ext cx="32" cy="343"/>
              <a:chOff x="4658" y="3272"/>
              <a:chExt cx="32" cy="343"/>
            </a:xfrm>
          </p:grpSpPr>
          <p:sp>
            <p:nvSpPr>
              <p:cNvPr id="106162" name="Oval 761"/>
              <p:cNvSpPr>
                <a:spLocks noChangeArrowheads="1"/>
              </p:cNvSpPr>
              <p:nvPr/>
            </p:nvSpPr>
            <p:spPr bwMode="auto">
              <a:xfrm>
                <a:off x="4658"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6163" name="Oval 762"/>
              <p:cNvSpPr>
                <a:spLocks noChangeArrowheads="1"/>
              </p:cNvSpPr>
              <p:nvPr/>
            </p:nvSpPr>
            <p:spPr bwMode="auto">
              <a:xfrm>
                <a:off x="4658"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6164" name="Oval 763"/>
              <p:cNvSpPr>
                <a:spLocks noChangeArrowheads="1"/>
              </p:cNvSpPr>
              <p:nvPr/>
            </p:nvSpPr>
            <p:spPr bwMode="auto">
              <a:xfrm>
                <a:off x="4658"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6165" name="Oval 764"/>
              <p:cNvSpPr>
                <a:spLocks noChangeArrowheads="1"/>
              </p:cNvSpPr>
              <p:nvPr/>
            </p:nvSpPr>
            <p:spPr bwMode="auto">
              <a:xfrm>
                <a:off x="4658"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5702" name="Group 765"/>
            <p:cNvGrpSpPr>
              <a:grpSpLocks/>
            </p:cNvGrpSpPr>
            <p:nvPr/>
          </p:nvGrpSpPr>
          <p:grpSpPr bwMode="auto">
            <a:xfrm>
              <a:off x="4251" y="2650"/>
              <a:ext cx="415" cy="56"/>
              <a:chOff x="4251" y="2650"/>
              <a:chExt cx="415" cy="56"/>
            </a:xfrm>
          </p:grpSpPr>
          <p:sp>
            <p:nvSpPr>
              <p:cNvPr id="106154" name="Freeform 766"/>
              <p:cNvSpPr>
                <a:spLocks/>
              </p:cNvSpPr>
              <p:nvPr/>
            </p:nvSpPr>
            <p:spPr bwMode="auto">
              <a:xfrm>
                <a:off x="4554"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155" name="Group 767"/>
              <p:cNvGrpSpPr>
                <a:grpSpLocks/>
              </p:cNvGrpSpPr>
              <p:nvPr/>
            </p:nvGrpSpPr>
            <p:grpSpPr bwMode="auto">
              <a:xfrm>
                <a:off x="4251" y="2674"/>
                <a:ext cx="295" cy="1"/>
                <a:chOff x="4251" y="2674"/>
                <a:chExt cx="295" cy="1"/>
              </a:xfrm>
            </p:grpSpPr>
            <p:sp>
              <p:nvSpPr>
                <p:cNvPr id="106156" name="Line 768"/>
                <p:cNvSpPr>
                  <a:spLocks noChangeShapeType="1"/>
                </p:cNvSpPr>
                <p:nvPr/>
              </p:nvSpPr>
              <p:spPr bwMode="auto">
                <a:xfrm>
                  <a:off x="425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7" name="Line 769"/>
                <p:cNvSpPr>
                  <a:spLocks noChangeShapeType="1"/>
                </p:cNvSpPr>
                <p:nvPr/>
              </p:nvSpPr>
              <p:spPr bwMode="auto">
                <a:xfrm>
                  <a:off x="430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8" name="Line 770"/>
                <p:cNvSpPr>
                  <a:spLocks noChangeShapeType="1"/>
                </p:cNvSpPr>
                <p:nvPr/>
              </p:nvSpPr>
              <p:spPr bwMode="auto">
                <a:xfrm>
                  <a:off x="436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9" name="Line 771"/>
                <p:cNvSpPr>
                  <a:spLocks noChangeShapeType="1"/>
                </p:cNvSpPr>
                <p:nvPr/>
              </p:nvSpPr>
              <p:spPr bwMode="auto">
                <a:xfrm>
                  <a:off x="441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60" name="Line 772"/>
                <p:cNvSpPr>
                  <a:spLocks noChangeShapeType="1"/>
                </p:cNvSpPr>
                <p:nvPr/>
              </p:nvSpPr>
              <p:spPr bwMode="auto">
                <a:xfrm>
                  <a:off x="447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61" name="Line 773"/>
                <p:cNvSpPr>
                  <a:spLocks noChangeShapeType="1"/>
                </p:cNvSpPr>
                <p:nvPr/>
              </p:nvSpPr>
              <p:spPr bwMode="auto">
                <a:xfrm>
                  <a:off x="4530"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3" name="Group 774"/>
            <p:cNvGrpSpPr>
              <a:grpSpLocks/>
            </p:cNvGrpSpPr>
            <p:nvPr/>
          </p:nvGrpSpPr>
          <p:grpSpPr bwMode="auto">
            <a:xfrm>
              <a:off x="4251" y="1733"/>
              <a:ext cx="415" cy="56"/>
              <a:chOff x="4251" y="1733"/>
              <a:chExt cx="415" cy="56"/>
            </a:xfrm>
          </p:grpSpPr>
          <p:sp>
            <p:nvSpPr>
              <p:cNvPr id="106146" name="Freeform 775"/>
              <p:cNvSpPr>
                <a:spLocks/>
              </p:cNvSpPr>
              <p:nvPr/>
            </p:nvSpPr>
            <p:spPr bwMode="auto">
              <a:xfrm>
                <a:off x="4554"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147" name="Group 776"/>
              <p:cNvGrpSpPr>
                <a:grpSpLocks/>
              </p:cNvGrpSpPr>
              <p:nvPr/>
            </p:nvGrpSpPr>
            <p:grpSpPr bwMode="auto">
              <a:xfrm>
                <a:off x="4251" y="1757"/>
                <a:ext cx="295" cy="1"/>
                <a:chOff x="4251" y="1757"/>
                <a:chExt cx="295" cy="1"/>
              </a:xfrm>
            </p:grpSpPr>
            <p:sp>
              <p:nvSpPr>
                <p:cNvPr id="106148" name="Line 777"/>
                <p:cNvSpPr>
                  <a:spLocks noChangeShapeType="1"/>
                </p:cNvSpPr>
                <p:nvPr/>
              </p:nvSpPr>
              <p:spPr bwMode="auto">
                <a:xfrm>
                  <a:off x="425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9" name="Line 778"/>
                <p:cNvSpPr>
                  <a:spLocks noChangeShapeType="1"/>
                </p:cNvSpPr>
                <p:nvPr/>
              </p:nvSpPr>
              <p:spPr bwMode="auto">
                <a:xfrm>
                  <a:off x="430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0" name="Line 779"/>
                <p:cNvSpPr>
                  <a:spLocks noChangeShapeType="1"/>
                </p:cNvSpPr>
                <p:nvPr/>
              </p:nvSpPr>
              <p:spPr bwMode="auto">
                <a:xfrm>
                  <a:off x="43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1" name="Line 780"/>
                <p:cNvSpPr>
                  <a:spLocks noChangeShapeType="1"/>
                </p:cNvSpPr>
                <p:nvPr/>
              </p:nvSpPr>
              <p:spPr bwMode="auto">
                <a:xfrm>
                  <a:off x="44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2" name="Line 781"/>
                <p:cNvSpPr>
                  <a:spLocks noChangeShapeType="1"/>
                </p:cNvSpPr>
                <p:nvPr/>
              </p:nvSpPr>
              <p:spPr bwMode="auto">
                <a:xfrm>
                  <a:off x="44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53" name="Line 782"/>
                <p:cNvSpPr>
                  <a:spLocks noChangeShapeType="1"/>
                </p:cNvSpPr>
                <p:nvPr/>
              </p:nvSpPr>
              <p:spPr bwMode="auto">
                <a:xfrm>
                  <a:off x="4530"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4" name="Group 783"/>
            <p:cNvGrpSpPr>
              <a:grpSpLocks/>
            </p:cNvGrpSpPr>
            <p:nvPr/>
          </p:nvGrpSpPr>
          <p:grpSpPr bwMode="auto">
            <a:xfrm>
              <a:off x="3325" y="3264"/>
              <a:ext cx="415" cy="56"/>
              <a:chOff x="3325" y="3264"/>
              <a:chExt cx="415" cy="56"/>
            </a:xfrm>
          </p:grpSpPr>
          <p:sp>
            <p:nvSpPr>
              <p:cNvPr id="106138" name="Freeform 784"/>
              <p:cNvSpPr>
                <a:spLocks/>
              </p:cNvSpPr>
              <p:nvPr/>
            </p:nvSpPr>
            <p:spPr bwMode="auto">
              <a:xfrm>
                <a:off x="3628" y="3264"/>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139" name="Group 785"/>
              <p:cNvGrpSpPr>
                <a:grpSpLocks/>
              </p:cNvGrpSpPr>
              <p:nvPr/>
            </p:nvGrpSpPr>
            <p:grpSpPr bwMode="auto">
              <a:xfrm>
                <a:off x="3325" y="3288"/>
                <a:ext cx="295" cy="1"/>
                <a:chOff x="3325" y="3288"/>
                <a:chExt cx="295" cy="1"/>
              </a:xfrm>
            </p:grpSpPr>
            <p:sp>
              <p:nvSpPr>
                <p:cNvPr id="106140" name="Line 786"/>
                <p:cNvSpPr>
                  <a:spLocks noChangeShapeType="1"/>
                </p:cNvSpPr>
                <p:nvPr/>
              </p:nvSpPr>
              <p:spPr bwMode="auto">
                <a:xfrm>
                  <a:off x="332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1" name="Line 787"/>
                <p:cNvSpPr>
                  <a:spLocks noChangeShapeType="1"/>
                </p:cNvSpPr>
                <p:nvPr/>
              </p:nvSpPr>
              <p:spPr bwMode="auto">
                <a:xfrm>
                  <a:off x="338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2" name="Line 788"/>
                <p:cNvSpPr>
                  <a:spLocks noChangeShapeType="1"/>
                </p:cNvSpPr>
                <p:nvPr/>
              </p:nvSpPr>
              <p:spPr bwMode="auto">
                <a:xfrm>
                  <a:off x="343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3" name="Line 789"/>
                <p:cNvSpPr>
                  <a:spLocks noChangeShapeType="1"/>
                </p:cNvSpPr>
                <p:nvPr/>
              </p:nvSpPr>
              <p:spPr bwMode="auto">
                <a:xfrm>
                  <a:off x="3493"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4" name="Line 790"/>
                <p:cNvSpPr>
                  <a:spLocks noChangeShapeType="1"/>
                </p:cNvSpPr>
                <p:nvPr/>
              </p:nvSpPr>
              <p:spPr bwMode="auto">
                <a:xfrm>
                  <a:off x="35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45" name="Line 791"/>
                <p:cNvSpPr>
                  <a:spLocks noChangeShapeType="1"/>
                </p:cNvSpPr>
                <p:nvPr/>
              </p:nvSpPr>
              <p:spPr bwMode="auto">
                <a:xfrm>
                  <a:off x="360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5" name="Group 792"/>
            <p:cNvGrpSpPr>
              <a:grpSpLocks/>
            </p:cNvGrpSpPr>
            <p:nvPr/>
          </p:nvGrpSpPr>
          <p:grpSpPr bwMode="auto">
            <a:xfrm>
              <a:off x="3780" y="3256"/>
              <a:ext cx="415" cy="56"/>
              <a:chOff x="3780" y="3256"/>
              <a:chExt cx="415" cy="56"/>
            </a:xfrm>
          </p:grpSpPr>
          <p:sp>
            <p:nvSpPr>
              <p:cNvPr id="106130" name="Freeform 793"/>
              <p:cNvSpPr>
                <a:spLocks/>
              </p:cNvSpPr>
              <p:nvPr/>
            </p:nvSpPr>
            <p:spPr bwMode="auto">
              <a:xfrm>
                <a:off x="4083"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131" name="Group 794"/>
              <p:cNvGrpSpPr>
                <a:grpSpLocks/>
              </p:cNvGrpSpPr>
              <p:nvPr/>
            </p:nvGrpSpPr>
            <p:grpSpPr bwMode="auto">
              <a:xfrm>
                <a:off x="3780" y="3288"/>
                <a:ext cx="295" cy="1"/>
                <a:chOff x="3780" y="3288"/>
                <a:chExt cx="295" cy="1"/>
              </a:xfrm>
            </p:grpSpPr>
            <p:sp>
              <p:nvSpPr>
                <p:cNvPr id="106132" name="Line 795"/>
                <p:cNvSpPr>
                  <a:spLocks noChangeShapeType="1"/>
                </p:cNvSpPr>
                <p:nvPr/>
              </p:nvSpPr>
              <p:spPr bwMode="auto">
                <a:xfrm>
                  <a:off x="378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33" name="Line 796"/>
                <p:cNvSpPr>
                  <a:spLocks noChangeShapeType="1"/>
                </p:cNvSpPr>
                <p:nvPr/>
              </p:nvSpPr>
              <p:spPr bwMode="auto">
                <a:xfrm>
                  <a:off x="383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34" name="Line 797"/>
                <p:cNvSpPr>
                  <a:spLocks noChangeShapeType="1"/>
                </p:cNvSpPr>
                <p:nvPr/>
              </p:nvSpPr>
              <p:spPr bwMode="auto">
                <a:xfrm>
                  <a:off x="389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35" name="Line 798"/>
                <p:cNvSpPr>
                  <a:spLocks noChangeShapeType="1"/>
                </p:cNvSpPr>
                <p:nvPr/>
              </p:nvSpPr>
              <p:spPr bwMode="auto">
                <a:xfrm>
                  <a:off x="39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36" name="Line 799"/>
                <p:cNvSpPr>
                  <a:spLocks noChangeShapeType="1"/>
                </p:cNvSpPr>
                <p:nvPr/>
              </p:nvSpPr>
              <p:spPr bwMode="auto">
                <a:xfrm>
                  <a:off x="4004"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37" name="Line 800"/>
                <p:cNvSpPr>
                  <a:spLocks noChangeShapeType="1"/>
                </p:cNvSpPr>
                <p:nvPr/>
              </p:nvSpPr>
              <p:spPr bwMode="auto">
                <a:xfrm>
                  <a:off x="4059"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6" name="Group 801"/>
            <p:cNvGrpSpPr>
              <a:grpSpLocks/>
            </p:cNvGrpSpPr>
            <p:nvPr/>
          </p:nvGrpSpPr>
          <p:grpSpPr bwMode="auto">
            <a:xfrm>
              <a:off x="4251" y="3256"/>
              <a:ext cx="415" cy="56"/>
              <a:chOff x="4251" y="3256"/>
              <a:chExt cx="415" cy="56"/>
            </a:xfrm>
          </p:grpSpPr>
          <p:sp>
            <p:nvSpPr>
              <p:cNvPr id="106122" name="Freeform 802"/>
              <p:cNvSpPr>
                <a:spLocks/>
              </p:cNvSpPr>
              <p:nvPr/>
            </p:nvSpPr>
            <p:spPr bwMode="auto">
              <a:xfrm>
                <a:off x="4554"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123" name="Group 803"/>
              <p:cNvGrpSpPr>
                <a:grpSpLocks/>
              </p:cNvGrpSpPr>
              <p:nvPr/>
            </p:nvGrpSpPr>
            <p:grpSpPr bwMode="auto">
              <a:xfrm>
                <a:off x="4251" y="3288"/>
                <a:ext cx="295" cy="1"/>
                <a:chOff x="4251" y="3288"/>
                <a:chExt cx="295" cy="1"/>
              </a:xfrm>
            </p:grpSpPr>
            <p:sp>
              <p:nvSpPr>
                <p:cNvPr id="106124" name="Line 804"/>
                <p:cNvSpPr>
                  <a:spLocks noChangeShapeType="1"/>
                </p:cNvSpPr>
                <p:nvPr/>
              </p:nvSpPr>
              <p:spPr bwMode="auto">
                <a:xfrm>
                  <a:off x="425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5" name="Line 805"/>
                <p:cNvSpPr>
                  <a:spLocks noChangeShapeType="1"/>
                </p:cNvSpPr>
                <p:nvPr/>
              </p:nvSpPr>
              <p:spPr bwMode="auto">
                <a:xfrm>
                  <a:off x="430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6" name="Line 806"/>
                <p:cNvSpPr>
                  <a:spLocks noChangeShapeType="1"/>
                </p:cNvSpPr>
                <p:nvPr/>
              </p:nvSpPr>
              <p:spPr bwMode="auto">
                <a:xfrm>
                  <a:off x="436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7" name="Line 807"/>
                <p:cNvSpPr>
                  <a:spLocks noChangeShapeType="1"/>
                </p:cNvSpPr>
                <p:nvPr/>
              </p:nvSpPr>
              <p:spPr bwMode="auto">
                <a:xfrm>
                  <a:off x="441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8" name="Line 808"/>
                <p:cNvSpPr>
                  <a:spLocks noChangeShapeType="1"/>
                </p:cNvSpPr>
                <p:nvPr/>
              </p:nvSpPr>
              <p:spPr bwMode="auto">
                <a:xfrm>
                  <a:off x="447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9" name="Line 809"/>
                <p:cNvSpPr>
                  <a:spLocks noChangeShapeType="1"/>
                </p:cNvSpPr>
                <p:nvPr/>
              </p:nvSpPr>
              <p:spPr bwMode="auto">
                <a:xfrm>
                  <a:off x="4530"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7" name="Group 810"/>
            <p:cNvGrpSpPr>
              <a:grpSpLocks/>
            </p:cNvGrpSpPr>
            <p:nvPr/>
          </p:nvGrpSpPr>
          <p:grpSpPr bwMode="auto">
            <a:xfrm>
              <a:off x="3325" y="3567"/>
              <a:ext cx="415" cy="56"/>
              <a:chOff x="3325" y="3567"/>
              <a:chExt cx="415" cy="56"/>
            </a:xfrm>
          </p:grpSpPr>
          <p:sp>
            <p:nvSpPr>
              <p:cNvPr id="106114" name="Freeform 811"/>
              <p:cNvSpPr>
                <a:spLocks/>
              </p:cNvSpPr>
              <p:nvPr/>
            </p:nvSpPr>
            <p:spPr bwMode="auto">
              <a:xfrm>
                <a:off x="3628"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115" name="Group 812"/>
              <p:cNvGrpSpPr>
                <a:grpSpLocks/>
              </p:cNvGrpSpPr>
              <p:nvPr/>
            </p:nvGrpSpPr>
            <p:grpSpPr bwMode="auto">
              <a:xfrm>
                <a:off x="3325" y="3599"/>
                <a:ext cx="295" cy="1"/>
                <a:chOff x="3325" y="3599"/>
                <a:chExt cx="295" cy="1"/>
              </a:xfrm>
            </p:grpSpPr>
            <p:sp>
              <p:nvSpPr>
                <p:cNvPr id="106116" name="Line 813"/>
                <p:cNvSpPr>
                  <a:spLocks noChangeShapeType="1"/>
                </p:cNvSpPr>
                <p:nvPr/>
              </p:nvSpPr>
              <p:spPr bwMode="auto">
                <a:xfrm>
                  <a:off x="332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7" name="Line 814"/>
                <p:cNvSpPr>
                  <a:spLocks noChangeShapeType="1"/>
                </p:cNvSpPr>
                <p:nvPr/>
              </p:nvSpPr>
              <p:spPr bwMode="auto">
                <a:xfrm>
                  <a:off x="338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8" name="Line 815"/>
                <p:cNvSpPr>
                  <a:spLocks noChangeShapeType="1"/>
                </p:cNvSpPr>
                <p:nvPr/>
              </p:nvSpPr>
              <p:spPr bwMode="auto">
                <a:xfrm>
                  <a:off x="343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9" name="Line 816"/>
                <p:cNvSpPr>
                  <a:spLocks noChangeShapeType="1"/>
                </p:cNvSpPr>
                <p:nvPr/>
              </p:nvSpPr>
              <p:spPr bwMode="auto">
                <a:xfrm>
                  <a:off x="3493" y="3599"/>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0" name="Line 817"/>
                <p:cNvSpPr>
                  <a:spLocks noChangeShapeType="1"/>
                </p:cNvSpPr>
                <p:nvPr/>
              </p:nvSpPr>
              <p:spPr bwMode="auto">
                <a:xfrm>
                  <a:off x="3548"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21" name="Line 818"/>
                <p:cNvSpPr>
                  <a:spLocks noChangeShapeType="1"/>
                </p:cNvSpPr>
                <p:nvPr/>
              </p:nvSpPr>
              <p:spPr bwMode="auto">
                <a:xfrm>
                  <a:off x="3604"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8" name="Group 819"/>
            <p:cNvGrpSpPr>
              <a:grpSpLocks/>
            </p:cNvGrpSpPr>
            <p:nvPr/>
          </p:nvGrpSpPr>
          <p:grpSpPr bwMode="auto">
            <a:xfrm>
              <a:off x="3788" y="3567"/>
              <a:ext cx="415" cy="56"/>
              <a:chOff x="3788" y="3567"/>
              <a:chExt cx="415" cy="56"/>
            </a:xfrm>
          </p:grpSpPr>
          <p:sp>
            <p:nvSpPr>
              <p:cNvPr id="106106" name="Freeform 820"/>
              <p:cNvSpPr>
                <a:spLocks/>
              </p:cNvSpPr>
              <p:nvPr/>
            </p:nvSpPr>
            <p:spPr bwMode="auto">
              <a:xfrm>
                <a:off x="4091"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107" name="Group 821"/>
              <p:cNvGrpSpPr>
                <a:grpSpLocks/>
              </p:cNvGrpSpPr>
              <p:nvPr/>
            </p:nvGrpSpPr>
            <p:grpSpPr bwMode="auto">
              <a:xfrm>
                <a:off x="3788" y="3591"/>
                <a:ext cx="295" cy="1"/>
                <a:chOff x="3788" y="3591"/>
                <a:chExt cx="295" cy="1"/>
              </a:xfrm>
            </p:grpSpPr>
            <p:sp>
              <p:nvSpPr>
                <p:cNvPr id="106108" name="Line 822"/>
                <p:cNvSpPr>
                  <a:spLocks noChangeShapeType="1"/>
                </p:cNvSpPr>
                <p:nvPr/>
              </p:nvSpPr>
              <p:spPr bwMode="auto">
                <a:xfrm>
                  <a:off x="378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9" name="Line 823"/>
                <p:cNvSpPr>
                  <a:spLocks noChangeShapeType="1"/>
                </p:cNvSpPr>
                <p:nvPr/>
              </p:nvSpPr>
              <p:spPr bwMode="auto">
                <a:xfrm>
                  <a:off x="38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0" name="Line 824"/>
                <p:cNvSpPr>
                  <a:spLocks noChangeShapeType="1"/>
                </p:cNvSpPr>
                <p:nvPr/>
              </p:nvSpPr>
              <p:spPr bwMode="auto">
                <a:xfrm>
                  <a:off x="39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1" name="Line 825"/>
                <p:cNvSpPr>
                  <a:spLocks noChangeShapeType="1"/>
                </p:cNvSpPr>
                <p:nvPr/>
              </p:nvSpPr>
              <p:spPr bwMode="auto">
                <a:xfrm>
                  <a:off x="39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2" name="Line 826"/>
                <p:cNvSpPr>
                  <a:spLocks noChangeShapeType="1"/>
                </p:cNvSpPr>
                <p:nvPr/>
              </p:nvSpPr>
              <p:spPr bwMode="auto">
                <a:xfrm>
                  <a:off x="4011"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13" name="Line 827"/>
                <p:cNvSpPr>
                  <a:spLocks noChangeShapeType="1"/>
                </p:cNvSpPr>
                <p:nvPr/>
              </p:nvSpPr>
              <p:spPr bwMode="auto">
                <a:xfrm>
                  <a:off x="4067"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09" name="Group 828"/>
            <p:cNvGrpSpPr>
              <a:grpSpLocks/>
            </p:cNvGrpSpPr>
            <p:nvPr/>
          </p:nvGrpSpPr>
          <p:grpSpPr bwMode="auto">
            <a:xfrm>
              <a:off x="4243" y="3567"/>
              <a:ext cx="415" cy="56"/>
              <a:chOff x="4243" y="3567"/>
              <a:chExt cx="415" cy="56"/>
            </a:xfrm>
          </p:grpSpPr>
          <p:sp>
            <p:nvSpPr>
              <p:cNvPr id="106098" name="Freeform 829"/>
              <p:cNvSpPr>
                <a:spLocks/>
              </p:cNvSpPr>
              <p:nvPr/>
            </p:nvSpPr>
            <p:spPr bwMode="auto">
              <a:xfrm>
                <a:off x="4546"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099" name="Group 830"/>
              <p:cNvGrpSpPr>
                <a:grpSpLocks/>
              </p:cNvGrpSpPr>
              <p:nvPr/>
            </p:nvGrpSpPr>
            <p:grpSpPr bwMode="auto">
              <a:xfrm>
                <a:off x="4243" y="3599"/>
                <a:ext cx="295" cy="1"/>
                <a:chOff x="4243" y="3599"/>
                <a:chExt cx="295" cy="1"/>
              </a:xfrm>
            </p:grpSpPr>
            <p:sp>
              <p:nvSpPr>
                <p:cNvPr id="106100" name="Line 831"/>
                <p:cNvSpPr>
                  <a:spLocks noChangeShapeType="1"/>
                </p:cNvSpPr>
                <p:nvPr/>
              </p:nvSpPr>
              <p:spPr bwMode="auto">
                <a:xfrm>
                  <a:off x="4243"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1" name="Line 832"/>
                <p:cNvSpPr>
                  <a:spLocks noChangeShapeType="1"/>
                </p:cNvSpPr>
                <p:nvPr/>
              </p:nvSpPr>
              <p:spPr bwMode="auto">
                <a:xfrm>
                  <a:off x="4299"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2" name="Line 833"/>
                <p:cNvSpPr>
                  <a:spLocks noChangeShapeType="1"/>
                </p:cNvSpPr>
                <p:nvPr/>
              </p:nvSpPr>
              <p:spPr bwMode="auto">
                <a:xfrm>
                  <a:off x="435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3" name="Line 834"/>
                <p:cNvSpPr>
                  <a:spLocks noChangeShapeType="1"/>
                </p:cNvSpPr>
                <p:nvPr/>
              </p:nvSpPr>
              <p:spPr bwMode="auto">
                <a:xfrm>
                  <a:off x="441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4" name="Line 835"/>
                <p:cNvSpPr>
                  <a:spLocks noChangeShapeType="1"/>
                </p:cNvSpPr>
                <p:nvPr/>
              </p:nvSpPr>
              <p:spPr bwMode="auto">
                <a:xfrm>
                  <a:off x="446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05" name="Line 836"/>
                <p:cNvSpPr>
                  <a:spLocks noChangeShapeType="1"/>
                </p:cNvSpPr>
                <p:nvPr/>
              </p:nvSpPr>
              <p:spPr bwMode="auto">
                <a:xfrm>
                  <a:off x="4522"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0" name="Group 837"/>
            <p:cNvGrpSpPr>
              <a:grpSpLocks/>
            </p:cNvGrpSpPr>
            <p:nvPr/>
          </p:nvGrpSpPr>
          <p:grpSpPr bwMode="auto">
            <a:xfrm>
              <a:off x="3788" y="2376"/>
              <a:ext cx="886" cy="290"/>
              <a:chOff x="3788" y="2376"/>
              <a:chExt cx="886" cy="290"/>
            </a:xfrm>
          </p:grpSpPr>
          <p:sp>
            <p:nvSpPr>
              <p:cNvPr id="106096" name="Freeform 838"/>
              <p:cNvSpPr>
                <a:spLocks/>
              </p:cNvSpPr>
              <p:nvPr/>
            </p:nvSpPr>
            <p:spPr bwMode="auto">
              <a:xfrm>
                <a:off x="4530" y="2594"/>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6097" name="Line 839"/>
              <p:cNvSpPr>
                <a:spLocks noChangeShapeType="1"/>
              </p:cNvSpPr>
              <p:nvPr/>
            </p:nvSpPr>
            <p:spPr bwMode="auto">
              <a:xfrm>
                <a:off x="3788" y="2376"/>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11" name="Group 840"/>
            <p:cNvGrpSpPr>
              <a:grpSpLocks/>
            </p:cNvGrpSpPr>
            <p:nvPr/>
          </p:nvGrpSpPr>
          <p:grpSpPr bwMode="auto">
            <a:xfrm>
              <a:off x="3309" y="2084"/>
              <a:ext cx="1381" cy="1507"/>
              <a:chOff x="3309" y="2084"/>
              <a:chExt cx="1381" cy="1507"/>
            </a:xfrm>
          </p:grpSpPr>
          <p:sp>
            <p:nvSpPr>
              <p:cNvPr id="106094" name="Freeform 841"/>
              <p:cNvSpPr>
                <a:spLocks/>
              </p:cNvSpPr>
              <p:nvPr/>
            </p:nvSpPr>
            <p:spPr bwMode="auto">
              <a:xfrm>
                <a:off x="4570" y="2084"/>
                <a:ext cx="120" cy="119"/>
              </a:xfrm>
              <a:custGeom>
                <a:avLst/>
                <a:gdLst>
                  <a:gd name="T0" fmla="*/ 120 w 120"/>
                  <a:gd name="T1" fmla="*/ 0 h 119"/>
                  <a:gd name="T2" fmla="*/ 56 w 120"/>
                  <a:gd name="T3" fmla="*/ 119 h 119"/>
                  <a:gd name="T4" fmla="*/ 24 w 120"/>
                  <a:gd name="T5" fmla="*/ 96 h 119"/>
                  <a:gd name="T6" fmla="*/ 0 w 120"/>
                  <a:gd name="T7" fmla="*/ 72 h 119"/>
                  <a:gd name="T8" fmla="*/ 120 w 120"/>
                  <a:gd name="T9" fmla="*/ 0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0"/>
                    </a:moveTo>
                    <a:lnTo>
                      <a:pt x="56" y="119"/>
                    </a:lnTo>
                    <a:lnTo>
                      <a:pt x="24" y="96"/>
                    </a:lnTo>
                    <a:lnTo>
                      <a:pt x="0" y="72"/>
                    </a:lnTo>
                    <a:lnTo>
                      <a:pt x="120" y="0"/>
                    </a:lnTo>
                    <a:close/>
                  </a:path>
                </a:pathLst>
              </a:custGeom>
              <a:solidFill>
                <a:schemeClr val="bg2"/>
              </a:solidFill>
              <a:ln w="9525">
                <a:solidFill>
                  <a:schemeClr val="bg2"/>
                </a:solidFill>
                <a:round/>
                <a:headEnd/>
                <a:tailEnd/>
              </a:ln>
            </p:spPr>
            <p:txBody>
              <a:bodyPr/>
              <a:lstStyle/>
              <a:p>
                <a:endParaRPr lang="en-US"/>
              </a:p>
            </p:txBody>
          </p:sp>
          <p:sp>
            <p:nvSpPr>
              <p:cNvPr id="106095" name="Line 842"/>
              <p:cNvSpPr>
                <a:spLocks noChangeShapeType="1"/>
              </p:cNvSpPr>
              <p:nvPr/>
            </p:nvSpPr>
            <p:spPr bwMode="auto">
              <a:xfrm flipV="1">
                <a:off x="3309"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12" name="Group 843"/>
            <p:cNvGrpSpPr>
              <a:grpSpLocks/>
            </p:cNvGrpSpPr>
            <p:nvPr/>
          </p:nvGrpSpPr>
          <p:grpSpPr bwMode="auto">
            <a:xfrm>
              <a:off x="3773" y="2076"/>
              <a:ext cx="909" cy="893"/>
              <a:chOff x="3773" y="2076"/>
              <a:chExt cx="909" cy="893"/>
            </a:xfrm>
          </p:grpSpPr>
          <p:sp>
            <p:nvSpPr>
              <p:cNvPr id="106092" name="Freeform 844"/>
              <p:cNvSpPr>
                <a:spLocks/>
              </p:cNvSpPr>
              <p:nvPr/>
            </p:nvSpPr>
            <p:spPr bwMode="auto">
              <a:xfrm>
                <a:off x="4562" y="2850"/>
                <a:ext cx="120" cy="119"/>
              </a:xfrm>
              <a:custGeom>
                <a:avLst/>
                <a:gdLst>
                  <a:gd name="T0" fmla="*/ 120 w 120"/>
                  <a:gd name="T1" fmla="*/ 119 h 119"/>
                  <a:gd name="T2" fmla="*/ 0 w 120"/>
                  <a:gd name="T3" fmla="*/ 47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7"/>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6093" name="Line 845"/>
              <p:cNvSpPr>
                <a:spLocks noChangeShapeType="1"/>
              </p:cNvSpPr>
              <p:nvPr/>
            </p:nvSpPr>
            <p:spPr bwMode="auto">
              <a:xfrm>
                <a:off x="3773" y="2076"/>
                <a:ext cx="821"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13" name="Group 846"/>
            <p:cNvGrpSpPr>
              <a:grpSpLocks/>
            </p:cNvGrpSpPr>
            <p:nvPr/>
          </p:nvGrpSpPr>
          <p:grpSpPr bwMode="auto">
            <a:xfrm>
              <a:off x="3317" y="2379"/>
              <a:ext cx="910" cy="893"/>
              <a:chOff x="3317" y="2379"/>
              <a:chExt cx="910" cy="893"/>
            </a:xfrm>
          </p:grpSpPr>
          <p:sp>
            <p:nvSpPr>
              <p:cNvPr id="106090" name="Freeform 847"/>
              <p:cNvSpPr>
                <a:spLocks/>
              </p:cNvSpPr>
              <p:nvPr/>
            </p:nvSpPr>
            <p:spPr bwMode="auto">
              <a:xfrm>
                <a:off x="4107"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6091" name="Line 848"/>
              <p:cNvSpPr>
                <a:spLocks noChangeShapeType="1"/>
              </p:cNvSpPr>
              <p:nvPr/>
            </p:nvSpPr>
            <p:spPr bwMode="auto">
              <a:xfrm>
                <a:off x="3317" y="2379"/>
                <a:ext cx="822"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14" name="Group 849"/>
            <p:cNvGrpSpPr>
              <a:grpSpLocks/>
            </p:cNvGrpSpPr>
            <p:nvPr/>
          </p:nvGrpSpPr>
          <p:grpSpPr bwMode="auto">
            <a:xfrm>
              <a:off x="2878" y="1725"/>
              <a:ext cx="415" cy="56"/>
              <a:chOff x="2878" y="1725"/>
              <a:chExt cx="415" cy="56"/>
            </a:xfrm>
          </p:grpSpPr>
          <p:sp>
            <p:nvSpPr>
              <p:cNvPr id="106082" name="Freeform 850"/>
              <p:cNvSpPr>
                <a:spLocks/>
              </p:cNvSpPr>
              <p:nvPr/>
            </p:nvSpPr>
            <p:spPr bwMode="auto">
              <a:xfrm>
                <a:off x="3181"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083" name="Group 851"/>
              <p:cNvGrpSpPr>
                <a:grpSpLocks/>
              </p:cNvGrpSpPr>
              <p:nvPr/>
            </p:nvGrpSpPr>
            <p:grpSpPr bwMode="auto">
              <a:xfrm>
                <a:off x="2878" y="1757"/>
                <a:ext cx="295" cy="1"/>
                <a:chOff x="2878" y="1757"/>
                <a:chExt cx="295" cy="1"/>
              </a:xfrm>
            </p:grpSpPr>
            <p:sp>
              <p:nvSpPr>
                <p:cNvPr id="106084" name="Line 852"/>
                <p:cNvSpPr>
                  <a:spLocks noChangeShapeType="1"/>
                </p:cNvSpPr>
                <p:nvPr/>
              </p:nvSpPr>
              <p:spPr bwMode="auto">
                <a:xfrm>
                  <a:off x="287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5" name="Line 853"/>
                <p:cNvSpPr>
                  <a:spLocks noChangeShapeType="1"/>
                </p:cNvSpPr>
                <p:nvPr/>
              </p:nvSpPr>
              <p:spPr bwMode="auto">
                <a:xfrm>
                  <a:off x="293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6" name="Line 854"/>
                <p:cNvSpPr>
                  <a:spLocks noChangeShapeType="1"/>
                </p:cNvSpPr>
                <p:nvPr/>
              </p:nvSpPr>
              <p:spPr bwMode="auto">
                <a:xfrm>
                  <a:off x="2990"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7" name="Line 855"/>
                <p:cNvSpPr>
                  <a:spLocks noChangeShapeType="1"/>
                </p:cNvSpPr>
                <p:nvPr/>
              </p:nvSpPr>
              <p:spPr bwMode="auto">
                <a:xfrm>
                  <a:off x="304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8" name="Line 856"/>
                <p:cNvSpPr>
                  <a:spLocks noChangeShapeType="1"/>
                </p:cNvSpPr>
                <p:nvPr/>
              </p:nvSpPr>
              <p:spPr bwMode="auto">
                <a:xfrm>
                  <a:off x="310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9" name="Line 857"/>
                <p:cNvSpPr>
                  <a:spLocks noChangeShapeType="1"/>
                </p:cNvSpPr>
                <p:nvPr/>
              </p:nvSpPr>
              <p:spPr bwMode="auto">
                <a:xfrm>
                  <a:off x="315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5" name="Group 858"/>
            <p:cNvGrpSpPr>
              <a:grpSpLocks/>
            </p:cNvGrpSpPr>
            <p:nvPr/>
          </p:nvGrpSpPr>
          <p:grpSpPr bwMode="auto">
            <a:xfrm>
              <a:off x="2878" y="2036"/>
              <a:ext cx="415" cy="56"/>
              <a:chOff x="2878" y="2036"/>
              <a:chExt cx="415" cy="56"/>
            </a:xfrm>
          </p:grpSpPr>
          <p:sp>
            <p:nvSpPr>
              <p:cNvPr id="106074" name="Freeform 859"/>
              <p:cNvSpPr>
                <a:spLocks/>
              </p:cNvSpPr>
              <p:nvPr/>
            </p:nvSpPr>
            <p:spPr bwMode="auto">
              <a:xfrm>
                <a:off x="3181" y="203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075" name="Group 860"/>
              <p:cNvGrpSpPr>
                <a:grpSpLocks/>
              </p:cNvGrpSpPr>
              <p:nvPr/>
            </p:nvGrpSpPr>
            <p:grpSpPr bwMode="auto">
              <a:xfrm>
                <a:off x="2878" y="2060"/>
                <a:ext cx="295" cy="1"/>
                <a:chOff x="2878" y="2060"/>
                <a:chExt cx="295" cy="1"/>
              </a:xfrm>
            </p:grpSpPr>
            <p:sp>
              <p:nvSpPr>
                <p:cNvPr id="106076" name="Line 861"/>
                <p:cNvSpPr>
                  <a:spLocks noChangeShapeType="1"/>
                </p:cNvSpPr>
                <p:nvPr/>
              </p:nvSpPr>
              <p:spPr bwMode="auto">
                <a:xfrm>
                  <a:off x="2878"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7" name="Line 862"/>
                <p:cNvSpPr>
                  <a:spLocks noChangeShapeType="1"/>
                </p:cNvSpPr>
                <p:nvPr/>
              </p:nvSpPr>
              <p:spPr bwMode="auto">
                <a:xfrm>
                  <a:off x="2934"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8" name="Line 863"/>
                <p:cNvSpPr>
                  <a:spLocks noChangeShapeType="1"/>
                </p:cNvSpPr>
                <p:nvPr/>
              </p:nvSpPr>
              <p:spPr bwMode="auto">
                <a:xfrm>
                  <a:off x="2990" y="2060"/>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9" name="Line 864"/>
                <p:cNvSpPr>
                  <a:spLocks noChangeShapeType="1"/>
                </p:cNvSpPr>
                <p:nvPr/>
              </p:nvSpPr>
              <p:spPr bwMode="auto">
                <a:xfrm>
                  <a:off x="3045"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0" name="Line 865"/>
                <p:cNvSpPr>
                  <a:spLocks noChangeShapeType="1"/>
                </p:cNvSpPr>
                <p:nvPr/>
              </p:nvSpPr>
              <p:spPr bwMode="auto">
                <a:xfrm>
                  <a:off x="3101"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81" name="Line 866"/>
                <p:cNvSpPr>
                  <a:spLocks noChangeShapeType="1"/>
                </p:cNvSpPr>
                <p:nvPr/>
              </p:nvSpPr>
              <p:spPr bwMode="auto">
                <a:xfrm>
                  <a:off x="3157" y="206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6" name="Group 867"/>
            <p:cNvGrpSpPr>
              <a:grpSpLocks/>
            </p:cNvGrpSpPr>
            <p:nvPr/>
          </p:nvGrpSpPr>
          <p:grpSpPr bwMode="auto">
            <a:xfrm>
              <a:off x="2886" y="2339"/>
              <a:ext cx="415" cy="56"/>
              <a:chOff x="2886" y="2339"/>
              <a:chExt cx="415" cy="56"/>
            </a:xfrm>
          </p:grpSpPr>
          <p:sp>
            <p:nvSpPr>
              <p:cNvPr id="106066" name="Freeform 868"/>
              <p:cNvSpPr>
                <a:spLocks/>
              </p:cNvSpPr>
              <p:nvPr/>
            </p:nvSpPr>
            <p:spPr bwMode="auto">
              <a:xfrm>
                <a:off x="3189"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067" name="Group 869"/>
              <p:cNvGrpSpPr>
                <a:grpSpLocks/>
              </p:cNvGrpSpPr>
              <p:nvPr/>
            </p:nvGrpSpPr>
            <p:grpSpPr bwMode="auto">
              <a:xfrm>
                <a:off x="2886" y="2371"/>
                <a:ext cx="295" cy="1"/>
                <a:chOff x="2886" y="2371"/>
                <a:chExt cx="295" cy="1"/>
              </a:xfrm>
            </p:grpSpPr>
            <p:sp>
              <p:nvSpPr>
                <p:cNvPr id="106068" name="Line 870"/>
                <p:cNvSpPr>
                  <a:spLocks noChangeShapeType="1"/>
                </p:cNvSpPr>
                <p:nvPr/>
              </p:nvSpPr>
              <p:spPr bwMode="auto">
                <a:xfrm>
                  <a:off x="288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9" name="Line 871"/>
                <p:cNvSpPr>
                  <a:spLocks noChangeShapeType="1"/>
                </p:cNvSpPr>
                <p:nvPr/>
              </p:nvSpPr>
              <p:spPr bwMode="auto">
                <a:xfrm>
                  <a:off x="294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0" name="Line 872"/>
                <p:cNvSpPr>
                  <a:spLocks noChangeShapeType="1"/>
                </p:cNvSpPr>
                <p:nvPr/>
              </p:nvSpPr>
              <p:spPr bwMode="auto">
                <a:xfrm>
                  <a:off x="2998"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1" name="Line 873"/>
                <p:cNvSpPr>
                  <a:spLocks noChangeShapeType="1"/>
                </p:cNvSpPr>
                <p:nvPr/>
              </p:nvSpPr>
              <p:spPr bwMode="auto">
                <a:xfrm>
                  <a:off x="305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2" name="Line 874"/>
                <p:cNvSpPr>
                  <a:spLocks noChangeShapeType="1"/>
                </p:cNvSpPr>
                <p:nvPr/>
              </p:nvSpPr>
              <p:spPr bwMode="auto">
                <a:xfrm>
                  <a:off x="310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73" name="Line 875"/>
                <p:cNvSpPr>
                  <a:spLocks noChangeShapeType="1"/>
                </p:cNvSpPr>
                <p:nvPr/>
              </p:nvSpPr>
              <p:spPr bwMode="auto">
                <a:xfrm>
                  <a:off x="316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7" name="Group 876"/>
            <p:cNvGrpSpPr>
              <a:grpSpLocks/>
            </p:cNvGrpSpPr>
            <p:nvPr/>
          </p:nvGrpSpPr>
          <p:grpSpPr bwMode="auto">
            <a:xfrm>
              <a:off x="2878" y="2642"/>
              <a:ext cx="415" cy="56"/>
              <a:chOff x="2878" y="2642"/>
              <a:chExt cx="415" cy="56"/>
            </a:xfrm>
          </p:grpSpPr>
          <p:sp>
            <p:nvSpPr>
              <p:cNvPr id="106058" name="Freeform 877"/>
              <p:cNvSpPr>
                <a:spLocks/>
              </p:cNvSpPr>
              <p:nvPr/>
            </p:nvSpPr>
            <p:spPr bwMode="auto">
              <a:xfrm>
                <a:off x="3181" y="2642"/>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059" name="Group 878"/>
              <p:cNvGrpSpPr>
                <a:grpSpLocks/>
              </p:cNvGrpSpPr>
              <p:nvPr/>
            </p:nvGrpSpPr>
            <p:grpSpPr bwMode="auto">
              <a:xfrm>
                <a:off x="2878" y="2674"/>
                <a:ext cx="295" cy="1"/>
                <a:chOff x="2878" y="2674"/>
                <a:chExt cx="295" cy="1"/>
              </a:xfrm>
            </p:grpSpPr>
            <p:sp>
              <p:nvSpPr>
                <p:cNvPr id="106060" name="Line 879"/>
                <p:cNvSpPr>
                  <a:spLocks noChangeShapeType="1"/>
                </p:cNvSpPr>
                <p:nvPr/>
              </p:nvSpPr>
              <p:spPr bwMode="auto">
                <a:xfrm>
                  <a:off x="287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1" name="Line 880"/>
                <p:cNvSpPr>
                  <a:spLocks noChangeShapeType="1"/>
                </p:cNvSpPr>
                <p:nvPr/>
              </p:nvSpPr>
              <p:spPr bwMode="auto">
                <a:xfrm>
                  <a:off x="293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2" name="Line 881"/>
                <p:cNvSpPr>
                  <a:spLocks noChangeShapeType="1"/>
                </p:cNvSpPr>
                <p:nvPr/>
              </p:nvSpPr>
              <p:spPr bwMode="auto">
                <a:xfrm>
                  <a:off x="2990"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3" name="Line 882"/>
                <p:cNvSpPr>
                  <a:spLocks noChangeShapeType="1"/>
                </p:cNvSpPr>
                <p:nvPr/>
              </p:nvSpPr>
              <p:spPr bwMode="auto">
                <a:xfrm>
                  <a:off x="304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4" name="Line 883"/>
                <p:cNvSpPr>
                  <a:spLocks noChangeShapeType="1"/>
                </p:cNvSpPr>
                <p:nvPr/>
              </p:nvSpPr>
              <p:spPr bwMode="auto">
                <a:xfrm>
                  <a:off x="310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65" name="Line 884"/>
                <p:cNvSpPr>
                  <a:spLocks noChangeShapeType="1"/>
                </p:cNvSpPr>
                <p:nvPr/>
              </p:nvSpPr>
              <p:spPr bwMode="auto">
                <a:xfrm>
                  <a:off x="315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8" name="Group 885"/>
            <p:cNvGrpSpPr>
              <a:grpSpLocks/>
            </p:cNvGrpSpPr>
            <p:nvPr/>
          </p:nvGrpSpPr>
          <p:grpSpPr bwMode="auto">
            <a:xfrm>
              <a:off x="2878" y="2953"/>
              <a:ext cx="415" cy="56"/>
              <a:chOff x="2878" y="2953"/>
              <a:chExt cx="415" cy="56"/>
            </a:xfrm>
          </p:grpSpPr>
          <p:sp>
            <p:nvSpPr>
              <p:cNvPr id="106050" name="Freeform 886"/>
              <p:cNvSpPr>
                <a:spLocks/>
              </p:cNvSpPr>
              <p:nvPr/>
            </p:nvSpPr>
            <p:spPr bwMode="auto">
              <a:xfrm>
                <a:off x="318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6051" name="Group 887"/>
              <p:cNvGrpSpPr>
                <a:grpSpLocks/>
              </p:cNvGrpSpPr>
              <p:nvPr/>
            </p:nvGrpSpPr>
            <p:grpSpPr bwMode="auto">
              <a:xfrm>
                <a:off x="2878" y="2985"/>
                <a:ext cx="295" cy="1"/>
                <a:chOff x="2878" y="2985"/>
                <a:chExt cx="295" cy="1"/>
              </a:xfrm>
            </p:grpSpPr>
            <p:sp>
              <p:nvSpPr>
                <p:cNvPr id="106052" name="Line 888"/>
                <p:cNvSpPr>
                  <a:spLocks noChangeShapeType="1"/>
                </p:cNvSpPr>
                <p:nvPr/>
              </p:nvSpPr>
              <p:spPr bwMode="auto">
                <a:xfrm>
                  <a:off x="287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53" name="Line 889"/>
                <p:cNvSpPr>
                  <a:spLocks noChangeShapeType="1"/>
                </p:cNvSpPr>
                <p:nvPr/>
              </p:nvSpPr>
              <p:spPr bwMode="auto">
                <a:xfrm>
                  <a:off x="293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54" name="Line 890"/>
                <p:cNvSpPr>
                  <a:spLocks noChangeShapeType="1"/>
                </p:cNvSpPr>
                <p:nvPr/>
              </p:nvSpPr>
              <p:spPr bwMode="auto">
                <a:xfrm>
                  <a:off x="2990"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55" name="Line 891"/>
                <p:cNvSpPr>
                  <a:spLocks noChangeShapeType="1"/>
                </p:cNvSpPr>
                <p:nvPr/>
              </p:nvSpPr>
              <p:spPr bwMode="auto">
                <a:xfrm>
                  <a:off x="304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56" name="Line 892"/>
                <p:cNvSpPr>
                  <a:spLocks noChangeShapeType="1"/>
                </p:cNvSpPr>
                <p:nvPr/>
              </p:nvSpPr>
              <p:spPr bwMode="auto">
                <a:xfrm>
                  <a:off x="310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57" name="Line 893"/>
                <p:cNvSpPr>
                  <a:spLocks noChangeShapeType="1"/>
                </p:cNvSpPr>
                <p:nvPr/>
              </p:nvSpPr>
              <p:spPr bwMode="auto">
                <a:xfrm>
                  <a:off x="315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19" name="Group 894"/>
            <p:cNvGrpSpPr>
              <a:grpSpLocks/>
            </p:cNvGrpSpPr>
            <p:nvPr/>
          </p:nvGrpSpPr>
          <p:grpSpPr bwMode="auto">
            <a:xfrm>
              <a:off x="2870" y="3256"/>
              <a:ext cx="415" cy="56"/>
              <a:chOff x="2870" y="3256"/>
              <a:chExt cx="415" cy="56"/>
            </a:xfrm>
          </p:grpSpPr>
          <p:sp>
            <p:nvSpPr>
              <p:cNvPr id="106042" name="Freeform 895"/>
              <p:cNvSpPr>
                <a:spLocks/>
              </p:cNvSpPr>
              <p:nvPr/>
            </p:nvSpPr>
            <p:spPr bwMode="auto">
              <a:xfrm>
                <a:off x="3173" y="325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043" name="Group 896"/>
              <p:cNvGrpSpPr>
                <a:grpSpLocks/>
              </p:cNvGrpSpPr>
              <p:nvPr/>
            </p:nvGrpSpPr>
            <p:grpSpPr bwMode="auto">
              <a:xfrm>
                <a:off x="2870" y="3280"/>
                <a:ext cx="295" cy="1"/>
                <a:chOff x="2870" y="3280"/>
                <a:chExt cx="295" cy="1"/>
              </a:xfrm>
            </p:grpSpPr>
            <p:sp>
              <p:nvSpPr>
                <p:cNvPr id="106044" name="Line 897"/>
                <p:cNvSpPr>
                  <a:spLocks noChangeShapeType="1"/>
                </p:cNvSpPr>
                <p:nvPr/>
              </p:nvSpPr>
              <p:spPr bwMode="auto">
                <a:xfrm>
                  <a:off x="2870"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5" name="Line 898"/>
                <p:cNvSpPr>
                  <a:spLocks noChangeShapeType="1"/>
                </p:cNvSpPr>
                <p:nvPr/>
              </p:nvSpPr>
              <p:spPr bwMode="auto">
                <a:xfrm>
                  <a:off x="2926"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6" name="Line 899"/>
                <p:cNvSpPr>
                  <a:spLocks noChangeShapeType="1"/>
                </p:cNvSpPr>
                <p:nvPr/>
              </p:nvSpPr>
              <p:spPr bwMode="auto">
                <a:xfrm>
                  <a:off x="2982"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7" name="Line 900"/>
                <p:cNvSpPr>
                  <a:spLocks noChangeShapeType="1"/>
                </p:cNvSpPr>
                <p:nvPr/>
              </p:nvSpPr>
              <p:spPr bwMode="auto">
                <a:xfrm>
                  <a:off x="3037"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8" name="Line 901"/>
                <p:cNvSpPr>
                  <a:spLocks noChangeShapeType="1"/>
                </p:cNvSpPr>
                <p:nvPr/>
              </p:nvSpPr>
              <p:spPr bwMode="auto">
                <a:xfrm>
                  <a:off x="3093"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9" name="Line 902"/>
                <p:cNvSpPr>
                  <a:spLocks noChangeShapeType="1"/>
                </p:cNvSpPr>
                <p:nvPr/>
              </p:nvSpPr>
              <p:spPr bwMode="auto">
                <a:xfrm>
                  <a:off x="3149" y="328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20" name="Group 903"/>
            <p:cNvGrpSpPr>
              <a:grpSpLocks/>
            </p:cNvGrpSpPr>
            <p:nvPr/>
          </p:nvGrpSpPr>
          <p:grpSpPr bwMode="auto">
            <a:xfrm>
              <a:off x="2870" y="3567"/>
              <a:ext cx="415" cy="56"/>
              <a:chOff x="2870" y="3567"/>
              <a:chExt cx="415" cy="56"/>
            </a:xfrm>
          </p:grpSpPr>
          <p:sp>
            <p:nvSpPr>
              <p:cNvPr id="106034" name="Freeform 904"/>
              <p:cNvSpPr>
                <a:spLocks/>
              </p:cNvSpPr>
              <p:nvPr/>
            </p:nvSpPr>
            <p:spPr bwMode="auto">
              <a:xfrm>
                <a:off x="3173"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6035" name="Group 905"/>
              <p:cNvGrpSpPr>
                <a:grpSpLocks/>
              </p:cNvGrpSpPr>
              <p:nvPr/>
            </p:nvGrpSpPr>
            <p:grpSpPr bwMode="auto">
              <a:xfrm>
                <a:off x="2870" y="3591"/>
                <a:ext cx="295" cy="1"/>
                <a:chOff x="2870" y="3591"/>
                <a:chExt cx="295" cy="1"/>
              </a:xfrm>
            </p:grpSpPr>
            <p:sp>
              <p:nvSpPr>
                <p:cNvPr id="106036" name="Line 906"/>
                <p:cNvSpPr>
                  <a:spLocks noChangeShapeType="1"/>
                </p:cNvSpPr>
                <p:nvPr/>
              </p:nvSpPr>
              <p:spPr bwMode="auto">
                <a:xfrm>
                  <a:off x="287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37" name="Line 907"/>
                <p:cNvSpPr>
                  <a:spLocks noChangeShapeType="1"/>
                </p:cNvSpPr>
                <p:nvPr/>
              </p:nvSpPr>
              <p:spPr bwMode="auto">
                <a:xfrm>
                  <a:off x="292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38" name="Line 908"/>
                <p:cNvSpPr>
                  <a:spLocks noChangeShapeType="1"/>
                </p:cNvSpPr>
                <p:nvPr/>
              </p:nvSpPr>
              <p:spPr bwMode="auto">
                <a:xfrm>
                  <a:off x="298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39" name="Line 909"/>
                <p:cNvSpPr>
                  <a:spLocks noChangeShapeType="1"/>
                </p:cNvSpPr>
                <p:nvPr/>
              </p:nvSpPr>
              <p:spPr bwMode="auto">
                <a:xfrm>
                  <a:off x="303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0" name="Line 910"/>
                <p:cNvSpPr>
                  <a:spLocks noChangeShapeType="1"/>
                </p:cNvSpPr>
                <p:nvPr/>
              </p:nvSpPr>
              <p:spPr bwMode="auto">
                <a:xfrm>
                  <a:off x="309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41" name="Line 911"/>
                <p:cNvSpPr>
                  <a:spLocks noChangeShapeType="1"/>
                </p:cNvSpPr>
                <p:nvPr/>
              </p:nvSpPr>
              <p:spPr bwMode="auto">
                <a:xfrm>
                  <a:off x="3149"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5721" name="Group 912"/>
            <p:cNvGrpSpPr>
              <a:grpSpLocks/>
            </p:cNvGrpSpPr>
            <p:nvPr/>
          </p:nvGrpSpPr>
          <p:grpSpPr bwMode="auto">
            <a:xfrm>
              <a:off x="2399" y="1765"/>
              <a:ext cx="1357" cy="1196"/>
              <a:chOff x="2399" y="1765"/>
              <a:chExt cx="1357" cy="1196"/>
            </a:xfrm>
          </p:grpSpPr>
          <p:sp>
            <p:nvSpPr>
              <p:cNvPr id="106032" name="Freeform 913"/>
              <p:cNvSpPr>
                <a:spLocks/>
              </p:cNvSpPr>
              <p:nvPr/>
            </p:nvSpPr>
            <p:spPr bwMode="auto">
              <a:xfrm>
                <a:off x="3636" y="2850"/>
                <a:ext cx="120" cy="111"/>
              </a:xfrm>
              <a:custGeom>
                <a:avLst/>
                <a:gdLst>
                  <a:gd name="T0" fmla="*/ 120 w 120"/>
                  <a:gd name="T1" fmla="*/ 111 h 111"/>
                  <a:gd name="T2" fmla="*/ 0 w 120"/>
                  <a:gd name="T3" fmla="*/ 47 h 111"/>
                  <a:gd name="T4" fmla="*/ 16 w 120"/>
                  <a:gd name="T5" fmla="*/ 23 h 111"/>
                  <a:gd name="T6" fmla="*/ 40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16" y="23"/>
                    </a:lnTo>
                    <a:lnTo>
                      <a:pt x="40"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6033" name="Line 914"/>
              <p:cNvSpPr>
                <a:spLocks noChangeShapeType="1"/>
              </p:cNvSpPr>
              <p:nvPr/>
            </p:nvSpPr>
            <p:spPr bwMode="auto">
              <a:xfrm>
                <a:off x="2399"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2" name="Group 915"/>
            <p:cNvGrpSpPr>
              <a:grpSpLocks/>
            </p:cNvGrpSpPr>
            <p:nvPr/>
          </p:nvGrpSpPr>
          <p:grpSpPr bwMode="auto">
            <a:xfrm>
              <a:off x="2862" y="1765"/>
              <a:ext cx="1349" cy="1204"/>
              <a:chOff x="2862" y="1765"/>
              <a:chExt cx="1349" cy="1204"/>
            </a:xfrm>
          </p:grpSpPr>
          <p:sp>
            <p:nvSpPr>
              <p:cNvPr id="106030" name="Freeform 916"/>
              <p:cNvSpPr>
                <a:spLocks/>
              </p:cNvSpPr>
              <p:nvPr/>
            </p:nvSpPr>
            <p:spPr bwMode="auto">
              <a:xfrm>
                <a:off x="4091" y="2850"/>
                <a:ext cx="120" cy="119"/>
              </a:xfrm>
              <a:custGeom>
                <a:avLst/>
                <a:gdLst>
                  <a:gd name="T0" fmla="*/ 120 w 120"/>
                  <a:gd name="T1" fmla="*/ 119 h 119"/>
                  <a:gd name="T2" fmla="*/ 0 w 120"/>
                  <a:gd name="T3" fmla="*/ 55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55"/>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6031" name="Line 917"/>
              <p:cNvSpPr>
                <a:spLocks noChangeShapeType="1"/>
              </p:cNvSpPr>
              <p:nvPr/>
            </p:nvSpPr>
            <p:spPr bwMode="auto">
              <a:xfrm>
                <a:off x="2862"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3" name="Group 918"/>
            <p:cNvGrpSpPr>
              <a:grpSpLocks/>
            </p:cNvGrpSpPr>
            <p:nvPr/>
          </p:nvGrpSpPr>
          <p:grpSpPr bwMode="auto">
            <a:xfrm>
              <a:off x="2870" y="2990"/>
              <a:ext cx="886" cy="290"/>
              <a:chOff x="2870" y="2990"/>
              <a:chExt cx="886" cy="290"/>
            </a:xfrm>
          </p:grpSpPr>
          <p:sp>
            <p:nvSpPr>
              <p:cNvPr id="106028" name="Freeform 919"/>
              <p:cNvSpPr>
                <a:spLocks/>
              </p:cNvSpPr>
              <p:nvPr/>
            </p:nvSpPr>
            <p:spPr bwMode="auto">
              <a:xfrm>
                <a:off x="3612" y="3208"/>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6029" name="Line 920"/>
              <p:cNvSpPr>
                <a:spLocks noChangeShapeType="1"/>
              </p:cNvSpPr>
              <p:nvPr/>
            </p:nvSpPr>
            <p:spPr bwMode="auto">
              <a:xfrm>
                <a:off x="2870" y="2990"/>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4" name="Group 921"/>
            <p:cNvGrpSpPr>
              <a:grpSpLocks/>
            </p:cNvGrpSpPr>
            <p:nvPr/>
          </p:nvGrpSpPr>
          <p:grpSpPr bwMode="auto">
            <a:xfrm>
              <a:off x="2393" y="2993"/>
              <a:ext cx="437" cy="598"/>
              <a:chOff x="2393" y="2993"/>
              <a:chExt cx="437" cy="598"/>
            </a:xfrm>
          </p:grpSpPr>
          <p:sp>
            <p:nvSpPr>
              <p:cNvPr id="106026" name="Freeform 922"/>
              <p:cNvSpPr>
                <a:spLocks/>
              </p:cNvSpPr>
              <p:nvPr/>
            </p:nvSpPr>
            <p:spPr bwMode="auto">
              <a:xfrm>
                <a:off x="2726" y="2993"/>
                <a:ext cx="104" cy="128"/>
              </a:xfrm>
              <a:custGeom>
                <a:avLst/>
                <a:gdLst>
                  <a:gd name="T0" fmla="*/ 104 w 104"/>
                  <a:gd name="T1" fmla="*/ 0 h 128"/>
                  <a:gd name="T2" fmla="*/ 56 w 104"/>
                  <a:gd name="T3" fmla="*/ 128 h 128"/>
                  <a:gd name="T4" fmla="*/ 24 w 104"/>
                  <a:gd name="T5" fmla="*/ 112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12"/>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6027" name="Line 923"/>
              <p:cNvSpPr>
                <a:spLocks noChangeShapeType="1"/>
              </p:cNvSpPr>
              <p:nvPr/>
            </p:nvSpPr>
            <p:spPr bwMode="auto">
              <a:xfrm flipV="1">
                <a:off x="2393" y="3097"/>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5" name="Group 924"/>
            <p:cNvGrpSpPr>
              <a:grpSpLocks/>
            </p:cNvGrpSpPr>
            <p:nvPr/>
          </p:nvGrpSpPr>
          <p:grpSpPr bwMode="auto">
            <a:xfrm>
              <a:off x="2854" y="2690"/>
              <a:ext cx="902" cy="596"/>
              <a:chOff x="2854" y="2690"/>
              <a:chExt cx="902" cy="596"/>
            </a:xfrm>
          </p:grpSpPr>
          <p:sp>
            <p:nvSpPr>
              <p:cNvPr id="106024" name="Freeform 925"/>
              <p:cNvSpPr>
                <a:spLocks/>
              </p:cNvSpPr>
              <p:nvPr/>
            </p:nvSpPr>
            <p:spPr bwMode="auto">
              <a:xfrm>
                <a:off x="3620" y="2690"/>
                <a:ext cx="136" cy="104"/>
              </a:xfrm>
              <a:custGeom>
                <a:avLst/>
                <a:gdLst>
                  <a:gd name="T0" fmla="*/ 136 w 136"/>
                  <a:gd name="T1" fmla="*/ 0 h 104"/>
                  <a:gd name="T2" fmla="*/ 40 w 136"/>
                  <a:gd name="T3" fmla="*/ 104 h 104"/>
                  <a:gd name="T4" fmla="*/ 24 w 136"/>
                  <a:gd name="T5" fmla="*/ 80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80"/>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6025" name="Line 926"/>
              <p:cNvSpPr>
                <a:spLocks noChangeShapeType="1"/>
              </p:cNvSpPr>
              <p:nvPr/>
            </p:nvSpPr>
            <p:spPr bwMode="auto">
              <a:xfrm flipV="1">
                <a:off x="2854" y="2766"/>
                <a:ext cx="798" cy="52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6" name="Group 927"/>
            <p:cNvGrpSpPr>
              <a:grpSpLocks/>
            </p:cNvGrpSpPr>
            <p:nvPr/>
          </p:nvGrpSpPr>
          <p:grpSpPr bwMode="auto">
            <a:xfrm>
              <a:off x="2862" y="1781"/>
              <a:ext cx="1349" cy="1188"/>
              <a:chOff x="2862" y="1781"/>
              <a:chExt cx="1349" cy="1188"/>
            </a:xfrm>
          </p:grpSpPr>
          <p:sp>
            <p:nvSpPr>
              <p:cNvPr id="106022" name="Freeform 928"/>
              <p:cNvSpPr>
                <a:spLocks/>
              </p:cNvSpPr>
              <p:nvPr/>
            </p:nvSpPr>
            <p:spPr bwMode="auto">
              <a:xfrm>
                <a:off x="4091" y="1781"/>
                <a:ext cx="120" cy="111"/>
              </a:xfrm>
              <a:custGeom>
                <a:avLst/>
                <a:gdLst>
                  <a:gd name="T0" fmla="*/ 120 w 120"/>
                  <a:gd name="T1" fmla="*/ 0 h 111"/>
                  <a:gd name="T2" fmla="*/ 40 w 120"/>
                  <a:gd name="T3" fmla="*/ 111 h 111"/>
                  <a:gd name="T4" fmla="*/ 16 w 120"/>
                  <a:gd name="T5" fmla="*/ 87 h 111"/>
                  <a:gd name="T6" fmla="*/ 0 w 120"/>
                  <a:gd name="T7" fmla="*/ 64 h 111"/>
                  <a:gd name="T8" fmla="*/ 120 w 120"/>
                  <a:gd name="T9" fmla="*/ 0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0"/>
                    </a:moveTo>
                    <a:lnTo>
                      <a:pt x="40" y="111"/>
                    </a:lnTo>
                    <a:lnTo>
                      <a:pt x="16" y="87"/>
                    </a:lnTo>
                    <a:lnTo>
                      <a:pt x="0" y="64"/>
                    </a:lnTo>
                    <a:lnTo>
                      <a:pt x="120" y="0"/>
                    </a:lnTo>
                    <a:close/>
                  </a:path>
                </a:pathLst>
              </a:custGeom>
              <a:solidFill>
                <a:schemeClr val="bg2"/>
              </a:solidFill>
              <a:ln w="9525">
                <a:solidFill>
                  <a:schemeClr val="bg2"/>
                </a:solidFill>
                <a:round/>
                <a:headEnd/>
                <a:tailEnd/>
              </a:ln>
            </p:spPr>
            <p:txBody>
              <a:bodyPr/>
              <a:lstStyle/>
              <a:p>
                <a:endParaRPr lang="en-US"/>
              </a:p>
            </p:txBody>
          </p:sp>
          <p:sp>
            <p:nvSpPr>
              <p:cNvPr id="106023" name="Line 929"/>
              <p:cNvSpPr>
                <a:spLocks noChangeShapeType="1"/>
              </p:cNvSpPr>
              <p:nvPr/>
            </p:nvSpPr>
            <p:spPr bwMode="auto">
              <a:xfrm flipV="1">
                <a:off x="2862" y="1863"/>
                <a:ext cx="1253" cy="1106"/>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7" name="Group 930"/>
            <p:cNvGrpSpPr>
              <a:grpSpLocks/>
            </p:cNvGrpSpPr>
            <p:nvPr/>
          </p:nvGrpSpPr>
          <p:grpSpPr bwMode="auto">
            <a:xfrm>
              <a:off x="1944" y="2687"/>
              <a:ext cx="886" cy="282"/>
              <a:chOff x="1944" y="2687"/>
              <a:chExt cx="886" cy="282"/>
            </a:xfrm>
          </p:grpSpPr>
          <p:sp>
            <p:nvSpPr>
              <p:cNvPr id="106020" name="Freeform 931"/>
              <p:cNvSpPr>
                <a:spLocks/>
              </p:cNvSpPr>
              <p:nvPr/>
            </p:nvSpPr>
            <p:spPr bwMode="auto">
              <a:xfrm>
                <a:off x="2694" y="2897"/>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6021" name="Line 932"/>
              <p:cNvSpPr>
                <a:spLocks noChangeShapeType="1"/>
              </p:cNvSpPr>
              <p:nvPr/>
            </p:nvSpPr>
            <p:spPr bwMode="auto">
              <a:xfrm>
                <a:off x="1944" y="2687"/>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8" name="Group 933"/>
            <p:cNvGrpSpPr>
              <a:grpSpLocks/>
            </p:cNvGrpSpPr>
            <p:nvPr/>
          </p:nvGrpSpPr>
          <p:grpSpPr bwMode="auto">
            <a:xfrm>
              <a:off x="1944" y="2395"/>
              <a:ext cx="1357" cy="1196"/>
              <a:chOff x="1944" y="2395"/>
              <a:chExt cx="1357" cy="1196"/>
            </a:xfrm>
          </p:grpSpPr>
          <p:sp>
            <p:nvSpPr>
              <p:cNvPr id="106018" name="Freeform 934"/>
              <p:cNvSpPr>
                <a:spLocks/>
              </p:cNvSpPr>
              <p:nvPr/>
            </p:nvSpPr>
            <p:spPr bwMode="auto">
              <a:xfrm>
                <a:off x="3173" y="2395"/>
                <a:ext cx="128" cy="112"/>
              </a:xfrm>
              <a:custGeom>
                <a:avLst/>
                <a:gdLst>
                  <a:gd name="T0" fmla="*/ 128 w 128"/>
                  <a:gd name="T1" fmla="*/ 0 h 112"/>
                  <a:gd name="T2" fmla="*/ 48 w 128"/>
                  <a:gd name="T3" fmla="*/ 112 h 112"/>
                  <a:gd name="T4" fmla="*/ 24 w 128"/>
                  <a:gd name="T5" fmla="*/ 88 h 112"/>
                  <a:gd name="T6" fmla="*/ 0 w 128"/>
                  <a:gd name="T7" fmla="*/ 64 h 112"/>
                  <a:gd name="T8" fmla="*/ 128 w 128"/>
                  <a:gd name="T9" fmla="*/ 0 h 112"/>
                  <a:gd name="T10" fmla="*/ 0 60000 65536"/>
                  <a:gd name="T11" fmla="*/ 0 60000 65536"/>
                  <a:gd name="T12" fmla="*/ 0 60000 65536"/>
                  <a:gd name="T13" fmla="*/ 0 60000 65536"/>
                  <a:gd name="T14" fmla="*/ 0 60000 65536"/>
                  <a:gd name="T15" fmla="*/ 0 w 128"/>
                  <a:gd name="T16" fmla="*/ 0 h 112"/>
                  <a:gd name="T17" fmla="*/ 128 w 128"/>
                  <a:gd name="T18" fmla="*/ 112 h 112"/>
                </a:gdLst>
                <a:ahLst/>
                <a:cxnLst>
                  <a:cxn ang="T10">
                    <a:pos x="T0" y="T1"/>
                  </a:cxn>
                  <a:cxn ang="T11">
                    <a:pos x="T2" y="T3"/>
                  </a:cxn>
                  <a:cxn ang="T12">
                    <a:pos x="T4" y="T5"/>
                  </a:cxn>
                  <a:cxn ang="T13">
                    <a:pos x="T6" y="T7"/>
                  </a:cxn>
                  <a:cxn ang="T14">
                    <a:pos x="T8" y="T9"/>
                  </a:cxn>
                </a:cxnLst>
                <a:rect l="T15" t="T16" r="T17" b="T18"/>
                <a:pathLst>
                  <a:path w="128" h="112">
                    <a:moveTo>
                      <a:pt x="128" y="0"/>
                    </a:moveTo>
                    <a:lnTo>
                      <a:pt x="48" y="112"/>
                    </a:lnTo>
                    <a:lnTo>
                      <a:pt x="24" y="88"/>
                    </a:lnTo>
                    <a:lnTo>
                      <a:pt x="0" y="64"/>
                    </a:lnTo>
                    <a:lnTo>
                      <a:pt x="128" y="0"/>
                    </a:lnTo>
                    <a:close/>
                  </a:path>
                </a:pathLst>
              </a:custGeom>
              <a:solidFill>
                <a:schemeClr val="bg2"/>
              </a:solidFill>
              <a:ln w="9525">
                <a:solidFill>
                  <a:schemeClr val="bg2"/>
                </a:solidFill>
                <a:round/>
                <a:headEnd/>
                <a:tailEnd/>
              </a:ln>
            </p:spPr>
            <p:txBody>
              <a:bodyPr/>
              <a:lstStyle/>
              <a:p>
                <a:endParaRPr lang="en-US"/>
              </a:p>
            </p:txBody>
          </p:sp>
          <p:sp>
            <p:nvSpPr>
              <p:cNvPr id="106019" name="Line 935"/>
              <p:cNvSpPr>
                <a:spLocks noChangeShapeType="1"/>
              </p:cNvSpPr>
              <p:nvPr/>
            </p:nvSpPr>
            <p:spPr bwMode="auto">
              <a:xfrm flipV="1">
                <a:off x="1944" y="2477"/>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29" name="Group 936"/>
            <p:cNvGrpSpPr>
              <a:grpSpLocks/>
            </p:cNvGrpSpPr>
            <p:nvPr/>
          </p:nvGrpSpPr>
          <p:grpSpPr bwMode="auto">
            <a:xfrm>
              <a:off x="3317" y="3293"/>
              <a:ext cx="886" cy="282"/>
              <a:chOff x="3317" y="3293"/>
              <a:chExt cx="886" cy="282"/>
            </a:xfrm>
          </p:grpSpPr>
          <p:sp>
            <p:nvSpPr>
              <p:cNvPr id="106016" name="Freeform 937"/>
              <p:cNvSpPr>
                <a:spLocks/>
              </p:cNvSpPr>
              <p:nvPr/>
            </p:nvSpPr>
            <p:spPr bwMode="auto">
              <a:xfrm>
                <a:off x="4067" y="3504"/>
                <a:ext cx="136" cy="71"/>
              </a:xfrm>
              <a:custGeom>
                <a:avLst/>
                <a:gdLst>
                  <a:gd name="T0" fmla="*/ 136 w 136"/>
                  <a:gd name="T1" fmla="*/ 71 h 71"/>
                  <a:gd name="T2" fmla="*/ 0 w 136"/>
                  <a:gd name="T3" fmla="*/ 63 h 71"/>
                  <a:gd name="T4" fmla="*/ 8 w 136"/>
                  <a:gd name="T5" fmla="*/ 32 h 71"/>
                  <a:gd name="T6" fmla="*/ 16 w 136"/>
                  <a:gd name="T7" fmla="*/ 0 h 71"/>
                  <a:gd name="T8" fmla="*/ 136 w 136"/>
                  <a:gd name="T9" fmla="*/ 71 h 71"/>
                  <a:gd name="T10" fmla="*/ 0 60000 65536"/>
                  <a:gd name="T11" fmla="*/ 0 60000 65536"/>
                  <a:gd name="T12" fmla="*/ 0 60000 65536"/>
                  <a:gd name="T13" fmla="*/ 0 60000 65536"/>
                  <a:gd name="T14" fmla="*/ 0 60000 65536"/>
                  <a:gd name="T15" fmla="*/ 0 w 136"/>
                  <a:gd name="T16" fmla="*/ 0 h 71"/>
                  <a:gd name="T17" fmla="*/ 136 w 136"/>
                  <a:gd name="T18" fmla="*/ 71 h 71"/>
                </a:gdLst>
                <a:ahLst/>
                <a:cxnLst>
                  <a:cxn ang="T10">
                    <a:pos x="T0" y="T1"/>
                  </a:cxn>
                  <a:cxn ang="T11">
                    <a:pos x="T2" y="T3"/>
                  </a:cxn>
                  <a:cxn ang="T12">
                    <a:pos x="T4" y="T5"/>
                  </a:cxn>
                  <a:cxn ang="T13">
                    <a:pos x="T6" y="T7"/>
                  </a:cxn>
                  <a:cxn ang="T14">
                    <a:pos x="T8" y="T9"/>
                  </a:cxn>
                </a:cxnLst>
                <a:rect l="T15" t="T16" r="T17" b="T18"/>
                <a:pathLst>
                  <a:path w="136" h="71">
                    <a:moveTo>
                      <a:pt x="136" y="71"/>
                    </a:moveTo>
                    <a:lnTo>
                      <a:pt x="0" y="63"/>
                    </a:lnTo>
                    <a:lnTo>
                      <a:pt x="8" y="32"/>
                    </a:lnTo>
                    <a:lnTo>
                      <a:pt x="16" y="0"/>
                    </a:lnTo>
                    <a:lnTo>
                      <a:pt x="136" y="71"/>
                    </a:lnTo>
                    <a:close/>
                  </a:path>
                </a:pathLst>
              </a:custGeom>
              <a:solidFill>
                <a:schemeClr val="bg2"/>
              </a:solidFill>
              <a:ln w="9525">
                <a:solidFill>
                  <a:schemeClr val="bg2"/>
                </a:solidFill>
                <a:round/>
                <a:headEnd/>
                <a:tailEnd/>
              </a:ln>
            </p:spPr>
            <p:txBody>
              <a:bodyPr/>
              <a:lstStyle/>
              <a:p>
                <a:endParaRPr lang="en-US"/>
              </a:p>
            </p:txBody>
          </p:sp>
          <p:sp>
            <p:nvSpPr>
              <p:cNvPr id="106017" name="Line 938"/>
              <p:cNvSpPr>
                <a:spLocks noChangeShapeType="1"/>
              </p:cNvSpPr>
              <p:nvPr/>
            </p:nvSpPr>
            <p:spPr bwMode="auto">
              <a:xfrm>
                <a:off x="3317" y="3293"/>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0" name="Group 939"/>
            <p:cNvGrpSpPr>
              <a:grpSpLocks/>
            </p:cNvGrpSpPr>
            <p:nvPr/>
          </p:nvGrpSpPr>
          <p:grpSpPr bwMode="auto">
            <a:xfrm>
              <a:off x="3317" y="2682"/>
              <a:ext cx="1349" cy="619"/>
              <a:chOff x="3317" y="2682"/>
              <a:chExt cx="1349" cy="619"/>
            </a:xfrm>
          </p:grpSpPr>
          <p:sp>
            <p:nvSpPr>
              <p:cNvPr id="106014" name="Freeform 940"/>
              <p:cNvSpPr>
                <a:spLocks/>
              </p:cNvSpPr>
              <p:nvPr/>
            </p:nvSpPr>
            <p:spPr bwMode="auto">
              <a:xfrm>
                <a:off x="4530" y="2682"/>
                <a:ext cx="136" cy="88"/>
              </a:xfrm>
              <a:custGeom>
                <a:avLst/>
                <a:gdLst>
                  <a:gd name="T0" fmla="*/ 136 w 136"/>
                  <a:gd name="T1" fmla="*/ 0 h 88"/>
                  <a:gd name="T2" fmla="*/ 32 w 136"/>
                  <a:gd name="T3" fmla="*/ 88 h 88"/>
                  <a:gd name="T4" fmla="*/ 16 w 136"/>
                  <a:gd name="T5" fmla="*/ 56 h 88"/>
                  <a:gd name="T6" fmla="*/ 0 w 136"/>
                  <a:gd name="T7" fmla="*/ 32 h 88"/>
                  <a:gd name="T8" fmla="*/ 136 w 136"/>
                  <a:gd name="T9" fmla="*/ 0 h 88"/>
                  <a:gd name="T10" fmla="*/ 0 60000 65536"/>
                  <a:gd name="T11" fmla="*/ 0 60000 65536"/>
                  <a:gd name="T12" fmla="*/ 0 60000 65536"/>
                  <a:gd name="T13" fmla="*/ 0 60000 65536"/>
                  <a:gd name="T14" fmla="*/ 0 60000 65536"/>
                  <a:gd name="T15" fmla="*/ 0 w 136"/>
                  <a:gd name="T16" fmla="*/ 0 h 88"/>
                  <a:gd name="T17" fmla="*/ 136 w 136"/>
                  <a:gd name="T18" fmla="*/ 88 h 88"/>
                </a:gdLst>
                <a:ahLst/>
                <a:cxnLst>
                  <a:cxn ang="T10">
                    <a:pos x="T0" y="T1"/>
                  </a:cxn>
                  <a:cxn ang="T11">
                    <a:pos x="T2" y="T3"/>
                  </a:cxn>
                  <a:cxn ang="T12">
                    <a:pos x="T4" y="T5"/>
                  </a:cxn>
                  <a:cxn ang="T13">
                    <a:pos x="T6" y="T7"/>
                  </a:cxn>
                  <a:cxn ang="T14">
                    <a:pos x="T8" y="T9"/>
                  </a:cxn>
                </a:cxnLst>
                <a:rect l="T15" t="T16" r="T17" b="T18"/>
                <a:pathLst>
                  <a:path w="136" h="88">
                    <a:moveTo>
                      <a:pt x="136" y="0"/>
                    </a:moveTo>
                    <a:lnTo>
                      <a:pt x="32" y="88"/>
                    </a:lnTo>
                    <a:lnTo>
                      <a:pt x="16" y="56"/>
                    </a:lnTo>
                    <a:lnTo>
                      <a:pt x="0" y="32"/>
                    </a:lnTo>
                    <a:lnTo>
                      <a:pt x="136" y="0"/>
                    </a:lnTo>
                    <a:close/>
                  </a:path>
                </a:pathLst>
              </a:custGeom>
              <a:solidFill>
                <a:schemeClr val="bg2"/>
              </a:solidFill>
              <a:ln w="9525">
                <a:solidFill>
                  <a:schemeClr val="bg2"/>
                </a:solidFill>
                <a:round/>
                <a:headEnd/>
                <a:tailEnd/>
              </a:ln>
            </p:spPr>
            <p:txBody>
              <a:bodyPr/>
              <a:lstStyle/>
              <a:p>
                <a:endParaRPr lang="en-US"/>
              </a:p>
            </p:txBody>
          </p:sp>
          <p:sp>
            <p:nvSpPr>
              <p:cNvPr id="106015" name="Line 941"/>
              <p:cNvSpPr>
                <a:spLocks noChangeShapeType="1"/>
              </p:cNvSpPr>
              <p:nvPr/>
            </p:nvSpPr>
            <p:spPr bwMode="auto">
              <a:xfrm flipV="1">
                <a:off x="3317" y="2736"/>
                <a:ext cx="1237" cy="56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1" name="Group 942"/>
            <p:cNvGrpSpPr>
              <a:grpSpLocks/>
            </p:cNvGrpSpPr>
            <p:nvPr/>
          </p:nvGrpSpPr>
          <p:grpSpPr bwMode="auto">
            <a:xfrm>
              <a:off x="3317" y="2387"/>
              <a:ext cx="886" cy="282"/>
              <a:chOff x="3317" y="2387"/>
              <a:chExt cx="886" cy="282"/>
            </a:xfrm>
          </p:grpSpPr>
          <p:sp>
            <p:nvSpPr>
              <p:cNvPr id="106012" name="Freeform 943"/>
              <p:cNvSpPr>
                <a:spLocks/>
              </p:cNvSpPr>
              <p:nvPr/>
            </p:nvSpPr>
            <p:spPr bwMode="auto">
              <a:xfrm>
                <a:off x="4067" y="2387"/>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6013" name="Line 944"/>
              <p:cNvSpPr>
                <a:spLocks noChangeShapeType="1"/>
              </p:cNvSpPr>
              <p:nvPr/>
            </p:nvSpPr>
            <p:spPr bwMode="auto">
              <a:xfrm flipV="1">
                <a:off x="3317"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2" name="Group 945"/>
            <p:cNvGrpSpPr>
              <a:grpSpLocks/>
            </p:cNvGrpSpPr>
            <p:nvPr/>
          </p:nvGrpSpPr>
          <p:grpSpPr bwMode="auto">
            <a:xfrm>
              <a:off x="3780" y="2387"/>
              <a:ext cx="886" cy="282"/>
              <a:chOff x="3780" y="2387"/>
              <a:chExt cx="886" cy="282"/>
            </a:xfrm>
          </p:grpSpPr>
          <p:sp>
            <p:nvSpPr>
              <p:cNvPr id="106010" name="Freeform 946"/>
              <p:cNvSpPr>
                <a:spLocks/>
              </p:cNvSpPr>
              <p:nvPr/>
            </p:nvSpPr>
            <p:spPr bwMode="auto">
              <a:xfrm>
                <a:off x="4522" y="2387"/>
                <a:ext cx="144" cy="72"/>
              </a:xfrm>
              <a:custGeom>
                <a:avLst/>
                <a:gdLst>
                  <a:gd name="T0" fmla="*/ 144 w 144"/>
                  <a:gd name="T1" fmla="*/ 0 h 72"/>
                  <a:gd name="T2" fmla="*/ 24 w 144"/>
                  <a:gd name="T3" fmla="*/ 72 h 72"/>
                  <a:gd name="T4" fmla="*/ 16 w 144"/>
                  <a:gd name="T5" fmla="*/ 40 h 72"/>
                  <a:gd name="T6" fmla="*/ 0 w 144"/>
                  <a:gd name="T7" fmla="*/ 8 h 72"/>
                  <a:gd name="T8" fmla="*/ 144 w 144"/>
                  <a:gd name="T9" fmla="*/ 0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0"/>
                    </a:moveTo>
                    <a:lnTo>
                      <a:pt x="24" y="72"/>
                    </a:lnTo>
                    <a:lnTo>
                      <a:pt x="16" y="40"/>
                    </a:lnTo>
                    <a:lnTo>
                      <a:pt x="0" y="8"/>
                    </a:lnTo>
                    <a:lnTo>
                      <a:pt x="144" y="0"/>
                    </a:lnTo>
                    <a:close/>
                  </a:path>
                </a:pathLst>
              </a:custGeom>
              <a:solidFill>
                <a:schemeClr val="bg2"/>
              </a:solidFill>
              <a:ln w="9525">
                <a:solidFill>
                  <a:schemeClr val="bg2"/>
                </a:solidFill>
                <a:round/>
                <a:headEnd/>
                <a:tailEnd/>
              </a:ln>
            </p:spPr>
            <p:txBody>
              <a:bodyPr/>
              <a:lstStyle/>
              <a:p>
                <a:endParaRPr lang="en-US"/>
              </a:p>
            </p:txBody>
          </p:sp>
          <p:sp>
            <p:nvSpPr>
              <p:cNvPr id="106011" name="Line 947"/>
              <p:cNvSpPr>
                <a:spLocks noChangeShapeType="1"/>
              </p:cNvSpPr>
              <p:nvPr/>
            </p:nvSpPr>
            <p:spPr bwMode="auto">
              <a:xfrm flipV="1">
                <a:off x="3780"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3" name="Group 948"/>
            <p:cNvGrpSpPr>
              <a:grpSpLocks/>
            </p:cNvGrpSpPr>
            <p:nvPr/>
          </p:nvGrpSpPr>
          <p:grpSpPr bwMode="auto">
            <a:xfrm>
              <a:off x="1473" y="2993"/>
              <a:ext cx="886" cy="291"/>
              <a:chOff x="1473" y="2993"/>
              <a:chExt cx="886" cy="291"/>
            </a:xfrm>
          </p:grpSpPr>
          <p:sp>
            <p:nvSpPr>
              <p:cNvPr id="106008" name="Freeform 949"/>
              <p:cNvSpPr>
                <a:spLocks/>
              </p:cNvSpPr>
              <p:nvPr/>
            </p:nvSpPr>
            <p:spPr bwMode="auto">
              <a:xfrm>
                <a:off x="2223" y="2993"/>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6009" name="Line 950"/>
              <p:cNvSpPr>
                <a:spLocks noChangeShapeType="1"/>
              </p:cNvSpPr>
              <p:nvPr/>
            </p:nvSpPr>
            <p:spPr bwMode="auto">
              <a:xfrm flipV="1">
                <a:off x="1473" y="3032"/>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4" name="Group 951"/>
            <p:cNvGrpSpPr>
              <a:grpSpLocks/>
            </p:cNvGrpSpPr>
            <p:nvPr/>
          </p:nvGrpSpPr>
          <p:grpSpPr bwMode="auto">
            <a:xfrm>
              <a:off x="1497" y="1765"/>
              <a:ext cx="878" cy="290"/>
              <a:chOff x="1497" y="1765"/>
              <a:chExt cx="878" cy="290"/>
            </a:xfrm>
          </p:grpSpPr>
          <p:sp>
            <p:nvSpPr>
              <p:cNvPr id="106006" name="Freeform 952"/>
              <p:cNvSpPr>
                <a:spLocks/>
              </p:cNvSpPr>
              <p:nvPr/>
            </p:nvSpPr>
            <p:spPr bwMode="auto">
              <a:xfrm>
                <a:off x="2239" y="1765"/>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6007" name="Line 953"/>
              <p:cNvSpPr>
                <a:spLocks noChangeShapeType="1"/>
              </p:cNvSpPr>
              <p:nvPr/>
            </p:nvSpPr>
            <p:spPr bwMode="auto">
              <a:xfrm flipV="1">
                <a:off x="1497" y="1803"/>
                <a:ext cx="758"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5" name="Group 954"/>
            <p:cNvGrpSpPr>
              <a:grpSpLocks/>
            </p:cNvGrpSpPr>
            <p:nvPr/>
          </p:nvGrpSpPr>
          <p:grpSpPr bwMode="auto">
            <a:xfrm>
              <a:off x="1938" y="1765"/>
              <a:ext cx="892" cy="1507"/>
              <a:chOff x="1938" y="1765"/>
              <a:chExt cx="892" cy="1507"/>
            </a:xfrm>
          </p:grpSpPr>
          <p:sp>
            <p:nvSpPr>
              <p:cNvPr id="106004" name="Freeform 955"/>
              <p:cNvSpPr>
                <a:spLocks/>
              </p:cNvSpPr>
              <p:nvPr/>
            </p:nvSpPr>
            <p:spPr bwMode="auto">
              <a:xfrm>
                <a:off x="2726" y="3145"/>
                <a:ext cx="104" cy="127"/>
              </a:xfrm>
              <a:custGeom>
                <a:avLst/>
                <a:gdLst>
                  <a:gd name="T0" fmla="*/ 104 w 104"/>
                  <a:gd name="T1" fmla="*/ 127 h 127"/>
                  <a:gd name="T2" fmla="*/ 0 w 104"/>
                  <a:gd name="T3" fmla="*/ 32 h 127"/>
                  <a:gd name="T4" fmla="*/ 32 w 104"/>
                  <a:gd name="T5" fmla="*/ 16 h 127"/>
                  <a:gd name="T6" fmla="*/ 64 w 104"/>
                  <a:gd name="T7" fmla="*/ 0 h 127"/>
                  <a:gd name="T8" fmla="*/ 104 w 104"/>
                  <a:gd name="T9" fmla="*/ 127 h 127"/>
                  <a:gd name="T10" fmla="*/ 0 60000 65536"/>
                  <a:gd name="T11" fmla="*/ 0 60000 65536"/>
                  <a:gd name="T12" fmla="*/ 0 60000 65536"/>
                  <a:gd name="T13" fmla="*/ 0 60000 65536"/>
                  <a:gd name="T14" fmla="*/ 0 60000 65536"/>
                  <a:gd name="T15" fmla="*/ 0 w 104"/>
                  <a:gd name="T16" fmla="*/ 0 h 127"/>
                  <a:gd name="T17" fmla="*/ 104 w 104"/>
                  <a:gd name="T18" fmla="*/ 127 h 127"/>
                </a:gdLst>
                <a:ahLst/>
                <a:cxnLst>
                  <a:cxn ang="T10">
                    <a:pos x="T0" y="T1"/>
                  </a:cxn>
                  <a:cxn ang="T11">
                    <a:pos x="T2" y="T3"/>
                  </a:cxn>
                  <a:cxn ang="T12">
                    <a:pos x="T4" y="T5"/>
                  </a:cxn>
                  <a:cxn ang="T13">
                    <a:pos x="T6" y="T7"/>
                  </a:cxn>
                  <a:cxn ang="T14">
                    <a:pos x="T8" y="T9"/>
                  </a:cxn>
                </a:cxnLst>
                <a:rect l="T15" t="T16" r="T17" b="T18"/>
                <a:pathLst>
                  <a:path w="104" h="127">
                    <a:moveTo>
                      <a:pt x="104" y="127"/>
                    </a:moveTo>
                    <a:lnTo>
                      <a:pt x="0" y="32"/>
                    </a:lnTo>
                    <a:lnTo>
                      <a:pt x="32" y="16"/>
                    </a:lnTo>
                    <a:lnTo>
                      <a:pt x="64" y="0"/>
                    </a:lnTo>
                    <a:lnTo>
                      <a:pt x="104" y="127"/>
                    </a:lnTo>
                    <a:close/>
                  </a:path>
                </a:pathLst>
              </a:custGeom>
              <a:solidFill>
                <a:schemeClr val="bg2"/>
              </a:solidFill>
              <a:ln w="9525">
                <a:solidFill>
                  <a:schemeClr val="bg2"/>
                </a:solidFill>
                <a:round/>
                <a:headEnd/>
                <a:tailEnd/>
              </a:ln>
            </p:spPr>
            <p:txBody>
              <a:bodyPr/>
              <a:lstStyle/>
              <a:p>
                <a:endParaRPr lang="en-US"/>
              </a:p>
            </p:txBody>
          </p:sp>
          <p:sp>
            <p:nvSpPr>
              <p:cNvPr id="106005" name="Line 956"/>
              <p:cNvSpPr>
                <a:spLocks noChangeShapeType="1"/>
              </p:cNvSpPr>
              <p:nvPr/>
            </p:nvSpPr>
            <p:spPr bwMode="auto">
              <a:xfrm>
                <a:off x="1938" y="1765"/>
                <a:ext cx="823" cy="14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6" name="Group 957"/>
            <p:cNvGrpSpPr>
              <a:grpSpLocks/>
            </p:cNvGrpSpPr>
            <p:nvPr/>
          </p:nvGrpSpPr>
          <p:grpSpPr bwMode="auto">
            <a:xfrm>
              <a:off x="1482" y="1781"/>
              <a:ext cx="438" cy="263"/>
              <a:chOff x="1482" y="1781"/>
              <a:chExt cx="438" cy="263"/>
            </a:xfrm>
          </p:grpSpPr>
          <p:sp>
            <p:nvSpPr>
              <p:cNvPr id="105999" name="Freeform 958"/>
              <p:cNvSpPr>
                <a:spLocks/>
              </p:cNvSpPr>
              <p:nvPr/>
            </p:nvSpPr>
            <p:spPr bwMode="auto">
              <a:xfrm>
                <a:off x="1808"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6000" name="Line 959"/>
              <p:cNvSpPr>
                <a:spLocks noChangeShapeType="1"/>
              </p:cNvSpPr>
              <p:nvPr/>
            </p:nvSpPr>
            <p:spPr bwMode="auto">
              <a:xfrm>
                <a:off x="1482" y="1781"/>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01" name="Line 960"/>
              <p:cNvSpPr>
                <a:spLocks noChangeShapeType="1"/>
              </p:cNvSpPr>
              <p:nvPr/>
            </p:nvSpPr>
            <p:spPr bwMode="auto">
              <a:xfrm>
                <a:off x="1577" y="183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02" name="Line 961"/>
              <p:cNvSpPr>
                <a:spLocks noChangeShapeType="1"/>
              </p:cNvSpPr>
              <p:nvPr/>
            </p:nvSpPr>
            <p:spPr bwMode="auto">
              <a:xfrm>
                <a:off x="1672" y="1892"/>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03" name="Line 962"/>
              <p:cNvSpPr>
                <a:spLocks noChangeShapeType="1"/>
              </p:cNvSpPr>
              <p:nvPr/>
            </p:nvSpPr>
            <p:spPr bwMode="auto">
              <a:xfrm>
                <a:off x="1768" y="1956"/>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7" name="Group 963"/>
            <p:cNvGrpSpPr>
              <a:grpSpLocks/>
            </p:cNvGrpSpPr>
            <p:nvPr/>
          </p:nvGrpSpPr>
          <p:grpSpPr bwMode="auto">
            <a:xfrm>
              <a:off x="1481" y="1789"/>
              <a:ext cx="455" cy="550"/>
              <a:chOff x="1481" y="1789"/>
              <a:chExt cx="455" cy="550"/>
            </a:xfrm>
          </p:grpSpPr>
          <p:sp>
            <p:nvSpPr>
              <p:cNvPr id="105992" name="Freeform 964"/>
              <p:cNvSpPr>
                <a:spLocks/>
              </p:cNvSpPr>
              <p:nvPr/>
            </p:nvSpPr>
            <p:spPr bwMode="auto">
              <a:xfrm>
                <a:off x="1840" y="2235"/>
                <a:ext cx="96" cy="104"/>
              </a:xfrm>
              <a:custGeom>
                <a:avLst/>
                <a:gdLst>
                  <a:gd name="T0" fmla="*/ 96 w 96"/>
                  <a:gd name="T1" fmla="*/ 104 h 104"/>
                  <a:gd name="T2" fmla="*/ 0 w 96"/>
                  <a:gd name="T3" fmla="*/ 32 h 104"/>
                  <a:gd name="T4" fmla="*/ 24 w 96"/>
                  <a:gd name="T5" fmla="*/ 16 h 104"/>
                  <a:gd name="T6" fmla="*/ 48 w 96"/>
                  <a:gd name="T7" fmla="*/ 0 h 104"/>
                  <a:gd name="T8" fmla="*/ 96 w 96"/>
                  <a:gd name="T9" fmla="*/ 104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96" y="104"/>
                    </a:moveTo>
                    <a:lnTo>
                      <a:pt x="0" y="32"/>
                    </a:lnTo>
                    <a:lnTo>
                      <a:pt x="24" y="16"/>
                    </a:lnTo>
                    <a:lnTo>
                      <a:pt x="48" y="0"/>
                    </a:lnTo>
                    <a:lnTo>
                      <a:pt x="96" y="104"/>
                    </a:lnTo>
                    <a:close/>
                  </a:path>
                </a:pathLst>
              </a:custGeom>
              <a:solidFill>
                <a:schemeClr val="bg2"/>
              </a:solidFill>
              <a:ln w="9525">
                <a:solidFill>
                  <a:schemeClr val="bg2"/>
                </a:solidFill>
                <a:round/>
                <a:headEnd/>
                <a:tailEnd/>
              </a:ln>
            </p:spPr>
            <p:txBody>
              <a:bodyPr/>
              <a:lstStyle/>
              <a:p>
                <a:endParaRPr lang="en-US"/>
              </a:p>
            </p:txBody>
          </p:sp>
          <p:sp>
            <p:nvSpPr>
              <p:cNvPr id="105993" name="Line 965"/>
              <p:cNvSpPr>
                <a:spLocks noChangeShapeType="1"/>
              </p:cNvSpPr>
              <p:nvPr/>
            </p:nvSpPr>
            <p:spPr bwMode="auto">
              <a:xfrm>
                <a:off x="1481" y="1789"/>
                <a:ext cx="55" cy="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4" name="Line 966"/>
              <p:cNvSpPr>
                <a:spLocks noChangeShapeType="1"/>
              </p:cNvSpPr>
              <p:nvPr/>
            </p:nvSpPr>
            <p:spPr bwMode="auto">
              <a:xfrm>
                <a:off x="1552" y="1876"/>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5" name="Line 967"/>
              <p:cNvSpPr>
                <a:spLocks noChangeShapeType="1"/>
              </p:cNvSpPr>
              <p:nvPr/>
            </p:nvSpPr>
            <p:spPr bwMode="auto">
              <a:xfrm>
                <a:off x="1624" y="196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6" name="Line 968"/>
              <p:cNvSpPr>
                <a:spLocks noChangeShapeType="1"/>
              </p:cNvSpPr>
              <p:nvPr/>
            </p:nvSpPr>
            <p:spPr bwMode="auto">
              <a:xfrm>
                <a:off x="1696" y="2044"/>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7" name="Line 969"/>
              <p:cNvSpPr>
                <a:spLocks noChangeShapeType="1"/>
              </p:cNvSpPr>
              <p:nvPr/>
            </p:nvSpPr>
            <p:spPr bwMode="auto">
              <a:xfrm>
                <a:off x="1768" y="213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8" name="Line 970"/>
              <p:cNvSpPr>
                <a:spLocks noChangeShapeType="1"/>
              </p:cNvSpPr>
              <p:nvPr/>
            </p:nvSpPr>
            <p:spPr bwMode="auto">
              <a:xfrm>
                <a:off x="1840" y="2219"/>
                <a:ext cx="24"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8" name="Group 971"/>
            <p:cNvGrpSpPr>
              <a:grpSpLocks/>
            </p:cNvGrpSpPr>
            <p:nvPr/>
          </p:nvGrpSpPr>
          <p:grpSpPr bwMode="auto">
            <a:xfrm>
              <a:off x="1489" y="2084"/>
              <a:ext cx="439" cy="574"/>
              <a:chOff x="1489" y="2084"/>
              <a:chExt cx="439" cy="574"/>
            </a:xfrm>
          </p:grpSpPr>
          <p:sp>
            <p:nvSpPr>
              <p:cNvPr id="105985" name="Freeform 972"/>
              <p:cNvSpPr>
                <a:spLocks/>
              </p:cNvSpPr>
              <p:nvPr/>
            </p:nvSpPr>
            <p:spPr bwMode="auto">
              <a:xfrm>
                <a:off x="1840" y="2554"/>
                <a:ext cx="88" cy="104"/>
              </a:xfrm>
              <a:custGeom>
                <a:avLst/>
                <a:gdLst>
                  <a:gd name="T0" fmla="*/ 88 w 88"/>
                  <a:gd name="T1" fmla="*/ 104 h 104"/>
                  <a:gd name="T2" fmla="*/ 0 w 88"/>
                  <a:gd name="T3" fmla="*/ 32 h 104"/>
                  <a:gd name="T4" fmla="*/ 16 w 88"/>
                  <a:gd name="T5" fmla="*/ 16 h 104"/>
                  <a:gd name="T6" fmla="*/ 40 w 88"/>
                  <a:gd name="T7" fmla="*/ 0 h 104"/>
                  <a:gd name="T8" fmla="*/ 88 w 88"/>
                  <a:gd name="T9" fmla="*/ 104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104"/>
                    </a:moveTo>
                    <a:lnTo>
                      <a:pt x="0" y="32"/>
                    </a:lnTo>
                    <a:lnTo>
                      <a:pt x="16" y="16"/>
                    </a:lnTo>
                    <a:lnTo>
                      <a:pt x="40" y="0"/>
                    </a:lnTo>
                    <a:lnTo>
                      <a:pt x="88" y="104"/>
                    </a:lnTo>
                    <a:close/>
                  </a:path>
                </a:pathLst>
              </a:custGeom>
              <a:solidFill>
                <a:schemeClr val="bg2"/>
              </a:solidFill>
              <a:ln w="9525">
                <a:solidFill>
                  <a:schemeClr val="bg2"/>
                </a:solidFill>
                <a:round/>
                <a:headEnd/>
                <a:tailEnd/>
              </a:ln>
            </p:spPr>
            <p:txBody>
              <a:bodyPr/>
              <a:lstStyle/>
              <a:p>
                <a:endParaRPr lang="en-US"/>
              </a:p>
            </p:txBody>
          </p:sp>
          <p:sp>
            <p:nvSpPr>
              <p:cNvPr id="105986" name="Line 973"/>
              <p:cNvSpPr>
                <a:spLocks noChangeShapeType="1"/>
              </p:cNvSpPr>
              <p:nvPr/>
            </p:nvSpPr>
            <p:spPr bwMode="auto">
              <a:xfrm>
                <a:off x="1489" y="2084"/>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7" name="Line 974"/>
              <p:cNvSpPr>
                <a:spLocks noChangeShapeType="1"/>
              </p:cNvSpPr>
              <p:nvPr/>
            </p:nvSpPr>
            <p:spPr bwMode="auto">
              <a:xfrm>
                <a:off x="1553" y="2172"/>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8" name="Line 975"/>
              <p:cNvSpPr>
                <a:spLocks noChangeShapeType="1"/>
              </p:cNvSpPr>
              <p:nvPr/>
            </p:nvSpPr>
            <p:spPr bwMode="auto">
              <a:xfrm>
                <a:off x="1624" y="2259"/>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9" name="Line 976"/>
              <p:cNvSpPr>
                <a:spLocks noChangeShapeType="1"/>
              </p:cNvSpPr>
              <p:nvPr/>
            </p:nvSpPr>
            <p:spPr bwMode="auto">
              <a:xfrm>
                <a:off x="1688" y="2347"/>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0" name="Line 977"/>
              <p:cNvSpPr>
                <a:spLocks noChangeShapeType="1"/>
              </p:cNvSpPr>
              <p:nvPr/>
            </p:nvSpPr>
            <p:spPr bwMode="auto">
              <a:xfrm>
                <a:off x="1760" y="2443"/>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91" name="Line 978"/>
              <p:cNvSpPr>
                <a:spLocks noChangeShapeType="1"/>
              </p:cNvSpPr>
              <p:nvPr/>
            </p:nvSpPr>
            <p:spPr bwMode="auto">
              <a:xfrm>
                <a:off x="1824" y="2531"/>
                <a:ext cx="32"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39" name="Group 979"/>
            <p:cNvGrpSpPr>
              <a:grpSpLocks/>
            </p:cNvGrpSpPr>
            <p:nvPr/>
          </p:nvGrpSpPr>
          <p:grpSpPr bwMode="auto">
            <a:xfrm>
              <a:off x="1481" y="2084"/>
              <a:ext cx="447" cy="574"/>
              <a:chOff x="1481" y="2084"/>
              <a:chExt cx="447" cy="574"/>
            </a:xfrm>
          </p:grpSpPr>
          <p:sp>
            <p:nvSpPr>
              <p:cNvPr id="105978" name="Freeform 980"/>
              <p:cNvSpPr>
                <a:spLocks/>
              </p:cNvSpPr>
              <p:nvPr/>
            </p:nvSpPr>
            <p:spPr bwMode="auto">
              <a:xfrm>
                <a:off x="1840" y="2084"/>
                <a:ext cx="88" cy="104"/>
              </a:xfrm>
              <a:custGeom>
                <a:avLst/>
                <a:gdLst>
                  <a:gd name="T0" fmla="*/ 88 w 88"/>
                  <a:gd name="T1" fmla="*/ 0 h 104"/>
                  <a:gd name="T2" fmla="*/ 40 w 88"/>
                  <a:gd name="T3" fmla="*/ 104 h 104"/>
                  <a:gd name="T4" fmla="*/ 16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16"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5979" name="Line 981"/>
              <p:cNvSpPr>
                <a:spLocks noChangeShapeType="1"/>
              </p:cNvSpPr>
              <p:nvPr/>
            </p:nvSpPr>
            <p:spPr bwMode="auto">
              <a:xfrm flipV="1">
                <a:off x="1481" y="2588"/>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0" name="Line 982"/>
              <p:cNvSpPr>
                <a:spLocks noChangeShapeType="1"/>
              </p:cNvSpPr>
              <p:nvPr/>
            </p:nvSpPr>
            <p:spPr bwMode="auto">
              <a:xfrm flipV="1">
                <a:off x="1553" y="2500"/>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1" name="Line 983"/>
              <p:cNvSpPr>
                <a:spLocks noChangeShapeType="1"/>
              </p:cNvSpPr>
              <p:nvPr/>
            </p:nvSpPr>
            <p:spPr bwMode="auto">
              <a:xfrm flipV="1">
                <a:off x="1616" y="241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2" name="Line 984"/>
              <p:cNvSpPr>
                <a:spLocks noChangeShapeType="1"/>
              </p:cNvSpPr>
              <p:nvPr/>
            </p:nvSpPr>
            <p:spPr bwMode="auto">
              <a:xfrm flipV="1">
                <a:off x="1688" y="232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3" name="Line 985"/>
              <p:cNvSpPr>
                <a:spLocks noChangeShapeType="1"/>
              </p:cNvSpPr>
              <p:nvPr/>
            </p:nvSpPr>
            <p:spPr bwMode="auto">
              <a:xfrm flipV="1">
                <a:off x="1752" y="2236"/>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84" name="Line 986"/>
              <p:cNvSpPr>
                <a:spLocks noChangeShapeType="1"/>
              </p:cNvSpPr>
              <p:nvPr/>
            </p:nvSpPr>
            <p:spPr bwMode="auto">
              <a:xfrm flipV="1">
                <a:off x="1824" y="2172"/>
                <a:ext cx="3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0" name="Group 987"/>
            <p:cNvGrpSpPr>
              <a:grpSpLocks/>
            </p:cNvGrpSpPr>
            <p:nvPr/>
          </p:nvGrpSpPr>
          <p:grpSpPr bwMode="auto">
            <a:xfrm>
              <a:off x="1944" y="2076"/>
              <a:ext cx="447" cy="263"/>
              <a:chOff x="1944" y="2076"/>
              <a:chExt cx="447" cy="263"/>
            </a:xfrm>
          </p:grpSpPr>
          <p:sp>
            <p:nvSpPr>
              <p:cNvPr id="105973" name="Freeform 988"/>
              <p:cNvSpPr>
                <a:spLocks/>
              </p:cNvSpPr>
              <p:nvPr/>
            </p:nvSpPr>
            <p:spPr bwMode="auto">
              <a:xfrm>
                <a:off x="2279" y="2076"/>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5974" name="Line 989"/>
              <p:cNvSpPr>
                <a:spLocks noChangeShapeType="1"/>
              </p:cNvSpPr>
              <p:nvPr/>
            </p:nvSpPr>
            <p:spPr bwMode="auto">
              <a:xfrm flipV="1">
                <a:off x="1944" y="229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5" name="Line 990"/>
              <p:cNvSpPr>
                <a:spLocks noChangeShapeType="1"/>
              </p:cNvSpPr>
              <p:nvPr/>
            </p:nvSpPr>
            <p:spPr bwMode="auto">
              <a:xfrm flipV="1">
                <a:off x="2040" y="2236"/>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6" name="Line 991"/>
              <p:cNvSpPr>
                <a:spLocks noChangeShapeType="1"/>
              </p:cNvSpPr>
              <p:nvPr/>
            </p:nvSpPr>
            <p:spPr bwMode="auto">
              <a:xfrm flipV="1">
                <a:off x="2136"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7" name="Line 992"/>
              <p:cNvSpPr>
                <a:spLocks noChangeShapeType="1"/>
              </p:cNvSpPr>
              <p:nvPr/>
            </p:nvSpPr>
            <p:spPr bwMode="auto">
              <a:xfrm flipV="1">
                <a:off x="2231" y="2133"/>
                <a:ext cx="64"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1" name="Group 993"/>
            <p:cNvGrpSpPr>
              <a:grpSpLocks/>
            </p:cNvGrpSpPr>
            <p:nvPr/>
          </p:nvGrpSpPr>
          <p:grpSpPr bwMode="auto">
            <a:xfrm>
              <a:off x="1944" y="1781"/>
              <a:ext cx="431" cy="263"/>
              <a:chOff x="1944" y="1781"/>
              <a:chExt cx="431" cy="263"/>
            </a:xfrm>
          </p:grpSpPr>
          <p:sp>
            <p:nvSpPr>
              <p:cNvPr id="105968" name="Freeform 994"/>
              <p:cNvSpPr>
                <a:spLocks/>
              </p:cNvSpPr>
              <p:nvPr/>
            </p:nvSpPr>
            <p:spPr bwMode="auto">
              <a:xfrm>
                <a:off x="2263" y="1781"/>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5969" name="Line 995"/>
              <p:cNvSpPr>
                <a:spLocks noChangeShapeType="1"/>
              </p:cNvSpPr>
              <p:nvPr/>
            </p:nvSpPr>
            <p:spPr bwMode="auto">
              <a:xfrm flipV="1">
                <a:off x="1944" y="199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0" name="Line 996"/>
              <p:cNvSpPr>
                <a:spLocks noChangeShapeType="1"/>
              </p:cNvSpPr>
              <p:nvPr/>
            </p:nvSpPr>
            <p:spPr bwMode="auto">
              <a:xfrm flipV="1">
                <a:off x="2040" y="194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1" name="Line 997"/>
              <p:cNvSpPr>
                <a:spLocks noChangeShapeType="1"/>
              </p:cNvSpPr>
              <p:nvPr/>
            </p:nvSpPr>
            <p:spPr bwMode="auto">
              <a:xfrm flipV="1">
                <a:off x="2136" y="188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72" name="Line 998"/>
              <p:cNvSpPr>
                <a:spLocks noChangeShapeType="1"/>
              </p:cNvSpPr>
              <p:nvPr/>
            </p:nvSpPr>
            <p:spPr bwMode="auto">
              <a:xfrm flipV="1">
                <a:off x="2232" y="1837"/>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2" name="Group 999"/>
            <p:cNvGrpSpPr>
              <a:grpSpLocks/>
            </p:cNvGrpSpPr>
            <p:nvPr/>
          </p:nvGrpSpPr>
          <p:grpSpPr bwMode="auto">
            <a:xfrm>
              <a:off x="2415" y="1781"/>
              <a:ext cx="423" cy="271"/>
              <a:chOff x="2415" y="1781"/>
              <a:chExt cx="423" cy="271"/>
            </a:xfrm>
          </p:grpSpPr>
          <p:sp>
            <p:nvSpPr>
              <p:cNvPr id="105963" name="Freeform 1000"/>
              <p:cNvSpPr>
                <a:spLocks/>
              </p:cNvSpPr>
              <p:nvPr/>
            </p:nvSpPr>
            <p:spPr bwMode="auto">
              <a:xfrm>
                <a:off x="2726"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64" name="Line 1001"/>
              <p:cNvSpPr>
                <a:spLocks noChangeShapeType="1"/>
              </p:cNvSpPr>
              <p:nvPr/>
            </p:nvSpPr>
            <p:spPr bwMode="auto">
              <a:xfrm flipV="1">
                <a:off x="2415" y="20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5" name="Line 1002"/>
              <p:cNvSpPr>
                <a:spLocks noChangeShapeType="1"/>
              </p:cNvSpPr>
              <p:nvPr/>
            </p:nvSpPr>
            <p:spPr bwMode="auto">
              <a:xfrm flipV="1">
                <a:off x="2511" y="194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6" name="Line 1003"/>
              <p:cNvSpPr>
                <a:spLocks noChangeShapeType="1"/>
              </p:cNvSpPr>
              <p:nvPr/>
            </p:nvSpPr>
            <p:spPr bwMode="auto">
              <a:xfrm flipV="1">
                <a:off x="2607" y="188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7" name="Line 1004"/>
              <p:cNvSpPr>
                <a:spLocks noChangeShapeType="1"/>
              </p:cNvSpPr>
              <p:nvPr/>
            </p:nvSpPr>
            <p:spPr bwMode="auto">
              <a:xfrm flipV="1">
                <a:off x="2696" y="1846"/>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3" name="Group 1005"/>
            <p:cNvGrpSpPr>
              <a:grpSpLocks/>
            </p:cNvGrpSpPr>
            <p:nvPr/>
          </p:nvGrpSpPr>
          <p:grpSpPr bwMode="auto">
            <a:xfrm>
              <a:off x="2886" y="1773"/>
              <a:ext cx="415" cy="271"/>
              <a:chOff x="2886" y="1773"/>
              <a:chExt cx="415" cy="271"/>
            </a:xfrm>
          </p:grpSpPr>
          <p:sp>
            <p:nvSpPr>
              <p:cNvPr id="105958" name="Freeform 1006"/>
              <p:cNvSpPr>
                <a:spLocks/>
              </p:cNvSpPr>
              <p:nvPr/>
            </p:nvSpPr>
            <p:spPr bwMode="auto">
              <a:xfrm>
                <a:off x="3189"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59" name="Line 1007"/>
              <p:cNvSpPr>
                <a:spLocks noChangeShapeType="1"/>
              </p:cNvSpPr>
              <p:nvPr/>
            </p:nvSpPr>
            <p:spPr bwMode="auto">
              <a:xfrm flipV="1">
                <a:off x="2886"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0" name="Line 1008"/>
              <p:cNvSpPr>
                <a:spLocks noChangeShapeType="1"/>
              </p:cNvSpPr>
              <p:nvPr/>
            </p:nvSpPr>
            <p:spPr bwMode="auto">
              <a:xfrm flipV="1">
                <a:off x="2982" y="19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1" name="Line 1009"/>
              <p:cNvSpPr>
                <a:spLocks noChangeShapeType="1"/>
              </p:cNvSpPr>
              <p:nvPr/>
            </p:nvSpPr>
            <p:spPr bwMode="auto">
              <a:xfrm flipV="1">
                <a:off x="3070" y="187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62" name="Line 1010"/>
              <p:cNvSpPr>
                <a:spLocks noChangeShapeType="1"/>
              </p:cNvSpPr>
              <p:nvPr/>
            </p:nvSpPr>
            <p:spPr bwMode="auto">
              <a:xfrm flipV="1">
                <a:off x="3165" y="1838"/>
                <a:ext cx="40"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4" name="Group 1011"/>
            <p:cNvGrpSpPr>
              <a:grpSpLocks/>
            </p:cNvGrpSpPr>
            <p:nvPr/>
          </p:nvGrpSpPr>
          <p:grpSpPr bwMode="auto">
            <a:xfrm>
              <a:off x="3325" y="1773"/>
              <a:ext cx="423" cy="271"/>
              <a:chOff x="3325" y="1773"/>
              <a:chExt cx="423" cy="271"/>
            </a:xfrm>
          </p:grpSpPr>
          <p:sp>
            <p:nvSpPr>
              <p:cNvPr id="105953" name="Freeform 1012"/>
              <p:cNvSpPr>
                <a:spLocks/>
              </p:cNvSpPr>
              <p:nvPr/>
            </p:nvSpPr>
            <p:spPr bwMode="auto">
              <a:xfrm>
                <a:off x="3636"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54" name="Line 1013"/>
              <p:cNvSpPr>
                <a:spLocks noChangeShapeType="1"/>
              </p:cNvSpPr>
              <p:nvPr/>
            </p:nvSpPr>
            <p:spPr bwMode="auto">
              <a:xfrm flipV="1">
                <a:off x="3325"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5" name="Line 1014"/>
              <p:cNvSpPr>
                <a:spLocks noChangeShapeType="1"/>
              </p:cNvSpPr>
              <p:nvPr/>
            </p:nvSpPr>
            <p:spPr bwMode="auto">
              <a:xfrm flipV="1">
                <a:off x="3421"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6" name="Line 1015"/>
              <p:cNvSpPr>
                <a:spLocks noChangeShapeType="1"/>
              </p:cNvSpPr>
              <p:nvPr/>
            </p:nvSpPr>
            <p:spPr bwMode="auto">
              <a:xfrm flipV="1">
                <a:off x="3517" y="187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7" name="Line 1016"/>
              <p:cNvSpPr>
                <a:spLocks noChangeShapeType="1"/>
              </p:cNvSpPr>
              <p:nvPr/>
            </p:nvSpPr>
            <p:spPr bwMode="auto">
              <a:xfrm flipV="1">
                <a:off x="3604" y="1838"/>
                <a:ext cx="48"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5" name="Group 1017"/>
            <p:cNvGrpSpPr>
              <a:grpSpLocks/>
            </p:cNvGrpSpPr>
            <p:nvPr/>
          </p:nvGrpSpPr>
          <p:grpSpPr bwMode="auto">
            <a:xfrm>
              <a:off x="2878" y="2379"/>
              <a:ext cx="407" cy="287"/>
              <a:chOff x="2878" y="2379"/>
              <a:chExt cx="407" cy="287"/>
            </a:xfrm>
          </p:grpSpPr>
          <p:sp>
            <p:nvSpPr>
              <p:cNvPr id="105948" name="Freeform 1018"/>
              <p:cNvSpPr>
                <a:spLocks/>
              </p:cNvSpPr>
              <p:nvPr/>
            </p:nvSpPr>
            <p:spPr bwMode="auto">
              <a:xfrm>
                <a:off x="3173" y="2379"/>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49" name="Line 1019"/>
              <p:cNvSpPr>
                <a:spLocks noChangeShapeType="1"/>
              </p:cNvSpPr>
              <p:nvPr/>
            </p:nvSpPr>
            <p:spPr bwMode="auto">
              <a:xfrm flipV="1">
                <a:off x="2878" y="261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0" name="Line 1020"/>
              <p:cNvSpPr>
                <a:spLocks noChangeShapeType="1"/>
              </p:cNvSpPr>
              <p:nvPr/>
            </p:nvSpPr>
            <p:spPr bwMode="auto">
              <a:xfrm flipV="1">
                <a:off x="2967" y="255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1" name="Line 1021"/>
              <p:cNvSpPr>
                <a:spLocks noChangeShapeType="1"/>
              </p:cNvSpPr>
              <p:nvPr/>
            </p:nvSpPr>
            <p:spPr bwMode="auto">
              <a:xfrm flipV="1">
                <a:off x="3062" y="249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52" name="Line 1022"/>
              <p:cNvSpPr>
                <a:spLocks noChangeShapeType="1"/>
              </p:cNvSpPr>
              <p:nvPr/>
            </p:nvSpPr>
            <p:spPr bwMode="auto">
              <a:xfrm flipV="1">
                <a:off x="3149" y="2443"/>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6" name="Group 1023"/>
            <p:cNvGrpSpPr>
              <a:grpSpLocks/>
            </p:cNvGrpSpPr>
            <p:nvPr/>
          </p:nvGrpSpPr>
          <p:grpSpPr bwMode="auto">
            <a:xfrm>
              <a:off x="2878" y="2076"/>
              <a:ext cx="415" cy="279"/>
              <a:chOff x="2878" y="2076"/>
              <a:chExt cx="415" cy="279"/>
            </a:xfrm>
          </p:grpSpPr>
          <p:sp>
            <p:nvSpPr>
              <p:cNvPr id="105943" name="Freeform 1024"/>
              <p:cNvSpPr>
                <a:spLocks/>
              </p:cNvSpPr>
              <p:nvPr/>
            </p:nvSpPr>
            <p:spPr bwMode="auto">
              <a:xfrm>
                <a:off x="3181" y="2076"/>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44" name="Line 1025"/>
              <p:cNvSpPr>
                <a:spLocks noChangeShapeType="1"/>
              </p:cNvSpPr>
              <p:nvPr/>
            </p:nvSpPr>
            <p:spPr bwMode="auto">
              <a:xfrm flipV="1">
                <a:off x="2878" y="230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5" name="Line 1026"/>
              <p:cNvSpPr>
                <a:spLocks noChangeShapeType="1"/>
              </p:cNvSpPr>
              <p:nvPr/>
            </p:nvSpPr>
            <p:spPr bwMode="auto">
              <a:xfrm flipV="1">
                <a:off x="2975" y="2245"/>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6" name="Line 1027"/>
              <p:cNvSpPr>
                <a:spLocks noChangeShapeType="1"/>
              </p:cNvSpPr>
              <p:nvPr/>
            </p:nvSpPr>
            <p:spPr bwMode="auto">
              <a:xfrm flipV="1">
                <a:off x="3062" y="218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7" name="Line 1028"/>
              <p:cNvSpPr>
                <a:spLocks noChangeShapeType="1"/>
              </p:cNvSpPr>
              <p:nvPr/>
            </p:nvSpPr>
            <p:spPr bwMode="auto">
              <a:xfrm flipV="1">
                <a:off x="3157" y="214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7" name="Group 1029"/>
            <p:cNvGrpSpPr>
              <a:grpSpLocks/>
            </p:cNvGrpSpPr>
            <p:nvPr/>
          </p:nvGrpSpPr>
          <p:grpSpPr bwMode="auto">
            <a:xfrm>
              <a:off x="2415" y="2068"/>
              <a:ext cx="431" cy="279"/>
              <a:chOff x="2415" y="2068"/>
              <a:chExt cx="431" cy="279"/>
            </a:xfrm>
          </p:grpSpPr>
          <p:sp>
            <p:nvSpPr>
              <p:cNvPr id="105938" name="Freeform 1030"/>
              <p:cNvSpPr>
                <a:spLocks/>
              </p:cNvSpPr>
              <p:nvPr/>
            </p:nvSpPr>
            <p:spPr bwMode="auto">
              <a:xfrm>
                <a:off x="2734" y="2068"/>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39" name="Line 1031"/>
              <p:cNvSpPr>
                <a:spLocks noChangeShapeType="1"/>
              </p:cNvSpPr>
              <p:nvPr/>
            </p:nvSpPr>
            <p:spPr bwMode="auto">
              <a:xfrm flipV="1">
                <a:off x="2415" y="229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0" name="Line 1032"/>
              <p:cNvSpPr>
                <a:spLocks noChangeShapeType="1"/>
              </p:cNvSpPr>
              <p:nvPr/>
            </p:nvSpPr>
            <p:spPr bwMode="auto">
              <a:xfrm flipV="1">
                <a:off x="2512" y="22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1" name="Line 1033"/>
              <p:cNvSpPr>
                <a:spLocks noChangeShapeType="1"/>
              </p:cNvSpPr>
              <p:nvPr/>
            </p:nvSpPr>
            <p:spPr bwMode="auto">
              <a:xfrm flipV="1">
                <a:off x="2599"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42" name="Line 1034"/>
              <p:cNvSpPr>
                <a:spLocks noChangeShapeType="1"/>
              </p:cNvSpPr>
              <p:nvPr/>
            </p:nvSpPr>
            <p:spPr bwMode="auto">
              <a:xfrm flipV="1">
                <a:off x="2694" y="2132"/>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8" name="Group 1035"/>
            <p:cNvGrpSpPr>
              <a:grpSpLocks/>
            </p:cNvGrpSpPr>
            <p:nvPr/>
          </p:nvGrpSpPr>
          <p:grpSpPr bwMode="auto">
            <a:xfrm>
              <a:off x="2399" y="2387"/>
              <a:ext cx="439" cy="582"/>
              <a:chOff x="2399" y="2387"/>
              <a:chExt cx="439" cy="582"/>
            </a:xfrm>
          </p:grpSpPr>
          <p:sp>
            <p:nvSpPr>
              <p:cNvPr id="105931" name="Freeform 1036"/>
              <p:cNvSpPr>
                <a:spLocks/>
              </p:cNvSpPr>
              <p:nvPr/>
            </p:nvSpPr>
            <p:spPr bwMode="auto">
              <a:xfrm>
                <a:off x="2750" y="2387"/>
                <a:ext cx="88" cy="104"/>
              </a:xfrm>
              <a:custGeom>
                <a:avLst/>
                <a:gdLst>
                  <a:gd name="T0" fmla="*/ 88 w 88"/>
                  <a:gd name="T1" fmla="*/ 0 h 104"/>
                  <a:gd name="T2" fmla="*/ 40 w 88"/>
                  <a:gd name="T3" fmla="*/ 104 h 104"/>
                  <a:gd name="T4" fmla="*/ 24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24"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5932" name="Line 1037"/>
              <p:cNvSpPr>
                <a:spLocks noChangeShapeType="1"/>
              </p:cNvSpPr>
              <p:nvPr/>
            </p:nvSpPr>
            <p:spPr bwMode="auto">
              <a:xfrm flipV="1">
                <a:off x="2399" y="2898"/>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3" name="Line 1038"/>
              <p:cNvSpPr>
                <a:spLocks noChangeShapeType="1"/>
              </p:cNvSpPr>
              <p:nvPr/>
            </p:nvSpPr>
            <p:spPr bwMode="auto">
              <a:xfrm flipV="1">
                <a:off x="2463" y="281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4" name="Line 1039"/>
              <p:cNvSpPr>
                <a:spLocks noChangeShapeType="1"/>
              </p:cNvSpPr>
              <p:nvPr/>
            </p:nvSpPr>
            <p:spPr bwMode="auto">
              <a:xfrm flipV="1">
                <a:off x="2535" y="2724"/>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5" name="Line 1040"/>
              <p:cNvSpPr>
                <a:spLocks noChangeShapeType="1"/>
              </p:cNvSpPr>
              <p:nvPr/>
            </p:nvSpPr>
            <p:spPr bwMode="auto">
              <a:xfrm flipV="1">
                <a:off x="2598" y="263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6" name="Line 1041"/>
              <p:cNvSpPr>
                <a:spLocks noChangeShapeType="1"/>
              </p:cNvSpPr>
              <p:nvPr/>
            </p:nvSpPr>
            <p:spPr bwMode="auto">
              <a:xfrm flipV="1">
                <a:off x="2670" y="253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7" name="Line 1042"/>
              <p:cNvSpPr>
                <a:spLocks noChangeShapeType="1"/>
              </p:cNvSpPr>
              <p:nvPr/>
            </p:nvSpPr>
            <p:spPr bwMode="auto">
              <a:xfrm flipV="1">
                <a:off x="2734" y="2476"/>
                <a:ext cx="4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49" name="Group 1043"/>
            <p:cNvGrpSpPr>
              <a:grpSpLocks/>
            </p:cNvGrpSpPr>
            <p:nvPr/>
          </p:nvGrpSpPr>
          <p:grpSpPr bwMode="auto">
            <a:xfrm>
              <a:off x="1498" y="3296"/>
              <a:ext cx="406" cy="287"/>
              <a:chOff x="1498" y="3296"/>
              <a:chExt cx="406" cy="287"/>
            </a:xfrm>
          </p:grpSpPr>
          <p:sp>
            <p:nvSpPr>
              <p:cNvPr id="105926" name="Freeform 1044"/>
              <p:cNvSpPr>
                <a:spLocks/>
              </p:cNvSpPr>
              <p:nvPr/>
            </p:nvSpPr>
            <p:spPr bwMode="auto">
              <a:xfrm>
                <a:off x="1792" y="3296"/>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27" name="Line 1045"/>
              <p:cNvSpPr>
                <a:spLocks noChangeShapeType="1"/>
              </p:cNvSpPr>
              <p:nvPr/>
            </p:nvSpPr>
            <p:spPr bwMode="auto">
              <a:xfrm flipV="1">
                <a:off x="1498" y="35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8" name="Line 1046"/>
              <p:cNvSpPr>
                <a:spLocks noChangeShapeType="1"/>
              </p:cNvSpPr>
              <p:nvPr/>
            </p:nvSpPr>
            <p:spPr bwMode="auto">
              <a:xfrm flipV="1">
                <a:off x="1584" y="347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9" name="Line 1047"/>
              <p:cNvSpPr>
                <a:spLocks noChangeShapeType="1"/>
              </p:cNvSpPr>
              <p:nvPr/>
            </p:nvSpPr>
            <p:spPr bwMode="auto">
              <a:xfrm flipV="1">
                <a:off x="1680" y="340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30" name="Line 1048"/>
              <p:cNvSpPr>
                <a:spLocks noChangeShapeType="1"/>
              </p:cNvSpPr>
              <p:nvPr/>
            </p:nvSpPr>
            <p:spPr bwMode="auto">
              <a:xfrm flipV="1">
                <a:off x="1768" y="3360"/>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0" name="Group 1049"/>
            <p:cNvGrpSpPr>
              <a:grpSpLocks/>
            </p:cNvGrpSpPr>
            <p:nvPr/>
          </p:nvGrpSpPr>
          <p:grpSpPr bwMode="auto">
            <a:xfrm>
              <a:off x="1489" y="2690"/>
              <a:ext cx="423" cy="279"/>
              <a:chOff x="1489" y="2690"/>
              <a:chExt cx="423" cy="279"/>
            </a:xfrm>
          </p:grpSpPr>
          <p:sp>
            <p:nvSpPr>
              <p:cNvPr id="105921" name="Freeform 1050"/>
              <p:cNvSpPr>
                <a:spLocks/>
              </p:cNvSpPr>
              <p:nvPr/>
            </p:nvSpPr>
            <p:spPr bwMode="auto">
              <a:xfrm>
                <a:off x="1800"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22" name="Line 1051"/>
              <p:cNvSpPr>
                <a:spLocks noChangeShapeType="1"/>
              </p:cNvSpPr>
              <p:nvPr/>
            </p:nvSpPr>
            <p:spPr bwMode="auto">
              <a:xfrm flipV="1">
                <a:off x="1489" y="292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3" name="Line 1052"/>
              <p:cNvSpPr>
                <a:spLocks noChangeShapeType="1"/>
              </p:cNvSpPr>
              <p:nvPr/>
            </p:nvSpPr>
            <p:spPr bwMode="auto">
              <a:xfrm flipV="1">
                <a:off x="1585" y="2858"/>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4" name="Line 1053"/>
              <p:cNvSpPr>
                <a:spLocks noChangeShapeType="1"/>
              </p:cNvSpPr>
              <p:nvPr/>
            </p:nvSpPr>
            <p:spPr bwMode="auto">
              <a:xfrm flipV="1">
                <a:off x="1672" y="2803"/>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5" name="Line 1054"/>
              <p:cNvSpPr>
                <a:spLocks noChangeShapeType="1"/>
              </p:cNvSpPr>
              <p:nvPr/>
            </p:nvSpPr>
            <p:spPr bwMode="auto">
              <a:xfrm flipV="1">
                <a:off x="1768" y="2754"/>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1" name="Group 1055"/>
            <p:cNvGrpSpPr>
              <a:grpSpLocks/>
            </p:cNvGrpSpPr>
            <p:nvPr/>
          </p:nvGrpSpPr>
          <p:grpSpPr bwMode="auto">
            <a:xfrm>
              <a:off x="1490" y="2993"/>
              <a:ext cx="414" cy="271"/>
              <a:chOff x="1490" y="2993"/>
              <a:chExt cx="414" cy="271"/>
            </a:xfrm>
          </p:grpSpPr>
          <p:sp>
            <p:nvSpPr>
              <p:cNvPr id="105916" name="Freeform 1056"/>
              <p:cNvSpPr>
                <a:spLocks/>
              </p:cNvSpPr>
              <p:nvPr/>
            </p:nvSpPr>
            <p:spPr bwMode="auto">
              <a:xfrm>
                <a:off x="1792" y="299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917" name="Line 1057"/>
              <p:cNvSpPr>
                <a:spLocks noChangeShapeType="1"/>
              </p:cNvSpPr>
              <p:nvPr/>
            </p:nvSpPr>
            <p:spPr bwMode="auto">
              <a:xfrm flipV="1">
                <a:off x="1490" y="321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8" name="Line 1058"/>
              <p:cNvSpPr>
                <a:spLocks noChangeShapeType="1"/>
              </p:cNvSpPr>
              <p:nvPr/>
            </p:nvSpPr>
            <p:spPr bwMode="auto">
              <a:xfrm flipV="1">
                <a:off x="1584" y="3154"/>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9" name="Line 1059"/>
              <p:cNvSpPr>
                <a:spLocks noChangeShapeType="1"/>
              </p:cNvSpPr>
              <p:nvPr/>
            </p:nvSpPr>
            <p:spPr bwMode="auto">
              <a:xfrm flipV="1">
                <a:off x="1672" y="3097"/>
                <a:ext cx="8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20" name="Line 1060"/>
              <p:cNvSpPr>
                <a:spLocks noChangeShapeType="1"/>
              </p:cNvSpPr>
              <p:nvPr/>
            </p:nvSpPr>
            <p:spPr bwMode="auto">
              <a:xfrm flipV="1">
                <a:off x="1768" y="3057"/>
                <a:ext cx="40"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2" name="Group 1061"/>
            <p:cNvGrpSpPr>
              <a:grpSpLocks/>
            </p:cNvGrpSpPr>
            <p:nvPr/>
          </p:nvGrpSpPr>
          <p:grpSpPr bwMode="auto">
            <a:xfrm>
              <a:off x="1936" y="2993"/>
              <a:ext cx="439" cy="582"/>
              <a:chOff x="1936" y="2993"/>
              <a:chExt cx="439" cy="582"/>
            </a:xfrm>
          </p:grpSpPr>
          <p:sp>
            <p:nvSpPr>
              <p:cNvPr id="105909" name="Freeform 1062"/>
              <p:cNvSpPr>
                <a:spLocks/>
              </p:cNvSpPr>
              <p:nvPr/>
            </p:nvSpPr>
            <p:spPr bwMode="auto">
              <a:xfrm>
                <a:off x="2287" y="3472"/>
                <a:ext cx="88" cy="103"/>
              </a:xfrm>
              <a:custGeom>
                <a:avLst/>
                <a:gdLst>
                  <a:gd name="T0" fmla="*/ 88 w 88"/>
                  <a:gd name="T1" fmla="*/ 103 h 103"/>
                  <a:gd name="T2" fmla="*/ 0 w 88"/>
                  <a:gd name="T3" fmla="*/ 32 h 103"/>
                  <a:gd name="T4" fmla="*/ 24 w 88"/>
                  <a:gd name="T5" fmla="*/ 16 h 103"/>
                  <a:gd name="T6" fmla="*/ 40 w 88"/>
                  <a:gd name="T7" fmla="*/ 0 h 103"/>
                  <a:gd name="T8" fmla="*/ 88 w 88"/>
                  <a:gd name="T9" fmla="*/ 103 h 103"/>
                  <a:gd name="T10" fmla="*/ 0 60000 65536"/>
                  <a:gd name="T11" fmla="*/ 0 60000 65536"/>
                  <a:gd name="T12" fmla="*/ 0 60000 65536"/>
                  <a:gd name="T13" fmla="*/ 0 60000 65536"/>
                  <a:gd name="T14" fmla="*/ 0 60000 65536"/>
                  <a:gd name="T15" fmla="*/ 0 w 88"/>
                  <a:gd name="T16" fmla="*/ 0 h 103"/>
                  <a:gd name="T17" fmla="*/ 88 w 88"/>
                  <a:gd name="T18" fmla="*/ 103 h 103"/>
                </a:gdLst>
                <a:ahLst/>
                <a:cxnLst>
                  <a:cxn ang="T10">
                    <a:pos x="T0" y="T1"/>
                  </a:cxn>
                  <a:cxn ang="T11">
                    <a:pos x="T2" y="T3"/>
                  </a:cxn>
                  <a:cxn ang="T12">
                    <a:pos x="T4" y="T5"/>
                  </a:cxn>
                  <a:cxn ang="T13">
                    <a:pos x="T6" y="T7"/>
                  </a:cxn>
                  <a:cxn ang="T14">
                    <a:pos x="T8" y="T9"/>
                  </a:cxn>
                </a:cxnLst>
                <a:rect l="T15" t="T16" r="T17" b="T18"/>
                <a:pathLst>
                  <a:path w="88" h="103">
                    <a:moveTo>
                      <a:pt x="88" y="103"/>
                    </a:moveTo>
                    <a:lnTo>
                      <a:pt x="0" y="32"/>
                    </a:lnTo>
                    <a:lnTo>
                      <a:pt x="24" y="16"/>
                    </a:lnTo>
                    <a:lnTo>
                      <a:pt x="40" y="0"/>
                    </a:lnTo>
                    <a:lnTo>
                      <a:pt x="88" y="103"/>
                    </a:lnTo>
                    <a:close/>
                  </a:path>
                </a:pathLst>
              </a:custGeom>
              <a:solidFill>
                <a:schemeClr val="bg2"/>
              </a:solidFill>
              <a:ln w="9525">
                <a:solidFill>
                  <a:schemeClr val="bg2"/>
                </a:solidFill>
                <a:round/>
                <a:headEnd/>
                <a:tailEnd/>
              </a:ln>
            </p:spPr>
            <p:txBody>
              <a:bodyPr/>
              <a:lstStyle/>
              <a:p>
                <a:endParaRPr lang="en-US"/>
              </a:p>
            </p:txBody>
          </p:sp>
          <p:sp>
            <p:nvSpPr>
              <p:cNvPr id="105910" name="Line 1063"/>
              <p:cNvSpPr>
                <a:spLocks noChangeShapeType="1"/>
              </p:cNvSpPr>
              <p:nvPr/>
            </p:nvSpPr>
            <p:spPr bwMode="auto">
              <a:xfrm>
                <a:off x="1936" y="299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1" name="Line 1064"/>
              <p:cNvSpPr>
                <a:spLocks noChangeShapeType="1"/>
              </p:cNvSpPr>
              <p:nvPr/>
            </p:nvSpPr>
            <p:spPr bwMode="auto">
              <a:xfrm>
                <a:off x="2000" y="308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2" name="Line 1065"/>
              <p:cNvSpPr>
                <a:spLocks noChangeShapeType="1"/>
              </p:cNvSpPr>
              <p:nvPr/>
            </p:nvSpPr>
            <p:spPr bwMode="auto">
              <a:xfrm>
                <a:off x="2071" y="316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3" name="Line 1066"/>
              <p:cNvSpPr>
                <a:spLocks noChangeShapeType="1"/>
              </p:cNvSpPr>
              <p:nvPr/>
            </p:nvSpPr>
            <p:spPr bwMode="auto">
              <a:xfrm>
                <a:off x="2135" y="3264"/>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4" name="Line 1067"/>
              <p:cNvSpPr>
                <a:spLocks noChangeShapeType="1"/>
              </p:cNvSpPr>
              <p:nvPr/>
            </p:nvSpPr>
            <p:spPr bwMode="auto">
              <a:xfrm>
                <a:off x="2207" y="3352"/>
                <a:ext cx="48"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15" name="Line 1068"/>
              <p:cNvSpPr>
                <a:spLocks noChangeShapeType="1"/>
              </p:cNvSpPr>
              <p:nvPr/>
            </p:nvSpPr>
            <p:spPr bwMode="auto">
              <a:xfrm>
                <a:off x="2271" y="3440"/>
                <a:ext cx="4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3" name="Group 1069"/>
            <p:cNvGrpSpPr>
              <a:grpSpLocks/>
            </p:cNvGrpSpPr>
            <p:nvPr/>
          </p:nvGrpSpPr>
          <p:grpSpPr bwMode="auto">
            <a:xfrm>
              <a:off x="1944" y="2690"/>
              <a:ext cx="447" cy="279"/>
              <a:chOff x="1944" y="2690"/>
              <a:chExt cx="447" cy="279"/>
            </a:xfrm>
          </p:grpSpPr>
          <p:sp>
            <p:nvSpPr>
              <p:cNvPr id="105904" name="Freeform 1070"/>
              <p:cNvSpPr>
                <a:spLocks/>
              </p:cNvSpPr>
              <p:nvPr/>
            </p:nvSpPr>
            <p:spPr bwMode="auto">
              <a:xfrm>
                <a:off x="2279" y="2889"/>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905" name="Line 1071"/>
              <p:cNvSpPr>
                <a:spLocks noChangeShapeType="1"/>
              </p:cNvSpPr>
              <p:nvPr/>
            </p:nvSpPr>
            <p:spPr bwMode="auto">
              <a:xfrm>
                <a:off x="1944" y="269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6" name="Line 1072"/>
              <p:cNvSpPr>
                <a:spLocks noChangeShapeType="1"/>
              </p:cNvSpPr>
              <p:nvPr/>
            </p:nvSpPr>
            <p:spPr bwMode="auto">
              <a:xfrm>
                <a:off x="2040" y="274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7" name="Line 1073"/>
              <p:cNvSpPr>
                <a:spLocks noChangeShapeType="1"/>
              </p:cNvSpPr>
              <p:nvPr/>
            </p:nvSpPr>
            <p:spPr bwMode="auto">
              <a:xfrm>
                <a:off x="2136" y="281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8" name="Line 1074"/>
              <p:cNvSpPr>
                <a:spLocks noChangeShapeType="1"/>
              </p:cNvSpPr>
              <p:nvPr/>
            </p:nvSpPr>
            <p:spPr bwMode="auto">
              <a:xfrm>
                <a:off x="2232" y="2866"/>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4" name="Group 1075"/>
            <p:cNvGrpSpPr>
              <a:grpSpLocks/>
            </p:cNvGrpSpPr>
            <p:nvPr/>
          </p:nvGrpSpPr>
          <p:grpSpPr bwMode="auto">
            <a:xfrm>
              <a:off x="2407" y="3001"/>
              <a:ext cx="423" cy="271"/>
              <a:chOff x="2407" y="3001"/>
              <a:chExt cx="423" cy="271"/>
            </a:xfrm>
          </p:grpSpPr>
          <p:sp>
            <p:nvSpPr>
              <p:cNvPr id="105899" name="Freeform 1076"/>
              <p:cNvSpPr>
                <a:spLocks/>
              </p:cNvSpPr>
              <p:nvPr/>
            </p:nvSpPr>
            <p:spPr bwMode="auto">
              <a:xfrm>
                <a:off x="2718" y="3185"/>
                <a:ext cx="112" cy="87"/>
              </a:xfrm>
              <a:custGeom>
                <a:avLst/>
                <a:gdLst>
                  <a:gd name="T0" fmla="*/ 112 w 112"/>
                  <a:gd name="T1" fmla="*/ 87 h 87"/>
                  <a:gd name="T2" fmla="*/ 0 w 112"/>
                  <a:gd name="T3" fmla="*/ 47 h 87"/>
                  <a:gd name="T4" fmla="*/ 16 w 112"/>
                  <a:gd name="T5" fmla="*/ 23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7"/>
                    </a:lnTo>
                    <a:lnTo>
                      <a:pt x="16" y="23"/>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5900" name="Line 1077"/>
              <p:cNvSpPr>
                <a:spLocks noChangeShapeType="1"/>
              </p:cNvSpPr>
              <p:nvPr/>
            </p:nvSpPr>
            <p:spPr bwMode="auto">
              <a:xfrm>
                <a:off x="2407"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1" name="Line 1078"/>
              <p:cNvSpPr>
                <a:spLocks noChangeShapeType="1"/>
              </p:cNvSpPr>
              <p:nvPr/>
            </p:nvSpPr>
            <p:spPr bwMode="auto">
              <a:xfrm>
                <a:off x="2503" y="306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2" name="Line 1079"/>
              <p:cNvSpPr>
                <a:spLocks noChangeShapeType="1"/>
              </p:cNvSpPr>
              <p:nvPr/>
            </p:nvSpPr>
            <p:spPr bwMode="auto">
              <a:xfrm>
                <a:off x="2599"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03" name="Line 1080"/>
              <p:cNvSpPr>
                <a:spLocks noChangeShapeType="1"/>
              </p:cNvSpPr>
              <p:nvPr/>
            </p:nvSpPr>
            <p:spPr bwMode="auto">
              <a:xfrm>
                <a:off x="2688" y="3185"/>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5" name="Group 1081"/>
            <p:cNvGrpSpPr>
              <a:grpSpLocks/>
            </p:cNvGrpSpPr>
            <p:nvPr/>
          </p:nvGrpSpPr>
          <p:grpSpPr bwMode="auto">
            <a:xfrm>
              <a:off x="2854" y="3296"/>
              <a:ext cx="439" cy="279"/>
              <a:chOff x="2854" y="3296"/>
              <a:chExt cx="439" cy="279"/>
            </a:xfrm>
          </p:grpSpPr>
          <p:sp>
            <p:nvSpPr>
              <p:cNvPr id="105894" name="Freeform 1082"/>
              <p:cNvSpPr>
                <a:spLocks/>
              </p:cNvSpPr>
              <p:nvPr/>
            </p:nvSpPr>
            <p:spPr bwMode="auto">
              <a:xfrm>
                <a:off x="3181" y="3488"/>
                <a:ext cx="112" cy="87"/>
              </a:xfrm>
              <a:custGeom>
                <a:avLst/>
                <a:gdLst>
                  <a:gd name="T0" fmla="*/ 112 w 112"/>
                  <a:gd name="T1" fmla="*/ 87 h 87"/>
                  <a:gd name="T2" fmla="*/ 0 w 112"/>
                  <a:gd name="T3" fmla="*/ 48 h 87"/>
                  <a:gd name="T4" fmla="*/ 16 w 112"/>
                  <a:gd name="T5" fmla="*/ 24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8"/>
                    </a:lnTo>
                    <a:lnTo>
                      <a:pt x="16" y="24"/>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5895" name="Line 1083"/>
              <p:cNvSpPr>
                <a:spLocks noChangeShapeType="1"/>
              </p:cNvSpPr>
              <p:nvPr/>
            </p:nvSpPr>
            <p:spPr bwMode="auto">
              <a:xfrm>
                <a:off x="2854" y="32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6" name="Line 1084"/>
              <p:cNvSpPr>
                <a:spLocks noChangeShapeType="1"/>
              </p:cNvSpPr>
              <p:nvPr/>
            </p:nvSpPr>
            <p:spPr bwMode="auto">
              <a:xfrm>
                <a:off x="2950" y="3360"/>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7" name="Line 1085"/>
              <p:cNvSpPr>
                <a:spLocks noChangeShapeType="1"/>
              </p:cNvSpPr>
              <p:nvPr/>
            </p:nvSpPr>
            <p:spPr bwMode="auto">
              <a:xfrm>
                <a:off x="3046" y="341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8" name="Line 1086"/>
              <p:cNvSpPr>
                <a:spLocks noChangeShapeType="1"/>
              </p:cNvSpPr>
              <p:nvPr/>
            </p:nvSpPr>
            <p:spPr bwMode="auto">
              <a:xfrm>
                <a:off x="3135" y="3480"/>
                <a:ext cx="62"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6" name="Group 1087"/>
            <p:cNvGrpSpPr>
              <a:grpSpLocks/>
            </p:cNvGrpSpPr>
            <p:nvPr/>
          </p:nvGrpSpPr>
          <p:grpSpPr bwMode="auto">
            <a:xfrm>
              <a:off x="2863" y="3304"/>
              <a:ext cx="422" cy="279"/>
              <a:chOff x="2863" y="3304"/>
              <a:chExt cx="422" cy="279"/>
            </a:xfrm>
          </p:grpSpPr>
          <p:sp>
            <p:nvSpPr>
              <p:cNvPr id="105889" name="Freeform 1088"/>
              <p:cNvSpPr>
                <a:spLocks/>
              </p:cNvSpPr>
              <p:nvPr/>
            </p:nvSpPr>
            <p:spPr bwMode="auto">
              <a:xfrm>
                <a:off x="3173"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90" name="Line 1089"/>
              <p:cNvSpPr>
                <a:spLocks noChangeShapeType="1"/>
              </p:cNvSpPr>
              <p:nvPr/>
            </p:nvSpPr>
            <p:spPr bwMode="auto">
              <a:xfrm flipV="1">
                <a:off x="2863"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1" name="Line 1090"/>
              <p:cNvSpPr>
                <a:spLocks noChangeShapeType="1"/>
              </p:cNvSpPr>
              <p:nvPr/>
            </p:nvSpPr>
            <p:spPr bwMode="auto">
              <a:xfrm flipV="1">
                <a:off x="2958"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2" name="Line 1091"/>
              <p:cNvSpPr>
                <a:spLocks noChangeShapeType="1"/>
              </p:cNvSpPr>
              <p:nvPr/>
            </p:nvSpPr>
            <p:spPr bwMode="auto">
              <a:xfrm flipV="1">
                <a:off x="3046" y="341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93" name="Line 1092"/>
              <p:cNvSpPr>
                <a:spLocks noChangeShapeType="1"/>
              </p:cNvSpPr>
              <p:nvPr/>
            </p:nvSpPr>
            <p:spPr bwMode="auto">
              <a:xfrm flipV="1">
                <a:off x="3141"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7" name="Group 1093"/>
            <p:cNvGrpSpPr>
              <a:grpSpLocks/>
            </p:cNvGrpSpPr>
            <p:nvPr/>
          </p:nvGrpSpPr>
          <p:grpSpPr bwMode="auto">
            <a:xfrm>
              <a:off x="2870" y="2690"/>
              <a:ext cx="415" cy="287"/>
              <a:chOff x="2870" y="2690"/>
              <a:chExt cx="415" cy="287"/>
            </a:xfrm>
          </p:grpSpPr>
          <p:sp>
            <p:nvSpPr>
              <p:cNvPr id="105884" name="Freeform 1094"/>
              <p:cNvSpPr>
                <a:spLocks/>
              </p:cNvSpPr>
              <p:nvPr/>
            </p:nvSpPr>
            <p:spPr bwMode="auto">
              <a:xfrm>
                <a:off x="3173"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85" name="Line 1095"/>
              <p:cNvSpPr>
                <a:spLocks noChangeShapeType="1"/>
              </p:cNvSpPr>
              <p:nvPr/>
            </p:nvSpPr>
            <p:spPr bwMode="auto">
              <a:xfrm flipV="1">
                <a:off x="2870" y="292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6" name="Line 1096"/>
              <p:cNvSpPr>
                <a:spLocks noChangeShapeType="1"/>
              </p:cNvSpPr>
              <p:nvPr/>
            </p:nvSpPr>
            <p:spPr bwMode="auto">
              <a:xfrm flipV="1">
                <a:off x="2967" y="286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7" name="Line 1097"/>
              <p:cNvSpPr>
                <a:spLocks noChangeShapeType="1"/>
              </p:cNvSpPr>
              <p:nvPr/>
            </p:nvSpPr>
            <p:spPr bwMode="auto">
              <a:xfrm flipV="1">
                <a:off x="3053" y="280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8" name="Line 1098"/>
              <p:cNvSpPr>
                <a:spLocks noChangeShapeType="1"/>
              </p:cNvSpPr>
              <p:nvPr/>
            </p:nvSpPr>
            <p:spPr bwMode="auto">
              <a:xfrm flipV="1">
                <a:off x="3149" y="2754"/>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8" name="Group 1099"/>
            <p:cNvGrpSpPr>
              <a:grpSpLocks/>
            </p:cNvGrpSpPr>
            <p:nvPr/>
          </p:nvGrpSpPr>
          <p:grpSpPr bwMode="auto">
            <a:xfrm>
              <a:off x="2878" y="2068"/>
              <a:ext cx="431" cy="287"/>
              <a:chOff x="2878" y="2068"/>
              <a:chExt cx="431" cy="287"/>
            </a:xfrm>
          </p:grpSpPr>
          <p:sp>
            <p:nvSpPr>
              <p:cNvPr id="105879" name="Freeform 1100"/>
              <p:cNvSpPr>
                <a:spLocks/>
              </p:cNvSpPr>
              <p:nvPr/>
            </p:nvSpPr>
            <p:spPr bwMode="auto">
              <a:xfrm>
                <a:off x="319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880" name="Line 1101"/>
              <p:cNvSpPr>
                <a:spLocks noChangeShapeType="1"/>
              </p:cNvSpPr>
              <p:nvPr/>
            </p:nvSpPr>
            <p:spPr bwMode="auto">
              <a:xfrm>
                <a:off x="287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1" name="Line 1102"/>
              <p:cNvSpPr>
                <a:spLocks noChangeShapeType="1"/>
              </p:cNvSpPr>
              <p:nvPr/>
            </p:nvSpPr>
            <p:spPr bwMode="auto">
              <a:xfrm>
                <a:off x="2975" y="2132"/>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2" name="Line 1103"/>
              <p:cNvSpPr>
                <a:spLocks noChangeShapeType="1"/>
              </p:cNvSpPr>
              <p:nvPr/>
            </p:nvSpPr>
            <p:spPr bwMode="auto">
              <a:xfrm>
                <a:off x="3062"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83" name="Line 1104"/>
              <p:cNvSpPr>
                <a:spLocks noChangeShapeType="1"/>
              </p:cNvSpPr>
              <p:nvPr/>
            </p:nvSpPr>
            <p:spPr bwMode="auto">
              <a:xfrm>
                <a:off x="315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59" name="Group 1105"/>
            <p:cNvGrpSpPr>
              <a:grpSpLocks/>
            </p:cNvGrpSpPr>
            <p:nvPr/>
          </p:nvGrpSpPr>
          <p:grpSpPr bwMode="auto">
            <a:xfrm>
              <a:off x="2415" y="2387"/>
              <a:ext cx="439" cy="271"/>
              <a:chOff x="2415" y="2387"/>
              <a:chExt cx="439" cy="271"/>
            </a:xfrm>
          </p:grpSpPr>
          <p:sp>
            <p:nvSpPr>
              <p:cNvPr id="105874" name="Freeform 1106"/>
              <p:cNvSpPr>
                <a:spLocks/>
              </p:cNvSpPr>
              <p:nvPr/>
            </p:nvSpPr>
            <p:spPr bwMode="auto">
              <a:xfrm>
                <a:off x="2742"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75" name="Line 1107"/>
              <p:cNvSpPr>
                <a:spLocks noChangeShapeType="1"/>
              </p:cNvSpPr>
              <p:nvPr/>
            </p:nvSpPr>
            <p:spPr bwMode="auto">
              <a:xfrm>
                <a:off x="2415"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6" name="Line 1108"/>
              <p:cNvSpPr>
                <a:spLocks noChangeShapeType="1"/>
              </p:cNvSpPr>
              <p:nvPr/>
            </p:nvSpPr>
            <p:spPr bwMode="auto">
              <a:xfrm>
                <a:off x="2512" y="2443"/>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7" name="Line 1109"/>
              <p:cNvSpPr>
                <a:spLocks noChangeShapeType="1"/>
              </p:cNvSpPr>
              <p:nvPr/>
            </p:nvSpPr>
            <p:spPr bwMode="auto">
              <a:xfrm>
                <a:off x="2607"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8" name="Line 1110"/>
              <p:cNvSpPr>
                <a:spLocks noChangeShapeType="1"/>
              </p:cNvSpPr>
              <p:nvPr/>
            </p:nvSpPr>
            <p:spPr bwMode="auto">
              <a:xfrm>
                <a:off x="2702"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0" name="Group 1111"/>
            <p:cNvGrpSpPr>
              <a:grpSpLocks/>
            </p:cNvGrpSpPr>
            <p:nvPr/>
          </p:nvGrpSpPr>
          <p:grpSpPr bwMode="auto">
            <a:xfrm>
              <a:off x="1944" y="2387"/>
              <a:ext cx="439" cy="271"/>
              <a:chOff x="1944" y="2387"/>
              <a:chExt cx="439" cy="271"/>
            </a:xfrm>
          </p:grpSpPr>
          <p:sp>
            <p:nvSpPr>
              <p:cNvPr id="105869" name="Freeform 1112"/>
              <p:cNvSpPr>
                <a:spLocks/>
              </p:cNvSpPr>
              <p:nvPr/>
            </p:nvSpPr>
            <p:spPr bwMode="auto">
              <a:xfrm>
                <a:off x="2271"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70" name="Line 1113"/>
              <p:cNvSpPr>
                <a:spLocks noChangeShapeType="1"/>
              </p:cNvSpPr>
              <p:nvPr/>
            </p:nvSpPr>
            <p:spPr bwMode="auto">
              <a:xfrm>
                <a:off x="1944" y="238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1" name="Line 1114"/>
              <p:cNvSpPr>
                <a:spLocks noChangeShapeType="1"/>
              </p:cNvSpPr>
              <p:nvPr/>
            </p:nvSpPr>
            <p:spPr bwMode="auto">
              <a:xfrm>
                <a:off x="2040" y="244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2" name="Line 1115"/>
              <p:cNvSpPr>
                <a:spLocks noChangeShapeType="1"/>
              </p:cNvSpPr>
              <p:nvPr/>
            </p:nvSpPr>
            <p:spPr bwMode="auto">
              <a:xfrm>
                <a:off x="2136"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73" name="Line 1116"/>
              <p:cNvSpPr>
                <a:spLocks noChangeShapeType="1"/>
              </p:cNvSpPr>
              <p:nvPr/>
            </p:nvSpPr>
            <p:spPr bwMode="auto">
              <a:xfrm>
                <a:off x="2231"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1" name="Group 1117"/>
            <p:cNvGrpSpPr>
              <a:grpSpLocks/>
            </p:cNvGrpSpPr>
            <p:nvPr/>
          </p:nvGrpSpPr>
          <p:grpSpPr bwMode="auto">
            <a:xfrm>
              <a:off x="2399" y="3304"/>
              <a:ext cx="447" cy="279"/>
              <a:chOff x="2399" y="3304"/>
              <a:chExt cx="447" cy="279"/>
            </a:xfrm>
          </p:grpSpPr>
          <p:sp>
            <p:nvSpPr>
              <p:cNvPr id="105864" name="Freeform 1118"/>
              <p:cNvSpPr>
                <a:spLocks/>
              </p:cNvSpPr>
              <p:nvPr/>
            </p:nvSpPr>
            <p:spPr bwMode="auto">
              <a:xfrm>
                <a:off x="2734" y="3504"/>
                <a:ext cx="112" cy="79"/>
              </a:xfrm>
              <a:custGeom>
                <a:avLst/>
                <a:gdLst>
                  <a:gd name="T0" fmla="*/ 112 w 112"/>
                  <a:gd name="T1" fmla="*/ 79 h 79"/>
                  <a:gd name="T2" fmla="*/ 0 w 112"/>
                  <a:gd name="T3" fmla="*/ 47 h 79"/>
                  <a:gd name="T4" fmla="*/ 16 w 112"/>
                  <a:gd name="T5" fmla="*/ 24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4"/>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5865" name="Line 1119"/>
              <p:cNvSpPr>
                <a:spLocks noChangeShapeType="1"/>
              </p:cNvSpPr>
              <p:nvPr/>
            </p:nvSpPr>
            <p:spPr bwMode="auto">
              <a:xfrm>
                <a:off x="2399"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6" name="Line 1120"/>
              <p:cNvSpPr>
                <a:spLocks noChangeShapeType="1"/>
              </p:cNvSpPr>
              <p:nvPr/>
            </p:nvSpPr>
            <p:spPr bwMode="auto">
              <a:xfrm>
                <a:off x="2495"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7" name="Line 1121"/>
              <p:cNvSpPr>
                <a:spLocks noChangeShapeType="1"/>
              </p:cNvSpPr>
              <p:nvPr/>
            </p:nvSpPr>
            <p:spPr bwMode="auto">
              <a:xfrm>
                <a:off x="2590"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8" name="Line 1122"/>
              <p:cNvSpPr>
                <a:spLocks noChangeShapeType="1"/>
              </p:cNvSpPr>
              <p:nvPr/>
            </p:nvSpPr>
            <p:spPr bwMode="auto">
              <a:xfrm>
                <a:off x="2687" y="3480"/>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2" name="Group 1123"/>
            <p:cNvGrpSpPr>
              <a:grpSpLocks/>
            </p:cNvGrpSpPr>
            <p:nvPr/>
          </p:nvGrpSpPr>
          <p:grpSpPr bwMode="auto">
            <a:xfrm>
              <a:off x="1936" y="3304"/>
              <a:ext cx="431" cy="271"/>
              <a:chOff x="1936" y="3304"/>
              <a:chExt cx="431" cy="271"/>
            </a:xfrm>
          </p:grpSpPr>
          <p:sp>
            <p:nvSpPr>
              <p:cNvPr id="105859" name="Freeform 1124"/>
              <p:cNvSpPr>
                <a:spLocks/>
              </p:cNvSpPr>
              <p:nvPr/>
            </p:nvSpPr>
            <p:spPr bwMode="auto">
              <a:xfrm>
                <a:off x="2255" y="3496"/>
                <a:ext cx="112" cy="79"/>
              </a:xfrm>
              <a:custGeom>
                <a:avLst/>
                <a:gdLst>
                  <a:gd name="T0" fmla="*/ 112 w 112"/>
                  <a:gd name="T1" fmla="*/ 79 h 79"/>
                  <a:gd name="T2" fmla="*/ 0 w 112"/>
                  <a:gd name="T3" fmla="*/ 40 h 79"/>
                  <a:gd name="T4" fmla="*/ 16 w 112"/>
                  <a:gd name="T5" fmla="*/ 16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0"/>
                    </a:lnTo>
                    <a:lnTo>
                      <a:pt x="16" y="16"/>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5860" name="Line 1125"/>
              <p:cNvSpPr>
                <a:spLocks noChangeShapeType="1"/>
              </p:cNvSpPr>
              <p:nvPr/>
            </p:nvSpPr>
            <p:spPr bwMode="auto">
              <a:xfrm>
                <a:off x="1936"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1" name="Line 1126"/>
              <p:cNvSpPr>
                <a:spLocks noChangeShapeType="1"/>
              </p:cNvSpPr>
              <p:nvPr/>
            </p:nvSpPr>
            <p:spPr bwMode="auto">
              <a:xfrm>
                <a:off x="2032"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2" name="Line 1127"/>
              <p:cNvSpPr>
                <a:spLocks noChangeShapeType="1"/>
              </p:cNvSpPr>
              <p:nvPr/>
            </p:nvSpPr>
            <p:spPr bwMode="auto">
              <a:xfrm>
                <a:off x="2127"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63" name="Line 1128"/>
              <p:cNvSpPr>
                <a:spLocks noChangeShapeType="1"/>
              </p:cNvSpPr>
              <p:nvPr/>
            </p:nvSpPr>
            <p:spPr bwMode="auto">
              <a:xfrm>
                <a:off x="2224" y="3480"/>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3" name="Group 1129"/>
            <p:cNvGrpSpPr>
              <a:grpSpLocks/>
            </p:cNvGrpSpPr>
            <p:nvPr/>
          </p:nvGrpSpPr>
          <p:grpSpPr bwMode="auto">
            <a:xfrm>
              <a:off x="2400" y="3304"/>
              <a:ext cx="414" cy="279"/>
              <a:chOff x="2400" y="3304"/>
              <a:chExt cx="414" cy="279"/>
            </a:xfrm>
          </p:grpSpPr>
          <p:sp>
            <p:nvSpPr>
              <p:cNvPr id="105854" name="Freeform 1130"/>
              <p:cNvSpPr>
                <a:spLocks/>
              </p:cNvSpPr>
              <p:nvPr/>
            </p:nvSpPr>
            <p:spPr bwMode="auto">
              <a:xfrm>
                <a:off x="2702"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55" name="Line 1131"/>
              <p:cNvSpPr>
                <a:spLocks noChangeShapeType="1"/>
              </p:cNvSpPr>
              <p:nvPr/>
            </p:nvSpPr>
            <p:spPr bwMode="auto">
              <a:xfrm flipV="1">
                <a:off x="2400"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6" name="Line 1132"/>
              <p:cNvSpPr>
                <a:spLocks noChangeShapeType="1"/>
              </p:cNvSpPr>
              <p:nvPr/>
            </p:nvSpPr>
            <p:spPr bwMode="auto">
              <a:xfrm flipV="1">
                <a:off x="2495"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7" name="Line 1133"/>
              <p:cNvSpPr>
                <a:spLocks noChangeShapeType="1"/>
              </p:cNvSpPr>
              <p:nvPr/>
            </p:nvSpPr>
            <p:spPr bwMode="auto">
              <a:xfrm flipV="1">
                <a:off x="2583" y="340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8" name="Line 1134"/>
              <p:cNvSpPr>
                <a:spLocks noChangeShapeType="1"/>
              </p:cNvSpPr>
              <p:nvPr/>
            </p:nvSpPr>
            <p:spPr bwMode="auto">
              <a:xfrm flipV="1">
                <a:off x="2678" y="3368"/>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4" name="Group 1135"/>
            <p:cNvGrpSpPr>
              <a:grpSpLocks/>
            </p:cNvGrpSpPr>
            <p:nvPr/>
          </p:nvGrpSpPr>
          <p:grpSpPr bwMode="auto">
            <a:xfrm>
              <a:off x="2400" y="3001"/>
              <a:ext cx="422" cy="271"/>
              <a:chOff x="2400" y="3001"/>
              <a:chExt cx="422" cy="271"/>
            </a:xfrm>
          </p:grpSpPr>
          <p:sp>
            <p:nvSpPr>
              <p:cNvPr id="105849" name="Freeform 1136"/>
              <p:cNvSpPr>
                <a:spLocks/>
              </p:cNvSpPr>
              <p:nvPr/>
            </p:nvSpPr>
            <p:spPr bwMode="auto">
              <a:xfrm>
                <a:off x="2710"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50" name="Line 1137"/>
              <p:cNvSpPr>
                <a:spLocks noChangeShapeType="1"/>
              </p:cNvSpPr>
              <p:nvPr/>
            </p:nvSpPr>
            <p:spPr bwMode="auto">
              <a:xfrm flipV="1">
                <a:off x="2400"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1" name="Line 1138"/>
              <p:cNvSpPr>
                <a:spLocks noChangeShapeType="1"/>
              </p:cNvSpPr>
              <p:nvPr/>
            </p:nvSpPr>
            <p:spPr bwMode="auto">
              <a:xfrm flipV="1">
                <a:off x="2496" y="3170"/>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2" name="Line 1139"/>
              <p:cNvSpPr>
                <a:spLocks noChangeShapeType="1"/>
              </p:cNvSpPr>
              <p:nvPr/>
            </p:nvSpPr>
            <p:spPr bwMode="auto">
              <a:xfrm flipV="1">
                <a:off x="2590" y="310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53" name="Line 1140"/>
              <p:cNvSpPr>
                <a:spLocks noChangeShapeType="1"/>
              </p:cNvSpPr>
              <p:nvPr/>
            </p:nvSpPr>
            <p:spPr bwMode="auto">
              <a:xfrm flipV="1">
                <a:off x="2678"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5" name="Group 1141"/>
            <p:cNvGrpSpPr>
              <a:grpSpLocks/>
            </p:cNvGrpSpPr>
            <p:nvPr/>
          </p:nvGrpSpPr>
          <p:grpSpPr bwMode="auto">
            <a:xfrm>
              <a:off x="3318" y="3001"/>
              <a:ext cx="422" cy="271"/>
              <a:chOff x="3318" y="3001"/>
              <a:chExt cx="422" cy="271"/>
            </a:xfrm>
          </p:grpSpPr>
          <p:sp>
            <p:nvSpPr>
              <p:cNvPr id="105844" name="Freeform 1142"/>
              <p:cNvSpPr>
                <a:spLocks/>
              </p:cNvSpPr>
              <p:nvPr/>
            </p:nvSpPr>
            <p:spPr bwMode="auto">
              <a:xfrm>
                <a:off x="3628"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45" name="Line 1143"/>
              <p:cNvSpPr>
                <a:spLocks noChangeShapeType="1"/>
              </p:cNvSpPr>
              <p:nvPr/>
            </p:nvSpPr>
            <p:spPr bwMode="auto">
              <a:xfrm flipV="1">
                <a:off x="3318"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6" name="Line 1144"/>
              <p:cNvSpPr>
                <a:spLocks noChangeShapeType="1"/>
              </p:cNvSpPr>
              <p:nvPr/>
            </p:nvSpPr>
            <p:spPr bwMode="auto">
              <a:xfrm flipV="1">
                <a:off x="3414" y="316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7" name="Line 1145"/>
              <p:cNvSpPr>
                <a:spLocks noChangeShapeType="1"/>
              </p:cNvSpPr>
              <p:nvPr/>
            </p:nvSpPr>
            <p:spPr bwMode="auto">
              <a:xfrm flipV="1">
                <a:off x="3509" y="310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8" name="Line 1146"/>
              <p:cNvSpPr>
                <a:spLocks noChangeShapeType="1"/>
              </p:cNvSpPr>
              <p:nvPr/>
            </p:nvSpPr>
            <p:spPr bwMode="auto">
              <a:xfrm flipV="1">
                <a:off x="3596"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6" name="Group 1147"/>
            <p:cNvGrpSpPr>
              <a:grpSpLocks/>
            </p:cNvGrpSpPr>
            <p:nvPr/>
          </p:nvGrpSpPr>
          <p:grpSpPr bwMode="auto">
            <a:xfrm>
              <a:off x="3325" y="2076"/>
              <a:ext cx="439" cy="271"/>
              <a:chOff x="3325" y="2076"/>
              <a:chExt cx="439" cy="271"/>
            </a:xfrm>
          </p:grpSpPr>
          <p:sp>
            <p:nvSpPr>
              <p:cNvPr id="105839" name="Freeform 1148"/>
              <p:cNvSpPr>
                <a:spLocks/>
              </p:cNvSpPr>
              <p:nvPr/>
            </p:nvSpPr>
            <p:spPr bwMode="auto">
              <a:xfrm>
                <a:off x="3652"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40" name="Line 1149"/>
              <p:cNvSpPr>
                <a:spLocks noChangeShapeType="1"/>
              </p:cNvSpPr>
              <p:nvPr/>
            </p:nvSpPr>
            <p:spPr bwMode="auto">
              <a:xfrm>
                <a:off x="3325" y="207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1" name="Line 1150"/>
              <p:cNvSpPr>
                <a:spLocks noChangeShapeType="1"/>
              </p:cNvSpPr>
              <p:nvPr/>
            </p:nvSpPr>
            <p:spPr bwMode="auto">
              <a:xfrm>
                <a:off x="3422"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2" name="Line 1151"/>
              <p:cNvSpPr>
                <a:spLocks noChangeShapeType="1"/>
              </p:cNvSpPr>
              <p:nvPr/>
            </p:nvSpPr>
            <p:spPr bwMode="auto">
              <a:xfrm>
                <a:off x="3517"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43" name="Line 1152"/>
              <p:cNvSpPr>
                <a:spLocks noChangeShapeType="1"/>
              </p:cNvSpPr>
              <p:nvPr/>
            </p:nvSpPr>
            <p:spPr bwMode="auto">
              <a:xfrm>
                <a:off x="3612"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7" name="Group 1153"/>
            <p:cNvGrpSpPr>
              <a:grpSpLocks/>
            </p:cNvGrpSpPr>
            <p:nvPr/>
          </p:nvGrpSpPr>
          <p:grpSpPr bwMode="auto">
            <a:xfrm>
              <a:off x="3788" y="2068"/>
              <a:ext cx="431" cy="287"/>
              <a:chOff x="3788" y="2068"/>
              <a:chExt cx="431" cy="287"/>
            </a:xfrm>
          </p:grpSpPr>
          <p:sp>
            <p:nvSpPr>
              <p:cNvPr id="105834" name="Freeform 1154"/>
              <p:cNvSpPr>
                <a:spLocks/>
              </p:cNvSpPr>
              <p:nvPr/>
            </p:nvSpPr>
            <p:spPr bwMode="auto">
              <a:xfrm>
                <a:off x="410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835" name="Line 1155"/>
              <p:cNvSpPr>
                <a:spLocks noChangeShapeType="1"/>
              </p:cNvSpPr>
              <p:nvPr/>
            </p:nvSpPr>
            <p:spPr bwMode="auto">
              <a:xfrm>
                <a:off x="378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6" name="Line 1156"/>
              <p:cNvSpPr>
                <a:spLocks noChangeShapeType="1"/>
              </p:cNvSpPr>
              <p:nvPr/>
            </p:nvSpPr>
            <p:spPr bwMode="auto">
              <a:xfrm>
                <a:off x="3885"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7" name="Line 1157"/>
              <p:cNvSpPr>
                <a:spLocks noChangeShapeType="1"/>
              </p:cNvSpPr>
              <p:nvPr/>
            </p:nvSpPr>
            <p:spPr bwMode="auto">
              <a:xfrm>
                <a:off x="3973" y="219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8" name="Line 1158"/>
              <p:cNvSpPr>
                <a:spLocks noChangeShapeType="1"/>
              </p:cNvSpPr>
              <p:nvPr/>
            </p:nvSpPr>
            <p:spPr bwMode="auto">
              <a:xfrm>
                <a:off x="406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8" name="Group 1159"/>
            <p:cNvGrpSpPr>
              <a:grpSpLocks/>
            </p:cNvGrpSpPr>
            <p:nvPr/>
          </p:nvGrpSpPr>
          <p:grpSpPr bwMode="auto">
            <a:xfrm>
              <a:off x="4251" y="2084"/>
              <a:ext cx="431" cy="263"/>
              <a:chOff x="4251" y="2084"/>
              <a:chExt cx="431" cy="263"/>
            </a:xfrm>
          </p:grpSpPr>
          <p:sp>
            <p:nvSpPr>
              <p:cNvPr id="105829" name="Freeform 1160"/>
              <p:cNvSpPr>
                <a:spLocks/>
              </p:cNvSpPr>
              <p:nvPr/>
            </p:nvSpPr>
            <p:spPr bwMode="auto">
              <a:xfrm>
                <a:off x="4570"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30" name="Line 1161"/>
              <p:cNvSpPr>
                <a:spLocks noChangeShapeType="1"/>
              </p:cNvSpPr>
              <p:nvPr/>
            </p:nvSpPr>
            <p:spPr bwMode="auto">
              <a:xfrm>
                <a:off x="4251" y="208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1" name="Line 1162"/>
              <p:cNvSpPr>
                <a:spLocks noChangeShapeType="1"/>
              </p:cNvSpPr>
              <p:nvPr/>
            </p:nvSpPr>
            <p:spPr bwMode="auto">
              <a:xfrm>
                <a:off x="4348" y="214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2" name="Line 1163"/>
              <p:cNvSpPr>
                <a:spLocks noChangeShapeType="1"/>
              </p:cNvSpPr>
              <p:nvPr/>
            </p:nvSpPr>
            <p:spPr bwMode="auto">
              <a:xfrm>
                <a:off x="4443" y="2203"/>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33" name="Line 1164"/>
              <p:cNvSpPr>
                <a:spLocks noChangeShapeType="1"/>
              </p:cNvSpPr>
              <p:nvPr/>
            </p:nvSpPr>
            <p:spPr bwMode="auto">
              <a:xfrm>
                <a:off x="4539" y="2259"/>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69" name="Group 1165"/>
            <p:cNvGrpSpPr>
              <a:grpSpLocks/>
            </p:cNvGrpSpPr>
            <p:nvPr/>
          </p:nvGrpSpPr>
          <p:grpSpPr bwMode="auto">
            <a:xfrm>
              <a:off x="4236" y="3001"/>
              <a:ext cx="430" cy="279"/>
              <a:chOff x="4236" y="3001"/>
              <a:chExt cx="430" cy="279"/>
            </a:xfrm>
          </p:grpSpPr>
          <p:sp>
            <p:nvSpPr>
              <p:cNvPr id="105824" name="Freeform 1166"/>
              <p:cNvSpPr>
                <a:spLocks/>
              </p:cNvSpPr>
              <p:nvPr/>
            </p:nvSpPr>
            <p:spPr bwMode="auto">
              <a:xfrm>
                <a:off x="4554"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25" name="Line 1167"/>
              <p:cNvSpPr>
                <a:spLocks noChangeShapeType="1"/>
              </p:cNvSpPr>
              <p:nvPr/>
            </p:nvSpPr>
            <p:spPr bwMode="auto">
              <a:xfrm flipV="1">
                <a:off x="4236" y="32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6" name="Line 1168"/>
              <p:cNvSpPr>
                <a:spLocks noChangeShapeType="1"/>
              </p:cNvSpPr>
              <p:nvPr/>
            </p:nvSpPr>
            <p:spPr bwMode="auto">
              <a:xfrm flipV="1">
                <a:off x="4332" y="316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7" name="Line 1169"/>
              <p:cNvSpPr>
                <a:spLocks noChangeShapeType="1"/>
              </p:cNvSpPr>
              <p:nvPr/>
            </p:nvSpPr>
            <p:spPr bwMode="auto">
              <a:xfrm flipV="1">
                <a:off x="4419" y="3114"/>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8" name="Line 1170"/>
              <p:cNvSpPr>
                <a:spLocks noChangeShapeType="1"/>
              </p:cNvSpPr>
              <p:nvPr/>
            </p:nvSpPr>
            <p:spPr bwMode="auto">
              <a:xfrm flipV="1">
                <a:off x="4515" y="3066"/>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0" name="Group 1171"/>
            <p:cNvGrpSpPr>
              <a:grpSpLocks/>
            </p:cNvGrpSpPr>
            <p:nvPr/>
          </p:nvGrpSpPr>
          <p:grpSpPr bwMode="auto">
            <a:xfrm>
              <a:off x="3772" y="2682"/>
              <a:ext cx="423" cy="287"/>
              <a:chOff x="3772" y="2682"/>
              <a:chExt cx="423" cy="287"/>
            </a:xfrm>
          </p:grpSpPr>
          <p:sp>
            <p:nvSpPr>
              <p:cNvPr id="105819" name="Freeform 1172"/>
              <p:cNvSpPr>
                <a:spLocks/>
              </p:cNvSpPr>
              <p:nvPr/>
            </p:nvSpPr>
            <p:spPr bwMode="auto">
              <a:xfrm>
                <a:off x="4083" y="2881"/>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820" name="Line 1173"/>
              <p:cNvSpPr>
                <a:spLocks noChangeShapeType="1"/>
              </p:cNvSpPr>
              <p:nvPr/>
            </p:nvSpPr>
            <p:spPr bwMode="auto">
              <a:xfrm>
                <a:off x="3772" y="268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1" name="Line 1174"/>
              <p:cNvSpPr>
                <a:spLocks noChangeShapeType="1"/>
              </p:cNvSpPr>
              <p:nvPr/>
            </p:nvSpPr>
            <p:spPr bwMode="auto">
              <a:xfrm>
                <a:off x="3868" y="274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2" name="Line 1175"/>
              <p:cNvSpPr>
                <a:spLocks noChangeShapeType="1"/>
              </p:cNvSpPr>
              <p:nvPr/>
            </p:nvSpPr>
            <p:spPr bwMode="auto">
              <a:xfrm>
                <a:off x="3957" y="2810"/>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23" name="Line 1176"/>
              <p:cNvSpPr>
                <a:spLocks noChangeShapeType="1"/>
              </p:cNvSpPr>
              <p:nvPr/>
            </p:nvSpPr>
            <p:spPr bwMode="auto">
              <a:xfrm>
                <a:off x="4051" y="2873"/>
                <a:ext cx="48"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1" name="Group 1177"/>
            <p:cNvGrpSpPr>
              <a:grpSpLocks/>
            </p:cNvGrpSpPr>
            <p:nvPr/>
          </p:nvGrpSpPr>
          <p:grpSpPr bwMode="auto">
            <a:xfrm>
              <a:off x="3780" y="2387"/>
              <a:ext cx="431" cy="279"/>
              <a:chOff x="3780" y="2387"/>
              <a:chExt cx="431" cy="279"/>
            </a:xfrm>
          </p:grpSpPr>
          <p:sp>
            <p:nvSpPr>
              <p:cNvPr id="105814" name="Freeform 1178"/>
              <p:cNvSpPr>
                <a:spLocks/>
              </p:cNvSpPr>
              <p:nvPr/>
            </p:nvSpPr>
            <p:spPr bwMode="auto">
              <a:xfrm>
                <a:off x="409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815" name="Line 1179"/>
              <p:cNvSpPr>
                <a:spLocks noChangeShapeType="1"/>
              </p:cNvSpPr>
              <p:nvPr/>
            </p:nvSpPr>
            <p:spPr bwMode="auto">
              <a:xfrm>
                <a:off x="3780"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6" name="Line 1180"/>
              <p:cNvSpPr>
                <a:spLocks noChangeShapeType="1"/>
              </p:cNvSpPr>
              <p:nvPr/>
            </p:nvSpPr>
            <p:spPr bwMode="auto">
              <a:xfrm>
                <a:off x="3877" y="245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7" name="Line 1181"/>
              <p:cNvSpPr>
                <a:spLocks noChangeShapeType="1"/>
              </p:cNvSpPr>
              <p:nvPr/>
            </p:nvSpPr>
            <p:spPr bwMode="auto">
              <a:xfrm>
                <a:off x="3965" y="2507"/>
                <a:ext cx="78"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8" name="Line 1182"/>
              <p:cNvSpPr>
                <a:spLocks noChangeShapeType="1"/>
              </p:cNvSpPr>
              <p:nvPr/>
            </p:nvSpPr>
            <p:spPr bwMode="auto">
              <a:xfrm>
                <a:off x="4060" y="2570"/>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2" name="Group 1183"/>
            <p:cNvGrpSpPr>
              <a:grpSpLocks/>
            </p:cNvGrpSpPr>
            <p:nvPr/>
          </p:nvGrpSpPr>
          <p:grpSpPr bwMode="auto">
            <a:xfrm>
              <a:off x="3780" y="1781"/>
              <a:ext cx="415" cy="263"/>
              <a:chOff x="3780" y="1781"/>
              <a:chExt cx="415" cy="263"/>
            </a:xfrm>
          </p:grpSpPr>
          <p:sp>
            <p:nvSpPr>
              <p:cNvPr id="105809" name="Freeform 1184"/>
              <p:cNvSpPr>
                <a:spLocks/>
              </p:cNvSpPr>
              <p:nvPr/>
            </p:nvSpPr>
            <p:spPr bwMode="auto">
              <a:xfrm>
                <a:off x="4083"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810" name="Line 1185"/>
              <p:cNvSpPr>
                <a:spLocks noChangeShapeType="1"/>
              </p:cNvSpPr>
              <p:nvPr/>
            </p:nvSpPr>
            <p:spPr bwMode="auto">
              <a:xfrm flipV="1">
                <a:off x="3780"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1" name="Line 1186"/>
              <p:cNvSpPr>
                <a:spLocks noChangeShapeType="1"/>
              </p:cNvSpPr>
              <p:nvPr/>
            </p:nvSpPr>
            <p:spPr bwMode="auto">
              <a:xfrm flipV="1">
                <a:off x="3876"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2" name="Line 1187"/>
              <p:cNvSpPr>
                <a:spLocks noChangeShapeType="1"/>
              </p:cNvSpPr>
              <p:nvPr/>
            </p:nvSpPr>
            <p:spPr bwMode="auto">
              <a:xfrm flipV="1">
                <a:off x="3973" y="187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13" name="Line 1188"/>
              <p:cNvSpPr>
                <a:spLocks noChangeShapeType="1"/>
              </p:cNvSpPr>
              <p:nvPr/>
            </p:nvSpPr>
            <p:spPr bwMode="auto">
              <a:xfrm flipV="1">
                <a:off x="4059" y="1846"/>
                <a:ext cx="40" cy="1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3" name="Group 1189"/>
            <p:cNvGrpSpPr>
              <a:grpSpLocks/>
            </p:cNvGrpSpPr>
            <p:nvPr/>
          </p:nvGrpSpPr>
          <p:grpSpPr bwMode="auto">
            <a:xfrm>
              <a:off x="3780" y="1765"/>
              <a:ext cx="447" cy="279"/>
              <a:chOff x="3780" y="1765"/>
              <a:chExt cx="447" cy="279"/>
            </a:xfrm>
          </p:grpSpPr>
          <p:sp>
            <p:nvSpPr>
              <p:cNvPr id="105804" name="Freeform 1190"/>
              <p:cNvSpPr>
                <a:spLocks/>
              </p:cNvSpPr>
              <p:nvPr/>
            </p:nvSpPr>
            <p:spPr bwMode="auto">
              <a:xfrm>
                <a:off x="4115"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05" name="Line 1191"/>
              <p:cNvSpPr>
                <a:spLocks noChangeShapeType="1"/>
              </p:cNvSpPr>
              <p:nvPr/>
            </p:nvSpPr>
            <p:spPr bwMode="auto">
              <a:xfrm>
                <a:off x="3780" y="176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6" name="Line 1192"/>
              <p:cNvSpPr>
                <a:spLocks noChangeShapeType="1"/>
              </p:cNvSpPr>
              <p:nvPr/>
            </p:nvSpPr>
            <p:spPr bwMode="auto">
              <a:xfrm>
                <a:off x="3877" y="18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7" name="Line 1193"/>
              <p:cNvSpPr>
                <a:spLocks noChangeShapeType="1"/>
              </p:cNvSpPr>
              <p:nvPr/>
            </p:nvSpPr>
            <p:spPr bwMode="auto">
              <a:xfrm>
                <a:off x="3972" y="188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8" name="Line 1194"/>
              <p:cNvSpPr>
                <a:spLocks noChangeShapeType="1"/>
              </p:cNvSpPr>
              <p:nvPr/>
            </p:nvSpPr>
            <p:spPr bwMode="auto">
              <a:xfrm>
                <a:off x="4068" y="1940"/>
                <a:ext cx="63"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4" name="Group 1195"/>
            <p:cNvGrpSpPr>
              <a:grpSpLocks/>
            </p:cNvGrpSpPr>
            <p:nvPr/>
          </p:nvGrpSpPr>
          <p:grpSpPr bwMode="auto">
            <a:xfrm>
              <a:off x="3326" y="1781"/>
              <a:ext cx="430" cy="255"/>
              <a:chOff x="3326" y="1781"/>
              <a:chExt cx="430" cy="255"/>
            </a:xfrm>
          </p:grpSpPr>
          <p:sp>
            <p:nvSpPr>
              <p:cNvPr id="105799" name="Freeform 1196"/>
              <p:cNvSpPr>
                <a:spLocks/>
              </p:cNvSpPr>
              <p:nvPr/>
            </p:nvSpPr>
            <p:spPr bwMode="auto">
              <a:xfrm>
                <a:off x="3644" y="1956"/>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5800" name="Line 1197"/>
              <p:cNvSpPr>
                <a:spLocks noChangeShapeType="1"/>
              </p:cNvSpPr>
              <p:nvPr/>
            </p:nvSpPr>
            <p:spPr bwMode="auto">
              <a:xfrm>
                <a:off x="3326" y="178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1" name="Line 1198"/>
              <p:cNvSpPr>
                <a:spLocks noChangeShapeType="1"/>
              </p:cNvSpPr>
              <p:nvPr/>
            </p:nvSpPr>
            <p:spPr bwMode="auto">
              <a:xfrm>
                <a:off x="3422" y="183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2" name="Line 1199"/>
              <p:cNvSpPr>
                <a:spLocks noChangeShapeType="1"/>
              </p:cNvSpPr>
              <p:nvPr/>
            </p:nvSpPr>
            <p:spPr bwMode="auto">
              <a:xfrm>
                <a:off x="3516" y="1892"/>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03" name="Line 1200"/>
              <p:cNvSpPr>
                <a:spLocks noChangeShapeType="1"/>
              </p:cNvSpPr>
              <p:nvPr/>
            </p:nvSpPr>
            <p:spPr bwMode="auto">
              <a:xfrm>
                <a:off x="3612" y="194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5" name="Group 1201"/>
            <p:cNvGrpSpPr>
              <a:grpSpLocks/>
            </p:cNvGrpSpPr>
            <p:nvPr/>
          </p:nvGrpSpPr>
          <p:grpSpPr bwMode="auto">
            <a:xfrm>
              <a:off x="3325" y="2698"/>
              <a:ext cx="415" cy="279"/>
              <a:chOff x="3325" y="2698"/>
              <a:chExt cx="415" cy="279"/>
            </a:xfrm>
          </p:grpSpPr>
          <p:sp>
            <p:nvSpPr>
              <p:cNvPr id="105794" name="Freeform 1202"/>
              <p:cNvSpPr>
                <a:spLocks/>
              </p:cNvSpPr>
              <p:nvPr/>
            </p:nvSpPr>
            <p:spPr bwMode="auto">
              <a:xfrm>
                <a:off x="3628" y="2889"/>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795" name="Line 1203"/>
              <p:cNvSpPr>
                <a:spLocks noChangeShapeType="1"/>
              </p:cNvSpPr>
              <p:nvPr/>
            </p:nvSpPr>
            <p:spPr bwMode="auto">
              <a:xfrm>
                <a:off x="3325" y="269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6" name="Line 1204"/>
              <p:cNvSpPr>
                <a:spLocks noChangeShapeType="1"/>
              </p:cNvSpPr>
              <p:nvPr/>
            </p:nvSpPr>
            <p:spPr bwMode="auto">
              <a:xfrm>
                <a:off x="3421" y="276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7" name="Line 1205"/>
              <p:cNvSpPr>
                <a:spLocks noChangeShapeType="1"/>
              </p:cNvSpPr>
              <p:nvPr/>
            </p:nvSpPr>
            <p:spPr bwMode="auto">
              <a:xfrm>
                <a:off x="3510" y="282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8" name="Line 1206"/>
              <p:cNvSpPr>
                <a:spLocks noChangeShapeType="1"/>
              </p:cNvSpPr>
              <p:nvPr/>
            </p:nvSpPr>
            <p:spPr bwMode="auto">
              <a:xfrm>
                <a:off x="3604" y="288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6" name="Group 1207"/>
            <p:cNvGrpSpPr>
              <a:grpSpLocks/>
            </p:cNvGrpSpPr>
            <p:nvPr/>
          </p:nvGrpSpPr>
          <p:grpSpPr bwMode="auto">
            <a:xfrm>
              <a:off x="2878" y="2395"/>
              <a:ext cx="423" cy="271"/>
              <a:chOff x="2878" y="2395"/>
              <a:chExt cx="423" cy="271"/>
            </a:xfrm>
          </p:grpSpPr>
          <p:sp>
            <p:nvSpPr>
              <p:cNvPr id="105789" name="Freeform 1208"/>
              <p:cNvSpPr>
                <a:spLocks/>
              </p:cNvSpPr>
              <p:nvPr/>
            </p:nvSpPr>
            <p:spPr bwMode="auto">
              <a:xfrm>
                <a:off x="318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5790" name="Line 1209"/>
              <p:cNvSpPr>
                <a:spLocks noChangeShapeType="1"/>
              </p:cNvSpPr>
              <p:nvPr/>
            </p:nvSpPr>
            <p:spPr bwMode="auto">
              <a:xfrm>
                <a:off x="2878" y="239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1" name="Line 1210"/>
              <p:cNvSpPr>
                <a:spLocks noChangeShapeType="1"/>
              </p:cNvSpPr>
              <p:nvPr/>
            </p:nvSpPr>
            <p:spPr bwMode="auto">
              <a:xfrm>
                <a:off x="2975" y="2459"/>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2" name="Line 1211"/>
              <p:cNvSpPr>
                <a:spLocks noChangeShapeType="1"/>
              </p:cNvSpPr>
              <p:nvPr/>
            </p:nvSpPr>
            <p:spPr bwMode="auto">
              <a:xfrm>
                <a:off x="3070" y="251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93" name="Line 1212"/>
              <p:cNvSpPr>
                <a:spLocks noChangeShapeType="1"/>
              </p:cNvSpPr>
              <p:nvPr/>
            </p:nvSpPr>
            <p:spPr bwMode="auto">
              <a:xfrm>
                <a:off x="3157" y="2578"/>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7" name="Group 1213"/>
            <p:cNvGrpSpPr>
              <a:grpSpLocks/>
            </p:cNvGrpSpPr>
            <p:nvPr/>
          </p:nvGrpSpPr>
          <p:grpSpPr bwMode="auto">
            <a:xfrm>
              <a:off x="2862" y="3001"/>
              <a:ext cx="423" cy="263"/>
              <a:chOff x="2862" y="3001"/>
              <a:chExt cx="423" cy="263"/>
            </a:xfrm>
          </p:grpSpPr>
          <p:sp>
            <p:nvSpPr>
              <p:cNvPr id="105784" name="Freeform 1214"/>
              <p:cNvSpPr>
                <a:spLocks/>
              </p:cNvSpPr>
              <p:nvPr/>
            </p:nvSpPr>
            <p:spPr bwMode="auto">
              <a:xfrm>
                <a:off x="3173" y="3185"/>
                <a:ext cx="112" cy="79"/>
              </a:xfrm>
              <a:custGeom>
                <a:avLst/>
                <a:gdLst>
                  <a:gd name="T0" fmla="*/ 112 w 112"/>
                  <a:gd name="T1" fmla="*/ 79 h 79"/>
                  <a:gd name="T2" fmla="*/ 0 w 112"/>
                  <a:gd name="T3" fmla="*/ 47 h 79"/>
                  <a:gd name="T4" fmla="*/ 16 w 112"/>
                  <a:gd name="T5" fmla="*/ 23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3"/>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5785" name="Line 1215"/>
              <p:cNvSpPr>
                <a:spLocks noChangeShapeType="1"/>
              </p:cNvSpPr>
              <p:nvPr/>
            </p:nvSpPr>
            <p:spPr bwMode="auto">
              <a:xfrm>
                <a:off x="2862"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6" name="Line 1216"/>
              <p:cNvSpPr>
                <a:spLocks noChangeShapeType="1"/>
              </p:cNvSpPr>
              <p:nvPr/>
            </p:nvSpPr>
            <p:spPr bwMode="auto">
              <a:xfrm>
                <a:off x="2958" y="305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7" name="Line 1217"/>
              <p:cNvSpPr>
                <a:spLocks noChangeShapeType="1"/>
              </p:cNvSpPr>
              <p:nvPr/>
            </p:nvSpPr>
            <p:spPr bwMode="auto">
              <a:xfrm>
                <a:off x="3054"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8" name="Line 1218"/>
              <p:cNvSpPr>
                <a:spLocks noChangeShapeType="1"/>
              </p:cNvSpPr>
              <p:nvPr/>
            </p:nvSpPr>
            <p:spPr bwMode="auto">
              <a:xfrm>
                <a:off x="3150" y="3177"/>
                <a:ext cx="39"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5778" name="Group 1219"/>
            <p:cNvGrpSpPr>
              <a:grpSpLocks/>
            </p:cNvGrpSpPr>
            <p:nvPr/>
          </p:nvGrpSpPr>
          <p:grpSpPr bwMode="auto">
            <a:xfrm>
              <a:off x="3318" y="3304"/>
              <a:ext cx="422" cy="287"/>
              <a:chOff x="3318" y="3304"/>
              <a:chExt cx="422" cy="287"/>
            </a:xfrm>
          </p:grpSpPr>
          <p:sp>
            <p:nvSpPr>
              <p:cNvPr id="105779" name="Freeform 1220"/>
              <p:cNvSpPr>
                <a:spLocks/>
              </p:cNvSpPr>
              <p:nvPr/>
            </p:nvSpPr>
            <p:spPr bwMode="auto">
              <a:xfrm>
                <a:off x="3628"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5780" name="Line 1221"/>
              <p:cNvSpPr>
                <a:spLocks noChangeShapeType="1"/>
              </p:cNvSpPr>
              <p:nvPr/>
            </p:nvSpPr>
            <p:spPr bwMode="auto">
              <a:xfrm flipV="1">
                <a:off x="3318" y="354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1" name="Line 1222"/>
              <p:cNvSpPr>
                <a:spLocks noChangeShapeType="1"/>
              </p:cNvSpPr>
              <p:nvPr/>
            </p:nvSpPr>
            <p:spPr bwMode="auto">
              <a:xfrm flipV="1">
                <a:off x="3413" y="3481"/>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2" name="Line 1223"/>
              <p:cNvSpPr>
                <a:spLocks noChangeShapeType="1"/>
              </p:cNvSpPr>
              <p:nvPr/>
            </p:nvSpPr>
            <p:spPr bwMode="auto">
              <a:xfrm flipV="1">
                <a:off x="3501" y="341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83" name="Line 1224"/>
              <p:cNvSpPr>
                <a:spLocks noChangeShapeType="1"/>
              </p:cNvSpPr>
              <p:nvPr/>
            </p:nvSpPr>
            <p:spPr bwMode="auto">
              <a:xfrm flipV="1">
                <a:off x="3596"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05477" name="Rectangle 1225"/>
          <p:cNvSpPr>
            <a:spLocks noGrp="1" noChangeArrowheads="1"/>
          </p:cNvSpPr>
          <p:nvPr>
            <p:ph type="title"/>
          </p:nvPr>
        </p:nvSpPr>
        <p:spPr/>
        <p:txBody>
          <a:bodyPr/>
          <a:lstStyle/>
          <a:p>
            <a:r>
              <a:rPr lang="en-US" dirty="0"/>
              <a:t>Optimizing fleets</a:t>
            </a:r>
            <a:endParaRPr lang="en-US" dirty="0" smtClean="0"/>
          </a:p>
        </p:txBody>
      </p:sp>
      <p:grpSp>
        <p:nvGrpSpPr>
          <p:cNvPr id="90335" name="Group 1226"/>
          <p:cNvGrpSpPr>
            <a:grpSpLocks/>
          </p:cNvGrpSpPr>
          <p:nvPr/>
        </p:nvGrpSpPr>
        <p:grpSpPr bwMode="auto">
          <a:xfrm>
            <a:off x="2844800" y="2235200"/>
            <a:ext cx="3481388" cy="4038600"/>
            <a:chOff x="1224" y="1416"/>
            <a:chExt cx="2193" cy="2544"/>
          </a:xfrm>
        </p:grpSpPr>
        <p:sp>
          <p:nvSpPr>
            <p:cNvPr id="105548" name="Line 1227"/>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49" name="Line 1228"/>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50" name="Line 1229"/>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51" name="Rectangle 1230"/>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5552" name="Group 1231"/>
            <p:cNvGrpSpPr>
              <a:grpSpLocks/>
            </p:cNvGrpSpPr>
            <p:nvPr/>
          </p:nvGrpSpPr>
          <p:grpSpPr bwMode="auto">
            <a:xfrm>
              <a:off x="2308" y="1754"/>
              <a:ext cx="621" cy="511"/>
              <a:chOff x="2700" y="1858"/>
              <a:chExt cx="948" cy="780"/>
            </a:xfrm>
          </p:grpSpPr>
          <p:sp>
            <p:nvSpPr>
              <p:cNvPr id="105565" name="Rectangle 1232"/>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66" name="Group 1233"/>
              <p:cNvGrpSpPr>
                <a:grpSpLocks/>
              </p:cNvGrpSpPr>
              <p:nvPr/>
            </p:nvGrpSpPr>
            <p:grpSpPr bwMode="auto">
              <a:xfrm>
                <a:off x="2931" y="2061"/>
                <a:ext cx="506" cy="416"/>
                <a:chOff x="4101" y="2013"/>
                <a:chExt cx="506" cy="416"/>
              </a:xfrm>
            </p:grpSpPr>
            <p:sp>
              <p:nvSpPr>
                <p:cNvPr id="105567" name="Line 1234"/>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68" name="Line 1235"/>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69" name="Arc 1236"/>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53" name="Group 1237"/>
            <p:cNvGrpSpPr>
              <a:grpSpLocks/>
            </p:cNvGrpSpPr>
            <p:nvPr/>
          </p:nvGrpSpPr>
          <p:grpSpPr bwMode="auto">
            <a:xfrm>
              <a:off x="2796" y="2145"/>
              <a:ext cx="621" cy="511"/>
              <a:chOff x="2700" y="1858"/>
              <a:chExt cx="948" cy="780"/>
            </a:xfrm>
          </p:grpSpPr>
          <p:sp>
            <p:nvSpPr>
              <p:cNvPr id="105560" name="Rectangle 1238"/>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61" name="Group 1239"/>
              <p:cNvGrpSpPr>
                <a:grpSpLocks/>
              </p:cNvGrpSpPr>
              <p:nvPr/>
            </p:nvGrpSpPr>
            <p:grpSpPr bwMode="auto">
              <a:xfrm>
                <a:off x="2931" y="2061"/>
                <a:ext cx="506" cy="416"/>
                <a:chOff x="4101" y="2013"/>
                <a:chExt cx="506" cy="416"/>
              </a:xfrm>
            </p:grpSpPr>
            <p:sp>
              <p:nvSpPr>
                <p:cNvPr id="105562" name="Line 1240"/>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63" name="Line 1241"/>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64" name="Arc 1242"/>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54" name="Group 1243"/>
            <p:cNvGrpSpPr>
              <a:grpSpLocks/>
            </p:cNvGrpSpPr>
            <p:nvPr/>
          </p:nvGrpSpPr>
          <p:grpSpPr bwMode="auto">
            <a:xfrm>
              <a:off x="2223" y="3055"/>
              <a:ext cx="621" cy="511"/>
              <a:chOff x="2700" y="1858"/>
              <a:chExt cx="948" cy="780"/>
            </a:xfrm>
          </p:grpSpPr>
          <p:sp>
            <p:nvSpPr>
              <p:cNvPr id="105555" name="Rectangle 1244"/>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56" name="Group 1245"/>
              <p:cNvGrpSpPr>
                <a:grpSpLocks/>
              </p:cNvGrpSpPr>
              <p:nvPr/>
            </p:nvGrpSpPr>
            <p:grpSpPr bwMode="auto">
              <a:xfrm>
                <a:off x="2931" y="2061"/>
                <a:ext cx="506" cy="416"/>
                <a:chOff x="4101" y="2013"/>
                <a:chExt cx="506" cy="416"/>
              </a:xfrm>
            </p:grpSpPr>
            <p:sp>
              <p:nvSpPr>
                <p:cNvPr id="105557" name="Line 1246"/>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8" name="Line 1247"/>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59" name="Arc 1248"/>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0406" name="Group 1249"/>
          <p:cNvGrpSpPr>
            <a:grpSpLocks/>
          </p:cNvGrpSpPr>
          <p:nvPr/>
        </p:nvGrpSpPr>
        <p:grpSpPr bwMode="auto">
          <a:xfrm>
            <a:off x="3708400" y="2222500"/>
            <a:ext cx="3481388" cy="4038600"/>
            <a:chOff x="1224" y="1416"/>
            <a:chExt cx="2193" cy="2544"/>
          </a:xfrm>
        </p:grpSpPr>
        <p:sp>
          <p:nvSpPr>
            <p:cNvPr id="105526" name="Line 1250"/>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27" name="Line 1251"/>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28" name="Line 1252"/>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29" name="Rectangle 1253"/>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5530" name="Group 1254"/>
            <p:cNvGrpSpPr>
              <a:grpSpLocks/>
            </p:cNvGrpSpPr>
            <p:nvPr/>
          </p:nvGrpSpPr>
          <p:grpSpPr bwMode="auto">
            <a:xfrm>
              <a:off x="2308" y="1754"/>
              <a:ext cx="621" cy="511"/>
              <a:chOff x="2700" y="1858"/>
              <a:chExt cx="948" cy="780"/>
            </a:xfrm>
          </p:grpSpPr>
          <p:sp>
            <p:nvSpPr>
              <p:cNvPr id="105543" name="Rectangle 1255"/>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44" name="Group 1256"/>
              <p:cNvGrpSpPr>
                <a:grpSpLocks/>
              </p:cNvGrpSpPr>
              <p:nvPr/>
            </p:nvGrpSpPr>
            <p:grpSpPr bwMode="auto">
              <a:xfrm>
                <a:off x="2931" y="2061"/>
                <a:ext cx="506" cy="416"/>
                <a:chOff x="4101" y="2013"/>
                <a:chExt cx="506" cy="416"/>
              </a:xfrm>
            </p:grpSpPr>
            <p:sp>
              <p:nvSpPr>
                <p:cNvPr id="105545" name="Line 1257"/>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6" name="Line 1258"/>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7" name="Arc 1259"/>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31" name="Group 1260"/>
            <p:cNvGrpSpPr>
              <a:grpSpLocks/>
            </p:cNvGrpSpPr>
            <p:nvPr/>
          </p:nvGrpSpPr>
          <p:grpSpPr bwMode="auto">
            <a:xfrm>
              <a:off x="2796" y="2145"/>
              <a:ext cx="621" cy="511"/>
              <a:chOff x="2700" y="1858"/>
              <a:chExt cx="948" cy="780"/>
            </a:xfrm>
          </p:grpSpPr>
          <p:sp>
            <p:nvSpPr>
              <p:cNvPr id="105538" name="Rectangle 1261"/>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39" name="Group 1262"/>
              <p:cNvGrpSpPr>
                <a:grpSpLocks/>
              </p:cNvGrpSpPr>
              <p:nvPr/>
            </p:nvGrpSpPr>
            <p:grpSpPr bwMode="auto">
              <a:xfrm>
                <a:off x="2931" y="2061"/>
                <a:ext cx="506" cy="416"/>
                <a:chOff x="4101" y="2013"/>
                <a:chExt cx="506" cy="416"/>
              </a:xfrm>
            </p:grpSpPr>
            <p:sp>
              <p:nvSpPr>
                <p:cNvPr id="105540" name="Line 1263"/>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1" name="Line 1264"/>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2" name="Arc 1265"/>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32" name="Group 1266"/>
            <p:cNvGrpSpPr>
              <a:grpSpLocks/>
            </p:cNvGrpSpPr>
            <p:nvPr/>
          </p:nvGrpSpPr>
          <p:grpSpPr bwMode="auto">
            <a:xfrm>
              <a:off x="2223" y="3055"/>
              <a:ext cx="621" cy="511"/>
              <a:chOff x="2700" y="1858"/>
              <a:chExt cx="948" cy="780"/>
            </a:xfrm>
          </p:grpSpPr>
          <p:sp>
            <p:nvSpPr>
              <p:cNvPr id="105533" name="Rectangle 1267"/>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34" name="Group 1268"/>
              <p:cNvGrpSpPr>
                <a:grpSpLocks/>
              </p:cNvGrpSpPr>
              <p:nvPr/>
            </p:nvGrpSpPr>
            <p:grpSpPr bwMode="auto">
              <a:xfrm>
                <a:off x="2931" y="2061"/>
                <a:ext cx="506" cy="416"/>
                <a:chOff x="4101" y="2013"/>
                <a:chExt cx="506" cy="416"/>
              </a:xfrm>
            </p:grpSpPr>
            <p:sp>
              <p:nvSpPr>
                <p:cNvPr id="105535" name="Line 1269"/>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6" name="Line 1270"/>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7" name="Arc 1271"/>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0413" name="Group 1272"/>
          <p:cNvGrpSpPr>
            <a:grpSpLocks/>
          </p:cNvGrpSpPr>
          <p:nvPr/>
        </p:nvGrpSpPr>
        <p:grpSpPr bwMode="auto">
          <a:xfrm>
            <a:off x="4572000" y="2222500"/>
            <a:ext cx="3481388" cy="4038600"/>
            <a:chOff x="1224" y="1416"/>
            <a:chExt cx="2193" cy="2544"/>
          </a:xfrm>
        </p:grpSpPr>
        <p:sp>
          <p:nvSpPr>
            <p:cNvPr id="105504" name="Line 1273"/>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05" name="Line 1274"/>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06" name="Line 1275"/>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507" name="Rectangle 1276"/>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5508" name="Group 1277"/>
            <p:cNvGrpSpPr>
              <a:grpSpLocks/>
            </p:cNvGrpSpPr>
            <p:nvPr/>
          </p:nvGrpSpPr>
          <p:grpSpPr bwMode="auto">
            <a:xfrm>
              <a:off x="2308" y="1754"/>
              <a:ext cx="621" cy="511"/>
              <a:chOff x="2700" y="1858"/>
              <a:chExt cx="948" cy="780"/>
            </a:xfrm>
          </p:grpSpPr>
          <p:sp>
            <p:nvSpPr>
              <p:cNvPr id="105521" name="Rectangle 1278"/>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22" name="Group 1279"/>
              <p:cNvGrpSpPr>
                <a:grpSpLocks/>
              </p:cNvGrpSpPr>
              <p:nvPr/>
            </p:nvGrpSpPr>
            <p:grpSpPr bwMode="auto">
              <a:xfrm>
                <a:off x="2931" y="2061"/>
                <a:ext cx="506" cy="416"/>
                <a:chOff x="4101" y="2013"/>
                <a:chExt cx="506" cy="416"/>
              </a:xfrm>
            </p:grpSpPr>
            <p:sp>
              <p:nvSpPr>
                <p:cNvPr id="105523" name="Line 1280"/>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4" name="Line 1281"/>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5" name="Arc 1282"/>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09" name="Group 1283"/>
            <p:cNvGrpSpPr>
              <a:grpSpLocks/>
            </p:cNvGrpSpPr>
            <p:nvPr/>
          </p:nvGrpSpPr>
          <p:grpSpPr bwMode="auto">
            <a:xfrm>
              <a:off x="2796" y="2145"/>
              <a:ext cx="621" cy="511"/>
              <a:chOff x="2700" y="1858"/>
              <a:chExt cx="948" cy="780"/>
            </a:xfrm>
          </p:grpSpPr>
          <p:sp>
            <p:nvSpPr>
              <p:cNvPr id="105516" name="Rectangle 1284"/>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17" name="Group 1285"/>
              <p:cNvGrpSpPr>
                <a:grpSpLocks/>
              </p:cNvGrpSpPr>
              <p:nvPr/>
            </p:nvGrpSpPr>
            <p:grpSpPr bwMode="auto">
              <a:xfrm>
                <a:off x="2931" y="2061"/>
                <a:ext cx="506" cy="416"/>
                <a:chOff x="4101" y="2013"/>
                <a:chExt cx="506" cy="416"/>
              </a:xfrm>
            </p:grpSpPr>
            <p:sp>
              <p:nvSpPr>
                <p:cNvPr id="105518" name="Line 1286"/>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19" name="Line 1287"/>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0" name="Arc 1288"/>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510" name="Group 1289"/>
            <p:cNvGrpSpPr>
              <a:grpSpLocks/>
            </p:cNvGrpSpPr>
            <p:nvPr/>
          </p:nvGrpSpPr>
          <p:grpSpPr bwMode="auto">
            <a:xfrm>
              <a:off x="2223" y="3055"/>
              <a:ext cx="621" cy="511"/>
              <a:chOff x="2700" y="1858"/>
              <a:chExt cx="948" cy="780"/>
            </a:xfrm>
          </p:grpSpPr>
          <p:sp>
            <p:nvSpPr>
              <p:cNvPr id="105511" name="Rectangle 1290"/>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12" name="Group 1291"/>
              <p:cNvGrpSpPr>
                <a:grpSpLocks/>
              </p:cNvGrpSpPr>
              <p:nvPr/>
            </p:nvGrpSpPr>
            <p:grpSpPr bwMode="auto">
              <a:xfrm>
                <a:off x="2931" y="2061"/>
                <a:ext cx="506" cy="416"/>
                <a:chOff x="4101" y="2013"/>
                <a:chExt cx="506" cy="416"/>
              </a:xfrm>
            </p:grpSpPr>
            <p:sp>
              <p:nvSpPr>
                <p:cNvPr id="105513" name="Line 1292"/>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14" name="Line 1293"/>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15" name="Arc 1294"/>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1457" name="Group 1295"/>
          <p:cNvGrpSpPr>
            <a:grpSpLocks/>
          </p:cNvGrpSpPr>
          <p:nvPr/>
        </p:nvGrpSpPr>
        <p:grpSpPr bwMode="auto">
          <a:xfrm>
            <a:off x="5429250" y="2222500"/>
            <a:ext cx="3481388" cy="4038600"/>
            <a:chOff x="1224" y="1416"/>
            <a:chExt cx="2193" cy="2544"/>
          </a:xfrm>
        </p:grpSpPr>
        <p:sp>
          <p:nvSpPr>
            <p:cNvPr id="105482" name="Line 1296"/>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483" name="Line 1297"/>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484" name="Line 1298"/>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485" name="Rectangle 1299"/>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5486" name="Group 1300"/>
            <p:cNvGrpSpPr>
              <a:grpSpLocks/>
            </p:cNvGrpSpPr>
            <p:nvPr/>
          </p:nvGrpSpPr>
          <p:grpSpPr bwMode="auto">
            <a:xfrm>
              <a:off x="2308" y="1754"/>
              <a:ext cx="621" cy="511"/>
              <a:chOff x="2700" y="1858"/>
              <a:chExt cx="948" cy="780"/>
            </a:xfrm>
          </p:grpSpPr>
          <p:sp>
            <p:nvSpPr>
              <p:cNvPr id="105499" name="Rectangle 1301"/>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500" name="Group 1302"/>
              <p:cNvGrpSpPr>
                <a:grpSpLocks/>
              </p:cNvGrpSpPr>
              <p:nvPr/>
            </p:nvGrpSpPr>
            <p:grpSpPr bwMode="auto">
              <a:xfrm>
                <a:off x="2931" y="2061"/>
                <a:ext cx="506" cy="416"/>
                <a:chOff x="4101" y="2013"/>
                <a:chExt cx="506" cy="416"/>
              </a:xfrm>
            </p:grpSpPr>
            <p:sp>
              <p:nvSpPr>
                <p:cNvPr id="105501" name="Line 1303"/>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02" name="Line 1304"/>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03" name="Arc 1305"/>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487" name="Group 1306"/>
            <p:cNvGrpSpPr>
              <a:grpSpLocks/>
            </p:cNvGrpSpPr>
            <p:nvPr/>
          </p:nvGrpSpPr>
          <p:grpSpPr bwMode="auto">
            <a:xfrm>
              <a:off x="2796" y="2145"/>
              <a:ext cx="621" cy="511"/>
              <a:chOff x="2700" y="1858"/>
              <a:chExt cx="948" cy="780"/>
            </a:xfrm>
          </p:grpSpPr>
          <p:sp>
            <p:nvSpPr>
              <p:cNvPr id="105494" name="Rectangle 1307"/>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495" name="Group 1308"/>
              <p:cNvGrpSpPr>
                <a:grpSpLocks/>
              </p:cNvGrpSpPr>
              <p:nvPr/>
            </p:nvGrpSpPr>
            <p:grpSpPr bwMode="auto">
              <a:xfrm>
                <a:off x="2931" y="2061"/>
                <a:ext cx="506" cy="416"/>
                <a:chOff x="4101" y="2013"/>
                <a:chExt cx="506" cy="416"/>
              </a:xfrm>
            </p:grpSpPr>
            <p:sp>
              <p:nvSpPr>
                <p:cNvPr id="105496" name="Line 1309"/>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7" name="Line 1310"/>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8" name="Arc 1311"/>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5488" name="Group 1312"/>
            <p:cNvGrpSpPr>
              <a:grpSpLocks/>
            </p:cNvGrpSpPr>
            <p:nvPr/>
          </p:nvGrpSpPr>
          <p:grpSpPr bwMode="auto">
            <a:xfrm>
              <a:off x="2223" y="3055"/>
              <a:ext cx="621" cy="511"/>
              <a:chOff x="2700" y="1858"/>
              <a:chExt cx="948" cy="780"/>
            </a:xfrm>
          </p:grpSpPr>
          <p:sp>
            <p:nvSpPr>
              <p:cNvPr id="105489" name="Rectangle 1313"/>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5490" name="Group 1314"/>
              <p:cNvGrpSpPr>
                <a:grpSpLocks/>
              </p:cNvGrpSpPr>
              <p:nvPr/>
            </p:nvGrpSpPr>
            <p:grpSpPr bwMode="auto">
              <a:xfrm>
                <a:off x="2931" y="2061"/>
                <a:ext cx="506" cy="416"/>
                <a:chOff x="4101" y="2013"/>
                <a:chExt cx="506" cy="416"/>
              </a:xfrm>
            </p:grpSpPr>
            <p:sp>
              <p:nvSpPr>
                <p:cNvPr id="105491" name="Line 1315"/>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2" name="Line 1316"/>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3" name="Arc 1317"/>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2" name="Footer Placeholder 1"/>
          <p:cNvSpPr>
            <a:spLocks noGrp="1"/>
          </p:cNvSpPr>
          <p:nvPr>
            <p:ph type="ftr" sz="quarter" idx="11"/>
          </p:nvPr>
        </p:nvSpPr>
        <p:spPr/>
        <p:txBody>
          <a:bodyPr/>
          <a:lstStyle/>
          <a:p>
            <a:pPr>
              <a:defRPr/>
            </a:pPr>
            <a:r>
              <a:rPr lang="en-US" smtClean="0"/>
              <a:t>© 2018 Warren B. Powell</a:t>
            </a:r>
            <a:endParaRPr lang="en-US" dirty="0"/>
          </a:p>
        </p:txBody>
      </p:sp>
    </p:spTree>
    <p:extLst>
      <p:ext uri="{BB962C8B-B14F-4D97-AF65-F5344CB8AC3E}">
        <p14:creationId xmlns:p14="http://schemas.microsoft.com/office/powerpoint/2010/main" val="3296123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0335"/>
                                        </p:tgtEl>
                                        <p:attrNameLst>
                                          <p:attrName>style.visibility</p:attrName>
                                        </p:attrNameLst>
                                      </p:cBhvr>
                                      <p:to>
                                        <p:strVal val="visible"/>
                                      </p:to>
                                    </p:set>
                                    <p:animEffect transition="in" filter="wipe(left)">
                                      <p:cBhvr>
                                        <p:cTn id="7" dur="500"/>
                                        <p:tgtEl>
                                          <p:spTgt spid="90335"/>
                                        </p:tgtEl>
                                      </p:cBhvr>
                                    </p:animEffect>
                                  </p:childTnLst>
                                  <p:subTnLst>
                                    <p:set>
                                      <p:cBhvr override="childStyle">
                                        <p:cTn dur="1" fill="hold" display="0" masterRel="sameClick" afterEffect="1">
                                          <p:stCondLst>
                                            <p:cond evt="end" delay="0">
                                              <p:tn val="5"/>
                                            </p:cond>
                                          </p:stCondLst>
                                        </p:cTn>
                                        <p:tgtEl>
                                          <p:spTgt spid="90335"/>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406"/>
                                        </p:tgtEl>
                                        <p:attrNameLst>
                                          <p:attrName>style.visibility</p:attrName>
                                        </p:attrNameLst>
                                      </p:cBhvr>
                                      <p:to>
                                        <p:strVal val="visible"/>
                                      </p:to>
                                    </p:set>
                                    <p:animEffect transition="in" filter="wipe(left)">
                                      <p:cBhvr>
                                        <p:cTn id="11" dur="500"/>
                                        <p:tgtEl>
                                          <p:spTgt spid="90406"/>
                                        </p:tgtEl>
                                      </p:cBhvr>
                                    </p:animEffect>
                                  </p:childTnLst>
                                  <p:subTnLst>
                                    <p:set>
                                      <p:cBhvr override="childStyle">
                                        <p:cTn dur="1" fill="hold" display="0" masterRel="sameClick" afterEffect="1">
                                          <p:stCondLst>
                                            <p:cond evt="end" delay="0">
                                              <p:tn val="9"/>
                                            </p:cond>
                                          </p:stCondLst>
                                        </p:cTn>
                                        <p:tgtEl>
                                          <p:spTgt spid="90406"/>
                                        </p:tgtEl>
                                        <p:attrNameLst>
                                          <p:attrName>style.visibility</p:attrName>
                                        </p:attrNameLst>
                                      </p:cBhvr>
                                      <p:to>
                                        <p:strVal val="hidden"/>
                                      </p:to>
                                    </p:set>
                                  </p:sub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0413"/>
                                        </p:tgtEl>
                                        <p:attrNameLst>
                                          <p:attrName>style.visibility</p:attrName>
                                        </p:attrNameLst>
                                      </p:cBhvr>
                                      <p:to>
                                        <p:strVal val="visible"/>
                                      </p:to>
                                    </p:set>
                                    <p:animEffect transition="in" filter="wipe(left)">
                                      <p:cBhvr>
                                        <p:cTn id="15" dur="500"/>
                                        <p:tgtEl>
                                          <p:spTgt spid="90413"/>
                                        </p:tgtEl>
                                      </p:cBhvr>
                                    </p:animEffect>
                                  </p:childTnLst>
                                  <p:subTnLst>
                                    <p:set>
                                      <p:cBhvr override="childStyle">
                                        <p:cTn dur="1" fill="hold" display="0" masterRel="sameClick" afterEffect="1">
                                          <p:stCondLst>
                                            <p:cond evt="end" delay="0">
                                              <p:tn val="13"/>
                                            </p:cond>
                                          </p:stCondLst>
                                        </p:cTn>
                                        <p:tgtEl>
                                          <p:spTgt spid="90413"/>
                                        </p:tgtEl>
                                        <p:attrNameLst>
                                          <p:attrName>style.visibility</p:attrName>
                                        </p:attrNameLst>
                                      </p:cBhvr>
                                      <p:to>
                                        <p:strVal val="hidden"/>
                                      </p:to>
                                    </p:set>
                                  </p:sub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1457"/>
                                        </p:tgtEl>
                                        <p:attrNameLst>
                                          <p:attrName>style.visibility</p:attrName>
                                        </p:attrNameLst>
                                      </p:cBhvr>
                                      <p:to>
                                        <p:strVal val="visible"/>
                                      </p:to>
                                    </p:set>
                                    <p:animEffect transition="in" filter="wipe(left)">
                                      <p:cBhvr>
                                        <p:cTn id="19" dur="500"/>
                                        <p:tgtEl>
                                          <p:spTgt spid="91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4" name="Group 2"/>
          <p:cNvGrpSpPr>
            <a:grpSpLocks/>
          </p:cNvGrpSpPr>
          <p:nvPr/>
        </p:nvGrpSpPr>
        <p:grpSpPr bwMode="auto">
          <a:xfrm>
            <a:off x="1487488" y="2598738"/>
            <a:ext cx="6081712" cy="3332162"/>
            <a:chOff x="1449" y="1725"/>
            <a:chExt cx="3265" cy="1898"/>
          </a:xfrm>
        </p:grpSpPr>
        <p:grpSp>
          <p:nvGrpSpPr>
            <p:cNvPr id="107641" name="Group 3"/>
            <p:cNvGrpSpPr>
              <a:grpSpLocks/>
            </p:cNvGrpSpPr>
            <p:nvPr/>
          </p:nvGrpSpPr>
          <p:grpSpPr bwMode="auto">
            <a:xfrm>
              <a:off x="3772" y="2690"/>
              <a:ext cx="894" cy="596"/>
              <a:chOff x="3772" y="2690"/>
              <a:chExt cx="894" cy="596"/>
            </a:xfrm>
          </p:grpSpPr>
          <p:sp>
            <p:nvSpPr>
              <p:cNvPr id="108861" name="Freeform 4"/>
              <p:cNvSpPr>
                <a:spLocks/>
              </p:cNvSpPr>
              <p:nvPr/>
            </p:nvSpPr>
            <p:spPr bwMode="auto">
              <a:xfrm>
                <a:off x="4538" y="2690"/>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8862" name="Line 5"/>
              <p:cNvSpPr>
                <a:spLocks noChangeShapeType="1"/>
              </p:cNvSpPr>
              <p:nvPr/>
            </p:nvSpPr>
            <p:spPr bwMode="auto">
              <a:xfrm flipV="1">
                <a:off x="3772" y="2757"/>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42" name="Group 6"/>
            <p:cNvGrpSpPr>
              <a:grpSpLocks/>
            </p:cNvGrpSpPr>
            <p:nvPr/>
          </p:nvGrpSpPr>
          <p:grpSpPr bwMode="auto">
            <a:xfrm>
              <a:off x="1944" y="2690"/>
              <a:ext cx="894" cy="596"/>
              <a:chOff x="1944" y="2690"/>
              <a:chExt cx="894" cy="596"/>
            </a:xfrm>
          </p:grpSpPr>
          <p:sp>
            <p:nvSpPr>
              <p:cNvPr id="108859" name="Freeform 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8860" name="Line 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43" name="Group 9"/>
            <p:cNvGrpSpPr>
              <a:grpSpLocks/>
            </p:cNvGrpSpPr>
            <p:nvPr/>
          </p:nvGrpSpPr>
          <p:grpSpPr bwMode="auto">
            <a:xfrm>
              <a:off x="1483" y="2379"/>
              <a:ext cx="429" cy="598"/>
              <a:chOff x="1483" y="2379"/>
              <a:chExt cx="429" cy="598"/>
            </a:xfrm>
          </p:grpSpPr>
          <p:sp>
            <p:nvSpPr>
              <p:cNvPr id="108857" name="Freeform 10"/>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8858" name="Line 11"/>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44" name="Group 12"/>
            <p:cNvGrpSpPr>
              <a:grpSpLocks/>
            </p:cNvGrpSpPr>
            <p:nvPr/>
          </p:nvGrpSpPr>
          <p:grpSpPr bwMode="auto">
            <a:xfrm>
              <a:off x="1936" y="2379"/>
              <a:ext cx="894" cy="604"/>
              <a:chOff x="1936" y="2379"/>
              <a:chExt cx="894" cy="604"/>
            </a:xfrm>
          </p:grpSpPr>
          <p:sp>
            <p:nvSpPr>
              <p:cNvPr id="108855" name="Freeform 13"/>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8856" name="Line 14"/>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45" name="Group 15"/>
            <p:cNvGrpSpPr>
              <a:grpSpLocks/>
            </p:cNvGrpSpPr>
            <p:nvPr/>
          </p:nvGrpSpPr>
          <p:grpSpPr bwMode="auto">
            <a:xfrm>
              <a:off x="1952" y="2076"/>
              <a:ext cx="886" cy="290"/>
              <a:chOff x="1952" y="2076"/>
              <a:chExt cx="886" cy="290"/>
            </a:xfrm>
          </p:grpSpPr>
          <p:sp>
            <p:nvSpPr>
              <p:cNvPr id="108853" name="Freeform 16"/>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8854" name="Line 17"/>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46" name="Group 18"/>
            <p:cNvGrpSpPr>
              <a:grpSpLocks/>
            </p:cNvGrpSpPr>
            <p:nvPr/>
          </p:nvGrpSpPr>
          <p:grpSpPr bwMode="auto">
            <a:xfrm>
              <a:off x="1481" y="1769"/>
              <a:ext cx="894" cy="283"/>
              <a:chOff x="1481" y="1769"/>
              <a:chExt cx="894" cy="283"/>
            </a:xfrm>
          </p:grpSpPr>
          <p:sp>
            <p:nvSpPr>
              <p:cNvPr id="108851" name="Freeform 19"/>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8852" name="Line 20"/>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7647" name="Oval 21"/>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7648" name="Oval 22"/>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7649" name="Oval 23"/>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7650" name="Oval 24"/>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7651" name="Oval 25"/>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7652" name="Oval 26"/>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7653" name="Oval 27"/>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7654" name="Oval 28"/>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7655" name="Oval 29"/>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7656" name="Oval 30"/>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7657" name="Group 31"/>
            <p:cNvGrpSpPr>
              <a:grpSpLocks/>
            </p:cNvGrpSpPr>
            <p:nvPr/>
          </p:nvGrpSpPr>
          <p:grpSpPr bwMode="auto">
            <a:xfrm>
              <a:off x="1912" y="1741"/>
              <a:ext cx="40" cy="1260"/>
              <a:chOff x="1912" y="1741"/>
              <a:chExt cx="40" cy="1260"/>
            </a:xfrm>
          </p:grpSpPr>
          <p:sp>
            <p:nvSpPr>
              <p:cNvPr id="108841" name="Oval 32"/>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8842" name="Oval 33"/>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8843" name="Oval 34"/>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8844" name="Oval 35"/>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8845" name="Oval 36"/>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8846" name="Oval 37"/>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8847" name="Oval 38"/>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8848" name="Oval 39"/>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8849" name="Oval 40"/>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8850" name="Oval 41"/>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7658" name="Group 42"/>
            <p:cNvGrpSpPr>
              <a:grpSpLocks/>
            </p:cNvGrpSpPr>
            <p:nvPr/>
          </p:nvGrpSpPr>
          <p:grpSpPr bwMode="auto">
            <a:xfrm>
              <a:off x="2375" y="1749"/>
              <a:ext cx="40" cy="1252"/>
              <a:chOff x="2375" y="1749"/>
              <a:chExt cx="40" cy="1252"/>
            </a:xfrm>
          </p:grpSpPr>
          <p:sp>
            <p:nvSpPr>
              <p:cNvPr id="108831" name="Oval 43"/>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8832" name="Oval 44"/>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8833" name="Oval 45"/>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8834" name="Oval 46"/>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8835" name="Oval 47"/>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836" name="Oval 48"/>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837" name="Oval 49"/>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8838" name="Oval 50"/>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8839" name="Oval 51"/>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840" name="Oval 52"/>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59" name="Group 53"/>
            <p:cNvGrpSpPr>
              <a:grpSpLocks/>
            </p:cNvGrpSpPr>
            <p:nvPr/>
          </p:nvGrpSpPr>
          <p:grpSpPr bwMode="auto">
            <a:xfrm>
              <a:off x="1489" y="2076"/>
              <a:ext cx="431" cy="284"/>
              <a:chOff x="1489" y="2076"/>
              <a:chExt cx="431" cy="284"/>
            </a:xfrm>
          </p:grpSpPr>
          <p:sp>
            <p:nvSpPr>
              <p:cNvPr id="108829" name="Freeform 54"/>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8830" name="Line 55"/>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60" name="Group 56"/>
            <p:cNvGrpSpPr>
              <a:grpSpLocks/>
            </p:cNvGrpSpPr>
            <p:nvPr/>
          </p:nvGrpSpPr>
          <p:grpSpPr bwMode="auto">
            <a:xfrm>
              <a:off x="1489" y="1733"/>
              <a:ext cx="423" cy="56"/>
              <a:chOff x="1489" y="1733"/>
              <a:chExt cx="423" cy="56"/>
            </a:xfrm>
          </p:grpSpPr>
          <p:sp>
            <p:nvSpPr>
              <p:cNvPr id="108821" name="Freeform 57"/>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822" name="Group 58"/>
              <p:cNvGrpSpPr>
                <a:grpSpLocks/>
              </p:cNvGrpSpPr>
              <p:nvPr/>
            </p:nvGrpSpPr>
            <p:grpSpPr bwMode="auto">
              <a:xfrm>
                <a:off x="1489" y="1757"/>
                <a:ext cx="295" cy="1"/>
                <a:chOff x="1489" y="1757"/>
                <a:chExt cx="295" cy="1"/>
              </a:xfrm>
            </p:grpSpPr>
            <p:sp>
              <p:nvSpPr>
                <p:cNvPr id="108823" name="Line 59"/>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4" name="Line 60"/>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5" name="Line 61"/>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6" name="Line 62"/>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7" name="Line 63"/>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8" name="Line 64"/>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1" name="Group 65"/>
            <p:cNvGrpSpPr>
              <a:grpSpLocks/>
            </p:cNvGrpSpPr>
            <p:nvPr/>
          </p:nvGrpSpPr>
          <p:grpSpPr bwMode="auto">
            <a:xfrm>
              <a:off x="1952" y="1725"/>
              <a:ext cx="415" cy="56"/>
              <a:chOff x="1952" y="1725"/>
              <a:chExt cx="415" cy="56"/>
            </a:xfrm>
          </p:grpSpPr>
          <p:sp>
            <p:nvSpPr>
              <p:cNvPr id="108813" name="Freeform 66"/>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814" name="Group 67"/>
              <p:cNvGrpSpPr>
                <a:grpSpLocks/>
              </p:cNvGrpSpPr>
              <p:nvPr/>
            </p:nvGrpSpPr>
            <p:grpSpPr bwMode="auto">
              <a:xfrm>
                <a:off x="1952" y="1757"/>
                <a:ext cx="295" cy="1"/>
                <a:chOff x="1952" y="1757"/>
                <a:chExt cx="295" cy="1"/>
              </a:xfrm>
            </p:grpSpPr>
            <p:sp>
              <p:nvSpPr>
                <p:cNvPr id="108815" name="Line 68"/>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6" name="Line 69"/>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7" name="Line 70"/>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8" name="Line 71"/>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9" name="Line 72"/>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20" name="Line 73"/>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2" name="Group 74"/>
            <p:cNvGrpSpPr>
              <a:grpSpLocks/>
            </p:cNvGrpSpPr>
            <p:nvPr/>
          </p:nvGrpSpPr>
          <p:grpSpPr bwMode="auto">
            <a:xfrm>
              <a:off x="1497" y="2036"/>
              <a:ext cx="415" cy="56"/>
              <a:chOff x="1497" y="2036"/>
              <a:chExt cx="415" cy="56"/>
            </a:xfrm>
          </p:grpSpPr>
          <p:sp>
            <p:nvSpPr>
              <p:cNvPr id="108805" name="Freeform 75"/>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806" name="Group 76"/>
              <p:cNvGrpSpPr>
                <a:grpSpLocks/>
              </p:cNvGrpSpPr>
              <p:nvPr/>
            </p:nvGrpSpPr>
            <p:grpSpPr bwMode="auto">
              <a:xfrm>
                <a:off x="1497" y="2068"/>
                <a:ext cx="295" cy="1"/>
                <a:chOff x="1497" y="2068"/>
                <a:chExt cx="295" cy="1"/>
              </a:xfrm>
            </p:grpSpPr>
            <p:sp>
              <p:nvSpPr>
                <p:cNvPr id="108807" name="Line 77"/>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8" name="Line 78"/>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9" name="Line 79"/>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0" name="Line 80"/>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1" name="Line 81"/>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12" name="Line 82"/>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3" name="Group 83"/>
            <p:cNvGrpSpPr>
              <a:grpSpLocks/>
            </p:cNvGrpSpPr>
            <p:nvPr/>
          </p:nvGrpSpPr>
          <p:grpSpPr bwMode="auto">
            <a:xfrm>
              <a:off x="1960" y="2036"/>
              <a:ext cx="423" cy="56"/>
              <a:chOff x="1960" y="2036"/>
              <a:chExt cx="423" cy="56"/>
            </a:xfrm>
          </p:grpSpPr>
          <p:sp>
            <p:nvSpPr>
              <p:cNvPr id="108797" name="Freeform 84"/>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798" name="Group 85"/>
              <p:cNvGrpSpPr>
                <a:grpSpLocks/>
              </p:cNvGrpSpPr>
              <p:nvPr/>
            </p:nvGrpSpPr>
            <p:grpSpPr bwMode="auto">
              <a:xfrm>
                <a:off x="1960" y="2068"/>
                <a:ext cx="303" cy="1"/>
                <a:chOff x="1960" y="2068"/>
                <a:chExt cx="303" cy="1"/>
              </a:xfrm>
            </p:grpSpPr>
            <p:sp>
              <p:nvSpPr>
                <p:cNvPr id="108799" name="Line 86"/>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0" name="Line 87"/>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1" name="Line 88"/>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2" name="Line 89"/>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3" name="Line 90"/>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04" name="Line 91"/>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4" name="Group 92"/>
            <p:cNvGrpSpPr>
              <a:grpSpLocks/>
            </p:cNvGrpSpPr>
            <p:nvPr/>
          </p:nvGrpSpPr>
          <p:grpSpPr bwMode="auto">
            <a:xfrm>
              <a:off x="2431" y="2036"/>
              <a:ext cx="415" cy="56"/>
              <a:chOff x="2431" y="2036"/>
              <a:chExt cx="415" cy="56"/>
            </a:xfrm>
          </p:grpSpPr>
          <p:sp>
            <p:nvSpPr>
              <p:cNvPr id="108789" name="Freeform 93"/>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790" name="Group 94"/>
              <p:cNvGrpSpPr>
                <a:grpSpLocks/>
              </p:cNvGrpSpPr>
              <p:nvPr/>
            </p:nvGrpSpPr>
            <p:grpSpPr bwMode="auto">
              <a:xfrm>
                <a:off x="2431" y="2068"/>
                <a:ext cx="295" cy="1"/>
                <a:chOff x="2431" y="2068"/>
                <a:chExt cx="295" cy="1"/>
              </a:xfrm>
            </p:grpSpPr>
            <p:sp>
              <p:nvSpPr>
                <p:cNvPr id="108791" name="Line 95"/>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92" name="Line 96"/>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93" name="Line 97"/>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94" name="Line 98"/>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95" name="Line 99"/>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96" name="Line 100"/>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5" name="Group 101"/>
            <p:cNvGrpSpPr>
              <a:grpSpLocks/>
            </p:cNvGrpSpPr>
            <p:nvPr/>
          </p:nvGrpSpPr>
          <p:grpSpPr bwMode="auto">
            <a:xfrm>
              <a:off x="2423" y="2347"/>
              <a:ext cx="415" cy="56"/>
              <a:chOff x="2423" y="2347"/>
              <a:chExt cx="415" cy="56"/>
            </a:xfrm>
          </p:grpSpPr>
          <p:sp>
            <p:nvSpPr>
              <p:cNvPr id="108781" name="Freeform 102"/>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782" name="Group 103"/>
              <p:cNvGrpSpPr>
                <a:grpSpLocks/>
              </p:cNvGrpSpPr>
              <p:nvPr/>
            </p:nvGrpSpPr>
            <p:grpSpPr bwMode="auto">
              <a:xfrm>
                <a:off x="2423" y="2371"/>
                <a:ext cx="295" cy="1"/>
                <a:chOff x="2423" y="2371"/>
                <a:chExt cx="295" cy="1"/>
              </a:xfrm>
            </p:grpSpPr>
            <p:sp>
              <p:nvSpPr>
                <p:cNvPr id="108783" name="Line 104"/>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4" name="Line 105"/>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5" name="Line 106"/>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6" name="Line 107"/>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7" name="Line 108"/>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8" name="Line 109"/>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6" name="Group 110"/>
            <p:cNvGrpSpPr>
              <a:grpSpLocks/>
            </p:cNvGrpSpPr>
            <p:nvPr/>
          </p:nvGrpSpPr>
          <p:grpSpPr bwMode="auto">
            <a:xfrm>
              <a:off x="1960" y="2347"/>
              <a:ext cx="415" cy="56"/>
              <a:chOff x="1960" y="2347"/>
              <a:chExt cx="415" cy="56"/>
            </a:xfrm>
          </p:grpSpPr>
          <p:sp>
            <p:nvSpPr>
              <p:cNvPr id="108773" name="Freeform 111"/>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774" name="Group 112"/>
              <p:cNvGrpSpPr>
                <a:grpSpLocks/>
              </p:cNvGrpSpPr>
              <p:nvPr/>
            </p:nvGrpSpPr>
            <p:grpSpPr bwMode="auto">
              <a:xfrm>
                <a:off x="1960" y="2371"/>
                <a:ext cx="295" cy="1"/>
                <a:chOff x="1960" y="2371"/>
                <a:chExt cx="295" cy="1"/>
              </a:xfrm>
            </p:grpSpPr>
            <p:sp>
              <p:nvSpPr>
                <p:cNvPr id="108775" name="Line 113"/>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6" name="Line 114"/>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7" name="Line 115"/>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8" name="Line 116"/>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9" name="Line 117"/>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80" name="Line 118"/>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7" name="Group 119"/>
            <p:cNvGrpSpPr>
              <a:grpSpLocks/>
            </p:cNvGrpSpPr>
            <p:nvPr/>
          </p:nvGrpSpPr>
          <p:grpSpPr bwMode="auto">
            <a:xfrm>
              <a:off x="1497" y="2339"/>
              <a:ext cx="415" cy="56"/>
              <a:chOff x="1497" y="2339"/>
              <a:chExt cx="415" cy="56"/>
            </a:xfrm>
          </p:grpSpPr>
          <p:sp>
            <p:nvSpPr>
              <p:cNvPr id="108765" name="Freeform 120"/>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766" name="Group 121"/>
              <p:cNvGrpSpPr>
                <a:grpSpLocks/>
              </p:cNvGrpSpPr>
              <p:nvPr/>
            </p:nvGrpSpPr>
            <p:grpSpPr bwMode="auto">
              <a:xfrm>
                <a:off x="1497" y="2371"/>
                <a:ext cx="295" cy="1"/>
                <a:chOff x="1497" y="2371"/>
                <a:chExt cx="295" cy="1"/>
              </a:xfrm>
            </p:grpSpPr>
            <p:sp>
              <p:nvSpPr>
                <p:cNvPr id="108767" name="Line 122"/>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8" name="Line 123"/>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9" name="Line 124"/>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0" name="Line 125"/>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1" name="Line 126"/>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72" name="Line 127"/>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8" name="Group 128"/>
            <p:cNvGrpSpPr>
              <a:grpSpLocks/>
            </p:cNvGrpSpPr>
            <p:nvPr/>
          </p:nvGrpSpPr>
          <p:grpSpPr bwMode="auto">
            <a:xfrm>
              <a:off x="1489" y="2650"/>
              <a:ext cx="423" cy="56"/>
              <a:chOff x="1489" y="2650"/>
              <a:chExt cx="423" cy="56"/>
            </a:xfrm>
          </p:grpSpPr>
          <p:sp>
            <p:nvSpPr>
              <p:cNvPr id="108757" name="Freeform 129"/>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758" name="Group 130"/>
              <p:cNvGrpSpPr>
                <a:grpSpLocks/>
              </p:cNvGrpSpPr>
              <p:nvPr/>
            </p:nvGrpSpPr>
            <p:grpSpPr bwMode="auto">
              <a:xfrm>
                <a:off x="1489" y="2674"/>
                <a:ext cx="295" cy="1"/>
                <a:chOff x="1489" y="2674"/>
                <a:chExt cx="295" cy="1"/>
              </a:xfrm>
            </p:grpSpPr>
            <p:sp>
              <p:nvSpPr>
                <p:cNvPr id="108759" name="Line 131"/>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0" name="Line 132"/>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1" name="Line 133"/>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2" name="Line 134"/>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3" name="Line 135"/>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64" name="Line 136"/>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69" name="Group 137"/>
            <p:cNvGrpSpPr>
              <a:grpSpLocks/>
            </p:cNvGrpSpPr>
            <p:nvPr/>
          </p:nvGrpSpPr>
          <p:grpSpPr bwMode="auto">
            <a:xfrm>
              <a:off x="1968" y="2650"/>
              <a:ext cx="415" cy="56"/>
              <a:chOff x="1968" y="2650"/>
              <a:chExt cx="415" cy="56"/>
            </a:xfrm>
          </p:grpSpPr>
          <p:sp>
            <p:nvSpPr>
              <p:cNvPr id="108749" name="Freeform 138"/>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750" name="Group 139"/>
              <p:cNvGrpSpPr>
                <a:grpSpLocks/>
              </p:cNvGrpSpPr>
              <p:nvPr/>
            </p:nvGrpSpPr>
            <p:grpSpPr bwMode="auto">
              <a:xfrm>
                <a:off x="1968" y="2674"/>
                <a:ext cx="295" cy="1"/>
                <a:chOff x="1968" y="2674"/>
                <a:chExt cx="295" cy="1"/>
              </a:xfrm>
            </p:grpSpPr>
            <p:sp>
              <p:nvSpPr>
                <p:cNvPr id="108751" name="Line 140"/>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52" name="Line 141"/>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53" name="Line 142"/>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54" name="Line 143"/>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55" name="Line 144"/>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56" name="Line 145"/>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70" name="Group 146"/>
            <p:cNvGrpSpPr>
              <a:grpSpLocks/>
            </p:cNvGrpSpPr>
            <p:nvPr/>
          </p:nvGrpSpPr>
          <p:grpSpPr bwMode="auto">
            <a:xfrm>
              <a:off x="1489" y="2953"/>
              <a:ext cx="423" cy="56"/>
              <a:chOff x="1489" y="2953"/>
              <a:chExt cx="423" cy="56"/>
            </a:xfrm>
          </p:grpSpPr>
          <p:sp>
            <p:nvSpPr>
              <p:cNvPr id="108741" name="Freeform 147"/>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8742" name="Group 148"/>
              <p:cNvGrpSpPr>
                <a:grpSpLocks/>
              </p:cNvGrpSpPr>
              <p:nvPr/>
            </p:nvGrpSpPr>
            <p:grpSpPr bwMode="auto">
              <a:xfrm>
                <a:off x="1489" y="2985"/>
                <a:ext cx="295" cy="1"/>
                <a:chOff x="1489" y="2985"/>
                <a:chExt cx="295" cy="1"/>
              </a:xfrm>
            </p:grpSpPr>
            <p:sp>
              <p:nvSpPr>
                <p:cNvPr id="108743" name="Line 149"/>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4" name="Line 150"/>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5" name="Line 151"/>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6" name="Line 152"/>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7" name="Line 153"/>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8" name="Line 154"/>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71" name="Group 155"/>
            <p:cNvGrpSpPr>
              <a:grpSpLocks/>
            </p:cNvGrpSpPr>
            <p:nvPr/>
          </p:nvGrpSpPr>
          <p:grpSpPr bwMode="auto">
            <a:xfrm>
              <a:off x="1952" y="2953"/>
              <a:ext cx="415" cy="56"/>
              <a:chOff x="1952" y="2953"/>
              <a:chExt cx="415" cy="56"/>
            </a:xfrm>
          </p:grpSpPr>
          <p:sp>
            <p:nvSpPr>
              <p:cNvPr id="108733" name="Freeform 156"/>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734" name="Group 157"/>
              <p:cNvGrpSpPr>
                <a:grpSpLocks/>
              </p:cNvGrpSpPr>
              <p:nvPr/>
            </p:nvGrpSpPr>
            <p:grpSpPr bwMode="auto">
              <a:xfrm>
                <a:off x="1952" y="2985"/>
                <a:ext cx="295" cy="1"/>
                <a:chOff x="1952" y="2985"/>
                <a:chExt cx="295" cy="1"/>
              </a:xfrm>
            </p:grpSpPr>
            <p:sp>
              <p:nvSpPr>
                <p:cNvPr id="108735" name="Line 158"/>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6" name="Line 159"/>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7" name="Line 160"/>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8" name="Line 161"/>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9" name="Line 162"/>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40" name="Line 163"/>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72" name="Group 164"/>
            <p:cNvGrpSpPr>
              <a:grpSpLocks/>
            </p:cNvGrpSpPr>
            <p:nvPr/>
          </p:nvGrpSpPr>
          <p:grpSpPr bwMode="auto">
            <a:xfrm>
              <a:off x="2415" y="2953"/>
              <a:ext cx="415" cy="56"/>
              <a:chOff x="2415" y="2953"/>
              <a:chExt cx="415" cy="56"/>
            </a:xfrm>
          </p:grpSpPr>
          <p:sp>
            <p:nvSpPr>
              <p:cNvPr id="108725" name="Freeform 165"/>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726" name="Group 166"/>
              <p:cNvGrpSpPr>
                <a:grpSpLocks/>
              </p:cNvGrpSpPr>
              <p:nvPr/>
            </p:nvGrpSpPr>
            <p:grpSpPr bwMode="auto">
              <a:xfrm>
                <a:off x="2415" y="2985"/>
                <a:ext cx="295" cy="1"/>
                <a:chOff x="2415" y="2985"/>
                <a:chExt cx="295" cy="1"/>
              </a:xfrm>
            </p:grpSpPr>
            <p:sp>
              <p:nvSpPr>
                <p:cNvPr id="108727" name="Line 167"/>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28" name="Line 168"/>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29" name="Line 169"/>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0" name="Line 170"/>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1" name="Line 171"/>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32" name="Line 172"/>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73" name="Group 173"/>
            <p:cNvGrpSpPr>
              <a:grpSpLocks/>
            </p:cNvGrpSpPr>
            <p:nvPr/>
          </p:nvGrpSpPr>
          <p:grpSpPr bwMode="auto">
            <a:xfrm>
              <a:off x="2838" y="1741"/>
              <a:ext cx="40" cy="1260"/>
              <a:chOff x="2838" y="1741"/>
              <a:chExt cx="40" cy="1260"/>
            </a:xfrm>
          </p:grpSpPr>
          <p:sp>
            <p:nvSpPr>
              <p:cNvPr id="108715" name="Oval 174"/>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8716" name="Oval 175"/>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8717" name="Oval 176"/>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8718" name="Oval 177"/>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8719" name="Oval 178"/>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720" name="Oval 179"/>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721" name="Oval 180"/>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8722" name="Oval 181"/>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8723" name="Oval 182"/>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724" name="Oval 183"/>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74" name="Group 184"/>
            <p:cNvGrpSpPr>
              <a:grpSpLocks/>
            </p:cNvGrpSpPr>
            <p:nvPr/>
          </p:nvGrpSpPr>
          <p:grpSpPr bwMode="auto">
            <a:xfrm>
              <a:off x="1912" y="3272"/>
              <a:ext cx="32" cy="335"/>
              <a:chOff x="1912" y="3272"/>
              <a:chExt cx="32" cy="335"/>
            </a:xfrm>
          </p:grpSpPr>
          <p:sp>
            <p:nvSpPr>
              <p:cNvPr id="108711" name="Oval 185"/>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712" name="Oval 186"/>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713" name="Oval 187"/>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8714" name="Oval 188"/>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75" name="Group 189"/>
            <p:cNvGrpSpPr>
              <a:grpSpLocks/>
            </p:cNvGrpSpPr>
            <p:nvPr/>
          </p:nvGrpSpPr>
          <p:grpSpPr bwMode="auto">
            <a:xfrm>
              <a:off x="1449" y="3272"/>
              <a:ext cx="40" cy="335"/>
              <a:chOff x="1449" y="3272"/>
              <a:chExt cx="40" cy="335"/>
            </a:xfrm>
          </p:grpSpPr>
          <p:sp>
            <p:nvSpPr>
              <p:cNvPr id="108707" name="Oval 190"/>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8708" name="Oval 191"/>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8709" name="Oval 192"/>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8710" name="Oval 193"/>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76" name="Group 194"/>
            <p:cNvGrpSpPr>
              <a:grpSpLocks/>
            </p:cNvGrpSpPr>
            <p:nvPr/>
          </p:nvGrpSpPr>
          <p:grpSpPr bwMode="auto">
            <a:xfrm>
              <a:off x="2367" y="3272"/>
              <a:ext cx="32" cy="335"/>
              <a:chOff x="2367" y="3272"/>
              <a:chExt cx="32" cy="335"/>
            </a:xfrm>
          </p:grpSpPr>
          <p:sp>
            <p:nvSpPr>
              <p:cNvPr id="108703" name="Oval 195"/>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704" name="Oval 196"/>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705" name="Oval 197"/>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8706" name="Oval 198"/>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77" name="Group 199"/>
            <p:cNvGrpSpPr>
              <a:grpSpLocks/>
            </p:cNvGrpSpPr>
            <p:nvPr/>
          </p:nvGrpSpPr>
          <p:grpSpPr bwMode="auto">
            <a:xfrm>
              <a:off x="2822" y="3272"/>
              <a:ext cx="40" cy="335"/>
              <a:chOff x="2822" y="3272"/>
              <a:chExt cx="40" cy="335"/>
            </a:xfrm>
          </p:grpSpPr>
          <p:sp>
            <p:nvSpPr>
              <p:cNvPr id="108699" name="Oval 200"/>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8700" name="Oval 201"/>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8701" name="Oval 202"/>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8702" name="Oval 203"/>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7678" name="Group 204"/>
            <p:cNvGrpSpPr>
              <a:grpSpLocks/>
            </p:cNvGrpSpPr>
            <p:nvPr/>
          </p:nvGrpSpPr>
          <p:grpSpPr bwMode="auto">
            <a:xfrm>
              <a:off x="2415" y="2650"/>
              <a:ext cx="415" cy="56"/>
              <a:chOff x="2415" y="2650"/>
              <a:chExt cx="415" cy="56"/>
            </a:xfrm>
          </p:grpSpPr>
          <p:sp>
            <p:nvSpPr>
              <p:cNvPr id="108691" name="Freeform 205"/>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692" name="Group 206"/>
              <p:cNvGrpSpPr>
                <a:grpSpLocks/>
              </p:cNvGrpSpPr>
              <p:nvPr/>
            </p:nvGrpSpPr>
            <p:grpSpPr bwMode="auto">
              <a:xfrm>
                <a:off x="2415" y="2674"/>
                <a:ext cx="295" cy="1"/>
                <a:chOff x="2415" y="2674"/>
                <a:chExt cx="295" cy="1"/>
              </a:xfrm>
            </p:grpSpPr>
            <p:sp>
              <p:nvSpPr>
                <p:cNvPr id="108693" name="Line 207"/>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4" name="Line 208"/>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5" name="Line 209"/>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6" name="Line 210"/>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7" name="Line 211"/>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8" name="Line 212"/>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79" name="Group 213"/>
            <p:cNvGrpSpPr>
              <a:grpSpLocks/>
            </p:cNvGrpSpPr>
            <p:nvPr/>
          </p:nvGrpSpPr>
          <p:grpSpPr bwMode="auto">
            <a:xfrm>
              <a:off x="2415" y="1733"/>
              <a:ext cx="415" cy="56"/>
              <a:chOff x="2415" y="1733"/>
              <a:chExt cx="415" cy="56"/>
            </a:xfrm>
          </p:grpSpPr>
          <p:sp>
            <p:nvSpPr>
              <p:cNvPr id="108683" name="Freeform 214"/>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684" name="Group 215"/>
              <p:cNvGrpSpPr>
                <a:grpSpLocks/>
              </p:cNvGrpSpPr>
              <p:nvPr/>
            </p:nvGrpSpPr>
            <p:grpSpPr bwMode="auto">
              <a:xfrm>
                <a:off x="2415" y="1757"/>
                <a:ext cx="295" cy="1"/>
                <a:chOff x="2415" y="1757"/>
                <a:chExt cx="295" cy="1"/>
              </a:xfrm>
            </p:grpSpPr>
            <p:sp>
              <p:nvSpPr>
                <p:cNvPr id="108685" name="Line 216"/>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6" name="Line 217"/>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7" name="Line 218"/>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8" name="Line 219"/>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9" name="Line 220"/>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90" name="Line 221"/>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0" name="Group 222"/>
            <p:cNvGrpSpPr>
              <a:grpSpLocks/>
            </p:cNvGrpSpPr>
            <p:nvPr/>
          </p:nvGrpSpPr>
          <p:grpSpPr bwMode="auto">
            <a:xfrm>
              <a:off x="1489" y="3264"/>
              <a:ext cx="423" cy="56"/>
              <a:chOff x="1489" y="3264"/>
              <a:chExt cx="423" cy="56"/>
            </a:xfrm>
          </p:grpSpPr>
          <p:sp>
            <p:nvSpPr>
              <p:cNvPr id="108675" name="Freeform 223"/>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676" name="Group 224"/>
              <p:cNvGrpSpPr>
                <a:grpSpLocks/>
              </p:cNvGrpSpPr>
              <p:nvPr/>
            </p:nvGrpSpPr>
            <p:grpSpPr bwMode="auto">
              <a:xfrm>
                <a:off x="1489" y="3288"/>
                <a:ext cx="295" cy="1"/>
                <a:chOff x="1489" y="3288"/>
                <a:chExt cx="295" cy="1"/>
              </a:xfrm>
            </p:grpSpPr>
            <p:sp>
              <p:nvSpPr>
                <p:cNvPr id="108677" name="Line 225"/>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8" name="Line 226"/>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9" name="Line 227"/>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0" name="Line 228"/>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1" name="Line 229"/>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82" name="Line 230"/>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1" name="Group 231"/>
            <p:cNvGrpSpPr>
              <a:grpSpLocks/>
            </p:cNvGrpSpPr>
            <p:nvPr/>
          </p:nvGrpSpPr>
          <p:grpSpPr bwMode="auto">
            <a:xfrm>
              <a:off x="1944" y="3256"/>
              <a:ext cx="423" cy="56"/>
              <a:chOff x="1944" y="3256"/>
              <a:chExt cx="423" cy="56"/>
            </a:xfrm>
          </p:grpSpPr>
          <p:sp>
            <p:nvSpPr>
              <p:cNvPr id="108667" name="Freeform 232"/>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668" name="Group 233"/>
              <p:cNvGrpSpPr>
                <a:grpSpLocks/>
              </p:cNvGrpSpPr>
              <p:nvPr/>
            </p:nvGrpSpPr>
            <p:grpSpPr bwMode="auto">
              <a:xfrm>
                <a:off x="1944" y="3288"/>
                <a:ext cx="303" cy="1"/>
                <a:chOff x="1944" y="3288"/>
                <a:chExt cx="303" cy="1"/>
              </a:xfrm>
            </p:grpSpPr>
            <p:sp>
              <p:nvSpPr>
                <p:cNvPr id="108669" name="Line 234"/>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0" name="Line 235"/>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1" name="Line 236"/>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2" name="Line 237"/>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3" name="Line 238"/>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74" name="Line 239"/>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2" name="Group 240"/>
            <p:cNvGrpSpPr>
              <a:grpSpLocks/>
            </p:cNvGrpSpPr>
            <p:nvPr/>
          </p:nvGrpSpPr>
          <p:grpSpPr bwMode="auto">
            <a:xfrm>
              <a:off x="2415" y="3256"/>
              <a:ext cx="415" cy="56"/>
              <a:chOff x="2415" y="3256"/>
              <a:chExt cx="415" cy="56"/>
            </a:xfrm>
          </p:grpSpPr>
          <p:sp>
            <p:nvSpPr>
              <p:cNvPr id="108659" name="Freeform 241"/>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660" name="Group 242"/>
              <p:cNvGrpSpPr>
                <a:grpSpLocks/>
              </p:cNvGrpSpPr>
              <p:nvPr/>
            </p:nvGrpSpPr>
            <p:grpSpPr bwMode="auto">
              <a:xfrm>
                <a:off x="2415" y="3288"/>
                <a:ext cx="295" cy="1"/>
                <a:chOff x="2415" y="3288"/>
                <a:chExt cx="295" cy="1"/>
              </a:xfrm>
            </p:grpSpPr>
            <p:sp>
              <p:nvSpPr>
                <p:cNvPr id="108661" name="Line 243"/>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62" name="Line 244"/>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63" name="Line 245"/>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64" name="Line 246"/>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65" name="Line 247"/>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66" name="Line 248"/>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3" name="Group 249"/>
            <p:cNvGrpSpPr>
              <a:grpSpLocks/>
            </p:cNvGrpSpPr>
            <p:nvPr/>
          </p:nvGrpSpPr>
          <p:grpSpPr bwMode="auto">
            <a:xfrm>
              <a:off x="1489" y="3567"/>
              <a:ext cx="423" cy="56"/>
              <a:chOff x="1489" y="3567"/>
              <a:chExt cx="423" cy="56"/>
            </a:xfrm>
          </p:grpSpPr>
          <p:sp>
            <p:nvSpPr>
              <p:cNvPr id="108651" name="Freeform 250"/>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652" name="Group 251"/>
              <p:cNvGrpSpPr>
                <a:grpSpLocks/>
              </p:cNvGrpSpPr>
              <p:nvPr/>
            </p:nvGrpSpPr>
            <p:grpSpPr bwMode="auto">
              <a:xfrm>
                <a:off x="1489" y="3591"/>
                <a:ext cx="303" cy="1"/>
                <a:chOff x="1489" y="3591"/>
                <a:chExt cx="303" cy="1"/>
              </a:xfrm>
            </p:grpSpPr>
            <p:sp>
              <p:nvSpPr>
                <p:cNvPr id="108653" name="Line 252"/>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4" name="Line 253"/>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5" name="Line 254"/>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6" name="Line 255"/>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7" name="Line 256"/>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8" name="Line 257"/>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4" name="Group 258"/>
            <p:cNvGrpSpPr>
              <a:grpSpLocks/>
            </p:cNvGrpSpPr>
            <p:nvPr/>
          </p:nvGrpSpPr>
          <p:grpSpPr bwMode="auto">
            <a:xfrm>
              <a:off x="1952" y="3567"/>
              <a:ext cx="415" cy="56"/>
              <a:chOff x="1952" y="3567"/>
              <a:chExt cx="415" cy="56"/>
            </a:xfrm>
          </p:grpSpPr>
          <p:sp>
            <p:nvSpPr>
              <p:cNvPr id="108643" name="Freeform 259"/>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644" name="Group 260"/>
              <p:cNvGrpSpPr>
                <a:grpSpLocks/>
              </p:cNvGrpSpPr>
              <p:nvPr/>
            </p:nvGrpSpPr>
            <p:grpSpPr bwMode="auto">
              <a:xfrm>
                <a:off x="1952" y="3591"/>
                <a:ext cx="295" cy="1"/>
                <a:chOff x="1952" y="3591"/>
                <a:chExt cx="295" cy="1"/>
              </a:xfrm>
            </p:grpSpPr>
            <p:sp>
              <p:nvSpPr>
                <p:cNvPr id="108645" name="Line 261"/>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6" name="Line 262"/>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7" name="Line 263"/>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8" name="Line 264"/>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9" name="Line 265"/>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50" name="Line 266"/>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5" name="Group 267"/>
            <p:cNvGrpSpPr>
              <a:grpSpLocks/>
            </p:cNvGrpSpPr>
            <p:nvPr/>
          </p:nvGrpSpPr>
          <p:grpSpPr bwMode="auto">
            <a:xfrm>
              <a:off x="2407" y="3567"/>
              <a:ext cx="415" cy="56"/>
              <a:chOff x="2407" y="3567"/>
              <a:chExt cx="415" cy="56"/>
            </a:xfrm>
          </p:grpSpPr>
          <p:sp>
            <p:nvSpPr>
              <p:cNvPr id="108635" name="Freeform 268"/>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636" name="Group 269"/>
              <p:cNvGrpSpPr>
                <a:grpSpLocks/>
              </p:cNvGrpSpPr>
              <p:nvPr/>
            </p:nvGrpSpPr>
            <p:grpSpPr bwMode="auto">
              <a:xfrm>
                <a:off x="2407" y="3591"/>
                <a:ext cx="295" cy="1"/>
                <a:chOff x="2407" y="3591"/>
                <a:chExt cx="295" cy="1"/>
              </a:xfrm>
            </p:grpSpPr>
            <p:sp>
              <p:nvSpPr>
                <p:cNvPr id="108637" name="Line 270"/>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38" name="Line 271"/>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39" name="Line 272"/>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0" name="Line 273"/>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1" name="Line 274"/>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42" name="Line 275"/>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686" name="Group 276"/>
            <p:cNvGrpSpPr>
              <a:grpSpLocks/>
            </p:cNvGrpSpPr>
            <p:nvPr/>
          </p:nvGrpSpPr>
          <p:grpSpPr bwMode="auto">
            <a:xfrm>
              <a:off x="1944" y="2690"/>
              <a:ext cx="894" cy="596"/>
              <a:chOff x="1944" y="2690"/>
              <a:chExt cx="894" cy="596"/>
            </a:xfrm>
          </p:grpSpPr>
          <p:sp>
            <p:nvSpPr>
              <p:cNvPr id="108633" name="Freeform 277"/>
              <p:cNvSpPr>
                <a:spLocks/>
              </p:cNvSpPr>
              <p:nvPr/>
            </p:nvSpPr>
            <p:spPr bwMode="auto">
              <a:xfrm>
                <a:off x="2702" y="2690"/>
                <a:ext cx="136" cy="104"/>
              </a:xfrm>
              <a:custGeom>
                <a:avLst/>
                <a:gdLst>
                  <a:gd name="T0" fmla="*/ 136 w 136"/>
                  <a:gd name="T1" fmla="*/ 0 h 104"/>
                  <a:gd name="T2" fmla="*/ 40 w 136"/>
                  <a:gd name="T3" fmla="*/ 104 h 104"/>
                  <a:gd name="T4" fmla="*/ 24 w 136"/>
                  <a:gd name="T5" fmla="*/ 72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72"/>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8634" name="Line 278"/>
              <p:cNvSpPr>
                <a:spLocks noChangeShapeType="1"/>
              </p:cNvSpPr>
              <p:nvPr/>
            </p:nvSpPr>
            <p:spPr bwMode="auto">
              <a:xfrm flipV="1">
                <a:off x="1944" y="2758"/>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87" name="Group 279"/>
            <p:cNvGrpSpPr>
              <a:grpSpLocks/>
            </p:cNvGrpSpPr>
            <p:nvPr/>
          </p:nvGrpSpPr>
          <p:grpSpPr bwMode="auto">
            <a:xfrm>
              <a:off x="1952" y="2376"/>
              <a:ext cx="886" cy="290"/>
              <a:chOff x="1952" y="2376"/>
              <a:chExt cx="886" cy="290"/>
            </a:xfrm>
          </p:grpSpPr>
          <p:sp>
            <p:nvSpPr>
              <p:cNvPr id="108631" name="Freeform 280"/>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8632" name="Line 281"/>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88" name="Group 282"/>
            <p:cNvGrpSpPr>
              <a:grpSpLocks/>
            </p:cNvGrpSpPr>
            <p:nvPr/>
          </p:nvGrpSpPr>
          <p:grpSpPr bwMode="auto">
            <a:xfrm>
              <a:off x="1481" y="2084"/>
              <a:ext cx="1373" cy="1507"/>
              <a:chOff x="1481" y="2084"/>
              <a:chExt cx="1373" cy="1507"/>
            </a:xfrm>
          </p:grpSpPr>
          <p:sp>
            <p:nvSpPr>
              <p:cNvPr id="108629" name="Freeform 283"/>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8630" name="Line 284"/>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89" name="Group 285"/>
            <p:cNvGrpSpPr>
              <a:grpSpLocks/>
            </p:cNvGrpSpPr>
            <p:nvPr/>
          </p:nvGrpSpPr>
          <p:grpSpPr bwMode="auto">
            <a:xfrm>
              <a:off x="1944" y="2076"/>
              <a:ext cx="902" cy="885"/>
              <a:chOff x="1944" y="2076"/>
              <a:chExt cx="902" cy="885"/>
            </a:xfrm>
          </p:grpSpPr>
          <p:sp>
            <p:nvSpPr>
              <p:cNvPr id="108627" name="Freeform 286"/>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8628" name="Line 287"/>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90" name="Group 288"/>
            <p:cNvGrpSpPr>
              <a:grpSpLocks/>
            </p:cNvGrpSpPr>
            <p:nvPr/>
          </p:nvGrpSpPr>
          <p:grpSpPr bwMode="auto">
            <a:xfrm>
              <a:off x="1489" y="2379"/>
              <a:ext cx="902" cy="893"/>
              <a:chOff x="1489" y="2379"/>
              <a:chExt cx="902" cy="893"/>
            </a:xfrm>
          </p:grpSpPr>
          <p:sp>
            <p:nvSpPr>
              <p:cNvPr id="108625" name="Freeform 289"/>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8626" name="Line 290"/>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91" name="Group 291"/>
            <p:cNvGrpSpPr>
              <a:grpSpLocks/>
            </p:cNvGrpSpPr>
            <p:nvPr/>
          </p:nvGrpSpPr>
          <p:grpSpPr bwMode="auto">
            <a:xfrm>
              <a:off x="1483" y="2379"/>
              <a:ext cx="429" cy="598"/>
              <a:chOff x="1483" y="2379"/>
              <a:chExt cx="429" cy="598"/>
            </a:xfrm>
          </p:grpSpPr>
          <p:sp>
            <p:nvSpPr>
              <p:cNvPr id="108623" name="Freeform 292"/>
              <p:cNvSpPr>
                <a:spLocks/>
              </p:cNvSpPr>
              <p:nvPr/>
            </p:nvSpPr>
            <p:spPr bwMode="auto">
              <a:xfrm>
                <a:off x="1808" y="2379"/>
                <a:ext cx="104" cy="136"/>
              </a:xfrm>
              <a:custGeom>
                <a:avLst/>
                <a:gdLst>
                  <a:gd name="T0" fmla="*/ 104 w 104"/>
                  <a:gd name="T1" fmla="*/ 0 h 136"/>
                  <a:gd name="T2" fmla="*/ 56 w 104"/>
                  <a:gd name="T3" fmla="*/ 136 h 136"/>
                  <a:gd name="T4" fmla="*/ 32 w 104"/>
                  <a:gd name="T5" fmla="*/ 112 h 136"/>
                  <a:gd name="T6" fmla="*/ 0 w 104"/>
                  <a:gd name="T7" fmla="*/ 96 h 136"/>
                  <a:gd name="T8" fmla="*/ 104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104" y="0"/>
                    </a:moveTo>
                    <a:lnTo>
                      <a:pt x="56" y="136"/>
                    </a:lnTo>
                    <a:lnTo>
                      <a:pt x="32" y="112"/>
                    </a:lnTo>
                    <a:lnTo>
                      <a:pt x="0" y="96"/>
                    </a:lnTo>
                    <a:lnTo>
                      <a:pt x="104" y="0"/>
                    </a:lnTo>
                    <a:close/>
                  </a:path>
                </a:pathLst>
              </a:custGeom>
              <a:solidFill>
                <a:schemeClr val="bg2"/>
              </a:solidFill>
              <a:ln w="9525">
                <a:solidFill>
                  <a:schemeClr val="bg2"/>
                </a:solidFill>
                <a:round/>
                <a:headEnd/>
                <a:tailEnd/>
              </a:ln>
            </p:spPr>
            <p:txBody>
              <a:bodyPr/>
              <a:lstStyle/>
              <a:p>
                <a:endParaRPr lang="en-US"/>
              </a:p>
            </p:txBody>
          </p:sp>
          <p:sp>
            <p:nvSpPr>
              <p:cNvPr id="108624" name="Line 293"/>
              <p:cNvSpPr>
                <a:spLocks noChangeShapeType="1"/>
              </p:cNvSpPr>
              <p:nvPr/>
            </p:nvSpPr>
            <p:spPr bwMode="auto">
              <a:xfrm flipV="1">
                <a:off x="1483"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92" name="Group 294"/>
            <p:cNvGrpSpPr>
              <a:grpSpLocks/>
            </p:cNvGrpSpPr>
            <p:nvPr/>
          </p:nvGrpSpPr>
          <p:grpSpPr bwMode="auto">
            <a:xfrm>
              <a:off x="1936" y="2379"/>
              <a:ext cx="894" cy="604"/>
              <a:chOff x="1936" y="2379"/>
              <a:chExt cx="894" cy="604"/>
            </a:xfrm>
          </p:grpSpPr>
          <p:sp>
            <p:nvSpPr>
              <p:cNvPr id="108621" name="Freeform 295"/>
              <p:cNvSpPr>
                <a:spLocks/>
              </p:cNvSpPr>
              <p:nvPr/>
            </p:nvSpPr>
            <p:spPr bwMode="auto">
              <a:xfrm>
                <a:off x="2702" y="2379"/>
                <a:ext cx="128" cy="104"/>
              </a:xfrm>
              <a:custGeom>
                <a:avLst/>
                <a:gdLst>
                  <a:gd name="T0" fmla="*/ 128 w 128"/>
                  <a:gd name="T1" fmla="*/ 0 h 104"/>
                  <a:gd name="T2" fmla="*/ 40 w 128"/>
                  <a:gd name="T3" fmla="*/ 104 h 104"/>
                  <a:gd name="T4" fmla="*/ 16 w 128"/>
                  <a:gd name="T5" fmla="*/ 80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80"/>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8622" name="Line 296"/>
              <p:cNvSpPr>
                <a:spLocks noChangeShapeType="1"/>
              </p:cNvSpPr>
              <p:nvPr/>
            </p:nvSpPr>
            <p:spPr bwMode="auto">
              <a:xfrm flipV="1">
                <a:off x="1936" y="2455"/>
                <a:ext cx="790" cy="52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93" name="Group 297"/>
            <p:cNvGrpSpPr>
              <a:grpSpLocks/>
            </p:cNvGrpSpPr>
            <p:nvPr/>
          </p:nvGrpSpPr>
          <p:grpSpPr bwMode="auto">
            <a:xfrm>
              <a:off x="1952" y="2076"/>
              <a:ext cx="886" cy="290"/>
              <a:chOff x="1952" y="2076"/>
              <a:chExt cx="886" cy="290"/>
            </a:xfrm>
          </p:grpSpPr>
          <p:sp>
            <p:nvSpPr>
              <p:cNvPr id="108619" name="Freeform 298"/>
              <p:cNvSpPr>
                <a:spLocks/>
              </p:cNvSpPr>
              <p:nvPr/>
            </p:nvSpPr>
            <p:spPr bwMode="auto">
              <a:xfrm>
                <a:off x="2702" y="2076"/>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8620" name="Line 299"/>
              <p:cNvSpPr>
                <a:spLocks noChangeShapeType="1"/>
              </p:cNvSpPr>
              <p:nvPr/>
            </p:nvSpPr>
            <p:spPr bwMode="auto">
              <a:xfrm flipV="1">
                <a:off x="1952" y="2114"/>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694" name="Group 300"/>
            <p:cNvGrpSpPr>
              <a:grpSpLocks/>
            </p:cNvGrpSpPr>
            <p:nvPr/>
          </p:nvGrpSpPr>
          <p:grpSpPr bwMode="auto">
            <a:xfrm>
              <a:off x="1481" y="1769"/>
              <a:ext cx="894" cy="283"/>
              <a:chOff x="1481" y="1769"/>
              <a:chExt cx="894" cy="283"/>
            </a:xfrm>
          </p:grpSpPr>
          <p:sp>
            <p:nvSpPr>
              <p:cNvPr id="108617" name="Freeform 301"/>
              <p:cNvSpPr>
                <a:spLocks/>
              </p:cNvSpPr>
              <p:nvPr/>
            </p:nvSpPr>
            <p:spPr bwMode="auto">
              <a:xfrm>
                <a:off x="2231" y="1980"/>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8618" name="Line 302"/>
              <p:cNvSpPr>
                <a:spLocks noChangeShapeType="1"/>
              </p:cNvSpPr>
              <p:nvPr/>
            </p:nvSpPr>
            <p:spPr bwMode="auto">
              <a:xfrm>
                <a:off x="1481" y="1769"/>
                <a:ext cx="774"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7695" name="Oval 303"/>
            <p:cNvSpPr>
              <a:spLocks noChangeArrowheads="1"/>
            </p:cNvSpPr>
            <p:nvPr/>
          </p:nvSpPr>
          <p:spPr bwMode="auto">
            <a:xfrm>
              <a:off x="1457"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7696" name="Oval 304"/>
            <p:cNvSpPr>
              <a:spLocks noChangeArrowheads="1"/>
            </p:cNvSpPr>
            <p:nvPr/>
          </p:nvSpPr>
          <p:spPr bwMode="auto">
            <a:xfrm>
              <a:off x="1457"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7697" name="Oval 305"/>
            <p:cNvSpPr>
              <a:spLocks noChangeArrowheads="1"/>
            </p:cNvSpPr>
            <p:nvPr/>
          </p:nvSpPr>
          <p:spPr bwMode="auto">
            <a:xfrm>
              <a:off x="1457" y="2044"/>
              <a:ext cx="40" cy="40"/>
            </a:xfrm>
            <a:prstGeom prst="ellipse">
              <a:avLst/>
            </a:prstGeom>
            <a:solidFill>
              <a:schemeClr val="bg2"/>
            </a:solidFill>
            <a:ln w="9525">
              <a:solidFill>
                <a:schemeClr val="bg2"/>
              </a:solidFill>
              <a:round/>
              <a:headEnd/>
              <a:tailEnd/>
            </a:ln>
          </p:spPr>
          <p:txBody>
            <a:bodyPr/>
            <a:lstStyle/>
            <a:p>
              <a:endParaRPr lang="en-US"/>
            </a:p>
          </p:txBody>
        </p:sp>
        <p:sp>
          <p:nvSpPr>
            <p:cNvPr id="107698" name="Oval 306"/>
            <p:cNvSpPr>
              <a:spLocks noChangeArrowheads="1"/>
            </p:cNvSpPr>
            <p:nvPr/>
          </p:nvSpPr>
          <p:spPr bwMode="auto">
            <a:xfrm>
              <a:off x="1457" y="2044"/>
              <a:ext cx="40" cy="40"/>
            </a:xfrm>
            <a:prstGeom prst="ellipse">
              <a:avLst/>
            </a:prstGeom>
            <a:solidFill>
              <a:schemeClr val="bg2"/>
            </a:solidFill>
            <a:ln w="25400">
              <a:solidFill>
                <a:schemeClr val="bg2"/>
              </a:solidFill>
              <a:round/>
              <a:headEnd/>
              <a:tailEnd/>
            </a:ln>
          </p:spPr>
          <p:txBody>
            <a:bodyPr/>
            <a:lstStyle/>
            <a:p>
              <a:endParaRPr lang="en-US"/>
            </a:p>
          </p:txBody>
        </p:sp>
        <p:sp>
          <p:nvSpPr>
            <p:cNvPr id="107699" name="Oval 307"/>
            <p:cNvSpPr>
              <a:spLocks noChangeArrowheads="1"/>
            </p:cNvSpPr>
            <p:nvPr/>
          </p:nvSpPr>
          <p:spPr bwMode="auto">
            <a:xfrm>
              <a:off x="1457" y="2355"/>
              <a:ext cx="40" cy="32"/>
            </a:xfrm>
            <a:prstGeom prst="ellipse">
              <a:avLst/>
            </a:prstGeom>
            <a:solidFill>
              <a:schemeClr val="bg2"/>
            </a:solidFill>
            <a:ln w="9525">
              <a:solidFill>
                <a:schemeClr val="bg2"/>
              </a:solidFill>
              <a:round/>
              <a:headEnd/>
              <a:tailEnd/>
            </a:ln>
          </p:spPr>
          <p:txBody>
            <a:bodyPr/>
            <a:lstStyle/>
            <a:p>
              <a:endParaRPr lang="en-US"/>
            </a:p>
          </p:txBody>
        </p:sp>
        <p:sp>
          <p:nvSpPr>
            <p:cNvPr id="107700" name="Oval 308"/>
            <p:cNvSpPr>
              <a:spLocks noChangeArrowheads="1"/>
            </p:cNvSpPr>
            <p:nvPr/>
          </p:nvSpPr>
          <p:spPr bwMode="auto">
            <a:xfrm>
              <a:off x="1457" y="2355"/>
              <a:ext cx="40" cy="32"/>
            </a:xfrm>
            <a:prstGeom prst="ellipse">
              <a:avLst/>
            </a:prstGeom>
            <a:solidFill>
              <a:schemeClr val="bg2"/>
            </a:solidFill>
            <a:ln w="25400">
              <a:solidFill>
                <a:schemeClr val="bg2"/>
              </a:solidFill>
              <a:round/>
              <a:headEnd/>
              <a:tailEnd/>
            </a:ln>
          </p:spPr>
          <p:txBody>
            <a:bodyPr/>
            <a:lstStyle/>
            <a:p>
              <a:endParaRPr lang="en-US"/>
            </a:p>
          </p:txBody>
        </p:sp>
        <p:sp>
          <p:nvSpPr>
            <p:cNvPr id="107701" name="Oval 309"/>
            <p:cNvSpPr>
              <a:spLocks noChangeArrowheads="1"/>
            </p:cNvSpPr>
            <p:nvPr/>
          </p:nvSpPr>
          <p:spPr bwMode="auto">
            <a:xfrm>
              <a:off x="1457"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7702" name="Oval 310"/>
            <p:cNvSpPr>
              <a:spLocks noChangeArrowheads="1"/>
            </p:cNvSpPr>
            <p:nvPr/>
          </p:nvSpPr>
          <p:spPr bwMode="auto">
            <a:xfrm>
              <a:off x="1457"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7703" name="Oval 311"/>
            <p:cNvSpPr>
              <a:spLocks noChangeArrowheads="1"/>
            </p:cNvSpPr>
            <p:nvPr/>
          </p:nvSpPr>
          <p:spPr bwMode="auto">
            <a:xfrm>
              <a:off x="1449"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7704" name="Oval 312"/>
            <p:cNvSpPr>
              <a:spLocks noChangeArrowheads="1"/>
            </p:cNvSpPr>
            <p:nvPr/>
          </p:nvSpPr>
          <p:spPr bwMode="auto">
            <a:xfrm>
              <a:off x="1449" y="2969"/>
              <a:ext cx="40" cy="32"/>
            </a:xfrm>
            <a:prstGeom prst="ellipse">
              <a:avLst/>
            </a:prstGeom>
            <a:solidFill>
              <a:schemeClr val="bg2"/>
            </a:solidFill>
            <a:ln w="25400">
              <a:solidFill>
                <a:schemeClr val="bg2"/>
              </a:solidFill>
              <a:round/>
              <a:headEnd/>
              <a:tailEnd/>
            </a:ln>
          </p:spPr>
          <p:txBody>
            <a:bodyPr/>
            <a:lstStyle/>
            <a:p>
              <a:endParaRPr lang="en-US"/>
            </a:p>
          </p:txBody>
        </p:sp>
        <p:grpSp>
          <p:nvGrpSpPr>
            <p:cNvPr id="107705" name="Group 313"/>
            <p:cNvGrpSpPr>
              <a:grpSpLocks/>
            </p:cNvGrpSpPr>
            <p:nvPr/>
          </p:nvGrpSpPr>
          <p:grpSpPr bwMode="auto">
            <a:xfrm>
              <a:off x="1912" y="1741"/>
              <a:ext cx="40" cy="1260"/>
              <a:chOff x="1912" y="1741"/>
              <a:chExt cx="40" cy="1260"/>
            </a:xfrm>
          </p:grpSpPr>
          <p:sp>
            <p:nvSpPr>
              <p:cNvPr id="108607" name="Oval 314"/>
              <p:cNvSpPr>
                <a:spLocks noChangeArrowheads="1"/>
              </p:cNvSpPr>
              <p:nvPr/>
            </p:nvSpPr>
            <p:spPr bwMode="auto">
              <a:xfrm>
                <a:off x="1920" y="1741"/>
                <a:ext cx="32" cy="32"/>
              </a:xfrm>
              <a:prstGeom prst="ellipse">
                <a:avLst/>
              </a:prstGeom>
              <a:solidFill>
                <a:schemeClr val="bg2"/>
              </a:solidFill>
              <a:ln w="9525">
                <a:solidFill>
                  <a:schemeClr val="bg2"/>
                </a:solidFill>
                <a:round/>
                <a:headEnd/>
                <a:tailEnd/>
              </a:ln>
            </p:spPr>
            <p:txBody>
              <a:bodyPr/>
              <a:lstStyle/>
              <a:p>
                <a:endParaRPr lang="en-US"/>
              </a:p>
            </p:txBody>
          </p:sp>
          <p:sp>
            <p:nvSpPr>
              <p:cNvPr id="108608" name="Oval 315"/>
              <p:cNvSpPr>
                <a:spLocks noChangeArrowheads="1"/>
              </p:cNvSpPr>
              <p:nvPr/>
            </p:nvSpPr>
            <p:spPr bwMode="auto">
              <a:xfrm>
                <a:off x="1920" y="1741"/>
                <a:ext cx="32" cy="32"/>
              </a:xfrm>
              <a:prstGeom prst="ellipse">
                <a:avLst/>
              </a:prstGeom>
              <a:solidFill>
                <a:schemeClr val="bg2"/>
              </a:solidFill>
              <a:ln w="25400">
                <a:solidFill>
                  <a:schemeClr val="bg2"/>
                </a:solidFill>
                <a:round/>
                <a:headEnd/>
                <a:tailEnd/>
              </a:ln>
            </p:spPr>
            <p:txBody>
              <a:bodyPr/>
              <a:lstStyle/>
              <a:p>
                <a:endParaRPr lang="en-US"/>
              </a:p>
            </p:txBody>
          </p:sp>
          <p:sp>
            <p:nvSpPr>
              <p:cNvPr id="108609" name="Oval 316"/>
              <p:cNvSpPr>
                <a:spLocks noChangeArrowheads="1"/>
              </p:cNvSpPr>
              <p:nvPr/>
            </p:nvSpPr>
            <p:spPr bwMode="auto">
              <a:xfrm>
                <a:off x="1920"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8610" name="Oval 317"/>
              <p:cNvSpPr>
                <a:spLocks noChangeArrowheads="1"/>
              </p:cNvSpPr>
              <p:nvPr/>
            </p:nvSpPr>
            <p:spPr bwMode="auto">
              <a:xfrm>
                <a:off x="1920"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8611" name="Oval 318"/>
              <p:cNvSpPr>
                <a:spLocks noChangeArrowheads="1"/>
              </p:cNvSpPr>
              <p:nvPr/>
            </p:nvSpPr>
            <p:spPr bwMode="auto">
              <a:xfrm>
                <a:off x="1920" y="2347"/>
                <a:ext cx="32" cy="40"/>
              </a:xfrm>
              <a:prstGeom prst="ellipse">
                <a:avLst/>
              </a:prstGeom>
              <a:solidFill>
                <a:schemeClr val="bg2"/>
              </a:solidFill>
              <a:ln w="9525">
                <a:solidFill>
                  <a:schemeClr val="bg2"/>
                </a:solidFill>
                <a:round/>
                <a:headEnd/>
                <a:tailEnd/>
              </a:ln>
            </p:spPr>
            <p:txBody>
              <a:bodyPr/>
              <a:lstStyle/>
              <a:p>
                <a:endParaRPr lang="en-US"/>
              </a:p>
            </p:txBody>
          </p:sp>
          <p:sp>
            <p:nvSpPr>
              <p:cNvPr id="108612" name="Oval 319"/>
              <p:cNvSpPr>
                <a:spLocks noChangeArrowheads="1"/>
              </p:cNvSpPr>
              <p:nvPr/>
            </p:nvSpPr>
            <p:spPr bwMode="auto">
              <a:xfrm>
                <a:off x="1920" y="2347"/>
                <a:ext cx="32" cy="40"/>
              </a:xfrm>
              <a:prstGeom prst="ellipse">
                <a:avLst/>
              </a:prstGeom>
              <a:solidFill>
                <a:schemeClr val="bg2"/>
              </a:solidFill>
              <a:ln w="25400">
                <a:solidFill>
                  <a:schemeClr val="bg2"/>
                </a:solidFill>
                <a:round/>
                <a:headEnd/>
                <a:tailEnd/>
              </a:ln>
            </p:spPr>
            <p:txBody>
              <a:bodyPr/>
              <a:lstStyle/>
              <a:p>
                <a:endParaRPr lang="en-US"/>
              </a:p>
            </p:txBody>
          </p:sp>
          <p:sp>
            <p:nvSpPr>
              <p:cNvPr id="108613" name="Oval 320"/>
              <p:cNvSpPr>
                <a:spLocks noChangeArrowheads="1"/>
              </p:cNvSpPr>
              <p:nvPr/>
            </p:nvSpPr>
            <p:spPr bwMode="auto">
              <a:xfrm>
                <a:off x="1920" y="2658"/>
                <a:ext cx="32" cy="32"/>
              </a:xfrm>
              <a:prstGeom prst="ellipse">
                <a:avLst/>
              </a:prstGeom>
              <a:solidFill>
                <a:schemeClr val="bg2"/>
              </a:solidFill>
              <a:ln w="9525">
                <a:solidFill>
                  <a:schemeClr val="bg2"/>
                </a:solidFill>
                <a:round/>
                <a:headEnd/>
                <a:tailEnd/>
              </a:ln>
            </p:spPr>
            <p:txBody>
              <a:bodyPr/>
              <a:lstStyle/>
              <a:p>
                <a:endParaRPr lang="en-US"/>
              </a:p>
            </p:txBody>
          </p:sp>
          <p:sp>
            <p:nvSpPr>
              <p:cNvPr id="108614" name="Oval 321"/>
              <p:cNvSpPr>
                <a:spLocks noChangeArrowheads="1"/>
              </p:cNvSpPr>
              <p:nvPr/>
            </p:nvSpPr>
            <p:spPr bwMode="auto">
              <a:xfrm>
                <a:off x="1920" y="2658"/>
                <a:ext cx="32" cy="32"/>
              </a:xfrm>
              <a:prstGeom prst="ellipse">
                <a:avLst/>
              </a:prstGeom>
              <a:solidFill>
                <a:schemeClr val="bg2"/>
              </a:solidFill>
              <a:ln w="25400">
                <a:solidFill>
                  <a:schemeClr val="bg2"/>
                </a:solidFill>
                <a:round/>
                <a:headEnd/>
                <a:tailEnd/>
              </a:ln>
            </p:spPr>
            <p:txBody>
              <a:bodyPr/>
              <a:lstStyle/>
              <a:p>
                <a:endParaRPr lang="en-US"/>
              </a:p>
            </p:txBody>
          </p:sp>
          <p:sp>
            <p:nvSpPr>
              <p:cNvPr id="108615" name="Oval 322"/>
              <p:cNvSpPr>
                <a:spLocks noChangeArrowheads="1"/>
              </p:cNvSpPr>
              <p:nvPr/>
            </p:nvSpPr>
            <p:spPr bwMode="auto">
              <a:xfrm>
                <a:off x="1912" y="2961"/>
                <a:ext cx="32" cy="40"/>
              </a:xfrm>
              <a:prstGeom prst="ellipse">
                <a:avLst/>
              </a:prstGeom>
              <a:solidFill>
                <a:schemeClr val="bg2"/>
              </a:solidFill>
              <a:ln w="9525">
                <a:solidFill>
                  <a:schemeClr val="bg2"/>
                </a:solidFill>
                <a:round/>
                <a:headEnd/>
                <a:tailEnd/>
              </a:ln>
            </p:spPr>
            <p:txBody>
              <a:bodyPr/>
              <a:lstStyle/>
              <a:p>
                <a:endParaRPr lang="en-US"/>
              </a:p>
            </p:txBody>
          </p:sp>
          <p:sp>
            <p:nvSpPr>
              <p:cNvPr id="108616" name="Oval 323"/>
              <p:cNvSpPr>
                <a:spLocks noChangeArrowheads="1"/>
              </p:cNvSpPr>
              <p:nvPr/>
            </p:nvSpPr>
            <p:spPr bwMode="auto">
              <a:xfrm>
                <a:off x="1912" y="2961"/>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7706" name="Group 324"/>
            <p:cNvGrpSpPr>
              <a:grpSpLocks/>
            </p:cNvGrpSpPr>
            <p:nvPr/>
          </p:nvGrpSpPr>
          <p:grpSpPr bwMode="auto">
            <a:xfrm>
              <a:off x="2375" y="1749"/>
              <a:ext cx="40" cy="1252"/>
              <a:chOff x="2375" y="1749"/>
              <a:chExt cx="40" cy="1252"/>
            </a:xfrm>
          </p:grpSpPr>
          <p:sp>
            <p:nvSpPr>
              <p:cNvPr id="108597" name="Oval 325"/>
              <p:cNvSpPr>
                <a:spLocks noChangeArrowheads="1"/>
              </p:cNvSpPr>
              <p:nvPr/>
            </p:nvSpPr>
            <p:spPr bwMode="auto">
              <a:xfrm>
                <a:off x="2375"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8598" name="Oval 326"/>
              <p:cNvSpPr>
                <a:spLocks noChangeArrowheads="1"/>
              </p:cNvSpPr>
              <p:nvPr/>
            </p:nvSpPr>
            <p:spPr bwMode="auto">
              <a:xfrm>
                <a:off x="2375"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8599" name="Oval 327"/>
              <p:cNvSpPr>
                <a:spLocks noChangeArrowheads="1"/>
              </p:cNvSpPr>
              <p:nvPr/>
            </p:nvSpPr>
            <p:spPr bwMode="auto">
              <a:xfrm>
                <a:off x="2383"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8600" name="Oval 328"/>
              <p:cNvSpPr>
                <a:spLocks noChangeArrowheads="1"/>
              </p:cNvSpPr>
              <p:nvPr/>
            </p:nvSpPr>
            <p:spPr bwMode="auto">
              <a:xfrm>
                <a:off x="2383"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8601" name="Oval 329"/>
              <p:cNvSpPr>
                <a:spLocks noChangeArrowheads="1"/>
              </p:cNvSpPr>
              <p:nvPr/>
            </p:nvSpPr>
            <p:spPr bwMode="auto">
              <a:xfrm>
                <a:off x="238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602" name="Oval 330"/>
              <p:cNvSpPr>
                <a:spLocks noChangeArrowheads="1"/>
              </p:cNvSpPr>
              <p:nvPr/>
            </p:nvSpPr>
            <p:spPr bwMode="auto">
              <a:xfrm>
                <a:off x="238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603" name="Oval 331"/>
              <p:cNvSpPr>
                <a:spLocks noChangeArrowheads="1"/>
              </p:cNvSpPr>
              <p:nvPr/>
            </p:nvSpPr>
            <p:spPr bwMode="auto">
              <a:xfrm>
                <a:off x="2375"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8604" name="Oval 332"/>
              <p:cNvSpPr>
                <a:spLocks noChangeArrowheads="1"/>
              </p:cNvSpPr>
              <p:nvPr/>
            </p:nvSpPr>
            <p:spPr bwMode="auto">
              <a:xfrm>
                <a:off x="2375"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8605" name="Oval 333"/>
              <p:cNvSpPr>
                <a:spLocks noChangeArrowheads="1"/>
              </p:cNvSpPr>
              <p:nvPr/>
            </p:nvSpPr>
            <p:spPr bwMode="auto">
              <a:xfrm>
                <a:off x="237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606" name="Oval 334"/>
              <p:cNvSpPr>
                <a:spLocks noChangeArrowheads="1"/>
              </p:cNvSpPr>
              <p:nvPr/>
            </p:nvSpPr>
            <p:spPr bwMode="auto">
              <a:xfrm>
                <a:off x="2375"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07" name="Group 335"/>
            <p:cNvGrpSpPr>
              <a:grpSpLocks/>
            </p:cNvGrpSpPr>
            <p:nvPr/>
          </p:nvGrpSpPr>
          <p:grpSpPr bwMode="auto">
            <a:xfrm>
              <a:off x="1489" y="2076"/>
              <a:ext cx="431" cy="284"/>
              <a:chOff x="1489" y="2076"/>
              <a:chExt cx="431" cy="284"/>
            </a:xfrm>
          </p:grpSpPr>
          <p:sp>
            <p:nvSpPr>
              <p:cNvPr id="108595" name="Freeform 336"/>
              <p:cNvSpPr>
                <a:spLocks/>
              </p:cNvSpPr>
              <p:nvPr/>
            </p:nvSpPr>
            <p:spPr bwMode="auto">
              <a:xfrm>
                <a:off x="1784" y="2076"/>
                <a:ext cx="136" cy="96"/>
              </a:xfrm>
              <a:custGeom>
                <a:avLst/>
                <a:gdLst>
                  <a:gd name="T0" fmla="*/ 136 w 136"/>
                  <a:gd name="T1" fmla="*/ 0 h 96"/>
                  <a:gd name="T2" fmla="*/ 40 w 136"/>
                  <a:gd name="T3" fmla="*/ 96 h 96"/>
                  <a:gd name="T4" fmla="*/ 24 w 136"/>
                  <a:gd name="T5" fmla="*/ 72 h 96"/>
                  <a:gd name="T6" fmla="*/ 0 w 136"/>
                  <a:gd name="T7" fmla="*/ 40 h 96"/>
                  <a:gd name="T8" fmla="*/ 136 w 136"/>
                  <a:gd name="T9" fmla="*/ 0 h 96"/>
                  <a:gd name="T10" fmla="*/ 0 60000 65536"/>
                  <a:gd name="T11" fmla="*/ 0 60000 65536"/>
                  <a:gd name="T12" fmla="*/ 0 60000 65536"/>
                  <a:gd name="T13" fmla="*/ 0 60000 65536"/>
                  <a:gd name="T14" fmla="*/ 0 60000 65536"/>
                  <a:gd name="T15" fmla="*/ 0 w 136"/>
                  <a:gd name="T16" fmla="*/ 0 h 96"/>
                  <a:gd name="T17" fmla="*/ 136 w 136"/>
                  <a:gd name="T18" fmla="*/ 96 h 96"/>
                </a:gdLst>
                <a:ahLst/>
                <a:cxnLst>
                  <a:cxn ang="T10">
                    <a:pos x="T0" y="T1"/>
                  </a:cxn>
                  <a:cxn ang="T11">
                    <a:pos x="T2" y="T3"/>
                  </a:cxn>
                  <a:cxn ang="T12">
                    <a:pos x="T4" y="T5"/>
                  </a:cxn>
                  <a:cxn ang="T13">
                    <a:pos x="T6" y="T7"/>
                  </a:cxn>
                  <a:cxn ang="T14">
                    <a:pos x="T8" y="T9"/>
                  </a:cxn>
                </a:cxnLst>
                <a:rect l="T15" t="T16" r="T17" b="T18"/>
                <a:pathLst>
                  <a:path w="136" h="96">
                    <a:moveTo>
                      <a:pt x="136" y="0"/>
                    </a:moveTo>
                    <a:lnTo>
                      <a:pt x="40" y="96"/>
                    </a:lnTo>
                    <a:lnTo>
                      <a:pt x="24" y="72"/>
                    </a:lnTo>
                    <a:lnTo>
                      <a:pt x="0" y="40"/>
                    </a:lnTo>
                    <a:lnTo>
                      <a:pt x="136" y="0"/>
                    </a:lnTo>
                    <a:close/>
                  </a:path>
                </a:pathLst>
              </a:custGeom>
              <a:solidFill>
                <a:schemeClr val="bg2"/>
              </a:solidFill>
              <a:ln w="9525">
                <a:solidFill>
                  <a:schemeClr val="bg2"/>
                </a:solidFill>
                <a:round/>
                <a:headEnd/>
                <a:tailEnd/>
              </a:ln>
            </p:spPr>
            <p:txBody>
              <a:bodyPr/>
              <a:lstStyle/>
              <a:p>
                <a:endParaRPr lang="en-US"/>
              </a:p>
            </p:txBody>
          </p:sp>
          <p:sp>
            <p:nvSpPr>
              <p:cNvPr id="108596" name="Line 337"/>
              <p:cNvSpPr>
                <a:spLocks noChangeShapeType="1"/>
              </p:cNvSpPr>
              <p:nvPr/>
            </p:nvSpPr>
            <p:spPr bwMode="auto">
              <a:xfrm flipV="1">
                <a:off x="1489"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08" name="Group 338"/>
            <p:cNvGrpSpPr>
              <a:grpSpLocks/>
            </p:cNvGrpSpPr>
            <p:nvPr/>
          </p:nvGrpSpPr>
          <p:grpSpPr bwMode="auto">
            <a:xfrm>
              <a:off x="1489" y="1733"/>
              <a:ext cx="423" cy="56"/>
              <a:chOff x="1489" y="1733"/>
              <a:chExt cx="423" cy="56"/>
            </a:xfrm>
          </p:grpSpPr>
          <p:sp>
            <p:nvSpPr>
              <p:cNvPr id="108587" name="Freeform 339"/>
              <p:cNvSpPr>
                <a:spLocks/>
              </p:cNvSpPr>
              <p:nvPr/>
            </p:nvSpPr>
            <p:spPr bwMode="auto">
              <a:xfrm>
                <a:off x="1792" y="1733"/>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588" name="Group 340"/>
              <p:cNvGrpSpPr>
                <a:grpSpLocks/>
              </p:cNvGrpSpPr>
              <p:nvPr/>
            </p:nvGrpSpPr>
            <p:grpSpPr bwMode="auto">
              <a:xfrm>
                <a:off x="1489" y="1757"/>
                <a:ext cx="295" cy="1"/>
                <a:chOff x="1489" y="1757"/>
                <a:chExt cx="295" cy="1"/>
              </a:xfrm>
            </p:grpSpPr>
            <p:sp>
              <p:nvSpPr>
                <p:cNvPr id="108589" name="Line 341"/>
                <p:cNvSpPr>
                  <a:spLocks noChangeShapeType="1"/>
                </p:cNvSpPr>
                <p:nvPr/>
              </p:nvSpPr>
              <p:spPr bwMode="auto">
                <a:xfrm>
                  <a:off x="148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0" name="Line 342"/>
                <p:cNvSpPr>
                  <a:spLocks noChangeShapeType="1"/>
                </p:cNvSpPr>
                <p:nvPr/>
              </p:nvSpPr>
              <p:spPr bwMode="auto">
                <a:xfrm>
                  <a:off x="15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1" name="Line 343"/>
                <p:cNvSpPr>
                  <a:spLocks noChangeShapeType="1"/>
                </p:cNvSpPr>
                <p:nvPr/>
              </p:nvSpPr>
              <p:spPr bwMode="auto">
                <a:xfrm>
                  <a:off x="16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2" name="Line 344"/>
                <p:cNvSpPr>
                  <a:spLocks noChangeShapeType="1"/>
                </p:cNvSpPr>
                <p:nvPr/>
              </p:nvSpPr>
              <p:spPr bwMode="auto">
                <a:xfrm>
                  <a:off x="16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3" name="Line 345"/>
                <p:cNvSpPr>
                  <a:spLocks noChangeShapeType="1"/>
                </p:cNvSpPr>
                <p:nvPr/>
              </p:nvSpPr>
              <p:spPr bwMode="auto">
                <a:xfrm>
                  <a:off x="171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94" name="Line 346"/>
                <p:cNvSpPr>
                  <a:spLocks noChangeShapeType="1"/>
                </p:cNvSpPr>
                <p:nvPr/>
              </p:nvSpPr>
              <p:spPr bwMode="auto">
                <a:xfrm>
                  <a:off x="1768"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09" name="Group 347"/>
            <p:cNvGrpSpPr>
              <a:grpSpLocks/>
            </p:cNvGrpSpPr>
            <p:nvPr/>
          </p:nvGrpSpPr>
          <p:grpSpPr bwMode="auto">
            <a:xfrm>
              <a:off x="1952" y="1725"/>
              <a:ext cx="415" cy="56"/>
              <a:chOff x="1952" y="1725"/>
              <a:chExt cx="415" cy="56"/>
            </a:xfrm>
          </p:grpSpPr>
          <p:sp>
            <p:nvSpPr>
              <p:cNvPr id="108579" name="Freeform 348"/>
              <p:cNvSpPr>
                <a:spLocks/>
              </p:cNvSpPr>
              <p:nvPr/>
            </p:nvSpPr>
            <p:spPr bwMode="auto">
              <a:xfrm>
                <a:off x="2255"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80" name="Group 349"/>
              <p:cNvGrpSpPr>
                <a:grpSpLocks/>
              </p:cNvGrpSpPr>
              <p:nvPr/>
            </p:nvGrpSpPr>
            <p:grpSpPr bwMode="auto">
              <a:xfrm>
                <a:off x="1952" y="1757"/>
                <a:ext cx="295" cy="1"/>
                <a:chOff x="1952" y="1757"/>
                <a:chExt cx="295" cy="1"/>
              </a:xfrm>
            </p:grpSpPr>
            <p:sp>
              <p:nvSpPr>
                <p:cNvPr id="108581" name="Line 350"/>
                <p:cNvSpPr>
                  <a:spLocks noChangeShapeType="1"/>
                </p:cNvSpPr>
                <p:nvPr/>
              </p:nvSpPr>
              <p:spPr bwMode="auto">
                <a:xfrm>
                  <a:off x="195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2" name="Line 351"/>
                <p:cNvSpPr>
                  <a:spLocks noChangeShapeType="1"/>
                </p:cNvSpPr>
                <p:nvPr/>
              </p:nvSpPr>
              <p:spPr bwMode="auto">
                <a:xfrm>
                  <a:off x="2008"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3" name="Line 352"/>
                <p:cNvSpPr>
                  <a:spLocks noChangeShapeType="1"/>
                </p:cNvSpPr>
                <p:nvPr/>
              </p:nvSpPr>
              <p:spPr bwMode="auto">
                <a:xfrm>
                  <a:off x="20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4" name="Line 353"/>
                <p:cNvSpPr>
                  <a:spLocks noChangeShapeType="1"/>
                </p:cNvSpPr>
                <p:nvPr/>
              </p:nvSpPr>
              <p:spPr bwMode="auto">
                <a:xfrm>
                  <a:off x="21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5" name="Line 354"/>
                <p:cNvSpPr>
                  <a:spLocks noChangeShapeType="1"/>
                </p:cNvSpPr>
                <p:nvPr/>
              </p:nvSpPr>
              <p:spPr bwMode="auto">
                <a:xfrm>
                  <a:off x="21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6" name="Line 355"/>
                <p:cNvSpPr>
                  <a:spLocks noChangeShapeType="1"/>
                </p:cNvSpPr>
                <p:nvPr/>
              </p:nvSpPr>
              <p:spPr bwMode="auto">
                <a:xfrm>
                  <a:off x="2231"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0" name="Group 356"/>
            <p:cNvGrpSpPr>
              <a:grpSpLocks/>
            </p:cNvGrpSpPr>
            <p:nvPr/>
          </p:nvGrpSpPr>
          <p:grpSpPr bwMode="auto">
            <a:xfrm>
              <a:off x="1497" y="2036"/>
              <a:ext cx="415" cy="56"/>
              <a:chOff x="1497" y="2036"/>
              <a:chExt cx="415" cy="56"/>
            </a:xfrm>
          </p:grpSpPr>
          <p:sp>
            <p:nvSpPr>
              <p:cNvPr id="108571" name="Freeform 357"/>
              <p:cNvSpPr>
                <a:spLocks/>
              </p:cNvSpPr>
              <p:nvPr/>
            </p:nvSpPr>
            <p:spPr bwMode="auto">
              <a:xfrm>
                <a:off x="180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72" name="Group 358"/>
              <p:cNvGrpSpPr>
                <a:grpSpLocks/>
              </p:cNvGrpSpPr>
              <p:nvPr/>
            </p:nvGrpSpPr>
            <p:grpSpPr bwMode="auto">
              <a:xfrm>
                <a:off x="1497" y="2068"/>
                <a:ext cx="295" cy="1"/>
                <a:chOff x="1497" y="2068"/>
                <a:chExt cx="295" cy="1"/>
              </a:xfrm>
            </p:grpSpPr>
            <p:sp>
              <p:nvSpPr>
                <p:cNvPr id="108573" name="Line 359"/>
                <p:cNvSpPr>
                  <a:spLocks noChangeShapeType="1"/>
                </p:cNvSpPr>
                <p:nvPr/>
              </p:nvSpPr>
              <p:spPr bwMode="auto">
                <a:xfrm>
                  <a:off x="1497"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4" name="Line 360"/>
                <p:cNvSpPr>
                  <a:spLocks noChangeShapeType="1"/>
                </p:cNvSpPr>
                <p:nvPr/>
              </p:nvSpPr>
              <p:spPr bwMode="auto">
                <a:xfrm>
                  <a:off x="15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5" name="Line 361"/>
                <p:cNvSpPr>
                  <a:spLocks noChangeShapeType="1"/>
                </p:cNvSpPr>
                <p:nvPr/>
              </p:nvSpPr>
              <p:spPr bwMode="auto">
                <a:xfrm>
                  <a:off x="16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6" name="Line 362"/>
                <p:cNvSpPr>
                  <a:spLocks noChangeShapeType="1"/>
                </p:cNvSpPr>
                <p:nvPr/>
              </p:nvSpPr>
              <p:spPr bwMode="auto">
                <a:xfrm>
                  <a:off x="16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7" name="Line 363"/>
                <p:cNvSpPr>
                  <a:spLocks noChangeShapeType="1"/>
                </p:cNvSpPr>
                <p:nvPr/>
              </p:nvSpPr>
              <p:spPr bwMode="auto">
                <a:xfrm>
                  <a:off x="172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8" name="Line 364"/>
                <p:cNvSpPr>
                  <a:spLocks noChangeShapeType="1"/>
                </p:cNvSpPr>
                <p:nvPr/>
              </p:nvSpPr>
              <p:spPr bwMode="auto">
                <a:xfrm>
                  <a:off x="177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1" name="Group 365"/>
            <p:cNvGrpSpPr>
              <a:grpSpLocks/>
            </p:cNvGrpSpPr>
            <p:nvPr/>
          </p:nvGrpSpPr>
          <p:grpSpPr bwMode="auto">
            <a:xfrm>
              <a:off x="1960" y="2036"/>
              <a:ext cx="423" cy="56"/>
              <a:chOff x="1960" y="2036"/>
              <a:chExt cx="423" cy="56"/>
            </a:xfrm>
          </p:grpSpPr>
          <p:sp>
            <p:nvSpPr>
              <p:cNvPr id="108563" name="Freeform 366"/>
              <p:cNvSpPr>
                <a:spLocks/>
              </p:cNvSpPr>
              <p:nvPr/>
            </p:nvSpPr>
            <p:spPr bwMode="auto">
              <a:xfrm>
                <a:off x="2271"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64" name="Group 367"/>
              <p:cNvGrpSpPr>
                <a:grpSpLocks/>
              </p:cNvGrpSpPr>
              <p:nvPr/>
            </p:nvGrpSpPr>
            <p:grpSpPr bwMode="auto">
              <a:xfrm>
                <a:off x="1960" y="2068"/>
                <a:ext cx="303" cy="1"/>
                <a:chOff x="1960" y="2068"/>
                <a:chExt cx="303" cy="1"/>
              </a:xfrm>
            </p:grpSpPr>
            <p:sp>
              <p:nvSpPr>
                <p:cNvPr id="108565" name="Line 368"/>
                <p:cNvSpPr>
                  <a:spLocks noChangeShapeType="1"/>
                </p:cNvSpPr>
                <p:nvPr/>
              </p:nvSpPr>
              <p:spPr bwMode="auto">
                <a:xfrm>
                  <a:off x="1960"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6" name="Line 369"/>
                <p:cNvSpPr>
                  <a:spLocks noChangeShapeType="1"/>
                </p:cNvSpPr>
                <p:nvPr/>
              </p:nvSpPr>
              <p:spPr bwMode="auto">
                <a:xfrm>
                  <a:off x="201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7" name="Line 370"/>
                <p:cNvSpPr>
                  <a:spLocks noChangeShapeType="1"/>
                </p:cNvSpPr>
                <p:nvPr/>
              </p:nvSpPr>
              <p:spPr bwMode="auto">
                <a:xfrm>
                  <a:off x="207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8" name="Line 371"/>
                <p:cNvSpPr>
                  <a:spLocks noChangeShapeType="1"/>
                </p:cNvSpPr>
                <p:nvPr/>
              </p:nvSpPr>
              <p:spPr bwMode="auto">
                <a:xfrm>
                  <a:off x="212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9" name="Line 372"/>
                <p:cNvSpPr>
                  <a:spLocks noChangeShapeType="1"/>
                </p:cNvSpPr>
                <p:nvPr/>
              </p:nvSpPr>
              <p:spPr bwMode="auto">
                <a:xfrm>
                  <a:off x="218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0" name="Line 373"/>
                <p:cNvSpPr>
                  <a:spLocks noChangeShapeType="1"/>
                </p:cNvSpPr>
                <p:nvPr/>
              </p:nvSpPr>
              <p:spPr bwMode="auto">
                <a:xfrm>
                  <a:off x="223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2" name="Group 374"/>
            <p:cNvGrpSpPr>
              <a:grpSpLocks/>
            </p:cNvGrpSpPr>
            <p:nvPr/>
          </p:nvGrpSpPr>
          <p:grpSpPr bwMode="auto">
            <a:xfrm>
              <a:off x="2431" y="2036"/>
              <a:ext cx="415" cy="56"/>
              <a:chOff x="2431" y="2036"/>
              <a:chExt cx="415" cy="56"/>
            </a:xfrm>
          </p:grpSpPr>
          <p:sp>
            <p:nvSpPr>
              <p:cNvPr id="108555" name="Freeform 375"/>
              <p:cNvSpPr>
                <a:spLocks/>
              </p:cNvSpPr>
              <p:nvPr/>
            </p:nvSpPr>
            <p:spPr bwMode="auto">
              <a:xfrm>
                <a:off x="2734"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56" name="Group 376"/>
              <p:cNvGrpSpPr>
                <a:grpSpLocks/>
              </p:cNvGrpSpPr>
              <p:nvPr/>
            </p:nvGrpSpPr>
            <p:grpSpPr bwMode="auto">
              <a:xfrm>
                <a:off x="2431" y="2068"/>
                <a:ext cx="295" cy="1"/>
                <a:chOff x="2431" y="2068"/>
                <a:chExt cx="295" cy="1"/>
              </a:xfrm>
            </p:grpSpPr>
            <p:sp>
              <p:nvSpPr>
                <p:cNvPr id="108557" name="Line 377"/>
                <p:cNvSpPr>
                  <a:spLocks noChangeShapeType="1"/>
                </p:cNvSpPr>
                <p:nvPr/>
              </p:nvSpPr>
              <p:spPr bwMode="auto">
                <a:xfrm>
                  <a:off x="243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8" name="Line 378"/>
                <p:cNvSpPr>
                  <a:spLocks noChangeShapeType="1"/>
                </p:cNvSpPr>
                <p:nvPr/>
              </p:nvSpPr>
              <p:spPr bwMode="auto">
                <a:xfrm>
                  <a:off x="248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9" name="Line 379"/>
                <p:cNvSpPr>
                  <a:spLocks noChangeShapeType="1"/>
                </p:cNvSpPr>
                <p:nvPr/>
              </p:nvSpPr>
              <p:spPr bwMode="auto">
                <a:xfrm>
                  <a:off x="254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0" name="Line 380"/>
                <p:cNvSpPr>
                  <a:spLocks noChangeShapeType="1"/>
                </p:cNvSpPr>
                <p:nvPr/>
              </p:nvSpPr>
              <p:spPr bwMode="auto">
                <a:xfrm>
                  <a:off x="259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1" name="Line 381"/>
                <p:cNvSpPr>
                  <a:spLocks noChangeShapeType="1"/>
                </p:cNvSpPr>
                <p:nvPr/>
              </p:nvSpPr>
              <p:spPr bwMode="auto">
                <a:xfrm>
                  <a:off x="265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2" name="Line 382"/>
                <p:cNvSpPr>
                  <a:spLocks noChangeShapeType="1"/>
                </p:cNvSpPr>
                <p:nvPr/>
              </p:nvSpPr>
              <p:spPr bwMode="auto">
                <a:xfrm>
                  <a:off x="2710"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3" name="Group 383"/>
            <p:cNvGrpSpPr>
              <a:grpSpLocks/>
            </p:cNvGrpSpPr>
            <p:nvPr/>
          </p:nvGrpSpPr>
          <p:grpSpPr bwMode="auto">
            <a:xfrm>
              <a:off x="2423" y="2347"/>
              <a:ext cx="415" cy="56"/>
              <a:chOff x="2423" y="2347"/>
              <a:chExt cx="415" cy="56"/>
            </a:xfrm>
          </p:grpSpPr>
          <p:sp>
            <p:nvSpPr>
              <p:cNvPr id="108547" name="Freeform 384"/>
              <p:cNvSpPr>
                <a:spLocks/>
              </p:cNvSpPr>
              <p:nvPr/>
            </p:nvSpPr>
            <p:spPr bwMode="auto">
              <a:xfrm>
                <a:off x="2726"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548" name="Group 385"/>
              <p:cNvGrpSpPr>
                <a:grpSpLocks/>
              </p:cNvGrpSpPr>
              <p:nvPr/>
            </p:nvGrpSpPr>
            <p:grpSpPr bwMode="auto">
              <a:xfrm>
                <a:off x="2423" y="2371"/>
                <a:ext cx="295" cy="1"/>
                <a:chOff x="2423" y="2371"/>
                <a:chExt cx="295" cy="1"/>
              </a:xfrm>
            </p:grpSpPr>
            <p:sp>
              <p:nvSpPr>
                <p:cNvPr id="108549" name="Line 386"/>
                <p:cNvSpPr>
                  <a:spLocks noChangeShapeType="1"/>
                </p:cNvSpPr>
                <p:nvPr/>
              </p:nvSpPr>
              <p:spPr bwMode="auto">
                <a:xfrm>
                  <a:off x="242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0" name="Line 387"/>
                <p:cNvSpPr>
                  <a:spLocks noChangeShapeType="1"/>
                </p:cNvSpPr>
                <p:nvPr/>
              </p:nvSpPr>
              <p:spPr bwMode="auto">
                <a:xfrm>
                  <a:off x="247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1" name="Line 388"/>
                <p:cNvSpPr>
                  <a:spLocks noChangeShapeType="1"/>
                </p:cNvSpPr>
                <p:nvPr/>
              </p:nvSpPr>
              <p:spPr bwMode="auto">
                <a:xfrm>
                  <a:off x="253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2" name="Line 389"/>
                <p:cNvSpPr>
                  <a:spLocks noChangeShapeType="1"/>
                </p:cNvSpPr>
                <p:nvPr/>
              </p:nvSpPr>
              <p:spPr bwMode="auto">
                <a:xfrm>
                  <a:off x="259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3" name="Line 390"/>
                <p:cNvSpPr>
                  <a:spLocks noChangeShapeType="1"/>
                </p:cNvSpPr>
                <p:nvPr/>
              </p:nvSpPr>
              <p:spPr bwMode="auto">
                <a:xfrm>
                  <a:off x="264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4" name="Line 391"/>
                <p:cNvSpPr>
                  <a:spLocks noChangeShapeType="1"/>
                </p:cNvSpPr>
                <p:nvPr/>
              </p:nvSpPr>
              <p:spPr bwMode="auto">
                <a:xfrm>
                  <a:off x="270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4" name="Group 392"/>
            <p:cNvGrpSpPr>
              <a:grpSpLocks/>
            </p:cNvGrpSpPr>
            <p:nvPr/>
          </p:nvGrpSpPr>
          <p:grpSpPr bwMode="auto">
            <a:xfrm>
              <a:off x="1960" y="2347"/>
              <a:ext cx="415" cy="56"/>
              <a:chOff x="1960" y="2347"/>
              <a:chExt cx="415" cy="56"/>
            </a:xfrm>
          </p:grpSpPr>
          <p:sp>
            <p:nvSpPr>
              <p:cNvPr id="108539" name="Freeform 393"/>
              <p:cNvSpPr>
                <a:spLocks/>
              </p:cNvSpPr>
              <p:nvPr/>
            </p:nvSpPr>
            <p:spPr bwMode="auto">
              <a:xfrm>
                <a:off x="2263"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540" name="Group 394"/>
              <p:cNvGrpSpPr>
                <a:grpSpLocks/>
              </p:cNvGrpSpPr>
              <p:nvPr/>
            </p:nvGrpSpPr>
            <p:grpSpPr bwMode="auto">
              <a:xfrm>
                <a:off x="1960" y="2371"/>
                <a:ext cx="295" cy="1"/>
                <a:chOff x="1960" y="2371"/>
                <a:chExt cx="295" cy="1"/>
              </a:xfrm>
            </p:grpSpPr>
            <p:sp>
              <p:nvSpPr>
                <p:cNvPr id="108541" name="Line 395"/>
                <p:cNvSpPr>
                  <a:spLocks noChangeShapeType="1"/>
                </p:cNvSpPr>
                <p:nvPr/>
              </p:nvSpPr>
              <p:spPr bwMode="auto">
                <a:xfrm>
                  <a:off x="196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2" name="Line 396"/>
                <p:cNvSpPr>
                  <a:spLocks noChangeShapeType="1"/>
                </p:cNvSpPr>
                <p:nvPr/>
              </p:nvSpPr>
              <p:spPr bwMode="auto">
                <a:xfrm>
                  <a:off x="20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3" name="Line 397"/>
                <p:cNvSpPr>
                  <a:spLocks noChangeShapeType="1"/>
                </p:cNvSpPr>
                <p:nvPr/>
              </p:nvSpPr>
              <p:spPr bwMode="auto">
                <a:xfrm>
                  <a:off x="20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4" name="Line 398"/>
                <p:cNvSpPr>
                  <a:spLocks noChangeShapeType="1"/>
                </p:cNvSpPr>
                <p:nvPr/>
              </p:nvSpPr>
              <p:spPr bwMode="auto">
                <a:xfrm>
                  <a:off x="21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5" name="Line 399"/>
                <p:cNvSpPr>
                  <a:spLocks noChangeShapeType="1"/>
                </p:cNvSpPr>
                <p:nvPr/>
              </p:nvSpPr>
              <p:spPr bwMode="auto">
                <a:xfrm>
                  <a:off x="218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46" name="Line 400"/>
                <p:cNvSpPr>
                  <a:spLocks noChangeShapeType="1"/>
                </p:cNvSpPr>
                <p:nvPr/>
              </p:nvSpPr>
              <p:spPr bwMode="auto">
                <a:xfrm>
                  <a:off x="2239"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5" name="Group 401"/>
            <p:cNvGrpSpPr>
              <a:grpSpLocks/>
            </p:cNvGrpSpPr>
            <p:nvPr/>
          </p:nvGrpSpPr>
          <p:grpSpPr bwMode="auto">
            <a:xfrm>
              <a:off x="1497" y="2339"/>
              <a:ext cx="415" cy="56"/>
              <a:chOff x="1497" y="2339"/>
              <a:chExt cx="415" cy="56"/>
            </a:xfrm>
          </p:grpSpPr>
          <p:sp>
            <p:nvSpPr>
              <p:cNvPr id="108531" name="Freeform 402"/>
              <p:cNvSpPr>
                <a:spLocks/>
              </p:cNvSpPr>
              <p:nvPr/>
            </p:nvSpPr>
            <p:spPr bwMode="auto">
              <a:xfrm>
                <a:off x="1800"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32" name="Group 403"/>
              <p:cNvGrpSpPr>
                <a:grpSpLocks/>
              </p:cNvGrpSpPr>
              <p:nvPr/>
            </p:nvGrpSpPr>
            <p:grpSpPr bwMode="auto">
              <a:xfrm>
                <a:off x="1497" y="2371"/>
                <a:ext cx="295" cy="1"/>
                <a:chOff x="1497" y="2371"/>
                <a:chExt cx="295" cy="1"/>
              </a:xfrm>
            </p:grpSpPr>
            <p:sp>
              <p:nvSpPr>
                <p:cNvPr id="108533" name="Line 404"/>
                <p:cNvSpPr>
                  <a:spLocks noChangeShapeType="1"/>
                </p:cNvSpPr>
                <p:nvPr/>
              </p:nvSpPr>
              <p:spPr bwMode="auto">
                <a:xfrm>
                  <a:off x="1497"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4" name="Line 405"/>
                <p:cNvSpPr>
                  <a:spLocks noChangeShapeType="1"/>
                </p:cNvSpPr>
                <p:nvPr/>
              </p:nvSpPr>
              <p:spPr bwMode="auto">
                <a:xfrm>
                  <a:off x="15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5" name="Line 406"/>
                <p:cNvSpPr>
                  <a:spLocks noChangeShapeType="1"/>
                </p:cNvSpPr>
                <p:nvPr/>
              </p:nvSpPr>
              <p:spPr bwMode="auto">
                <a:xfrm>
                  <a:off x="16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6" name="Line 407"/>
                <p:cNvSpPr>
                  <a:spLocks noChangeShapeType="1"/>
                </p:cNvSpPr>
                <p:nvPr/>
              </p:nvSpPr>
              <p:spPr bwMode="auto">
                <a:xfrm>
                  <a:off x="16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7" name="Line 408"/>
                <p:cNvSpPr>
                  <a:spLocks noChangeShapeType="1"/>
                </p:cNvSpPr>
                <p:nvPr/>
              </p:nvSpPr>
              <p:spPr bwMode="auto">
                <a:xfrm>
                  <a:off x="1720"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8" name="Line 409"/>
                <p:cNvSpPr>
                  <a:spLocks noChangeShapeType="1"/>
                </p:cNvSpPr>
                <p:nvPr/>
              </p:nvSpPr>
              <p:spPr bwMode="auto">
                <a:xfrm>
                  <a:off x="1776"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6" name="Group 410"/>
            <p:cNvGrpSpPr>
              <a:grpSpLocks/>
            </p:cNvGrpSpPr>
            <p:nvPr/>
          </p:nvGrpSpPr>
          <p:grpSpPr bwMode="auto">
            <a:xfrm>
              <a:off x="1489" y="2650"/>
              <a:ext cx="423" cy="56"/>
              <a:chOff x="1489" y="2650"/>
              <a:chExt cx="423" cy="56"/>
            </a:xfrm>
          </p:grpSpPr>
          <p:sp>
            <p:nvSpPr>
              <p:cNvPr id="108523" name="Freeform 411"/>
              <p:cNvSpPr>
                <a:spLocks/>
              </p:cNvSpPr>
              <p:nvPr/>
            </p:nvSpPr>
            <p:spPr bwMode="auto">
              <a:xfrm>
                <a:off x="1792" y="2650"/>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524" name="Group 412"/>
              <p:cNvGrpSpPr>
                <a:grpSpLocks/>
              </p:cNvGrpSpPr>
              <p:nvPr/>
            </p:nvGrpSpPr>
            <p:grpSpPr bwMode="auto">
              <a:xfrm>
                <a:off x="1489" y="2674"/>
                <a:ext cx="295" cy="1"/>
                <a:chOff x="1489" y="2674"/>
                <a:chExt cx="295" cy="1"/>
              </a:xfrm>
            </p:grpSpPr>
            <p:sp>
              <p:nvSpPr>
                <p:cNvPr id="108525" name="Line 413"/>
                <p:cNvSpPr>
                  <a:spLocks noChangeShapeType="1"/>
                </p:cNvSpPr>
                <p:nvPr/>
              </p:nvSpPr>
              <p:spPr bwMode="auto">
                <a:xfrm>
                  <a:off x="148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6" name="Line 414"/>
                <p:cNvSpPr>
                  <a:spLocks noChangeShapeType="1"/>
                </p:cNvSpPr>
                <p:nvPr/>
              </p:nvSpPr>
              <p:spPr bwMode="auto">
                <a:xfrm>
                  <a:off x="15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7" name="Line 415"/>
                <p:cNvSpPr>
                  <a:spLocks noChangeShapeType="1"/>
                </p:cNvSpPr>
                <p:nvPr/>
              </p:nvSpPr>
              <p:spPr bwMode="auto">
                <a:xfrm>
                  <a:off x="16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8" name="Line 416"/>
                <p:cNvSpPr>
                  <a:spLocks noChangeShapeType="1"/>
                </p:cNvSpPr>
                <p:nvPr/>
              </p:nvSpPr>
              <p:spPr bwMode="auto">
                <a:xfrm>
                  <a:off x="16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9" name="Line 417"/>
                <p:cNvSpPr>
                  <a:spLocks noChangeShapeType="1"/>
                </p:cNvSpPr>
                <p:nvPr/>
              </p:nvSpPr>
              <p:spPr bwMode="auto">
                <a:xfrm>
                  <a:off x="171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30" name="Line 418"/>
                <p:cNvSpPr>
                  <a:spLocks noChangeShapeType="1"/>
                </p:cNvSpPr>
                <p:nvPr/>
              </p:nvSpPr>
              <p:spPr bwMode="auto">
                <a:xfrm>
                  <a:off x="1768"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7" name="Group 419"/>
            <p:cNvGrpSpPr>
              <a:grpSpLocks/>
            </p:cNvGrpSpPr>
            <p:nvPr/>
          </p:nvGrpSpPr>
          <p:grpSpPr bwMode="auto">
            <a:xfrm>
              <a:off x="1968" y="2650"/>
              <a:ext cx="415" cy="56"/>
              <a:chOff x="1968" y="2650"/>
              <a:chExt cx="415" cy="56"/>
            </a:xfrm>
          </p:grpSpPr>
          <p:sp>
            <p:nvSpPr>
              <p:cNvPr id="108515" name="Freeform 420"/>
              <p:cNvSpPr>
                <a:spLocks/>
              </p:cNvSpPr>
              <p:nvPr/>
            </p:nvSpPr>
            <p:spPr bwMode="auto">
              <a:xfrm>
                <a:off x="227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516" name="Group 421"/>
              <p:cNvGrpSpPr>
                <a:grpSpLocks/>
              </p:cNvGrpSpPr>
              <p:nvPr/>
            </p:nvGrpSpPr>
            <p:grpSpPr bwMode="auto">
              <a:xfrm>
                <a:off x="1968" y="2674"/>
                <a:ext cx="295" cy="1"/>
                <a:chOff x="1968" y="2674"/>
                <a:chExt cx="295" cy="1"/>
              </a:xfrm>
            </p:grpSpPr>
            <p:sp>
              <p:nvSpPr>
                <p:cNvPr id="108517" name="Line 422"/>
                <p:cNvSpPr>
                  <a:spLocks noChangeShapeType="1"/>
                </p:cNvSpPr>
                <p:nvPr/>
              </p:nvSpPr>
              <p:spPr bwMode="auto">
                <a:xfrm>
                  <a:off x="196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8" name="Line 423"/>
                <p:cNvSpPr>
                  <a:spLocks noChangeShapeType="1"/>
                </p:cNvSpPr>
                <p:nvPr/>
              </p:nvSpPr>
              <p:spPr bwMode="auto">
                <a:xfrm>
                  <a:off x="202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9" name="Line 424"/>
                <p:cNvSpPr>
                  <a:spLocks noChangeShapeType="1"/>
                </p:cNvSpPr>
                <p:nvPr/>
              </p:nvSpPr>
              <p:spPr bwMode="auto">
                <a:xfrm>
                  <a:off x="207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0" name="Line 425"/>
                <p:cNvSpPr>
                  <a:spLocks noChangeShapeType="1"/>
                </p:cNvSpPr>
                <p:nvPr/>
              </p:nvSpPr>
              <p:spPr bwMode="auto">
                <a:xfrm>
                  <a:off x="213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1" name="Line 426"/>
                <p:cNvSpPr>
                  <a:spLocks noChangeShapeType="1"/>
                </p:cNvSpPr>
                <p:nvPr/>
              </p:nvSpPr>
              <p:spPr bwMode="auto">
                <a:xfrm>
                  <a:off x="219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22" name="Line 427"/>
                <p:cNvSpPr>
                  <a:spLocks noChangeShapeType="1"/>
                </p:cNvSpPr>
                <p:nvPr/>
              </p:nvSpPr>
              <p:spPr bwMode="auto">
                <a:xfrm>
                  <a:off x="224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8" name="Group 428"/>
            <p:cNvGrpSpPr>
              <a:grpSpLocks/>
            </p:cNvGrpSpPr>
            <p:nvPr/>
          </p:nvGrpSpPr>
          <p:grpSpPr bwMode="auto">
            <a:xfrm>
              <a:off x="1489" y="2953"/>
              <a:ext cx="423" cy="56"/>
              <a:chOff x="1489" y="2953"/>
              <a:chExt cx="423" cy="56"/>
            </a:xfrm>
          </p:grpSpPr>
          <p:sp>
            <p:nvSpPr>
              <p:cNvPr id="108507" name="Freeform 429"/>
              <p:cNvSpPr>
                <a:spLocks/>
              </p:cNvSpPr>
              <p:nvPr/>
            </p:nvSpPr>
            <p:spPr bwMode="auto">
              <a:xfrm>
                <a:off x="1792" y="2953"/>
                <a:ext cx="120" cy="56"/>
              </a:xfrm>
              <a:custGeom>
                <a:avLst/>
                <a:gdLst>
                  <a:gd name="T0" fmla="*/ 120 w 120"/>
                  <a:gd name="T1" fmla="*/ 32 h 56"/>
                  <a:gd name="T2" fmla="*/ 0 w 120"/>
                  <a:gd name="T3" fmla="*/ 56 h 56"/>
                  <a:gd name="T4" fmla="*/ 0 w 120"/>
                  <a:gd name="T5" fmla="*/ 32 h 56"/>
                  <a:gd name="T6" fmla="*/ 0 w 120"/>
                  <a:gd name="T7" fmla="*/ 0 h 56"/>
                  <a:gd name="T8" fmla="*/ 120 w 120"/>
                  <a:gd name="T9" fmla="*/ 32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32"/>
                    </a:moveTo>
                    <a:lnTo>
                      <a:pt x="0" y="56"/>
                    </a:lnTo>
                    <a:lnTo>
                      <a:pt x="0" y="32"/>
                    </a:lnTo>
                    <a:lnTo>
                      <a:pt x="0" y="0"/>
                    </a:lnTo>
                    <a:lnTo>
                      <a:pt x="120" y="32"/>
                    </a:lnTo>
                    <a:close/>
                  </a:path>
                </a:pathLst>
              </a:custGeom>
              <a:solidFill>
                <a:schemeClr val="bg2"/>
              </a:solidFill>
              <a:ln w="9525">
                <a:solidFill>
                  <a:schemeClr val="bg2"/>
                </a:solidFill>
                <a:round/>
                <a:headEnd/>
                <a:tailEnd/>
              </a:ln>
            </p:spPr>
            <p:txBody>
              <a:bodyPr/>
              <a:lstStyle/>
              <a:p>
                <a:endParaRPr lang="en-US"/>
              </a:p>
            </p:txBody>
          </p:sp>
          <p:grpSp>
            <p:nvGrpSpPr>
              <p:cNvPr id="108508" name="Group 430"/>
              <p:cNvGrpSpPr>
                <a:grpSpLocks/>
              </p:cNvGrpSpPr>
              <p:nvPr/>
            </p:nvGrpSpPr>
            <p:grpSpPr bwMode="auto">
              <a:xfrm>
                <a:off x="1489" y="2985"/>
                <a:ext cx="295" cy="1"/>
                <a:chOff x="1489" y="2985"/>
                <a:chExt cx="295" cy="1"/>
              </a:xfrm>
            </p:grpSpPr>
            <p:sp>
              <p:nvSpPr>
                <p:cNvPr id="108509" name="Line 431"/>
                <p:cNvSpPr>
                  <a:spLocks noChangeShapeType="1"/>
                </p:cNvSpPr>
                <p:nvPr/>
              </p:nvSpPr>
              <p:spPr bwMode="auto">
                <a:xfrm>
                  <a:off x="148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0" name="Line 432"/>
                <p:cNvSpPr>
                  <a:spLocks noChangeShapeType="1"/>
                </p:cNvSpPr>
                <p:nvPr/>
              </p:nvSpPr>
              <p:spPr bwMode="auto">
                <a:xfrm>
                  <a:off x="15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1" name="Line 433"/>
                <p:cNvSpPr>
                  <a:spLocks noChangeShapeType="1"/>
                </p:cNvSpPr>
                <p:nvPr/>
              </p:nvSpPr>
              <p:spPr bwMode="auto">
                <a:xfrm>
                  <a:off x="16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2" name="Line 434"/>
                <p:cNvSpPr>
                  <a:spLocks noChangeShapeType="1"/>
                </p:cNvSpPr>
                <p:nvPr/>
              </p:nvSpPr>
              <p:spPr bwMode="auto">
                <a:xfrm>
                  <a:off x="16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3" name="Line 435"/>
                <p:cNvSpPr>
                  <a:spLocks noChangeShapeType="1"/>
                </p:cNvSpPr>
                <p:nvPr/>
              </p:nvSpPr>
              <p:spPr bwMode="auto">
                <a:xfrm>
                  <a:off x="171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14" name="Line 436"/>
                <p:cNvSpPr>
                  <a:spLocks noChangeShapeType="1"/>
                </p:cNvSpPr>
                <p:nvPr/>
              </p:nvSpPr>
              <p:spPr bwMode="auto">
                <a:xfrm>
                  <a:off x="1768"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19" name="Group 437"/>
            <p:cNvGrpSpPr>
              <a:grpSpLocks/>
            </p:cNvGrpSpPr>
            <p:nvPr/>
          </p:nvGrpSpPr>
          <p:grpSpPr bwMode="auto">
            <a:xfrm>
              <a:off x="1952" y="2953"/>
              <a:ext cx="415" cy="56"/>
              <a:chOff x="1952" y="2953"/>
              <a:chExt cx="415" cy="56"/>
            </a:xfrm>
          </p:grpSpPr>
          <p:sp>
            <p:nvSpPr>
              <p:cNvPr id="108499" name="Freeform 438"/>
              <p:cNvSpPr>
                <a:spLocks/>
              </p:cNvSpPr>
              <p:nvPr/>
            </p:nvSpPr>
            <p:spPr bwMode="auto">
              <a:xfrm>
                <a:off x="2255"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500" name="Group 439"/>
              <p:cNvGrpSpPr>
                <a:grpSpLocks/>
              </p:cNvGrpSpPr>
              <p:nvPr/>
            </p:nvGrpSpPr>
            <p:grpSpPr bwMode="auto">
              <a:xfrm>
                <a:off x="1952" y="2985"/>
                <a:ext cx="295" cy="1"/>
                <a:chOff x="1952" y="2985"/>
                <a:chExt cx="295" cy="1"/>
              </a:xfrm>
            </p:grpSpPr>
            <p:sp>
              <p:nvSpPr>
                <p:cNvPr id="108501" name="Line 440"/>
                <p:cNvSpPr>
                  <a:spLocks noChangeShapeType="1"/>
                </p:cNvSpPr>
                <p:nvPr/>
              </p:nvSpPr>
              <p:spPr bwMode="auto">
                <a:xfrm>
                  <a:off x="195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02" name="Line 441"/>
                <p:cNvSpPr>
                  <a:spLocks noChangeShapeType="1"/>
                </p:cNvSpPr>
                <p:nvPr/>
              </p:nvSpPr>
              <p:spPr bwMode="auto">
                <a:xfrm>
                  <a:off x="2008"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03" name="Line 442"/>
                <p:cNvSpPr>
                  <a:spLocks noChangeShapeType="1"/>
                </p:cNvSpPr>
                <p:nvPr/>
              </p:nvSpPr>
              <p:spPr bwMode="auto">
                <a:xfrm>
                  <a:off x="20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04" name="Line 443"/>
                <p:cNvSpPr>
                  <a:spLocks noChangeShapeType="1"/>
                </p:cNvSpPr>
                <p:nvPr/>
              </p:nvSpPr>
              <p:spPr bwMode="auto">
                <a:xfrm>
                  <a:off x="21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05" name="Line 444"/>
                <p:cNvSpPr>
                  <a:spLocks noChangeShapeType="1"/>
                </p:cNvSpPr>
                <p:nvPr/>
              </p:nvSpPr>
              <p:spPr bwMode="auto">
                <a:xfrm>
                  <a:off x="21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06" name="Line 445"/>
                <p:cNvSpPr>
                  <a:spLocks noChangeShapeType="1"/>
                </p:cNvSpPr>
                <p:nvPr/>
              </p:nvSpPr>
              <p:spPr bwMode="auto">
                <a:xfrm>
                  <a:off x="2231"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20" name="Group 446"/>
            <p:cNvGrpSpPr>
              <a:grpSpLocks/>
            </p:cNvGrpSpPr>
            <p:nvPr/>
          </p:nvGrpSpPr>
          <p:grpSpPr bwMode="auto">
            <a:xfrm>
              <a:off x="2415" y="2953"/>
              <a:ext cx="415" cy="56"/>
              <a:chOff x="2415" y="2953"/>
              <a:chExt cx="415" cy="56"/>
            </a:xfrm>
          </p:grpSpPr>
          <p:sp>
            <p:nvSpPr>
              <p:cNvPr id="108491" name="Freeform 447"/>
              <p:cNvSpPr>
                <a:spLocks/>
              </p:cNvSpPr>
              <p:nvPr/>
            </p:nvSpPr>
            <p:spPr bwMode="auto">
              <a:xfrm>
                <a:off x="271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492" name="Group 448"/>
              <p:cNvGrpSpPr>
                <a:grpSpLocks/>
              </p:cNvGrpSpPr>
              <p:nvPr/>
            </p:nvGrpSpPr>
            <p:grpSpPr bwMode="auto">
              <a:xfrm>
                <a:off x="2415" y="2985"/>
                <a:ext cx="295" cy="1"/>
                <a:chOff x="2415" y="2985"/>
                <a:chExt cx="295" cy="1"/>
              </a:xfrm>
            </p:grpSpPr>
            <p:sp>
              <p:nvSpPr>
                <p:cNvPr id="108493" name="Line 449"/>
                <p:cNvSpPr>
                  <a:spLocks noChangeShapeType="1"/>
                </p:cNvSpPr>
                <p:nvPr/>
              </p:nvSpPr>
              <p:spPr bwMode="auto">
                <a:xfrm>
                  <a:off x="241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94" name="Line 450"/>
                <p:cNvSpPr>
                  <a:spLocks noChangeShapeType="1"/>
                </p:cNvSpPr>
                <p:nvPr/>
              </p:nvSpPr>
              <p:spPr bwMode="auto">
                <a:xfrm>
                  <a:off x="247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95" name="Line 451"/>
                <p:cNvSpPr>
                  <a:spLocks noChangeShapeType="1"/>
                </p:cNvSpPr>
                <p:nvPr/>
              </p:nvSpPr>
              <p:spPr bwMode="auto">
                <a:xfrm>
                  <a:off x="252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96" name="Line 452"/>
                <p:cNvSpPr>
                  <a:spLocks noChangeShapeType="1"/>
                </p:cNvSpPr>
                <p:nvPr/>
              </p:nvSpPr>
              <p:spPr bwMode="auto">
                <a:xfrm>
                  <a:off x="2582"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97" name="Line 453"/>
                <p:cNvSpPr>
                  <a:spLocks noChangeShapeType="1"/>
                </p:cNvSpPr>
                <p:nvPr/>
              </p:nvSpPr>
              <p:spPr bwMode="auto">
                <a:xfrm>
                  <a:off x="263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98" name="Line 454"/>
                <p:cNvSpPr>
                  <a:spLocks noChangeShapeType="1"/>
                </p:cNvSpPr>
                <p:nvPr/>
              </p:nvSpPr>
              <p:spPr bwMode="auto">
                <a:xfrm>
                  <a:off x="269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21" name="Group 455"/>
            <p:cNvGrpSpPr>
              <a:grpSpLocks/>
            </p:cNvGrpSpPr>
            <p:nvPr/>
          </p:nvGrpSpPr>
          <p:grpSpPr bwMode="auto">
            <a:xfrm>
              <a:off x="2838" y="1741"/>
              <a:ext cx="40" cy="1260"/>
              <a:chOff x="2838" y="1741"/>
              <a:chExt cx="40" cy="1260"/>
            </a:xfrm>
          </p:grpSpPr>
          <p:sp>
            <p:nvSpPr>
              <p:cNvPr id="108481" name="Oval 456"/>
              <p:cNvSpPr>
                <a:spLocks noChangeArrowheads="1"/>
              </p:cNvSpPr>
              <p:nvPr/>
            </p:nvSpPr>
            <p:spPr bwMode="auto">
              <a:xfrm>
                <a:off x="2838" y="1741"/>
                <a:ext cx="40" cy="40"/>
              </a:xfrm>
              <a:prstGeom prst="ellipse">
                <a:avLst/>
              </a:prstGeom>
              <a:solidFill>
                <a:schemeClr val="bg2"/>
              </a:solidFill>
              <a:ln w="9525">
                <a:solidFill>
                  <a:schemeClr val="bg2"/>
                </a:solidFill>
                <a:round/>
                <a:headEnd/>
                <a:tailEnd/>
              </a:ln>
            </p:spPr>
            <p:txBody>
              <a:bodyPr/>
              <a:lstStyle/>
              <a:p>
                <a:endParaRPr lang="en-US"/>
              </a:p>
            </p:txBody>
          </p:sp>
          <p:sp>
            <p:nvSpPr>
              <p:cNvPr id="108482" name="Oval 457"/>
              <p:cNvSpPr>
                <a:spLocks noChangeArrowheads="1"/>
              </p:cNvSpPr>
              <p:nvPr/>
            </p:nvSpPr>
            <p:spPr bwMode="auto">
              <a:xfrm>
                <a:off x="2838" y="1741"/>
                <a:ext cx="40" cy="40"/>
              </a:xfrm>
              <a:prstGeom prst="ellipse">
                <a:avLst/>
              </a:prstGeom>
              <a:solidFill>
                <a:schemeClr val="bg2"/>
              </a:solidFill>
              <a:ln w="25400">
                <a:solidFill>
                  <a:schemeClr val="bg2"/>
                </a:solidFill>
                <a:round/>
                <a:headEnd/>
                <a:tailEnd/>
              </a:ln>
            </p:spPr>
            <p:txBody>
              <a:bodyPr/>
              <a:lstStyle/>
              <a:p>
                <a:endParaRPr lang="en-US"/>
              </a:p>
            </p:txBody>
          </p:sp>
          <p:sp>
            <p:nvSpPr>
              <p:cNvPr id="108483" name="Oval 458"/>
              <p:cNvSpPr>
                <a:spLocks noChangeArrowheads="1"/>
              </p:cNvSpPr>
              <p:nvPr/>
            </p:nvSpPr>
            <p:spPr bwMode="auto">
              <a:xfrm>
                <a:off x="284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8484" name="Oval 459"/>
              <p:cNvSpPr>
                <a:spLocks noChangeArrowheads="1"/>
              </p:cNvSpPr>
              <p:nvPr/>
            </p:nvSpPr>
            <p:spPr bwMode="auto">
              <a:xfrm>
                <a:off x="284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8485" name="Oval 460"/>
              <p:cNvSpPr>
                <a:spLocks noChangeArrowheads="1"/>
              </p:cNvSpPr>
              <p:nvPr/>
            </p:nvSpPr>
            <p:spPr bwMode="auto">
              <a:xfrm>
                <a:off x="284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486" name="Oval 461"/>
              <p:cNvSpPr>
                <a:spLocks noChangeArrowheads="1"/>
              </p:cNvSpPr>
              <p:nvPr/>
            </p:nvSpPr>
            <p:spPr bwMode="auto">
              <a:xfrm>
                <a:off x="284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487" name="Oval 462"/>
              <p:cNvSpPr>
                <a:spLocks noChangeArrowheads="1"/>
              </p:cNvSpPr>
              <p:nvPr/>
            </p:nvSpPr>
            <p:spPr bwMode="auto">
              <a:xfrm>
                <a:off x="283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8488" name="Oval 463"/>
              <p:cNvSpPr>
                <a:spLocks noChangeArrowheads="1"/>
              </p:cNvSpPr>
              <p:nvPr/>
            </p:nvSpPr>
            <p:spPr bwMode="auto">
              <a:xfrm>
                <a:off x="283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8489" name="Oval 464"/>
              <p:cNvSpPr>
                <a:spLocks noChangeArrowheads="1"/>
              </p:cNvSpPr>
              <p:nvPr/>
            </p:nvSpPr>
            <p:spPr bwMode="auto">
              <a:xfrm>
                <a:off x="283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490" name="Oval 465"/>
              <p:cNvSpPr>
                <a:spLocks noChangeArrowheads="1"/>
              </p:cNvSpPr>
              <p:nvPr/>
            </p:nvSpPr>
            <p:spPr bwMode="auto">
              <a:xfrm>
                <a:off x="283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22" name="Group 466"/>
            <p:cNvGrpSpPr>
              <a:grpSpLocks/>
            </p:cNvGrpSpPr>
            <p:nvPr/>
          </p:nvGrpSpPr>
          <p:grpSpPr bwMode="auto">
            <a:xfrm>
              <a:off x="1912" y="3272"/>
              <a:ext cx="32" cy="335"/>
              <a:chOff x="1912" y="3272"/>
              <a:chExt cx="32" cy="335"/>
            </a:xfrm>
          </p:grpSpPr>
          <p:sp>
            <p:nvSpPr>
              <p:cNvPr id="108477" name="Oval 467"/>
              <p:cNvSpPr>
                <a:spLocks noChangeArrowheads="1"/>
              </p:cNvSpPr>
              <p:nvPr/>
            </p:nvSpPr>
            <p:spPr bwMode="auto">
              <a:xfrm>
                <a:off x="1912"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478" name="Oval 468"/>
              <p:cNvSpPr>
                <a:spLocks noChangeArrowheads="1"/>
              </p:cNvSpPr>
              <p:nvPr/>
            </p:nvSpPr>
            <p:spPr bwMode="auto">
              <a:xfrm>
                <a:off x="1912"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479" name="Oval 469"/>
              <p:cNvSpPr>
                <a:spLocks noChangeArrowheads="1"/>
              </p:cNvSpPr>
              <p:nvPr/>
            </p:nvSpPr>
            <p:spPr bwMode="auto">
              <a:xfrm>
                <a:off x="1912"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8480" name="Oval 470"/>
              <p:cNvSpPr>
                <a:spLocks noChangeArrowheads="1"/>
              </p:cNvSpPr>
              <p:nvPr/>
            </p:nvSpPr>
            <p:spPr bwMode="auto">
              <a:xfrm>
                <a:off x="1912"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23" name="Group 471"/>
            <p:cNvGrpSpPr>
              <a:grpSpLocks/>
            </p:cNvGrpSpPr>
            <p:nvPr/>
          </p:nvGrpSpPr>
          <p:grpSpPr bwMode="auto">
            <a:xfrm>
              <a:off x="1449" y="3272"/>
              <a:ext cx="40" cy="335"/>
              <a:chOff x="1449" y="3272"/>
              <a:chExt cx="40" cy="335"/>
            </a:xfrm>
          </p:grpSpPr>
          <p:sp>
            <p:nvSpPr>
              <p:cNvPr id="108473" name="Oval 472"/>
              <p:cNvSpPr>
                <a:spLocks noChangeArrowheads="1"/>
              </p:cNvSpPr>
              <p:nvPr/>
            </p:nvSpPr>
            <p:spPr bwMode="auto">
              <a:xfrm>
                <a:off x="1449"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8474" name="Oval 473"/>
              <p:cNvSpPr>
                <a:spLocks noChangeArrowheads="1"/>
              </p:cNvSpPr>
              <p:nvPr/>
            </p:nvSpPr>
            <p:spPr bwMode="auto">
              <a:xfrm>
                <a:off x="1449"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8475" name="Oval 474"/>
              <p:cNvSpPr>
                <a:spLocks noChangeArrowheads="1"/>
              </p:cNvSpPr>
              <p:nvPr/>
            </p:nvSpPr>
            <p:spPr bwMode="auto">
              <a:xfrm>
                <a:off x="1449"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8476" name="Oval 475"/>
              <p:cNvSpPr>
                <a:spLocks noChangeArrowheads="1"/>
              </p:cNvSpPr>
              <p:nvPr/>
            </p:nvSpPr>
            <p:spPr bwMode="auto">
              <a:xfrm>
                <a:off x="1449"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24" name="Group 476"/>
            <p:cNvGrpSpPr>
              <a:grpSpLocks/>
            </p:cNvGrpSpPr>
            <p:nvPr/>
          </p:nvGrpSpPr>
          <p:grpSpPr bwMode="auto">
            <a:xfrm>
              <a:off x="2367" y="3272"/>
              <a:ext cx="32" cy="335"/>
              <a:chOff x="2367" y="3272"/>
              <a:chExt cx="32" cy="335"/>
            </a:xfrm>
          </p:grpSpPr>
          <p:sp>
            <p:nvSpPr>
              <p:cNvPr id="108469" name="Oval 477"/>
              <p:cNvSpPr>
                <a:spLocks noChangeArrowheads="1"/>
              </p:cNvSpPr>
              <p:nvPr/>
            </p:nvSpPr>
            <p:spPr bwMode="auto">
              <a:xfrm>
                <a:off x="2367"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470" name="Oval 478"/>
              <p:cNvSpPr>
                <a:spLocks noChangeArrowheads="1"/>
              </p:cNvSpPr>
              <p:nvPr/>
            </p:nvSpPr>
            <p:spPr bwMode="auto">
              <a:xfrm>
                <a:off x="2367"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471" name="Oval 479"/>
              <p:cNvSpPr>
                <a:spLocks noChangeArrowheads="1"/>
              </p:cNvSpPr>
              <p:nvPr/>
            </p:nvSpPr>
            <p:spPr bwMode="auto">
              <a:xfrm>
                <a:off x="2367" y="3575"/>
                <a:ext cx="32" cy="32"/>
              </a:xfrm>
              <a:prstGeom prst="ellipse">
                <a:avLst/>
              </a:prstGeom>
              <a:solidFill>
                <a:schemeClr val="bg2"/>
              </a:solidFill>
              <a:ln w="9525">
                <a:solidFill>
                  <a:schemeClr val="bg2"/>
                </a:solidFill>
                <a:round/>
                <a:headEnd/>
                <a:tailEnd/>
              </a:ln>
            </p:spPr>
            <p:txBody>
              <a:bodyPr/>
              <a:lstStyle/>
              <a:p>
                <a:endParaRPr lang="en-US"/>
              </a:p>
            </p:txBody>
          </p:sp>
          <p:sp>
            <p:nvSpPr>
              <p:cNvPr id="108472" name="Oval 480"/>
              <p:cNvSpPr>
                <a:spLocks noChangeArrowheads="1"/>
              </p:cNvSpPr>
              <p:nvPr/>
            </p:nvSpPr>
            <p:spPr bwMode="auto">
              <a:xfrm>
                <a:off x="2367" y="3575"/>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25" name="Group 481"/>
            <p:cNvGrpSpPr>
              <a:grpSpLocks/>
            </p:cNvGrpSpPr>
            <p:nvPr/>
          </p:nvGrpSpPr>
          <p:grpSpPr bwMode="auto">
            <a:xfrm>
              <a:off x="2822" y="3272"/>
              <a:ext cx="40" cy="335"/>
              <a:chOff x="2822" y="3272"/>
              <a:chExt cx="40" cy="335"/>
            </a:xfrm>
          </p:grpSpPr>
          <p:sp>
            <p:nvSpPr>
              <p:cNvPr id="108465" name="Oval 482"/>
              <p:cNvSpPr>
                <a:spLocks noChangeArrowheads="1"/>
              </p:cNvSpPr>
              <p:nvPr/>
            </p:nvSpPr>
            <p:spPr bwMode="auto">
              <a:xfrm>
                <a:off x="2822"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8466" name="Oval 483"/>
              <p:cNvSpPr>
                <a:spLocks noChangeArrowheads="1"/>
              </p:cNvSpPr>
              <p:nvPr/>
            </p:nvSpPr>
            <p:spPr bwMode="auto">
              <a:xfrm>
                <a:off x="2822"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8467" name="Oval 484"/>
              <p:cNvSpPr>
                <a:spLocks noChangeArrowheads="1"/>
              </p:cNvSpPr>
              <p:nvPr/>
            </p:nvSpPr>
            <p:spPr bwMode="auto">
              <a:xfrm>
                <a:off x="2822" y="3575"/>
                <a:ext cx="40" cy="32"/>
              </a:xfrm>
              <a:prstGeom prst="ellipse">
                <a:avLst/>
              </a:prstGeom>
              <a:solidFill>
                <a:schemeClr val="bg2"/>
              </a:solidFill>
              <a:ln w="9525">
                <a:solidFill>
                  <a:schemeClr val="bg2"/>
                </a:solidFill>
                <a:round/>
                <a:headEnd/>
                <a:tailEnd/>
              </a:ln>
            </p:spPr>
            <p:txBody>
              <a:bodyPr/>
              <a:lstStyle/>
              <a:p>
                <a:endParaRPr lang="en-US"/>
              </a:p>
            </p:txBody>
          </p:sp>
          <p:sp>
            <p:nvSpPr>
              <p:cNvPr id="108468" name="Oval 485"/>
              <p:cNvSpPr>
                <a:spLocks noChangeArrowheads="1"/>
              </p:cNvSpPr>
              <p:nvPr/>
            </p:nvSpPr>
            <p:spPr bwMode="auto">
              <a:xfrm>
                <a:off x="2822" y="3575"/>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26" name="Group 486"/>
            <p:cNvGrpSpPr>
              <a:grpSpLocks/>
            </p:cNvGrpSpPr>
            <p:nvPr/>
          </p:nvGrpSpPr>
          <p:grpSpPr bwMode="auto">
            <a:xfrm>
              <a:off x="2415" y="2650"/>
              <a:ext cx="415" cy="56"/>
              <a:chOff x="2415" y="2650"/>
              <a:chExt cx="415" cy="56"/>
            </a:xfrm>
          </p:grpSpPr>
          <p:sp>
            <p:nvSpPr>
              <p:cNvPr id="108457" name="Freeform 487"/>
              <p:cNvSpPr>
                <a:spLocks/>
              </p:cNvSpPr>
              <p:nvPr/>
            </p:nvSpPr>
            <p:spPr bwMode="auto">
              <a:xfrm>
                <a:off x="271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458" name="Group 488"/>
              <p:cNvGrpSpPr>
                <a:grpSpLocks/>
              </p:cNvGrpSpPr>
              <p:nvPr/>
            </p:nvGrpSpPr>
            <p:grpSpPr bwMode="auto">
              <a:xfrm>
                <a:off x="2415" y="2674"/>
                <a:ext cx="295" cy="1"/>
                <a:chOff x="2415" y="2674"/>
                <a:chExt cx="295" cy="1"/>
              </a:xfrm>
            </p:grpSpPr>
            <p:sp>
              <p:nvSpPr>
                <p:cNvPr id="108459" name="Line 489"/>
                <p:cNvSpPr>
                  <a:spLocks noChangeShapeType="1"/>
                </p:cNvSpPr>
                <p:nvPr/>
              </p:nvSpPr>
              <p:spPr bwMode="auto">
                <a:xfrm>
                  <a:off x="241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60" name="Line 490"/>
                <p:cNvSpPr>
                  <a:spLocks noChangeShapeType="1"/>
                </p:cNvSpPr>
                <p:nvPr/>
              </p:nvSpPr>
              <p:spPr bwMode="auto">
                <a:xfrm>
                  <a:off x="247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61" name="Line 491"/>
                <p:cNvSpPr>
                  <a:spLocks noChangeShapeType="1"/>
                </p:cNvSpPr>
                <p:nvPr/>
              </p:nvSpPr>
              <p:spPr bwMode="auto">
                <a:xfrm>
                  <a:off x="252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62" name="Line 492"/>
                <p:cNvSpPr>
                  <a:spLocks noChangeShapeType="1"/>
                </p:cNvSpPr>
                <p:nvPr/>
              </p:nvSpPr>
              <p:spPr bwMode="auto">
                <a:xfrm>
                  <a:off x="2582"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63" name="Line 493"/>
                <p:cNvSpPr>
                  <a:spLocks noChangeShapeType="1"/>
                </p:cNvSpPr>
                <p:nvPr/>
              </p:nvSpPr>
              <p:spPr bwMode="auto">
                <a:xfrm>
                  <a:off x="263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64" name="Line 494"/>
                <p:cNvSpPr>
                  <a:spLocks noChangeShapeType="1"/>
                </p:cNvSpPr>
                <p:nvPr/>
              </p:nvSpPr>
              <p:spPr bwMode="auto">
                <a:xfrm>
                  <a:off x="269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27" name="Group 495"/>
            <p:cNvGrpSpPr>
              <a:grpSpLocks/>
            </p:cNvGrpSpPr>
            <p:nvPr/>
          </p:nvGrpSpPr>
          <p:grpSpPr bwMode="auto">
            <a:xfrm>
              <a:off x="2415" y="1733"/>
              <a:ext cx="415" cy="56"/>
              <a:chOff x="2415" y="1733"/>
              <a:chExt cx="415" cy="56"/>
            </a:xfrm>
          </p:grpSpPr>
          <p:sp>
            <p:nvSpPr>
              <p:cNvPr id="108449" name="Freeform 496"/>
              <p:cNvSpPr>
                <a:spLocks/>
              </p:cNvSpPr>
              <p:nvPr/>
            </p:nvSpPr>
            <p:spPr bwMode="auto">
              <a:xfrm>
                <a:off x="271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450" name="Group 497"/>
              <p:cNvGrpSpPr>
                <a:grpSpLocks/>
              </p:cNvGrpSpPr>
              <p:nvPr/>
            </p:nvGrpSpPr>
            <p:grpSpPr bwMode="auto">
              <a:xfrm>
                <a:off x="2415" y="1757"/>
                <a:ext cx="295" cy="1"/>
                <a:chOff x="2415" y="1757"/>
                <a:chExt cx="295" cy="1"/>
              </a:xfrm>
            </p:grpSpPr>
            <p:sp>
              <p:nvSpPr>
                <p:cNvPr id="108451" name="Line 498"/>
                <p:cNvSpPr>
                  <a:spLocks noChangeShapeType="1"/>
                </p:cNvSpPr>
                <p:nvPr/>
              </p:nvSpPr>
              <p:spPr bwMode="auto">
                <a:xfrm>
                  <a:off x="241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52" name="Line 499"/>
                <p:cNvSpPr>
                  <a:spLocks noChangeShapeType="1"/>
                </p:cNvSpPr>
                <p:nvPr/>
              </p:nvSpPr>
              <p:spPr bwMode="auto">
                <a:xfrm>
                  <a:off x="247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53" name="Line 500"/>
                <p:cNvSpPr>
                  <a:spLocks noChangeShapeType="1"/>
                </p:cNvSpPr>
                <p:nvPr/>
              </p:nvSpPr>
              <p:spPr bwMode="auto">
                <a:xfrm>
                  <a:off x="252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54" name="Line 501"/>
                <p:cNvSpPr>
                  <a:spLocks noChangeShapeType="1"/>
                </p:cNvSpPr>
                <p:nvPr/>
              </p:nvSpPr>
              <p:spPr bwMode="auto">
                <a:xfrm>
                  <a:off x="2582"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55" name="Line 502"/>
                <p:cNvSpPr>
                  <a:spLocks noChangeShapeType="1"/>
                </p:cNvSpPr>
                <p:nvPr/>
              </p:nvSpPr>
              <p:spPr bwMode="auto">
                <a:xfrm>
                  <a:off x="263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56" name="Line 503"/>
                <p:cNvSpPr>
                  <a:spLocks noChangeShapeType="1"/>
                </p:cNvSpPr>
                <p:nvPr/>
              </p:nvSpPr>
              <p:spPr bwMode="auto">
                <a:xfrm>
                  <a:off x="269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28" name="Group 504"/>
            <p:cNvGrpSpPr>
              <a:grpSpLocks/>
            </p:cNvGrpSpPr>
            <p:nvPr/>
          </p:nvGrpSpPr>
          <p:grpSpPr bwMode="auto">
            <a:xfrm>
              <a:off x="1489" y="3264"/>
              <a:ext cx="423" cy="56"/>
              <a:chOff x="1489" y="3264"/>
              <a:chExt cx="423" cy="56"/>
            </a:xfrm>
          </p:grpSpPr>
          <p:sp>
            <p:nvSpPr>
              <p:cNvPr id="108441" name="Freeform 505"/>
              <p:cNvSpPr>
                <a:spLocks/>
              </p:cNvSpPr>
              <p:nvPr/>
            </p:nvSpPr>
            <p:spPr bwMode="auto">
              <a:xfrm>
                <a:off x="1792" y="326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442" name="Group 506"/>
              <p:cNvGrpSpPr>
                <a:grpSpLocks/>
              </p:cNvGrpSpPr>
              <p:nvPr/>
            </p:nvGrpSpPr>
            <p:grpSpPr bwMode="auto">
              <a:xfrm>
                <a:off x="1489" y="3288"/>
                <a:ext cx="295" cy="1"/>
                <a:chOff x="1489" y="3288"/>
                <a:chExt cx="295" cy="1"/>
              </a:xfrm>
            </p:grpSpPr>
            <p:sp>
              <p:nvSpPr>
                <p:cNvPr id="108443" name="Line 507"/>
                <p:cNvSpPr>
                  <a:spLocks noChangeShapeType="1"/>
                </p:cNvSpPr>
                <p:nvPr/>
              </p:nvSpPr>
              <p:spPr bwMode="auto">
                <a:xfrm>
                  <a:off x="148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4" name="Line 508"/>
                <p:cNvSpPr>
                  <a:spLocks noChangeShapeType="1"/>
                </p:cNvSpPr>
                <p:nvPr/>
              </p:nvSpPr>
              <p:spPr bwMode="auto">
                <a:xfrm>
                  <a:off x="15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5" name="Line 509"/>
                <p:cNvSpPr>
                  <a:spLocks noChangeShapeType="1"/>
                </p:cNvSpPr>
                <p:nvPr/>
              </p:nvSpPr>
              <p:spPr bwMode="auto">
                <a:xfrm>
                  <a:off x="160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6" name="Line 510"/>
                <p:cNvSpPr>
                  <a:spLocks noChangeShapeType="1"/>
                </p:cNvSpPr>
                <p:nvPr/>
              </p:nvSpPr>
              <p:spPr bwMode="auto">
                <a:xfrm>
                  <a:off x="165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7" name="Line 511"/>
                <p:cNvSpPr>
                  <a:spLocks noChangeShapeType="1"/>
                </p:cNvSpPr>
                <p:nvPr/>
              </p:nvSpPr>
              <p:spPr bwMode="auto">
                <a:xfrm>
                  <a:off x="171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8" name="Line 512"/>
                <p:cNvSpPr>
                  <a:spLocks noChangeShapeType="1"/>
                </p:cNvSpPr>
                <p:nvPr/>
              </p:nvSpPr>
              <p:spPr bwMode="auto">
                <a:xfrm>
                  <a:off x="1768"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29" name="Group 513"/>
            <p:cNvGrpSpPr>
              <a:grpSpLocks/>
            </p:cNvGrpSpPr>
            <p:nvPr/>
          </p:nvGrpSpPr>
          <p:grpSpPr bwMode="auto">
            <a:xfrm>
              <a:off x="1944" y="3256"/>
              <a:ext cx="423" cy="56"/>
              <a:chOff x="1944" y="3256"/>
              <a:chExt cx="423" cy="56"/>
            </a:xfrm>
          </p:grpSpPr>
          <p:sp>
            <p:nvSpPr>
              <p:cNvPr id="108433" name="Freeform 514"/>
              <p:cNvSpPr>
                <a:spLocks/>
              </p:cNvSpPr>
              <p:nvPr/>
            </p:nvSpPr>
            <p:spPr bwMode="auto">
              <a:xfrm>
                <a:off x="2255"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434" name="Group 515"/>
              <p:cNvGrpSpPr>
                <a:grpSpLocks/>
              </p:cNvGrpSpPr>
              <p:nvPr/>
            </p:nvGrpSpPr>
            <p:grpSpPr bwMode="auto">
              <a:xfrm>
                <a:off x="1944" y="3288"/>
                <a:ext cx="303" cy="1"/>
                <a:chOff x="1944" y="3288"/>
                <a:chExt cx="303" cy="1"/>
              </a:xfrm>
            </p:grpSpPr>
            <p:sp>
              <p:nvSpPr>
                <p:cNvPr id="108435" name="Line 516"/>
                <p:cNvSpPr>
                  <a:spLocks noChangeShapeType="1"/>
                </p:cNvSpPr>
                <p:nvPr/>
              </p:nvSpPr>
              <p:spPr bwMode="auto">
                <a:xfrm>
                  <a:off x="1944"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6" name="Line 517"/>
                <p:cNvSpPr>
                  <a:spLocks noChangeShapeType="1"/>
                </p:cNvSpPr>
                <p:nvPr/>
              </p:nvSpPr>
              <p:spPr bwMode="auto">
                <a:xfrm>
                  <a:off x="2000"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7" name="Line 518"/>
                <p:cNvSpPr>
                  <a:spLocks noChangeShapeType="1"/>
                </p:cNvSpPr>
                <p:nvPr/>
              </p:nvSpPr>
              <p:spPr bwMode="auto">
                <a:xfrm>
                  <a:off x="205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8" name="Line 519"/>
                <p:cNvSpPr>
                  <a:spLocks noChangeShapeType="1"/>
                </p:cNvSpPr>
                <p:nvPr/>
              </p:nvSpPr>
              <p:spPr bwMode="auto">
                <a:xfrm>
                  <a:off x="211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9" name="Line 520"/>
                <p:cNvSpPr>
                  <a:spLocks noChangeShapeType="1"/>
                </p:cNvSpPr>
                <p:nvPr/>
              </p:nvSpPr>
              <p:spPr bwMode="auto">
                <a:xfrm>
                  <a:off x="216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40" name="Line 521"/>
                <p:cNvSpPr>
                  <a:spLocks noChangeShapeType="1"/>
                </p:cNvSpPr>
                <p:nvPr/>
              </p:nvSpPr>
              <p:spPr bwMode="auto">
                <a:xfrm>
                  <a:off x="222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30" name="Group 522"/>
            <p:cNvGrpSpPr>
              <a:grpSpLocks/>
            </p:cNvGrpSpPr>
            <p:nvPr/>
          </p:nvGrpSpPr>
          <p:grpSpPr bwMode="auto">
            <a:xfrm>
              <a:off x="2415" y="3256"/>
              <a:ext cx="415" cy="56"/>
              <a:chOff x="2415" y="3256"/>
              <a:chExt cx="415" cy="56"/>
            </a:xfrm>
          </p:grpSpPr>
          <p:sp>
            <p:nvSpPr>
              <p:cNvPr id="108425" name="Freeform 523"/>
              <p:cNvSpPr>
                <a:spLocks/>
              </p:cNvSpPr>
              <p:nvPr/>
            </p:nvSpPr>
            <p:spPr bwMode="auto">
              <a:xfrm>
                <a:off x="2718"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426" name="Group 524"/>
              <p:cNvGrpSpPr>
                <a:grpSpLocks/>
              </p:cNvGrpSpPr>
              <p:nvPr/>
            </p:nvGrpSpPr>
            <p:grpSpPr bwMode="auto">
              <a:xfrm>
                <a:off x="2415" y="3288"/>
                <a:ext cx="295" cy="1"/>
                <a:chOff x="2415" y="3288"/>
                <a:chExt cx="295" cy="1"/>
              </a:xfrm>
            </p:grpSpPr>
            <p:sp>
              <p:nvSpPr>
                <p:cNvPr id="108427" name="Line 525"/>
                <p:cNvSpPr>
                  <a:spLocks noChangeShapeType="1"/>
                </p:cNvSpPr>
                <p:nvPr/>
              </p:nvSpPr>
              <p:spPr bwMode="auto">
                <a:xfrm>
                  <a:off x="241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8" name="Line 526"/>
                <p:cNvSpPr>
                  <a:spLocks noChangeShapeType="1"/>
                </p:cNvSpPr>
                <p:nvPr/>
              </p:nvSpPr>
              <p:spPr bwMode="auto">
                <a:xfrm>
                  <a:off x="247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9" name="Line 527"/>
                <p:cNvSpPr>
                  <a:spLocks noChangeShapeType="1"/>
                </p:cNvSpPr>
                <p:nvPr/>
              </p:nvSpPr>
              <p:spPr bwMode="auto">
                <a:xfrm>
                  <a:off x="252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0" name="Line 528"/>
                <p:cNvSpPr>
                  <a:spLocks noChangeShapeType="1"/>
                </p:cNvSpPr>
                <p:nvPr/>
              </p:nvSpPr>
              <p:spPr bwMode="auto">
                <a:xfrm>
                  <a:off x="258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1" name="Line 529"/>
                <p:cNvSpPr>
                  <a:spLocks noChangeShapeType="1"/>
                </p:cNvSpPr>
                <p:nvPr/>
              </p:nvSpPr>
              <p:spPr bwMode="auto">
                <a:xfrm>
                  <a:off x="263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32" name="Line 530"/>
                <p:cNvSpPr>
                  <a:spLocks noChangeShapeType="1"/>
                </p:cNvSpPr>
                <p:nvPr/>
              </p:nvSpPr>
              <p:spPr bwMode="auto">
                <a:xfrm>
                  <a:off x="269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31" name="Group 531"/>
            <p:cNvGrpSpPr>
              <a:grpSpLocks/>
            </p:cNvGrpSpPr>
            <p:nvPr/>
          </p:nvGrpSpPr>
          <p:grpSpPr bwMode="auto">
            <a:xfrm>
              <a:off x="1489" y="3567"/>
              <a:ext cx="423" cy="56"/>
              <a:chOff x="1489" y="3567"/>
              <a:chExt cx="423" cy="56"/>
            </a:xfrm>
          </p:grpSpPr>
          <p:sp>
            <p:nvSpPr>
              <p:cNvPr id="108417" name="Freeform 532"/>
              <p:cNvSpPr>
                <a:spLocks/>
              </p:cNvSpPr>
              <p:nvPr/>
            </p:nvSpPr>
            <p:spPr bwMode="auto">
              <a:xfrm>
                <a:off x="180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418" name="Group 533"/>
              <p:cNvGrpSpPr>
                <a:grpSpLocks/>
              </p:cNvGrpSpPr>
              <p:nvPr/>
            </p:nvGrpSpPr>
            <p:grpSpPr bwMode="auto">
              <a:xfrm>
                <a:off x="1489" y="3591"/>
                <a:ext cx="303" cy="1"/>
                <a:chOff x="1489" y="3591"/>
                <a:chExt cx="303" cy="1"/>
              </a:xfrm>
            </p:grpSpPr>
            <p:sp>
              <p:nvSpPr>
                <p:cNvPr id="108419" name="Line 534"/>
                <p:cNvSpPr>
                  <a:spLocks noChangeShapeType="1"/>
                </p:cNvSpPr>
                <p:nvPr/>
              </p:nvSpPr>
              <p:spPr bwMode="auto">
                <a:xfrm>
                  <a:off x="148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0" name="Line 535"/>
                <p:cNvSpPr>
                  <a:spLocks noChangeShapeType="1"/>
                </p:cNvSpPr>
                <p:nvPr/>
              </p:nvSpPr>
              <p:spPr bwMode="auto">
                <a:xfrm>
                  <a:off x="15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1" name="Line 536"/>
                <p:cNvSpPr>
                  <a:spLocks noChangeShapeType="1"/>
                </p:cNvSpPr>
                <p:nvPr/>
              </p:nvSpPr>
              <p:spPr bwMode="auto">
                <a:xfrm>
                  <a:off x="16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2" name="Line 537"/>
                <p:cNvSpPr>
                  <a:spLocks noChangeShapeType="1"/>
                </p:cNvSpPr>
                <p:nvPr/>
              </p:nvSpPr>
              <p:spPr bwMode="auto">
                <a:xfrm>
                  <a:off x="16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3" name="Line 538"/>
                <p:cNvSpPr>
                  <a:spLocks noChangeShapeType="1"/>
                </p:cNvSpPr>
                <p:nvPr/>
              </p:nvSpPr>
              <p:spPr bwMode="auto">
                <a:xfrm>
                  <a:off x="171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24" name="Line 539"/>
                <p:cNvSpPr>
                  <a:spLocks noChangeShapeType="1"/>
                </p:cNvSpPr>
                <p:nvPr/>
              </p:nvSpPr>
              <p:spPr bwMode="auto">
                <a:xfrm>
                  <a:off x="176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32" name="Group 540"/>
            <p:cNvGrpSpPr>
              <a:grpSpLocks/>
            </p:cNvGrpSpPr>
            <p:nvPr/>
          </p:nvGrpSpPr>
          <p:grpSpPr bwMode="auto">
            <a:xfrm>
              <a:off x="1952" y="3567"/>
              <a:ext cx="415" cy="56"/>
              <a:chOff x="1952" y="3567"/>
              <a:chExt cx="415" cy="56"/>
            </a:xfrm>
          </p:grpSpPr>
          <p:sp>
            <p:nvSpPr>
              <p:cNvPr id="108409" name="Freeform 541"/>
              <p:cNvSpPr>
                <a:spLocks/>
              </p:cNvSpPr>
              <p:nvPr/>
            </p:nvSpPr>
            <p:spPr bwMode="auto">
              <a:xfrm>
                <a:off x="2255"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410" name="Group 542"/>
              <p:cNvGrpSpPr>
                <a:grpSpLocks/>
              </p:cNvGrpSpPr>
              <p:nvPr/>
            </p:nvGrpSpPr>
            <p:grpSpPr bwMode="auto">
              <a:xfrm>
                <a:off x="1952" y="3591"/>
                <a:ext cx="295" cy="1"/>
                <a:chOff x="1952" y="3591"/>
                <a:chExt cx="295" cy="1"/>
              </a:xfrm>
            </p:grpSpPr>
            <p:sp>
              <p:nvSpPr>
                <p:cNvPr id="108411" name="Line 543"/>
                <p:cNvSpPr>
                  <a:spLocks noChangeShapeType="1"/>
                </p:cNvSpPr>
                <p:nvPr/>
              </p:nvSpPr>
              <p:spPr bwMode="auto">
                <a:xfrm>
                  <a:off x="195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12" name="Line 544"/>
                <p:cNvSpPr>
                  <a:spLocks noChangeShapeType="1"/>
                </p:cNvSpPr>
                <p:nvPr/>
              </p:nvSpPr>
              <p:spPr bwMode="auto">
                <a:xfrm>
                  <a:off x="2008" y="359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13" name="Line 545"/>
                <p:cNvSpPr>
                  <a:spLocks noChangeShapeType="1"/>
                </p:cNvSpPr>
                <p:nvPr/>
              </p:nvSpPr>
              <p:spPr bwMode="auto">
                <a:xfrm>
                  <a:off x="20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14" name="Line 546"/>
                <p:cNvSpPr>
                  <a:spLocks noChangeShapeType="1"/>
                </p:cNvSpPr>
                <p:nvPr/>
              </p:nvSpPr>
              <p:spPr bwMode="auto">
                <a:xfrm>
                  <a:off x="2119"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15" name="Line 547"/>
                <p:cNvSpPr>
                  <a:spLocks noChangeShapeType="1"/>
                </p:cNvSpPr>
                <p:nvPr/>
              </p:nvSpPr>
              <p:spPr bwMode="auto">
                <a:xfrm>
                  <a:off x="2175"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16" name="Line 548"/>
                <p:cNvSpPr>
                  <a:spLocks noChangeShapeType="1"/>
                </p:cNvSpPr>
                <p:nvPr/>
              </p:nvSpPr>
              <p:spPr bwMode="auto">
                <a:xfrm>
                  <a:off x="2231"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33" name="Group 549"/>
            <p:cNvGrpSpPr>
              <a:grpSpLocks/>
            </p:cNvGrpSpPr>
            <p:nvPr/>
          </p:nvGrpSpPr>
          <p:grpSpPr bwMode="auto">
            <a:xfrm>
              <a:off x="2407" y="3567"/>
              <a:ext cx="415" cy="56"/>
              <a:chOff x="2407" y="3567"/>
              <a:chExt cx="415" cy="56"/>
            </a:xfrm>
          </p:grpSpPr>
          <p:sp>
            <p:nvSpPr>
              <p:cNvPr id="108401" name="Freeform 550"/>
              <p:cNvSpPr>
                <a:spLocks/>
              </p:cNvSpPr>
              <p:nvPr/>
            </p:nvSpPr>
            <p:spPr bwMode="auto">
              <a:xfrm>
                <a:off x="2710"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402" name="Group 551"/>
              <p:cNvGrpSpPr>
                <a:grpSpLocks/>
              </p:cNvGrpSpPr>
              <p:nvPr/>
            </p:nvGrpSpPr>
            <p:grpSpPr bwMode="auto">
              <a:xfrm>
                <a:off x="2407" y="3591"/>
                <a:ext cx="295" cy="1"/>
                <a:chOff x="2407" y="3591"/>
                <a:chExt cx="295" cy="1"/>
              </a:xfrm>
            </p:grpSpPr>
            <p:sp>
              <p:nvSpPr>
                <p:cNvPr id="108403" name="Line 552"/>
                <p:cNvSpPr>
                  <a:spLocks noChangeShapeType="1"/>
                </p:cNvSpPr>
                <p:nvPr/>
              </p:nvSpPr>
              <p:spPr bwMode="auto">
                <a:xfrm>
                  <a:off x="240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04" name="Line 553"/>
                <p:cNvSpPr>
                  <a:spLocks noChangeShapeType="1"/>
                </p:cNvSpPr>
                <p:nvPr/>
              </p:nvSpPr>
              <p:spPr bwMode="auto">
                <a:xfrm>
                  <a:off x="246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05" name="Line 554"/>
                <p:cNvSpPr>
                  <a:spLocks noChangeShapeType="1"/>
                </p:cNvSpPr>
                <p:nvPr/>
              </p:nvSpPr>
              <p:spPr bwMode="auto">
                <a:xfrm>
                  <a:off x="251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06" name="Line 555"/>
                <p:cNvSpPr>
                  <a:spLocks noChangeShapeType="1"/>
                </p:cNvSpPr>
                <p:nvPr/>
              </p:nvSpPr>
              <p:spPr bwMode="auto">
                <a:xfrm>
                  <a:off x="257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07" name="Line 556"/>
                <p:cNvSpPr>
                  <a:spLocks noChangeShapeType="1"/>
                </p:cNvSpPr>
                <p:nvPr/>
              </p:nvSpPr>
              <p:spPr bwMode="auto">
                <a:xfrm>
                  <a:off x="263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408" name="Line 557"/>
                <p:cNvSpPr>
                  <a:spLocks noChangeShapeType="1"/>
                </p:cNvSpPr>
                <p:nvPr/>
              </p:nvSpPr>
              <p:spPr bwMode="auto">
                <a:xfrm>
                  <a:off x="2686"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34" name="Group 558"/>
            <p:cNvGrpSpPr>
              <a:grpSpLocks/>
            </p:cNvGrpSpPr>
            <p:nvPr/>
          </p:nvGrpSpPr>
          <p:grpSpPr bwMode="auto">
            <a:xfrm>
              <a:off x="1952" y="2376"/>
              <a:ext cx="886" cy="290"/>
              <a:chOff x="1952" y="2376"/>
              <a:chExt cx="886" cy="290"/>
            </a:xfrm>
          </p:grpSpPr>
          <p:sp>
            <p:nvSpPr>
              <p:cNvPr id="108399" name="Freeform 559"/>
              <p:cNvSpPr>
                <a:spLocks/>
              </p:cNvSpPr>
              <p:nvPr/>
            </p:nvSpPr>
            <p:spPr bwMode="auto">
              <a:xfrm>
                <a:off x="2702" y="2586"/>
                <a:ext cx="136" cy="80"/>
              </a:xfrm>
              <a:custGeom>
                <a:avLst/>
                <a:gdLst>
                  <a:gd name="T0" fmla="*/ 136 w 136"/>
                  <a:gd name="T1" fmla="*/ 80 h 80"/>
                  <a:gd name="T2" fmla="*/ 0 w 136"/>
                  <a:gd name="T3" fmla="*/ 64 h 80"/>
                  <a:gd name="T4" fmla="*/ 8 w 136"/>
                  <a:gd name="T5" fmla="*/ 32 h 80"/>
                  <a:gd name="T6" fmla="*/ 16 w 136"/>
                  <a:gd name="T7" fmla="*/ 0 h 80"/>
                  <a:gd name="T8" fmla="*/ 136 w 136"/>
                  <a:gd name="T9" fmla="*/ 80 h 80"/>
                  <a:gd name="T10" fmla="*/ 0 60000 65536"/>
                  <a:gd name="T11" fmla="*/ 0 60000 65536"/>
                  <a:gd name="T12" fmla="*/ 0 60000 65536"/>
                  <a:gd name="T13" fmla="*/ 0 60000 65536"/>
                  <a:gd name="T14" fmla="*/ 0 60000 65536"/>
                  <a:gd name="T15" fmla="*/ 0 w 136"/>
                  <a:gd name="T16" fmla="*/ 0 h 80"/>
                  <a:gd name="T17" fmla="*/ 136 w 136"/>
                  <a:gd name="T18" fmla="*/ 80 h 80"/>
                </a:gdLst>
                <a:ahLst/>
                <a:cxnLst>
                  <a:cxn ang="T10">
                    <a:pos x="T0" y="T1"/>
                  </a:cxn>
                  <a:cxn ang="T11">
                    <a:pos x="T2" y="T3"/>
                  </a:cxn>
                  <a:cxn ang="T12">
                    <a:pos x="T4" y="T5"/>
                  </a:cxn>
                  <a:cxn ang="T13">
                    <a:pos x="T6" y="T7"/>
                  </a:cxn>
                  <a:cxn ang="T14">
                    <a:pos x="T8" y="T9"/>
                  </a:cxn>
                </a:cxnLst>
                <a:rect l="T15" t="T16" r="T17" b="T18"/>
                <a:pathLst>
                  <a:path w="136" h="80">
                    <a:moveTo>
                      <a:pt x="136" y="80"/>
                    </a:moveTo>
                    <a:lnTo>
                      <a:pt x="0" y="64"/>
                    </a:lnTo>
                    <a:lnTo>
                      <a:pt x="8" y="32"/>
                    </a:lnTo>
                    <a:lnTo>
                      <a:pt x="16" y="0"/>
                    </a:lnTo>
                    <a:lnTo>
                      <a:pt x="136" y="80"/>
                    </a:lnTo>
                    <a:close/>
                  </a:path>
                </a:pathLst>
              </a:custGeom>
              <a:solidFill>
                <a:schemeClr val="bg2"/>
              </a:solidFill>
              <a:ln w="9525">
                <a:solidFill>
                  <a:schemeClr val="bg2"/>
                </a:solidFill>
                <a:round/>
                <a:headEnd/>
                <a:tailEnd/>
              </a:ln>
            </p:spPr>
            <p:txBody>
              <a:bodyPr/>
              <a:lstStyle/>
              <a:p>
                <a:endParaRPr lang="en-US"/>
              </a:p>
            </p:txBody>
          </p:sp>
          <p:sp>
            <p:nvSpPr>
              <p:cNvPr id="108400" name="Line 560"/>
              <p:cNvSpPr>
                <a:spLocks noChangeShapeType="1"/>
              </p:cNvSpPr>
              <p:nvPr/>
            </p:nvSpPr>
            <p:spPr bwMode="auto">
              <a:xfrm>
                <a:off x="1952" y="2376"/>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35" name="Group 561"/>
            <p:cNvGrpSpPr>
              <a:grpSpLocks/>
            </p:cNvGrpSpPr>
            <p:nvPr/>
          </p:nvGrpSpPr>
          <p:grpSpPr bwMode="auto">
            <a:xfrm>
              <a:off x="1481" y="2084"/>
              <a:ext cx="1373" cy="1507"/>
              <a:chOff x="1481" y="2084"/>
              <a:chExt cx="1373" cy="1507"/>
            </a:xfrm>
          </p:grpSpPr>
          <p:sp>
            <p:nvSpPr>
              <p:cNvPr id="108397" name="Freeform 562"/>
              <p:cNvSpPr>
                <a:spLocks/>
              </p:cNvSpPr>
              <p:nvPr/>
            </p:nvSpPr>
            <p:spPr bwMode="auto">
              <a:xfrm>
                <a:off x="2742" y="2084"/>
                <a:ext cx="112" cy="119"/>
              </a:xfrm>
              <a:custGeom>
                <a:avLst/>
                <a:gdLst>
                  <a:gd name="T0" fmla="*/ 112 w 112"/>
                  <a:gd name="T1" fmla="*/ 0 h 119"/>
                  <a:gd name="T2" fmla="*/ 48 w 112"/>
                  <a:gd name="T3" fmla="*/ 119 h 119"/>
                  <a:gd name="T4" fmla="*/ 24 w 112"/>
                  <a:gd name="T5" fmla="*/ 96 h 119"/>
                  <a:gd name="T6" fmla="*/ 0 w 112"/>
                  <a:gd name="T7" fmla="*/ 72 h 119"/>
                  <a:gd name="T8" fmla="*/ 112 w 112"/>
                  <a:gd name="T9" fmla="*/ 0 h 119"/>
                  <a:gd name="T10" fmla="*/ 0 60000 65536"/>
                  <a:gd name="T11" fmla="*/ 0 60000 65536"/>
                  <a:gd name="T12" fmla="*/ 0 60000 65536"/>
                  <a:gd name="T13" fmla="*/ 0 60000 65536"/>
                  <a:gd name="T14" fmla="*/ 0 60000 65536"/>
                  <a:gd name="T15" fmla="*/ 0 w 112"/>
                  <a:gd name="T16" fmla="*/ 0 h 119"/>
                  <a:gd name="T17" fmla="*/ 112 w 112"/>
                  <a:gd name="T18" fmla="*/ 119 h 119"/>
                </a:gdLst>
                <a:ahLst/>
                <a:cxnLst>
                  <a:cxn ang="T10">
                    <a:pos x="T0" y="T1"/>
                  </a:cxn>
                  <a:cxn ang="T11">
                    <a:pos x="T2" y="T3"/>
                  </a:cxn>
                  <a:cxn ang="T12">
                    <a:pos x="T4" y="T5"/>
                  </a:cxn>
                  <a:cxn ang="T13">
                    <a:pos x="T6" y="T7"/>
                  </a:cxn>
                  <a:cxn ang="T14">
                    <a:pos x="T8" y="T9"/>
                  </a:cxn>
                </a:cxnLst>
                <a:rect l="T15" t="T16" r="T17" b="T18"/>
                <a:pathLst>
                  <a:path w="112" h="119">
                    <a:moveTo>
                      <a:pt x="112" y="0"/>
                    </a:moveTo>
                    <a:lnTo>
                      <a:pt x="48" y="119"/>
                    </a:lnTo>
                    <a:lnTo>
                      <a:pt x="24" y="96"/>
                    </a:lnTo>
                    <a:lnTo>
                      <a:pt x="0" y="72"/>
                    </a:lnTo>
                    <a:lnTo>
                      <a:pt x="112" y="0"/>
                    </a:lnTo>
                    <a:close/>
                  </a:path>
                </a:pathLst>
              </a:custGeom>
              <a:solidFill>
                <a:schemeClr val="bg2"/>
              </a:solidFill>
              <a:ln w="9525">
                <a:solidFill>
                  <a:schemeClr val="bg2"/>
                </a:solidFill>
                <a:round/>
                <a:headEnd/>
                <a:tailEnd/>
              </a:ln>
            </p:spPr>
            <p:txBody>
              <a:bodyPr/>
              <a:lstStyle/>
              <a:p>
                <a:endParaRPr lang="en-US"/>
              </a:p>
            </p:txBody>
          </p:sp>
          <p:sp>
            <p:nvSpPr>
              <p:cNvPr id="108398" name="Line 563"/>
              <p:cNvSpPr>
                <a:spLocks noChangeShapeType="1"/>
              </p:cNvSpPr>
              <p:nvPr/>
            </p:nvSpPr>
            <p:spPr bwMode="auto">
              <a:xfrm flipV="1">
                <a:off x="1481"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36" name="Group 564"/>
            <p:cNvGrpSpPr>
              <a:grpSpLocks/>
            </p:cNvGrpSpPr>
            <p:nvPr/>
          </p:nvGrpSpPr>
          <p:grpSpPr bwMode="auto">
            <a:xfrm>
              <a:off x="1944" y="2076"/>
              <a:ext cx="902" cy="885"/>
              <a:chOff x="1944" y="2076"/>
              <a:chExt cx="902" cy="885"/>
            </a:xfrm>
          </p:grpSpPr>
          <p:sp>
            <p:nvSpPr>
              <p:cNvPr id="108395" name="Freeform 565"/>
              <p:cNvSpPr>
                <a:spLocks/>
              </p:cNvSpPr>
              <p:nvPr/>
            </p:nvSpPr>
            <p:spPr bwMode="auto">
              <a:xfrm>
                <a:off x="2726" y="2850"/>
                <a:ext cx="120" cy="111"/>
              </a:xfrm>
              <a:custGeom>
                <a:avLst/>
                <a:gdLst>
                  <a:gd name="T0" fmla="*/ 120 w 120"/>
                  <a:gd name="T1" fmla="*/ 111 h 111"/>
                  <a:gd name="T2" fmla="*/ 0 w 120"/>
                  <a:gd name="T3" fmla="*/ 47 h 111"/>
                  <a:gd name="T4" fmla="*/ 24 w 120"/>
                  <a:gd name="T5" fmla="*/ 23 h 111"/>
                  <a:gd name="T6" fmla="*/ 48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24" y="23"/>
                    </a:lnTo>
                    <a:lnTo>
                      <a:pt x="48"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8396" name="Line 566"/>
              <p:cNvSpPr>
                <a:spLocks noChangeShapeType="1"/>
              </p:cNvSpPr>
              <p:nvPr/>
            </p:nvSpPr>
            <p:spPr bwMode="auto">
              <a:xfrm>
                <a:off x="1944" y="2076"/>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37" name="Group 567"/>
            <p:cNvGrpSpPr>
              <a:grpSpLocks/>
            </p:cNvGrpSpPr>
            <p:nvPr/>
          </p:nvGrpSpPr>
          <p:grpSpPr bwMode="auto">
            <a:xfrm>
              <a:off x="1489" y="2379"/>
              <a:ext cx="902" cy="893"/>
              <a:chOff x="1489" y="2379"/>
              <a:chExt cx="902" cy="893"/>
            </a:xfrm>
          </p:grpSpPr>
          <p:sp>
            <p:nvSpPr>
              <p:cNvPr id="108393" name="Freeform 568"/>
              <p:cNvSpPr>
                <a:spLocks/>
              </p:cNvSpPr>
              <p:nvPr/>
            </p:nvSpPr>
            <p:spPr bwMode="auto">
              <a:xfrm>
                <a:off x="2271"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8394" name="Line 569"/>
              <p:cNvSpPr>
                <a:spLocks noChangeShapeType="1"/>
              </p:cNvSpPr>
              <p:nvPr/>
            </p:nvSpPr>
            <p:spPr bwMode="auto">
              <a:xfrm>
                <a:off x="1489" y="2379"/>
                <a:ext cx="814" cy="80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38" name="Group 570"/>
            <p:cNvGrpSpPr>
              <a:grpSpLocks/>
            </p:cNvGrpSpPr>
            <p:nvPr/>
          </p:nvGrpSpPr>
          <p:grpSpPr bwMode="auto">
            <a:xfrm>
              <a:off x="3311" y="2387"/>
              <a:ext cx="437" cy="590"/>
              <a:chOff x="3311" y="2387"/>
              <a:chExt cx="437" cy="590"/>
            </a:xfrm>
          </p:grpSpPr>
          <p:sp>
            <p:nvSpPr>
              <p:cNvPr id="108391" name="Freeform 571"/>
              <p:cNvSpPr>
                <a:spLocks/>
              </p:cNvSpPr>
              <p:nvPr/>
            </p:nvSpPr>
            <p:spPr bwMode="auto">
              <a:xfrm>
                <a:off x="3644" y="2387"/>
                <a:ext cx="104" cy="128"/>
              </a:xfrm>
              <a:custGeom>
                <a:avLst/>
                <a:gdLst>
                  <a:gd name="T0" fmla="*/ 104 w 104"/>
                  <a:gd name="T1" fmla="*/ 0 h 128"/>
                  <a:gd name="T2" fmla="*/ 56 w 104"/>
                  <a:gd name="T3" fmla="*/ 128 h 128"/>
                  <a:gd name="T4" fmla="*/ 24 w 104"/>
                  <a:gd name="T5" fmla="*/ 104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04"/>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8392" name="Line 572"/>
              <p:cNvSpPr>
                <a:spLocks noChangeShapeType="1"/>
              </p:cNvSpPr>
              <p:nvPr/>
            </p:nvSpPr>
            <p:spPr bwMode="auto">
              <a:xfrm flipV="1">
                <a:off x="3311" y="2483"/>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39" name="Group 573"/>
            <p:cNvGrpSpPr>
              <a:grpSpLocks/>
            </p:cNvGrpSpPr>
            <p:nvPr/>
          </p:nvGrpSpPr>
          <p:grpSpPr bwMode="auto">
            <a:xfrm>
              <a:off x="3772" y="2387"/>
              <a:ext cx="894" cy="596"/>
              <a:chOff x="3772" y="2387"/>
              <a:chExt cx="894" cy="596"/>
            </a:xfrm>
          </p:grpSpPr>
          <p:sp>
            <p:nvSpPr>
              <p:cNvPr id="108389" name="Freeform 574"/>
              <p:cNvSpPr>
                <a:spLocks/>
              </p:cNvSpPr>
              <p:nvPr/>
            </p:nvSpPr>
            <p:spPr bwMode="auto">
              <a:xfrm>
                <a:off x="4538" y="2387"/>
                <a:ext cx="128" cy="96"/>
              </a:xfrm>
              <a:custGeom>
                <a:avLst/>
                <a:gdLst>
                  <a:gd name="T0" fmla="*/ 128 w 128"/>
                  <a:gd name="T1" fmla="*/ 0 h 96"/>
                  <a:gd name="T2" fmla="*/ 32 w 128"/>
                  <a:gd name="T3" fmla="*/ 96 h 96"/>
                  <a:gd name="T4" fmla="*/ 16 w 128"/>
                  <a:gd name="T5" fmla="*/ 72 h 96"/>
                  <a:gd name="T6" fmla="*/ 0 w 128"/>
                  <a:gd name="T7" fmla="*/ 40 h 96"/>
                  <a:gd name="T8" fmla="*/ 128 w 128"/>
                  <a:gd name="T9" fmla="*/ 0 h 96"/>
                  <a:gd name="T10" fmla="*/ 0 60000 65536"/>
                  <a:gd name="T11" fmla="*/ 0 60000 65536"/>
                  <a:gd name="T12" fmla="*/ 0 60000 65536"/>
                  <a:gd name="T13" fmla="*/ 0 60000 65536"/>
                  <a:gd name="T14" fmla="*/ 0 60000 65536"/>
                  <a:gd name="T15" fmla="*/ 0 w 128"/>
                  <a:gd name="T16" fmla="*/ 0 h 96"/>
                  <a:gd name="T17" fmla="*/ 128 w 128"/>
                  <a:gd name="T18" fmla="*/ 96 h 96"/>
                </a:gdLst>
                <a:ahLst/>
                <a:cxnLst>
                  <a:cxn ang="T10">
                    <a:pos x="T0" y="T1"/>
                  </a:cxn>
                  <a:cxn ang="T11">
                    <a:pos x="T2" y="T3"/>
                  </a:cxn>
                  <a:cxn ang="T12">
                    <a:pos x="T4" y="T5"/>
                  </a:cxn>
                  <a:cxn ang="T13">
                    <a:pos x="T6" y="T7"/>
                  </a:cxn>
                  <a:cxn ang="T14">
                    <a:pos x="T8" y="T9"/>
                  </a:cxn>
                </a:cxnLst>
                <a:rect l="T15" t="T16" r="T17" b="T18"/>
                <a:pathLst>
                  <a:path w="128" h="96">
                    <a:moveTo>
                      <a:pt x="128" y="0"/>
                    </a:moveTo>
                    <a:lnTo>
                      <a:pt x="32" y="96"/>
                    </a:lnTo>
                    <a:lnTo>
                      <a:pt x="16" y="72"/>
                    </a:lnTo>
                    <a:lnTo>
                      <a:pt x="0" y="40"/>
                    </a:lnTo>
                    <a:lnTo>
                      <a:pt x="128" y="0"/>
                    </a:lnTo>
                    <a:close/>
                  </a:path>
                </a:pathLst>
              </a:custGeom>
              <a:solidFill>
                <a:schemeClr val="bg2"/>
              </a:solidFill>
              <a:ln w="9525">
                <a:solidFill>
                  <a:schemeClr val="bg2"/>
                </a:solidFill>
                <a:round/>
                <a:headEnd/>
                <a:tailEnd/>
              </a:ln>
            </p:spPr>
            <p:txBody>
              <a:bodyPr/>
              <a:lstStyle/>
              <a:p>
                <a:endParaRPr lang="en-US"/>
              </a:p>
            </p:txBody>
          </p:sp>
          <p:sp>
            <p:nvSpPr>
              <p:cNvPr id="108390" name="Line 575"/>
              <p:cNvSpPr>
                <a:spLocks noChangeShapeType="1"/>
              </p:cNvSpPr>
              <p:nvPr/>
            </p:nvSpPr>
            <p:spPr bwMode="auto">
              <a:xfrm flipV="1">
                <a:off x="3772" y="2454"/>
                <a:ext cx="790" cy="52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40" name="Group 576"/>
            <p:cNvGrpSpPr>
              <a:grpSpLocks/>
            </p:cNvGrpSpPr>
            <p:nvPr/>
          </p:nvGrpSpPr>
          <p:grpSpPr bwMode="auto">
            <a:xfrm>
              <a:off x="3788" y="2076"/>
              <a:ext cx="886" cy="290"/>
              <a:chOff x="3788" y="2076"/>
              <a:chExt cx="886" cy="290"/>
            </a:xfrm>
          </p:grpSpPr>
          <p:sp>
            <p:nvSpPr>
              <p:cNvPr id="108387" name="Freeform 577"/>
              <p:cNvSpPr>
                <a:spLocks/>
              </p:cNvSpPr>
              <p:nvPr/>
            </p:nvSpPr>
            <p:spPr bwMode="auto">
              <a:xfrm>
                <a:off x="4530" y="2076"/>
                <a:ext cx="144" cy="80"/>
              </a:xfrm>
              <a:custGeom>
                <a:avLst/>
                <a:gdLst>
                  <a:gd name="T0" fmla="*/ 144 w 144"/>
                  <a:gd name="T1" fmla="*/ 0 h 80"/>
                  <a:gd name="T2" fmla="*/ 24 w 144"/>
                  <a:gd name="T3" fmla="*/ 80 h 80"/>
                  <a:gd name="T4" fmla="*/ 16 w 144"/>
                  <a:gd name="T5" fmla="*/ 48 h 80"/>
                  <a:gd name="T6" fmla="*/ 0 w 144"/>
                  <a:gd name="T7" fmla="*/ 16 h 80"/>
                  <a:gd name="T8" fmla="*/ 144 w 144"/>
                  <a:gd name="T9" fmla="*/ 0 h 80"/>
                  <a:gd name="T10" fmla="*/ 0 60000 65536"/>
                  <a:gd name="T11" fmla="*/ 0 60000 65536"/>
                  <a:gd name="T12" fmla="*/ 0 60000 65536"/>
                  <a:gd name="T13" fmla="*/ 0 60000 65536"/>
                  <a:gd name="T14" fmla="*/ 0 60000 65536"/>
                  <a:gd name="T15" fmla="*/ 0 w 144"/>
                  <a:gd name="T16" fmla="*/ 0 h 80"/>
                  <a:gd name="T17" fmla="*/ 144 w 144"/>
                  <a:gd name="T18" fmla="*/ 80 h 80"/>
                </a:gdLst>
                <a:ahLst/>
                <a:cxnLst>
                  <a:cxn ang="T10">
                    <a:pos x="T0" y="T1"/>
                  </a:cxn>
                  <a:cxn ang="T11">
                    <a:pos x="T2" y="T3"/>
                  </a:cxn>
                  <a:cxn ang="T12">
                    <a:pos x="T4" y="T5"/>
                  </a:cxn>
                  <a:cxn ang="T13">
                    <a:pos x="T6" y="T7"/>
                  </a:cxn>
                  <a:cxn ang="T14">
                    <a:pos x="T8" y="T9"/>
                  </a:cxn>
                </a:cxnLst>
                <a:rect l="T15" t="T16" r="T17" b="T18"/>
                <a:pathLst>
                  <a:path w="144" h="80">
                    <a:moveTo>
                      <a:pt x="144" y="0"/>
                    </a:moveTo>
                    <a:lnTo>
                      <a:pt x="24" y="80"/>
                    </a:lnTo>
                    <a:lnTo>
                      <a:pt x="16" y="48"/>
                    </a:lnTo>
                    <a:lnTo>
                      <a:pt x="0" y="16"/>
                    </a:lnTo>
                    <a:lnTo>
                      <a:pt x="144" y="0"/>
                    </a:lnTo>
                    <a:close/>
                  </a:path>
                </a:pathLst>
              </a:custGeom>
              <a:solidFill>
                <a:schemeClr val="bg2"/>
              </a:solidFill>
              <a:ln w="9525">
                <a:solidFill>
                  <a:schemeClr val="bg2"/>
                </a:solidFill>
                <a:round/>
                <a:headEnd/>
                <a:tailEnd/>
              </a:ln>
            </p:spPr>
            <p:txBody>
              <a:bodyPr/>
              <a:lstStyle/>
              <a:p>
                <a:endParaRPr lang="en-US"/>
              </a:p>
            </p:txBody>
          </p:sp>
          <p:sp>
            <p:nvSpPr>
              <p:cNvPr id="108388" name="Line 578"/>
              <p:cNvSpPr>
                <a:spLocks noChangeShapeType="1"/>
              </p:cNvSpPr>
              <p:nvPr/>
            </p:nvSpPr>
            <p:spPr bwMode="auto">
              <a:xfrm flipV="1">
                <a:off x="3788" y="2122"/>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41" name="Group 579"/>
            <p:cNvGrpSpPr>
              <a:grpSpLocks/>
            </p:cNvGrpSpPr>
            <p:nvPr/>
          </p:nvGrpSpPr>
          <p:grpSpPr bwMode="auto">
            <a:xfrm>
              <a:off x="3317" y="1769"/>
              <a:ext cx="886" cy="283"/>
              <a:chOff x="3317" y="1769"/>
              <a:chExt cx="886" cy="283"/>
            </a:xfrm>
          </p:grpSpPr>
          <p:sp>
            <p:nvSpPr>
              <p:cNvPr id="108385" name="Freeform 580"/>
              <p:cNvSpPr>
                <a:spLocks/>
              </p:cNvSpPr>
              <p:nvPr/>
            </p:nvSpPr>
            <p:spPr bwMode="auto">
              <a:xfrm>
                <a:off x="4067" y="1980"/>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8386" name="Line 581"/>
              <p:cNvSpPr>
                <a:spLocks noChangeShapeType="1"/>
              </p:cNvSpPr>
              <p:nvPr/>
            </p:nvSpPr>
            <p:spPr bwMode="auto">
              <a:xfrm>
                <a:off x="3317" y="1769"/>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7742" name="Oval 582"/>
            <p:cNvSpPr>
              <a:spLocks noChangeArrowheads="1"/>
            </p:cNvSpPr>
            <p:nvPr/>
          </p:nvSpPr>
          <p:spPr bwMode="auto">
            <a:xfrm>
              <a:off x="3293"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7743" name="Oval 583"/>
            <p:cNvSpPr>
              <a:spLocks noChangeArrowheads="1"/>
            </p:cNvSpPr>
            <p:nvPr/>
          </p:nvSpPr>
          <p:spPr bwMode="auto">
            <a:xfrm>
              <a:off x="3293"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7744" name="Oval 584"/>
            <p:cNvSpPr>
              <a:spLocks noChangeArrowheads="1"/>
            </p:cNvSpPr>
            <p:nvPr/>
          </p:nvSpPr>
          <p:spPr bwMode="auto">
            <a:xfrm>
              <a:off x="3293"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7745" name="Oval 585"/>
            <p:cNvSpPr>
              <a:spLocks noChangeArrowheads="1"/>
            </p:cNvSpPr>
            <p:nvPr/>
          </p:nvSpPr>
          <p:spPr bwMode="auto">
            <a:xfrm>
              <a:off x="3293"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7746" name="Oval 586"/>
            <p:cNvSpPr>
              <a:spLocks noChangeArrowheads="1"/>
            </p:cNvSpPr>
            <p:nvPr/>
          </p:nvSpPr>
          <p:spPr bwMode="auto">
            <a:xfrm>
              <a:off x="3293"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7747" name="Oval 587"/>
            <p:cNvSpPr>
              <a:spLocks noChangeArrowheads="1"/>
            </p:cNvSpPr>
            <p:nvPr/>
          </p:nvSpPr>
          <p:spPr bwMode="auto">
            <a:xfrm>
              <a:off x="3293"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7748" name="Oval 588"/>
            <p:cNvSpPr>
              <a:spLocks noChangeArrowheads="1"/>
            </p:cNvSpPr>
            <p:nvPr/>
          </p:nvSpPr>
          <p:spPr bwMode="auto">
            <a:xfrm>
              <a:off x="3293"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7749" name="Oval 589"/>
            <p:cNvSpPr>
              <a:spLocks noChangeArrowheads="1"/>
            </p:cNvSpPr>
            <p:nvPr/>
          </p:nvSpPr>
          <p:spPr bwMode="auto">
            <a:xfrm>
              <a:off x="3293"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7750" name="Oval 590"/>
            <p:cNvSpPr>
              <a:spLocks noChangeArrowheads="1"/>
            </p:cNvSpPr>
            <p:nvPr/>
          </p:nvSpPr>
          <p:spPr bwMode="auto">
            <a:xfrm>
              <a:off x="3285"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7751" name="Oval 591"/>
            <p:cNvSpPr>
              <a:spLocks noChangeArrowheads="1"/>
            </p:cNvSpPr>
            <p:nvPr/>
          </p:nvSpPr>
          <p:spPr bwMode="auto">
            <a:xfrm>
              <a:off x="3285" y="2969"/>
              <a:ext cx="32" cy="32"/>
            </a:xfrm>
            <a:prstGeom prst="ellipse">
              <a:avLst/>
            </a:prstGeom>
            <a:solidFill>
              <a:schemeClr val="bg2"/>
            </a:solidFill>
            <a:ln w="25400">
              <a:solidFill>
                <a:schemeClr val="bg2"/>
              </a:solidFill>
              <a:round/>
              <a:headEnd/>
              <a:tailEnd/>
            </a:ln>
          </p:spPr>
          <p:txBody>
            <a:bodyPr/>
            <a:lstStyle/>
            <a:p>
              <a:endParaRPr lang="en-US"/>
            </a:p>
          </p:txBody>
        </p:sp>
        <p:grpSp>
          <p:nvGrpSpPr>
            <p:cNvPr id="107752" name="Group 592"/>
            <p:cNvGrpSpPr>
              <a:grpSpLocks/>
            </p:cNvGrpSpPr>
            <p:nvPr/>
          </p:nvGrpSpPr>
          <p:grpSpPr bwMode="auto">
            <a:xfrm>
              <a:off x="3748" y="1741"/>
              <a:ext cx="40" cy="1260"/>
              <a:chOff x="3748" y="1741"/>
              <a:chExt cx="40" cy="1260"/>
            </a:xfrm>
          </p:grpSpPr>
          <p:sp>
            <p:nvSpPr>
              <p:cNvPr id="108375" name="Oval 593"/>
              <p:cNvSpPr>
                <a:spLocks noChangeArrowheads="1"/>
              </p:cNvSpPr>
              <p:nvPr/>
            </p:nvSpPr>
            <p:spPr bwMode="auto">
              <a:xfrm>
                <a:off x="3748" y="1741"/>
                <a:ext cx="40" cy="32"/>
              </a:xfrm>
              <a:prstGeom prst="ellipse">
                <a:avLst/>
              </a:prstGeom>
              <a:solidFill>
                <a:schemeClr val="bg2"/>
              </a:solidFill>
              <a:ln w="9525">
                <a:solidFill>
                  <a:schemeClr val="bg2"/>
                </a:solidFill>
                <a:round/>
                <a:headEnd/>
                <a:tailEnd/>
              </a:ln>
            </p:spPr>
            <p:txBody>
              <a:bodyPr/>
              <a:lstStyle/>
              <a:p>
                <a:endParaRPr lang="en-US"/>
              </a:p>
            </p:txBody>
          </p:sp>
          <p:sp>
            <p:nvSpPr>
              <p:cNvPr id="108376" name="Oval 594"/>
              <p:cNvSpPr>
                <a:spLocks noChangeArrowheads="1"/>
              </p:cNvSpPr>
              <p:nvPr/>
            </p:nvSpPr>
            <p:spPr bwMode="auto">
              <a:xfrm>
                <a:off x="3748" y="1741"/>
                <a:ext cx="40" cy="32"/>
              </a:xfrm>
              <a:prstGeom prst="ellipse">
                <a:avLst/>
              </a:prstGeom>
              <a:solidFill>
                <a:schemeClr val="bg2"/>
              </a:solidFill>
              <a:ln w="25400">
                <a:solidFill>
                  <a:schemeClr val="bg2"/>
                </a:solidFill>
                <a:round/>
                <a:headEnd/>
                <a:tailEnd/>
              </a:ln>
            </p:spPr>
            <p:txBody>
              <a:bodyPr/>
              <a:lstStyle/>
              <a:p>
                <a:endParaRPr lang="en-US"/>
              </a:p>
            </p:txBody>
          </p:sp>
          <p:sp>
            <p:nvSpPr>
              <p:cNvPr id="108377" name="Oval 595"/>
              <p:cNvSpPr>
                <a:spLocks noChangeArrowheads="1"/>
              </p:cNvSpPr>
              <p:nvPr/>
            </p:nvSpPr>
            <p:spPr bwMode="auto">
              <a:xfrm>
                <a:off x="3756" y="2044"/>
                <a:ext cx="32" cy="32"/>
              </a:xfrm>
              <a:prstGeom prst="ellipse">
                <a:avLst/>
              </a:prstGeom>
              <a:solidFill>
                <a:schemeClr val="bg2"/>
              </a:solidFill>
              <a:ln w="9525">
                <a:solidFill>
                  <a:schemeClr val="bg2"/>
                </a:solidFill>
                <a:round/>
                <a:headEnd/>
                <a:tailEnd/>
              </a:ln>
            </p:spPr>
            <p:txBody>
              <a:bodyPr/>
              <a:lstStyle/>
              <a:p>
                <a:endParaRPr lang="en-US"/>
              </a:p>
            </p:txBody>
          </p:sp>
          <p:sp>
            <p:nvSpPr>
              <p:cNvPr id="108378" name="Oval 596"/>
              <p:cNvSpPr>
                <a:spLocks noChangeArrowheads="1"/>
              </p:cNvSpPr>
              <p:nvPr/>
            </p:nvSpPr>
            <p:spPr bwMode="auto">
              <a:xfrm>
                <a:off x="3756" y="2044"/>
                <a:ext cx="32" cy="32"/>
              </a:xfrm>
              <a:prstGeom prst="ellipse">
                <a:avLst/>
              </a:prstGeom>
              <a:solidFill>
                <a:schemeClr val="bg2"/>
              </a:solidFill>
              <a:ln w="25400">
                <a:solidFill>
                  <a:schemeClr val="bg2"/>
                </a:solidFill>
                <a:round/>
                <a:headEnd/>
                <a:tailEnd/>
              </a:ln>
            </p:spPr>
            <p:txBody>
              <a:bodyPr/>
              <a:lstStyle/>
              <a:p>
                <a:endParaRPr lang="en-US"/>
              </a:p>
            </p:txBody>
          </p:sp>
          <p:sp>
            <p:nvSpPr>
              <p:cNvPr id="108379" name="Oval 597"/>
              <p:cNvSpPr>
                <a:spLocks noChangeArrowheads="1"/>
              </p:cNvSpPr>
              <p:nvPr/>
            </p:nvSpPr>
            <p:spPr bwMode="auto">
              <a:xfrm>
                <a:off x="3756"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380" name="Oval 598"/>
              <p:cNvSpPr>
                <a:spLocks noChangeArrowheads="1"/>
              </p:cNvSpPr>
              <p:nvPr/>
            </p:nvSpPr>
            <p:spPr bwMode="auto">
              <a:xfrm>
                <a:off x="3756"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381" name="Oval 599"/>
              <p:cNvSpPr>
                <a:spLocks noChangeArrowheads="1"/>
              </p:cNvSpPr>
              <p:nvPr/>
            </p:nvSpPr>
            <p:spPr bwMode="auto">
              <a:xfrm>
                <a:off x="3748" y="2658"/>
                <a:ext cx="40" cy="32"/>
              </a:xfrm>
              <a:prstGeom prst="ellipse">
                <a:avLst/>
              </a:prstGeom>
              <a:solidFill>
                <a:schemeClr val="bg2"/>
              </a:solidFill>
              <a:ln w="9525">
                <a:solidFill>
                  <a:schemeClr val="bg2"/>
                </a:solidFill>
                <a:round/>
                <a:headEnd/>
                <a:tailEnd/>
              </a:ln>
            </p:spPr>
            <p:txBody>
              <a:bodyPr/>
              <a:lstStyle/>
              <a:p>
                <a:endParaRPr lang="en-US"/>
              </a:p>
            </p:txBody>
          </p:sp>
          <p:sp>
            <p:nvSpPr>
              <p:cNvPr id="108382" name="Oval 600"/>
              <p:cNvSpPr>
                <a:spLocks noChangeArrowheads="1"/>
              </p:cNvSpPr>
              <p:nvPr/>
            </p:nvSpPr>
            <p:spPr bwMode="auto">
              <a:xfrm>
                <a:off x="3748" y="2658"/>
                <a:ext cx="40" cy="32"/>
              </a:xfrm>
              <a:prstGeom prst="ellipse">
                <a:avLst/>
              </a:prstGeom>
              <a:solidFill>
                <a:schemeClr val="bg2"/>
              </a:solidFill>
              <a:ln w="25400">
                <a:solidFill>
                  <a:schemeClr val="bg2"/>
                </a:solidFill>
                <a:round/>
                <a:headEnd/>
                <a:tailEnd/>
              </a:ln>
            </p:spPr>
            <p:txBody>
              <a:bodyPr/>
              <a:lstStyle/>
              <a:p>
                <a:endParaRPr lang="en-US"/>
              </a:p>
            </p:txBody>
          </p:sp>
          <p:sp>
            <p:nvSpPr>
              <p:cNvPr id="108383" name="Oval 601"/>
              <p:cNvSpPr>
                <a:spLocks noChangeArrowheads="1"/>
              </p:cNvSpPr>
              <p:nvPr/>
            </p:nvSpPr>
            <p:spPr bwMode="auto">
              <a:xfrm>
                <a:off x="3748"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384" name="Oval 602"/>
              <p:cNvSpPr>
                <a:spLocks noChangeArrowheads="1"/>
              </p:cNvSpPr>
              <p:nvPr/>
            </p:nvSpPr>
            <p:spPr bwMode="auto">
              <a:xfrm>
                <a:off x="3748"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53" name="Group 603"/>
            <p:cNvGrpSpPr>
              <a:grpSpLocks/>
            </p:cNvGrpSpPr>
            <p:nvPr/>
          </p:nvGrpSpPr>
          <p:grpSpPr bwMode="auto">
            <a:xfrm>
              <a:off x="4203" y="1749"/>
              <a:ext cx="48" cy="1252"/>
              <a:chOff x="4203" y="1749"/>
              <a:chExt cx="48" cy="1252"/>
            </a:xfrm>
          </p:grpSpPr>
          <p:sp>
            <p:nvSpPr>
              <p:cNvPr id="108365" name="Oval 604"/>
              <p:cNvSpPr>
                <a:spLocks noChangeArrowheads="1"/>
              </p:cNvSpPr>
              <p:nvPr/>
            </p:nvSpPr>
            <p:spPr bwMode="auto">
              <a:xfrm>
                <a:off x="4211" y="1749"/>
                <a:ext cx="32" cy="32"/>
              </a:xfrm>
              <a:prstGeom prst="ellipse">
                <a:avLst/>
              </a:prstGeom>
              <a:solidFill>
                <a:schemeClr val="bg2"/>
              </a:solidFill>
              <a:ln w="9525">
                <a:solidFill>
                  <a:schemeClr val="bg2"/>
                </a:solidFill>
                <a:round/>
                <a:headEnd/>
                <a:tailEnd/>
              </a:ln>
            </p:spPr>
            <p:txBody>
              <a:bodyPr/>
              <a:lstStyle/>
              <a:p>
                <a:endParaRPr lang="en-US"/>
              </a:p>
            </p:txBody>
          </p:sp>
          <p:sp>
            <p:nvSpPr>
              <p:cNvPr id="108366" name="Oval 605"/>
              <p:cNvSpPr>
                <a:spLocks noChangeArrowheads="1"/>
              </p:cNvSpPr>
              <p:nvPr/>
            </p:nvSpPr>
            <p:spPr bwMode="auto">
              <a:xfrm>
                <a:off x="4211" y="1749"/>
                <a:ext cx="32" cy="32"/>
              </a:xfrm>
              <a:prstGeom prst="ellipse">
                <a:avLst/>
              </a:prstGeom>
              <a:solidFill>
                <a:schemeClr val="bg2"/>
              </a:solidFill>
              <a:ln w="25400">
                <a:solidFill>
                  <a:schemeClr val="bg2"/>
                </a:solidFill>
                <a:round/>
                <a:headEnd/>
                <a:tailEnd/>
              </a:ln>
            </p:spPr>
            <p:txBody>
              <a:bodyPr/>
              <a:lstStyle/>
              <a:p>
                <a:endParaRPr lang="en-US"/>
              </a:p>
            </p:txBody>
          </p:sp>
          <p:sp>
            <p:nvSpPr>
              <p:cNvPr id="108367" name="Oval 606"/>
              <p:cNvSpPr>
                <a:spLocks noChangeArrowheads="1"/>
              </p:cNvSpPr>
              <p:nvPr/>
            </p:nvSpPr>
            <p:spPr bwMode="auto">
              <a:xfrm>
                <a:off x="4219" y="2052"/>
                <a:ext cx="32" cy="32"/>
              </a:xfrm>
              <a:prstGeom prst="ellipse">
                <a:avLst/>
              </a:prstGeom>
              <a:solidFill>
                <a:schemeClr val="bg2"/>
              </a:solidFill>
              <a:ln w="9525">
                <a:solidFill>
                  <a:schemeClr val="bg2"/>
                </a:solidFill>
                <a:round/>
                <a:headEnd/>
                <a:tailEnd/>
              </a:ln>
            </p:spPr>
            <p:txBody>
              <a:bodyPr/>
              <a:lstStyle/>
              <a:p>
                <a:endParaRPr lang="en-US"/>
              </a:p>
            </p:txBody>
          </p:sp>
          <p:sp>
            <p:nvSpPr>
              <p:cNvPr id="108368" name="Oval 607"/>
              <p:cNvSpPr>
                <a:spLocks noChangeArrowheads="1"/>
              </p:cNvSpPr>
              <p:nvPr/>
            </p:nvSpPr>
            <p:spPr bwMode="auto">
              <a:xfrm>
                <a:off x="4219" y="2052"/>
                <a:ext cx="32" cy="32"/>
              </a:xfrm>
              <a:prstGeom prst="ellipse">
                <a:avLst/>
              </a:prstGeom>
              <a:solidFill>
                <a:schemeClr val="bg2"/>
              </a:solidFill>
              <a:ln w="25400">
                <a:solidFill>
                  <a:schemeClr val="bg2"/>
                </a:solidFill>
                <a:round/>
                <a:headEnd/>
                <a:tailEnd/>
              </a:ln>
            </p:spPr>
            <p:txBody>
              <a:bodyPr/>
              <a:lstStyle/>
              <a:p>
                <a:endParaRPr lang="en-US"/>
              </a:p>
            </p:txBody>
          </p:sp>
          <p:sp>
            <p:nvSpPr>
              <p:cNvPr id="108369" name="Oval 608"/>
              <p:cNvSpPr>
                <a:spLocks noChangeArrowheads="1"/>
              </p:cNvSpPr>
              <p:nvPr/>
            </p:nvSpPr>
            <p:spPr bwMode="auto">
              <a:xfrm>
                <a:off x="4219"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370" name="Oval 609"/>
              <p:cNvSpPr>
                <a:spLocks noChangeArrowheads="1"/>
              </p:cNvSpPr>
              <p:nvPr/>
            </p:nvSpPr>
            <p:spPr bwMode="auto">
              <a:xfrm>
                <a:off x="4219"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371" name="Oval 610"/>
              <p:cNvSpPr>
                <a:spLocks noChangeArrowheads="1"/>
              </p:cNvSpPr>
              <p:nvPr/>
            </p:nvSpPr>
            <p:spPr bwMode="auto">
              <a:xfrm>
                <a:off x="4211" y="2666"/>
                <a:ext cx="32" cy="32"/>
              </a:xfrm>
              <a:prstGeom prst="ellipse">
                <a:avLst/>
              </a:prstGeom>
              <a:solidFill>
                <a:schemeClr val="bg2"/>
              </a:solidFill>
              <a:ln w="9525">
                <a:solidFill>
                  <a:schemeClr val="bg2"/>
                </a:solidFill>
                <a:round/>
                <a:headEnd/>
                <a:tailEnd/>
              </a:ln>
            </p:spPr>
            <p:txBody>
              <a:bodyPr/>
              <a:lstStyle/>
              <a:p>
                <a:endParaRPr lang="en-US"/>
              </a:p>
            </p:txBody>
          </p:sp>
          <p:sp>
            <p:nvSpPr>
              <p:cNvPr id="108372" name="Oval 611"/>
              <p:cNvSpPr>
                <a:spLocks noChangeArrowheads="1"/>
              </p:cNvSpPr>
              <p:nvPr/>
            </p:nvSpPr>
            <p:spPr bwMode="auto">
              <a:xfrm>
                <a:off x="4211" y="2666"/>
                <a:ext cx="32" cy="32"/>
              </a:xfrm>
              <a:prstGeom prst="ellipse">
                <a:avLst/>
              </a:prstGeom>
              <a:solidFill>
                <a:schemeClr val="bg2"/>
              </a:solidFill>
              <a:ln w="25400">
                <a:solidFill>
                  <a:schemeClr val="bg2"/>
                </a:solidFill>
                <a:round/>
                <a:headEnd/>
                <a:tailEnd/>
              </a:ln>
            </p:spPr>
            <p:txBody>
              <a:bodyPr/>
              <a:lstStyle/>
              <a:p>
                <a:endParaRPr lang="en-US"/>
              </a:p>
            </p:txBody>
          </p:sp>
          <p:sp>
            <p:nvSpPr>
              <p:cNvPr id="108373" name="Oval 612"/>
              <p:cNvSpPr>
                <a:spLocks noChangeArrowheads="1"/>
              </p:cNvSpPr>
              <p:nvPr/>
            </p:nvSpPr>
            <p:spPr bwMode="auto">
              <a:xfrm>
                <a:off x="4203" y="2969"/>
                <a:ext cx="40" cy="32"/>
              </a:xfrm>
              <a:prstGeom prst="ellipse">
                <a:avLst/>
              </a:prstGeom>
              <a:solidFill>
                <a:schemeClr val="bg2"/>
              </a:solidFill>
              <a:ln w="9525">
                <a:solidFill>
                  <a:schemeClr val="bg2"/>
                </a:solidFill>
                <a:round/>
                <a:headEnd/>
                <a:tailEnd/>
              </a:ln>
            </p:spPr>
            <p:txBody>
              <a:bodyPr/>
              <a:lstStyle/>
              <a:p>
                <a:endParaRPr lang="en-US"/>
              </a:p>
            </p:txBody>
          </p:sp>
          <p:sp>
            <p:nvSpPr>
              <p:cNvPr id="108374" name="Oval 613"/>
              <p:cNvSpPr>
                <a:spLocks noChangeArrowheads="1"/>
              </p:cNvSpPr>
              <p:nvPr/>
            </p:nvSpPr>
            <p:spPr bwMode="auto">
              <a:xfrm>
                <a:off x="4203" y="2969"/>
                <a:ext cx="40"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54" name="Group 614"/>
            <p:cNvGrpSpPr>
              <a:grpSpLocks/>
            </p:cNvGrpSpPr>
            <p:nvPr/>
          </p:nvGrpSpPr>
          <p:grpSpPr bwMode="auto">
            <a:xfrm>
              <a:off x="3317" y="2076"/>
              <a:ext cx="431" cy="284"/>
              <a:chOff x="3317" y="2076"/>
              <a:chExt cx="431" cy="284"/>
            </a:xfrm>
          </p:grpSpPr>
          <p:sp>
            <p:nvSpPr>
              <p:cNvPr id="108363" name="Freeform 615"/>
              <p:cNvSpPr>
                <a:spLocks/>
              </p:cNvSpPr>
              <p:nvPr/>
            </p:nvSpPr>
            <p:spPr bwMode="auto">
              <a:xfrm>
                <a:off x="3620" y="2076"/>
                <a:ext cx="128" cy="104"/>
              </a:xfrm>
              <a:custGeom>
                <a:avLst/>
                <a:gdLst>
                  <a:gd name="T0" fmla="*/ 128 w 128"/>
                  <a:gd name="T1" fmla="*/ 0 h 104"/>
                  <a:gd name="T2" fmla="*/ 40 w 128"/>
                  <a:gd name="T3" fmla="*/ 104 h 104"/>
                  <a:gd name="T4" fmla="*/ 16 w 128"/>
                  <a:gd name="T5" fmla="*/ 72 h 104"/>
                  <a:gd name="T6" fmla="*/ 0 w 128"/>
                  <a:gd name="T7" fmla="*/ 48 h 104"/>
                  <a:gd name="T8" fmla="*/ 128 w 128"/>
                  <a:gd name="T9" fmla="*/ 0 h 104"/>
                  <a:gd name="T10" fmla="*/ 0 60000 65536"/>
                  <a:gd name="T11" fmla="*/ 0 60000 65536"/>
                  <a:gd name="T12" fmla="*/ 0 60000 65536"/>
                  <a:gd name="T13" fmla="*/ 0 60000 65536"/>
                  <a:gd name="T14" fmla="*/ 0 60000 65536"/>
                  <a:gd name="T15" fmla="*/ 0 w 128"/>
                  <a:gd name="T16" fmla="*/ 0 h 104"/>
                  <a:gd name="T17" fmla="*/ 128 w 128"/>
                  <a:gd name="T18" fmla="*/ 104 h 104"/>
                </a:gdLst>
                <a:ahLst/>
                <a:cxnLst>
                  <a:cxn ang="T10">
                    <a:pos x="T0" y="T1"/>
                  </a:cxn>
                  <a:cxn ang="T11">
                    <a:pos x="T2" y="T3"/>
                  </a:cxn>
                  <a:cxn ang="T12">
                    <a:pos x="T4" y="T5"/>
                  </a:cxn>
                  <a:cxn ang="T13">
                    <a:pos x="T6" y="T7"/>
                  </a:cxn>
                  <a:cxn ang="T14">
                    <a:pos x="T8" y="T9"/>
                  </a:cxn>
                </a:cxnLst>
                <a:rect l="T15" t="T16" r="T17" b="T18"/>
                <a:pathLst>
                  <a:path w="128" h="104">
                    <a:moveTo>
                      <a:pt x="128" y="0"/>
                    </a:moveTo>
                    <a:lnTo>
                      <a:pt x="40" y="104"/>
                    </a:lnTo>
                    <a:lnTo>
                      <a:pt x="16" y="72"/>
                    </a:lnTo>
                    <a:lnTo>
                      <a:pt x="0" y="48"/>
                    </a:lnTo>
                    <a:lnTo>
                      <a:pt x="128" y="0"/>
                    </a:lnTo>
                    <a:close/>
                  </a:path>
                </a:pathLst>
              </a:custGeom>
              <a:solidFill>
                <a:schemeClr val="bg2"/>
              </a:solidFill>
              <a:ln w="9525">
                <a:solidFill>
                  <a:schemeClr val="bg2"/>
                </a:solidFill>
                <a:round/>
                <a:headEnd/>
                <a:tailEnd/>
              </a:ln>
            </p:spPr>
            <p:txBody>
              <a:bodyPr/>
              <a:lstStyle/>
              <a:p>
                <a:endParaRPr lang="en-US"/>
              </a:p>
            </p:txBody>
          </p:sp>
          <p:sp>
            <p:nvSpPr>
              <p:cNvPr id="108364" name="Line 616"/>
              <p:cNvSpPr>
                <a:spLocks noChangeShapeType="1"/>
              </p:cNvSpPr>
              <p:nvPr/>
            </p:nvSpPr>
            <p:spPr bwMode="auto">
              <a:xfrm flipV="1">
                <a:off x="3317" y="2143"/>
                <a:ext cx="327" cy="217"/>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55" name="Group 617"/>
            <p:cNvGrpSpPr>
              <a:grpSpLocks/>
            </p:cNvGrpSpPr>
            <p:nvPr/>
          </p:nvGrpSpPr>
          <p:grpSpPr bwMode="auto">
            <a:xfrm>
              <a:off x="3325" y="1733"/>
              <a:ext cx="415" cy="56"/>
              <a:chOff x="3325" y="1733"/>
              <a:chExt cx="415" cy="56"/>
            </a:xfrm>
          </p:grpSpPr>
          <p:sp>
            <p:nvSpPr>
              <p:cNvPr id="108355" name="Freeform 618"/>
              <p:cNvSpPr>
                <a:spLocks/>
              </p:cNvSpPr>
              <p:nvPr/>
            </p:nvSpPr>
            <p:spPr bwMode="auto">
              <a:xfrm>
                <a:off x="3628"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356" name="Group 619"/>
              <p:cNvGrpSpPr>
                <a:grpSpLocks/>
              </p:cNvGrpSpPr>
              <p:nvPr/>
            </p:nvGrpSpPr>
            <p:grpSpPr bwMode="auto">
              <a:xfrm>
                <a:off x="3325" y="1757"/>
                <a:ext cx="295" cy="1"/>
                <a:chOff x="3325" y="1757"/>
                <a:chExt cx="295" cy="1"/>
              </a:xfrm>
            </p:grpSpPr>
            <p:sp>
              <p:nvSpPr>
                <p:cNvPr id="108357" name="Line 620"/>
                <p:cNvSpPr>
                  <a:spLocks noChangeShapeType="1"/>
                </p:cNvSpPr>
                <p:nvPr/>
              </p:nvSpPr>
              <p:spPr bwMode="auto">
                <a:xfrm>
                  <a:off x="332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8" name="Line 621"/>
                <p:cNvSpPr>
                  <a:spLocks noChangeShapeType="1"/>
                </p:cNvSpPr>
                <p:nvPr/>
              </p:nvSpPr>
              <p:spPr bwMode="auto">
                <a:xfrm>
                  <a:off x="338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9" name="Line 622"/>
                <p:cNvSpPr>
                  <a:spLocks noChangeShapeType="1"/>
                </p:cNvSpPr>
                <p:nvPr/>
              </p:nvSpPr>
              <p:spPr bwMode="auto">
                <a:xfrm>
                  <a:off x="343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60" name="Line 623"/>
                <p:cNvSpPr>
                  <a:spLocks noChangeShapeType="1"/>
                </p:cNvSpPr>
                <p:nvPr/>
              </p:nvSpPr>
              <p:spPr bwMode="auto">
                <a:xfrm>
                  <a:off x="3493"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61" name="Line 624"/>
                <p:cNvSpPr>
                  <a:spLocks noChangeShapeType="1"/>
                </p:cNvSpPr>
                <p:nvPr/>
              </p:nvSpPr>
              <p:spPr bwMode="auto">
                <a:xfrm>
                  <a:off x="354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62" name="Line 625"/>
                <p:cNvSpPr>
                  <a:spLocks noChangeShapeType="1"/>
                </p:cNvSpPr>
                <p:nvPr/>
              </p:nvSpPr>
              <p:spPr bwMode="auto">
                <a:xfrm>
                  <a:off x="3604"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56" name="Group 626"/>
            <p:cNvGrpSpPr>
              <a:grpSpLocks/>
            </p:cNvGrpSpPr>
            <p:nvPr/>
          </p:nvGrpSpPr>
          <p:grpSpPr bwMode="auto">
            <a:xfrm>
              <a:off x="3788" y="1733"/>
              <a:ext cx="415" cy="56"/>
              <a:chOff x="3788" y="1733"/>
              <a:chExt cx="415" cy="56"/>
            </a:xfrm>
          </p:grpSpPr>
          <p:sp>
            <p:nvSpPr>
              <p:cNvPr id="108347" name="Freeform 627"/>
              <p:cNvSpPr>
                <a:spLocks/>
              </p:cNvSpPr>
              <p:nvPr/>
            </p:nvSpPr>
            <p:spPr bwMode="auto">
              <a:xfrm>
                <a:off x="4091"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348" name="Group 628"/>
              <p:cNvGrpSpPr>
                <a:grpSpLocks/>
              </p:cNvGrpSpPr>
              <p:nvPr/>
            </p:nvGrpSpPr>
            <p:grpSpPr bwMode="auto">
              <a:xfrm>
                <a:off x="3788" y="1757"/>
                <a:ext cx="295" cy="1"/>
                <a:chOff x="3788" y="1757"/>
                <a:chExt cx="295" cy="1"/>
              </a:xfrm>
            </p:grpSpPr>
            <p:sp>
              <p:nvSpPr>
                <p:cNvPr id="108349" name="Line 629"/>
                <p:cNvSpPr>
                  <a:spLocks noChangeShapeType="1"/>
                </p:cNvSpPr>
                <p:nvPr/>
              </p:nvSpPr>
              <p:spPr bwMode="auto">
                <a:xfrm>
                  <a:off x="378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0" name="Line 630"/>
                <p:cNvSpPr>
                  <a:spLocks noChangeShapeType="1"/>
                </p:cNvSpPr>
                <p:nvPr/>
              </p:nvSpPr>
              <p:spPr bwMode="auto">
                <a:xfrm>
                  <a:off x="384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1" name="Line 631"/>
                <p:cNvSpPr>
                  <a:spLocks noChangeShapeType="1"/>
                </p:cNvSpPr>
                <p:nvPr/>
              </p:nvSpPr>
              <p:spPr bwMode="auto">
                <a:xfrm>
                  <a:off x="3900"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2" name="Line 632"/>
                <p:cNvSpPr>
                  <a:spLocks noChangeShapeType="1"/>
                </p:cNvSpPr>
                <p:nvPr/>
              </p:nvSpPr>
              <p:spPr bwMode="auto">
                <a:xfrm>
                  <a:off x="3956"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3" name="Line 633"/>
                <p:cNvSpPr>
                  <a:spLocks noChangeShapeType="1"/>
                </p:cNvSpPr>
                <p:nvPr/>
              </p:nvSpPr>
              <p:spPr bwMode="auto">
                <a:xfrm>
                  <a:off x="401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54" name="Line 634"/>
                <p:cNvSpPr>
                  <a:spLocks noChangeShapeType="1"/>
                </p:cNvSpPr>
                <p:nvPr/>
              </p:nvSpPr>
              <p:spPr bwMode="auto">
                <a:xfrm>
                  <a:off x="406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57" name="Group 635"/>
            <p:cNvGrpSpPr>
              <a:grpSpLocks/>
            </p:cNvGrpSpPr>
            <p:nvPr/>
          </p:nvGrpSpPr>
          <p:grpSpPr bwMode="auto">
            <a:xfrm>
              <a:off x="3325" y="2044"/>
              <a:ext cx="423" cy="56"/>
              <a:chOff x="3325" y="2044"/>
              <a:chExt cx="423" cy="56"/>
            </a:xfrm>
          </p:grpSpPr>
          <p:sp>
            <p:nvSpPr>
              <p:cNvPr id="108339" name="Freeform 636"/>
              <p:cNvSpPr>
                <a:spLocks/>
              </p:cNvSpPr>
              <p:nvPr/>
            </p:nvSpPr>
            <p:spPr bwMode="auto">
              <a:xfrm>
                <a:off x="3628" y="2044"/>
                <a:ext cx="120" cy="56"/>
              </a:xfrm>
              <a:custGeom>
                <a:avLst/>
                <a:gdLst>
                  <a:gd name="T0" fmla="*/ 120 w 120"/>
                  <a:gd name="T1" fmla="*/ 24 h 56"/>
                  <a:gd name="T2" fmla="*/ 0 w 120"/>
                  <a:gd name="T3" fmla="*/ 56 h 56"/>
                  <a:gd name="T4" fmla="*/ 0 w 120"/>
                  <a:gd name="T5" fmla="*/ 24 h 56"/>
                  <a:gd name="T6" fmla="*/ 0 w 120"/>
                  <a:gd name="T7" fmla="*/ 0 h 56"/>
                  <a:gd name="T8" fmla="*/ 120 w 120"/>
                  <a:gd name="T9" fmla="*/ 24 h 56"/>
                  <a:gd name="T10" fmla="*/ 0 60000 65536"/>
                  <a:gd name="T11" fmla="*/ 0 60000 65536"/>
                  <a:gd name="T12" fmla="*/ 0 60000 65536"/>
                  <a:gd name="T13" fmla="*/ 0 60000 65536"/>
                  <a:gd name="T14" fmla="*/ 0 60000 65536"/>
                  <a:gd name="T15" fmla="*/ 0 w 120"/>
                  <a:gd name="T16" fmla="*/ 0 h 56"/>
                  <a:gd name="T17" fmla="*/ 120 w 120"/>
                  <a:gd name="T18" fmla="*/ 56 h 56"/>
                </a:gdLst>
                <a:ahLst/>
                <a:cxnLst>
                  <a:cxn ang="T10">
                    <a:pos x="T0" y="T1"/>
                  </a:cxn>
                  <a:cxn ang="T11">
                    <a:pos x="T2" y="T3"/>
                  </a:cxn>
                  <a:cxn ang="T12">
                    <a:pos x="T4" y="T5"/>
                  </a:cxn>
                  <a:cxn ang="T13">
                    <a:pos x="T6" y="T7"/>
                  </a:cxn>
                  <a:cxn ang="T14">
                    <a:pos x="T8" y="T9"/>
                  </a:cxn>
                </a:cxnLst>
                <a:rect l="T15" t="T16" r="T17" b="T18"/>
                <a:pathLst>
                  <a:path w="120" h="56">
                    <a:moveTo>
                      <a:pt x="120" y="24"/>
                    </a:moveTo>
                    <a:lnTo>
                      <a:pt x="0" y="56"/>
                    </a:lnTo>
                    <a:lnTo>
                      <a:pt x="0" y="24"/>
                    </a:lnTo>
                    <a:lnTo>
                      <a:pt x="0" y="0"/>
                    </a:lnTo>
                    <a:lnTo>
                      <a:pt x="120" y="24"/>
                    </a:lnTo>
                    <a:close/>
                  </a:path>
                </a:pathLst>
              </a:custGeom>
              <a:solidFill>
                <a:schemeClr val="bg2"/>
              </a:solidFill>
              <a:ln w="9525">
                <a:solidFill>
                  <a:schemeClr val="bg2"/>
                </a:solidFill>
                <a:round/>
                <a:headEnd/>
                <a:tailEnd/>
              </a:ln>
            </p:spPr>
            <p:txBody>
              <a:bodyPr/>
              <a:lstStyle/>
              <a:p>
                <a:endParaRPr lang="en-US"/>
              </a:p>
            </p:txBody>
          </p:sp>
          <p:grpSp>
            <p:nvGrpSpPr>
              <p:cNvPr id="108340" name="Group 637"/>
              <p:cNvGrpSpPr>
                <a:grpSpLocks/>
              </p:cNvGrpSpPr>
              <p:nvPr/>
            </p:nvGrpSpPr>
            <p:grpSpPr bwMode="auto">
              <a:xfrm>
                <a:off x="3325" y="2068"/>
                <a:ext cx="295" cy="1"/>
                <a:chOff x="3325" y="2068"/>
                <a:chExt cx="295" cy="1"/>
              </a:xfrm>
            </p:grpSpPr>
            <p:sp>
              <p:nvSpPr>
                <p:cNvPr id="108341" name="Line 638"/>
                <p:cNvSpPr>
                  <a:spLocks noChangeShapeType="1"/>
                </p:cNvSpPr>
                <p:nvPr/>
              </p:nvSpPr>
              <p:spPr bwMode="auto">
                <a:xfrm>
                  <a:off x="332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42" name="Line 639"/>
                <p:cNvSpPr>
                  <a:spLocks noChangeShapeType="1"/>
                </p:cNvSpPr>
                <p:nvPr/>
              </p:nvSpPr>
              <p:spPr bwMode="auto">
                <a:xfrm>
                  <a:off x="3381"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43" name="Line 640"/>
                <p:cNvSpPr>
                  <a:spLocks noChangeShapeType="1"/>
                </p:cNvSpPr>
                <p:nvPr/>
              </p:nvSpPr>
              <p:spPr bwMode="auto">
                <a:xfrm>
                  <a:off x="343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44" name="Line 641"/>
                <p:cNvSpPr>
                  <a:spLocks noChangeShapeType="1"/>
                </p:cNvSpPr>
                <p:nvPr/>
              </p:nvSpPr>
              <p:spPr bwMode="auto">
                <a:xfrm>
                  <a:off x="3493"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45" name="Line 642"/>
                <p:cNvSpPr>
                  <a:spLocks noChangeShapeType="1"/>
                </p:cNvSpPr>
                <p:nvPr/>
              </p:nvSpPr>
              <p:spPr bwMode="auto">
                <a:xfrm>
                  <a:off x="354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46" name="Line 643"/>
                <p:cNvSpPr>
                  <a:spLocks noChangeShapeType="1"/>
                </p:cNvSpPr>
                <p:nvPr/>
              </p:nvSpPr>
              <p:spPr bwMode="auto">
                <a:xfrm>
                  <a:off x="3604"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58" name="Group 644"/>
            <p:cNvGrpSpPr>
              <a:grpSpLocks/>
            </p:cNvGrpSpPr>
            <p:nvPr/>
          </p:nvGrpSpPr>
          <p:grpSpPr bwMode="auto">
            <a:xfrm>
              <a:off x="3796" y="2036"/>
              <a:ext cx="415" cy="56"/>
              <a:chOff x="3796" y="2036"/>
              <a:chExt cx="415" cy="56"/>
            </a:xfrm>
          </p:grpSpPr>
          <p:sp>
            <p:nvSpPr>
              <p:cNvPr id="108331" name="Freeform 645"/>
              <p:cNvSpPr>
                <a:spLocks/>
              </p:cNvSpPr>
              <p:nvPr/>
            </p:nvSpPr>
            <p:spPr bwMode="auto">
              <a:xfrm>
                <a:off x="4099"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332" name="Group 646"/>
              <p:cNvGrpSpPr>
                <a:grpSpLocks/>
              </p:cNvGrpSpPr>
              <p:nvPr/>
            </p:nvGrpSpPr>
            <p:grpSpPr bwMode="auto">
              <a:xfrm>
                <a:off x="3796" y="2068"/>
                <a:ext cx="295" cy="1"/>
                <a:chOff x="3796" y="2068"/>
                <a:chExt cx="295" cy="1"/>
              </a:xfrm>
            </p:grpSpPr>
            <p:sp>
              <p:nvSpPr>
                <p:cNvPr id="108333" name="Line 647"/>
                <p:cNvSpPr>
                  <a:spLocks noChangeShapeType="1"/>
                </p:cNvSpPr>
                <p:nvPr/>
              </p:nvSpPr>
              <p:spPr bwMode="auto">
                <a:xfrm>
                  <a:off x="3796"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4" name="Line 648"/>
                <p:cNvSpPr>
                  <a:spLocks noChangeShapeType="1"/>
                </p:cNvSpPr>
                <p:nvPr/>
              </p:nvSpPr>
              <p:spPr bwMode="auto">
                <a:xfrm>
                  <a:off x="3852"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5" name="Line 649"/>
                <p:cNvSpPr>
                  <a:spLocks noChangeShapeType="1"/>
                </p:cNvSpPr>
                <p:nvPr/>
              </p:nvSpPr>
              <p:spPr bwMode="auto">
                <a:xfrm>
                  <a:off x="3908"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6" name="Line 650"/>
                <p:cNvSpPr>
                  <a:spLocks noChangeShapeType="1"/>
                </p:cNvSpPr>
                <p:nvPr/>
              </p:nvSpPr>
              <p:spPr bwMode="auto">
                <a:xfrm>
                  <a:off x="3964"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7" name="Line 651"/>
                <p:cNvSpPr>
                  <a:spLocks noChangeShapeType="1"/>
                </p:cNvSpPr>
                <p:nvPr/>
              </p:nvSpPr>
              <p:spPr bwMode="auto">
                <a:xfrm>
                  <a:off x="401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8" name="Line 652"/>
                <p:cNvSpPr>
                  <a:spLocks noChangeShapeType="1"/>
                </p:cNvSpPr>
                <p:nvPr/>
              </p:nvSpPr>
              <p:spPr bwMode="auto">
                <a:xfrm>
                  <a:off x="4075"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59" name="Group 653"/>
            <p:cNvGrpSpPr>
              <a:grpSpLocks/>
            </p:cNvGrpSpPr>
            <p:nvPr/>
          </p:nvGrpSpPr>
          <p:grpSpPr bwMode="auto">
            <a:xfrm>
              <a:off x="4267" y="2036"/>
              <a:ext cx="415" cy="56"/>
              <a:chOff x="4267" y="2036"/>
              <a:chExt cx="415" cy="56"/>
            </a:xfrm>
          </p:grpSpPr>
          <p:sp>
            <p:nvSpPr>
              <p:cNvPr id="108323" name="Freeform 654"/>
              <p:cNvSpPr>
                <a:spLocks/>
              </p:cNvSpPr>
              <p:nvPr/>
            </p:nvSpPr>
            <p:spPr bwMode="auto">
              <a:xfrm>
                <a:off x="4570" y="203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324" name="Group 655"/>
              <p:cNvGrpSpPr>
                <a:grpSpLocks/>
              </p:cNvGrpSpPr>
              <p:nvPr/>
            </p:nvGrpSpPr>
            <p:grpSpPr bwMode="auto">
              <a:xfrm>
                <a:off x="4267" y="2068"/>
                <a:ext cx="295" cy="1"/>
                <a:chOff x="4267" y="2068"/>
                <a:chExt cx="295" cy="1"/>
              </a:xfrm>
            </p:grpSpPr>
            <p:sp>
              <p:nvSpPr>
                <p:cNvPr id="108325" name="Line 656"/>
                <p:cNvSpPr>
                  <a:spLocks noChangeShapeType="1"/>
                </p:cNvSpPr>
                <p:nvPr/>
              </p:nvSpPr>
              <p:spPr bwMode="auto">
                <a:xfrm>
                  <a:off x="4267"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6" name="Line 657"/>
                <p:cNvSpPr>
                  <a:spLocks noChangeShapeType="1"/>
                </p:cNvSpPr>
                <p:nvPr/>
              </p:nvSpPr>
              <p:spPr bwMode="auto">
                <a:xfrm>
                  <a:off x="4323"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7" name="Line 658"/>
                <p:cNvSpPr>
                  <a:spLocks noChangeShapeType="1"/>
                </p:cNvSpPr>
                <p:nvPr/>
              </p:nvSpPr>
              <p:spPr bwMode="auto">
                <a:xfrm>
                  <a:off x="4379"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8" name="Line 659"/>
                <p:cNvSpPr>
                  <a:spLocks noChangeShapeType="1"/>
                </p:cNvSpPr>
                <p:nvPr/>
              </p:nvSpPr>
              <p:spPr bwMode="auto">
                <a:xfrm>
                  <a:off x="4435" y="206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9" name="Line 660"/>
                <p:cNvSpPr>
                  <a:spLocks noChangeShapeType="1"/>
                </p:cNvSpPr>
                <p:nvPr/>
              </p:nvSpPr>
              <p:spPr bwMode="auto">
                <a:xfrm>
                  <a:off x="4491" y="206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30" name="Line 661"/>
                <p:cNvSpPr>
                  <a:spLocks noChangeShapeType="1"/>
                </p:cNvSpPr>
                <p:nvPr/>
              </p:nvSpPr>
              <p:spPr bwMode="auto">
                <a:xfrm>
                  <a:off x="4546" y="206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0" name="Group 662"/>
            <p:cNvGrpSpPr>
              <a:grpSpLocks/>
            </p:cNvGrpSpPr>
            <p:nvPr/>
          </p:nvGrpSpPr>
          <p:grpSpPr bwMode="auto">
            <a:xfrm>
              <a:off x="4259" y="2347"/>
              <a:ext cx="415" cy="56"/>
              <a:chOff x="4259" y="2347"/>
              <a:chExt cx="415" cy="56"/>
            </a:xfrm>
          </p:grpSpPr>
          <p:sp>
            <p:nvSpPr>
              <p:cNvPr id="108315" name="Freeform 663"/>
              <p:cNvSpPr>
                <a:spLocks/>
              </p:cNvSpPr>
              <p:nvPr/>
            </p:nvSpPr>
            <p:spPr bwMode="auto">
              <a:xfrm>
                <a:off x="4562"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316" name="Group 664"/>
              <p:cNvGrpSpPr>
                <a:grpSpLocks/>
              </p:cNvGrpSpPr>
              <p:nvPr/>
            </p:nvGrpSpPr>
            <p:grpSpPr bwMode="auto">
              <a:xfrm>
                <a:off x="4259" y="2371"/>
                <a:ext cx="295" cy="1"/>
                <a:chOff x="4259" y="2371"/>
                <a:chExt cx="295" cy="1"/>
              </a:xfrm>
            </p:grpSpPr>
            <p:sp>
              <p:nvSpPr>
                <p:cNvPr id="108317" name="Line 665"/>
                <p:cNvSpPr>
                  <a:spLocks noChangeShapeType="1"/>
                </p:cNvSpPr>
                <p:nvPr/>
              </p:nvSpPr>
              <p:spPr bwMode="auto">
                <a:xfrm>
                  <a:off x="425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8" name="Line 666"/>
                <p:cNvSpPr>
                  <a:spLocks noChangeShapeType="1"/>
                </p:cNvSpPr>
                <p:nvPr/>
              </p:nvSpPr>
              <p:spPr bwMode="auto">
                <a:xfrm>
                  <a:off x="431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9" name="Line 667"/>
                <p:cNvSpPr>
                  <a:spLocks noChangeShapeType="1"/>
                </p:cNvSpPr>
                <p:nvPr/>
              </p:nvSpPr>
              <p:spPr bwMode="auto">
                <a:xfrm>
                  <a:off x="4371"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0" name="Line 668"/>
                <p:cNvSpPr>
                  <a:spLocks noChangeShapeType="1"/>
                </p:cNvSpPr>
                <p:nvPr/>
              </p:nvSpPr>
              <p:spPr bwMode="auto">
                <a:xfrm>
                  <a:off x="4427"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1" name="Line 669"/>
                <p:cNvSpPr>
                  <a:spLocks noChangeShapeType="1"/>
                </p:cNvSpPr>
                <p:nvPr/>
              </p:nvSpPr>
              <p:spPr bwMode="auto">
                <a:xfrm>
                  <a:off x="4483"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22" name="Line 670"/>
                <p:cNvSpPr>
                  <a:spLocks noChangeShapeType="1"/>
                </p:cNvSpPr>
                <p:nvPr/>
              </p:nvSpPr>
              <p:spPr bwMode="auto">
                <a:xfrm>
                  <a:off x="4538"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1" name="Group 671"/>
            <p:cNvGrpSpPr>
              <a:grpSpLocks/>
            </p:cNvGrpSpPr>
            <p:nvPr/>
          </p:nvGrpSpPr>
          <p:grpSpPr bwMode="auto">
            <a:xfrm>
              <a:off x="3796" y="2347"/>
              <a:ext cx="415" cy="56"/>
              <a:chOff x="3796" y="2347"/>
              <a:chExt cx="415" cy="56"/>
            </a:xfrm>
          </p:grpSpPr>
          <p:sp>
            <p:nvSpPr>
              <p:cNvPr id="108307" name="Freeform 672"/>
              <p:cNvSpPr>
                <a:spLocks/>
              </p:cNvSpPr>
              <p:nvPr/>
            </p:nvSpPr>
            <p:spPr bwMode="auto">
              <a:xfrm>
                <a:off x="4099" y="234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308" name="Group 673"/>
              <p:cNvGrpSpPr>
                <a:grpSpLocks/>
              </p:cNvGrpSpPr>
              <p:nvPr/>
            </p:nvGrpSpPr>
            <p:grpSpPr bwMode="auto">
              <a:xfrm>
                <a:off x="3796" y="2371"/>
                <a:ext cx="295" cy="1"/>
                <a:chOff x="3796" y="2371"/>
                <a:chExt cx="295" cy="1"/>
              </a:xfrm>
            </p:grpSpPr>
            <p:sp>
              <p:nvSpPr>
                <p:cNvPr id="108309" name="Line 674"/>
                <p:cNvSpPr>
                  <a:spLocks noChangeShapeType="1"/>
                </p:cNvSpPr>
                <p:nvPr/>
              </p:nvSpPr>
              <p:spPr bwMode="auto">
                <a:xfrm>
                  <a:off x="379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0" name="Line 675"/>
                <p:cNvSpPr>
                  <a:spLocks noChangeShapeType="1"/>
                </p:cNvSpPr>
                <p:nvPr/>
              </p:nvSpPr>
              <p:spPr bwMode="auto">
                <a:xfrm>
                  <a:off x="385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1" name="Line 676"/>
                <p:cNvSpPr>
                  <a:spLocks noChangeShapeType="1"/>
                </p:cNvSpPr>
                <p:nvPr/>
              </p:nvSpPr>
              <p:spPr bwMode="auto">
                <a:xfrm>
                  <a:off x="3908"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2" name="Line 677"/>
                <p:cNvSpPr>
                  <a:spLocks noChangeShapeType="1"/>
                </p:cNvSpPr>
                <p:nvPr/>
              </p:nvSpPr>
              <p:spPr bwMode="auto">
                <a:xfrm>
                  <a:off x="3964"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3" name="Line 678"/>
                <p:cNvSpPr>
                  <a:spLocks noChangeShapeType="1"/>
                </p:cNvSpPr>
                <p:nvPr/>
              </p:nvSpPr>
              <p:spPr bwMode="auto">
                <a:xfrm>
                  <a:off x="401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14" name="Line 679"/>
                <p:cNvSpPr>
                  <a:spLocks noChangeShapeType="1"/>
                </p:cNvSpPr>
                <p:nvPr/>
              </p:nvSpPr>
              <p:spPr bwMode="auto">
                <a:xfrm>
                  <a:off x="407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2" name="Group 680"/>
            <p:cNvGrpSpPr>
              <a:grpSpLocks/>
            </p:cNvGrpSpPr>
            <p:nvPr/>
          </p:nvGrpSpPr>
          <p:grpSpPr bwMode="auto">
            <a:xfrm>
              <a:off x="3333" y="2339"/>
              <a:ext cx="415" cy="64"/>
              <a:chOff x="3333" y="2339"/>
              <a:chExt cx="415" cy="64"/>
            </a:xfrm>
          </p:grpSpPr>
          <p:sp>
            <p:nvSpPr>
              <p:cNvPr id="108299" name="Freeform 681"/>
              <p:cNvSpPr>
                <a:spLocks/>
              </p:cNvSpPr>
              <p:nvPr/>
            </p:nvSpPr>
            <p:spPr bwMode="auto">
              <a:xfrm>
                <a:off x="3636" y="2339"/>
                <a:ext cx="112" cy="64"/>
              </a:xfrm>
              <a:custGeom>
                <a:avLst/>
                <a:gdLst>
                  <a:gd name="T0" fmla="*/ 112 w 112"/>
                  <a:gd name="T1" fmla="*/ 32 h 64"/>
                  <a:gd name="T2" fmla="*/ 0 w 112"/>
                  <a:gd name="T3" fmla="*/ 64 h 64"/>
                  <a:gd name="T4" fmla="*/ 0 w 112"/>
                  <a:gd name="T5" fmla="*/ 32 h 64"/>
                  <a:gd name="T6" fmla="*/ 0 w 112"/>
                  <a:gd name="T7" fmla="*/ 0 h 64"/>
                  <a:gd name="T8" fmla="*/ 112 w 112"/>
                  <a:gd name="T9" fmla="*/ 32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112" y="32"/>
                    </a:moveTo>
                    <a:lnTo>
                      <a:pt x="0" y="64"/>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300" name="Group 682"/>
              <p:cNvGrpSpPr>
                <a:grpSpLocks/>
              </p:cNvGrpSpPr>
              <p:nvPr/>
            </p:nvGrpSpPr>
            <p:grpSpPr bwMode="auto">
              <a:xfrm>
                <a:off x="3333" y="2371"/>
                <a:ext cx="295" cy="1"/>
                <a:chOff x="3333" y="2371"/>
                <a:chExt cx="295" cy="1"/>
              </a:xfrm>
            </p:grpSpPr>
            <p:sp>
              <p:nvSpPr>
                <p:cNvPr id="108301" name="Line 683"/>
                <p:cNvSpPr>
                  <a:spLocks noChangeShapeType="1"/>
                </p:cNvSpPr>
                <p:nvPr/>
              </p:nvSpPr>
              <p:spPr bwMode="auto">
                <a:xfrm>
                  <a:off x="333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02" name="Line 684"/>
                <p:cNvSpPr>
                  <a:spLocks noChangeShapeType="1"/>
                </p:cNvSpPr>
                <p:nvPr/>
              </p:nvSpPr>
              <p:spPr bwMode="auto">
                <a:xfrm>
                  <a:off x="338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03" name="Line 685"/>
                <p:cNvSpPr>
                  <a:spLocks noChangeShapeType="1"/>
                </p:cNvSpPr>
                <p:nvPr/>
              </p:nvSpPr>
              <p:spPr bwMode="auto">
                <a:xfrm>
                  <a:off x="3445"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04" name="Line 686"/>
                <p:cNvSpPr>
                  <a:spLocks noChangeShapeType="1"/>
                </p:cNvSpPr>
                <p:nvPr/>
              </p:nvSpPr>
              <p:spPr bwMode="auto">
                <a:xfrm>
                  <a:off x="3501"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05" name="Line 687"/>
                <p:cNvSpPr>
                  <a:spLocks noChangeShapeType="1"/>
                </p:cNvSpPr>
                <p:nvPr/>
              </p:nvSpPr>
              <p:spPr bwMode="auto">
                <a:xfrm>
                  <a:off x="355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306" name="Line 688"/>
                <p:cNvSpPr>
                  <a:spLocks noChangeShapeType="1"/>
                </p:cNvSpPr>
                <p:nvPr/>
              </p:nvSpPr>
              <p:spPr bwMode="auto">
                <a:xfrm>
                  <a:off x="3612"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3" name="Group 689"/>
            <p:cNvGrpSpPr>
              <a:grpSpLocks/>
            </p:cNvGrpSpPr>
            <p:nvPr/>
          </p:nvGrpSpPr>
          <p:grpSpPr bwMode="auto">
            <a:xfrm>
              <a:off x="3325" y="2650"/>
              <a:ext cx="415" cy="56"/>
              <a:chOff x="3325" y="2650"/>
              <a:chExt cx="415" cy="56"/>
            </a:xfrm>
          </p:grpSpPr>
          <p:sp>
            <p:nvSpPr>
              <p:cNvPr id="108291" name="Freeform 690"/>
              <p:cNvSpPr>
                <a:spLocks/>
              </p:cNvSpPr>
              <p:nvPr/>
            </p:nvSpPr>
            <p:spPr bwMode="auto">
              <a:xfrm>
                <a:off x="3628"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292" name="Group 691"/>
              <p:cNvGrpSpPr>
                <a:grpSpLocks/>
              </p:cNvGrpSpPr>
              <p:nvPr/>
            </p:nvGrpSpPr>
            <p:grpSpPr bwMode="auto">
              <a:xfrm>
                <a:off x="3325" y="2674"/>
                <a:ext cx="295" cy="1"/>
                <a:chOff x="3325" y="2674"/>
                <a:chExt cx="295" cy="1"/>
              </a:xfrm>
            </p:grpSpPr>
            <p:sp>
              <p:nvSpPr>
                <p:cNvPr id="108293" name="Line 692"/>
                <p:cNvSpPr>
                  <a:spLocks noChangeShapeType="1"/>
                </p:cNvSpPr>
                <p:nvPr/>
              </p:nvSpPr>
              <p:spPr bwMode="auto">
                <a:xfrm>
                  <a:off x="332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4" name="Line 693"/>
                <p:cNvSpPr>
                  <a:spLocks noChangeShapeType="1"/>
                </p:cNvSpPr>
                <p:nvPr/>
              </p:nvSpPr>
              <p:spPr bwMode="auto">
                <a:xfrm>
                  <a:off x="338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5" name="Line 694"/>
                <p:cNvSpPr>
                  <a:spLocks noChangeShapeType="1"/>
                </p:cNvSpPr>
                <p:nvPr/>
              </p:nvSpPr>
              <p:spPr bwMode="auto">
                <a:xfrm>
                  <a:off x="343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6" name="Line 695"/>
                <p:cNvSpPr>
                  <a:spLocks noChangeShapeType="1"/>
                </p:cNvSpPr>
                <p:nvPr/>
              </p:nvSpPr>
              <p:spPr bwMode="auto">
                <a:xfrm>
                  <a:off x="3493"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7" name="Line 696"/>
                <p:cNvSpPr>
                  <a:spLocks noChangeShapeType="1"/>
                </p:cNvSpPr>
                <p:nvPr/>
              </p:nvSpPr>
              <p:spPr bwMode="auto">
                <a:xfrm>
                  <a:off x="354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8" name="Line 697"/>
                <p:cNvSpPr>
                  <a:spLocks noChangeShapeType="1"/>
                </p:cNvSpPr>
                <p:nvPr/>
              </p:nvSpPr>
              <p:spPr bwMode="auto">
                <a:xfrm>
                  <a:off x="3604"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4" name="Group 698"/>
            <p:cNvGrpSpPr>
              <a:grpSpLocks/>
            </p:cNvGrpSpPr>
            <p:nvPr/>
          </p:nvGrpSpPr>
          <p:grpSpPr bwMode="auto">
            <a:xfrm>
              <a:off x="3788" y="2650"/>
              <a:ext cx="415" cy="56"/>
              <a:chOff x="3788" y="2650"/>
              <a:chExt cx="415" cy="56"/>
            </a:xfrm>
          </p:grpSpPr>
          <p:sp>
            <p:nvSpPr>
              <p:cNvPr id="108283" name="Freeform 699"/>
              <p:cNvSpPr>
                <a:spLocks/>
              </p:cNvSpPr>
              <p:nvPr/>
            </p:nvSpPr>
            <p:spPr bwMode="auto">
              <a:xfrm>
                <a:off x="4091"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284" name="Group 700"/>
              <p:cNvGrpSpPr>
                <a:grpSpLocks/>
              </p:cNvGrpSpPr>
              <p:nvPr/>
            </p:nvGrpSpPr>
            <p:grpSpPr bwMode="auto">
              <a:xfrm>
                <a:off x="3788" y="2674"/>
                <a:ext cx="295" cy="1"/>
                <a:chOff x="3788" y="2674"/>
                <a:chExt cx="295" cy="1"/>
              </a:xfrm>
            </p:grpSpPr>
            <p:sp>
              <p:nvSpPr>
                <p:cNvPr id="108285" name="Line 701"/>
                <p:cNvSpPr>
                  <a:spLocks noChangeShapeType="1"/>
                </p:cNvSpPr>
                <p:nvPr/>
              </p:nvSpPr>
              <p:spPr bwMode="auto">
                <a:xfrm>
                  <a:off x="378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6" name="Line 702"/>
                <p:cNvSpPr>
                  <a:spLocks noChangeShapeType="1"/>
                </p:cNvSpPr>
                <p:nvPr/>
              </p:nvSpPr>
              <p:spPr bwMode="auto">
                <a:xfrm>
                  <a:off x="384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7" name="Line 703"/>
                <p:cNvSpPr>
                  <a:spLocks noChangeShapeType="1"/>
                </p:cNvSpPr>
                <p:nvPr/>
              </p:nvSpPr>
              <p:spPr bwMode="auto">
                <a:xfrm>
                  <a:off x="3900"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8" name="Line 704"/>
                <p:cNvSpPr>
                  <a:spLocks noChangeShapeType="1"/>
                </p:cNvSpPr>
                <p:nvPr/>
              </p:nvSpPr>
              <p:spPr bwMode="auto">
                <a:xfrm>
                  <a:off x="3956"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9" name="Line 705"/>
                <p:cNvSpPr>
                  <a:spLocks noChangeShapeType="1"/>
                </p:cNvSpPr>
                <p:nvPr/>
              </p:nvSpPr>
              <p:spPr bwMode="auto">
                <a:xfrm>
                  <a:off x="401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90" name="Line 706"/>
                <p:cNvSpPr>
                  <a:spLocks noChangeShapeType="1"/>
                </p:cNvSpPr>
                <p:nvPr/>
              </p:nvSpPr>
              <p:spPr bwMode="auto">
                <a:xfrm>
                  <a:off x="406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5" name="Group 707"/>
            <p:cNvGrpSpPr>
              <a:grpSpLocks/>
            </p:cNvGrpSpPr>
            <p:nvPr/>
          </p:nvGrpSpPr>
          <p:grpSpPr bwMode="auto">
            <a:xfrm>
              <a:off x="3325" y="2953"/>
              <a:ext cx="415" cy="56"/>
              <a:chOff x="3325" y="2953"/>
              <a:chExt cx="415" cy="56"/>
            </a:xfrm>
          </p:grpSpPr>
          <p:sp>
            <p:nvSpPr>
              <p:cNvPr id="108275" name="Freeform 708"/>
              <p:cNvSpPr>
                <a:spLocks/>
              </p:cNvSpPr>
              <p:nvPr/>
            </p:nvSpPr>
            <p:spPr bwMode="auto">
              <a:xfrm>
                <a:off x="3628"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276" name="Group 709"/>
              <p:cNvGrpSpPr>
                <a:grpSpLocks/>
              </p:cNvGrpSpPr>
              <p:nvPr/>
            </p:nvGrpSpPr>
            <p:grpSpPr bwMode="auto">
              <a:xfrm>
                <a:off x="3325" y="2985"/>
                <a:ext cx="295" cy="1"/>
                <a:chOff x="3325" y="2985"/>
                <a:chExt cx="295" cy="1"/>
              </a:xfrm>
            </p:grpSpPr>
            <p:sp>
              <p:nvSpPr>
                <p:cNvPr id="108277" name="Line 710"/>
                <p:cNvSpPr>
                  <a:spLocks noChangeShapeType="1"/>
                </p:cNvSpPr>
                <p:nvPr/>
              </p:nvSpPr>
              <p:spPr bwMode="auto">
                <a:xfrm>
                  <a:off x="332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8" name="Line 711"/>
                <p:cNvSpPr>
                  <a:spLocks noChangeShapeType="1"/>
                </p:cNvSpPr>
                <p:nvPr/>
              </p:nvSpPr>
              <p:spPr bwMode="auto">
                <a:xfrm>
                  <a:off x="338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9" name="Line 712"/>
                <p:cNvSpPr>
                  <a:spLocks noChangeShapeType="1"/>
                </p:cNvSpPr>
                <p:nvPr/>
              </p:nvSpPr>
              <p:spPr bwMode="auto">
                <a:xfrm>
                  <a:off x="343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0" name="Line 713"/>
                <p:cNvSpPr>
                  <a:spLocks noChangeShapeType="1"/>
                </p:cNvSpPr>
                <p:nvPr/>
              </p:nvSpPr>
              <p:spPr bwMode="auto">
                <a:xfrm>
                  <a:off x="3493"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1" name="Line 714"/>
                <p:cNvSpPr>
                  <a:spLocks noChangeShapeType="1"/>
                </p:cNvSpPr>
                <p:nvPr/>
              </p:nvSpPr>
              <p:spPr bwMode="auto">
                <a:xfrm>
                  <a:off x="354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82" name="Line 715"/>
                <p:cNvSpPr>
                  <a:spLocks noChangeShapeType="1"/>
                </p:cNvSpPr>
                <p:nvPr/>
              </p:nvSpPr>
              <p:spPr bwMode="auto">
                <a:xfrm>
                  <a:off x="3604"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6" name="Group 716"/>
            <p:cNvGrpSpPr>
              <a:grpSpLocks/>
            </p:cNvGrpSpPr>
            <p:nvPr/>
          </p:nvGrpSpPr>
          <p:grpSpPr bwMode="auto">
            <a:xfrm>
              <a:off x="3788" y="2953"/>
              <a:ext cx="415" cy="56"/>
              <a:chOff x="3788" y="2953"/>
              <a:chExt cx="415" cy="56"/>
            </a:xfrm>
          </p:grpSpPr>
          <p:sp>
            <p:nvSpPr>
              <p:cNvPr id="108267" name="Freeform 717"/>
              <p:cNvSpPr>
                <a:spLocks/>
              </p:cNvSpPr>
              <p:nvPr/>
            </p:nvSpPr>
            <p:spPr bwMode="auto">
              <a:xfrm>
                <a:off x="409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268" name="Group 718"/>
              <p:cNvGrpSpPr>
                <a:grpSpLocks/>
              </p:cNvGrpSpPr>
              <p:nvPr/>
            </p:nvGrpSpPr>
            <p:grpSpPr bwMode="auto">
              <a:xfrm>
                <a:off x="3788" y="2985"/>
                <a:ext cx="295" cy="1"/>
                <a:chOff x="3788" y="2985"/>
                <a:chExt cx="295" cy="1"/>
              </a:xfrm>
            </p:grpSpPr>
            <p:sp>
              <p:nvSpPr>
                <p:cNvPr id="108269" name="Line 719"/>
                <p:cNvSpPr>
                  <a:spLocks noChangeShapeType="1"/>
                </p:cNvSpPr>
                <p:nvPr/>
              </p:nvSpPr>
              <p:spPr bwMode="auto">
                <a:xfrm>
                  <a:off x="378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0" name="Line 720"/>
                <p:cNvSpPr>
                  <a:spLocks noChangeShapeType="1"/>
                </p:cNvSpPr>
                <p:nvPr/>
              </p:nvSpPr>
              <p:spPr bwMode="auto">
                <a:xfrm>
                  <a:off x="384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1" name="Line 721"/>
                <p:cNvSpPr>
                  <a:spLocks noChangeShapeType="1"/>
                </p:cNvSpPr>
                <p:nvPr/>
              </p:nvSpPr>
              <p:spPr bwMode="auto">
                <a:xfrm>
                  <a:off x="3900"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2" name="Line 722"/>
                <p:cNvSpPr>
                  <a:spLocks noChangeShapeType="1"/>
                </p:cNvSpPr>
                <p:nvPr/>
              </p:nvSpPr>
              <p:spPr bwMode="auto">
                <a:xfrm>
                  <a:off x="3956"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3" name="Line 723"/>
                <p:cNvSpPr>
                  <a:spLocks noChangeShapeType="1"/>
                </p:cNvSpPr>
                <p:nvPr/>
              </p:nvSpPr>
              <p:spPr bwMode="auto">
                <a:xfrm>
                  <a:off x="401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74" name="Line 724"/>
                <p:cNvSpPr>
                  <a:spLocks noChangeShapeType="1"/>
                </p:cNvSpPr>
                <p:nvPr/>
              </p:nvSpPr>
              <p:spPr bwMode="auto">
                <a:xfrm>
                  <a:off x="406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7" name="Group 725"/>
            <p:cNvGrpSpPr>
              <a:grpSpLocks/>
            </p:cNvGrpSpPr>
            <p:nvPr/>
          </p:nvGrpSpPr>
          <p:grpSpPr bwMode="auto">
            <a:xfrm>
              <a:off x="4251" y="2953"/>
              <a:ext cx="415" cy="56"/>
              <a:chOff x="4251" y="2953"/>
              <a:chExt cx="415" cy="56"/>
            </a:xfrm>
          </p:grpSpPr>
          <p:sp>
            <p:nvSpPr>
              <p:cNvPr id="108259" name="Freeform 726"/>
              <p:cNvSpPr>
                <a:spLocks/>
              </p:cNvSpPr>
              <p:nvPr/>
            </p:nvSpPr>
            <p:spPr bwMode="auto">
              <a:xfrm>
                <a:off x="4554"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260" name="Group 727"/>
              <p:cNvGrpSpPr>
                <a:grpSpLocks/>
              </p:cNvGrpSpPr>
              <p:nvPr/>
            </p:nvGrpSpPr>
            <p:grpSpPr bwMode="auto">
              <a:xfrm>
                <a:off x="4251" y="2985"/>
                <a:ext cx="295" cy="1"/>
                <a:chOff x="4251" y="2985"/>
                <a:chExt cx="295" cy="1"/>
              </a:xfrm>
            </p:grpSpPr>
            <p:sp>
              <p:nvSpPr>
                <p:cNvPr id="108261" name="Line 728"/>
                <p:cNvSpPr>
                  <a:spLocks noChangeShapeType="1"/>
                </p:cNvSpPr>
                <p:nvPr/>
              </p:nvSpPr>
              <p:spPr bwMode="auto">
                <a:xfrm>
                  <a:off x="425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62" name="Line 729"/>
                <p:cNvSpPr>
                  <a:spLocks noChangeShapeType="1"/>
                </p:cNvSpPr>
                <p:nvPr/>
              </p:nvSpPr>
              <p:spPr bwMode="auto">
                <a:xfrm>
                  <a:off x="4307"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63" name="Line 730"/>
                <p:cNvSpPr>
                  <a:spLocks noChangeShapeType="1"/>
                </p:cNvSpPr>
                <p:nvPr/>
              </p:nvSpPr>
              <p:spPr bwMode="auto">
                <a:xfrm>
                  <a:off x="4363"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64" name="Line 731"/>
                <p:cNvSpPr>
                  <a:spLocks noChangeShapeType="1"/>
                </p:cNvSpPr>
                <p:nvPr/>
              </p:nvSpPr>
              <p:spPr bwMode="auto">
                <a:xfrm>
                  <a:off x="4419"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65" name="Line 732"/>
                <p:cNvSpPr>
                  <a:spLocks noChangeShapeType="1"/>
                </p:cNvSpPr>
                <p:nvPr/>
              </p:nvSpPr>
              <p:spPr bwMode="auto">
                <a:xfrm>
                  <a:off x="447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66" name="Line 733"/>
                <p:cNvSpPr>
                  <a:spLocks noChangeShapeType="1"/>
                </p:cNvSpPr>
                <p:nvPr/>
              </p:nvSpPr>
              <p:spPr bwMode="auto">
                <a:xfrm>
                  <a:off x="4530"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68" name="Group 734"/>
            <p:cNvGrpSpPr>
              <a:grpSpLocks/>
            </p:cNvGrpSpPr>
            <p:nvPr/>
          </p:nvGrpSpPr>
          <p:grpSpPr bwMode="auto">
            <a:xfrm>
              <a:off x="4674" y="1741"/>
              <a:ext cx="40" cy="1260"/>
              <a:chOff x="4674" y="1741"/>
              <a:chExt cx="40" cy="1260"/>
            </a:xfrm>
          </p:grpSpPr>
          <p:sp>
            <p:nvSpPr>
              <p:cNvPr id="108249" name="Oval 735"/>
              <p:cNvSpPr>
                <a:spLocks noChangeArrowheads="1"/>
              </p:cNvSpPr>
              <p:nvPr/>
            </p:nvSpPr>
            <p:spPr bwMode="auto">
              <a:xfrm>
                <a:off x="4674" y="1741"/>
                <a:ext cx="32" cy="40"/>
              </a:xfrm>
              <a:prstGeom prst="ellipse">
                <a:avLst/>
              </a:prstGeom>
              <a:solidFill>
                <a:schemeClr val="bg2"/>
              </a:solidFill>
              <a:ln w="9525">
                <a:solidFill>
                  <a:schemeClr val="bg2"/>
                </a:solidFill>
                <a:round/>
                <a:headEnd/>
                <a:tailEnd/>
              </a:ln>
            </p:spPr>
            <p:txBody>
              <a:bodyPr/>
              <a:lstStyle/>
              <a:p>
                <a:endParaRPr lang="en-US"/>
              </a:p>
            </p:txBody>
          </p:sp>
          <p:sp>
            <p:nvSpPr>
              <p:cNvPr id="108250" name="Oval 736"/>
              <p:cNvSpPr>
                <a:spLocks noChangeArrowheads="1"/>
              </p:cNvSpPr>
              <p:nvPr/>
            </p:nvSpPr>
            <p:spPr bwMode="auto">
              <a:xfrm>
                <a:off x="4674" y="1741"/>
                <a:ext cx="32" cy="40"/>
              </a:xfrm>
              <a:prstGeom prst="ellipse">
                <a:avLst/>
              </a:prstGeom>
              <a:solidFill>
                <a:schemeClr val="bg2"/>
              </a:solidFill>
              <a:ln w="25400">
                <a:solidFill>
                  <a:schemeClr val="bg2"/>
                </a:solidFill>
                <a:round/>
                <a:headEnd/>
                <a:tailEnd/>
              </a:ln>
            </p:spPr>
            <p:txBody>
              <a:bodyPr/>
              <a:lstStyle/>
              <a:p>
                <a:endParaRPr lang="en-US"/>
              </a:p>
            </p:txBody>
          </p:sp>
          <p:sp>
            <p:nvSpPr>
              <p:cNvPr id="108251" name="Oval 737"/>
              <p:cNvSpPr>
                <a:spLocks noChangeArrowheads="1"/>
              </p:cNvSpPr>
              <p:nvPr/>
            </p:nvSpPr>
            <p:spPr bwMode="auto">
              <a:xfrm>
                <a:off x="4682" y="2044"/>
                <a:ext cx="32" cy="40"/>
              </a:xfrm>
              <a:prstGeom prst="ellipse">
                <a:avLst/>
              </a:prstGeom>
              <a:solidFill>
                <a:schemeClr val="bg2"/>
              </a:solidFill>
              <a:ln w="9525">
                <a:solidFill>
                  <a:schemeClr val="bg2"/>
                </a:solidFill>
                <a:round/>
                <a:headEnd/>
                <a:tailEnd/>
              </a:ln>
            </p:spPr>
            <p:txBody>
              <a:bodyPr/>
              <a:lstStyle/>
              <a:p>
                <a:endParaRPr lang="en-US"/>
              </a:p>
            </p:txBody>
          </p:sp>
          <p:sp>
            <p:nvSpPr>
              <p:cNvPr id="108252" name="Oval 738"/>
              <p:cNvSpPr>
                <a:spLocks noChangeArrowheads="1"/>
              </p:cNvSpPr>
              <p:nvPr/>
            </p:nvSpPr>
            <p:spPr bwMode="auto">
              <a:xfrm>
                <a:off x="4682" y="2044"/>
                <a:ext cx="32" cy="40"/>
              </a:xfrm>
              <a:prstGeom prst="ellipse">
                <a:avLst/>
              </a:prstGeom>
              <a:solidFill>
                <a:schemeClr val="bg2"/>
              </a:solidFill>
              <a:ln w="25400">
                <a:solidFill>
                  <a:schemeClr val="bg2"/>
                </a:solidFill>
                <a:round/>
                <a:headEnd/>
                <a:tailEnd/>
              </a:ln>
            </p:spPr>
            <p:txBody>
              <a:bodyPr/>
              <a:lstStyle/>
              <a:p>
                <a:endParaRPr lang="en-US"/>
              </a:p>
            </p:txBody>
          </p:sp>
          <p:sp>
            <p:nvSpPr>
              <p:cNvPr id="108253" name="Oval 739"/>
              <p:cNvSpPr>
                <a:spLocks noChangeArrowheads="1"/>
              </p:cNvSpPr>
              <p:nvPr/>
            </p:nvSpPr>
            <p:spPr bwMode="auto">
              <a:xfrm>
                <a:off x="4682" y="2355"/>
                <a:ext cx="32" cy="32"/>
              </a:xfrm>
              <a:prstGeom prst="ellipse">
                <a:avLst/>
              </a:prstGeom>
              <a:solidFill>
                <a:schemeClr val="bg2"/>
              </a:solidFill>
              <a:ln w="9525">
                <a:solidFill>
                  <a:schemeClr val="bg2"/>
                </a:solidFill>
                <a:round/>
                <a:headEnd/>
                <a:tailEnd/>
              </a:ln>
            </p:spPr>
            <p:txBody>
              <a:bodyPr/>
              <a:lstStyle/>
              <a:p>
                <a:endParaRPr lang="en-US"/>
              </a:p>
            </p:txBody>
          </p:sp>
          <p:sp>
            <p:nvSpPr>
              <p:cNvPr id="108254" name="Oval 740"/>
              <p:cNvSpPr>
                <a:spLocks noChangeArrowheads="1"/>
              </p:cNvSpPr>
              <p:nvPr/>
            </p:nvSpPr>
            <p:spPr bwMode="auto">
              <a:xfrm>
                <a:off x="4682" y="2355"/>
                <a:ext cx="32" cy="32"/>
              </a:xfrm>
              <a:prstGeom prst="ellipse">
                <a:avLst/>
              </a:prstGeom>
              <a:solidFill>
                <a:schemeClr val="bg2"/>
              </a:solidFill>
              <a:ln w="25400">
                <a:solidFill>
                  <a:schemeClr val="bg2"/>
                </a:solidFill>
                <a:round/>
                <a:headEnd/>
                <a:tailEnd/>
              </a:ln>
            </p:spPr>
            <p:txBody>
              <a:bodyPr/>
              <a:lstStyle/>
              <a:p>
                <a:endParaRPr lang="en-US"/>
              </a:p>
            </p:txBody>
          </p:sp>
          <p:sp>
            <p:nvSpPr>
              <p:cNvPr id="108255" name="Oval 741"/>
              <p:cNvSpPr>
                <a:spLocks noChangeArrowheads="1"/>
              </p:cNvSpPr>
              <p:nvPr/>
            </p:nvSpPr>
            <p:spPr bwMode="auto">
              <a:xfrm>
                <a:off x="4674" y="2658"/>
                <a:ext cx="32" cy="40"/>
              </a:xfrm>
              <a:prstGeom prst="ellipse">
                <a:avLst/>
              </a:prstGeom>
              <a:solidFill>
                <a:schemeClr val="bg2"/>
              </a:solidFill>
              <a:ln w="9525">
                <a:solidFill>
                  <a:schemeClr val="bg2"/>
                </a:solidFill>
                <a:round/>
                <a:headEnd/>
                <a:tailEnd/>
              </a:ln>
            </p:spPr>
            <p:txBody>
              <a:bodyPr/>
              <a:lstStyle/>
              <a:p>
                <a:endParaRPr lang="en-US"/>
              </a:p>
            </p:txBody>
          </p:sp>
          <p:sp>
            <p:nvSpPr>
              <p:cNvPr id="108256" name="Oval 742"/>
              <p:cNvSpPr>
                <a:spLocks noChangeArrowheads="1"/>
              </p:cNvSpPr>
              <p:nvPr/>
            </p:nvSpPr>
            <p:spPr bwMode="auto">
              <a:xfrm>
                <a:off x="4674" y="2658"/>
                <a:ext cx="32" cy="40"/>
              </a:xfrm>
              <a:prstGeom prst="ellipse">
                <a:avLst/>
              </a:prstGeom>
              <a:solidFill>
                <a:schemeClr val="bg2"/>
              </a:solidFill>
              <a:ln w="25400">
                <a:solidFill>
                  <a:schemeClr val="bg2"/>
                </a:solidFill>
                <a:round/>
                <a:headEnd/>
                <a:tailEnd/>
              </a:ln>
            </p:spPr>
            <p:txBody>
              <a:bodyPr/>
              <a:lstStyle/>
              <a:p>
                <a:endParaRPr lang="en-US"/>
              </a:p>
            </p:txBody>
          </p:sp>
          <p:sp>
            <p:nvSpPr>
              <p:cNvPr id="108257" name="Oval 743"/>
              <p:cNvSpPr>
                <a:spLocks noChangeArrowheads="1"/>
              </p:cNvSpPr>
              <p:nvPr/>
            </p:nvSpPr>
            <p:spPr bwMode="auto">
              <a:xfrm>
                <a:off x="4674" y="2969"/>
                <a:ext cx="32" cy="32"/>
              </a:xfrm>
              <a:prstGeom prst="ellipse">
                <a:avLst/>
              </a:prstGeom>
              <a:solidFill>
                <a:schemeClr val="bg2"/>
              </a:solidFill>
              <a:ln w="9525">
                <a:solidFill>
                  <a:schemeClr val="bg2"/>
                </a:solidFill>
                <a:round/>
                <a:headEnd/>
                <a:tailEnd/>
              </a:ln>
            </p:spPr>
            <p:txBody>
              <a:bodyPr/>
              <a:lstStyle/>
              <a:p>
                <a:endParaRPr lang="en-US"/>
              </a:p>
            </p:txBody>
          </p:sp>
          <p:sp>
            <p:nvSpPr>
              <p:cNvPr id="108258" name="Oval 744"/>
              <p:cNvSpPr>
                <a:spLocks noChangeArrowheads="1"/>
              </p:cNvSpPr>
              <p:nvPr/>
            </p:nvSpPr>
            <p:spPr bwMode="auto">
              <a:xfrm>
                <a:off x="4674" y="2969"/>
                <a:ext cx="32" cy="32"/>
              </a:xfrm>
              <a:prstGeom prst="ellipse">
                <a:avLst/>
              </a:prstGeom>
              <a:solidFill>
                <a:schemeClr val="bg2"/>
              </a:solidFill>
              <a:ln w="25400">
                <a:solidFill>
                  <a:schemeClr val="bg2"/>
                </a:solidFill>
                <a:round/>
                <a:headEnd/>
                <a:tailEnd/>
              </a:ln>
            </p:spPr>
            <p:txBody>
              <a:bodyPr/>
              <a:lstStyle/>
              <a:p>
                <a:endParaRPr lang="en-US"/>
              </a:p>
            </p:txBody>
          </p:sp>
        </p:grpSp>
        <p:grpSp>
          <p:nvGrpSpPr>
            <p:cNvPr id="107769" name="Group 745"/>
            <p:cNvGrpSpPr>
              <a:grpSpLocks/>
            </p:cNvGrpSpPr>
            <p:nvPr/>
          </p:nvGrpSpPr>
          <p:grpSpPr bwMode="auto">
            <a:xfrm>
              <a:off x="3740" y="3272"/>
              <a:ext cx="40" cy="343"/>
              <a:chOff x="3740" y="3272"/>
              <a:chExt cx="40" cy="343"/>
            </a:xfrm>
          </p:grpSpPr>
          <p:sp>
            <p:nvSpPr>
              <p:cNvPr id="108245" name="Oval 746"/>
              <p:cNvSpPr>
                <a:spLocks noChangeArrowheads="1"/>
              </p:cNvSpPr>
              <p:nvPr/>
            </p:nvSpPr>
            <p:spPr bwMode="auto">
              <a:xfrm>
                <a:off x="3740" y="3272"/>
                <a:ext cx="40" cy="32"/>
              </a:xfrm>
              <a:prstGeom prst="ellipse">
                <a:avLst/>
              </a:prstGeom>
              <a:solidFill>
                <a:schemeClr val="bg2"/>
              </a:solidFill>
              <a:ln w="9525">
                <a:solidFill>
                  <a:schemeClr val="bg2"/>
                </a:solidFill>
                <a:round/>
                <a:headEnd/>
                <a:tailEnd/>
              </a:ln>
            </p:spPr>
            <p:txBody>
              <a:bodyPr/>
              <a:lstStyle/>
              <a:p>
                <a:endParaRPr lang="en-US"/>
              </a:p>
            </p:txBody>
          </p:sp>
          <p:sp>
            <p:nvSpPr>
              <p:cNvPr id="108246" name="Oval 747"/>
              <p:cNvSpPr>
                <a:spLocks noChangeArrowheads="1"/>
              </p:cNvSpPr>
              <p:nvPr/>
            </p:nvSpPr>
            <p:spPr bwMode="auto">
              <a:xfrm>
                <a:off x="3740" y="3272"/>
                <a:ext cx="40" cy="32"/>
              </a:xfrm>
              <a:prstGeom prst="ellipse">
                <a:avLst/>
              </a:prstGeom>
              <a:solidFill>
                <a:schemeClr val="bg2"/>
              </a:solidFill>
              <a:ln w="25400">
                <a:solidFill>
                  <a:schemeClr val="bg2"/>
                </a:solidFill>
                <a:round/>
                <a:headEnd/>
                <a:tailEnd/>
              </a:ln>
            </p:spPr>
            <p:txBody>
              <a:bodyPr/>
              <a:lstStyle/>
              <a:p>
                <a:endParaRPr lang="en-US"/>
              </a:p>
            </p:txBody>
          </p:sp>
          <p:sp>
            <p:nvSpPr>
              <p:cNvPr id="108247" name="Oval 748"/>
              <p:cNvSpPr>
                <a:spLocks noChangeArrowheads="1"/>
              </p:cNvSpPr>
              <p:nvPr/>
            </p:nvSpPr>
            <p:spPr bwMode="auto">
              <a:xfrm>
                <a:off x="3740" y="3575"/>
                <a:ext cx="40" cy="40"/>
              </a:xfrm>
              <a:prstGeom prst="ellipse">
                <a:avLst/>
              </a:prstGeom>
              <a:solidFill>
                <a:schemeClr val="bg2"/>
              </a:solidFill>
              <a:ln w="9525">
                <a:solidFill>
                  <a:schemeClr val="bg2"/>
                </a:solidFill>
                <a:round/>
                <a:headEnd/>
                <a:tailEnd/>
              </a:ln>
            </p:spPr>
            <p:txBody>
              <a:bodyPr/>
              <a:lstStyle/>
              <a:p>
                <a:endParaRPr lang="en-US"/>
              </a:p>
            </p:txBody>
          </p:sp>
          <p:sp>
            <p:nvSpPr>
              <p:cNvPr id="108248" name="Oval 749"/>
              <p:cNvSpPr>
                <a:spLocks noChangeArrowheads="1"/>
              </p:cNvSpPr>
              <p:nvPr/>
            </p:nvSpPr>
            <p:spPr bwMode="auto">
              <a:xfrm>
                <a:off x="3740" y="3575"/>
                <a:ext cx="40" cy="40"/>
              </a:xfrm>
              <a:prstGeom prst="ellipse">
                <a:avLst/>
              </a:prstGeom>
              <a:solidFill>
                <a:schemeClr val="bg2"/>
              </a:solidFill>
              <a:ln w="25400">
                <a:solidFill>
                  <a:schemeClr val="bg2"/>
                </a:solidFill>
                <a:round/>
                <a:headEnd/>
                <a:tailEnd/>
              </a:ln>
            </p:spPr>
            <p:txBody>
              <a:bodyPr/>
              <a:lstStyle/>
              <a:p>
                <a:endParaRPr lang="en-US"/>
              </a:p>
            </p:txBody>
          </p:sp>
        </p:grpSp>
        <p:grpSp>
          <p:nvGrpSpPr>
            <p:cNvPr id="107770" name="Group 750"/>
            <p:cNvGrpSpPr>
              <a:grpSpLocks/>
            </p:cNvGrpSpPr>
            <p:nvPr/>
          </p:nvGrpSpPr>
          <p:grpSpPr bwMode="auto">
            <a:xfrm>
              <a:off x="3285" y="3272"/>
              <a:ext cx="32" cy="343"/>
              <a:chOff x="3285" y="3272"/>
              <a:chExt cx="32" cy="343"/>
            </a:xfrm>
          </p:grpSpPr>
          <p:sp>
            <p:nvSpPr>
              <p:cNvPr id="108241" name="Oval 751"/>
              <p:cNvSpPr>
                <a:spLocks noChangeArrowheads="1"/>
              </p:cNvSpPr>
              <p:nvPr/>
            </p:nvSpPr>
            <p:spPr bwMode="auto">
              <a:xfrm>
                <a:off x="3285"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242" name="Oval 752"/>
              <p:cNvSpPr>
                <a:spLocks noChangeArrowheads="1"/>
              </p:cNvSpPr>
              <p:nvPr/>
            </p:nvSpPr>
            <p:spPr bwMode="auto">
              <a:xfrm>
                <a:off x="3285"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243" name="Oval 753"/>
              <p:cNvSpPr>
                <a:spLocks noChangeArrowheads="1"/>
              </p:cNvSpPr>
              <p:nvPr/>
            </p:nvSpPr>
            <p:spPr bwMode="auto">
              <a:xfrm>
                <a:off x="3285"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8244" name="Oval 754"/>
              <p:cNvSpPr>
                <a:spLocks noChangeArrowheads="1"/>
              </p:cNvSpPr>
              <p:nvPr/>
            </p:nvSpPr>
            <p:spPr bwMode="auto">
              <a:xfrm>
                <a:off x="3285"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7771" name="Group 755"/>
            <p:cNvGrpSpPr>
              <a:grpSpLocks/>
            </p:cNvGrpSpPr>
            <p:nvPr/>
          </p:nvGrpSpPr>
          <p:grpSpPr bwMode="auto">
            <a:xfrm>
              <a:off x="4203" y="3272"/>
              <a:ext cx="32" cy="343"/>
              <a:chOff x="4203" y="3272"/>
              <a:chExt cx="32" cy="343"/>
            </a:xfrm>
          </p:grpSpPr>
          <p:sp>
            <p:nvSpPr>
              <p:cNvPr id="108237" name="Oval 756"/>
              <p:cNvSpPr>
                <a:spLocks noChangeArrowheads="1"/>
              </p:cNvSpPr>
              <p:nvPr/>
            </p:nvSpPr>
            <p:spPr bwMode="auto">
              <a:xfrm>
                <a:off x="4203"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238" name="Oval 757"/>
              <p:cNvSpPr>
                <a:spLocks noChangeArrowheads="1"/>
              </p:cNvSpPr>
              <p:nvPr/>
            </p:nvSpPr>
            <p:spPr bwMode="auto">
              <a:xfrm>
                <a:off x="4203"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239" name="Oval 758"/>
              <p:cNvSpPr>
                <a:spLocks noChangeArrowheads="1"/>
              </p:cNvSpPr>
              <p:nvPr/>
            </p:nvSpPr>
            <p:spPr bwMode="auto">
              <a:xfrm>
                <a:off x="4203"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8240" name="Oval 759"/>
              <p:cNvSpPr>
                <a:spLocks noChangeArrowheads="1"/>
              </p:cNvSpPr>
              <p:nvPr/>
            </p:nvSpPr>
            <p:spPr bwMode="auto">
              <a:xfrm>
                <a:off x="4203"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7772" name="Group 760"/>
            <p:cNvGrpSpPr>
              <a:grpSpLocks/>
            </p:cNvGrpSpPr>
            <p:nvPr/>
          </p:nvGrpSpPr>
          <p:grpSpPr bwMode="auto">
            <a:xfrm>
              <a:off x="4658" y="3272"/>
              <a:ext cx="32" cy="343"/>
              <a:chOff x="4658" y="3272"/>
              <a:chExt cx="32" cy="343"/>
            </a:xfrm>
          </p:grpSpPr>
          <p:sp>
            <p:nvSpPr>
              <p:cNvPr id="108233" name="Oval 761"/>
              <p:cNvSpPr>
                <a:spLocks noChangeArrowheads="1"/>
              </p:cNvSpPr>
              <p:nvPr/>
            </p:nvSpPr>
            <p:spPr bwMode="auto">
              <a:xfrm>
                <a:off x="4658" y="3272"/>
                <a:ext cx="32" cy="32"/>
              </a:xfrm>
              <a:prstGeom prst="ellipse">
                <a:avLst/>
              </a:prstGeom>
              <a:solidFill>
                <a:schemeClr val="bg2"/>
              </a:solidFill>
              <a:ln w="9525">
                <a:solidFill>
                  <a:schemeClr val="bg2"/>
                </a:solidFill>
                <a:round/>
                <a:headEnd/>
                <a:tailEnd/>
              </a:ln>
            </p:spPr>
            <p:txBody>
              <a:bodyPr/>
              <a:lstStyle/>
              <a:p>
                <a:endParaRPr lang="en-US"/>
              </a:p>
            </p:txBody>
          </p:sp>
          <p:sp>
            <p:nvSpPr>
              <p:cNvPr id="108234" name="Oval 762"/>
              <p:cNvSpPr>
                <a:spLocks noChangeArrowheads="1"/>
              </p:cNvSpPr>
              <p:nvPr/>
            </p:nvSpPr>
            <p:spPr bwMode="auto">
              <a:xfrm>
                <a:off x="4658" y="3272"/>
                <a:ext cx="32" cy="32"/>
              </a:xfrm>
              <a:prstGeom prst="ellipse">
                <a:avLst/>
              </a:prstGeom>
              <a:solidFill>
                <a:schemeClr val="bg2"/>
              </a:solidFill>
              <a:ln w="25400">
                <a:solidFill>
                  <a:schemeClr val="bg2"/>
                </a:solidFill>
                <a:round/>
                <a:headEnd/>
                <a:tailEnd/>
              </a:ln>
            </p:spPr>
            <p:txBody>
              <a:bodyPr/>
              <a:lstStyle/>
              <a:p>
                <a:endParaRPr lang="en-US"/>
              </a:p>
            </p:txBody>
          </p:sp>
          <p:sp>
            <p:nvSpPr>
              <p:cNvPr id="108235" name="Oval 763"/>
              <p:cNvSpPr>
                <a:spLocks noChangeArrowheads="1"/>
              </p:cNvSpPr>
              <p:nvPr/>
            </p:nvSpPr>
            <p:spPr bwMode="auto">
              <a:xfrm>
                <a:off x="4658" y="3575"/>
                <a:ext cx="32" cy="40"/>
              </a:xfrm>
              <a:prstGeom prst="ellipse">
                <a:avLst/>
              </a:prstGeom>
              <a:solidFill>
                <a:schemeClr val="bg2"/>
              </a:solidFill>
              <a:ln w="9525">
                <a:solidFill>
                  <a:schemeClr val="bg2"/>
                </a:solidFill>
                <a:round/>
                <a:headEnd/>
                <a:tailEnd/>
              </a:ln>
            </p:spPr>
            <p:txBody>
              <a:bodyPr/>
              <a:lstStyle/>
              <a:p>
                <a:endParaRPr lang="en-US"/>
              </a:p>
            </p:txBody>
          </p:sp>
          <p:sp>
            <p:nvSpPr>
              <p:cNvPr id="108236" name="Oval 764"/>
              <p:cNvSpPr>
                <a:spLocks noChangeArrowheads="1"/>
              </p:cNvSpPr>
              <p:nvPr/>
            </p:nvSpPr>
            <p:spPr bwMode="auto">
              <a:xfrm>
                <a:off x="4658" y="3575"/>
                <a:ext cx="32" cy="40"/>
              </a:xfrm>
              <a:prstGeom prst="ellipse">
                <a:avLst/>
              </a:prstGeom>
              <a:solidFill>
                <a:schemeClr val="bg2"/>
              </a:solidFill>
              <a:ln w="25400">
                <a:solidFill>
                  <a:schemeClr val="bg2"/>
                </a:solidFill>
                <a:round/>
                <a:headEnd/>
                <a:tailEnd/>
              </a:ln>
            </p:spPr>
            <p:txBody>
              <a:bodyPr/>
              <a:lstStyle/>
              <a:p>
                <a:endParaRPr lang="en-US"/>
              </a:p>
            </p:txBody>
          </p:sp>
        </p:grpSp>
        <p:grpSp>
          <p:nvGrpSpPr>
            <p:cNvPr id="107773" name="Group 765"/>
            <p:cNvGrpSpPr>
              <a:grpSpLocks/>
            </p:cNvGrpSpPr>
            <p:nvPr/>
          </p:nvGrpSpPr>
          <p:grpSpPr bwMode="auto">
            <a:xfrm>
              <a:off x="4251" y="2650"/>
              <a:ext cx="415" cy="56"/>
              <a:chOff x="4251" y="2650"/>
              <a:chExt cx="415" cy="56"/>
            </a:xfrm>
          </p:grpSpPr>
          <p:sp>
            <p:nvSpPr>
              <p:cNvPr id="108225" name="Freeform 766"/>
              <p:cNvSpPr>
                <a:spLocks/>
              </p:cNvSpPr>
              <p:nvPr/>
            </p:nvSpPr>
            <p:spPr bwMode="auto">
              <a:xfrm>
                <a:off x="4554" y="2650"/>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226" name="Group 767"/>
              <p:cNvGrpSpPr>
                <a:grpSpLocks/>
              </p:cNvGrpSpPr>
              <p:nvPr/>
            </p:nvGrpSpPr>
            <p:grpSpPr bwMode="auto">
              <a:xfrm>
                <a:off x="4251" y="2674"/>
                <a:ext cx="295" cy="1"/>
                <a:chOff x="4251" y="2674"/>
                <a:chExt cx="295" cy="1"/>
              </a:xfrm>
            </p:grpSpPr>
            <p:sp>
              <p:nvSpPr>
                <p:cNvPr id="108227" name="Line 768"/>
                <p:cNvSpPr>
                  <a:spLocks noChangeShapeType="1"/>
                </p:cNvSpPr>
                <p:nvPr/>
              </p:nvSpPr>
              <p:spPr bwMode="auto">
                <a:xfrm>
                  <a:off x="425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8" name="Line 769"/>
                <p:cNvSpPr>
                  <a:spLocks noChangeShapeType="1"/>
                </p:cNvSpPr>
                <p:nvPr/>
              </p:nvSpPr>
              <p:spPr bwMode="auto">
                <a:xfrm>
                  <a:off x="4307"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9" name="Line 770"/>
                <p:cNvSpPr>
                  <a:spLocks noChangeShapeType="1"/>
                </p:cNvSpPr>
                <p:nvPr/>
              </p:nvSpPr>
              <p:spPr bwMode="auto">
                <a:xfrm>
                  <a:off x="4363"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30" name="Line 771"/>
                <p:cNvSpPr>
                  <a:spLocks noChangeShapeType="1"/>
                </p:cNvSpPr>
                <p:nvPr/>
              </p:nvSpPr>
              <p:spPr bwMode="auto">
                <a:xfrm>
                  <a:off x="4419"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31" name="Line 772"/>
                <p:cNvSpPr>
                  <a:spLocks noChangeShapeType="1"/>
                </p:cNvSpPr>
                <p:nvPr/>
              </p:nvSpPr>
              <p:spPr bwMode="auto">
                <a:xfrm>
                  <a:off x="447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32" name="Line 773"/>
                <p:cNvSpPr>
                  <a:spLocks noChangeShapeType="1"/>
                </p:cNvSpPr>
                <p:nvPr/>
              </p:nvSpPr>
              <p:spPr bwMode="auto">
                <a:xfrm>
                  <a:off x="4530"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4" name="Group 774"/>
            <p:cNvGrpSpPr>
              <a:grpSpLocks/>
            </p:cNvGrpSpPr>
            <p:nvPr/>
          </p:nvGrpSpPr>
          <p:grpSpPr bwMode="auto">
            <a:xfrm>
              <a:off x="4251" y="1733"/>
              <a:ext cx="415" cy="56"/>
              <a:chOff x="4251" y="1733"/>
              <a:chExt cx="415" cy="56"/>
            </a:xfrm>
          </p:grpSpPr>
          <p:sp>
            <p:nvSpPr>
              <p:cNvPr id="108217" name="Freeform 775"/>
              <p:cNvSpPr>
                <a:spLocks/>
              </p:cNvSpPr>
              <p:nvPr/>
            </p:nvSpPr>
            <p:spPr bwMode="auto">
              <a:xfrm>
                <a:off x="4554" y="1733"/>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218" name="Group 776"/>
              <p:cNvGrpSpPr>
                <a:grpSpLocks/>
              </p:cNvGrpSpPr>
              <p:nvPr/>
            </p:nvGrpSpPr>
            <p:grpSpPr bwMode="auto">
              <a:xfrm>
                <a:off x="4251" y="1757"/>
                <a:ext cx="295" cy="1"/>
                <a:chOff x="4251" y="1757"/>
                <a:chExt cx="295" cy="1"/>
              </a:xfrm>
            </p:grpSpPr>
            <p:sp>
              <p:nvSpPr>
                <p:cNvPr id="108219" name="Line 777"/>
                <p:cNvSpPr>
                  <a:spLocks noChangeShapeType="1"/>
                </p:cNvSpPr>
                <p:nvPr/>
              </p:nvSpPr>
              <p:spPr bwMode="auto">
                <a:xfrm>
                  <a:off x="425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0" name="Line 778"/>
                <p:cNvSpPr>
                  <a:spLocks noChangeShapeType="1"/>
                </p:cNvSpPr>
                <p:nvPr/>
              </p:nvSpPr>
              <p:spPr bwMode="auto">
                <a:xfrm>
                  <a:off x="4307"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1" name="Line 779"/>
                <p:cNvSpPr>
                  <a:spLocks noChangeShapeType="1"/>
                </p:cNvSpPr>
                <p:nvPr/>
              </p:nvSpPr>
              <p:spPr bwMode="auto">
                <a:xfrm>
                  <a:off x="4363"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2" name="Line 780"/>
                <p:cNvSpPr>
                  <a:spLocks noChangeShapeType="1"/>
                </p:cNvSpPr>
                <p:nvPr/>
              </p:nvSpPr>
              <p:spPr bwMode="auto">
                <a:xfrm>
                  <a:off x="4419"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3" name="Line 781"/>
                <p:cNvSpPr>
                  <a:spLocks noChangeShapeType="1"/>
                </p:cNvSpPr>
                <p:nvPr/>
              </p:nvSpPr>
              <p:spPr bwMode="auto">
                <a:xfrm>
                  <a:off x="447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24" name="Line 782"/>
                <p:cNvSpPr>
                  <a:spLocks noChangeShapeType="1"/>
                </p:cNvSpPr>
                <p:nvPr/>
              </p:nvSpPr>
              <p:spPr bwMode="auto">
                <a:xfrm>
                  <a:off x="4530"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5" name="Group 783"/>
            <p:cNvGrpSpPr>
              <a:grpSpLocks/>
            </p:cNvGrpSpPr>
            <p:nvPr/>
          </p:nvGrpSpPr>
          <p:grpSpPr bwMode="auto">
            <a:xfrm>
              <a:off x="3325" y="3264"/>
              <a:ext cx="415" cy="56"/>
              <a:chOff x="3325" y="3264"/>
              <a:chExt cx="415" cy="56"/>
            </a:xfrm>
          </p:grpSpPr>
          <p:sp>
            <p:nvSpPr>
              <p:cNvPr id="108209" name="Freeform 784"/>
              <p:cNvSpPr>
                <a:spLocks/>
              </p:cNvSpPr>
              <p:nvPr/>
            </p:nvSpPr>
            <p:spPr bwMode="auto">
              <a:xfrm>
                <a:off x="3628" y="3264"/>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210" name="Group 785"/>
              <p:cNvGrpSpPr>
                <a:grpSpLocks/>
              </p:cNvGrpSpPr>
              <p:nvPr/>
            </p:nvGrpSpPr>
            <p:grpSpPr bwMode="auto">
              <a:xfrm>
                <a:off x="3325" y="3288"/>
                <a:ext cx="295" cy="1"/>
                <a:chOff x="3325" y="3288"/>
                <a:chExt cx="295" cy="1"/>
              </a:xfrm>
            </p:grpSpPr>
            <p:sp>
              <p:nvSpPr>
                <p:cNvPr id="108211" name="Line 786"/>
                <p:cNvSpPr>
                  <a:spLocks noChangeShapeType="1"/>
                </p:cNvSpPr>
                <p:nvPr/>
              </p:nvSpPr>
              <p:spPr bwMode="auto">
                <a:xfrm>
                  <a:off x="332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12" name="Line 787"/>
                <p:cNvSpPr>
                  <a:spLocks noChangeShapeType="1"/>
                </p:cNvSpPr>
                <p:nvPr/>
              </p:nvSpPr>
              <p:spPr bwMode="auto">
                <a:xfrm>
                  <a:off x="338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13" name="Line 788"/>
                <p:cNvSpPr>
                  <a:spLocks noChangeShapeType="1"/>
                </p:cNvSpPr>
                <p:nvPr/>
              </p:nvSpPr>
              <p:spPr bwMode="auto">
                <a:xfrm>
                  <a:off x="343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14" name="Line 789"/>
                <p:cNvSpPr>
                  <a:spLocks noChangeShapeType="1"/>
                </p:cNvSpPr>
                <p:nvPr/>
              </p:nvSpPr>
              <p:spPr bwMode="auto">
                <a:xfrm>
                  <a:off x="3493"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15" name="Line 790"/>
                <p:cNvSpPr>
                  <a:spLocks noChangeShapeType="1"/>
                </p:cNvSpPr>
                <p:nvPr/>
              </p:nvSpPr>
              <p:spPr bwMode="auto">
                <a:xfrm>
                  <a:off x="35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16" name="Line 791"/>
                <p:cNvSpPr>
                  <a:spLocks noChangeShapeType="1"/>
                </p:cNvSpPr>
                <p:nvPr/>
              </p:nvSpPr>
              <p:spPr bwMode="auto">
                <a:xfrm>
                  <a:off x="3604"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6" name="Group 792"/>
            <p:cNvGrpSpPr>
              <a:grpSpLocks/>
            </p:cNvGrpSpPr>
            <p:nvPr/>
          </p:nvGrpSpPr>
          <p:grpSpPr bwMode="auto">
            <a:xfrm>
              <a:off x="3780" y="3256"/>
              <a:ext cx="415" cy="56"/>
              <a:chOff x="3780" y="3256"/>
              <a:chExt cx="415" cy="56"/>
            </a:xfrm>
          </p:grpSpPr>
          <p:sp>
            <p:nvSpPr>
              <p:cNvPr id="108201" name="Freeform 793"/>
              <p:cNvSpPr>
                <a:spLocks/>
              </p:cNvSpPr>
              <p:nvPr/>
            </p:nvSpPr>
            <p:spPr bwMode="auto">
              <a:xfrm>
                <a:off x="4083"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202" name="Group 794"/>
              <p:cNvGrpSpPr>
                <a:grpSpLocks/>
              </p:cNvGrpSpPr>
              <p:nvPr/>
            </p:nvGrpSpPr>
            <p:grpSpPr bwMode="auto">
              <a:xfrm>
                <a:off x="3780" y="3288"/>
                <a:ext cx="295" cy="1"/>
                <a:chOff x="3780" y="3288"/>
                <a:chExt cx="295" cy="1"/>
              </a:xfrm>
            </p:grpSpPr>
            <p:sp>
              <p:nvSpPr>
                <p:cNvPr id="108203" name="Line 795"/>
                <p:cNvSpPr>
                  <a:spLocks noChangeShapeType="1"/>
                </p:cNvSpPr>
                <p:nvPr/>
              </p:nvSpPr>
              <p:spPr bwMode="auto">
                <a:xfrm>
                  <a:off x="3780"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4" name="Line 796"/>
                <p:cNvSpPr>
                  <a:spLocks noChangeShapeType="1"/>
                </p:cNvSpPr>
                <p:nvPr/>
              </p:nvSpPr>
              <p:spPr bwMode="auto">
                <a:xfrm>
                  <a:off x="3836"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5" name="Line 797"/>
                <p:cNvSpPr>
                  <a:spLocks noChangeShapeType="1"/>
                </p:cNvSpPr>
                <p:nvPr/>
              </p:nvSpPr>
              <p:spPr bwMode="auto">
                <a:xfrm>
                  <a:off x="3892"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6" name="Line 798"/>
                <p:cNvSpPr>
                  <a:spLocks noChangeShapeType="1"/>
                </p:cNvSpPr>
                <p:nvPr/>
              </p:nvSpPr>
              <p:spPr bwMode="auto">
                <a:xfrm>
                  <a:off x="3948"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7" name="Line 799"/>
                <p:cNvSpPr>
                  <a:spLocks noChangeShapeType="1"/>
                </p:cNvSpPr>
                <p:nvPr/>
              </p:nvSpPr>
              <p:spPr bwMode="auto">
                <a:xfrm>
                  <a:off x="4004" y="3288"/>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8" name="Line 800"/>
                <p:cNvSpPr>
                  <a:spLocks noChangeShapeType="1"/>
                </p:cNvSpPr>
                <p:nvPr/>
              </p:nvSpPr>
              <p:spPr bwMode="auto">
                <a:xfrm>
                  <a:off x="4059"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7" name="Group 801"/>
            <p:cNvGrpSpPr>
              <a:grpSpLocks/>
            </p:cNvGrpSpPr>
            <p:nvPr/>
          </p:nvGrpSpPr>
          <p:grpSpPr bwMode="auto">
            <a:xfrm>
              <a:off x="4251" y="3256"/>
              <a:ext cx="415" cy="56"/>
              <a:chOff x="4251" y="3256"/>
              <a:chExt cx="415" cy="56"/>
            </a:xfrm>
          </p:grpSpPr>
          <p:sp>
            <p:nvSpPr>
              <p:cNvPr id="108193" name="Freeform 802"/>
              <p:cNvSpPr>
                <a:spLocks/>
              </p:cNvSpPr>
              <p:nvPr/>
            </p:nvSpPr>
            <p:spPr bwMode="auto">
              <a:xfrm>
                <a:off x="4554" y="3256"/>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94" name="Group 803"/>
              <p:cNvGrpSpPr>
                <a:grpSpLocks/>
              </p:cNvGrpSpPr>
              <p:nvPr/>
            </p:nvGrpSpPr>
            <p:grpSpPr bwMode="auto">
              <a:xfrm>
                <a:off x="4251" y="3288"/>
                <a:ext cx="295" cy="1"/>
                <a:chOff x="4251" y="3288"/>
                <a:chExt cx="295" cy="1"/>
              </a:xfrm>
            </p:grpSpPr>
            <p:sp>
              <p:nvSpPr>
                <p:cNvPr id="108195" name="Line 804"/>
                <p:cNvSpPr>
                  <a:spLocks noChangeShapeType="1"/>
                </p:cNvSpPr>
                <p:nvPr/>
              </p:nvSpPr>
              <p:spPr bwMode="auto">
                <a:xfrm>
                  <a:off x="4251"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6" name="Line 805"/>
                <p:cNvSpPr>
                  <a:spLocks noChangeShapeType="1"/>
                </p:cNvSpPr>
                <p:nvPr/>
              </p:nvSpPr>
              <p:spPr bwMode="auto">
                <a:xfrm>
                  <a:off x="4307"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7" name="Line 806"/>
                <p:cNvSpPr>
                  <a:spLocks noChangeShapeType="1"/>
                </p:cNvSpPr>
                <p:nvPr/>
              </p:nvSpPr>
              <p:spPr bwMode="auto">
                <a:xfrm>
                  <a:off x="4363"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8" name="Line 807"/>
                <p:cNvSpPr>
                  <a:spLocks noChangeShapeType="1"/>
                </p:cNvSpPr>
                <p:nvPr/>
              </p:nvSpPr>
              <p:spPr bwMode="auto">
                <a:xfrm>
                  <a:off x="4419"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9" name="Line 808"/>
                <p:cNvSpPr>
                  <a:spLocks noChangeShapeType="1"/>
                </p:cNvSpPr>
                <p:nvPr/>
              </p:nvSpPr>
              <p:spPr bwMode="auto">
                <a:xfrm>
                  <a:off x="4475" y="3288"/>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00" name="Line 809"/>
                <p:cNvSpPr>
                  <a:spLocks noChangeShapeType="1"/>
                </p:cNvSpPr>
                <p:nvPr/>
              </p:nvSpPr>
              <p:spPr bwMode="auto">
                <a:xfrm>
                  <a:off x="4530" y="3288"/>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8" name="Group 810"/>
            <p:cNvGrpSpPr>
              <a:grpSpLocks/>
            </p:cNvGrpSpPr>
            <p:nvPr/>
          </p:nvGrpSpPr>
          <p:grpSpPr bwMode="auto">
            <a:xfrm>
              <a:off x="3325" y="3567"/>
              <a:ext cx="415" cy="56"/>
              <a:chOff x="3325" y="3567"/>
              <a:chExt cx="415" cy="56"/>
            </a:xfrm>
          </p:grpSpPr>
          <p:sp>
            <p:nvSpPr>
              <p:cNvPr id="108185" name="Freeform 811"/>
              <p:cNvSpPr>
                <a:spLocks/>
              </p:cNvSpPr>
              <p:nvPr/>
            </p:nvSpPr>
            <p:spPr bwMode="auto">
              <a:xfrm>
                <a:off x="3628"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86" name="Group 812"/>
              <p:cNvGrpSpPr>
                <a:grpSpLocks/>
              </p:cNvGrpSpPr>
              <p:nvPr/>
            </p:nvGrpSpPr>
            <p:grpSpPr bwMode="auto">
              <a:xfrm>
                <a:off x="3325" y="3599"/>
                <a:ext cx="295" cy="1"/>
                <a:chOff x="3325" y="3599"/>
                <a:chExt cx="295" cy="1"/>
              </a:xfrm>
            </p:grpSpPr>
            <p:sp>
              <p:nvSpPr>
                <p:cNvPr id="108187" name="Line 813"/>
                <p:cNvSpPr>
                  <a:spLocks noChangeShapeType="1"/>
                </p:cNvSpPr>
                <p:nvPr/>
              </p:nvSpPr>
              <p:spPr bwMode="auto">
                <a:xfrm>
                  <a:off x="332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8" name="Line 814"/>
                <p:cNvSpPr>
                  <a:spLocks noChangeShapeType="1"/>
                </p:cNvSpPr>
                <p:nvPr/>
              </p:nvSpPr>
              <p:spPr bwMode="auto">
                <a:xfrm>
                  <a:off x="338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9" name="Line 815"/>
                <p:cNvSpPr>
                  <a:spLocks noChangeShapeType="1"/>
                </p:cNvSpPr>
                <p:nvPr/>
              </p:nvSpPr>
              <p:spPr bwMode="auto">
                <a:xfrm>
                  <a:off x="343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0" name="Line 816"/>
                <p:cNvSpPr>
                  <a:spLocks noChangeShapeType="1"/>
                </p:cNvSpPr>
                <p:nvPr/>
              </p:nvSpPr>
              <p:spPr bwMode="auto">
                <a:xfrm>
                  <a:off x="3493" y="3599"/>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1" name="Line 817"/>
                <p:cNvSpPr>
                  <a:spLocks noChangeShapeType="1"/>
                </p:cNvSpPr>
                <p:nvPr/>
              </p:nvSpPr>
              <p:spPr bwMode="auto">
                <a:xfrm>
                  <a:off x="3548"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92" name="Line 818"/>
                <p:cNvSpPr>
                  <a:spLocks noChangeShapeType="1"/>
                </p:cNvSpPr>
                <p:nvPr/>
              </p:nvSpPr>
              <p:spPr bwMode="auto">
                <a:xfrm>
                  <a:off x="3604"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79" name="Group 819"/>
            <p:cNvGrpSpPr>
              <a:grpSpLocks/>
            </p:cNvGrpSpPr>
            <p:nvPr/>
          </p:nvGrpSpPr>
          <p:grpSpPr bwMode="auto">
            <a:xfrm>
              <a:off x="3788" y="3567"/>
              <a:ext cx="415" cy="56"/>
              <a:chOff x="3788" y="3567"/>
              <a:chExt cx="415" cy="56"/>
            </a:xfrm>
          </p:grpSpPr>
          <p:sp>
            <p:nvSpPr>
              <p:cNvPr id="108177" name="Freeform 820"/>
              <p:cNvSpPr>
                <a:spLocks/>
              </p:cNvSpPr>
              <p:nvPr/>
            </p:nvSpPr>
            <p:spPr bwMode="auto">
              <a:xfrm>
                <a:off x="4091"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178" name="Group 821"/>
              <p:cNvGrpSpPr>
                <a:grpSpLocks/>
              </p:cNvGrpSpPr>
              <p:nvPr/>
            </p:nvGrpSpPr>
            <p:grpSpPr bwMode="auto">
              <a:xfrm>
                <a:off x="3788" y="3591"/>
                <a:ext cx="295" cy="1"/>
                <a:chOff x="3788" y="3591"/>
                <a:chExt cx="295" cy="1"/>
              </a:xfrm>
            </p:grpSpPr>
            <p:sp>
              <p:nvSpPr>
                <p:cNvPr id="108179" name="Line 822"/>
                <p:cNvSpPr>
                  <a:spLocks noChangeShapeType="1"/>
                </p:cNvSpPr>
                <p:nvPr/>
              </p:nvSpPr>
              <p:spPr bwMode="auto">
                <a:xfrm>
                  <a:off x="3788"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0" name="Line 823"/>
                <p:cNvSpPr>
                  <a:spLocks noChangeShapeType="1"/>
                </p:cNvSpPr>
                <p:nvPr/>
              </p:nvSpPr>
              <p:spPr bwMode="auto">
                <a:xfrm>
                  <a:off x="3844"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1" name="Line 824"/>
                <p:cNvSpPr>
                  <a:spLocks noChangeShapeType="1"/>
                </p:cNvSpPr>
                <p:nvPr/>
              </p:nvSpPr>
              <p:spPr bwMode="auto">
                <a:xfrm>
                  <a:off x="390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2" name="Line 825"/>
                <p:cNvSpPr>
                  <a:spLocks noChangeShapeType="1"/>
                </p:cNvSpPr>
                <p:nvPr/>
              </p:nvSpPr>
              <p:spPr bwMode="auto">
                <a:xfrm>
                  <a:off x="395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3" name="Line 826"/>
                <p:cNvSpPr>
                  <a:spLocks noChangeShapeType="1"/>
                </p:cNvSpPr>
                <p:nvPr/>
              </p:nvSpPr>
              <p:spPr bwMode="auto">
                <a:xfrm>
                  <a:off x="4011"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84" name="Line 827"/>
                <p:cNvSpPr>
                  <a:spLocks noChangeShapeType="1"/>
                </p:cNvSpPr>
                <p:nvPr/>
              </p:nvSpPr>
              <p:spPr bwMode="auto">
                <a:xfrm>
                  <a:off x="4067"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0" name="Group 828"/>
            <p:cNvGrpSpPr>
              <a:grpSpLocks/>
            </p:cNvGrpSpPr>
            <p:nvPr/>
          </p:nvGrpSpPr>
          <p:grpSpPr bwMode="auto">
            <a:xfrm>
              <a:off x="4243" y="3567"/>
              <a:ext cx="415" cy="56"/>
              <a:chOff x="4243" y="3567"/>
              <a:chExt cx="415" cy="56"/>
            </a:xfrm>
          </p:grpSpPr>
          <p:sp>
            <p:nvSpPr>
              <p:cNvPr id="108169" name="Freeform 829"/>
              <p:cNvSpPr>
                <a:spLocks/>
              </p:cNvSpPr>
              <p:nvPr/>
            </p:nvSpPr>
            <p:spPr bwMode="auto">
              <a:xfrm>
                <a:off x="4546" y="3567"/>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70" name="Group 830"/>
              <p:cNvGrpSpPr>
                <a:grpSpLocks/>
              </p:cNvGrpSpPr>
              <p:nvPr/>
            </p:nvGrpSpPr>
            <p:grpSpPr bwMode="auto">
              <a:xfrm>
                <a:off x="4243" y="3599"/>
                <a:ext cx="295" cy="1"/>
                <a:chOff x="4243" y="3599"/>
                <a:chExt cx="295" cy="1"/>
              </a:xfrm>
            </p:grpSpPr>
            <p:sp>
              <p:nvSpPr>
                <p:cNvPr id="108171" name="Line 831"/>
                <p:cNvSpPr>
                  <a:spLocks noChangeShapeType="1"/>
                </p:cNvSpPr>
                <p:nvPr/>
              </p:nvSpPr>
              <p:spPr bwMode="auto">
                <a:xfrm>
                  <a:off x="4243"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72" name="Line 832"/>
                <p:cNvSpPr>
                  <a:spLocks noChangeShapeType="1"/>
                </p:cNvSpPr>
                <p:nvPr/>
              </p:nvSpPr>
              <p:spPr bwMode="auto">
                <a:xfrm>
                  <a:off x="4299"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73" name="Line 833"/>
                <p:cNvSpPr>
                  <a:spLocks noChangeShapeType="1"/>
                </p:cNvSpPr>
                <p:nvPr/>
              </p:nvSpPr>
              <p:spPr bwMode="auto">
                <a:xfrm>
                  <a:off x="4355"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74" name="Line 834"/>
                <p:cNvSpPr>
                  <a:spLocks noChangeShapeType="1"/>
                </p:cNvSpPr>
                <p:nvPr/>
              </p:nvSpPr>
              <p:spPr bwMode="auto">
                <a:xfrm>
                  <a:off x="4411"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75" name="Line 835"/>
                <p:cNvSpPr>
                  <a:spLocks noChangeShapeType="1"/>
                </p:cNvSpPr>
                <p:nvPr/>
              </p:nvSpPr>
              <p:spPr bwMode="auto">
                <a:xfrm>
                  <a:off x="4467" y="3599"/>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76" name="Line 836"/>
                <p:cNvSpPr>
                  <a:spLocks noChangeShapeType="1"/>
                </p:cNvSpPr>
                <p:nvPr/>
              </p:nvSpPr>
              <p:spPr bwMode="auto">
                <a:xfrm>
                  <a:off x="4522" y="3599"/>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1" name="Group 837"/>
            <p:cNvGrpSpPr>
              <a:grpSpLocks/>
            </p:cNvGrpSpPr>
            <p:nvPr/>
          </p:nvGrpSpPr>
          <p:grpSpPr bwMode="auto">
            <a:xfrm>
              <a:off x="3788" y="2376"/>
              <a:ext cx="886" cy="290"/>
              <a:chOff x="3788" y="2376"/>
              <a:chExt cx="886" cy="290"/>
            </a:xfrm>
          </p:grpSpPr>
          <p:sp>
            <p:nvSpPr>
              <p:cNvPr id="108167" name="Freeform 838"/>
              <p:cNvSpPr>
                <a:spLocks/>
              </p:cNvSpPr>
              <p:nvPr/>
            </p:nvSpPr>
            <p:spPr bwMode="auto">
              <a:xfrm>
                <a:off x="4530" y="2594"/>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8168" name="Line 839"/>
              <p:cNvSpPr>
                <a:spLocks noChangeShapeType="1"/>
              </p:cNvSpPr>
              <p:nvPr/>
            </p:nvSpPr>
            <p:spPr bwMode="auto">
              <a:xfrm>
                <a:off x="3788" y="2376"/>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82" name="Group 840"/>
            <p:cNvGrpSpPr>
              <a:grpSpLocks/>
            </p:cNvGrpSpPr>
            <p:nvPr/>
          </p:nvGrpSpPr>
          <p:grpSpPr bwMode="auto">
            <a:xfrm>
              <a:off x="3309" y="2084"/>
              <a:ext cx="1381" cy="1507"/>
              <a:chOff x="3309" y="2084"/>
              <a:chExt cx="1381" cy="1507"/>
            </a:xfrm>
          </p:grpSpPr>
          <p:sp>
            <p:nvSpPr>
              <p:cNvPr id="108165" name="Freeform 841"/>
              <p:cNvSpPr>
                <a:spLocks/>
              </p:cNvSpPr>
              <p:nvPr/>
            </p:nvSpPr>
            <p:spPr bwMode="auto">
              <a:xfrm>
                <a:off x="4570" y="2084"/>
                <a:ext cx="120" cy="119"/>
              </a:xfrm>
              <a:custGeom>
                <a:avLst/>
                <a:gdLst>
                  <a:gd name="T0" fmla="*/ 120 w 120"/>
                  <a:gd name="T1" fmla="*/ 0 h 119"/>
                  <a:gd name="T2" fmla="*/ 56 w 120"/>
                  <a:gd name="T3" fmla="*/ 119 h 119"/>
                  <a:gd name="T4" fmla="*/ 24 w 120"/>
                  <a:gd name="T5" fmla="*/ 96 h 119"/>
                  <a:gd name="T6" fmla="*/ 0 w 120"/>
                  <a:gd name="T7" fmla="*/ 72 h 119"/>
                  <a:gd name="T8" fmla="*/ 120 w 120"/>
                  <a:gd name="T9" fmla="*/ 0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0"/>
                    </a:moveTo>
                    <a:lnTo>
                      <a:pt x="56" y="119"/>
                    </a:lnTo>
                    <a:lnTo>
                      <a:pt x="24" y="96"/>
                    </a:lnTo>
                    <a:lnTo>
                      <a:pt x="0" y="72"/>
                    </a:lnTo>
                    <a:lnTo>
                      <a:pt x="120" y="0"/>
                    </a:lnTo>
                    <a:close/>
                  </a:path>
                </a:pathLst>
              </a:custGeom>
              <a:solidFill>
                <a:schemeClr val="bg2"/>
              </a:solidFill>
              <a:ln w="9525">
                <a:solidFill>
                  <a:schemeClr val="bg2"/>
                </a:solidFill>
                <a:round/>
                <a:headEnd/>
                <a:tailEnd/>
              </a:ln>
            </p:spPr>
            <p:txBody>
              <a:bodyPr/>
              <a:lstStyle/>
              <a:p>
                <a:endParaRPr lang="en-US"/>
              </a:p>
            </p:txBody>
          </p:sp>
          <p:sp>
            <p:nvSpPr>
              <p:cNvPr id="108166" name="Line 842"/>
              <p:cNvSpPr>
                <a:spLocks noChangeShapeType="1"/>
              </p:cNvSpPr>
              <p:nvPr/>
            </p:nvSpPr>
            <p:spPr bwMode="auto">
              <a:xfrm flipV="1">
                <a:off x="3309" y="2172"/>
                <a:ext cx="1291" cy="1419"/>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83" name="Group 843"/>
            <p:cNvGrpSpPr>
              <a:grpSpLocks/>
            </p:cNvGrpSpPr>
            <p:nvPr/>
          </p:nvGrpSpPr>
          <p:grpSpPr bwMode="auto">
            <a:xfrm>
              <a:off x="3773" y="2076"/>
              <a:ext cx="909" cy="893"/>
              <a:chOff x="3773" y="2076"/>
              <a:chExt cx="909" cy="893"/>
            </a:xfrm>
          </p:grpSpPr>
          <p:sp>
            <p:nvSpPr>
              <p:cNvPr id="108163" name="Freeform 844"/>
              <p:cNvSpPr>
                <a:spLocks/>
              </p:cNvSpPr>
              <p:nvPr/>
            </p:nvSpPr>
            <p:spPr bwMode="auto">
              <a:xfrm>
                <a:off x="4562" y="2850"/>
                <a:ext cx="120" cy="119"/>
              </a:xfrm>
              <a:custGeom>
                <a:avLst/>
                <a:gdLst>
                  <a:gd name="T0" fmla="*/ 120 w 120"/>
                  <a:gd name="T1" fmla="*/ 119 h 119"/>
                  <a:gd name="T2" fmla="*/ 0 w 120"/>
                  <a:gd name="T3" fmla="*/ 47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7"/>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8164" name="Line 845"/>
              <p:cNvSpPr>
                <a:spLocks noChangeShapeType="1"/>
              </p:cNvSpPr>
              <p:nvPr/>
            </p:nvSpPr>
            <p:spPr bwMode="auto">
              <a:xfrm>
                <a:off x="3773" y="2076"/>
                <a:ext cx="821"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84" name="Group 846"/>
            <p:cNvGrpSpPr>
              <a:grpSpLocks/>
            </p:cNvGrpSpPr>
            <p:nvPr/>
          </p:nvGrpSpPr>
          <p:grpSpPr bwMode="auto">
            <a:xfrm>
              <a:off x="3317" y="2379"/>
              <a:ext cx="910" cy="893"/>
              <a:chOff x="3317" y="2379"/>
              <a:chExt cx="910" cy="893"/>
            </a:xfrm>
          </p:grpSpPr>
          <p:sp>
            <p:nvSpPr>
              <p:cNvPr id="108161" name="Freeform 847"/>
              <p:cNvSpPr>
                <a:spLocks/>
              </p:cNvSpPr>
              <p:nvPr/>
            </p:nvSpPr>
            <p:spPr bwMode="auto">
              <a:xfrm>
                <a:off x="4107" y="3153"/>
                <a:ext cx="120" cy="119"/>
              </a:xfrm>
              <a:custGeom>
                <a:avLst/>
                <a:gdLst>
                  <a:gd name="T0" fmla="*/ 120 w 120"/>
                  <a:gd name="T1" fmla="*/ 119 h 119"/>
                  <a:gd name="T2" fmla="*/ 0 w 120"/>
                  <a:gd name="T3" fmla="*/ 48 h 119"/>
                  <a:gd name="T4" fmla="*/ 24 w 120"/>
                  <a:gd name="T5" fmla="*/ 24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48"/>
                    </a:lnTo>
                    <a:lnTo>
                      <a:pt x="24" y="24"/>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8162" name="Line 848"/>
              <p:cNvSpPr>
                <a:spLocks noChangeShapeType="1"/>
              </p:cNvSpPr>
              <p:nvPr/>
            </p:nvSpPr>
            <p:spPr bwMode="auto">
              <a:xfrm>
                <a:off x="3317" y="2379"/>
                <a:ext cx="822" cy="8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85" name="Group 849"/>
            <p:cNvGrpSpPr>
              <a:grpSpLocks/>
            </p:cNvGrpSpPr>
            <p:nvPr/>
          </p:nvGrpSpPr>
          <p:grpSpPr bwMode="auto">
            <a:xfrm>
              <a:off x="2878" y="1725"/>
              <a:ext cx="415" cy="56"/>
              <a:chOff x="2878" y="1725"/>
              <a:chExt cx="415" cy="56"/>
            </a:xfrm>
          </p:grpSpPr>
          <p:sp>
            <p:nvSpPr>
              <p:cNvPr id="108153" name="Freeform 850"/>
              <p:cNvSpPr>
                <a:spLocks/>
              </p:cNvSpPr>
              <p:nvPr/>
            </p:nvSpPr>
            <p:spPr bwMode="auto">
              <a:xfrm>
                <a:off x="3181" y="1725"/>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54" name="Group 851"/>
              <p:cNvGrpSpPr>
                <a:grpSpLocks/>
              </p:cNvGrpSpPr>
              <p:nvPr/>
            </p:nvGrpSpPr>
            <p:grpSpPr bwMode="auto">
              <a:xfrm>
                <a:off x="2878" y="1757"/>
                <a:ext cx="295" cy="1"/>
                <a:chOff x="2878" y="1757"/>
                <a:chExt cx="295" cy="1"/>
              </a:xfrm>
            </p:grpSpPr>
            <p:sp>
              <p:nvSpPr>
                <p:cNvPr id="108155" name="Line 852"/>
                <p:cNvSpPr>
                  <a:spLocks noChangeShapeType="1"/>
                </p:cNvSpPr>
                <p:nvPr/>
              </p:nvSpPr>
              <p:spPr bwMode="auto">
                <a:xfrm>
                  <a:off x="2878"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6" name="Line 853"/>
                <p:cNvSpPr>
                  <a:spLocks noChangeShapeType="1"/>
                </p:cNvSpPr>
                <p:nvPr/>
              </p:nvSpPr>
              <p:spPr bwMode="auto">
                <a:xfrm>
                  <a:off x="2934"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7" name="Line 854"/>
                <p:cNvSpPr>
                  <a:spLocks noChangeShapeType="1"/>
                </p:cNvSpPr>
                <p:nvPr/>
              </p:nvSpPr>
              <p:spPr bwMode="auto">
                <a:xfrm>
                  <a:off x="2990" y="1757"/>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8" name="Line 855"/>
                <p:cNvSpPr>
                  <a:spLocks noChangeShapeType="1"/>
                </p:cNvSpPr>
                <p:nvPr/>
              </p:nvSpPr>
              <p:spPr bwMode="auto">
                <a:xfrm>
                  <a:off x="3045"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9" name="Line 856"/>
                <p:cNvSpPr>
                  <a:spLocks noChangeShapeType="1"/>
                </p:cNvSpPr>
                <p:nvPr/>
              </p:nvSpPr>
              <p:spPr bwMode="auto">
                <a:xfrm>
                  <a:off x="3101" y="1757"/>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60" name="Line 857"/>
                <p:cNvSpPr>
                  <a:spLocks noChangeShapeType="1"/>
                </p:cNvSpPr>
                <p:nvPr/>
              </p:nvSpPr>
              <p:spPr bwMode="auto">
                <a:xfrm>
                  <a:off x="3157" y="1757"/>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6" name="Group 858"/>
            <p:cNvGrpSpPr>
              <a:grpSpLocks/>
            </p:cNvGrpSpPr>
            <p:nvPr/>
          </p:nvGrpSpPr>
          <p:grpSpPr bwMode="auto">
            <a:xfrm>
              <a:off x="2878" y="2036"/>
              <a:ext cx="415" cy="56"/>
              <a:chOff x="2878" y="2036"/>
              <a:chExt cx="415" cy="56"/>
            </a:xfrm>
          </p:grpSpPr>
          <p:sp>
            <p:nvSpPr>
              <p:cNvPr id="108145" name="Freeform 859"/>
              <p:cNvSpPr>
                <a:spLocks/>
              </p:cNvSpPr>
              <p:nvPr/>
            </p:nvSpPr>
            <p:spPr bwMode="auto">
              <a:xfrm>
                <a:off x="3181" y="203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146" name="Group 860"/>
              <p:cNvGrpSpPr>
                <a:grpSpLocks/>
              </p:cNvGrpSpPr>
              <p:nvPr/>
            </p:nvGrpSpPr>
            <p:grpSpPr bwMode="auto">
              <a:xfrm>
                <a:off x="2878" y="2060"/>
                <a:ext cx="295" cy="1"/>
                <a:chOff x="2878" y="2060"/>
                <a:chExt cx="295" cy="1"/>
              </a:xfrm>
            </p:grpSpPr>
            <p:sp>
              <p:nvSpPr>
                <p:cNvPr id="108147" name="Line 861"/>
                <p:cNvSpPr>
                  <a:spLocks noChangeShapeType="1"/>
                </p:cNvSpPr>
                <p:nvPr/>
              </p:nvSpPr>
              <p:spPr bwMode="auto">
                <a:xfrm>
                  <a:off x="2878"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8" name="Line 862"/>
                <p:cNvSpPr>
                  <a:spLocks noChangeShapeType="1"/>
                </p:cNvSpPr>
                <p:nvPr/>
              </p:nvSpPr>
              <p:spPr bwMode="auto">
                <a:xfrm>
                  <a:off x="2934"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9" name="Line 863"/>
                <p:cNvSpPr>
                  <a:spLocks noChangeShapeType="1"/>
                </p:cNvSpPr>
                <p:nvPr/>
              </p:nvSpPr>
              <p:spPr bwMode="auto">
                <a:xfrm>
                  <a:off x="2990" y="2060"/>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0" name="Line 864"/>
                <p:cNvSpPr>
                  <a:spLocks noChangeShapeType="1"/>
                </p:cNvSpPr>
                <p:nvPr/>
              </p:nvSpPr>
              <p:spPr bwMode="auto">
                <a:xfrm>
                  <a:off x="3045"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1" name="Line 865"/>
                <p:cNvSpPr>
                  <a:spLocks noChangeShapeType="1"/>
                </p:cNvSpPr>
                <p:nvPr/>
              </p:nvSpPr>
              <p:spPr bwMode="auto">
                <a:xfrm>
                  <a:off x="3101" y="206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52" name="Line 866"/>
                <p:cNvSpPr>
                  <a:spLocks noChangeShapeType="1"/>
                </p:cNvSpPr>
                <p:nvPr/>
              </p:nvSpPr>
              <p:spPr bwMode="auto">
                <a:xfrm>
                  <a:off x="3157" y="206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7" name="Group 867"/>
            <p:cNvGrpSpPr>
              <a:grpSpLocks/>
            </p:cNvGrpSpPr>
            <p:nvPr/>
          </p:nvGrpSpPr>
          <p:grpSpPr bwMode="auto">
            <a:xfrm>
              <a:off x="2886" y="2339"/>
              <a:ext cx="415" cy="56"/>
              <a:chOff x="2886" y="2339"/>
              <a:chExt cx="415" cy="56"/>
            </a:xfrm>
          </p:grpSpPr>
          <p:sp>
            <p:nvSpPr>
              <p:cNvPr id="108137" name="Freeform 868"/>
              <p:cNvSpPr>
                <a:spLocks/>
              </p:cNvSpPr>
              <p:nvPr/>
            </p:nvSpPr>
            <p:spPr bwMode="auto">
              <a:xfrm>
                <a:off x="3189" y="2339"/>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38" name="Group 869"/>
              <p:cNvGrpSpPr>
                <a:grpSpLocks/>
              </p:cNvGrpSpPr>
              <p:nvPr/>
            </p:nvGrpSpPr>
            <p:grpSpPr bwMode="auto">
              <a:xfrm>
                <a:off x="2886" y="2371"/>
                <a:ext cx="295" cy="1"/>
                <a:chOff x="2886" y="2371"/>
                <a:chExt cx="295" cy="1"/>
              </a:xfrm>
            </p:grpSpPr>
            <p:sp>
              <p:nvSpPr>
                <p:cNvPr id="108139" name="Line 870"/>
                <p:cNvSpPr>
                  <a:spLocks noChangeShapeType="1"/>
                </p:cNvSpPr>
                <p:nvPr/>
              </p:nvSpPr>
              <p:spPr bwMode="auto">
                <a:xfrm>
                  <a:off x="2886"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0" name="Line 871"/>
                <p:cNvSpPr>
                  <a:spLocks noChangeShapeType="1"/>
                </p:cNvSpPr>
                <p:nvPr/>
              </p:nvSpPr>
              <p:spPr bwMode="auto">
                <a:xfrm>
                  <a:off x="2942"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1" name="Line 872"/>
                <p:cNvSpPr>
                  <a:spLocks noChangeShapeType="1"/>
                </p:cNvSpPr>
                <p:nvPr/>
              </p:nvSpPr>
              <p:spPr bwMode="auto">
                <a:xfrm>
                  <a:off x="2998" y="2371"/>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2" name="Line 873"/>
                <p:cNvSpPr>
                  <a:spLocks noChangeShapeType="1"/>
                </p:cNvSpPr>
                <p:nvPr/>
              </p:nvSpPr>
              <p:spPr bwMode="auto">
                <a:xfrm>
                  <a:off x="3053"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3" name="Line 874"/>
                <p:cNvSpPr>
                  <a:spLocks noChangeShapeType="1"/>
                </p:cNvSpPr>
                <p:nvPr/>
              </p:nvSpPr>
              <p:spPr bwMode="auto">
                <a:xfrm>
                  <a:off x="3109" y="237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44" name="Line 875"/>
                <p:cNvSpPr>
                  <a:spLocks noChangeShapeType="1"/>
                </p:cNvSpPr>
                <p:nvPr/>
              </p:nvSpPr>
              <p:spPr bwMode="auto">
                <a:xfrm>
                  <a:off x="3165" y="237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8" name="Group 876"/>
            <p:cNvGrpSpPr>
              <a:grpSpLocks/>
            </p:cNvGrpSpPr>
            <p:nvPr/>
          </p:nvGrpSpPr>
          <p:grpSpPr bwMode="auto">
            <a:xfrm>
              <a:off x="2878" y="2642"/>
              <a:ext cx="415" cy="56"/>
              <a:chOff x="2878" y="2642"/>
              <a:chExt cx="415" cy="56"/>
            </a:xfrm>
          </p:grpSpPr>
          <p:sp>
            <p:nvSpPr>
              <p:cNvPr id="108129" name="Freeform 877"/>
              <p:cNvSpPr>
                <a:spLocks/>
              </p:cNvSpPr>
              <p:nvPr/>
            </p:nvSpPr>
            <p:spPr bwMode="auto">
              <a:xfrm>
                <a:off x="3181" y="2642"/>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30" name="Group 878"/>
              <p:cNvGrpSpPr>
                <a:grpSpLocks/>
              </p:cNvGrpSpPr>
              <p:nvPr/>
            </p:nvGrpSpPr>
            <p:grpSpPr bwMode="auto">
              <a:xfrm>
                <a:off x="2878" y="2674"/>
                <a:ext cx="295" cy="1"/>
                <a:chOff x="2878" y="2674"/>
                <a:chExt cx="295" cy="1"/>
              </a:xfrm>
            </p:grpSpPr>
            <p:sp>
              <p:nvSpPr>
                <p:cNvPr id="108131" name="Line 879"/>
                <p:cNvSpPr>
                  <a:spLocks noChangeShapeType="1"/>
                </p:cNvSpPr>
                <p:nvPr/>
              </p:nvSpPr>
              <p:spPr bwMode="auto">
                <a:xfrm>
                  <a:off x="2878"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32" name="Line 880"/>
                <p:cNvSpPr>
                  <a:spLocks noChangeShapeType="1"/>
                </p:cNvSpPr>
                <p:nvPr/>
              </p:nvSpPr>
              <p:spPr bwMode="auto">
                <a:xfrm>
                  <a:off x="2934"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33" name="Line 881"/>
                <p:cNvSpPr>
                  <a:spLocks noChangeShapeType="1"/>
                </p:cNvSpPr>
                <p:nvPr/>
              </p:nvSpPr>
              <p:spPr bwMode="auto">
                <a:xfrm>
                  <a:off x="2990" y="2674"/>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34" name="Line 882"/>
                <p:cNvSpPr>
                  <a:spLocks noChangeShapeType="1"/>
                </p:cNvSpPr>
                <p:nvPr/>
              </p:nvSpPr>
              <p:spPr bwMode="auto">
                <a:xfrm>
                  <a:off x="3045"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35" name="Line 883"/>
                <p:cNvSpPr>
                  <a:spLocks noChangeShapeType="1"/>
                </p:cNvSpPr>
                <p:nvPr/>
              </p:nvSpPr>
              <p:spPr bwMode="auto">
                <a:xfrm>
                  <a:off x="3101" y="2674"/>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36" name="Line 884"/>
                <p:cNvSpPr>
                  <a:spLocks noChangeShapeType="1"/>
                </p:cNvSpPr>
                <p:nvPr/>
              </p:nvSpPr>
              <p:spPr bwMode="auto">
                <a:xfrm>
                  <a:off x="3157" y="2674"/>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89" name="Group 885"/>
            <p:cNvGrpSpPr>
              <a:grpSpLocks/>
            </p:cNvGrpSpPr>
            <p:nvPr/>
          </p:nvGrpSpPr>
          <p:grpSpPr bwMode="auto">
            <a:xfrm>
              <a:off x="2878" y="2953"/>
              <a:ext cx="415" cy="56"/>
              <a:chOff x="2878" y="2953"/>
              <a:chExt cx="415" cy="56"/>
            </a:xfrm>
          </p:grpSpPr>
          <p:sp>
            <p:nvSpPr>
              <p:cNvPr id="108121" name="Freeform 886"/>
              <p:cNvSpPr>
                <a:spLocks/>
              </p:cNvSpPr>
              <p:nvPr/>
            </p:nvSpPr>
            <p:spPr bwMode="auto">
              <a:xfrm>
                <a:off x="3181" y="2953"/>
                <a:ext cx="112" cy="56"/>
              </a:xfrm>
              <a:custGeom>
                <a:avLst/>
                <a:gdLst>
                  <a:gd name="T0" fmla="*/ 112 w 112"/>
                  <a:gd name="T1" fmla="*/ 32 h 56"/>
                  <a:gd name="T2" fmla="*/ 0 w 112"/>
                  <a:gd name="T3" fmla="*/ 56 h 56"/>
                  <a:gd name="T4" fmla="*/ 0 w 112"/>
                  <a:gd name="T5" fmla="*/ 32 h 56"/>
                  <a:gd name="T6" fmla="*/ 0 w 112"/>
                  <a:gd name="T7" fmla="*/ 0 h 56"/>
                  <a:gd name="T8" fmla="*/ 112 w 112"/>
                  <a:gd name="T9" fmla="*/ 32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32"/>
                    </a:moveTo>
                    <a:lnTo>
                      <a:pt x="0" y="56"/>
                    </a:lnTo>
                    <a:lnTo>
                      <a:pt x="0" y="32"/>
                    </a:lnTo>
                    <a:lnTo>
                      <a:pt x="0" y="0"/>
                    </a:lnTo>
                    <a:lnTo>
                      <a:pt x="112" y="32"/>
                    </a:lnTo>
                    <a:close/>
                  </a:path>
                </a:pathLst>
              </a:custGeom>
              <a:solidFill>
                <a:schemeClr val="bg2"/>
              </a:solidFill>
              <a:ln w="9525">
                <a:solidFill>
                  <a:schemeClr val="bg2"/>
                </a:solidFill>
                <a:round/>
                <a:headEnd/>
                <a:tailEnd/>
              </a:ln>
            </p:spPr>
            <p:txBody>
              <a:bodyPr/>
              <a:lstStyle/>
              <a:p>
                <a:endParaRPr lang="en-US"/>
              </a:p>
            </p:txBody>
          </p:sp>
          <p:grpSp>
            <p:nvGrpSpPr>
              <p:cNvPr id="108122" name="Group 887"/>
              <p:cNvGrpSpPr>
                <a:grpSpLocks/>
              </p:cNvGrpSpPr>
              <p:nvPr/>
            </p:nvGrpSpPr>
            <p:grpSpPr bwMode="auto">
              <a:xfrm>
                <a:off x="2878" y="2985"/>
                <a:ext cx="295" cy="1"/>
                <a:chOff x="2878" y="2985"/>
                <a:chExt cx="295" cy="1"/>
              </a:xfrm>
            </p:grpSpPr>
            <p:sp>
              <p:nvSpPr>
                <p:cNvPr id="108123" name="Line 888"/>
                <p:cNvSpPr>
                  <a:spLocks noChangeShapeType="1"/>
                </p:cNvSpPr>
                <p:nvPr/>
              </p:nvSpPr>
              <p:spPr bwMode="auto">
                <a:xfrm>
                  <a:off x="2878"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4" name="Line 889"/>
                <p:cNvSpPr>
                  <a:spLocks noChangeShapeType="1"/>
                </p:cNvSpPr>
                <p:nvPr/>
              </p:nvSpPr>
              <p:spPr bwMode="auto">
                <a:xfrm>
                  <a:off x="2934"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5" name="Line 890"/>
                <p:cNvSpPr>
                  <a:spLocks noChangeShapeType="1"/>
                </p:cNvSpPr>
                <p:nvPr/>
              </p:nvSpPr>
              <p:spPr bwMode="auto">
                <a:xfrm>
                  <a:off x="2990" y="2985"/>
                  <a:ext cx="23"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6" name="Line 891"/>
                <p:cNvSpPr>
                  <a:spLocks noChangeShapeType="1"/>
                </p:cNvSpPr>
                <p:nvPr/>
              </p:nvSpPr>
              <p:spPr bwMode="auto">
                <a:xfrm>
                  <a:off x="3045"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7" name="Line 892"/>
                <p:cNvSpPr>
                  <a:spLocks noChangeShapeType="1"/>
                </p:cNvSpPr>
                <p:nvPr/>
              </p:nvSpPr>
              <p:spPr bwMode="auto">
                <a:xfrm>
                  <a:off x="3101" y="2985"/>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8" name="Line 893"/>
                <p:cNvSpPr>
                  <a:spLocks noChangeShapeType="1"/>
                </p:cNvSpPr>
                <p:nvPr/>
              </p:nvSpPr>
              <p:spPr bwMode="auto">
                <a:xfrm>
                  <a:off x="3157" y="2985"/>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90" name="Group 894"/>
            <p:cNvGrpSpPr>
              <a:grpSpLocks/>
            </p:cNvGrpSpPr>
            <p:nvPr/>
          </p:nvGrpSpPr>
          <p:grpSpPr bwMode="auto">
            <a:xfrm>
              <a:off x="2870" y="3256"/>
              <a:ext cx="415" cy="56"/>
              <a:chOff x="2870" y="3256"/>
              <a:chExt cx="415" cy="56"/>
            </a:xfrm>
          </p:grpSpPr>
          <p:sp>
            <p:nvSpPr>
              <p:cNvPr id="108113" name="Freeform 895"/>
              <p:cNvSpPr>
                <a:spLocks/>
              </p:cNvSpPr>
              <p:nvPr/>
            </p:nvSpPr>
            <p:spPr bwMode="auto">
              <a:xfrm>
                <a:off x="3173" y="3256"/>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114" name="Group 896"/>
              <p:cNvGrpSpPr>
                <a:grpSpLocks/>
              </p:cNvGrpSpPr>
              <p:nvPr/>
            </p:nvGrpSpPr>
            <p:grpSpPr bwMode="auto">
              <a:xfrm>
                <a:off x="2870" y="3280"/>
                <a:ext cx="295" cy="1"/>
                <a:chOff x="2870" y="3280"/>
                <a:chExt cx="295" cy="1"/>
              </a:xfrm>
            </p:grpSpPr>
            <p:sp>
              <p:nvSpPr>
                <p:cNvPr id="108115" name="Line 897"/>
                <p:cNvSpPr>
                  <a:spLocks noChangeShapeType="1"/>
                </p:cNvSpPr>
                <p:nvPr/>
              </p:nvSpPr>
              <p:spPr bwMode="auto">
                <a:xfrm>
                  <a:off x="2870"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6" name="Line 898"/>
                <p:cNvSpPr>
                  <a:spLocks noChangeShapeType="1"/>
                </p:cNvSpPr>
                <p:nvPr/>
              </p:nvSpPr>
              <p:spPr bwMode="auto">
                <a:xfrm>
                  <a:off x="2926"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7" name="Line 899"/>
                <p:cNvSpPr>
                  <a:spLocks noChangeShapeType="1"/>
                </p:cNvSpPr>
                <p:nvPr/>
              </p:nvSpPr>
              <p:spPr bwMode="auto">
                <a:xfrm>
                  <a:off x="2982"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8" name="Line 900"/>
                <p:cNvSpPr>
                  <a:spLocks noChangeShapeType="1"/>
                </p:cNvSpPr>
                <p:nvPr/>
              </p:nvSpPr>
              <p:spPr bwMode="auto">
                <a:xfrm>
                  <a:off x="3037"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9" name="Line 901"/>
                <p:cNvSpPr>
                  <a:spLocks noChangeShapeType="1"/>
                </p:cNvSpPr>
                <p:nvPr/>
              </p:nvSpPr>
              <p:spPr bwMode="auto">
                <a:xfrm>
                  <a:off x="3093" y="3280"/>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20" name="Line 902"/>
                <p:cNvSpPr>
                  <a:spLocks noChangeShapeType="1"/>
                </p:cNvSpPr>
                <p:nvPr/>
              </p:nvSpPr>
              <p:spPr bwMode="auto">
                <a:xfrm>
                  <a:off x="3149" y="3280"/>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91" name="Group 903"/>
            <p:cNvGrpSpPr>
              <a:grpSpLocks/>
            </p:cNvGrpSpPr>
            <p:nvPr/>
          </p:nvGrpSpPr>
          <p:grpSpPr bwMode="auto">
            <a:xfrm>
              <a:off x="2870" y="3567"/>
              <a:ext cx="415" cy="56"/>
              <a:chOff x="2870" y="3567"/>
              <a:chExt cx="415" cy="56"/>
            </a:xfrm>
          </p:grpSpPr>
          <p:sp>
            <p:nvSpPr>
              <p:cNvPr id="108105" name="Freeform 904"/>
              <p:cNvSpPr>
                <a:spLocks/>
              </p:cNvSpPr>
              <p:nvPr/>
            </p:nvSpPr>
            <p:spPr bwMode="auto">
              <a:xfrm>
                <a:off x="3173" y="3567"/>
                <a:ext cx="112" cy="56"/>
              </a:xfrm>
              <a:custGeom>
                <a:avLst/>
                <a:gdLst>
                  <a:gd name="T0" fmla="*/ 112 w 112"/>
                  <a:gd name="T1" fmla="*/ 24 h 56"/>
                  <a:gd name="T2" fmla="*/ 0 w 112"/>
                  <a:gd name="T3" fmla="*/ 56 h 56"/>
                  <a:gd name="T4" fmla="*/ 0 w 112"/>
                  <a:gd name="T5" fmla="*/ 24 h 56"/>
                  <a:gd name="T6" fmla="*/ 0 w 112"/>
                  <a:gd name="T7" fmla="*/ 0 h 56"/>
                  <a:gd name="T8" fmla="*/ 112 w 112"/>
                  <a:gd name="T9" fmla="*/ 24 h 56"/>
                  <a:gd name="T10" fmla="*/ 0 60000 65536"/>
                  <a:gd name="T11" fmla="*/ 0 60000 65536"/>
                  <a:gd name="T12" fmla="*/ 0 60000 65536"/>
                  <a:gd name="T13" fmla="*/ 0 60000 65536"/>
                  <a:gd name="T14" fmla="*/ 0 60000 65536"/>
                  <a:gd name="T15" fmla="*/ 0 w 112"/>
                  <a:gd name="T16" fmla="*/ 0 h 56"/>
                  <a:gd name="T17" fmla="*/ 112 w 112"/>
                  <a:gd name="T18" fmla="*/ 56 h 56"/>
                </a:gdLst>
                <a:ahLst/>
                <a:cxnLst>
                  <a:cxn ang="T10">
                    <a:pos x="T0" y="T1"/>
                  </a:cxn>
                  <a:cxn ang="T11">
                    <a:pos x="T2" y="T3"/>
                  </a:cxn>
                  <a:cxn ang="T12">
                    <a:pos x="T4" y="T5"/>
                  </a:cxn>
                  <a:cxn ang="T13">
                    <a:pos x="T6" y="T7"/>
                  </a:cxn>
                  <a:cxn ang="T14">
                    <a:pos x="T8" y="T9"/>
                  </a:cxn>
                </a:cxnLst>
                <a:rect l="T15" t="T16" r="T17" b="T18"/>
                <a:pathLst>
                  <a:path w="112" h="56">
                    <a:moveTo>
                      <a:pt x="112" y="24"/>
                    </a:moveTo>
                    <a:lnTo>
                      <a:pt x="0" y="56"/>
                    </a:lnTo>
                    <a:lnTo>
                      <a:pt x="0" y="24"/>
                    </a:lnTo>
                    <a:lnTo>
                      <a:pt x="0" y="0"/>
                    </a:lnTo>
                    <a:lnTo>
                      <a:pt x="112" y="24"/>
                    </a:lnTo>
                    <a:close/>
                  </a:path>
                </a:pathLst>
              </a:custGeom>
              <a:solidFill>
                <a:schemeClr val="bg2"/>
              </a:solidFill>
              <a:ln w="9525">
                <a:solidFill>
                  <a:schemeClr val="bg2"/>
                </a:solidFill>
                <a:round/>
                <a:headEnd/>
                <a:tailEnd/>
              </a:ln>
            </p:spPr>
            <p:txBody>
              <a:bodyPr/>
              <a:lstStyle/>
              <a:p>
                <a:endParaRPr lang="en-US"/>
              </a:p>
            </p:txBody>
          </p:sp>
          <p:grpSp>
            <p:nvGrpSpPr>
              <p:cNvPr id="108106" name="Group 905"/>
              <p:cNvGrpSpPr>
                <a:grpSpLocks/>
              </p:cNvGrpSpPr>
              <p:nvPr/>
            </p:nvGrpSpPr>
            <p:grpSpPr bwMode="auto">
              <a:xfrm>
                <a:off x="2870" y="3591"/>
                <a:ext cx="295" cy="1"/>
                <a:chOff x="2870" y="3591"/>
                <a:chExt cx="295" cy="1"/>
              </a:xfrm>
            </p:grpSpPr>
            <p:sp>
              <p:nvSpPr>
                <p:cNvPr id="108107" name="Line 906"/>
                <p:cNvSpPr>
                  <a:spLocks noChangeShapeType="1"/>
                </p:cNvSpPr>
                <p:nvPr/>
              </p:nvSpPr>
              <p:spPr bwMode="auto">
                <a:xfrm>
                  <a:off x="2870"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08" name="Line 907"/>
                <p:cNvSpPr>
                  <a:spLocks noChangeShapeType="1"/>
                </p:cNvSpPr>
                <p:nvPr/>
              </p:nvSpPr>
              <p:spPr bwMode="auto">
                <a:xfrm>
                  <a:off x="2926"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09" name="Line 908"/>
                <p:cNvSpPr>
                  <a:spLocks noChangeShapeType="1"/>
                </p:cNvSpPr>
                <p:nvPr/>
              </p:nvSpPr>
              <p:spPr bwMode="auto">
                <a:xfrm>
                  <a:off x="2982"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0" name="Line 909"/>
                <p:cNvSpPr>
                  <a:spLocks noChangeShapeType="1"/>
                </p:cNvSpPr>
                <p:nvPr/>
              </p:nvSpPr>
              <p:spPr bwMode="auto">
                <a:xfrm>
                  <a:off x="3037"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1" name="Line 910"/>
                <p:cNvSpPr>
                  <a:spLocks noChangeShapeType="1"/>
                </p:cNvSpPr>
                <p:nvPr/>
              </p:nvSpPr>
              <p:spPr bwMode="auto">
                <a:xfrm>
                  <a:off x="3093" y="3591"/>
                  <a:ext cx="24"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12" name="Line 911"/>
                <p:cNvSpPr>
                  <a:spLocks noChangeShapeType="1"/>
                </p:cNvSpPr>
                <p:nvPr/>
              </p:nvSpPr>
              <p:spPr bwMode="auto">
                <a:xfrm>
                  <a:off x="3149" y="3591"/>
                  <a:ext cx="16" cy="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07792" name="Group 912"/>
            <p:cNvGrpSpPr>
              <a:grpSpLocks/>
            </p:cNvGrpSpPr>
            <p:nvPr/>
          </p:nvGrpSpPr>
          <p:grpSpPr bwMode="auto">
            <a:xfrm>
              <a:off x="2399" y="1765"/>
              <a:ext cx="1357" cy="1196"/>
              <a:chOff x="2399" y="1765"/>
              <a:chExt cx="1357" cy="1196"/>
            </a:xfrm>
          </p:grpSpPr>
          <p:sp>
            <p:nvSpPr>
              <p:cNvPr id="108103" name="Freeform 913"/>
              <p:cNvSpPr>
                <a:spLocks/>
              </p:cNvSpPr>
              <p:nvPr/>
            </p:nvSpPr>
            <p:spPr bwMode="auto">
              <a:xfrm>
                <a:off x="3636" y="2850"/>
                <a:ext cx="120" cy="111"/>
              </a:xfrm>
              <a:custGeom>
                <a:avLst/>
                <a:gdLst>
                  <a:gd name="T0" fmla="*/ 120 w 120"/>
                  <a:gd name="T1" fmla="*/ 111 h 111"/>
                  <a:gd name="T2" fmla="*/ 0 w 120"/>
                  <a:gd name="T3" fmla="*/ 47 h 111"/>
                  <a:gd name="T4" fmla="*/ 16 w 120"/>
                  <a:gd name="T5" fmla="*/ 23 h 111"/>
                  <a:gd name="T6" fmla="*/ 40 w 120"/>
                  <a:gd name="T7" fmla="*/ 0 h 111"/>
                  <a:gd name="T8" fmla="*/ 120 w 120"/>
                  <a:gd name="T9" fmla="*/ 111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111"/>
                    </a:moveTo>
                    <a:lnTo>
                      <a:pt x="0" y="47"/>
                    </a:lnTo>
                    <a:lnTo>
                      <a:pt x="16" y="23"/>
                    </a:lnTo>
                    <a:lnTo>
                      <a:pt x="40" y="0"/>
                    </a:lnTo>
                    <a:lnTo>
                      <a:pt x="120" y="111"/>
                    </a:lnTo>
                    <a:close/>
                  </a:path>
                </a:pathLst>
              </a:custGeom>
              <a:solidFill>
                <a:schemeClr val="bg2"/>
              </a:solidFill>
              <a:ln w="9525">
                <a:solidFill>
                  <a:schemeClr val="bg2"/>
                </a:solidFill>
                <a:round/>
                <a:headEnd/>
                <a:tailEnd/>
              </a:ln>
            </p:spPr>
            <p:txBody>
              <a:bodyPr/>
              <a:lstStyle/>
              <a:p>
                <a:endParaRPr lang="en-US"/>
              </a:p>
            </p:txBody>
          </p:sp>
          <p:sp>
            <p:nvSpPr>
              <p:cNvPr id="108104" name="Line 914"/>
              <p:cNvSpPr>
                <a:spLocks noChangeShapeType="1"/>
              </p:cNvSpPr>
              <p:nvPr/>
            </p:nvSpPr>
            <p:spPr bwMode="auto">
              <a:xfrm>
                <a:off x="2399"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3" name="Group 915"/>
            <p:cNvGrpSpPr>
              <a:grpSpLocks/>
            </p:cNvGrpSpPr>
            <p:nvPr/>
          </p:nvGrpSpPr>
          <p:grpSpPr bwMode="auto">
            <a:xfrm>
              <a:off x="2862" y="1765"/>
              <a:ext cx="1349" cy="1204"/>
              <a:chOff x="2862" y="1765"/>
              <a:chExt cx="1349" cy="1204"/>
            </a:xfrm>
          </p:grpSpPr>
          <p:sp>
            <p:nvSpPr>
              <p:cNvPr id="108101" name="Freeform 916"/>
              <p:cNvSpPr>
                <a:spLocks/>
              </p:cNvSpPr>
              <p:nvPr/>
            </p:nvSpPr>
            <p:spPr bwMode="auto">
              <a:xfrm>
                <a:off x="4091" y="2850"/>
                <a:ext cx="120" cy="119"/>
              </a:xfrm>
              <a:custGeom>
                <a:avLst/>
                <a:gdLst>
                  <a:gd name="T0" fmla="*/ 120 w 120"/>
                  <a:gd name="T1" fmla="*/ 119 h 119"/>
                  <a:gd name="T2" fmla="*/ 0 w 120"/>
                  <a:gd name="T3" fmla="*/ 55 h 119"/>
                  <a:gd name="T4" fmla="*/ 24 w 120"/>
                  <a:gd name="T5" fmla="*/ 23 h 119"/>
                  <a:gd name="T6" fmla="*/ 48 w 120"/>
                  <a:gd name="T7" fmla="*/ 0 h 119"/>
                  <a:gd name="T8" fmla="*/ 120 w 120"/>
                  <a:gd name="T9" fmla="*/ 119 h 119"/>
                  <a:gd name="T10" fmla="*/ 0 60000 65536"/>
                  <a:gd name="T11" fmla="*/ 0 60000 65536"/>
                  <a:gd name="T12" fmla="*/ 0 60000 65536"/>
                  <a:gd name="T13" fmla="*/ 0 60000 65536"/>
                  <a:gd name="T14" fmla="*/ 0 60000 65536"/>
                  <a:gd name="T15" fmla="*/ 0 w 120"/>
                  <a:gd name="T16" fmla="*/ 0 h 119"/>
                  <a:gd name="T17" fmla="*/ 120 w 120"/>
                  <a:gd name="T18" fmla="*/ 119 h 119"/>
                </a:gdLst>
                <a:ahLst/>
                <a:cxnLst>
                  <a:cxn ang="T10">
                    <a:pos x="T0" y="T1"/>
                  </a:cxn>
                  <a:cxn ang="T11">
                    <a:pos x="T2" y="T3"/>
                  </a:cxn>
                  <a:cxn ang="T12">
                    <a:pos x="T4" y="T5"/>
                  </a:cxn>
                  <a:cxn ang="T13">
                    <a:pos x="T6" y="T7"/>
                  </a:cxn>
                  <a:cxn ang="T14">
                    <a:pos x="T8" y="T9"/>
                  </a:cxn>
                </a:cxnLst>
                <a:rect l="T15" t="T16" r="T17" b="T18"/>
                <a:pathLst>
                  <a:path w="120" h="119">
                    <a:moveTo>
                      <a:pt x="120" y="119"/>
                    </a:moveTo>
                    <a:lnTo>
                      <a:pt x="0" y="55"/>
                    </a:lnTo>
                    <a:lnTo>
                      <a:pt x="24" y="23"/>
                    </a:lnTo>
                    <a:lnTo>
                      <a:pt x="48" y="0"/>
                    </a:lnTo>
                    <a:lnTo>
                      <a:pt x="120" y="119"/>
                    </a:lnTo>
                    <a:close/>
                  </a:path>
                </a:pathLst>
              </a:custGeom>
              <a:solidFill>
                <a:schemeClr val="bg2"/>
              </a:solidFill>
              <a:ln w="9525">
                <a:solidFill>
                  <a:schemeClr val="bg2"/>
                </a:solidFill>
                <a:round/>
                <a:headEnd/>
                <a:tailEnd/>
              </a:ln>
            </p:spPr>
            <p:txBody>
              <a:bodyPr/>
              <a:lstStyle/>
              <a:p>
                <a:endParaRPr lang="en-US"/>
              </a:p>
            </p:txBody>
          </p:sp>
          <p:sp>
            <p:nvSpPr>
              <p:cNvPr id="108102" name="Line 917"/>
              <p:cNvSpPr>
                <a:spLocks noChangeShapeType="1"/>
              </p:cNvSpPr>
              <p:nvPr/>
            </p:nvSpPr>
            <p:spPr bwMode="auto">
              <a:xfrm>
                <a:off x="2862" y="1765"/>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4" name="Group 918"/>
            <p:cNvGrpSpPr>
              <a:grpSpLocks/>
            </p:cNvGrpSpPr>
            <p:nvPr/>
          </p:nvGrpSpPr>
          <p:grpSpPr bwMode="auto">
            <a:xfrm>
              <a:off x="2870" y="2990"/>
              <a:ext cx="886" cy="290"/>
              <a:chOff x="2870" y="2990"/>
              <a:chExt cx="886" cy="290"/>
            </a:xfrm>
          </p:grpSpPr>
          <p:sp>
            <p:nvSpPr>
              <p:cNvPr id="108099" name="Freeform 919"/>
              <p:cNvSpPr>
                <a:spLocks/>
              </p:cNvSpPr>
              <p:nvPr/>
            </p:nvSpPr>
            <p:spPr bwMode="auto">
              <a:xfrm>
                <a:off x="3612" y="3208"/>
                <a:ext cx="144" cy="72"/>
              </a:xfrm>
              <a:custGeom>
                <a:avLst/>
                <a:gdLst>
                  <a:gd name="T0" fmla="*/ 144 w 144"/>
                  <a:gd name="T1" fmla="*/ 72 h 72"/>
                  <a:gd name="T2" fmla="*/ 0 w 144"/>
                  <a:gd name="T3" fmla="*/ 64 h 72"/>
                  <a:gd name="T4" fmla="*/ 16 w 144"/>
                  <a:gd name="T5" fmla="*/ 32 h 72"/>
                  <a:gd name="T6" fmla="*/ 24 w 144"/>
                  <a:gd name="T7" fmla="*/ 0 h 72"/>
                  <a:gd name="T8" fmla="*/ 144 w 144"/>
                  <a:gd name="T9" fmla="*/ 72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72"/>
                    </a:moveTo>
                    <a:lnTo>
                      <a:pt x="0" y="64"/>
                    </a:lnTo>
                    <a:lnTo>
                      <a:pt x="16" y="32"/>
                    </a:lnTo>
                    <a:lnTo>
                      <a:pt x="24" y="0"/>
                    </a:lnTo>
                    <a:lnTo>
                      <a:pt x="144" y="72"/>
                    </a:lnTo>
                    <a:close/>
                  </a:path>
                </a:pathLst>
              </a:custGeom>
              <a:solidFill>
                <a:schemeClr val="bg2"/>
              </a:solidFill>
              <a:ln w="9525">
                <a:solidFill>
                  <a:schemeClr val="bg2"/>
                </a:solidFill>
                <a:round/>
                <a:headEnd/>
                <a:tailEnd/>
              </a:ln>
            </p:spPr>
            <p:txBody>
              <a:bodyPr/>
              <a:lstStyle/>
              <a:p>
                <a:endParaRPr lang="en-US"/>
              </a:p>
            </p:txBody>
          </p:sp>
          <p:sp>
            <p:nvSpPr>
              <p:cNvPr id="108100" name="Line 920"/>
              <p:cNvSpPr>
                <a:spLocks noChangeShapeType="1"/>
              </p:cNvSpPr>
              <p:nvPr/>
            </p:nvSpPr>
            <p:spPr bwMode="auto">
              <a:xfrm>
                <a:off x="2870" y="2990"/>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5" name="Group 921"/>
            <p:cNvGrpSpPr>
              <a:grpSpLocks/>
            </p:cNvGrpSpPr>
            <p:nvPr/>
          </p:nvGrpSpPr>
          <p:grpSpPr bwMode="auto">
            <a:xfrm>
              <a:off x="2393" y="2993"/>
              <a:ext cx="437" cy="598"/>
              <a:chOff x="2393" y="2993"/>
              <a:chExt cx="437" cy="598"/>
            </a:xfrm>
          </p:grpSpPr>
          <p:sp>
            <p:nvSpPr>
              <p:cNvPr id="108097" name="Freeform 922"/>
              <p:cNvSpPr>
                <a:spLocks/>
              </p:cNvSpPr>
              <p:nvPr/>
            </p:nvSpPr>
            <p:spPr bwMode="auto">
              <a:xfrm>
                <a:off x="2726" y="2993"/>
                <a:ext cx="104" cy="128"/>
              </a:xfrm>
              <a:custGeom>
                <a:avLst/>
                <a:gdLst>
                  <a:gd name="T0" fmla="*/ 104 w 104"/>
                  <a:gd name="T1" fmla="*/ 0 h 128"/>
                  <a:gd name="T2" fmla="*/ 56 w 104"/>
                  <a:gd name="T3" fmla="*/ 128 h 128"/>
                  <a:gd name="T4" fmla="*/ 24 w 104"/>
                  <a:gd name="T5" fmla="*/ 112 h 128"/>
                  <a:gd name="T6" fmla="*/ 0 w 104"/>
                  <a:gd name="T7" fmla="*/ 88 h 128"/>
                  <a:gd name="T8" fmla="*/ 104 w 104"/>
                  <a:gd name="T9" fmla="*/ 0 h 128"/>
                  <a:gd name="T10" fmla="*/ 0 60000 65536"/>
                  <a:gd name="T11" fmla="*/ 0 60000 65536"/>
                  <a:gd name="T12" fmla="*/ 0 60000 65536"/>
                  <a:gd name="T13" fmla="*/ 0 60000 65536"/>
                  <a:gd name="T14" fmla="*/ 0 60000 65536"/>
                  <a:gd name="T15" fmla="*/ 0 w 104"/>
                  <a:gd name="T16" fmla="*/ 0 h 128"/>
                  <a:gd name="T17" fmla="*/ 104 w 104"/>
                  <a:gd name="T18" fmla="*/ 128 h 128"/>
                </a:gdLst>
                <a:ahLst/>
                <a:cxnLst>
                  <a:cxn ang="T10">
                    <a:pos x="T0" y="T1"/>
                  </a:cxn>
                  <a:cxn ang="T11">
                    <a:pos x="T2" y="T3"/>
                  </a:cxn>
                  <a:cxn ang="T12">
                    <a:pos x="T4" y="T5"/>
                  </a:cxn>
                  <a:cxn ang="T13">
                    <a:pos x="T6" y="T7"/>
                  </a:cxn>
                  <a:cxn ang="T14">
                    <a:pos x="T8" y="T9"/>
                  </a:cxn>
                </a:cxnLst>
                <a:rect l="T15" t="T16" r="T17" b="T18"/>
                <a:pathLst>
                  <a:path w="104" h="128">
                    <a:moveTo>
                      <a:pt x="104" y="0"/>
                    </a:moveTo>
                    <a:lnTo>
                      <a:pt x="56" y="128"/>
                    </a:lnTo>
                    <a:lnTo>
                      <a:pt x="24" y="112"/>
                    </a:lnTo>
                    <a:lnTo>
                      <a:pt x="0" y="88"/>
                    </a:lnTo>
                    <a:lnTo>
                      <a:pt x="104" y="0"/>
                    </a:lnTo>
                    <a:close/>
                  </a:path>
                </a:pathLst>
              </a:custGeom>
              <a:solidFill>
                <a:schemeClr val="bg2"/>
              </a:solidFill>
              <a:ln w="9525">
                <a:solidFill>
                  <a:schemeClr val="bg2"/>
                </a:solidFill>
                <a:round/>
                <a:headEnd/>
                <a:tailEnd/>
              </a:ln>
            </p:spPr>
            <p:txBody>
              <a:bodyPr/>
              <a:lstStyle/>
              <a:p>
                <a:endParaRPr lang="en-US"/>
              </a:p>
            </p:txBody>
          </p:sp>
          <p:sp>
            <p:nvSpPr>
              <p:cNvPr id="108098" name="Line 923"/>
              <p:cNvSpPr>
                <a:spLocks noChangeShapeType="1"/>
              </p:cNvSpPr>
              <p:nvPr/>
            </p:nvSpPr>
            <p:spPr bwMode="auto">
              <a:xfrm flipV="1">
                <a:off x="2393" y="3097"/>
                <a:ext cx="362" cy="49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6" name="Group 924"/>
            <p:cNvGrpSpPr>
              <a:grpSpLocks/>
            </p:cNvGrpSpPr>
            <p:nvPr/>
          </p:nvGrpSpPr>
          <p:grpSpPr bwMode="auto">
            <a:xfrm>
              <a:off x="2854" y="2690"/>
              <a:ext cx="902" cy="596"/>
              <a:chOff x="2854" y="2690"/>
              <a:chExt cx="902" cy="596"/>
            </a:xfrm>
          </p:grpSpPr>
          <p:sp>
            <p:nvSpPr>
              <p:cNvPr id="108095" name="Freeform 925"/>
              <p:cNvSpPr>
                <a:spLocks/>
              </p:cNvSpPr>
              <p:nvPr/>
            </p:nvSpPr>
            <p:spPr bwMode="auto">
              <a:xfrm>
                <a:off x="3620" y="2690"/>
                <a:ext cx="136" cy="104"/>
              </a:xfrm>
              <a:custGeom>
                <a:avLst/>
                <a:gdLst>
                  <a:gd name="T0" fmla="*/ 136 w 136"/>
                  <a:gd name="T1" fmla="*/ 0 h 104"/>
                  <a:gd name="T2" fmla="*/ 40 w 136"/>
                  <a:gd name="T3" fmla="*/ 104 h 104"/>
                  <a:gd name="T4" fmla="*/ 24 w 136"/>
                  <a:gd name="T5" fmla="*/ 80 h 104"/>
                  <a:gd name="T6" fmla="*/ 0 w 136"/>
                  <a:gd name="T7" fmla="*/ 48 h 104"/>
                  <a:gd name="T8" fmla="*/ 136 w 136"/>
                  <a:gd name="T9" fmla="*/ 0 h 104"/>
                  <a:gd name="T10" fmla="*/ 0 60000 65536"/>
                  <a:gd name="T11" fmla="*/ 0 60000 65536"/>
                  <a:gd name="T12" fmla="*/ 0 60000 65536"/>
                  <a:gd name="T13" fmla="*/ 0 60000 65536"/>
                  <a:gd name="T14" fmla="*/ 0 60000 65536"/>
                  <a:gd name="T15" fmla="*/ 0 w 136"/>
                  <a:gd name="T16" fmla="*/ 0 h 104"/>
                  <a:gd name="T17" fmla="*/ 136 w 136"/>
                  <a:gd name="T18" fmla="*/ 104 h 104"/>
                </a:gdLst>
                <a:ahLst/>
                <a:cxnLst>
                  <a:cxn ang="T10">
                    <a:pos x="T0" y="T1"/>
                  </a:cxn>
                  <a:cxn ang="T11">
                    <a:pos x="T2" y="T3"/>
                  </a:cxn>
                  <a:cxn ang="T12">
                    <a:pos x="T4" y="T5"/>
                  </a:cxn>
                  <a:cxn ang="T13">
                    <a:pos x="T6" y="T7"/>
                  </a:cxn>
                  <a:cxn ang="T14">
                    <a:pos x="T8" y="T9"/>
                  </a:cxn>
                </a:cxnLst>
                <a:rect l="T15" t="T16" r="T17" b="T18"/>
                <a:pathLst>
                  <a:path w="136" h="104">
                    <a:moveTo>
                      <a:pt x="136" y="0"/>
                    </a:moveTo>
                    <a:lnTo>
                      <a:pt x="40" y="104"/>
                    </a:lnTo>
                    <a:lnTo>
                      <a:pt x="24" y="80"/>
                    </a:lnTo>
                    <a:lnTo>
                      <a:pt x="0" y="48"/>
                    </a:lnTo>
                    <a:lnTo>
                      <a:pt x="136" y="0"/>
                    </a:lnTo>
                    <a:close/>
                  </a:path>
                </a:pathLst>
              </a:custGeom>
              <a:solidFill>
                <a:schemeClr val="bg2"/>
              </a:solidFill>
              <a:ln w="9525">
                <a:solidFill>
                  <a:schemeClr val="bg2"/>
                </a:solidFill>
                <a:round/>
                <a:headEnd/>
                <a:tailEnd/>
              </a:ln>
            </p:spPr>
            <p:txBody>
              <a:bodyPr/>
              <a:lstStyle/>
              <a:p>
                <a:endParaRPr lang="en-US"/>
              </a:p>
            </p:txBody>
          </p:sp>
          <p:sp>
            <p:nvSpPr>
              <p:cNvPr id="108096" name="Line 926"/>
              <p:cNvSpPr>
                <a:spLocks noChangeShapeType="1"/>
              </p:cNvSpPr>
              <p:nvPr/>
            </p:nvSpPr>
            <p:spPr bwMode="auto">
              <a:xfrm flipV="1">
                <a:off x="2854" y="2766"/>
                <a:ext cx="798" cy="52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7" name="Group 927"/>
            <p:cNvGrpSpPr>
              <a:grpSpLocks/>
            </p:cNvGrpSpPr>
            <p:nvPr/>
          </p:nvGrpSpPr>
          <p:grpSpPr bwMode="auto">
            <a:xfrm>
              <a:off x="2862" y="1781"/>
              <a:ext cx="1349" cy="1188"/>
              <a:chOff x="2862" y="1781"/>
              <a:chExt cx="1349" cy="1188"/>
            </a:xfrm>
          </p:grpSpPr>
          <p:sp>
            <p:nvSpPr>
              <p:cNvPr id="108093" name="Freeform 928"/>
              <p:cNvSpPr>
                <a:spLocks/>
              </p:cNvSpPr>
              <p:nvPr/>
            </p:nvSpPr>
            <p:spPr bwMode="auto">
              <a:xfrm>
                <a:off x="4091" y="1781"/>
                <a:ext cx="120" cy="111"/>
              </a:xfrm>
              <a:custGeom>
                <a:avLst/>
                <a:gdLst>
                  <a:gd name="T0" fmla="*/ 120 w 120"/>
                  <a:gd name="T1" fmla="*/ 0 h 111"/>
                  <a:gd name="T2" fmla="*/ 40 w 120"/>
                  <a:gd name="T3" fmla="*/ 111 h 111"/>
                  <a:gd name="T4" fmla="*/ 16 w 120"/>
                  <a:gd name="T5" fmla="*/ 87 h 111"/>
                  <a:gd name="T6" fmla="*/ 0 w 120"/>
                  <a:gd name="T7" fmla="*/ 64 h 111"/>
                  <a:gd name="T8" fmla="*/ 120 w 120"/>
                  <a:gd name="T9" fmla="*/ 0 h 111"/>
                  <a:gd name="T10" fmla="*/ 0 60000 65536"/>
                  <a:gd name="T11" fmla="*/ 0 60000 65536"/>
                  <a:gd name="T12" fmla="*/ 0 60000 65536"/>
                  <a:gd name="T13" fmla="*/ 0 60000 65536"/>
                  <a:gd name="T14" fmla="*/ 0 60000 65536"/>
                  <a:gd name="T15" fmla="*/ 0 w 120"/>
                  <a:gd name="T16" fmla="*/ 0 h 111"/>
                  <a:gd name="T17" fmla="*/ 120 w 120"/>
                  <a:gd name="T18" fmla="*/ 111 h 111"/>
                </a:gdLst>
                <a:ahLst/>
                <a:cxnLst>
                  <a:cxn ang="T10">
                    <a:pos x="T0" y="T1"/>
                  </a:cxn>
                  <a:cxn ang="T11">
                    <a:pos x="T2" y="T3"/>
                  </a:cxn>
                  <a:cxn ang="T12">
                    <a:pos x="T4" y="T5"/>
                  </a:cxn>
                  <a:cxn ang="T13">
                    <a:pos x="T6" y="T7"/>
                  </a:cxn>
                  <a:cxn ang="T14">
                    <a:pos x="T8" y="T9"/>
                  </a:cxn>
                </a:cxnLst>
                <a:rect l="T15" t="T16" r="T17" b="T18"/>
                <a:pathLst>
                  <a:path w="120" h="111">
                    <a:moveTo>
                      <a:pt x="120" y="0"/>
                    </a:moveTo>
                    <a:lnTo>
                      <a:pt x="40" y="111"/>
                    </a:lnTo>
                    <a:lnTo>
                      <a:pt x="16" y="87"/>
                    </a:lnTo>
                    <a:lnTo>
                      <a:pt x="0" y="64"/>
                    </a:lnTo>
                    <a:lnTo>
                      <a:pt x="120" y="0"/>
                    </a:lnTo>
                    <a:close/>
                  </a:path>
                </a:pathLst>
              </a:custGeom>
              <a:solidFill>
                <a:schemeClr val="bg2"/>
              </a:solidFill>
              <a:ln w="9525">
                <a:solidFill>
                  <a:schemeClr val="bg2"/>
                </a:solidFill>
                <a:round/>
                <a:headEnd/>
                <a:tailEnd/>
              </a:ln>
            </p:spPr>
            <p:txBody>
              <a:bodyPr/>
              <a:lstStyle/>
              <a:p>
                <a:endParaRPr lang="en-US"/>
              </a:p>
            </p:txBody>
          </p:sp>
          <p:sp>
            <p:nvSpPr>
              <p:cNvPr id="108094" name="Line 929"/>
              <p:cNvSpPr>
                <a:spLocks noChangeShapeType="1"/>
              </p:cNvSpPr>
              <p:nvPr/>
            </p:nvSpPr>
            <p:spPr bwMode="auto">
              <a:xfrm flipV="1">
                <a:off x="2862" y="1863"/>
                <a:ext cx="1253" cy="1106"/>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8" name="Group 930"/>
            <p:cNvGrpSpPr>
              <a:grpSpLocks/>
            </p:cNvGrpSpPr>
            <p:nvPr/>
          </p:nvGrpSpPr>
          <p:grpSpPr bwMode="auto">
            <a:xfrm>
              <a:off x="1944" y="2687"/>
              <a:ext cx="886" cy="282"/>
              <a:chOff x="1944" y="2687"/>
              <a:chExt cx="886" cy="282"/>
            </a:xfrm>
          </p:grpSpPr>
          <p:sp>
            <p:nvSpPr>
              <p:cNvPr id="108091" name="Freeform 931"/>
              <p:cNvSpPr>
                <a:spLocks/>
              </p:cNvSpPr>
              <p:nvPr/>
            </p:nvSpPr>
            <p:spPr bwMode="auto">
              <a:xfrm>
                <a:off x="2694" y="2897"/>
                <a:ext cx="136" cy="72"/>
              </a:xfrm>
              <a:custGeom>
                <a:avLst/>
                <a:gdLst>
                  <a:gd name="T0" fmla="*/ 136 w 136"/>
                  <a:gd name="T1" fmla="*/ 72 h 72"/>
                  <a:gd name="T2" fmla="*/ 0 w 136"/>
                  <a:gd name="T3" fmla="*/ 64 h 72"/>
                  <a:gd name="T4" fmla="*/ 8 w 136"/>
                  <a:gd name="T5" fmla="*/ 32 h 72"/>
                  <a:gd name="T6" fmla="*/ 24 w 136"/>
                  <a:gd name="T7" fmla="*/ 0 h 72"/>
                  <a:gd name="T8" fmla="*/ 136 w 136"/>
                  <a:gd name="T9" fmla="*/ 72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72"/>
                    </a:moveTo>
                    <a:lnTo>
                      <a:pt x="0" y="64"/>
                    </a:lnTo>
                    <a:lnTo>
                      <a:pt x="8" y="32"/>
                    </a:lnTo>
                    <a:lnTo>
                      <a:pt x="24" y="0"/>
                    </a:lnTo>
                    <a:lnTo>
                      <a:pt x="136" y="72"/>
                    </a:lnTo>
                    <a:close/>
                  </a:path>
                </a:pathLst>
              </a:custGeom>
              <a:solidFill>
                <a:schemeClr val="bg2"/>
              </a:solidFill>
              <a:ln w="9525">
                <a:solidFill>
                  <a:schemeClr val="bg2"/>
                </a:solidFill>
                <a:round/>
                <a:headEnd/>
                <a:tailEnd/>
              </a:ln>
            </p:spPr>
            <p:txBody>
              <a:bodyPr/>
              <a:lstStyle/>
              <a:p>
                <a:endParaRPr lang="en-US"/>
              </a:p>
            </p:txBody>
          </p:sp>
          <p:sp>
            <p:nvSpPr>
              <p:cNvPr id="108092" name="Line 932"/>
              <p:cNvSpPr>
                <a:spLocks noChangeShapeType="1"/>
              </p:cNvSpPr>
              <p:nvPr/>
            </p:nvSpPr>
            <p:spPr bwMode="auto">
              <a:xfrm>
                <a:off x="1944" y="2687"/>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799" name="Group 933"/>
            <p:cNvGrpSpPr>
              <a:grpSpLocks/>
            </p:cNvGrpSpPr>
            <p:nvPr/>
          </p:nvGrpSpPr>
          <p:grpSpPr bwMode="auto">
            <a:xfrm>
              <a:off x="1944" y="2395"/>
              <a:ext cx="1357" cy="1196"/>
              <a:chOff x="1944" y="2395"/>
              <a:chExt cx="1357" cy="1196"/>
            </a:xfrm>
          </p:grpSpPr>
          <p:sp>
            <p:nvSpPr>
              <p:cNvPr id="108089" name="Freeform 934"/>
              <p:cNvSpPr>
                <a:spLocks/>
              </p:cNvSpPr>
              <p:nvPr/>
            </p:nvSpPr>
            <p:spPr bwMode="auto">
              <a:xfrm>
                <a:off x="3173" y="2395"/>
                <a:ext cx="128" cy="112"/>
              </a:xfrm>
              <a:custGeom>
                <a:avLst/>
                <a:gdLst>
                  <a:gd name="T0" fmla="*/ 128 w 128"/>
                  <a:gd name="T1" fmla="*/ 0 h 112"/>
                  <a:gd name="T2" fmla="*/ 48 w 128"/>
                  <a:gd name="T3" fmla="*/ 112 h 112"/>
                  <a:gd name="T4" fmla="*/ 24 w 128"/>
                  <a:gd name="T5" fmla="*/ 88 h 112"/>
                  <a:gd name="T6" fmla="*/ 0 w 128"/>
                  <a:gd name="T7" fmla="*/ 64 h 112"/>
                  <a:gd name="T8" fmla="*/ 128 w 128"/>
                  <a:gd name="T9" fmla="*/ 0 h 112"/>
                  <a:gd name="T10" fmla="*/ 0 60000 65536"/>
                  <a:gd name="T11" fmla="*/ 0 60000 65536"/>
                  <a:gd name="T12" fmla="*/ 0 60000 65536"/>
                  <a:gd name="T13" fmla="*/ 0 60000 65536"/>
                  <a:gd name="T14" fmla="*/ 0 60000 65536"/>
                  <a:gd name="T15" fmla="*/ 0 w 128"/>
                  <a:gd name="T16" fmla="*/ 0 h 112"/>
                  <a:gd name="T17" fmla="*/ 128 w 128"/>
                  <a:gd name="T18" fmla="*/ 112 h 112"/>
                </a:gdLst>
                <a:ahLst/>
                <a:cxnLst>
                  <a:cxn ang="T10">
                    <a:pos x="T0" y="T1"/>
                  </a:cxn>
                  <a:cxn ang="T11">
                    <a:pos x="T2" y="T3"/>
                  </a:cxn>
                  <a:cxn ang="T12">
                    <a:pos x="T4" y="T5"/>
                  </a:cxn>
                  <a:cxn ang="T13">
                    <a:pos x="T6" y="T7"/>
                  </a:cxn>
                  <a:cxn ang="T14">
                    <a:pos x="T8" y="T9"/>
                  </a:cxn>
                </a:cxnLst>
                <a:rect l="T15" t="T16" r="T17" b="T18"/>
                <a:pathLst>
                  <a:path w="128" h="112">
                    <a:moveTo>
                      <a:pt x="128" y="0"/>
                    </a:moveTo>
                    <a:lnTo>
                      <a:pt x="48" y="112"/>
                    </a:lnTo>
                    <a:lnTo>
                      <a:pt x="24" y="88"/>
                    </a:lnTo>
                    <a:lnTo>
                      <a:pt x="0" y="64"/>
                    </a:lnTo>
                    <a:lnTo>
                      <a:pt x="128" y="0"/>
                    </a:lnTo>
                    <a:close/>
                  </a:path>
                </a:pathLst>
              </a:custGeom>
              <a:solidFill>
                <a:schemeClr val="bg2"/>
              </a:solidFill>
              <a:ln w="9525">
                <a:solidFill>
                  <a:schemeClr val="bg2"/>
                </a:solidFill>
                <a:round/>
                <a:headEnd/>
                <a:tailEnd/>
              </a:ln>
            </p:spPr>
            <p:txBody>
              <a:bodyPr/>
              <a:lstStyle/>
              <a:p>
                <a:endParaRPr lang="en-US"/>
              </a:p>
            </p:txBody>
          </p:sp>
          <p:sp>
            <p:nvSpPr>
              <p:cNvPr id="108090" name="Line 935"/>
              <p:cNvSpPr>
                <a:spLocks noChangeShapeType="1"/>
              </p:cNvSpPr>
              <p:nvPr/>
            </p:nvSpPr>
            <p:spPr bwMode="auto">
              <a:xfrm flipV="1">
                <a:off x="1944" y="2477"/>
                <a:ext cx="1261" cy="111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0" name="Group 936"/>
            <p:cNvGrpSpPr>
              <a:grpSpLocks/>
            </p:cNvGrpSpPr>
            <p:nvPr/>
          </p:nvGrpSpPr>
          <p:grpSpPr bwMode="auto">
            <a:xfrm>
              <a:off x="3317" y="3293"/>
              <a:ext cx="886" cy="282"/>
              <a:chOff x="3317" y="3293"/>
              <a:chExt cx="886" cy="282"/>
            </a:xfrm>
          </p:grpSpPr>
          <p:sp>
            <p:nvSpPr>
              <p:cNvPr id="108087" name="Freeform 937"/>
              <p:cNvSpPr>
                <a:spLocks/>
              </p:cNvSpPr>
              <p:nvPr/>
            </p:nvSpPr>
            <p:spPr bwMode="auto">
              <a:xfrm>
                <a:off x="4067" y="3504"/>
                <a:ext cx="136" cy="71"/>
              </a:xfrm>
              <a:custGeom>
                <a:avLst/>
                <a:gdLst>
                  <a:gd name="T0" fmla="*/ 136 w 136"/>
                  <a:gd name="T1" fmla="*/ 71 h 71"/>
                  <a:gd name="T2" fmla="*/ 0 w 136"/>
                  <a:gd name="T3" fmla="*/ 63 h 71"/>
                  <a:gd name="T4" fmla="*/ 8 w 136"/>
                  <a:gd name="T5" fmla="*/ 32 h 71"/>
                  <a:gd name="T6" fmla="*/ 16 w 136"/>
                  <a:gd name="T7" fmla="*/ 0 h 71"/>
                  <a:gd name="T8" fmla="*/ 136 w 136"/>
                  <a:gd name="T9" fmla="*/ 71 h 71"/>
                  <a:gd name="T10" fmla="*/ 0 60000 65536"/>
                  <a:gd name="T11" fmla="*/ 0 60000 65536"/>
                  <a:gd name="T12" fmla="*/ 0 60000 65536"/>
                  <a:gd name="T13" fmla="*/ 0 60000 65536"/>
                  <a:gd name="T14" fmla="*/ 0 60000 65536"/>
                  <a:gd name="T15" fmla="*/ 0 w 136"/>
                  <a:gd name="T16" fmla="*/ 0 h 71"/>
                  <a:gd name="T17" fmla="*/ 136 w 136"/>
                  <a:gd name="T18" fmla="*/ 71 h 71"/>
                </a:gdLst>
                <a:ahLst/>
                <a:cxnLst>
                  <a:cxn ang="T10">
                    <a:pos x="T0" y="T1"/>
                  </a:cxn>
                  <a:cxn ang="T11">
                    <a:pos x="T2" y="T3"/>
                  </a:cxn>
                  <a:cxn ang="T12">
                    <a:pos x="T4" y="T5"/>
                  </a:cxn>
                  <a:cxn ang="T13">
                    <a:pos x="T6" y="T7"/>
                  </a:cxn>
                  <a:cxn ang="T14">
                    <a:pos x="T8" y="T9"/>
                  </a:cxn>
                </a:cxnLst>
                <a:rect l="T15" t="T16" r="T17" b="T18"/>
                <a:pathLst>
                  <a:path w="136" h="71">
                    <a:moveTo>
                      <a:pt x="136" y="71"/>
                    </a:moveTo>
                    <a:lnTo>
                      <a:pt x="0" y="63"/>
                    </a:lnTo>
                    <a:lnTo>
                      <a:pt x="8" y="32"/>
                    </a:lnTo>
                    <a:lnTo>
                      <a:pt x="16" y="0"/>
                    </a:lnTo>
                    <a:lnTo>
                      <a:pt x="136" y="71"/>
                    </a:lnTo>
                    <a:close/>
                  </a:path>
                </a:pathLst>
              </a:custGeom>
              <a:solidFill>
                <a:schemeClr val="bg2"/>
              </a:solidFill>
              <a:ln w="9525">
                <a:solidFill>
                  <a:schemeClr val="bg2"/>
                </a:solidFill>
                <a:round/>
                <a:headEnd/>
                <a:tailEnd/>
              </a:ln>
            </p:spPr>
            <p:txBody>
              <a:bodyPr/>
              <a:lstStyle/>
              <a:p>
                <a:endParaRPr lang="en-US"/>
              </a:p>
            </p:txBody>
          </p:sp>
          <p:sp>
            <p:nvSpPr>
              <p:cNvPr id="108088" name="Line 938"/>
              <p:cNvSpPr>
                <a:spLocks noChangeShapeType="1"/>
              </p:cNvSpPr>
              <p:nvPr/>
            </p:nvSpPr>
            <p:spPr bwMode="auto">
              <a:xfrm>
                <a:off x="3317" y="3293"/>
                <a:ext cx="766" cy="24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1" name="Group 939"/>
            <p:cNvGrpSpPr>
              <a:grpSpLocks/>
            </p:cNvGrpSpPr>
            <p:nvPr/>
          </p:nvGrpSpPr>
          <p:grpSpPr bwMode="auto">
            <a:xfrm>
              <a:off x="3317" y="2682"/>
              <a:ext cx="1349" cy="619"/>
              <a:chOff x="3317" y="2682"/>
              <a:chExt cx="1349" cy="619"/>
            </a:xfrm>
          </p:grpSpPr>
          <p:sp>
            <p:nvSpPr>
              <p:cNvPr id="108085" name="Freeform 940"/>
              <p:cNvSpPr>
                <a:spLocks/>
              </p:cNvSpPr>
              <p:nvPr/>
            </p:nvSpPr>
            <p:spPr bwMode="auto">
              <a:xfrm>
                <a:off x="4530" y="2682"/>
                <a:ext cx="136" cy="88"/>
              </a:xfrm>
              <a:custGeom>
                <a:avLst/>
                <a:gdLst>
                  <a:gd name="T0" fmla="*/ 136 w 136"/>
                  <a:gd name="T1" fmla="*/ 0 h 88"/>
                  <a:gd name="T2" fmla="*/ 32 w 136"/>
                  <a:gd name="T3" fmla="*/ 88 h 88"/>
                  <a:gd name="T4" fmla="*/ 16 w 136"/>
                  <a:gd name="T5" fmla="*/ 56 h 88"/>
                  <a:gd name="T6" fmla="*/ 0 w 136"/>
                  <a:gd name="T7" fmla="*/ 32 h 88"/>
                  <a:gd name="T8" fmla="*/ 136 w 136"/>
                  <a:gd name="T9" fmla="*/ 0 h 88"/>
                  <a:gd name="T10" fmla="*/ 0 60000 65536"/>
                  <a:gd name="T11" fmla="*/ 0 60000 65536"/>
                  <a:gd name="T12" fmla="*/ 0 60000 65536"/>
                  <a:gd name="T13" fmla="*/ 0 60000 65536"/>
                  <a:gd name="T14" fmla="*/ 0 60000 65536"/>
                  <a:gd name="T15" fmla="*/ 0 w 136"/>
                  <a:gd name="T16" fmla="*/ 0 h 88"/>
                  <a:gd name="T17" fmla="*/ 136 w 136"/>
                  <a:gd name="T18" fmla="*/ 88 h 88"/>
                </a:gdLst>
                <a:ahLst/>
                <a:cxnLst>
                  <a:cxn ang="T10">
                    <a:pos x="T0" y="T1"/>
                  </a:cxn>
                  <a:cxn ang="T11">
                    <a:pos x="T2" y="T3"/>
                  </a:cxn>
                  <a:cxn ang="T12">
                    <a:pos x="T4" y="T5"/>
                  </a:cxn>
                  <a:cxn ang="T13">
                    <a:pos x="T6" y="T7"/>
                  </a:cxn>
                  <a:cxn ang="T14">
                    <a:pos x="T8" y="T9"/>
                  </a:cxn>
                </a:cxnLst>
                <a:rect l="T15" t="T16" r="T17" b="T18"/>
                <a:pathLst>
                  <a:path w="136" h="88">
                    <a:moveTo>
                      <a:pt x="136" y="0"/>
                    </a:moveTo>
                    <a:lnTo>
                      <a:pt x="32" y="88"/>
                    </a:lnTo>
                    <a:lnTo>
                      <a:pt x="16" y="56"/>
                    </a:lnTo>
                    <a:lnTo>
                      <a:pt x="0" y="32"/>
                    </a:lnTo>
                    <a:lnTo>
                      <a:pt x="136" y="0"/>
                    </a:lnTo>
                    <a:close/>
                  </a:path>
                </a:pathLst>
              </a:custGeom>
              <a:solidFill>
                <a:schemeClr val="bg2"/>
              </a:solidFill>
              <a:ln w="9525">
                <a:solidFill>
                  <a:schemeClr val="bg2"/>
                </a:solidFill>
                <a:round/>
                <a:headEnd/>
                <a:tailEnd/>
              </a:ln>
            </p:spPr>
            <p:txBody>
              <a:bodyPr/>
              <a:lstStyle/>
              <a:p>
                <a:endParaRPr lang="en-US"/>
              </a:p>
            </p:txBody>
          </p:sp>
          <p:sp>
            <p:nvSpPr>
              <p:cNvPr id="108086" name="Line 941"/>
              <p:cNvSpPr>
                <a:spLocks noChangeShapeType="1"/>
              </p:cNvSpPr>
              <p:nvPr/>
            </p:nvSpPr>
            <p:spPr bwMode="auto">
              <a:xfrm flipV="1">
                <a:off x="3317" y="2736"/>
                <a:ext cx="1237" cy="565"/>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2" name="Group 942"/>
            <p:cNvGrpSpPr>
              <a:grpSpLocks/>
            </p:cNvGrpSpPr>
            <p:nvPr/>
          </p:nvGrpSpPr>
          <p:grpSpPr bwMode="auto">
            <a:xfrm>
              <a:off x="3317" y="2387"/>
              <a:ext cx="886" cy="282"/>
              <a:chOff x="3317" y="2387"/>
              <a:chExt cx="886" cy="282"/>
            </a:xfrm>
          </p:grpSpPr>
          <p:sp>
            <p:nvSpPr>
              <p:cNvPr id="108083" name="Freeform 943"/>
              <p:cNvSpPr>
                <a:spLocks/>
              </p:cNvSpPr>
              <p:nvPr/>
            </p:nvSpPr>
            <p:spPr bwMode="auto">
              <a:xfrm>
                <a:off x="4067" y="2387"/>
                <a:ext cx="136" cy="72"/>
              </a:xfrm>
              <a:custGeom>
                <a:avLst/>
                <a:gdLst>
                  <a:gd name="T0" fmla="*/ 136 w 136"/>
                  <a:gd name="T1" fmla="*/ 0 h 72"/>
                  <a:gd name="T2" fmla="*/ 16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16"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8084" name="Line 944"/>
              <p:cNvSpPr>
                <a:spLocks noChangeShapeType="1"/>
              </p:cNvSpPr>
              <p:nvPr/>
            </p:nvSpPr>
            <p:spPr bwMode="auto">
              <a:xfrm flipV="1">
                <a:off x="3317"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3" name="Group 945"/>
            <p:cNvGrpSpPr>
              <a:grpSpLocks/>
            </p:cNvGrpSpPr>
            <p:nvPr/>
          </p:nvGrpSpPr>
          <p:grpSpPr bwMode="auto">
            <a:xfrm>
              <a:off x="3780" y="2387"/>
              <a:ext cx="886" cy="282"/>
              <a:chOff x="3780" y="2387"/>
              <a:chExt cx="886" cy="282"/>
            </a:xfrm>
          </p:grpSpPr>
          <p:sp>
            <p:nvSpPr>
              <p:cNvPr id="108081" name="Freeform 946"/>
              <p:cNvSpPr>
                <a:spLocks/>
              </p:cNvSpPr>
              <p:nvPr/>
            </p:nvSpPr>
            <p:spPr bwMode="auto">
              <a:xfrm>
                <a:off x="4522" y="2387"/>
                <a:ext cx="144" cy="72"/>
              </a:xfrm>
              <a:custGeom>
                <a:avLst/>
                <a:gdLst>
                  <a:gd name="T0" fmla="*/ 144 w 144"/>
                  <a:gd name="T1" fmla="*/ 0 h 72"/>
                  <a:gd name="T2" fmla="*/ 24 w 144"/>
                  <a:gd name="T3" fmla="*/ 72 h 72"/>
                  <a:gd name="T4" fmla="*/ 16 w 144"/>
                  <a:gd name="T5" fmla="*/ 40 h 72"/>
                  <a:gd name="T6" fmla="*/ 0 w 144"/>
                  <a:gd name="T7" fmla="*/ 8 h 72"/>
                  <a:gd name="T8" fmla="*/ 144 w 144"/>
                  <a:gd name="T9" fmla="*/ 0 h 72"/>
                  <a:gd name="T10" fmla="*/ 0 60000 65536"/>
                  <a:gd name="T11" fmla="*/ 0 60000 65536"/>
                  <a:gd name="T12" fmla="*/ 0 60000 65536"/>
                  <a:gd name="T13" fmla="*/ 0 60000 65536"/>
                  <a:gd name="T14" fmla="*/ 0 60000 65536"/>
                  <a:gd name="T15" fmla="*/ 0 w 144"/>
                  <a:gd name="T16" fmla="*/ 0 h 72"/>
                  <a:gd name="T17" fmla="*/ 144 w 144"/>
                  <a:gd name="T18" fmla="*/ 72 h 72"/>
                </a:gdLst>
                <a:ahLst/>
                <a:cxnLst>
                  <a:cxn ang="T10">
                    <a:pos x="T0" y="T1"/>
                  </a:cxn>
                  <a:cxn ang="T11">
                    <a:pos x="T2" y="T3"/>
                  </a:cxn>
                  <a:cxn ang="T12">
                    <a:pos x="T4" y="T5"/>
                  </a:cxn>
                  <a:cxn ang="T13">
                    <a:pos x="T6" y="T7"/>
                  </a:cxn>
                  <a:cxn ang="T14">
                    <a:pos x="T8" y="T9"/>
                  </a:cxn>
                </a:cxnLst>
                <a:rect l="T15" t="T16" r="T17" b="T18"/>
                <a:pathLst>
                  <a:path w="144" h="72">
                    <a:moveTo>
                      <a:pt x="144" y="0"/>
                    </a:moveTo>
                    <a:lnTo>
                      <a:pt x="24" y="72"/>
                    </a:lnTo>
                    <a:lnTo>
                      <a:pt x="16" y="40"/>
                    </a:lnTo>
                    <a:lnTo>
                      <a:pt x="0" y="8"/>
                    </a:lnTo>
                    <a:lnTo>
                      <a:pt x="144" y="0"/>
                    </a:lnTo>
                    <a:close/>
                  </a:path>
                </a:pathLst>
              </a:custGeom>
              <a:solidFill>
                <a:schemeClr val="bg2"/>
              </a:solidFill>
              <a:ln w="9525">
                <a:solidFill>
                  <a:schemeClr val="bg2"/>
                </a:solidFill>
                <a:round/>
                <a:headEnd/>
                <a:tailEnd/>
              </a:ln>
            </p:spPr>
            <p:txBody>
              <a:bodyPr/>
              <a:lstStyle/>
              <a:p>
                <a:endParaRPr lang="en-US"/>
              </a:p>
            </p:txBody>
          </p:sp>
          <p:sp>
            <p:nvSpPr>
              <p:cNvPr id="108082" name="Line 947"/>
              <p:cNvSpPr>
                <a:spLocks noChangeShapeType="1"/>
              </p:cNvSpPr>
              <p:nvPr/>
            </p:nvSpPr>
            <p:spPr bwMode="auto">
              <a:xfrm flipV="1">
                <a:off x="3780" y="2426"/>
                <a:ext cx="766" cy="24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4" name="Group 948"/>
            <p:cNvGrpSpPr>
              <a:grpSpLocks/>
            </p:cNvGrpSpPr>
            <p:nvPr/>
          </p:nvGrpSpPr>
          <p:grpSpPr bwMode="auto">
            <a:xfrm>
              <a:off x="1473" y="2993"/>
              <a:ext cx="886" cy="291"/>
              <a:chOff x="1473" y="2993"/>
              <a:chExt cx="886" cy="291"/>
            </a:xfrm>
          </p:grpSpPr>
          <p:sp>
            <p:nvSpPr>
              <p:cNvPr id="108079" name="Freeform 949"/>
              <p:cNvSpPr>
                <a:spLocks/>
              </p:cNvSpPr>
              <p:nvPr/>
            </p:nvSpPr>
            <p:spPr bwMode="auto">
              <a:xfrm>
                <a:off x="2223" y="2993"/>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8080" name="Line 950"/>
              <p:cNvSpPr>
                <a:spLocks noChangeShapeType="1"/>
              </p:cNvSpPr>
              <p:nvPr/>
            </p:nvSpPr>
            <p:spPr bwMode="auto">
              <a:xfrm flipV="1">
                <a:off x="1473" y="3032"/>
                <a:ext cx="766"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5" name="Group 951"/>
            <p:cNvGrpSpPr>
              <a:grpSpLocks/>
            </p:cNvGrpSpPr>
            <p:nvPr/>
          </p:nvGrpSpPr>
          <p:grpSpPr bwMode="auto">
            <a:xfrm>
              <a:off x="1497" y="1765"/>
              <a:ext cx="878" cy="290"/>
              <a:chOff x="1497" y="1765"/>
              <a:chExt cx="878" cy="290"/>
            </a:xfrm>
          </p:grpSpPr>
          <p:sp>
            <p:nvSpPr>
              <p:cNvPr id="108077" name="Freeform 952"/>
              <p:cNvSpPr>
                <a:spLocks/>
              </p:cNvSpPr>
              <p:nvPr/>
            </p:nvSpPr>
            <p:spPr bwMode="auto">
              <a:xfrm>
                <a:off x="2239" y="1765"/>
                <a:ext cx="136" cy="72"/>
              </a:xfrm>
              <a:custGeom>
                <a:avLst/>
                <a:gdLst>
                  <a:gd name="T0" fmla="*/ 136 w 136"/>
                  <a:gd name="T1" fmla="*/ 0 h 72"/>
                  <a:gd name="T2" fmla="*/ 24 w 136"/>
                  <a:gd name="T3" fmla="*/ 72 h 72"/>
                  <a:gd name="T4" fmla="*/ 8 w 136"/>
                  <a:gd name="T5" fmla="*/ 40 h 72"/>
                  <a:gd name="T6" fmla="*/ 0 w 136"/>
                  <a:gd name="T7" fmla="*/ 8 h 72"/>
                  <a:gd name="T8" fmla="*/ 136 w 136"/>
                  <a:gd name="T9" fmla="*/ 0 h 72"/>
                  <a:gd name="T10" fmla="*/ 0 60000 65536"/>
                  <a:gd name="T11" fmla="*/ 0 60000 65536"/>
                  <a:gd name="T12" fmla="*/ 0 60000 65536"/>
                  <a:gd name="T13" fmla="*/ 0 60000 65536"/>
                  <a:gd name="T14" fmla="*/ 0 60000 65536"/>
                  <a:gd name="T15" fmla="*/ 0 w 136"/>
                  <a:gd name="T16" fmla="*/ 0 h 72"/>
                  <a:gd name="T17" fmla="*/ 136 w 136"/>
                  <a:gd name="T18" fmla="*/ 72 h 72"/>
                </a:gdLst>
                <a:ahLst/>
                <a:cxnLst>
                  <a:cxn ang="T10">
                    <a:pos x="T0" y="T1"/>
                  </a:cxn>
                  <a:cxn ang="T11">
                    <a:pos x="T2" y="T3"/>
                  </a:cxn>
                  <a:cxn ang="T12">
                    <a:pos x="T4" y="T5"/>
                  </a:cxn>
                  <a:cxn ang="T13">
                    <a:pos x="T6" y="T7"/>
                  </a:cxn>
                  <a:cxn ang="T14">
                    <a:pos x="T8" y="T9"/>
                  </a:cxn>
                </a:cxnLst>
                <a:rect l="T15" t="T16" r="T17" b="T18"/>
                <a:pathLst>
                  <a:path w="136" h="72">
                    <a:moveTo>
                      <a:pt x="136" y="0"/>
                    </a:moveTo>
                    <a:lnTo>
                      <a:pt x="24" y="72"/>
                    </a:lnTo>
                    <a:lnTo>
                      <a:pt x="8" y="40"/>
                    </a:lnTo>
                    <a:lnTo>
                      <a:pt x="0" y="8"/>
                    </a:lnTo>
                    <a:lnTo>
                      <a:pt x="136" y="0"/>
                    </a:lnTo>
                    <a:close/>
                  </a:path>
                </a:pathLst>
              </a:custGeom>
              <a:solidFill>
                <a:schemeClr val="bg2"/>
              </a:solidFill>
              <a:ln w="9525">
                <a:solidFill>
                  <a:schemeClr val="bg2"/>
                </a:solidFill>
                <a:round/>
                <a:headEnd/>
                <a:tailEnd/>
              </a:ln>
            </p:spPr>
            <p:txBody>
              <a:bodyPr/>
              <a:lstStyle/>
              <a:p>
                <a:endParaRPr lang="en-US"/>
              </a:p>
            </p:txBody>
          </p:sp>
          <p:sp>
            <p:nvSpPr>
              <p:cNvPr id="108078" name="Line 953"/>
              <p:cNvSpPr>
                <a:spLocks noChangeShapeType="1"/>
              </p:cNvSpPr>
              <p:nvPr/>
            </p:nvSpPr>
            <p:spPr bwMode="auto">
              <a:xfrm flipV="1">
                <a:off x="1497" y="1803"/>
                <a:ext cx="758" cy="252"/>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6" name="Group 954"/>
            <p:cNvGrpSpPr>
              <a:grpSpLocks/>
            </p:cNvGrpSpPr>
            <p:nvPr/>
          </p:nvGrpSpPr>
          <p:grpSpPr bwMode="auto">
            <a:xfrm>
              <a:off x="1938" y="1765"/>
              <a:ext cx="892" cy="1507"/>
              <a:chOff x="1938" y="1765"/>
              <a:chExt cx="892" cy="1507"/>
            </a:xfrm>
          </p:grpSpPr>
          <p:sp>
            <p:nvSpPr>
              <p:cNvPr id="108075" name="Freeform 955"/>
              <p:cNvSpPr>
                <a:spLocks/>
              </p:cNvSpPr>
              <p:nvPr/>
            </p:nvSpPr>
            <p:spPr bwMode="auto">
              <a:xfrm>
                <a:off x="2726" y="3145"/>
                <a:ext cx="104" cy="127"/>
              </a:xfrm>
              <a:custGeom>
                <a:avLst/>
                <a:gdLst>
                  <a:gd name="T0" fmla="*/ 104 w 104"/>
                  <a:gd name="T1" fmla="*/ 127 h 127"/>
                  <a:gd name="T2" fmla="*/ 0 w 104"/>
                  <a:gd name="T3" fmla="*/ 32 h 127"/>
                  <a:gd name="T4" fmla="*/ 32 w 104"/>
                  <a:gd name="T5" fmla="*/ 16 h 127"/>
                  <a:gd name="T6" fmla="*/ 64 w 104"/>
                  <a:gd name="T7" fmla="*/ 0 h 127"/>
                  <a:gd name="T8" fmla="*/ 104 w 104"/>
                  <a:gd name="T9" fmla="*/ 127 h 127"/>
                  <a:gd name="T10" fmla="*/ 0 60000 65536"/>
                  <a:gd name="T11" fmla="*/ 0 60000 65536"/>
                  <a:gd name="T12" fmla="*/ 0 60000 65536"/>
                  <a:gd name="T13" fmla="*/ 0 60000 65536"/>
                  <a:gd name="T14" fmla="*/ 0 60000 65536"/>
                  <a:gd name="T15" fmla="*/ 0 w 104"/>
                  <a:gd name="T16" fmla="*/ 0 h 127"/>
                  <a:gd name="T17" fmla="*/ 104 w 104"/>
                  <a:gd name="T18" fmla="*/ 127 h 127"/>
                </a:gdLst>
                <a:ahLst/>
                <a:cxnLst>
                  <a:cxn ang="T10">
                    <a:pos x="T0" y="T1"/>
                  </a:cxn>
                  <a:cxn ang="T11">
                    <a:pos x="T2" y="T3"/>
                  </a:cxn>
                  <a:cxn ang="T12">
                    <a:pos x="T4" y="T5"/>
                  </a:cxn>
                  <a:cxn ang="T13">
                    <a:pos x="T6" y="T7"/>
                  </a:cxn>
                  <a:cxn ang="T14">
                    <a:pos x="T8" y="T9"/>
                  </a:cxn>
                </a:cxnLst>
                <a:rect l="T15" t="T16" r="T17" b="T18"/>
                <a:pathLst>
                  <a:path w="104" h="127">
                    <a:moveTo>
                      <a:pt x="104" y="127"/>
                    </a:moveTo>
                    <a:lnTo>
                      <a:pt x="0" y="32"/>
                    </a:lnTo>
                    <a:lnTo>
                      <a:pt x="32" y="16"/>
                    </a:lnTo>
                    <a:lnTo>
                      <a:pt x="64" y="0"/>
                    </a:lnTo>
                    <a:lnTo>
                      <a:pt x="104" y="127"/>
                    </a:lnTo>
                    <a:close/>
                  </a:path>
                </a:pathLst>
              </a:custGeom>
              <a:solidFill>
                <a:schemeClr val="bg2"/>
              </a:solidFill>
              <a:ln w="9525">
                <a:solidFill>
                  <a:schemeClr val="bg2"/>
                </a:solidFill>
                <a:round/>
                <a:headEnd/>
                <a:tailEnd/>
              </a:ln>
            </p:spPr>
            <p:txBody>
              <a:bodyPr/>
              <a:lstStyle/>
              <a:p>
                <a:endParaRPr lang="en-US"/>
              </a:p>
            </p:txBody>
          </p:sp>
          <p:sp>
            <p:nvSpPr>
              <p:cNvPr id="108076" name="Line 956"/>
              <p:cNvSpPr>
                <a:spLocks noChangeShapeType="1"/>
              </p:cNvSpPr>
              <p:nvPr/>
            </p:nvSpPr>
            <p:spPr bwMode="auto">
              <a:xfrm>
                <a:off x="1938" y="1765"/>
                <a:ext cx="823" cy="1404"/>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7" name="Group 957"/>
            <p:cNvGrpSpPr>
              <a:grpSpLocks/>
            </p:cNvGrpSpPr>
            <p:nvPr/>
          </p:nvGrpSpPr>
          <p:grpSpPr bwMode="auto">
            <a:xfrm>
              <a:off x="1482" y="1781"/>
              <a:ext cx="438" cy="263"/>
              <a:chOff x="1482" y="1781"/>
              <a:chExt cx="438" cy="263"/>
            </a:xfrm>
          </p:grpSpPr>
          <p:sp>
            <p:nvSpPr>
              <p:cNvPr id="108070" name="Freeform 958"/>
              <p:cNvSpPr>
                <a:spLocks/>
              </p:cNvSpPr>
              <p:nvPr/>
            </p:nvSpPr>
            <p:spPr bwMode="auto">
              <a:xfrm>
                <a:off x="1808"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8071" name="Line 959"/>
              <p:cNvSpPr>
                <a:spLocks noChangeShapeType="1"/>
              </p:cNvSpPr>
              <p:nvPr/>
            </p:nvSpPr>
            <p:spPr bwMode="auto">
              <a:xfrm>
                <a:off x="1482" y="1781"/>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72" name="Line 960"/>
              <p:cNvSpPr>
                <a:spLocks noChangeShapeType="1"/>
              </p:cNvSpPr>
              <p:nvPr/>
            </p:nvSpPr>
            <p:spPr bwMode="auto">
              <a:xfrm>
                <a:off x="1577" y="183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73" name="Line 961"/>
              <p:cNvSpPr>
                <a:spLocks noChangeShapeType="1"/>
              </p:cNvSpPr>
              <p:nvPr/>
            </p:nvSpPr>
            <p:spPr bwMode="auto">
              <a:xfrm>
                <a:off x="1672" y="1892"/>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74" name="Line 962"/>
              <p:cNvSpPr>
                <a:spLocks noChangeShapeType="1"/>
              </p:cNvSpPr>
              <p:nvPr/>
            </p:nvSpPr>
            <p:spPr bwMode="auto">
              <a:xfrm>
                <a:off x="1768" y="1956"/>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8" name="Group 963"/>
            <p:cNvGrpSpPr>
              <a:grpSpLocks/>
            </p:cNvGrpSpPr>
            <p:nvPr/>
          </p:nvGrpSpPr>
          <p:grpSpPr bwMode="auto">
            <a:xfrm>
              <a:off x="1481" y="1789"/>
              <a:ext cx="455" cy="550"/>
              <a:chOff x="1481" y="1789"/>
              <a:chExt cx="455" cy="550"/>
            </a:xfrm>
          </p:grpSpPr>
          <p:sp>
            <p:nvSpPr>
              <p:cNvPr id="108063" name="Freeform 964"/>
              <p:cNvSpPr>
                <a:spLocks/>
              </p:cNvSpPr>
              <p:nvPr/>
            </p:nvSpPr>
            <p:spPr bwMode="auto">
              <a:xfrm>
                <a:off x="1840" y="2235"/>
                <a:ext cx="96" cy="104"/>
              </a:xfrm>
              <a:custGeom>
                <a:avLst/>
                <a:gdLst>
                  <a:gd name="T0" fmla="*/ 96 w 96"/>
                  <a:gd name="T1" fmla="*/ 104 h 104"/>
                  <a:gd name="T2" fmla="*/ 0 w 96"/>
                  <a:gd name="T3" fmla="*/ 32 h 104"/>
                  <a:gd name="T4" fmla="*/ 24 w 96"/>
                  <a:gd name="T5" fmla="*/ 16 h 104"/>
                  <a:gd name="T6" fmla="*/ 48 w 96"/>
                  <a:gd name="T7" fmla="*/ 0 h 104"/>
                  <a:gd name="T8" fmla="*/ 96 w 96"/>
                  <a:gd name="T9" fmla="*/ 104 h 104"/>
                  <a:gd name="T10" fmla="*/ 0 60000 65536"/>
                  <a:gd name="T11" fmla="*/ 0 60000 65536"/>
                  <a:gd name="T12" fmla="*/ 0 60000 65536"/>
                  <a:gd name="T13" fmla="*/ 0 60000 65536"/>
                  <a:gd name="T14" fmla="*/ 0 60000 65536"/>
                  <a:gd name="T15" fmla="*/ 0 w 96"/>
                  <a:gd name="T16" fmla="*/ 0 h 104"/>
                  <a:gd name="T17" fmla="*/ 96 w 96"/>
                  <a:gd name="T18" fmla="*/ 104 h 104"/>
                </a:gdLst>
                <a:ahLst/>
                <a:cxnLst>
                  <a:cxn ang="T10">
                    <a:pos x="T0" y="T1"/>
                  </a:cxn>
                  <a:cxn ang="T11">
                    <a:pos x="T2" y="T3"/>
                  </a:cxn>
                  <a:cxn ang="T12">
                    <a:pos x="T4" y="T5"/>
                  </a:cxn>
                  <a:cxn ang="T13">
                    <a:pos x="T6" y="T7"/>
                  </a:cxn>
                  <a:cxn ang="T14">
                    <a:pos x="T8" y="T9"/>
                  </a:cxn>
                </a:cxnLst>
                <a:rect l="T15" t="T16" r="T17" b="T18"/>
                <a:pathLst>
                  <a:path w="96" h="104">
                    <a:moveTo>
                      <a:pt x="96" y="104"/>
                    </a:moveTo>
                    <a:lnTo>
                      <a:pt x="0" y="32"/>
                    </a:lnTo>
                    <a:lnTo>
                      <a:pt x="24" y="16"/>
                    </a:lnTo>
                    <a:lnTo>
                      <a:pt x="48" y="0"/>
                    </a:lnTo>
                    <a:lnTo>
                      <a:pt x="96" y="104"/>
                    </a:lnTo>
                    <a:close/>
                  </a:path>
                </a:pathLst>
              </a:custGeom>
              <a:solidFill>
                <a:schemeClr val="bg2"/>
              </a:solidFill>
              <a:ln w="9525">
                <a:solidFill>
                  <a:schemeClr val="bg2"/>
                </a:solidFill>
                <a:round/>
                <a:headEnd/>
                <a:tailEnd/>
              </a:ln>
            </p:spPr>
            <p:txBody>
              <a:bodyPr/>
              <a:lstStyle/>
              <a:p>
                <a:endParaRPr lang="en-US"/>
              </a:p>
            </p:txBody>
          </p:sp>
          <p:sp>
            <p:nvSpPr>
              <p:cNvPr id="108064" name="Line 965"/>
              <p:cNvSpPr>
                <a:spLocks noChangeShapeType="1"/>
              </p:cNvSpPr>
              <p:nvPr/>
            </p:nvSpPr>
            <p:spPr bwMode="auto">
              <a:xfrm>
                <a:off x="1481" y="1789"/>
                <a:ext cx="55" cy="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5" name="Line 966"/>
              <p:cNvSpPr>
                <a:spLocks noChangeShapeType="1"/>
              </p:cNvSpPr>
              <p:nvPr/>
            </p:nvSpPr>
            <p:spPr bwMode="auto">
              <a:xfrm>
                <a:off x="1552" y="1876"/>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6" name="Line 967"/>
              <p:cNvSpPr>
                <a:spLocks noChangeShapeType="1"/>
              </p:cNvSpPr>
              <p:nvPr/>
            </p:nvSpPr>
            <p:spPr bwMode="auto">
              <a:xfrm>
                <a:off x="1624" y="196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7" name="Line 968"/>
              <p:cNvSpPr>
                <a:spLocks noChangeShapeType="1"/>
              </p:cNvSpPr>
              <p:nvPr/>
            </p:nvSpPr>
            <p:spPr bwMode="auto">
              <a:xfrm>
                <a:off x="1696" y="2044"/>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8" name="Line 969"/>
              <p:cNvSpPr>
                <a:spLocks noChangeShapeType="1"/>
              </p:cNvSpPr>
              <p:nvPr/>
            </p:nvSpPr>
            <p:spPr bwMode="auto">
              <a:xfrm>
                <a:off x="1768" y="213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9" name="Line 970"/>
              <p:cNvSpPr>
                <a:spLocks noChangeShapeType="1"/>
              </p:cNvSpPr>
              <p:nvPr/>
            </p:nvSpPr>
            <p:spPr bwMode="auto">
              <a:xfrm>
                <a:off x="1840" y="2219"/>
                <a:ext cx="24"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09" name="Group 971"/>
            <p:cNvGrpSpPr>
              <a:grpSpLocks/>
            </p:cNvGrpSpPr>
            <p:nvPr/>
          </p:nvGrpSpPr>
          <p:grpSpPr bwMode="auto">
            <a:xfrm>
              <a:off x="1489" y="2084"/>
              <a:ext cx="439" cy="574"/>
              <a:chOff x="1489" y="2084"/>
              <a:chExt cx="439" cy="574"/>
            </a:xfrm>
          </p:grpSpPr>
          <p:sp>
            <p:nvSpPr>
              <p:cNvPr id="108056" name="Freeform 972"/>
              <p:cNvSpPr>
                <a:spLocks/>
              </p:cNvSpPr>
              <p:nvPr/>
            </p:nvSpPr>
            <p:spPr bwMode="auto">
              <a:xfrm>
                <a:off x="1840" y="2554"/>
                <a:ext cx="88" cy="104"/>
              </a:xfrm>
              <a:custGeom>
                <a:avLst/>
                <a:gdLst>
                  <a:gd name="T0" fmla="*/ 88 w 88"/>
                  <a:gd name="T1" fmla="*/ 104 h 104"/>
                  <a:gd name="T2" fmla="*/ 0 w 88"/>
                  <a:gd name="T3" fmla="*/ 32 h 104"/>
                  <a:gd name="T4" fmla="*/ 16 w 88"/>
                  <a:gd name="T5" fmla="*/ 16 h 104"/>
                  <a:gd name="T6" fmla="*/ 40 w 88"/>
                  <a:gd name="T7" fmla="*/ 0 h 104"/>
                  <a:gd name="T8" fmla="*/ 88 w 88"/>
                  <a:gd name="T9" fmla="*/ 104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104"/>
                    </a:moveTo>
                    <a:lnTo>
                      <a:pt x="0" y="32"/>
                    </a:lnTo>
                    <a:lnTo>
                      <a:pt x="16" y="16"/>
                    </a:lnTo>
                    <a:lnTo>
                      <a:pt x="40" y="0"/>
                    </a:lnTo>
                    <a:lnTo>
                      <a:pt x="88" y="104"/>
                    </a:lnTo>
                    <a:close/>
                  </a:path>
                </a:pathLst>
              </a:custGeom>
              <a:solidFill>
                <a:schemeClr val="bg2"/>
              </a:solidFill>
              <a:ln w="9525">
                <a:solidFill>
                  <a:schemeClr val="bg2"/>
                </a:solidFill>
                <a:round/>
                <a:headEnd/>
                <a:tailEnd/>
              </a:ln>
            </p:spPr>
            <p:txBody>
              <a:bodyPr/>
              <a:lstStyle/>
              <a:p>
                <a:endParaRPr lang="en-US"/>
              </a:p>
            </p:txBody>
          </p:sp>
          <p:sp>
            <p:nvSpPr>
              <p:cNvPr id="108057" name="Line 973"/>
              <p:cNvSpPr>
                <a:spLocks noChangeShapeType="1"/>
              </p:cNvSpPr>
              <p:nvPr/>
            </p:nvSpPr>
            <p:spPr bwMode="auto">
              <a:xfrm>
                <a:off x="1489" y="2084"/>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8" name="Line 974"/>
              <p:cNvSpPr>
                <a:spLocks noChangeShapeType="1"/>
              </p:cNvSpPr>
              <p:nvPr/>
            </p:nvSpPr>
            <p:spPr bwMode="auto">
              <a:xfrm>
                <a:off x="1553" y="2172"/>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9" name="Line 975"/>
              <p:cNvSpPr>
                <a:spLocks noChangeShapeType="1"/>
              </p:cNvSpPr>
              <p:nvPr/>
            </p:nvSpPr>
            <p:spPr bwMode="auto">
              <a:xfrm>
                <a:off x="1624" y="2259"/>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0" name="Line 976"/>
              <p:cNvSpPr>
                <a:spLocks noChangeShapeType="1"/>
              </p:cNvSpPr>
              <p:nvPr/>
            </p:nvSpPr>
            <p:spPr bwMode="auto">
              <a:xfrm>
                <a:off x="1688" y="2347"/>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1" name="Line 977"/>
              <p:cNvSpPr>
                <a:spLocks noChangeShapeType="1"/>
              </p:cNvSpPr>
              <p:nvPr/>
            </p:nvSpPr>
            <p:spPr bwMode="auto">
              <a:xfrm>
                <a:off x="1760" y="2443"/>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62" name="Line 978"/>
              <p:cNvSpPr>
                <a:spLocks noChangeShapeType="1"/>
              </p:cNvSpPr>
              <p:nvPr/>
            </p:nvSpPr>
            <p:spPr bwMode="auto">
              <a:xfrm>
                <a:off x="1824" y="2531"/>
                <a:ext cx="32"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0" name="Group 979"/>
            <p:cNvGrpSpPr>
              <a:grpSpLocks/>
            </p:cNvGrpSpPr>
            <p:nvPr/>
          </p:nvGrpSpPr>
          <p:grpSpPr bwMode="auto">
            <a:xfrm>
              <a:off x="1481" y="2084"/>
              <a:ext cx="447" cy="574"/>
              <a:chOff x="1481" y="2084"/>
              <a:chExt cx="447" cy="574"/>
            </a:xfrm>
          </p:grpSpPr>
          <p:sp>
            <p:nvSpPr>
              <p:cNvPr id="108049" name="Freeform 980"/>
              <p:cNvSpPr>
                <a:spLocks/>
              </p:cNvSpPr>
              <p:nvPr/>
            </p:nvSpPr>
            <p:spPr bwMode="auto">
              <a:xfrm>
                <a:off x="1840" y="2084"/>
                <a:ext cx="88" cy="104"/>
              </a:xfrm>
              <a:custGeom>
                <a:avLst/>
                <a:gdLst>
                  <a:gd name="T0" fmla="*/ 88 w 88"/>
                  <a:gd name="T1" fmla="*/ 0 h 104"/>
                  <a:gd name="T2" fmla="*/ 40 w 88"/>
                  <a:gd name="T3" fmla="*/ 104 h 104"/>
                  <a:gd name="T4" fmla="*/ 16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16"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8050" name="Line 981"/>
              <p:cNvSpPr>
                <a:spLocks noChangeShapeType="1"/>
              </p:cNvSpPr>
              <p:nvPr/>
            </p:nvSpPr>
            <p:spPr bwMode="auto">
              <a:xfrm flipV="1">
                <a:off x="1481" y="2588"/>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1" name="Line 982"/>
              <p:cNvSpPr>
                <a:spLocks noChangeShapeType="1"/>
              </p:cNvSpPr>
              <p:nvPr/>
            </p:nvSpPr>
            <p:spPr bwMode="auto">
              <a:xfrm flipV="1">
                <a:off x="1553" y="2500"/>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2" name="Line 983"/>
              <p:cNvSpPr>
                <a:spLocks noChangeShapeType="1"/>
              </p:cNvSpPr>
              <p:nvPr/>
            </p:nvSpPr>
            <p:spPr bwMode="auto">
              <a:xfrm flipV="1">
                <a:off x="1616" y="2412"/>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3" name="Line 984"/>
              <p:cNvSpPr>
                <a:spLocks noChangeShapeType="1"/>
              </p:cNvSpPr>
              <p:nvPr/>
            </p:nvSpPr>
            <p:spPr bwMode="auto">
              <a:xfrm flipV="1">
                <a:off x="1688" y="232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4" name="Line 985"/>
              <p:cNvSpPr>
                <a:spLocks noChangeShapeType="1"/>
              </p:cNvSpPr>
              <p:nvPr/>
            </p:nvSpPr>
            <p:spPr bwMode="auto">
              <a:xfrm flipV="1">
                <a:off x="1752" y="2236"/>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55" name="Line 986"/>
              <p:cNvSpPr>
                <a:spLocks noChangeShapeType="1"/>
              </p:cNvSpPr>
              <p:nvPr/>
            </p:nvSpPr>
            <p:spPr bwMode="auto">
              <a:xfrm flipV="1">
                <a:off x="1824" y="2172"/>
                <a:ext cx="3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1" name="Group 987"/>
            <p:cNvGrpSpPr>
              <a:grpSpLocks/>
            </p:cNvGrpSpPr>
            <p:nvPr/>
          </p:nvGrpSpPr>
          <p:grpSpPr bwMode="auto">
            <a:xfrm>
              <a:off x="1944" y="2076"/>
              <a:ext cx="447" cy="263"/>
              <a:chOff x="1944" y="2076"/>
              <a:chExt cx="447" cy="263"/>
            </a:xfrm>
          </p:grpSpPr>
          <p:sp>
            <p:nvSpPr>
              <p:cNvPr id="108044" name="Freeform 988"/>
              <p:cNvSpPr>
                <a:spLocks/>
              </p:cNvSpPr>
              <p:nvPr/>
            </p:nvSpPr>
            <p:spPr bwMode="auto">
              <a:xfrm>
                <a:off x="2279" y="2076"/>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8045" name="Line 989"/>
              <p:cNvSpPr>
                <a:spLocks noChangeShapeType="1"/>
              </p:cNvSpPr>
              <p:nvPr/>
            </p:nvSpPr>
            <p:spPr bwMode="auto">
              <a:xfrm flipV="1">
                <a:off x="1944" y="229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6" name="Line 990"/>
              <p:cNvSpPr>
                <a:spLocks noChangeShapeType="1"/>
              </p:cNvSpPr>
              <p:nvPr/>
            </p:nvSpPr>
            <p:spPr bwMode="auto">
              <a:xfrm flipV="1">
                <a:off x="2040" y="2236"/>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7" name="Line 991"/>
              <p:cNvSpPr>
                <a:spLocks noChangeShapeType="1"/>
              </p:cNvSpPr>
              <p:nvPr/>
            </p:nvSpPr>
            <p:spPr bwMode="auto">
              <a:xfrm flipV="1">
                <a:off x="2136"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8" name="Line 992"/>
              <p:cNvSpPr>
                <a:spLocks noChangeShapeType="1"/>
              </p:cNvSpPr>
              <p:nvPr/>
            </p:nvSpPr>
            <p:spPr bwMode="auto">
              <a:xfrm flipV="1">
                <a:off x="2231" y="2133"/>
                <a:ext cx="64"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2" name="Group 993"/>
            <p:cNvGrpSpPr>
              <a:grpSpLocks/>
            </p:cNvGrpSpPr>
            <p:nvPr/>
          </p:nvGrpSpPr>
          <p:grpSpPr bwMode="auto">
            <a:xfrm>
              <a:off x="1944" y="1781"/>
              <a:ext cx="431" cy="263"/>
              <a:chOff x="1944" y="1781"/>
              <a:chExt cx="431" cy="263"/>
            </a:xfrm>
          </p:grpSpPr>
          <p:sp>
            <p:nvSpPr>
              <p:cNvPr id="108039" name="Freeform 994"/>
              <p:cNvSpPr>
                <a:spLocks/>
              </p:cNvSpPr>
              <p:nvPr/>
            </p:nvSpPr>
            <p:spPr bwMode="auto">
              <a:xfrm>
                <a:off x="2263" y="1781"/>
                <a:ext cx="112" cy="80"/>
              </a:xfrm>
              <a:custGeom>
                <a:avLst/>
                <a:gdLst>
                  <a:gd name="T0" fmla="*/ 112 w 112"/>
                  <a:gd name="T1" fmla="*/ 0 h 80"/>
                  <a:gd name="T2" fmla="*/ 32 w 112"/>
                  <a:gd name="T3" fmla="*/ 80 h 80"/>
                  <a:gd name="T4" fmla="*/ 16 w 112"/>
                  <a:gd name="T5" fmla="*/ 56 h 80"/>
                  <a:gd name="T6" fmla="*/ 0 w 112"/>
                  <a:gd name="T7" fmla="*/ 32 h 80"/>
                  <a:gd name="T8" fmla="*/ 112 w 112"/>
                  <a:gd name="T9" fmla="*/ 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0"/>
                    </a:moveTo>
                    <a:lnTo>
                      <a:pt x="32" y="80"/>
                    </a:lnTo>
                    <a:lnTo>
                      <a:pt x="16" y="56"/>
                    </a:lnTo>
                    <a:lnTo>
                      <a:pt x="0" y="32"/>
                    </a:lnTo>
                    <a:lnTo>
                      <a:pt x="112" y="0"/>
                    </a:lnTo>
                    <a:close/>
                  </a:path>
                </a:pathLst>
              </a:custGeom>
              <a:solidFill>
                <a:schemeClr val="bg2"/>
              </a:solidFill>
              <a:ln w="9525">
                <a:solidFill>
                  <a:schemeClr val="bg2"/>
                </a:solidFill>
                <a:round/>
                <a:headEnd/>
                <a:tailEnd/>
              </a:ln>
            </p:spPr>
            <p:txBody>
              <a:bodyPr/>
              <a:lstStyle/>
              <a:p>
                <a:endParaRPr lang="en-US"/>
              </a:p>
            </p:txBody>
          </p:sp>
          <p:sp>
            <p:nvSpPr>
              <p:cNvPr id="108040" name="Line 995"/>
              <p:cNvSpPr>
                <a:spLocks noChangeShapeType="1"/>
              </p:cNvSpPr>
              <p:nvPr/>
            </p:nvSpPr>
            <p:spPr bwMode="auto">
              <a:xfrm flipV="1">
                <a:off x="1944" y="199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1" name="Line 996"/>
              <p:cNvSpPr>
                <a:spLocks noChangeShapeType="1"/>
              </p:cNvSpPr>
              <p:nvPr/>
            </p:nvSpPr>
            <p:spPr bwMode="auto">
              <a:xfrm flipV="1">
                <a:off x="2040" y="194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2" name="Line 997"/>
              <p:cNvSpPr>
                <a:spLocks noChangeShapeType="1"/>
              </p:cNvSpPr>
              <p:nvPr/>
            </p:nvSpPr>
            <p:spPr bwMode="auto">
              <a:xfrm flipV="1">
                <a:off x="2136" y="188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43" name="Line 998"/>
              <p:cNvSpPr>
                <a:spLocks noChangeShapeType="1"/>
              </p:cNvSpPr>
              <p:nvPr/>
            </p:nvSpPr>
            <p:spPr bwMode="auto">
              <a:xfrm flipV="1">
                <a:off x="2232" y="1837"/>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3" name="Group 999"/>
            <p:cNvGrpSpPr>
              <a:grpSpLocks/>
            </p:cNvGrpSpPr>
            <p:nvPr/>
          </p:nvGrpSpPr>
          <p:grpSpPr bwMode="auto">
            <a:xfrm>
              <a:off x="2415" y="1781"/>
              <a:ext cx="423" cy="271"/>
              <a:chOff x="2415" y="1781"/>
              <a:chExt cx="423" cy="271"/>
            </a:xfrm>
          </p:grpSpPr>
          <p:sp>
            <p:nvSpPr>
              <p:cNvPr id="108034" name="Freeform 1000"/>
              <p:cNvSpPr>
                <a:spLocks/>
              </p:cNvSpPr>
              <p:nvPr/>
            </p:nvSpPr>
            <p:spPr bwMode="auto">
              <a:xfrm>
                <a:off x="2726"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35" name="Line 1001"/>
              <p:cNvSpPr>
                <a:spLocks noChangeShapeType="1"/>
              </p:cNvSpPr>
              <p:nvPr/>
            </p:nvSpPr>
            <p:spPr bwMode="auto">
              <a:xfrm flipV="1">
                <a:off x="2415" y="20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6" name="Line 1002"/>
              <p:cNvSpPr>
                <a:spLocks noChangeShapeType="1"/>
              </p:cNvSpPr>
              <p:nvPr/>
            </p:nvSpPr>
            <p:spPr bwMode="auto">
              <a:xfrm flipV="1">
                <a:off x="2511" y="194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7" name="Line 1003"/>
              <p:cNvSpPr>
                <a:spLocks noChangeShapeType="1"/>
              </p:cNvSpPr>
              <p:nvPr/>
            </p:nvSpPr>
            <p:spPr bwMode="auto">
              <a:xfrm flipV="1">
                <a:off x="2607" y="188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8" name="Line 1004"/>
              <p:cNvSpPr>
                <a:spLocks noChangeShapeType="1"/>
              </p:cNvSpPr>
              <p:nvPr/>
            </p:nvSpPr>
            <p:spPr bwMode="auto">
              <a:xfrm flipV="1">
                <a:off x="2696" y="1846"/>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4" name="Group 1005"/>
            <p:cNvGrpSpPr>
              <a:grpSpLocks/>
            </p:cNvGrpSpPr>
            <p:nvPr/>
          </p:nvGrpSpPr>
          <p:grpSpPr bwMode="auto">
            <a:xfrm>
              <a:off x="2886" y="1773"/>
              <a:ext cx="415" cy="271"/>
              <a:chOff x="2886" y="1773"/>
              <a:chExt cx="415" cy="271"/>
            </a:xfrm>
          </p:grpSpPr>
          <p:sp>
            <p:nvSpPr>
              <p:cNvPr id="108029" name="Freeform 1006"/>
              <p:cNvSpPr>
                <a:spLocks/>
              </p:cNvSpPr>
              <p:nvPr/>
            </p:nvSpPr>
            <p:spPr bwMode="auto">
              <a:xfrm>
                <a:off x="3189"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30" name="Line 1007"/>
              <p:cNvSpPr>
                <a:spLocks noChangeShapeType="1"/>
              </p:cNvSpPr>
              <p:nvPr/>
            </p:nvSpPr>
            <p:spPr bwMode="auto">
              <a:xfrm flipV="1">
                <a:off x="2886"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1" name="Line 1008"/>
              <p:cNvSpPr>
                <a:spLocks noChangeShapeType="1"/>
              </p:cNvSpPr>
              <p:nvPr/>
            </p:nvSpPr>
            <p:spPr bwMode="auto">
              <a:xfrm flipV="1">
                <a:off x="2982" y="19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2" name="Line 1009"/>
              <p:cNvSpPr>
                <a:spLocks noChangeShapeType="1"/>
              </p:cNvSpPr>
              <p:nvPr/>
            </p:nvSpPr>
            <p:spPr bwMode="auto">
              <a:xfrm flipV="1">
                <a:off x="3070" y="187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33" name="Line 1010"/>
              <p:cNvSpPr>
                <a:spLocks noChangeShapeType="1"/>
              </p:cNvSpPr>
              <p:nvPr/>
            </p:nvSpPr>
            <p:spPr bwMode="auto">
              <a:xfrm flipV="1">
                <a:off x="3165" y="1838"/>
                <a:ext cx="40"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5" name="Group 1011"/>
            <p:cNvGrpSpPr>
              <a:grpSpLocks/>
            </p:cNvGrpSpPr>
            <p:nvPr/>
          </p:nvGrpSpPr>
          <p:grpSpPr bwMode="auto">
            <a:xfrm>
              <a:off x="3325" y="1773"/>
              <a:ext cx="423" cy="271"/>
              <a:chOff x="3325" y="1773"/>
              <a:chExt cx="423" cy="271"/>
            </a:xfrm>
          </p:grpSpPr>
          <p:sp>
            <p:nvSpPr>
              <p:cNvPr id="108024" name="Freeform 1012"/>
              <p:cNvSpPr>
                <a:spLocks/>
              </p:cNvSpPr>
              <p:nvPr/>
            </p:nvSpPr>
            <p:spPr bwMode="auto">
              <a:xfrm>
                <a:off x="3636" y="177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25" name="Line 1013"/>
              <p:cNvSpPr>
                <a:spLocks noChangeShapeType="1"/>
              </p:cNvSpPr>
              <p:nvPr/>
            </p:nvSpPr>
            <p:spPr bwMode="auto">
              <a:xfrm flipV="1">
                <a:off x="3325"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6" name="Line 1014"/>
              <p:cNvSpPr>
                <a:spLocks noChangeShapeType="1"/>
              </p:cNvSpPr>
              <p:nvPr/>
            </p:nvSpPr>
            <p:spPr bwMode="auto">
              <a:xfrm flipV="1">
                <a:off x="3421"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7" name="Line 1015"/>
              <p:cNvSpPr>
                <a:spLocks noChangeShapeType="1"/>
              </p:cNvSpPr>
              <p:nvPr/>
            </p:nvSpPr>
            <p:spPr bwMode="auto">
              <a:xfrm flipV="1">
                <a:off x="3517" y="187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8" name="Line 1016"/>
              <p:cNvSpPr>
                <a:spLocks noChangeShapeType="1"/>
              </p:cNvSpPr>
              <p:nvPr/>
            </p:nvSpPr>
            <p:spPr bwMode="auto">
              <a:xfrm flipV="1">
                <a:off x="3604" y="1838"/>
                <a:ext cx="48" cy="2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6" name="Group 1017"/>
            <p:cNvGrpSpPr>
              <a:grpSpLocks/>
            </p:cNvGrpSpPr>
            <p:nvPr/>
          </p:nvGrpSpPr>
          <p:grpSpPr bwMode="auto">
            <a:xfrm>
              <a:off x="2878" y="2379"/>
              <a:ext cx="407" cy="287"/>
              <a:chOff x="2878" y="2379"/>
              <a:chExt cx="407" cy="287"/>
            </a:xfrm>
          </p:grpSpPr>
          <p:sp>
            <p:nvSpPr>
              <p:cNvPr id="108019" name="Freeform 1018"/>
              <p:cNvSpPr>
                <a:spLocks/>
              </p:cNvSpPr>
              <p:nvPr/>
            </p:nvSpPr>
            <p:spPr bwMode="auto">
              <a:xfrm>
                <a:off x="3173" y="2379"/>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20" name="Line 1019"/>
              <p:cNvSpPr>
                <a:spLocks noChangeShapeType="1"/>
              </p:cNvSpPr>
              <p:nvPr/>
            </p:nvSpPr>
            <p:spPr bwMode="auto">
              <a:xfrm flipV="1">
                <a:off x="2878" y="261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1" name="Line 1020"/>
              <p:cNvSpPr>
                <a:spLocks noChangeShapeType="1"/>
              </p:cNvSpPr>
              <p:nvPr/>
            </p:nvSpPr>
            <p:spPr bwMode="auto">
              <a:xfrm flipV="1">
                <a:off x="2967" y="255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2" name="Line 1021"/>
              <p:cNvSpPr>
                <a:spLocks noChangeShapeType="1"/>
              </p:cNvSpPr>
              <p:nvPr/>
            </p:nvSpPr>
            <p:spPr bwMode="auto">
              <a:xfrm flipV="1">
                <a:off x="3062" y="249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23" name="Line 1022"/>
              <p:cNvSpPr>
                <a:spLocks noChangeShapeType="1"/>
              </p:cNvSpPr>
              <p:nvPr/>
            </p:nvSpPr>
            <p:spPr bwMode="auto">
              <a:xfrm flipV="1">
                <a:off x="3149" y="2443"/>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7" name="Group 1023"/>
            <p:cNvGrpSpPr>
              <a:grpSpLocks/>
            </p:cNvGrpSpPr>
            <p:nvPr/>
          </p:nvGrpSpPr>
          <p:grpSpPr bwMode="auto">
            <a:xfrm>
              <a:off x="2878" y="2076"/>
              <a:ext cx="415" cy="279"/>
              <a:chOff x="2878" y="2076"/>
              <a:chExt cx="415" cy="279"/>
            </a:xfrm>
          </p:grpSpPr>
          <p:sp>
            <p:nvSpPr>
              <p:cNvPr id="108014" name="Freeform 1024"/>
              <p:cNvSpPr>
                <a:spLocks/>
              </p:cNvSpPr>
              <p:nvPr/>
            </p:nvSpPr>
            <p:spPr bwMode="auto">
              <a:xfrm>
                <a:off x="3181" y="2076"/>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15" name="Line 1025"/>
              <p:cNvSpPr>
                <a:spLocks noChangeShapeType="1"/>
              </p:cNvSpPr>
              <p:nvPr/>
            </p:nvSpPr>
            <p:spPr bwMode="auto">
              <a:xfrm flipV="1">
                <a:off x="2878" y="230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6" name="Line 1026"/>
              <p:cNvSpPr>
                <a:spLocks noChangeShapeType="1"/>
              </p:cNvSpPr>
              <p:nvPr/>
            </p:nvSpPr>
            <p:spPr bwMode="auto">
              <a:xfrm flipV="1">
                <a:off x="2975" y="2245"/>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7" name="Line 1027"/>
              <p:cNvSpPr>
                <a:spLocks noChangeShapeType="1"/>
              </p:cNvSpPr>
              <p:nvPr/>
            </p:nvSpPr>
            <p:spPr bwMode="auto">
              <a:xfrm flipV="1">
                <a:off x="3062" y="218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8" name="Line 1028"/>
              <p:cNvSpPr>
                <a:spLocks noChangeShapeType="1"/>
              </p:cNvSpPr>
              <p:nvPr/>
            </p:nvSpPr>
            <p:spPr bwMode="auto">
              <a:xfrm flipV="1">
                <a:off x="3157" y="214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8" name="Group 1029"/>
            <p:cNvGrpSpPr>
              <a:grpSpLocks/>
            </p:cNvGrpSpPr>
            <p:nvPr/>
          </p:nvGrpSpPr>
          <p:grpSpPr bwMode="auto">
            <a:xfrm>
              <a:off x="2415" y="2068"/>
              <a:ext cx="431" cy="279"/>
              <a:chOff x="2415" y="2068"/>
              <a:chExt cx="431" cy="279"/>
            </a:xfrm>
          </p:grpSpPr>
          <p:sp>
            <p:nvSpPr>
              <p:cNvPr id="108009" name="Freeform 1030"/>
              <p:cNvSpPr>
                <a:spLocks/>
              </p:cNvSpPr>
              <p:nvPr/>
            </p:nvSpPr>
            <p:spPr bwMode="auto">
              <a:xfrm>
                <a:off x="2734" y="2068"/>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8010" name="Line 1031"/>
              <p:cNvSpPr>
                <a:spLocks noChangeShapeType="1"/>
              </p:cNvSpPr>
              <p:nvPr/>
            </p:nvSpPr>
            <p:spPr bwMode="auto">
              <a:xfrm flipV="1">
                <a:off x="2415" y="229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1" name="Line 1032"/>
              <p:cNvSpPr>
                <a:spLocks noChangeShapeType="1"/>
              </p:cNvSpPr>
              <p:nvPr/>
            </p:nvSpPr>
            <p:spPr bwMode="auto">
              <a:xfrm flipV="1">
                <a:off x="2512" y="22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2" name="Line 1033"/>
              <p:cNvSpPr>
                <a:spLocks noChangeShapeType="1"/>
              </p:cNvSpPr>
              <p:nvPr/>
            </p:nvSpPr>
            <p:spPr bwMode="auto">
              <a:xfrm flipV="1">
                <a:off x="2599" y="2180"/>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13" name="Line 1034"/>
              <p:cNvSpPr>
                <a:spLocks noChangeShapeType="1"/>
              </p:cNvSpPr>
              <p:nvPr/>
            </p:nvSpPr>
            <p:spPr bwMode="auto">
              <a:xfrm flipV="1">
                <a:off x="2694" y="2132"/>
                <a:ext cx="56"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19" name="Group 1035"/>
            <p:cNvGrpSpPr>
              <a:grpSpLocks/>
            </p:cNvGrpSpPr>
            <p:nvPr/>
          </p:nvGrpSpPr>
          <p:grpSpPr bwMode="auto">
            <a:xfrm>
              <a:off x="2399" y="2387"/>
              <a:ext cx="439" cy="582"/>
              <a:chOff x="2399" y="2387"/>
              <a:chExt cx="439" cy="582"/>
            </a:xfrm>
          </p:grpSpPr>
          <p:sp>
            <p:nvSpPr>
              <p:cNvPr id="108002" name="Freeform 1036"/>
              <p:cNvSpPr>
                <a:spLocks/>
              </p:cNvSpPr>
              <p:nvPr/>
            </p:nvSpPr>
            <p:spPr bwMode="auto">
              <a:xfrm>
                <a:off x="2750" y="2387"/>
                <a:ext cx="88" cy="104"/>
              </a:xfrm>
              <a:custGeom>
                <a:avLst/>
                <a:gdLst>
                  <a:gd name="T0" fmla="*/ 88 w 88"/>
                  <a:gd name="T1" fmla="*/ 0 h 104"/>
                  <a:gd name="T2" fmla="*/ 40 w 88"/>
                  <a:gd name="T3" fmla="*/ 104 h 104"/>
                  <a:gd name="T4" fmla="*/ 24 w 88"/>
                  <a:gd name="T5" fmla="*/ 88 h 104"/>
                  <a:gd name="T6" fmla="*/ 0 w 88"/>
                  <a:gd name="T7" fmla="*/ 72 h 104"/>
                  <a:gd name="T8" fmla="*/ 88 w 88"/>
                  <a:gd name="T9" fmla="*/ 0 h 104"/>
                  <a:gd name="T10" fmla="*/ 0 60000 65536"/>
                  <a:gd name="T11" fmla="*/ 0 60000 65536"/>
                  <a:gd name="T12" fmla="*/ 0 60000 65536"/>
                  <a:gd name="T13" fmla="*/ 0 60000 65536"/>
                  <a:gd name="T14" fmla="*/ 0 60000 65536"/>
                  <a:gd name="T15" fmla="*/ 0 w 88"/>
                  <a:gd name="T16" fmla="*/ 0 h 104"/>
                  <a:gd name="T17" fmla="*/ 88 w 88"/>
                  <a:gd name="T18" fmla="*/ 104 h 104"/>
                </a:gdLst>
                <a:ahLst/>
                <a:cxnLst>
                  <a:cxn ang="T10">
                    <a:pos x="T0" y="T1"/>
                  </a:cxn>
                  <a:cxn ang="T11">
                    <a:pos x="T2" y="T3"/>
                  </a:cxn>
                  <a:cxn ang="T12">
                    <a:pos x="T4" y="T5"/>
                  </a:cxn>
                  <a:cxn ang="T13">
                    <a:pos x="T6" y="T7"/>
                  </a:cxn>
                  <a:cxn ang="T14">
                    <a:pos x="T8" y="T9"/>
                  </a:cxn>
                </a:cxnLst>
                <a:rect l="T15" t="T16" r="T17" b="T18"/>
                <a:pathLst>
                  <a:path w="88" h="104">
                    <a:moveTo>
                      <a:pt x="88" y="0"/>
                    </a:moveTo>
                    <a:lnTo>
                      <a:pt x="40" y="104"/>
                    </a:lnTo>
                    <a:lnTo>
                      <a:pt x="24" y="88"/>
                    </a:lnTo>
                    <a:lnTo>
                      <a:pt x="0" y="72"/>
                    </a:lnTo>
                    <a:lnTo>
                      <a:pt x="88" y="0"/>
                    </a:lnTo>
                    <a:close/>
                  </a:path>
                </a:pathLst>
              </a:custGeom>
              <a:solidFill>
                <a:schemeClr val="bg2"/>
              </a:solidFill>
              <a:ln w="9525">
                <a:solidFill>
                  <a:schemeClr val="bg2"/>
                </a:solidFill>
                <a:round/>
                <a:headEnd/>
                <a:tailEnd/>
              </a:ln>
            </p:spPr>
            <p:txBody>
              <a:bodyPr/>
              <a:lstStyle/>
              <a:p>
                <a:endParaRPr lang="en-US"/>
              </a:p>
            </p:txBody>
          </p:sp>
          <p:sp>
            <p:nvSpPr>
              <p:cNvPr id="108003" name="Line 1037"/>
              <p:cNvSpPr>
                <a:spLocks noChangeShapeType="1"/>
              </p:cNvSpPr>
              <p:nvPr/>
            </p:nvSpPr>
            <p:spPr bwMode="auto">
              <a:xfrm flipV="1">
                <a:off x="2399" y="2898"/>
                <a:ext cx="56"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4" name="Line 1038"/>
              <p:cNvSpPr>
                <a:spLocks noChangeShapeType="1"/>
              </p:cNvSpPr>
              <p:nvPr/>
            </p:nvSpPr>
            <p:spPr bwMode="auto">
              <a:xfrm flipV="1">
                <a:off x="2463" y="281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5" name="Line 1039"/>
              <p:cNvSpPr>
                <a:spLocks noChangeShapeType="1"/>
              </p:cNvSpPr>
              <p:nvPr/>
            </p:nvSpPr>
            <p:spPr bwMode="auto">
              <a:xfrm flipV="1">
                <a:off x="2535" y="2724"/>
                <a:ext cx="47"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6" name="Line 1040"/>
              <p:cNvSpPr>
                <a:spLocks noChangeShapeType="1"/>
              </p:cNvSpPr>
              <p:nvPr/>
            </p:nvSpPr>
            <p:spPr bwMode="auto">
              <a:xfrm flipV="1">
                <a:off x="2598" y="2634"/>
                <a:ext cx="56" cy="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7" name="Line 1041"/>
              <p:cNvSpPr>
                <a:spLocks noChangeShapeType="1"/>
              </p:cNvSpPr>
              <p:nvPr/>
            </p:nvSpPr>
            <p:spPr bwMode="auto">
              <a:xfrm flipV="1">
                <a:off x="2670" y="253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8" name="Line 1042"/>
              <p:cNvSpPr>
                <a:spLocks noChangeShapeType="1"/>
              </p:cNvSpPr>
              <p:nvPr/>
            </p:nvSpPr>
            <p:spPr bwMode="auto">
              <a:xfrm flipV="1">
                <a:off x="2734" y="2476"/>
                <a:ext cx="4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0" name="Group 1043"/>
            <p:cNvGrpSpPr>
              <a:grpSpLocks/>
            </p:cNvGrpSpPr>
            <p:nvPr/>
          </p:nvGrpSpPr>
          <p:grpSpPr bwMode="auto">
            <a:xfrm>
              <a:off x="1498" y="3296"/>
              <a:ext cx="406" cy="287"/>
              <a:chOff x="1498" y="3296"/>
              <a:chExt cx="406" cy="287"/>
            </a:xfrm>
          </p:grpSpPr>
          <p:sp>
            <p:nvSpPr>
              <p:cNvPr id="107997" name="Freeform 1044"/>
              <p:cNvSpPr>
                <a:spLocks/>
              </p:cNvSpPr>
              <p:nvPr/>
            </p:nvSpPr>
            <p:spPr bwMode="auto">
              <a:xfrm>
                <a:off x="1792" y="3296"/>
                <a:ext cx="112" cy="88"/>
              </a:xfrm>
              <a:custGeom>
                <a:avLst/>
                <a:gdLst>
                  <a:gd name="T0" fmla="*/ 112 w 112"/>
                  <a:gd name="T1" fmla="*/ 0 h 88"/>
                  <a:gd name="T2" fmla="*/ 40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40"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98" name="Line 1045"/>
              <p:cNvSpPr>
                <a:spLocks noChangeShapeType="1"/>
              </p:cNvSpPr>
              <p:nvPr/>
            </p:nvSpPr>
            <p:spPr bwMode="auto">
              <a:xfrm flipV="1">
                <a:off x="1498" y="353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9" name="Line 1046"/>
              <p:cNvSpPr>
                <a:spLocks noChangeShapeType="1"/>
              </p:cNvSpPr>
              <p:nvPr/>
            </p:nvSpPr>
            <p:spPr bwMode="auto">
              <a:xfrm flipV="1">
                <a:off x="1584" y="347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0" name="Line 1047"/>
              <p:cNvSpPr>
                <a:spLocks noChangeShapeType="1"/>
              </p:cNvSpPr>
              <p:nvPr/>
            </p:nvSpPr>
            <p:spPr bwMode="auto">
              <a:xfrm flipV="1">
                <a:off x="1680" y="340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01" name="Line 1048"/>
              <p:cNvSpPr>
                <a:spLocks noChangeShapeType="1"/>
              </p:cNvSpPr>
              <p:nvPr/>
            </p:nvSpPr>
            <p:spPr bwMode="auto">
              <a:xfrm flipV="1">
                <a:off x="1768" y="3360"/>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1" name="Group 1049"/>
            <p:cNvGrpSpPr>
              <a:grpSpLocks/>
            </p:cNvGrpSpPr>
            <p:nvPr/>
          </p:nvGrpSpPr>
          <p:grpSpPr bwMode="auto">
            <a:xfrm>
              <a:off x="1489" y="2690"/>
              <a:ext cx="423" cy="279"/>
              <a:chOff x="1489" y="2690"/>
              <a:chExt cx="423" cy="279"/>
            </a:xfrm>
          </p:grpSpPr>
          <p:sp>
            <p:nvSpPr>
              <p:cNvPr id="107992" name="Freeform 1050"/>
              <p:cNvSpPr>
                <a:spLocks/>
              </p:cNvSpPr>
              <p:nvPr/>
            </p:nvSpPr>
            <p:spPr bwMode="auto">
              <a:xfrm>
                <a:off x="1800"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93" name="Line 1051"/>
              <p:cNvSpPr>
                <a:spLocks noChangeShapeType="1"/>
              </p:cNvSpPr>
              <p:nvPr/>
            </p:nvSpPr>
            <p:spPr bwMode="auto">
              <a:xfrm flipV="1">
                <a:off x="1489" y="292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4" name="Line 1052"/>
              <p:cNvSpPr>
                <a:spLocks noChangeShapeType="1"/>
              </p:cNvSpPr>
              <p:nvPr/>
            </p:nvSpPr>
            <p:spPr bwMode="auto">
              <a:xfrm flipV="1">
                <a:off x="1585" y="2858"/>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5" name="Line 1053"/>
              <p:cNvSpPr>
                <a:spLocks noChangeShapeType="1"/>
              </p:cNvSpPr>
              <p:nvPr/>
            </p:nvSpPr>
            <p:spPr bwMode="auto">
              <a:xfrm flipV="1">
                <a:off x="1672" y="2803"/>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6" name="Line 1054"/>
              <p:cNvSpPr>
                <a:spLocks noChangeShapeType="1"/>
              </p:cNvSpPr>
              <p:nvPr/>
            </p:nvSpPr>
            <p:spPr bwMode="auto">
              <a:xfrm flipV="1">
                <a:off x="1768" y="2754"/>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2" name="Group 1055"/>
            <p:cNvGrpSpPr>
              <a:grpSpLocks/>
            </p:cNvGrpSpPr>
            <p:nvPr/>
          </p:nvGrpSpPr>
          <p:grpSpPr bwMode="auto">
            <a:xfrm>
              <a:off x="1490" y="2993"/>
              <a:ext cx="414" cy="271"/>
              <a:chOff x="1490" y="2993"/>
              <a:chExt cx="414" cy="271"/>
            </a:xfrm>
          </p:grpSpPr>
          <p:sp>
            <p:nvSpPr>
              <p:cNvPr id="107987" name="Freeform 1056"/>
              <p:cNvSpPr>
                <a:spLocks/>
              </p:cNvSpPr>
              <p:nvPr/>
            </p:nvSpPr>
            <p:spPr bwMode="auto">
              <a:xfrm>
                <a:off x="1792" y="2993"/>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88" name="Line 1057"/>
              <p:cNvSpPr>
                <a:spLocks noChangeShapeType="1"/>
              </p:cNvSpPr>
              <p:nvPr/>
            </p:nvSpPr>
            <p:spPr bwMode="auto">
              <a:xfrm flipV="1">
                <a:off x="1490" y="321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9" name="Line 1058"/>
              <p:cNvSpPr>
                <a:spLocks noChangeShapeType="1"/>
              </p:cNvSpPr>
              <p:nvPr/>
            </p:nvSpPr>
            <p:spPr bwMode="auto">
              <a:xfrm flipV="1">
                <a:off x="1584" y="3154"/>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0" name="Line 1059"/>
              <p:cNvSpPr>
                <a:spLocks noChangeShapeType="1"/>
              </p:cNvSpPr>
              <p:nvPr/>
            </p:nvSpPr>
            <p:spPr bwMode="auto">
              <a:xfrm flipV="1">
                <a:off x="1672" y="3097"/>
                <a:ext cx="8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91" name="Line 1060"/>
              <p:cNvSpPr>
                <a:spLocks noChangeShapeType="1"/>
              </p:cNvSpPr>
              <p:nvPr/>
            </p:nvSpPr>
            <p:spPr bwMode="auto">
              <a:xfrm flipV="1">
                <a:off x="1768" y="3057"/>
                <a:ext cx="40"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3" name="Group 1061"/>
            <p:cNvGrpSpPr>
              <a:grpSpLocks/>
            </p:cNvGrpSpPr>
            <p:nvPr/>
          </p:nvGrpSpPr>
          <p:grpSpPr bwMode="auto">
            <a:xfrm>
              <a:off x="1936" y="2993"/>
              <a:ext cx="439" cy="582"/>
              <a:chOff x="1936" y="2993"/>
              <a:chExt cx="439" cy="582"/>
            </a:xfrm>
          </p:grpSpPr>
          <p:sp>
            <p:nvSpPr>
              <p:cNvPr id="107980" name="Freeform 1062"/>
              <p:cNvSpPr>
                <a:spLocks/>
              </p:cNvSpPr>
              <p:nvPr/>
            </p:nvSpPr>
            <p:spPr bwMode="auto">
              <a:xfrm>
                <a:off x="2287" y="3472"/>
                <a:ext cx="88" cy="103"/>
              </a:xfrm>
              <a:custGeom>
                <a:avLst/>
                <a:gdLst>
                  <a:gd name="T0" fmla="*/ 88 w 88"/>
                  <a:gd name="T1" fmla="*/ 103 h 103"/>
                  <a:gd name="T2" fmla="*/ 0 w 88"/>
                  <a:gd name="T3" fmla="*/ 32 h 103"/>
                  <a:gd name="T4" fmla="*/ 24 w 88"/>
                  <a:gd name="T5" fmla="*/ 16 h 103"/>
                  <a:gd name="T6" fmla="*/ 40 w 88"/>
                  <a:gd name="T7" fmla="*/ 0 h 103"/>
                  <a:gd name="T8" fmla="*/ 88 w 88"/>
                  <a:gd name="T9" fmla="*/ 103 h 103"/>
                  <a:gd name="T10" fmla="*/ 0 60000 65536"/>
                  <a:gd name="T11" fmla="*/ 0 60000 65536"/>
                  <a:gd name="T12" fmla="*/ 0 60000 65536"/>
                  <a:gd name="T13" fmla="*/ 0 60000 65536"/>
                  <a:gd name="T14" fmla="*/ 0 60000 65536"/>
                  <a:gd name="T15" fmla="*/ 0 w 88"/>
                  <a:gd name="T16" fmla="*/ 0 h 103"/>
                  <a:gd name="T17" fmla="*/ 88 w 88"/>
                  <a:gd name="T18" fmla="*/ 103 h 103"/>
                </a:gdLst>
                <a:ahLst/>
                <a:cxnLst>
                  <a:cxn ang="T10">
                    <a:pos x="T0" y="T1"/>
                  </a:cxn>
                  <a:cxn ang="T11">
                    <a:pos x="T2" y="T3"/>
                  </a:cxn>
                  <a:cxn ang="T12">
                    <a:pos x="T4" y="T5"/>
                  </a:cxn>
                  <a:cxn ang="T13">
                    <a:pos x="T6" y="T7"/>
                  </a:cxn>
                  <a:cxn ang="T14">
                    <a:pos x="T8" y="T9"/>
                  </a:cxn>
                </a:cxnLst>
                <a:rect l="T15" t="T16" r="T17" b="T18"/>
                <a:pathLst>
                  <a:path w="88" h="103">
                    <a:moveTo>
                      <a:pt x="88" y="103"/>
                    </a:moveTo>
                    <a:lnTo>
                      <a:pt x="0" y="32"/>
                    </a:lnTo>
                    <a:lnTo>
                      <a:pt x="24" y="16"/>
                    </a:lnTo>
                    <a:lnTo>
                      <a:pt x="40" y="0"/>
                    </a:lnTo>
                    <a:lnTo>
                      <a:pt x="88" y="103"/>
                    </a:lnTo>
                    <a:close/>
                  </a:path>
                </a:pathLst>
              </a:custGeom>
              <a:solidFill>
                <a:schemeClr val="bg2"/>
              </a:solidFill>
              <a:ln w="9525">
                <a:solidFill>
                  <a:schemeClr val="bg2"/>
                </a:solidFill>
                <a:round/>
                <a:headEnd/>
                <a:tailEnd/>
              </a:ln>
            </p:spPr>
            <p:txBody>
              <a:bodyPr/>
              <a:lstStyle/>
              <a:p>
                <a:endParaRPr lang="en-US"/>
              </a:p>
            </p:txBody>
          </p:sp>
          <p:sp>
            <p:nvSpPr>
              <p:cNvPr id="107981" name="Line 1063"/>
              <p:cNvSpPr>
                <a:spLocks noChangeShapeType="1"/>
              </p:cNvSpPr>
              <p:nvPr/>
            </p:nvSpPr>
            <p:spPr bwMode="auto">
              <a:xfrm>
                <a:off x="1936" y="2993"/>
                <a:ext cx="56"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2" name="Line 1064"/>
              <p:cNvSpPr>
                <a:spLocks noChangeShapeType="1"/>
              </p:cNvSpPr>
              <p:nvPr/>
            </p:nvSpPr>
            <p:spPr bwMode="auto">
              <a:xfrm>
                <a:off x="2000" y="3081"/>
                <a:ext cx="55" cy="7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3" name="Line 1065"/>
              <p:cNvSpPr>
                <a:spLocks noChangeShapeType="1"/>
              </p:cNvSpPr>
              <p:nvPr/>
            </p:nvSpPr>
            <p:spPr bwMode="auto">
              <a:xfrm>
                <a:off x="2071" y="3169"/>
                <a:ext cx="48" cy="7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4" name="Line 1066"/>
              <p:cNvSpPr>
                <a:spLocks noChangeShapeType="1"/>
              </p:cNvSpPr>
              <p:nvPr/>
            </p:nvSpPr>
            <p:spPr bwMode="auto">
              <a:xfrm>
                <a:off x="2135" y="3264"/>
                <a:ext cx="56" cy="6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5" name="Line 1067"/>
              <p:cNvSpPr>
                <a:spLocks noChangeShapeType="1"/>
              </p:cNvSpPr>
              <p:nvPr/>
            </p:nvSpPr>
            <p:spPr bwMode="auto">
              <a:xfrm>
                <a:off x="2207" y="3352"/>
                <a:ext cx="48" cy="7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86" name="Line 1068"/>
              <p:cNvSpPr>
                <a:spLocks noChangeShapeType="1"/>
              </p:cNvSpPr>
              <p:nvPr/>
            </p:nvSpPr>
            <p:spPr bwMode="auto">
              <a:xfrm>
                <a:off x="2271" y="3440"/>
                <a:ext cx="40"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4" name="Group 1069"/>
            <p:cNvGrpSpPr>
              <a:grpSpLocks/>
            </p:cNvGrpSpPr>
            <p:nvPr/>
          </p:nvGrpSpPr>
          <p:grpSpPr bwMode="auto">
            <a:xfrm>
              <a:off x="1944" y="2690"/>
              <a:ext cx="447" cy="279"/>
              <a:chOff x="1944" y="2690"/>
              <a:chExt cx="447" cy="279"/>
            </a:xfrm>
          </p:grpSpPr>
          <p:sp>
            <p:nvSpPr>
              <p:cNvPr id="107975" name="Freeform 1070"/>
              <p:cNvSpPr>
                <a:spLocks/>
              </p:cNvSpPr>
              <p:nvPr/>
            </p:nvSpPr>
            <p:spPr bwMode="auto">
              <a:xfrm>
                <a:off x="2279" y="2889"/>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976" name="Line 1071"/>
              <p:cNvSpPr>
                <a:spLocks noChangeShapeType="1"/>
              </p:cNvSpPr>
              <p:nvPr/>
            </p:nvSpPr>
            <p:spPr bwMode="auto">
              <a:xfrm>
                <a:off x="1944" y="269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7" name="Line 1072"/>
              <p:cNvSpPr>
                <a:spLocks noChangeShapeType="1"/>
              </p:cNvSpPr>
              <p:nvPr/>
            </p:nvSpPr>
            <p:spPr bwMode="auto">
              <a:xfrm>
                <a:off x="2040" y="274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8" name="Line 1073"/>
              <p:cNvSpPr>
                <a:spLocks noChangeShapeType="1"/>
              </p:cNvSpPr>
              <p:nvPr/>
            </p:nvSpPr>
            <p:spPr bwMode="auto">
              <a:xfrm>
                <a:off x="2136" y="281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9" name="Line 1074"/>
              <p:cNvSpPr>
                <a:spLocks noChangeShapeType="1"/>
              </p:cNvSpPr>
              <p:nvPr/>
            </p:nvSpPr>
            <p:spPr bwMode="auto">
              <a:xfrm>
                <a:off x="2232" y="2866"/>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5" name="Group 1075"/>
            <p:cNvGrpSpPr>
              <a:grpSpLocks/>
            </p:cNvGrpSpPr>
            <p:nvPr/>
          </p:nvGrpSpPr>
          <p:grpSpPr bwMode="auto">
            <a:xfrm>
              <a:off x="2407" y="3001"/>
              <a:ext cx="423" cy="271"/>
              <a:chOff x="2407" y="3001"/>
              <a:chExt cx="423" cy="271"/>
            </a:xfrm>
          </p:grpSpPr>
          <p:sp>
            <p:nvSpPr>
              <p:cNvPr id="107970" name="Freeform 1076"/>
              <p:cNvSpPr>
                <a:spLocks/>
              </p:cNvSpPr>
              <p:nvPr/>
            </p:nvSpPr>
            <p:spPr bwMode="auto">
              <a:xfrm>
                <a:off x="2718" y="3185"/>
                <a:ext cx="112" cy="87"/>
              </a:xfrm>
              <a:custGeom>
                <a:avLst/>
                <a:gdLst>
                  <a:gd name="T0" fmla="*/ 112 w 112"/>
                  <a:gd name="T1" fmla="*/ 87 h 87"/>
                  <a:gd name="T2" fmla="*/ 0 w 112"/>
                  <a:gd name="T3" fmla="*/ 47 h 87"/>
                  <a:gd name="T4" fmla="*/ 16 w 112"/>
                  <a:gd name="T5" fmla="*/ 23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7"/>
                    </a:lnTo>
                    <a:lnTo>
                      <a:pt x="16" y="23"/>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7971" name="Line 1077"/>
              <p:cNvSpPr>
                <a:spLocks noChangeShapeType="1"/>
              </p:cNvSpPr>
              <p:nvPr/>
            </p:nvSpPr>
            <p:spPr bwMode="auto">
              <a:xfrm>
                <a:off x="2407"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2" name="Line 1078"/>
              <p:cNvSpPr>
                <a:spLocks noChangeShapeType="1"/>
              </p:cNvSpPr>
              <p:nvPr/>
            </p:nvSpPr>
            <p:spPr bwMode="auto">
              <a:xfrm>
                <a:off x="2503" y="3065"/>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3" name="Line 1079"/>
              <p:cNvSpPr>
                <a:spLocks noChangeShapeType="1"/>
              </p:cNvSpPr>
              <p:nvPr/>
            </p:nvSpPr>
            <p:spPr bwMode="auto">
              <a:xfrm>
                <a:off x="2599"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74" name="Line 1080"/>
              <p:cNvSpPr>
                <a:spLocks noChangeShapeType="1"/>
              </p:cNvSpPr>
              <p:nvPr/>
            </p:nvSpPr>
            <p:spPr bwMode="auto">
              <a:xfrm>
                <a:off x="2688" y="3185"/>
                <a:ext cx="46" cy="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6" name="Group 1081"/>
            <p:cNvGrpSpPr>
              <a:grpSpLocks/>
            </p:cNvGrpSpPr>
            <p:nvPr/>
          </p:nvGrpSpPr>
          <p:grpSpPr bwMode="auto">
            <a:xfrm>
              <a:off x="2854" y="3296"/>
              <a:ext cx="439" cy="279"/>
              <a:chOff x="2854" y="3296"/>
              <a:chExt cx="439" cy="279"/>
            </a:xfrm>
          </p:grpSpPr>
          <p:sp>
            <p:nvSpPr>
              <p:cNvPr id="107965" name="Freeform 1082"/>
              <p:cNvSpPr>
                <a:spLocks/>
              </p:cNvSpPr>
              <p:nvPr/>
            </p:nvSpPr>
            <p:spPr bwMode="auto">
              <a:xfrm>
                <a:off x="3181" y="3488"/>
                <a:ext cx="112" cy="87"/>
              </a:xfrm>
              <a:custGeom>
                <a:avLst/>
                <a:gdLst>
                  <a:gd name="T0" fmla="*/ 112 w 112"/>
                  <a:gd name="T1" fmla="*/ 87 h 87"/>
                  <a:gd name="T2" fmla="*/ 0 w 112"/>
                  <a:gd name="T3" fmla="*/ 48 h 87"/>
                  <a:gd name="T4" fmla="*/ 16 w 112"/>
                  <a:gd name="T5" fmla="*/ 24 h 87"/>
                  <a:gd name="T6" fmla="*/ 32 w 112"/>
                  <a:gd name="T7" fmla="*/ 0 h 87"/>
                  <a:gd name="T8" fmla="*/ 112 w 112"/>
                  <a:gd name="T9" fmla="*/ 87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87"/>
                    </a:moveTo>
                    <a:lnTo>
                      <a:pt x="0" y="48"/>
                    </a:lnTo>
                    <a:lnTo>
                      <a:pt x="16" y="24"/>
                    </a:lnTo>
                    <a:lnTo>
                      <a:pt x="32" y="0"/>
                    </a:lnTo>
                    <a:lnTo>
                      <a:pt x="112" y="87"/>
                    </a:lnTo>
                    <a:close/>
                  </a:path>
                </a:pathLst>
              </a:custGeom>
              <a:solidFill>
                <a:schemeClr val="bg2"/>
              </a:solidFill>
              <a:ln w="9525">
                <a:solidFill>
                  <a:schemeClr val="bg2"/>
                </a:solidFill>
                <a:round/>
                <a:headEnd/>
                <a:tailEnd/>
              </a:ln>
            </p:spPr>
            <p:txBody>
              <a:bodyPr/>
              <a:lstStyle/>
              <a:p>
                <a:endParaRPr lang="en-US"/>
              </a:p>
            </p:txBody>
          </p:sp>
          <p:sp>
            <p:nvSpPr>
              <p:cNvPr id="107966" name="Line 1083"/>
              <p:cNvSpPr>
                <a:spLocks noChangeShapeType="1"/>
              </p:cNvSpPr>
              <p:nvPr/>
            </p:nvSpPr>
            <p:spPr bwMode="auto">
              <a:xfrm>
                <a:off x="2854" y="32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7" name="Line 1084"/>
              <p:cNvSpPr>
                <a:spLocks noChangeShapeType="1"/>
              </p:cNvSpPr>
              <p:nvPr/>
            </p:nvSpPr>
            <p:spPr bwMode="auto">
              <a:xfrm>
                <a:off x="2950" y="3360"/>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8" name="Line 1085"/>
              <p:cNvSpPr>
                <a:spLocks noChangeShapeType="1"/>
              </p:cNvSpPr>
              <p:nvPr/>
            </p:nvSpPr>
            <p:spPr bwMode="auto">
              <a:xfrm>
                <a:off x="3046" y="341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9" name="Line 1086"/>
              <p:cNvSpPr>
                <a:spLocks noChangeShapeType="1"/>
              </p:cNvSpPr>
              <p:nvPr/>
            </p:nvSpPr>
            <p:spPr bwMode="auto">
              <a:xfrm>
                <a:off x="3135" y="3480"/>
                <a:ext cx="62"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7" name="Group 1087"/>
            <p:cNvGrpSpPr>
              <a:grpSpLocks/>
            </p:cNvGrpSpPr>
            <p:nvPr/>
          </p:nvGrpSpPr>
          <p:grpSpPr bwMode="auto">
            <a:xfrm>
              <a:off x="2863" y="3304"/>
              <a:ext cx="422" cy="279"/>
              <a:chOff x="2863" y="3304"/>
              <a:chExt cx="422" cy="279"/>
            </a:xfrm>
          </p:grpSpPr>
          <p:sp>
            <p:nvSpPr>
              <p:cNvPr id="107960" name="Freeform 1088"/>
              <p:cNvSpPr>
                <a:spLocks/>
              </p:cNvSpPr>
              <p:nvPr/>
            </p:nvSpPr>
            <p:spPr bwMode="auto">
              <a:xfrm>
                <a:off x="3173"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61" name="Line 1089"/>
              <p:cNvSpPr>
                <a:spLocks noChangeShapeType="1"/>
              </p:cNvSpPr>
              <p:nvPr/>
            </p:nvSpPr>
            <p:spPr bwMode="auto">
              <a:xfrm flipV="1">
                <a:off x="2863"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2" name="Line 1090"/>
              <p:cNvSpPr>
                <a:spLocks noChangeShapeType="1"/>
              </p:cNvSpPr>
              <p:nvPr/>
            </p:nvSpPr>
            <p:spPr bwMode="auto">
              <a:xfrm flipV="1">
                <a:off x="2958"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3" name="Line 1091"/>
              <p:cNvSpPr>
                <a:spLocks noChangeShapeType="1"/>
              </p:cNvSpPr>
              <p:nvPr/>
            </p:nvSpPr>
            <p:spPr bwMode="auto">
              <a:xfrm flipV="1">
                <a:off x="3046" y="341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64" name="Line 1092"/>
              <p:cNvSpPr>
                <a:spLocks noChangeShapeType="1"/>
              </p:cNvSpPr>
              <p:nvPr/>
            </p:nvSpPr>
            <p:spPr bwMode="auto">
              <a:xfrm flipV="1">
                <a:off x="3141"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8" name="Group 1093"/>
            <p:cNvGrpSpPr>
              <a:grpSpLocks/>
            </p:cNvGrpSpPr>
            <p:nvPr/>
          </p:nvGrpSpPr>
          <p:grpSpPr bwMode="auto">
            <a:xfrm>
              <a:off x="2870" y="2690"/>
              <a:ext cx="415" cy="287"/>
              <a:chOff x="2870" y="2690"/>
              <a:chExt cx="415" cy="287"/>
            </a:xfrm>
          </p:grpSpPr>
          <p:sp>
            <p:nvSpPr>
              <p:cNvPr id="107955" name="Freeform 1094"/>
              <p:cNvSpPr>
                <a:spLocks/>
              </p:cNvSpPr>
              <p:nvPr/>
            </p:nvSpPr>
            <p:spPr bwMode="auto">
              <a:xfrm>
                <a:off x="3173" y="2690"/>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56" name="Line 1095"/>
              <p:cNvSpPr>
                <a:spLocks noChangeShapeType="1"/>
              </p:cNvSpPr>
              <p:nvPr/>
            </p:nvSpPr>
            <p:spPr bwMode="auto">
              <a:xfrm flipV="1">
                <a:off x="2870" y="2929"/>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7" name="Line 1096"/>
              <p:cNvSpPr>
                <a:spLocks noChangeShapeType="1"/>
              </p:cNvSpPr>
              <p:nvPr/>
            </p:nvSpPr>
            <p:spPr bwMode="auto">
              <a:xfrm flipV="1">
                <a:off x="2967" y="2867"/>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8" name="Line 1097"/>
              <p:cNvSpPr>
                <a:spLocks noChangeShapeType="1"/>
              </p:cNvSpPr>
              <p:nvPr/>
            </p:nvSpPr>
            <p:spPr bwMode="auto">
              <a:xfrm flipV="1">
                <a:off x="3053" y="2803"/>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9" name="Line 1098"/>
              <p:cNvSpPr>
                <a:spLocks noChangeShapeType="1"/>
              </p:cNvSpPr>
              <p:nvPr/>
            </p:nvSpPr>
            <p:spPr bwMode="auto">
              <a:xfrm flipV="1">
                <a:off x="3149" y="2754"/>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29" name="Group 1099"/>
            <p:cNvGrpSpPr>
              <a:grpSpLocks/>
            </p:cNvGrpSpPr>
            <p:nvPr/>
          </p:nvGrpSpPr>
          <p:grpSpPr bwMode="auto">
            <a:xfrm>
              <a:off x="2878" y="2068"/>
              <a:ext cx="431" cy="287"/>
              <a:chOff x="2878" y="2068"/>
              <a:chExt cx="431" cy="287"/>
            </a:xfrm>
          </p:grpSpPr>
          <p:sp>
            <p:nvSpPr>
              <p:cNvPr id="107950" name="Freeform 1100"/>
              <p:cNvSpPr>
                <a:spLocks/>
              </p:cNvSpPr>
              <p:nvPr/>
            </p:nvSpPr>
            <p:spPr bwMode="auto">
              <a:xfrm>
                <a:off x="319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951" name="Line 1101"/>
              <p:cNvSpPr>
                <a:spLocks noChangeShapeType="1"/>
              </p:cNvSpPr>
              <p:nvPr/>
            </p:nvSpPr>
            <p:spPr bwMode="auto">
              <a:xfrm>
                <a:off x="287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2" name="Line 1102"/>
              <p:cNvSpPr>
                <a:spLocks noChangeShapeType="1"/>
              </p:cNvSpPr>
              <p:nvPr/>
            </p:nvSpPr>
            <p:spPr bwMode="auto">
              <a:xfrm>
                <a:off x="2975" y="2132"/>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3" name="Line 1103"/>
              <p:cNvSpPr>
                <a:spLocks noChangeShapeType="1"/>
              </p:cNvSpPr>
              <p:nvPr/>
            </p:nvSpPr>
            <p:spPr bwMode="auto">
              <a:xfrm>
                <a:off x="3062"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54" name="Line 1104"/>
              <p:cNvSpPr>
                <a:spLocks noChangeShapeType="1"/>
              </p:cNvSpPr>
              <p:nvPr/>
            </p:nvSpPr>
            <p:spPr bwMode="auto">
              <a:xfrm>
                <a:off x="315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0" name="Group 1105"/>
            <p:cNvGrpSpPr>
              <a:grpSpLocks/>
            </p:cNvGrpSpPr>
            <p:nvPr/>
          </p:nvGrpSpPr>
          <p:grpSpPr bwMode="auto">
            <a:xfrm>
              <a:off x="2415" y="2387"/>
              <a:ext cx="439" cy="271"/>
              <a:chOff x="2415" y="2387"/>
              <a:chExt cx="439" cy="271"/>
            </a:xfrm>
          </p:grpSpPr>
          <p:sp>
            <p:nvSpPr>
              <p:cNvPr id="107945" name="Freeform 1106"/>
              <p:cNvSpPr>
                <a:spLocks/>
              </p:cNvSpPr>
              <p:nvPr/>
            </p:nvSpPr>
            <p:spPr bwMode="auto">
              <a:xfrm>
                <a:off x="2742"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946" name="Line 1107"/>
              <p:cNvSpPr>
                <a:spLocks noChangeShapeType="1"/>
              </p:cNvSpPr>
              <p:nvPr/>
            </p:nvSpPr>
            <p:spPr bwMode="auto">
              <a:xfrm>
                <a:off x="2415"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7" name="Line 1108"/>
              <p:cNvSpPr>
                <a:spLocks noChangeShapeType="1"/>
              </p:cNvSpPr>
              <p:nvPr/>
            </p:nvSpPr>
            <p:spPr bwMode="auto">
              <a:xfrm>
                <a:off x="2512" y="2443"/>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8" name="Line 1109"/>
              <p:cNvSpPr>
                <a:spLocks noChangeShapeType="1"/>
              </p:cNvSpPr>
              <p:nvPr/>
            </p:nvSpPr>
            <p:spPr bwMode="auto">
              <a:xfrm>
                <a:off x="2607"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9" name="Line 1110"/>
              <p:cNvSpPr>
                <a:spLocks noChangeShapeType="1"/>
              </p:cNvSpPr>
              <p:nvPr/>
            </p:nvSpPr>
            <p:spPr bwMode="auto">
              <a:xfrm>
                <a:off x="2702"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1" name="Group 1111"/>
            <p:cNvGrpSpPr>
              <a:grpSpLocks/>
            </p:cNvGrpSpPr>
            <p:nvPr/>
          </p:nvGrpSpPr>
          <p:grpSpPr bwMode="auto">
            <a:xfrm>
              <a:off x="1944" y="2387"/>
              <a:ext cx="439" cy="271"/>
              <a:chOff x="1944" y="2387"/>
              <a:chExt cx="439" cy="271"/>
            </a:xfrm>
          </p:grpSpPr>
          <p:sp>
            <p:nvSpPr>
              <p:cNvPr id="107940" name="Freeform 1112"/>
              <p:cNvSpPr>
                <a:spLocks/>
              </p:cNvSpPr>
              <p:nvPr/>
            </p:nvSpPr>
            <p:spPr bwMode="auto">
              <a:xfrm>
                <a:off x="2271" y="2578"/>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941" name="Line 1113"/>
              <p:cNvSpPr>
                <a:spLocks noChangeShapeType="1"/>
              </p:cNvSpPr>
              <p:nvPr/>
            </p:nvSpPr>
            <p:spPr bwMode="auto">
              <a:xfrm>
                <a:off x="1944" y="238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2" name="Line 1114"/>
              <p:cNvSpPr>
                <a:spLocks noChangeShapeType="1"/>
              </p:cNvSpPr>
              <p:nvPr/>
            </p:nvSpPr>
            <p:spPr bwMode="auto">
              <a:xfrm>
                <a:off x="2040" y="244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3" name="Line 1115"/>
              <p:cNvSpPr>
                <a:spLocks noChangeShapeType="1"/>
              </p:cNvSpPr>
              <p:nvPr/>
            </p:nvSpPr>
            <p:spPr bwMode="auto">
              <a:xfrm>
                <a:off x="2136" y="250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44" name="Line 1116"/>
              <p:cNvSpPr>
                <a:spLocks noChangeShapeType="1"/>
              </p:cNvSpPr>
              <p:nvPr/>
            </p:nvSpPr>
            <p:spPr bwMode="auto">
              <a:xfrm>
                <a:off x="2231" y="2562"/>
                <a:ext cx="56"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2" name="Group 1117"/>
            <p:cNvGrpSpPr>
              <a:grpSpLocks/>
            </p:cNvGrpSpPr>
            <p:nvPr/>
          </p:nvGrpSpPr>
          <p:grpSpPr bwMode="auto">
            <a:xfrm>
              <a:off x="2399" y="3304"/>
              <a:ext cx="447" cy="279"/>
              <a:chOff x="2399" y="3304"/>
              <a:chExt cx="447" cy="279"/>
            </a:xfrm>
          </p:grpSpPr>
          <p:sp>
            <p:nvSpPr>
              <p:cNvPr id="107935" name="Freeform 1118"/>
              <p:cNvSpPr>
                <a:spLocks/>
              </p:cNvSpPr>
              <p:nvPr/>
            </p:nvSpPr>
            <p:spPr bwMode="auto">
              <a:xfrm>
                <a:off x="2734" y="3504"/>
                <a:ext cx="112" cy="79"/>
              </a:xfrm>
              <a:custGeom>
                <a:avLst/>
                <a:gdLst>
                  <a:gd name="T0" fmla="*/ 112 w 112"/>
                  <a:gd name="T1" fmla="*/ 79 h 79"/>
                  <a:gd name="T2" fmla="*/ 0 w 112"/>
                  <a:gd name="T3" fmla="*/ 47 h 79"/>
                  <a:gd name="T4" fmla="*/ 16 w 112"/>
                  <a:gd name="T5" fmla="*/ 24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4"/>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7936" name="Line 1119"/>
              <p:cNvSpPr>
                <a:spLocks noChangeShapeType="1"/>
              </p:cNvSpPr>
              <p:nvPr/>
            </p:nvSpPr>
            <p:spPr bwMode="auto">
              <a:xfrm>
                <a:off x="2399"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7" name="Line 1120"/>
              <p:cNvSpPr>
                <a:spLocks noChangeShapeType="1"/>
              </p:cNvSpPr>
              <p:nvPr/>
            </p:nvSpPr>
            <p:spPr bwMode="auto">
              <a:xfrm>
                <a:off x="2495"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8" name="Line 1121"/>
              <p:cNvSpPr>
                <a:spLocks noChangeShapeType="1"/>
              </p:cNvSpPr>
              <p:nvPr/>
            </p:nvSpPr>
            <p:spPr bwMode="auto">
              <a:xfrm>
                <a:off x="2590"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9" name="Line 1122"/>
              <p:cNvSpPr>
                <a:spLocks noChangeShapeType="1"/>
              </p:cNvSpPr>
              <p:nvPr/>
            </p:nvSpPr>
            <p:spPr bwMode="auto">
              <a:xfrm>
                <a:off x="2687" y="3480"/>
                <a:ext cx="63"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3" name="Group 1123"/>
            <p:cNvGrpSpPr>
              <a:grpSpLocks/>
            </p:cNvGrpSpPr>
            <p:nvPr/>
          </p:nvGrpSpPr>
          <p:grpSpPr bwMode="auto">
            <a:xfrm>
              <a:off x="1936" y="3304"/>
              <a:ext cx="431" cy="271"/>
              <a:chOff x="1936" y="3304"/>
              <a:chExt cx="431" cy="271"/>
            </a:xfrm>
          </p:grpSpPr>
          <p:sp>
            <p:nvSpPr>
              <p:cNvPr id="107930" name="Freeform 1124"/>
              <p:cNvSpPr>
                <a:spLocks/>
              </p:cNvSpPr>
              <p:nvPr/>
            </p:nvSpPr>
            <p:spPr bwMode="auto">
              <a:xfrm>
                <a:off x="2255" y="3496"/>
                <a:ext cx="112" cy="79"/>
              </a:xfrm>
              <a:custGeom>
                <a:avLst/>
                <a:gdLst>
                  <a:gd name="T0" fmla="*/ 112 w 112"/>
                  <a:gd name="T1" fmla="*/ 79 h 79"/>
                  <a:gd name="T2" fmla="*/ 0 w 112"/>
                  <a:gd name="T3" fmla="*/ 40 h 79"/>
                  <a:gd name="T4" fmla="*/ 16 w 112"/>
                  <a:gd name="T5" fmla="*/ 16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0"/>
                    </a:lnTo>
                    <a:lnTo>
                      <a:pt x="16" y="16"/>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7931" name="Line 1125"/>
              <p:cNvSpPr>
                <a:spLocks noChangeShapeType="1"/>
              </p:cNvSpPr>
              <p:nvPr/>
            </p:nvSpPr>
            <p:spPr bwMode="auto">
              <a:xfrm>
                <a:off x="1936" y="330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2" name="Line 1126"/>
              <p:cNvSpPr>
                <a:spLocks noChangeShapeType="1"/>
              </p:cNvSpPr>
              <p:nvPr/>
            </p:nvSpPr>
            <p:spPr bwMode="auto">
              <a:xfrm>
                <a:off x="2032" y="336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3" name="Line 1127"/>
              <p:cNvSpPr>
                <a:spLocks noChangeShapeType="1"/>
              </p:cNvSpPr>
              <p:nvPr/>
            </p:nvSpPr>
            <p:spPr bwMode="auto">
              <a:xfrm>
                <a:off x="2127" y="342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34" name="Line 1128"/>
              <p:cNvSpPr>
                <a:spLocks noChangeShapeType="1"/>
              </p:cNvSpPr>
              <p:nvPr/>
            </p:nvSpPr>
            <p:spPr bwMode="auto">
              <a:xfrm>
                <a:off x="2224" y="3480"/>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4" name="Group 1129"/>
            <p:cNvGrpSpPr>
              <a:grpSpLocks/>
            </p:cNvGrpSpPr>
            <p:nvPr/>
          </p:nvGrpSpPr>
          <p:grpSpPr bwMode="auto">
            <a:xfrm>
              <a:off x="2400" y="3304"/>
              <a:ext cx="414" cy="279"/>
              <a:chOff x="2400" y="3304"/>
              <a:chExt cx="414" cy="279"/>
            </a:xfrm>
          </p:grpSpPr>
          <p:sp>
            <p:nvSpPr>
              <p:cNvPr id="107925" name="Freeform 1130"/>
              <p:cNvSpPr>
                <a:spLocks/>
              </p:cNvSpPr>
              <p:nvPr/>
            </p:nvSpPr>
            <p:spPr bwMode="auto">
              <a:xfrm>
                <a:off x="2702"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26" name="Line 1131"/>
              <p:cNvSpPr>
                <a:spLocks noChangeShapeType="1"/>
              </p:cNvSpPr>
              <p:nvPr/>
            </p:nvSpPr>
            <p:spPr bwMode="auto">
              <a:xfrm flipV="1">
                <a:off x="2400" y="353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7" name="Line 1132"/>
              <p:cNvSpPr>
                <a:spLocks noChangeShapeType="1"/>
              </p:cNvSpPr>
              <p:nvPr/>
            </p:nvSpPr>
            <p:spPr bwMode="auto">
              <a:xfrm flipV="1">
                <a:off x="2495" y="347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8" name="Line 1133"/>
              <p:cNvSpPr>
                <a:spLocks noChangeShapeType="1"/>
              </p:cNvSpPr>
              <p:nvPr/>
            </p:nvSpPr>
            <p:spPr bwMode="auto">
              <a:xfrm flipV="1">
                <a:off x="2583" y="340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9" name="Line 1134"/>
              <p:cNvSpPr>
                <a:spLocks noChangeShapeType="1"/>
              </p:cNvSpPr>
              <p:nvPr/>
            </p:nvSpPr>
            <p:spPr bwMode="auto">
              <a:xfrm flipV="1">
                <a:off x="2678" y="3368"/>
                <a:ext cx="40"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5" name="Group 1135"/>
            <p:cNvGrpSpPr>
              <a:grpSpLocks/>
            </p:cNvGrpSpPr>
            <p:nvPr/>
          </p:nvGrpSpPr>
          <p:grpSpPr bwMode="auto">
            <a:xfrm>
              <a:off x="2400" y="3001"/>
              <a:ext cx="422" cy="271"/>
              <a:chOff x="2400" y="3001"/>
              <a:chExt cx="422" cy="271"/>
            </a:xfrm>
          </p:grpSpPr>
          <p:sp>
            <p:nvSpPr>
              <p:cNvPr id="107920" name="Freeform 1136"/>
              <p:cNvSpPr>
                <a:spLocks/>
              </p:cNvSpPr>
              <p:nvPr/>
            </p:nvSpPr>
            <p:spPr bwMode="auto">
              <a:xfrm>
                <a:off x="2710"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21" name="Line 1137"/>
              <p:cNvSpPr>
                <a:spLocks noChangeShapeType="1"/>
              </p:cNvSpPr>
              <p:nvPr/>
            </p:nvSpPr>
            <p:spPr bwMode="auto">
              <a:xfrm flipV="1">
                <a:off x="2400"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2" name="Line 1138"/>
              <p:cNvSpPr>
                <a:spLocks noChangeShapeType="1"/>
              </p:cNvSpPr>
              <p:nvPr/>
            </p:nvSpPr>
            <p:spPr bwMode="auto">
              <a:xfrm flipV="1">
                <a:off x="2496" y="3170"/>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3" name="Line 1139"/>
              <p:cNvSpPr>
                <a:spLocks noChangeShapeType="1"/>
              </p:cNvSpPr>
              <p:nvPr/>
            </p:nvSpPr>
            <p:spPr bwMode="auto">
              <a:xfrm flipV="1">
                <a:off x="2590" y="310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24" name="Line 1140"/>
              <p:cNvSpPr>
                <a:spLocks noChangeShapeType="1"/>
              </p:cNvSpPr>
              <p:nvPr/>
            </p:nvSpPr>
            <p:spPr bwMode="auto">
              <a:xfrm flipV="1">
                <a:off x="2678"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6" name="Group 1141"/>
            <p:cNvGrpSpPr>
              <a:grpSpLocks/>
            </p:cNvGrpSpPr>
            <p:nvPr/>
          </p:nvGrpSpPr>
          <p:grpSpPr bwMode="auto">
            <a:xfrm>
              <a:off x="3318" y="3001"/>
              <a:ext cx="422" cy="271"/>
              <a:chOff x="3318" y="3001"/>
              <a:chExt cx="422" cy="271"/>
            </a:xfrm>
          </p:grpSpPr>
          <p:sp>
            <p:nvSpPr>
              <p:cNvPr id="107915" name="Freeform 1142"/>
              <p:cNvSpPr>
                <a:spLocks/>
              </p:cNvSpPr>
              <p:nvPr/>
            </p:nvSpPr>
            <p:spPr bwMode="auto">
              <a:xfrm>
                <a:off x="3628"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916" name="Line 1143"/>
              <p:cNvSpPr>
                <a:spLocks noChangeShapeType="1"/>
              </p:cNvSpPr>
              <p:nvPr/>
            </p:nvSpPr>
            <p:spPr bwMode="auto">
              <a:xfrm flipV="1">
                <a:off x="3318" y="322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7" name="Line 1144"/>
              <p:cNvSpPr>
                <a:spLocks noChangeShapeType="1"/>
              </p:cNvSpPr>
              <p:nvPr/>
            </p:nvSpPr>
            <p:spPr bwMode="auto">
              <a:xfrm flipV="1">
                <a:off x="3414" y="3169"/>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8" name="Line 1145"/>
              <p:cNvSpPr>
                <a:spLocks noChangeShapeType="1"/>
              </p:cNvSpPr>
              <p:nvPr/>
            </p:nvSpPr>
            <p:spPr bwMode="auto">
              <a:xfrm flipV="1">
                <a:off x="3509" y="310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9" name="Line 1146"/>
              <p:cNvSpPr>
                <a:spLocks noChangeShapeType="1"/>
              </p:cNvSpPr>
              <p:nvPr/>
            </p:nvSpPr>
            <p:spPr bwMode="auto">
              <a:xfrm flipV="1">
                <a:off x="3596" y="3065"/>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7" name="Group 1147"/>
            <p:cNvGrpSpPr>
              <a:grpSpLocks/>
            </p:cNvGrpSpPr>
            <p:nvPr/>
          </p:nvGrpSpPr>
          <p:grpSpPr bwMode="auto">
            <a:xfrm>
              <a:off x="3325" y="2076"/>
              <a:ext cx="439" cy="271"/>
              <a:chOff x="3325" y="2076"/>
              <a:chExt cx="439" cy="271"/>
            </a:xfrm>
          </p:grpSpPr>
          <p:sp>
            <p:nvSpPr>
              <p:cNvPr id="107910" name="Freeform 1148"/>
              <p:cNvSpPr>
                <a:spLocks/>
              </p:cNvSpPr>
              <p:nvPr/>
            </p:nvSpPr>
            <p:spPr bwMode="auto">
              <a:xfrm>
                <a:off x="3652"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911" name="Line 1149"/>
              <p:cNvSpPr>
                <a:spLocks noChangeShapeType="1"/>
              </p:cNvSpPr>
              <p:nvPr/>
            </p:nvSpPr>
            <p:spPr bwMode="auto">
              <a:xfrm>
                <a:off x="3325" y="207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2" name="Line 1150"/>
              <p:cNvSpPr>
                <a:spLocks noChangeShapeType="1"/>
              </p:cNvSpPr>
              <p:nvPr/>
            </p:nvSpPr>
            <p:spPr bwMode="auto">
              <a:xfrm>
                <a:off x="3422"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3" name="Line 1151"/>
              <p:cNvSpPr>
                <a:spLocks noChangeShapeType="1"/>
              </p:cNvSpPr>
              <p:nvPr/>
            </p:nvSpPr>
            <p:spPr bwMode="auto">
              <a:xfrm>
                <a:off x="3517" y="2196"/>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14" name="Line 1152"/>
              <p:cNvSpPr>
                <a:spLocks noChangeShapeType="1"/>
              </p:cNvSpPr>
              <p:nvPr/>
            </p:nvSpPr>
            <p:spPr bwMode="auto">
              <a:xfrm>
                <a:off x="3612"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8" name="Group 1153"/>
            <p:cNvGrpSpPr>
              <a:grpSpLocks/>
            </p:cNvGrpSpPr>
            <p:nvPr/>
          </p:nvGrpSpPr>
          <p:grpSpPr bwMode="auto">
            <a:xfrm>
              <a:off x="3788" y="2068"/>
              <a:ext cx="431" cy="287"/>
              <a:chOff x="3788" y="2068"/>
              <a:chExt cx="431" cy="287"/>
            </a:xfrm>
          </p:grpSpPr>
          <p:sp>
            <p:nvSpPr>
              <p:cNvPr id="107905" name="Freeform 1154"/>
              <p:cNvSpPr>
                <a:spLocks/>
              </p:cNvSpPr>
              <p:nvPr/>
            </p:nvSpPr>
            <p:spPr bwMode="auto">
              <a:xfrm>
                <a:off x="4107" y="2267"/>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906" name="Line 1155"/>
              <p:cNvSpPr>
                <a:spLocks noChangeShapeType="1"/>
              </p:cNvSpPr>
              <p:nvPr/>
            </p:nvSpPr>
            <p:spPr bwMode="auto">
              <a:xfrm>
                <a:off x="3788" y="206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7" name="Line 1156"/>
              <p:cNvSpPr>
                <a:spLocks noChangeShapeType="1"/>
              </p:cNvSpPr>
              <p:nvPr/>
            </p:nvSpPr>
            <p:spPr bwMode="auto">
              <a:xfrm>
                <a:off x="3885" y="2132"/>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8" name="Line 1157"/>
              <p:cNvSpPr>
                <a:spLocks noChangeShapeType="1"/>
              </p:cNvSpPr>
              <p:nvPr/>
            </p:nvSpPr>
            <p:spPr bwMode="auto">
              <a:xfrm>
                <a:off x="3973" y="219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9" name="Line 1158"/>
              <p:cNvSpPr>
                <a:spLocks noChangeShapeType="1"/>
              </p:cNvSpPr>
              <p:nvPr/>
            </p:nvSpPr>
            <p:spPr bwMode="auto">
              <a:xfrm>
                <a:off x="4067" y="2251"/>
                <a:ext cx="56"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39" name="Group 1159"/>
            <p:cNvGrpSpPr>
              <a:grpSpLocks/>
            </p:cNvGrpSpPr>
            <p:nvPr/>
          </p:nvGrpSpPr>
          <p:grpSpPr bwMode="auto">
            <a:xfrm>
              <a:off x="4251" y="2084"/>
              <a:ext cx="431" cy="263"/>
              <a:chOff x="4251" y="2084"/>
              <a:chExt cx="431" cy="263"/>
            </a:xfrm>
          </p:grpSpPr>
          <p:sp>
            <p:nvSpPr>
              <p:cNvPr id="107900" name="Freeform 1160"/>
              <p:cNvSpPr>
                <a:spLocks/>
              </p:cNvSpPr>
              <p:nvPr/>
            </p:nvSpPr>
            <p:spPr bwMode="auto">
              <a:xfrm>
                <a:off x="4570" y="2267"/>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901" name="Line 1161"/>
              <p:cNvSpPr>
                <a:spLocks noChangeShapeType="1"/>
              </p:cNvSpPr>
              <p:nvPr/>
            </p:nvSpPr>
            <p:spPr bwMode="auto">
              <a:xfrm>
                <a:off x="4251" y="2084"/>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2" name="Line 1162"/>
              <p:cNvSpPr>
                <a:spLocks noChangeShapeType="1"/>
              </p:cNvSpPr>
              <p:nvPr/>
            </p:nvSpPr>
            <p:spPr bwMode="auto">
              <a:xfrm>
                <a:off x="4348" y="2140"/>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3" name="Line 1163"/>
              <p:cNvSpPr>
                <a:spLocks noChangeShapeType="1"/>
              </p:cNvSpPr>
              <p:nvPr/>
            </p:nvSpPr>
            <p:spPr bwMode="auto">
              <a:xfrm>
                <a:off x="4443" y="2203"/>
                <a:ext cx="71" cy="3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04" name="Line 1164"/>
              <p:cNvSpPr>
                <a:spLocks noChangeShapeType="1"/>
              </p:cNvSpPr>
              <p:nvPr/>
            </p:nvSpPr>
            <p:spPr bwMode="auto">
              <a:xfrm>
                <a:off x="4539" y="2259"/>
                <a:ext cx="47"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0" name="Group 1165"/>
            <p:cNvGrpSpPr>
              <a:grpSpLocks/>
            </p:cNvGrpSpPr>
            <p:nvPr/>
          </p:nvGrpSpPr>
          <p:grpSpPr bwMode="auto">
            <a:xfrm>
              <a:off x="4236" y="3001"/>
              <a:ext cx="430" cy="279"/>
              <a:chOff x="4236" y="3001"/>
              <a:chExt cx="430" cy="279"/>
            </a:xfrm>
          </p:grpSpPr>
          <p:sp>
            <p:nvSpPr>
              <p:cNvPr id="107895" name="Freeform 1166"/>
              <p:cNvSpPr>
                <a:spLocks/>
              </p:cNvSpPr>
              <p:nvPr/>
            </p:nvSpPr>
            <p:spPr bwMode="auto">
              <a:xfrm>
                <a:off x="4554" y="3001"/>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896" name="Line 1167"/>
              <p:cNvSpPr>
                <a:spLocks noChangeShapeType="1"/>
              </p:cNvSpPr>
              <p:nvPr/>
            </p:nvSpPr>
            <p:spPr bwMode="auto">
              <a:xfrm flipV="1">
                <a:off x="4236" y="3233"/>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7" name="Line 1168"/>
              <p:cNvSpPr>
                <a:spLocks noChangeShapeType="1"/>
              </p:cNvSpPr>
              <p:nvPr/>
            </p:nvSpPr>
            <p:spPr bwMode="auto">
              <a:xfrm flipV="1">
                <a:off x="4332" y="3169"/>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8" name="Line 1169"/>
              <p:cNvSpPr>
                <a:spLocks noChangeShapeType="1"/>
              </p:cNvSpPr>
              <p:nvPr/>
            </p:nvSpPr>
            <p:spPr bwMode="auto">
              <a:xfrm flipV="1">
                <a:off x="4419" y="3114"/>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9" name="Line 1170"/>
              <p:cNvSpPr>
                <a:spLocks noChangeShapeType="1"/>
              </p:cNvSpPr>
              <p:nvPr/>
            </p:nvSpPr>
            <p:spPr bwMode="auto">
              <a:xfrm flipV="1">
                <a:off x="4515" y="3066"/>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1" name="Group 1171"/>
            <p:cNvGrpSpPr>
              <a:grpSpLocks/>
            </p:cNvGrpSpPr>
            <p:nvPr/>
          </p:nvGrpSpPr>
          <p:grpSpPr bwMode="auto">
            <a:xfrm>
              <a:off x="3772" y="2682"/>
              <a:ext cx="423" cy="287"/>
              <a:chOff x="3772" y="2682"/>
              <a:chExt cx="423" cy="287"/>
            </a:xfrm>
          </p:grpSpPr>
          <p:sp>
            <p:nvSpPr>
              <p:cNvPr id="107890" name="Freeform 1172"/>
              <p:cNvSpPr>
                <a:spLocks/>
              </p:cNvSpPr>
              <p:nvPr/>
            </p:nvSpPr>
            <p:spPr bwMode="auto">
              <a:xfrm>
                <a:off x="4083" y="2881"/>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891" name="Line 1173"/>
              <p:cNvSpPr>
                <a:spLocks noChangeShapeType="1"/>
              </p:cNvSpPr>
              <p:nvPr/>
            </p:nvSpPr>
            <p:spPr bwMode="auto">
              <a:xfrm>
                <a:off x="3772" y="268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2" name="Line 1174"/>
              <p:cNvSpPr>
                <a:spLocks noChangeShapeType="1"/>
              </p:cNvSpPr>
              <p:nvPr/>
            </p:nvSpPr>
            <p:spPr bwMode="auto">
              <a:xfrm>
                <a:off x="3868" y="274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3" name="Line 1175"/>
              <p:cNvSpPr>
                <a:spLocks noChangeShapeType="1"/>
              </p:cNvSpPr>
              <p:nvPr/>
            </p:nvSpPr>
            <p:spPr bwMode="auto">
              <a:xfrm>
                <a:off x="3957" y="2810"/>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94" name="Line 1176"/>
              <p:cNvSpPr>
                <a:spLocks noChangeShapeType="1"/>
              </p:cNvSpPr>
              <p:nvPr/>
            </p:nvSpPr>
            <p:spPr bwMode="auto">
              <a:xfrm>
                <a:off x="4051" y="2873"/>
                <a:ext cx="48"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2" name="Group 1177"/>
            <p:cNvGrpSpPr>
              <a:grpSpLocks/>
            </p:cNvGrpSpPr>
            <p:nvPr/>
          </p:nvGrpSpPr>
          <p:grpSpPr bwMode="auto">
            <a:xfrm>
              <a:off x="3780" y="2387"/>
              <a:ext cx="431" cy="279"/>
              <a:chOff x="3780" y="2387"/>
              <a:chExt cx="431" cy="279"/>
            </a:xfrm>
          </p:grpSpPr>
          <p:sp>
            <p:nvSpPr>
              <p:cNvPr id="107885" name="Freeform 1178"/>
              <p:cNvSpPr>
                <a:spLocks/>
              </p:cNvSpPr>
              <p:nvPr/>
            </p:nvSpPr>
            <p:spPr bwMode="auto">
              <a:xfrm>
                <a:off x="409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886" name="Line 1179"/>
              <p:cNvSpPr>
                <a:spLocks noChangeShapeType="1"/>
              </p:cNvSpPr>
              <p:nvPr/>
            </p:nvSpPr>
            <p:spPr bwMode="auto">
              <a:xfrm>
                <a:off x="3780" y="2387"/>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7" name="Line 1180"/>
              <p:cNvSpPr>
                <a:spLocks noChangeShapeType="1"/>
              </p:cNvSpPr>
              <p:nvPr/>
            </p:nvSpPr>
            <p:spPr bwMode="auto">
              <a:xfrm>
                <a:off x="3877" y="245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8" name="Line 1181"/>
              <p:cNvSpPr>
                <a:spLocks noChangeShapeType="1"/>
              </p:cNvSpPr>
              <p:nvPr/>
            </p:nvSpPr>
            <p:spPr bwMode="auto">
              <a:xfrm>
                <a:off x="3965" y="2507"/>
                <a:ext cx="78"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9" name="Line 1182"/>
              <p:cNvSpPr>
                <a:spLocks noChangeShapeType="1"/>
              </p:cNvSpPr>
              <p:nvPr/>
            </p:nvSpPr>
            <p:spPr bwMode="auto">
              <a:xfrm>
                <a:off x="4060" y="2570"/>
                <a:ext cx="55"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3" name="Group 1183"/>
            <p:cNvGrpSpPr>
              <a:grpSpLocks/>
            </p:cNvGrpSpPr>
            <p:nvPr/>
          </p:nvGrpSpPr>
          <p:grpSpPr bwMode="auto">
            <a:xfrm>
              <a:off x="3780" y="1781"/>
              <a:ext cx="415" cy="263"/>
              <a:chOff x="3780" y="1781"/>
              <a:chExt cx="415" cy="263"/>
            </a:xfrm>
          </p:grpSpPr>
          <p:sp>
            <p:nvSpPr>
              <p:cNvPr id="107880" name="Freeform 1184"/>
              <p:cNvSpPr>
                <a:spLocks/>
              </p:cNvSpPr>
              <p:nvPr/>
            </p:nvSpPr>
            <p:spPr bwMode="auto">
              <a:xfrm>
                <a:off x="4083" y="1781"/>
                <a:ext cx="112" cy="87"/>
              </a:xfrm>
              <a:custGeom>
                <a:avLst/>
                <a:gdLst>
                  <a:gd name="T0" fmla="*/ 112 w 112"/>
                  <a:gd name="T1" fmla="*/ 0 h 87"/>
                  <a:gd name="T2" fmla="*/ 32 w 112"/>
                  <a:gd name="T3" fmla="*/ 87 h 87"/>
                  <a:gd name="T4" fmla="*/ 16 w 112"/>
                  <a:gd name="T5" fmla="*/ 64 h 87"/>
                  <a:gd name="T6" fmla="*/ 0 w 112"/>
                  <a:gd name="T7" fmla="*/ 40 h 87"/>
                  <a:gd name="T8" fmla="*/ 112 w 112"/>
                  <a:gd name="T9" fmla="*/ 0 h 87"/>
                  <a:gd name="T10" fmla="*/ 0 60000 65536"/>
                  <a:gd name="T11" fmla="*/ 0 60000 65536"/>
                  <a:gd name="T12" fmla="*/ 0 60000 65536"/>
                  <a:gd name="T13" fmla="*/ 0 60000 65536"/>
                  <a:gd name="T14" fmla="*/ 0 60000 65536"/>
                  <a:gd name="T15" fmla="*/ 0 w 112"/>
                  <a:gd name="T16" fmla="*/ 0 h 87"/>
                  <a:gd name="T17" fmla="*/ 112 w 112"/>
                  <a:gd name="T18" fmla="*/ 87 h 87"/>
                </a:gdLst>
                <a:ahLst/>
                <a:cxnLst>
                  <a:cxn ang="T10">
                    <a:pos x="T0" y="T1"/>
                  </a:cxn>
                  <a:cxn ang="T11">
                    <a:pos x="T2" y="T3"/>
                  </a:cxn>
                  <a:cxn ang="T12">
                    <a:pos x="T4" y="T5"/>
                  </a:cxn>
                  <a:cxn ang="T13">
                    <a:pos x="T6" y="T7"/>
                  </a:cxn>
                  <a:cxn ang="T14">
                    <a:pos x="T8" y="T9"/>
                  </a:cxn>
                </a:cxnLst>
                <a:rect l="T15" t="T16" r="T17" b="T18"/>
                <a:pathLst>
                  <a:path w="112" h="87">
                    <a:moveTo>
                      <a:pt x="112" y="0"/>
                    </a:moveTo>
                    <a:lnTo>
                      <a:pt x="32" y="87"/>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881" name="Line 1185"/>
              <p:cNvSpPr>
                <a:spLocks noChangeShapeType="1"/>
              </p:cNvSpPr>
              <p:nvPr/>
            </p:nvSpPr>
            <p:spPr bwMode="auto">
              <a:xfrm flipV="1">
                <a:off x="3780" y="1996"/>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2" name="Line 1186"/>
              <p:cNvSpPr>
                <a:spLocks noChangeShapeType="1"/>
              </p:cNvSpPr>
              <p:nvPr/>
            </p:nvSpPr>
            <p:spPr bwMode="auto">
              <a:xfrm flipV="1">
                <a:off x="3876" y="1940"/>
                <a:ext cx="72" cy="4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3" name="Line 1187"/>
              <p:cNvSpPr>
                <a:spLocks noChangeShapeType="1"/>
              </p:cNvSpPr>
              <p:nvPr/>
            </p:nvSpPr>
            <p:spPr bwMode="auto">
              <a:xfrm flipV="1">
                <a:off x="3973" y="1878"/>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84" name="Line 1188"/>
              <p:cNvSpPr>
                <a:spLocks noChangeShapeType="1"/>
              </p:cNvSpPr>
              <p:nvPr/>
            </p:nvSpPr>
            <p:spPr bwMode="auto">
              <a:xfrm flipV="1">
                <a:off x="4059" y="1846"/>
                <a:ext cx="40" cy="1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4" name="Group 1189"/>
            <p:cNvGrpSpPr>
              <a:grpSpLocks/>
            </p:cNvGrpSpPr>
            <p:nvPr/>
          </p:nvGrpSpPr>
          <p:grpSpPr bwMode="auto">
            <a:xfrm>
              <a:off x="3780" y="1765"/>
              <a:ext cx="447" cy="279"/>
              <a:chOff x="3780" y="1765"/>
              <a:chExt cx="447" cy="279"/>
            </a:xfrm>
          </p:grpSpPr>
          <p:sp>
            <p:nvSpPr>
              <p:cNvPr id="107875" name="Freeform 1190"/>
              <p:cNvSpPr>
                <a:spLocks/>
              </p:cNvSpPr>
              <p:nvPr/>
            </p:nvSpPr>
            <p:spPr bwMode="auto">
              <a:xfrm>
                <a:off x="4115" y="1964"/>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876" name="Line 1191"/>
              <p:cNvSpPr>
                <a:spLocks noChangeShapeType="1"/>
              </p:cNvSpPr>
              <p:nvPr/>
            </p:nvSpPr>
            <p:spPr bwMode="auto">
              <a:xfrm>
                <a:off x="3780" y="176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7" name="Line 1192"/>
              <p:cNvSpPr>
                <a:spLocks noChangeShapeType="1"/>
              </p:cNvSpPr>
              <p:nvPr/>
            </p:nvSpPr>
            <p:spPr bwMode="auto">
              <a:xfrm>
                <a:off x="3877" y="18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8" name="Line 1193"/>
              <p:cNvSpPr>
                <a:spLocks noChangeShapeType="1"/>
              </p:cNvSpPr>
              <p:nvPr/>
            </p:nvSpPr>
            <p:spPr bwMode="auto">
              <a:xfrm>
                <a:off x="3972" y="188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9" name="Line 1194"/>
              <p:cNvSpPr>
                <a:spLocks noChangeShapeType="1"/>
              </p:cNvSpPr>
              <p:nvPr/>
            </p:nvSpPr>
            <p:spPr bwMode="auto">
              <a:xfrm>
                <a:off x="4068" y="1940"/>
                <a:ext cx="63"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5" name="Group 1195"/>
            <p:cNvGrpSpPr>
              <a:grpSpLocks/>
            </p:cNvGrpSpPr>
            <p:nvPr/>
          </p:nvGrpSpPr>
          <p:grpSpPr bwMode="auto">
            <a:xfrm>
              <a:off x="3326" y="1781"/>
              <a:ext cx="430" cy="255"/>
              <a:chOff x="3326" y="1781"/>
              <a:chExt cx="430" cy="255"/>
            </a:xfrm>
          </p:grpSpPr>
          <p:sp>
            <p:nvSpPr>
              <p:cNvPr id="107870" name="Freeform 1196"/>
              <p:cNvSpPr>
                <a:spLocks/>
              </p:cNvSpPr>
              <p:nvPr/>
            </p:nvSpPr>
            <p:spPr bwMode="auto">
              <a:xfrm>
                <a:off x="3644" y="1956"/>
                <a:ext cx="112" cy="80"/>
              </a:xfrm>
              <a:custGeom>
                <a:avLst/>
                <a:gdLst>
                  <a:gd name="T0" fmla="*/ 112 w 112"/>
                  <a:gd name="T1" fmla="*/ 80 h 80"/>
                  <a:gd name="T2" fmla="*/ 0 w 112"/>
                  <a:gd name="T3" fmla="*/ 48 h 80"/>
                  <a:gd name="T4" fmla="*/ 16 w 112"/>
                  <a:gd name="T5" fmla="*/ 24 h 80"/>
                  <a:gd name="T6" fmla="*/ 32 w 112"/>
                  <a:gd name="T7" fmla="*/ 0 h 80"/>
                  <a:gd name="T8" fmla="*/ 112 w 112"/>
                  <a:gd name="T9" fmla="*/ 80 h 80"/>
                  <a:gd name="T10" fmla="*/ 0 60000 65536"/>
                  <a:gd name="T11" fmla="*/ 0 60000 65536"/>
                  <a:gd name="T12" fmla="*/ 0 60000 65536"/>
                  <a:gd name="T13" fmla="*/ 0 60000 65536"/>
                  <a:gd name="T14" fmla="*/ 0 60000 65536"/>
                  <a:gd name="T15" fmla="*/ 0 w 112"/>
                  <a:gd name="T16" fmla="*/ 0 h 80"/>
                  <a:gd name="T17" fmla="*/ 112 w 112"/>
                  <a:gd name="T18" fmla="*/ 80 h 80"/>
                </a:gdLst>
                <a:ahLst/>
                <a:cxnLst>
                  <a:cxn ang="T10">
                    <a:pos x="T0" y="T1"/>
                  </a:cxn>
                  <a:cxn ang="T11">
                    <a:pos x="T2" y="T3"/>
                  </a:cxn>
                  <a:cxn ang="T12">
                    <a:pos x="T4" y="T5"/>
                  </a:cxn>
                  <a:cxn ang="T13">
                    <a:pos x="T6" y="T7"/>
                  </a:cxn>
                  <a:cxn ang="T14">
                    <a:pos x="T8" y="T9"/>
                  </a:cxn>
                </a:cxnLst>
                <a:rect l="T15" t="T16" r="T17" b="T18"/>
                <a:pathLst>
                  <a:path w="112" h="80">
                    <a:moveTo>
                      <a:pt x="112" y="80"/>
                    </a:moveTo>
                    <a:lnTo>
                      <a:pt x="0" y="48"/>
                    </a:lnTo>
                    <a:lnTo>
                      <a:pt x="16" y="24"/>
                    </a:lnTo>
                    <a:lnTo>
                      <a:pt x="32" y="0"/>
                    </a:lnTo>
                    <a:lnTo>
                      <a:pt x="112" y="80"/>
                    </a:lnTo>
                    <a:close/>
                  </a:path>
                </a:pathLst>
              </a:custGeom>
              <a:solidFill>
                <a:schemeClr val="bg2"/>
              </a:solidFill>
              <a:ln w="9525">
                <a:solidFill>
                  <a:schemeClr val="bg2"/>
                </a:solidFill>
                <a:round/>
                <a:headEnd/>
                <a:tailEnd/>
              </a:ln>
            </p:spPr>
            <p:txBody>
              <a:bodyPr/>
              <a:lstStyle/>
              <a:p>
                <a:endParaRPr lang="en-US"/>
              </a:p>
            </p:txBody>
          </p:sp>
          <p:sp>
            <p:nvSpPr>
              <p:cNvPr id="107871" name="Line 1197"/>
              <p:cNvSpPr>
                <a:spLocks noChangeShapeType="1"/>
              </p:cNvSpPr>
              <p:nvPr/>
            </p:nvSpPr>
            <p:spPr bwMode="auto">
              <a:xfrm>
                <a:off x="3326" y="178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2" name="Line 1198"/>
              <p:cNvSpPr>
                <a:spLocks noChangeShapeType="1"/>
              </p:cNvSpPr>
              <p:nvPr/>
            </p:nvSpPr>
            <p:spPr bwMode="auto">
              <a:xfrm>
                <a:off x="3422" y="1837"/>
                <a:ext cx="79"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3" name="Line 1199"/>
              <p:cNvSpPr>
                <a:spLocks noChangeShapeType="1"/>
              </p:cNvSpPr>
              <p:nvPr/>
            </p:nvSpPr>
            <p:spPr bwMode="auto">
              <a:xfrm>
                <a:off x="3516" y="1892"/>
                <a:ext cx="80"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74" name="Line 1200"/>
              <p:cNvSpPr>
                <a:spLocks noChangeShapeType="1"/>
              </p:cNvSpPr>
              <p:nvPr/>
            </p:nvSpPr>
            <p:spPr bwMode="auto">
              <a:xfrm>
                <a:off x="3612" y="194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6" name="Group 1201"/>
            <p:cNvGrpSpPr>
              <a:grpSpLocks/>
            </p:cNvGrpSpPr>
            <p:nvPr/>
          </p:nvGrpSpPr>
          <p:grpSpPr bwMode="auto">
            <a:xfrm>
              <a:off x="3325" y="2698"/>
              <a:ext cx="415" cy="279"/>
              <a:chOff x="3325" y="2698"/>
              <a:chExt cx="415" cy="279"/>
            </a:xfrm>
          </p:grpSpPr>
          <p:sp>
            <p:nvSpPr>
              <p:cNvPr id="107865" name="Freeform 1202"/>
              <p:cNvSpPr>
                <a:spLocks/>
              </p:cNvSpPr>
              <p:nvPr/>
            </p:nvSpPr>
            <p:spPr bwMode="auto">
              <a:xfrm>
                <a:off x="3628" y="2889"/>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866" name="Line 1203"/>
              <p:cNvSpPr>
                <a:spLocks noChangeShapeType="1"/>
              </p:cNvSpPr>
              <p:nvPr/>
            </p:nvSpPr>
            <p:spPr bwMode="auto">
              <a:xfrm>
                <a:off x="3325" y="2698"/>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7" name="Line 1204"/>
              <p:cNvSpPr>
                <a:spLocks noChangeShapeType="1"/>
              </p:cNvSpPr>
              <p:nvPr/>
            </p:nvSpPr>
            <p:spPr bwMode="auto">
              <a:xfrm>
                <a:off x="3421" y="2762"/>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8" name="Line 1205"/>
              <p:cNvSpPr>
                <a:spLocks noChangeShapeType="1"/>
              </p:cNvSpPr>
              <p:nvPr/>
            </p:nvSpPr>
            <p:spPr bwMode="auto">
              <a:xfrm>
                <a:off x="3510" y="2826"/>
                <a:ext cx="70" cy="4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9" name="Line 1206"/>
              <p:cNvSpPr>
                <a:spLocks noChangeShapeType="1"/>
              </p:cNvSpPr>
              <p:nvPr/>
            </p:nvSpPr>
            <p:spPr bwMode="auto">
              <a:xfrm>
                <a:off x="3604" y="2881"/>
                <a:ext cx="40" cy="3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7" name="Group 1207"/>
            <p:cNvGrpSpPr>
              <a:grpSpLocks/>
            </p:cNvGrpSpPr>
            <p:nvPr/>
          </p:nvGrpSpPr>
          <p:grpSpPr bwMode="auto">
            <a:xfrm>
              <a:off x="2878" y="2395"/>
              <a:ext cx="423" cy="271"/>
              <a:chOff x="2878" y="2395"/>
              <a:chExt cx="423" cy="271"/>
            </a:xfrm>
          </p:grpSpPr>
          <p:sp>
            <p:nvSpPr>
              <p:cNvPr id="107860" name="Freeform 1208"/>
              <p:cNvSpPr>
                <a:spLocks/>
              </p:cNvSpPr>
              <p:nvPr/>
            </p:nvSpPr>
            <p:spPr bwMode="auto">
              <a:xfrm>
                <a:off x="3189" y="2578"/>
                <a:ext cx="112" cy="88"/>
              </a:xfrm>
              <a:custGeom>
                <a:avLst/>
                <a:gdLst>
                  <a:gd name="T0" fmla="*/ 112 w 112"/>
                  <a:gd name="T1" fmla="*/ 88 h 88"/>
                  <a:gd name="T2" fmla="*/ 0 w 112"/>
                  <a:gd name="T3" fmla="*/ 48 h 88"/>
                  <a:gd name="T4" fmla="*/ 16 w 112"/>
                  <a:gd name="T5" fmla="*/ 24 h 88"/>
                  <a:gd name="T6" fmla="*/ 32 w 112"/>
                  <a:gd name="T7" fmla="*/ 0 h 88"/>
                  <a:gd name="T8" fmla="*/ 112 w 112"/>
                  <a:gd name="T9" fmla="*/ 88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88"/>
                    </a:moveTo>
                    <a:lnTo>
                      <a:pt x="0" y="48"/>
                    </a:lnTo>
                    <a:lnTo>
                      <a:pt x="16" y="24"/>
                    </a:lnTo>
                    <a:lnTo>
                      <a:pt x="32" y="0"/>
                    </a:lnTo>
                    <a:lnTo>
                      <a:pt x="112" y="88"/>
                    </a:lnTo>
                    <a:close/>
                  </a:path>
                </a:pathLst>
              </a:custGeom>
              <a:solidFill>
                <a:schemeClr val="bg2"/>
              </a:solidFill>
              <a:ln w="9525">
                <a:solidFill>
                  <a:schemeClr val="bg2"/>
                </a:solidFill>
                <a:round/>
                <a:headEnd/>
                <a:tailEnd/>
              </a:ln>
            </p:spPr>
            <p:txBody>
              <a:bodyPr/>
              <a:lstStyle/>
              <a:p>
                <a:endParaRPr lang="en-US"/>
              </a:p>
            </p:txBody>
          </p:sp>
          <p:sp>
            <p:nvSpPr>
              <p:cNvPr id="107861" name="Line 1209"/>
              <p:cNvSpPr>
                <a:spLocks noChangeShapeType="1"/>
              </p:cNvSpPr>
              <p:nvPr/>
            </p:nvSpPr>
            <p:spPr bwMode="auto">
              <a:xfrm>
                <a:off x="2878" y="2395"/>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2" name="Line 1210"/>
              <p:cNvSpPr>
                <a:spLocks noChangeShapeType="1"/>
              </p:cNvSpPr>
              <p:nvPr/>
            </p:nvSpPr>
            <p:spPr bwMode="auto">
              <a:xfrm>
                <a:off x="2975" y="2459"/>
                <a:ext cx="70" cy="3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3" name="Line 1211"/>
              <p:cNvSpPr>
                <a:spLocks noChangeShapeType="1"/>
              </p:cNvSpPr>
              <p:nvPr/>
            </p:nvSpPr>
            <p:spPr bwMode="auto">
              <a:xfrm>
                <a:off x="3070" y="2515"/>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64" name="Line 1212"/>
              <p:cNvSpPr>
                <a:spLocks noChangeShapeType="1"/>
              </p:cNvSpPr>
              <p:nvPr/>
            </p:nvSpPr>
            <p:spPr bwMode="auto">
              <a:xfrm>
                <a:off x="3157" y="2578"/>
                <a:ext cx="48" cy="2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8" name="Group 1213"/>
            <p:cNvGrpSpPr>
              <a:grpSpLocks/>
            </p:cNvGrpSpPr>
            <p:nvPr/>
          </p:nvGrpSpPr>
          <p:grpSpPr bwMode="auto">
            <a:xfrm>
              <a:off x="2862" y="3001"/>
              <a:ext cx="423" cy="263"/>
              <a:chOff x="2862" y="3001"/>
              <a:chExt cx="423" cy="263"/>
            </a:xfrm>
          </p:grpSpPr>
          <p:sp>
            <p:nvSpPr>
              <p:cNvPr id="107855" name="Freeform 1214"/>
              <p:cNvSpPr>
                <a:spLocks/>
              </p:cNvSpPr>
              <p:nvPr/>
            </p:nvSpPr>
            <p:spPr bwMode="auto">
              <a:xfrm>
                <a:off x="3173" y="3185"/>
                <a:ext cx="112" cy="79"/>
              </a:xfrm>
              <a:custGeom>
                <a:avLst/>
                <a:gdLst>
                  <a:gd name="T0" fmla="*/ 112 w 112"/>
                  <a:gd name="T1" fmla="*/ 79 h 79"/>
                  <a:gd name="T2" fmla="*/ 0 w 112"/>
                  <a:gd name="T3" fmla="*/ 47 h 79"/>
                  <a:gd name="T4" fmla="*/ 16 w 112"/>
                  <a:gd name="T5" fmla="*/ 23 h 79"/>
                  <a:gd name="T6" fmla="*/ 32 w 112"/>
                  <a:gd name="T7" fmla="*/ 0 h 79"/>
                  <a:gd name="T8" fmla="*/ 112 w 112"/>
                  <a:gd name="T9" fmla="*/ 79 h 79"/>
                  <a:gd name="T10" fmla="*/ 0 60000 65536"/>
                  <a:gd name="T11" fmla="*/ 0 60000 65536"/>
                  <a:gd name="T12" fmla="*/ 0 60000 65536"/>
                  <a:gd name="T13" fmla="*/ 0 60000 65536"/>
                  <a:gd name="T14" fmla="*/ 0 60000 65536"/>
                  <a:gd name="T15" fmla="*/ 0 w 112"/>
                  <a:gd name="T16" fmla="*/ 0 h 79"/>
                  <a:gd name="T17" fmla="*/ 112 w 112"/>
                  <a:gd name="T18" fmla="*/ 79 h 79"/>
                </a:gdLst>
                <a:ahLst/>
                <a:cxnLst>
                  <a:cxn ang="T10">
                    <a:pos x="T0" y="T1"/>
                  </a:cxn>
                  <a:cxn ang="T11">
                    <a:pos x="T2" y="T3"/>
                  </a:cxn>
                  <a:cxn ang="T12">
                    <a:pos x="T4" y="T5"/>
                  </a:cxn>
                  <a:cxn ang="T13">
                    <a:pos x="T6" y="T7"/>
                  </a:cxn>
                  <a:cxn ang="T14">
                    <a:pos x="T8" y="T9"/>
                  </a:cxn>
                </a:cxnLst>
                <a:rect l="T15" t="T16" r="T17" b="T18"/>
                <a:pathLst>
                  <a:path w="112" h="79">
                    <a:moveTo>
                      <a:pt x="112" y="79"/>
                    </a:moveTo>
                    <a:lnTo>
                      <a:pt x="0" y="47"/>
                    </a:lnTo>
                    <a:lnTo>
                      <a:pt x="16" y="23"/>
                    </a:lnTo>
                    <a:lnTo>
                      <a:pt x="32" y="0"/>
                    </a:lnTo>
                    <a:lnTo>
                      <a:pt x="112" y="79"/>
                    </a:lnTo>
                    <a:close/>
                  </a:path>
                </a:pathLst>
              </a:custGeom>
              <a:solidFill>
                <a:schemeClr val="bg2"/>
              </a:solidFill>
              <a:ln w="9525">
                <a:solidFill>
                  <a:schemeClr val="bg2"/>
                </a:solidFill>
                <a:round/>
                <a:headEnd/>
                <a:tailEnd/>
              </a:ln>
            </p:spPr>
            <p:txBody>
              <a:bodyPr/>
              <a:lstStyle/>
              <a:p>
                <a:endParaRPr lang="en-US"/>
              </a:p>
            </p:txBody>
          </p:sp>
          <p:sp>
            <p:nvSpPr>
              <p:cNvPr id="107856" name="Line 1215"/>
              <p:cNvSpPr>
                <a:spLocks noChangeShapeType="1"/>
              </p:cNvSpPr>
              <p:nvPr/>
            </p:nvSpPr>
            <p:spPr bwMode="auto">
              <a:xfrm>
                <a:off x="2862" y="3001"/>
                <a:ext cx="72" cy="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7" name="Line 1216"/>
              <p:cNvSpPr>
                <a:spLocks noChangeShapeType="1"/>
              </p:cNvSpPr>
              <p:nvPr/>
            </p:nvSpPr>
            <p:spPr bwMode="auto">
              <a:xfrm>
                <a:off x="2958" y="305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8" name="Line 1217"/>
              <p:cNvSpPr>
                <a:spLocks noChangeShapeType="1"/>
              </p:cNvSpPr>
              <p:nvPr/>
            </p:nvSpPr>
            <p:spPr bwMode="auto">
              <a:xfrm>
                <a:off x="3054" y="3121"/>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9" name="Line 1218"/>
              <p:cNvSpPr>
                <a:spLocks noChangeShapeType="1"/>
              </p:cNvSpPr>
              <p:nvPr/>
            </p:nvSpPr>
            <p:spPr bwMode="auto">
              <a:xfrm>
                <a:off x="3150" y="3177"/>
                <a:ext cx="39" cy="3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7849" name="Group 1219"/>
            <p:cNvGrpSpPr>
              <a:grpSpLocks/>
            </p:cNvGrpSpPr>
            <p:nvPr/>
          </p:nvGrpSpPr>
          <p:grpSpPr bwMode="auto">
            <a:xfrm>
              <a:off x="3318" y="3304"/>
              <a:ext cx="422" cy="287"/>
              <a:chOff x="3318" y="3304"/>
              <a:chExt cx="422" cy="287"/>
            </a:xfrm>
          </p:grpSpPr>
          <p:sp>
            <p:nvSpPr>
              <p:cNvPr id="107850" name="Freeform 1220"/>
              <p:cNvSpPr>
                <a:spLocks/>
              </p:cNvSpPr>
              <p:nvPr/>
            </p:nvSpPr>
            <p:spPr bwMode="auto">
              <a:xfrm>
                <a:off x="3628" y="3304"/>
                <a:ext cx="112" cy="88"/>
              </a:xfrm>
              <a:custGeom>
                <a:avLst/>
                <a:gdLst>
                  <a:gd name="T0" fmla="*/ 112 w 112"/>
                  <a:gd name="T1" fmla="*/ 0 h 88"/>
                  <a:gd name="T2" fmla="*/ 32 w 112"/>
                  <a:gd name="T3" fmla="*/ 88 h 88"/>
                  <a:gd name="T4" fmla="*/ 16 w 112"/>
                  <a:gd name="T5" fmla="*/ 64 h 88"/>
                  <a:gd name="T6" fmla="*/ 0 w 112"/>
                  <a:gd name="T7" fmla="*/ 40 h 88"/>
                  <a:gd name="T8" fmla="*/ 112 w 112"/>
                  <a:gd name="T9" fmla="*/ 0 h 88"/>
                  <a:gd name="T10" fmla="*/ 0 60000 65536"/>
                  <a:gd name="T11" fmla="*/ 0 60000 65536"/>
                  <a:gd name="T12" fmla="*/ 0 60000 65536"/>
                  <a:gd name="T13" fmla="*/ 0 60000 65536"/>
                  <a:gd name="T14" fmla="*/ 0 60000 65536"/>
                  <a:gd name="T15" fmla="*/ 0 w 112"/>
                  <a:gd name="T16" fmla="*/ 0 h 88"/>
                  <a:gd name="T17" fmla="*/ 112 w 112"/>
                  <a:gd name="T18" fmla="*/ 88 h 88"/>
                </a:gdLst>
                <a:ahLst/>
                <a:cxnLst>
                  <a:cxn ang="T10">
                    <a:pos x="T0" y="T1"/>
                  </a:cxn>
                  <a:cxn ang="T11">
                    <a:pos x="T2" y="T3"/>
                  </a:cxn>
                  <a:cxn ang="T12">
                    <a:pos x="T4" y="T5"/>
                  </a:cxn>
                  <a:cxn ang="T13">
                    <a:pos x="T6" y="T7"/>
                  </a:cxn>
                  <a:cxn ang="T14">
                    <a:pos x="T8" y="T9"/>
                  </a:cxn>
                </a:cxnLst>
                <a:rect l="T15" t="T16" r="T17" b="T18"/>
                <a:pathLst>
                  <a:path w="112" h="88">
                    <a:moveTo>
                      <a:pt x="112" y="0"/>
                    </a:moveTo>
                    <a:lnTo>
                      <a:pt x="32" y="88"/>
                    </a:lnTo>
                    <a:lnTo>
                      <a:pt x="16" y="64"/>
                    </a:lnTo>
                    <a:lnTo>
                      <a:pt x="0" y="40"/>
                    </a:lnTo>
                    <a:lnTo>
                      <a:pt x="112" y="0"/>
                    </a:lnTo>
                    <a:close/>
                  </a:path>
                </a:pathLst>
              </a:custGeom>
              <a:solidFill>
                <a:schemeClr val="bg2"/>
              </a:solidFill>
              <a:ln w="9525">
                <a:solidFill>
                  <a:schemeClr val="bg2"/>
                </a:solidFill>
                <a:round/>
                <a:headEnd/>
                <a:tailEnd/>
              </a:ln>
            </p:spPr>
            <p:txBody>
              <a:bodyPr/>
              <a:lstStyle/>
              <a:p>
                <a:endParaRPr lang="en-US"/>
              </a:p>
            </p:txBody>
          </p:sp>
          <p:sp>
            <p:nvSpPr>
              <p:cNvPr id="107851" name="Line 1221"/>
              <p:cNvSpPr>
                <a:spLocks noChangeShapeType="1"/>
              </p:cNvSpPr>
              <p:nvPr/>
            </p:nvSpPr>
            <p:spPr bwMode="auto">
              <a:xfrm flipV="1">
                <a:off x="3318" y="3544"/>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2" name="Line 1222"/>
              <p:cNvSpPr>
                <a:spLocks noChangeShapeType="1"/>
              </p:cNvSpPr>
              <p:nvPr/>
            </p:nvSpPr>
            <p:spPr bwMode="auto">
              <a:xfrm flipV="1">
                <a:off x="3413" y="3481"/>
                <a:ext cx="72"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3" name="Line 1223"/>
              <p:cNvSpPr>
                <a:spLocks noChangeShapeType="1"/>
              </p:cNvSpPr>
              <p:nvPr/>
            </p:nvSpPr>
            <p:spPr bwMode="auto">
              <a:xfrm flipV="1">
                <a:off x="3501" y="3417"/>
                <a:ext cx="71" cy="4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54" name="Line 1224"/>
              <p:cNvSpPr>
                <a:spLocks noChangeShapeType="1"/>
              </p:cNvSpPr>
              <p:nvPr/>
            </p:nvSpPr>
            <p:spPr bwMode="auto">
              <a:xfrm flipV="1">
                <a:off x="3596" y="3368"/>
                <a:ext cx="48" cy="3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07525" name="Rectangle 1225"/>
          <p:cNvSpPr>
            <a:spLocks noGrp="1" noChangeArrowheads="1"/>
          </p:cNvSpPr>
          <p:nvPr>
            <p:ph type="title"/>
          </p:nvPr>
        </p:nvSpPr>
        <p:spPr/>
        <p:txBody>
          <a:bodyPr/>
          <a:lstStyle/>
          <a:p>
            <a:r>
              <a:rPr lang="en-US" dirty="0"/>
              <a:t>Optimizing fleets</a:t>
            </a:r>
            <a:endParaRPr lang="en-US" dirty="0" smtClean="0"/>
          </a:p>
        </p:txBody>
      </p:sp>
      <p:grpSp>
        <p:nvGrpSpPr>
          <p:cNvPr id="93098" name="Group 1226"/>
          <p:cNvGrpSpPr>
            <a:grpSpLocks/>
          </p:cNvGrpSpPr>
          <p:nvPr/>
        </p:nvGrpSpPr>
        <p:grpSpPr bwMode="auto">
          <a:xfrm>
            <a:off x="1943100" y="2247900"/>
            <a:ext cx="3481388" cy="4038600"/>
            <a:chOff x="1224" y="1416"/>
            <a:chExt cx="2193" cy="2544"/>
          </a:xfrm>
        </p:grpSpPr>
        <p:sp>
          <p:nvSpPr>
            <p:cNvPr id="107619" name="Line 1227"/>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620" name="Line 1228"/>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621" name="Line 1229"/>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622" name="Rectangle 1230"/>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7623" name="Group 1231"/>
            <p:cNvGrpSpPr>
              <a:grpSpLocks/>
            </p:cNvGrpSpPr>
            <p:nvPr/>
          </p:nvGrpSpPr>
          <p:grpSpPr bwMode="auto">
            <a:xfrm>
              <a:off x="2308" y="1754"/>
              <a:ext cx="621" cy="511"/>
              <a:chOff x="2700" y="1858"/>
              <a:chExt cx="948" cy="780"/>
            </a:xfrm>
          </p:grpSpPr>
          <p:sp>
            <p:nvSpPr>
              <p:cNvPr id="107636" name="Rectangle 1232"/>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37" name="Group 1233"/>
              <p:cNvGrpSpPr>
                <a:grpSpLocks/>
              </p:cNvGrpSpPr>
              <p:nvPr/>
            </p:nvGrpSpPr>
            <p:grpSpPr bwMode="auto">
              <a:xfrm>
                <a:off x="2931" y="2061"/>
                <a:ext cx="506" cy="416"/>
                <a:chOff x="4101" y="2013"/>
                <a:chExt cx="506" cy="416"/>
              </a:xfrm>
            </p:grpSpPr>
            <p:sp>
              <p:nvSpPr>
                <p:cNvPr id="107638" name="Line 1234"/>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39" name="Line 1235"/>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40" name="Arc 1236"/>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624" name="Group 1237"/>
            <p:cNvGrpSpPr>
              <a:grpSpLocks/>
            </p:cNvGrpSpPr>
            <p:nvPr/>
          </p:nvGrpSpPr>
          <p:grpSpPr bwMode="auto">
            <a:xfrm>
              <a:off x="2796" y="2145"/>
              <a:ext cx="621" cy="511"/>
              <a:chOff x="2700" y="1858"/>
              <a:chExt cx="948" cy="780"/>
            </a:xfrm>
          </p:grpSpPr>
          <p:sp>
            <p:nvSpPr>
              <p:cNvPr id="107631" name="Rectangle 1238"/>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32" name="Group 1239"/>
              <p:cNvGrpSpPr>
                <a:grpSpLocks/>
              </p:cNvGrpSpPr>
              <p:nvPr/>
            </p:nvGrpSpPr>
            <p:grpSpPr bwMode="auto">
              <a:xfrm>
                <a:off x="2931" y="2061"/>
                <a:ext cx="506" cy="416"/>
                <a:chOff x="4101" y="2013"/>
                <a:chExt cx="506" cy="416"/>
              </a:xfrm>
            </p:grpSpPr>
            <p:sp>
              <p:nvSpPr>
                <p:cNvPr id="107633" name="Line 1240"/>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34" name="Line 1241"/>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35" name="Arc 1242"/>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625" name="Group 1243"/>
            <p:cNvGrpSpPr>
              <a:grpSpLocks/>
            </p:cNvGrpSpPr>
            <p:nvPr/>
          </p:nvGrpSpPr>
          <p:grpSpPr bwMode="auto">
            <a:xfrm>
              <a:off x="2223" y="3055"/>
              <a:ext cx="621" cy="511"/>
              <a:chOff x="2700" y="1858"/>
              <a:chExt cx="948" cy="780"/>
            </a:xfrm>
          </p:grpSpPr>
          <p:sp>
            <p:nvSpPr>
              <p:cNvPr id="107626" name="Rectangle 1244"/>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27" name="Group 1245"/>
              <p:cNvGrpSpPr>
                <a:grpSpLocks/>
              </p:cNvGrpSpPr>
              <p:nvPr/>
            </p:nvGrpSpPr>
            <p:grpSpPr bwMode="auto">
              <a:xfrm>
                <a:off x="2931" y="2061"/>
                <a:ext cx="506" cy="416"/>
                <a:chOff x="4101" y="2013"/>
                <a:chExt cx="506" cy="416"/>
              </a:xfrm>
            </p:grpSpPr>
            <p:sp>
              <p:nvSpPr>
                <p:cNvPr id="107628" name="Line 1246"/>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29" name="Line 1247"/>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30" name="Arc 1248"/>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3507" name="Group 1249"/>
          <p:cNvGrpSpPr>
            <a:grpSpLocks/>
          </p:cNvGrpSpPr>
          <p:nvPr/>
        </p:nvGrpSpPr>
        <p:grpSpPr bwMode="auto">
          <a:xfrm>
            <a:off x="2844800" y="2235200"/>
            <a:ext cx="3481388" cy="4038600"/>
            <a:chOff x="1224" y="1416"/>
            <a:chExt cx="2193" cy="2544"/>
          </a:xfrm>
        </p:grpSpPr>
        <p:sp>
          <p:nvSpPr>
            <p:cNvPr id="107597" name="Line 1250"/>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98" name="Line 1251"/>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99" name="Line 1252"/>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600" name="Rectangle 1253"/>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7601" name="Group 1254"/>
            <p:cNvGrpSpPr>
              <a:grpSpLocks/>
            </p:cNvGrpSpPr>
            <p:nvPr/>
          </p:nvGrpSpPr>
          <p:grpSpPr bwMode="auto">
            <a:xfrm>
              <a:off x="2308" y="1754"/>
              <a:ext cx="621" cy="511"/>
              <a:chOff x="2700" y="1858"/>
              <a:chExt cx="948" cy="780"/>
            </a:xfrm>
          </p:grpSpPr>
          <p:sp>
            <p:nvSpPr>
              <p:cNvPr id="107614" name="Rectangle 1255"/>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15" name="Group 1256"/>
              <p:cNvGrpSpPr>
                <a:grpSpLocks/>
              </p:cNvGrpSpPr>
              <p:nvPr/>
            </p:nvGrpSpPr>
            <p:grpSpPr bwMode="auto">
              <a:xfrm>
                <a:off x="2931" y="2061"/>
                <a:ext cx="506" cy="416"/>
                <a:chOff x="4101" y="2013"/>
                <a:chExt cx="506" cy="416"/>
              </a:xfrm>
            </p:grpSpPr>
            <p:sp>
              <p:nvSpPr>
                <p:cNvPr id="107616" name="Line 1257"/>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17" name="Line 1258"/>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18" name="Arc 1259"/>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602" name="Group 1260"/>
            <p:cNvGrpSpPr>
              <a:grpSpLocks/>
            </p:cNvGrpSpPr>
            <p:nvPr/>
          </p:nvGrpSpPr>
          <p:grpSpPr bwMode="auto">
            <a:xfrm>
              <a:off x="2796" y="2145"/>
              <a:ext cx="621" cy="511"/>
              <a:chOff x="2700" y="1858"/>
              <a:chExt cx="948" cy="780"/>
            </a:xfrm>
          </p:grpSpPr>
          <p:sp>
            <p:nvSpPr>
              <p:cNvPr id="107609" name="Rectangle 1261"/>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10" name="Group 1262"/>
              <p:cNvGrpSpPr>
                <a:grpSpLocks/>
              </p:cNvGrpSpPr>
              <p:nvPr/>
            </p:nvGrpSpPr>
            <p:grpSpPr bwMode="auto">
              <a:xfrm>
                <a:off x="2931" y="2061"/>
                <a:ext cx="506" cy="416"/>
                <a:chOff x="4101" y="2013"/>
                <a:chExt cx="506" cy="416"/>
              </a:xfrm>
            </p:grpSpPr>
            <p:sp>
              <p:nvSpPr>
                <p:cNvPr id="107611" name="Line 1263"/>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12" name="Line 1264"/>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13" name="Arc 1265"/>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603" name="Group 1266"/>
            <p:cNvGrpSpPr>
              <a:grpSpLocks/>
            </p:cNvGrpSpPr>
            <p:nvPr/>
          </p:nvGrpSpPr>
          <p:grpSpPr bwMode="auto">
            <a:xfrm>
              <a:off x="2223" y="3055"/>
              <a:ext cx="621" cy="511"/>
              <a:chOff x="2700" y="1858"/>
              <a:chExt cx="948" cy="780"/>
            </a:xfrm>
          </p:grpSpPr>
          <p:sp>
            <p:nvSpPr>
              <p:cNvPr id="107604" name="Rectangle 1267"/>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605" name="Group 1268"/>
              <p:cNvGrpSpPr>
                <a:grpSpLocks/>
              </p:cNvGrpSpPr>
              <p:nvPr/>
            </p:nvGrpSpPr>
            <p:grpSpPr bwMode="auto">
              <a:xfrm>
                <a:off x="2931" y="2061"/>
                <a:ext cx="506" cy="416"/>
                <a:chOff x="4101" y="2013"/>
                <a:chExt cx="506" cy="416"/>
              </a:xfrm>
            </p:grpSpPr>
            <p:sp>
              <p:nvSpPr>
                <p:cNvPr id="107606" name="Line 1269"/>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7" name="Line 1270"/>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608" name="Arc 1271"/>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3514" name="Group 1272"/>
          <p:cNvGrpSpPr>
            <a:grpSpLocks/>
          </p:cNvGrpSpPr>
          <p:nvPr/>
        </p:nvGrpSpPr>
        <p:grpSpPr bwMode="auto">
          <a:xfrm>
            <a:off x="3708400" y="2222500"/>
            <a:ext cx="3481388" cy="4038600"/>
            <a:chOff x="1224" y="1416"/>
            <a:chExt cx="2193" cy="2544"/>
          </a:xfrm>
        </p:grpSpPr>
        <p:sp>
          <p:nvSpPr>
            <p:cNvPr id="107575" name="Line 1273"/>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76" name="Line 1274"/>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77" name="Line 1275"/>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78" name="Rectangle 1276"/>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7579" name="Group 1277"/>
            <p:cNvGrpSpPr>
              <a:grpSpLocks/>
            </p:cNvGrpSpPr>
            <p:nvPr/>
          </p:nvGrpSpPr>
          <p:grpSpPr bwMode="auto">
            <a:xfrm>
              <a:off x="2308" y="1754"/>
              <a:ext cx="621" cy="511"/>
              <a:chOff x="2700" y="1858"/>
              <a:chExt cx="948" cy="780"/>
            </a:xfrm>
          </p:grpSpPr>
          <p:sp>
            <p:nvSpPr>
              <p:cNvPr id="107592" name="Rectangle 1278"/>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93" name="Group 1279"/>
              <p:cNvGrpSpPr>
                <a:grpSpLocks/>
              </p:cNvGrpSpPr>
              <p:nvPr/>
            </p:nvGrpSpPr>
            <p:grpSpPr bwMode="auto">
              <a:xfrm>
                <a:off x="2931" y="2061"/>
                <a:ext cx="506" cy="416"/>
                <a:chOff x="4101" y="2013"/>
                <a:chExt cx="506" cy="416"/>
              </a:xfrm>
            </p:grpSpPr>
            <p:sp>
              <p:nvSpPr>
                <p:cNvPr id="107594" name="Line 1280"/>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5" name="Line 1281"/>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6" name="Arc 1282"/>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80" name="Group 1283"/>
            <p:cNvGrpSpPr>
              <a:grpSpLocks/>
            </p:cNvGrpSpPr>
            <p:nvPr/>
          </p:nvGrpSpPr>
          <p:grpSpPr bwMode="auto">
            <a:xfrm>
              <a:off x="2796" y="2145"/>
              <a:ext cx="621" cy="511"/>
              <a:chOff x="2700" y="1858"/>
              <a:chExt cx="948" cy="780"/>
            </a:xfrm>
          </p:grpSpPr>
          <p:sp>
            <p:nvSpPr>
              <p:cNvPr id="107587" name="Rectangle 1284"/>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88" name="Group 1285"/>
              <p:cNvGrpSpPr>
                <a:grpSpLocks/>
              </p:cNvGrpSpPr>
              <p:nvPr/>
            </p:nvGrpSpPr>
            <p:grpSpPr bwMode="auto">
              <a:xfrm>
                <a:off x="2931" y="2061"/>
                <a:ext cx="506" cy="416"/>
                <a:chOff x="4101" y="2013"/>
                <a:chExt cx="506" cy="416"/>
              </a:xfrm>
            </p:grpSpPr>
            <p:sp>
              <p:nvSpPr>
                <p:cNvPr id="107589" name="Line 1286"/>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0" name="Line 1287"/>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1" name="Arc 1288"/>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81" name="Group 1289"/>
            <p:cNvGrpSpPr>
              <a:grpSpLocks/>
            </p:cNvGrpSpPr>
            <p:nvPr/>
          </p:nvGrpSpPr>
          <p:grpSpPr bwMode="auto">
            <a:xfrm>
              <a:off x="2223" y="3055"/>
              <a:ext cx="621" cy="511"/>
              <a:chOff x="2700" y="1858"/>
              <a:chExt cx="948" cy="780"/>
            </a:xfrm>
          </p:grpSpPr>
          <p:sp>
            <p:nvSpPr>
              <p:cNvPr id="107582" name="Rectangle 1290"/>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83" name="Group 1291"/>
              <p:cNvGrpSpPr>
                <a:grpSpLocks/>
              </p:cNvGrpSpPr>
              <p:nvPr/>
            </p:nvGrpSpPr>
            <p:grpSpPr bwMode="auto">
              <a:xfrm>
                <a:off x="2931" y="2061"/>
                <a:ext cx="506" cy="416"/>
                <a:chOff x="4101" y="2013"/>
                <a:chExt cx="506" cy="416"/>
              </a:xfrm>
            </p:grpSpPr>
            <p:sp>
              <p:nvSpPr>
                <p:cNvPr id="107584" name="Line 1292"/>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85" name="Line 1293"/>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86" name="Arc 1294"/>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3521" name="Group 1295"/>
          <p:cNvGrpSpPr>
            <a:grpSpLocks/>
          </p:cNvGrpSpPr>
          <p:nvPr/>
        </p:nvGrpSpPr>
        <p:grpSpPr bwMode="auto">
          <a:xfrm>
            <a:off x="4572000" y="2222500"/>
            <a:ext cx="3481388" cy="4038600"/>
            <a:chOff x="1224" y="1416"/>
            <a:chExt cx="2193" cy="2544"/>
          </a:xfrm>
        </p:grpSpPr>
        <p:sp>
          <p:nvSpPr>
            <p:cNvPr id="107553" name="Line 1296"/>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54" name="Line 1297"/>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55" name="Line 1298"/>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56" name="Rectangle 1299"/>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7557" name="Group 1300"/>
            <p:cNvGrpSpPr>
              <a:grpSpLocks/>
            </p:cNvGrpSpPr>
            <p:nvPr/>
          </p:nvGrpSpPr>
          <p:grpSpPr bwMode="auto">
            <a:xfrm>
              <a:off x="2308" y="1754"/>
              <a:ext cx="621" cy="511"/>
              <a:chOff x="2700" y="1858"/>
              <a:chExt cx="948" cy="780"/>
            </a:xfrm>
          </p:grpSpPr>
          <p:sp>
            <p:nvSpPr>
              <p:cNvPr id="107570" name="Rectangle 1301"/>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71" name="Group 1302"/>
              <p:cNvGrpSpPr>
                <a:grpSpLocks/>
              </p:cNvGrpSpPr>
              <p:nvPr/>
            </p:nvGrpSpPr>
            <p:grpSpPr bwMode="auto">
              <a:xfrm>
                <a:off x="2931" y="2061"/>
                <a:ext cx="506" cy="416"/>
                <a:chOff x="4101" y="2013"/>
                <a:chExt cx="506" cy="416"/>
              </a:xfrm>
            </p:grpSpPr>
            <p:sp>
              <p:nvSpPr>
                <p:cNvPr id="107572" name="Line 1303"/>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73" name="Line 1304"/>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74" name="Arc 1305"/>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58" name="Group 1306"/>
            <p:cNvGrpSpPr>
              <a:grpSpLocks/>
            </p:cNvGrpSpPr>
            <p:nvPr/>
          </p:nvGrpSpPr>
          <p:grpSpPr bwMode="auto">
            <a:xfrm>
              <a:off x="2796" y="2145"/>
              <a:ext cx="621" cy="511"/>
              <a:chOff x="2700" y="1858"/>
              <a:chExt cx="948" cy="780"/>
            </a:xfrm>
          </p:grpSpPr>
          <p:sp>
            <p:nvSpPr>
              <p:cNvPr id="107565" name="Rectangle 1307"/>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66" name="Group 1308"/>
              <p:cNvGrpSpPr>
                <a:grpSpLocks/>
              </p:cNvGrpSpPr>
              <p:nvPr/>
            </p:nvGrpSpPr>
            <p:grpSpPr bwMode="auto">
              <a:xfrm>
                <a:off x="2931" y="2061"/>
                <a:ext cx="506" cy="416"/>
                <a:chOff x="4101" y="2013"/>
                <a:chExt cx="506" cy="416"/>
              </a:xfrm>
            </p:grpSpPr>
            <p:sp>
              <p:nvSpPr>
                <p:cNvPr id="107567" name="Line 1309"/>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68" name="Line 1310"/>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69" name="Arc 1311"/>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59" name="Group 1312"/>
            <p:cNvGrpSpPr>
              <a:grpSpLocks/>
            </p:cNvGrpSpPr>
            <p:nvPr/>
          </p:nvGrpSpPr>
          <p:grpSpPr bwMode="auto">
            <a:xfrm>
              <a:off x="2223" y="3055"/>
              <a:ext cx="621" cy="511"/>
              <a:chOff x="2700" y="1858"/>
              <a:chExt cx="948" cy="780"/>
            </a:xfrm>
          </p:grpSpPr>
          <p:sp>
            <p:nvSpPr>
              <p:cNvPr id="107560" name="Rectangle 1313"/>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61" name="Group 1314"/>
              <p:cNvGrpSpPr>
                <a:grpSpLocks/>
              </p:cNvGrpSpPr>
              <p:nvPr/>
            </p:nvGrpSpPr>
            <p:grpSpPr bwMode="auto">
              <a:xfrm>
                <a:off x="2931" y="2061"/>
                <a:ext cx="506" cy="416"/>
                <a:chOff x="4101" y="2013"/>
                <a:chExt cx="506" cy="416"/>
              </a:xfrm>
            </p:grpSpPr>
            <p:sp>
              <p:nvSpPr>
                <p:cNvPr id="107562" name="Line 1315"/>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63" name="Line 1316"/>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64" name="Arc 1317"/>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93528" name="Group 1318"/>
          <p:cNvGrpSpPr>
            <a:grpSpLocks/>
          </p:cNvGrpSpPr>
          <p:nvPr/>
        </p:nvGrpSpPr>
        <p:grpSpPr bwMode="auto">
          <a:xfrm>
            <a:off x="5429250" y="2222500"/>
            <a:ext cx="3481388" cy="4038600"/>
            <a:chOff x="1224" y="1416"/>
            <a:chExt cx="2193" cy="2544"/>
          </a:xfrm>
        </p:grpSpPr>
        <p:sp>
          <p:nvSpPr>
            <p:cNvPr id="107531" name="Line 1319"/>
            <p:cNvSpPr>
              <a:spLocks noChangeShapeType="1"/>
            </p:cNvSpPr>
            <p:nvPr/>
          </p:nvSpPr>
          <p:spPr bwMode="auto">
            <a:xfrm flipV="1">
              <a:off x="1500" y="2033"/>
              <a:ext cx="973" cy="313"/>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32" name="Line 1320"/>
            <p:cNvSpPr>
              <a:spLocks noChangeShapeType="1"/>
            </p:cNvSpPr>
            <p:nvPr/>
          </p:nvSpPr>
          <p:spPr bwMode="auto">
            <a:xfrm flipV="1">
              <a:off x="1500" y="2373"/>
              <a:ext cx="1618" cy="1336"/>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33" name="Line 1321"/>
            <p:cNvSpPr>
              <a:spLocks noChangeShapeType="1"/>
            </p:cNvSpPr>
            <p:nvPr/>
          </p:nvSpPr>
          <p:spPr bwMode="auto">
            <a:xfrm>
              <a:off x="1500" y="1682"/>
              <a:ext cx="1072" cy="1709"/>
            </a:xfrm>
            <a:prstGeom prst="line">
              <a:avLst/>
            </a:prstGeom>
            <a:noFill/>
            <a:ln w="76200">
              <a:solidFill>
                <a:schemeClr val="tx1"/>
              </a:solidFill>
              <a:round/>
              <a:headEnd type="none" w="lg"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7534" name="Rectangle 1322"/>
            <p:cNvSpPr>
              <a:spLocks noChangeArrowheads="1"/>
            </p:cNvSpPr>
            <p:nvPr/>
          </p:nvSpPr>
          <p:spPr bwMode="auto">
            <a:xfrm>
              <a:off x="1224" y="1416"/>
              <a:ext cx="464" cy="2544"/>
            </a:xfrm>
            <a:prstGeom prst="rect">
              <a:avLst/>
            </a:prstGeom>
            <a:solidFill>
              <a:srgbClr val="477BFD">
                <a:alpha val="50195"/>
              </a:srgbClr>
            </a:soli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wrap="none" anchor="ctr"/>
            <a:lstStyle/>
            <a:p>
              <a:endParaRPr lang="en-US"/>
            </a:p>
          </p:txBody>
        </p:sp>
        <p:grpSp>
          <p:nvGrpSpPr>
            <p:cNvPr id="107535" name="Group 1323"/>
            <p:cNvGrpSpPr>
              <a:grpSpLocks/>
            </p:cNvGrpSpPr>
            <p:nvPr/>
          </p:nvGrpSpPr>
          <p:grpSpPr bwMode="auto">
            <a:xfrm>
              <a:off x="2308" y="1754"/>
              <a:ext cx="621" cy="511"/>
              <a:chOff x="2700" y="1858"/>
              <a:chExt cx="948" cy="780"/>
            </a:xfrm>
          </p:grpSpPr>
          <p:sp>
            <p:nvSpPr>
              <p:cNvPr id="107548" name="Rectangle 1324"/>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49" name="Group 1325"/>
              <p:cNvGrpSpPr>
                <a:grpSpLocks/>
              </p:cNvGrpSpPr>
              <p:nvPr/>
            </p:nvGrpSpPr>
            <p:grpSpPr bwMode="auto">
              <a:xfrm>
                <a:off x="2931" y="2061"/>
                <a:ext cx="506" cy="416"/>
                <a:chOff x="4101" y="2013"/>
                <a:chExt cx="506" cy="416"/>
              </a:xfrm>
            </p:grpSpPr>
            <p:sp>
              <p:nvSpPr>
                <p:cNvPr id="107550" name="Line 1326"/>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51" name="Line 1327"/>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52" name="Arc 1328"/>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36" name="Group 1329"/>
            <p:cNvGrpSpPr>
              <a:grpSpLocks/>
            </p:cNvGrpSpPr>
            <p:nvPr/>
          </p:nvGrpSpPr>
          <p:grpSpPr bwMode="auto">
            <a:xfrm>
              <a:off x="2796" y="2145"/>
              <a:ext cx="621" cy="511"/>
              <a:chOff x="2700" y="1858"/>
              <a:chExt cx="948" cy="780"/>
            </a:xfrm>
          </p:grpSpPr>
          <p:sp>
            <p:nvSpPr>
              <p:cNvPr id="107543" name="Rectangle 1330"/>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44" name="Group 1331"/>
              <p:cNvGrpSpPr>
                <a:grpSpLocks/>
              </p:cNvGrpSpPr>
              <p:nvPr/>
            </p:nvGrpSpPr>
            <p:grpSpPr bwMode="auto">
              <a:xfrm>
                <a:off x="2931" y="2061"/>
                <a:ext cx="506" cy="416"/>
                <a:chOff x="4101" y="2013"/>
                <a:chExt cx="506" cy="416"/>
              </a:xfrm>
            </p:grpSpPr>
            <p:sp>
              <p:nvSpPr>
                <p:cNvPr id="107545" name="Line 1332"/>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6" name="Line 1333"/>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7" name="Arc 1334"/>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07537" name="Group 1335"/>
            <p:cNvGrpSpPr>
              <a:grpSpLocks/>
            </p:cNvGrpSpPr>
            <p:nvPr/>
          </p:nvGrpSpPr>
          <p:grpSpPr bwMode="auto">
            <a:xfrm>
              <a:off x="2223" y="3055"/>
              <a:ext cx="621" cy="511"/>
              <a:chOff x="2700" y="1858"/>
              <a:chExt cx="948" cy="780"/>
            </a:xfrm>
          </p:grpSpPr>
          <p:sp>
            <p:nvSpPr>
              <p:cNvPr id="107538" name="Rectangle 1336"/>
              <p:cNvSpPr>
                <a:spLocks noChangeArrowheads="1"/>
              </p:cNvSpPr>
              <p:nvPr/>
            </p:nvSpPr>
            <p:spPr bwMode="auto">
              <a:xfrm>
                <a:off x="2700" y="1858"/>
                <a:ext cx="948" cy="780"/>
              </a:xfrm>
              <a:prstGeom prst="rect">
                <a:avLst/>
              </a:prstGeom>
              <a:solidFill>
                <a:srgbClr val="3770FD">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7539" name="Group 1337"/>
              <p:cNvGrpSpPr>
                <a:grpSpLocks/>
              </p:cNvGrpSpPr>
              <p:nvPr/>
            </p:nvGrpSpPr>
            <p:grpSpPr bwMode="auto">
              <a:xfrm>
                <a:off x="2931" y="2061"/>
                <a:ext cx="506" cy="416"/>
                <a:chOff x="4101" y="2013"/>
                <a:chExt cx="506" cy="416"/>
              </a:xfrm>
            </p:grpSpPr>
            <p:sp>
              <p:nvSpPr>
                <p:cNvPr id="107540" name="Line 1338"/>
                <p:cNvSpPr>
                  <a:spLocks noChangeShapeType="1"/>
                </p:cNvSpPr>
                <p:nvPr/>
              </p:nvSpPr>
              <p:spPr bwMode="auto">
                <a:xfrm flipV="1">
                  <a:off x="4101" y="2013"/>
                  <a:ext cx="0" cy="41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1" name="Line 1339"/>
                <p:cNvSpPr>
                  <a:spLocks noChangeShapeType="1"/>
                </p:cNvSpPr>
                <p:nvPr/>
              </p:nvSpPr>
              <p:spPr bwMode="auto">
                <a:xfrm>
                  <a:off x="4107" y="2423"/>
                  <a:ext cx="5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2" name="Arc 1340"/>
                <p:cNvSpPr>
                  <a:spLocks/>
                </p:cNvSpPr>
                <p:nvPr/>
              </p:nvSpPr>
              <p:spPr bwMode="auto">
                <a:xfrm flipH="1" flipV="1">
                  <a:off x="4109" y="2068"/>
                  <a:ext cx="379" cy="331"/>
                </a:xfrm>
                <a:custGeom>
                  <a:avLst/>
                  <a:gdLst>
                    <a:gd name="T0" fmla="*/ 7 w 21600"/>
                    <a:gd name="T1" fmla="*/ 0 h 21600"/>
                    <a:gd name="T2" fmla="*/ 0 w 21600"/>
                    <a:gd name="T3" fmla="*/ 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2" name="Footer Placeholder 1"/>
          <p:cNvSpPr>
            <a:spLocks noGrp="1"/>
          </p:cNvSpPr>
          <p:nvPr>
            <p:ph type="ftr" sz="quarter" idx="11"/>
          </p:nvPr>
        </p:nvSpPr>
        <p:spPr/>
        <p:txBody>
          <a:bodyPr/>
          <a:lstStyle/>
          <a:p>
            <a:pPr>
              <a:defRPr/>
            </a:pPr>
            <a:r>
              <a:rPr lang="en-US" smtClean="0"/>
              <a:t>© 2018 Warren B. Powell</a:t>
            </a:r>
            <a:endParaRPr lang="en-US" dirty="0"/>
          </a:p>
        </p:txBody>
      </p:sp>
    </p:spTree>
    <p:extLst>
      <p:ext uri="{BB962C8B-B14F-4D97-AF65-F5344CB8AC3E}">
        <p14:creationId xmlns:p14="http://schemas.microsoft.com/office/powerpoint/2010/main" val="2926030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3098"/>
                                        </p:tgtEl>
                                        <p:attrNameLst>
                                          <p:attrName>style.visibility</p:attrName>
                                        </p:attrNameLst>
                                      </p:cBhvr>
                                      <p:to>
                                        <p:strVal val="visible"/>
                                      </p:to>
                                    </p:set>
                                    <p:animEffect transition="in" filter="wipe(left)">
                                      <p:cBhvr>
                                        <p:cTn id="7" dur="500"/>
                                        <p:tgtEl>
                                          <p:spTgt spid="93098"/>
                                        </p:tgtEl>
                                      </p:cBhvr>
                                    </p:animEffect>
                                  </p:childTnLst>
                                  <p:subTnLst>
                                    <p:set>
                                      <p:cBhvr override="childStyle">
                                        <p:cTn dur="1" fill="hold" display="0" masterRel="nextClick" afterEffect="1"/>
                                        <p:tgtEl>
                                          <p:spTgt spid="93098"/>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3507"/>
                                        </p:tgtEl>
                                        <p:attrNameLst>
                                          <p:attrName>style.visibility</p:attrName>
                                        </p:attrNameLst>
                                      </p:cBhvr>
                                      <p:to>
                                        <p:strVal val="visible"/>
                                      </p:to>
                                    </p:set>
                                    <p:animEffect transition="in" filter="wipe(left)">
                                      <p:cBhvr>
                                        <p:cTn id="11" dur="500"/>
                                        <p:tgtEl>
                                          <p:spTgt spid="93507"/>
                                        </p:tgtEl>
                                      </p:cBhvr>
                                    </p:animEffect>
                                  </p:childTnLst>
                                  <p:subTnLst>
                                    <p:set>
                                      <p:cBhvr override="childStyle">
                                        <p:cTn dur="1" fill="hold" display="0" masterRel="sameClick" afterEffect="1">
                                          <p:stCondLst>
                                            <p:cond evt="end" delay="0">
                                              <p:tn val="9"/>
                                            </p:cond>
                                          </p:stCondLst>
                                        </p:cTn>
                                        <p:tgtEl>
                                          <p:spTgt spid="93507"/>
                                        </p:tgtEl>
                                        <p:attrNameLst>
                                          <p:attrName>style.visibility</p:attrName>
                                        </p:attrNameLst>
                                      </p:cBhvr>
                                      <p:to>
                                        <p:strVal val="hidden"/>
                                      </p:to>
                                    </p:set>
                                  </p:sub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3514"/>
                                        </p:tgtEl>
                                        <p:attrNameLst>
                                          <p:attrName>style.visibility</p:attrName>
                                        </p:attrNameLst>
                                      </p:cBhvr>
                                      <p:to>
                                        <p:strVal val="visible"/>
                                      </p:to>
                                    </p:set>
                                    <p:animEffect transition="in" filter="wipe(left)">
                                      <p:cBhvr>
                                        <p:cTn id="15" dur="500"/>
                                        <p:tgtEl>
                                          <p:spTgt spid="93514"/>
                                        </p:tgtEl>
                                      </p:cBhvr>
                                    </p:animEffect>
                                  </p:childTnLst>
                                  <p:subTnLst>
                                    <p:set>
                                      <p:cBhvr override="childStyle">
                                        <p:cTn dur="1" fill="hold" display="0" masterRel="sameClick" afterEffect="1">
                                          <p:stCondLst>
                                            <p:cond evt="end" delay="0">
                                              <p:tn val="13"/>
                                            </p:cond>
                                          </p:stCondLst>
                                        </p:cTn>
                                        <p:tgtEl>
                                          <p:spTgt spid="93514"/>
                                        </p:tgtEl>
                                        <p:attrNameLst>
                                          <p:attrName>style.visibility</p:attrName>
                                        </p:attrNameLst>
                                      </p:cBhvr>
                                      <p:to>
                                        <p:strVal val="hidden"/>
                                      </p:to>
                                    </p:set>
                                  </p:sub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3521"/>
                                        </p:tgtEl>
                                        <p:attrNameLst>
                                          <p:attrName>style.visibility</p:attrName>
                                        </p:attrNameLst>
                                      </p:cBhvr>
                                      <p:to>
                                        <p:strVal val="visible"/>
                                      </p:to>
                                    </p:set>
                                    <p:animEffect transition="in" filter="wipe(left)">
                                      <p:cBhvr>
                                        <p:cTn id="19" dur="500"/>
                                        <p:tgtEl>
                                          <p:spTgt spid="93521"/>
                                        </p:tgtEl>
                                      </p:cBhvr>
                                    </p:animEffect>
                                  </p:childTnLst>
                                  <p:subTnLst>
                                    <p:set>
                                      <p:cBhvr override="childStyle">
                                        <p:cTn dur="1" fill="hold" display="0" masterRel="sameClick" afterEffect="1">
                                          <p:stCondLst>
                                            <p:cond evt="end" delay="0">
                                              <p:tn val="17"/>
                                            </p:cond>
                                          </p:stCondLst>
                                        </p:cTn>
                                        <p:tgtEl>
                                          <p:spTgt spid="93521"/>
                                        </p:tgtEl>
                                        <p:attrNameLst>
                                          <p:attrName>style.visibility</p:attrName>
                                        </p:attrNameLst>
                                      </p:cBhvr>
                                      <p:to>
                                        <p:strVal val="hidden"/>
                                      </p:to>
                                    </p:set>
                                  </p:sub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3528"/>
                                        </p:tgtEl>
                                        <p:attrNameLst>
                                          <p:attrName>style.visibility</p:attrName>
                                        </p:attrNameLst>
                                      </p:cBhvr>
                                      <p:to>
                                        <p:strVal val="visible"/>
                                      </p:to>
                                    </p:set>
                                    <p:animEffect transition="in" filter="wipe(left)">
                                      <p:cBhvr>
                                        <p:cTn id="23" dur="500"/>
                                        <p:tgtEl>
                                          <p:spTgt spid="9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Backward ADP</a:t>
            </a:r>
            <a:endParaRPr lang="en-US" dirty="0"/>
          </a:p>
        </p:txBody>
      </p:sp>
      <p:sp>
        <p:nvSpPr>
          <p:cNvPr id="3" name="Content Placeholder 2"/>
          <p:cNvSpPr>
            <a:spLocks noGrp="1"/>
          </p:cNvSpPr>
          <p:nvPr>
            <p:ph idx="1"/>
          </p:nvPr>
        </p:nvSpPr>
        <p:spPr/>
        <p:txBody>
          <a:bodyPr/>
          <a:lstStyle/>
          <a:p>
            <a:r>
              <a:rPr lang="en-US" dirty="0" smtClean="0"/>
              <a:t>Backward approximate dynamic programming</a:t>
            </a:r>
          </a:p>
          <a:p>
            <a:pPr lvl="1"/>
            <a:r>
              <a:rPr lang="en-US" dirty="0" smtClean="0"/>
              <a:t>Basic idea is to step backward in time, just as we do with classical backward dynamic programming.</a:t>
            </a:r>
          </a:p>
          <a:p>
            <a:pPr lvl="1"/>
            <a:r>
              <a:rPr lang="en-US" dirty="0" smtClean="0"/>
              <a:t>Instead of looping over all the states, loop over a random sample.</a:t>
            </a:r>
          </a:p>
          <a:p>
            <a:pPr lvl="1"/>
            <a:r>
              <a:rPr lang="en-US" dirty="0" smtClean="0"/>
              <a:t>Now, use the sample of values and states to produce an approximate value function:</a:t>
            </a:r>
          </a:p>
          <a:p>
            <a:pPr lvl="2"/>
            <a:r>
              <a:rPr lang="en-US" dirty="0" smtClean="0"/>
              <a:t>Any statistical model</a:t>
            </a:r>
          </a:p>
          <a:p>
            <a:pPr lvl="2"/>
            <a:r>
              <a:rPr lang="en-US" dirty="0" smtClean="0"/>
              <a:t>Low-rank approximations (works well when value functions are smooth).</a:t>
            </a:r>
          </a:p>
          <a:p>
            <a:pPr lvl="1"/>
            <a:r>
              <a:rPr lang="en-US" dirty="0" smtClean="0"/>
              <a:t>You still need to take full expectation (although this might be approximated) and search over all actions.</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3933051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6418" name="Object 2"/>
          <p:cNvGraphicFramePr>
            <a:graphicFrameLocks noChangeAspect="1"/>
          </p:cNvGraphicFramePr>
          <p:nvPr/>
        </p:nvGraphicFramePr>
        <p:xfrm>
          <a:off x="190500" y="1104900"/>
          <a:ext cx="8547100" cy="6019800"/>
        </p:xfrm>
        <a:graphic>
          <a:graphicData uri="http://schemas.openxmlformats.org/presentationml/2006/ole">
            <mc:AlternateContent xmlns:mc="http://schemas.openxmlformats.org/markup-compatibility/2006">
              <mc:Choice xmlns:v="urn:schemas-microsoft-com:vml" Requires="v">
                <p:oleObj spid="_x0000_s151555" name="Chart" r:id="rId4" imgW="9715714" imgH="6838855" progId="Excel.Chart.8">
                  <p:embed/>
                </p:oleObj>
              </mc:Choice>
              <mc:Fallback>
                <p:oleObj name="Chart" r:id="rId4" imgW="9715714" imgH="6838855" progId="Excel.Chart.8">
                  <p:embed/>
                  <p:pic>
                    <p:nvPicPr>
                      <p:cNvPr id="3164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104900"/>
                        <a:ext cx="85471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6419" name="Rectangle 3"/>
          <p:cNvSpPr>
            <a:spLocks noGrp="1" noChangeArrowheads="1"/>
          </p:cNvSpPr>
          <p:nvPr>
            <p:ph type="title" idx="4294967295"/>
          </p:nvPr>
        </p:nvSpPr>
        <p:spPr>
          <a:noFill/>
        </p:spPr>
        <p:txBody>
          <a:bodyPr/>
          <a:lstStyle/>
          <a:p>
            <a:r>
              <a:rPr lang="en-US" dirty="0" smtClean="0"/>
              <a:t>Approximate dynamic programming</a:t>
            </a:r>
          </a:p>
        </p:txBody>
      </p:sp>
      <p:sp>
        <p:nvSpPr>
          <p:cNvPr id="316420" name="Rectangle 4"/>
          <p:cNvSpPr>
            <a:spLocks noGrp="1" noChangeArrowheads="1"/>
          </p:cNvSpPr>
          <p:nvPr>
            <p:ph type="body" idx="4294967295"/>
          </p:nvPr>
        </p:nvSpPr>
        <p:spPr>
          <a:noFill/>
        </p:spPr>
        <p:txBody>
          <a:bodyPr/>
          <a:lstStyle/>
          <a:p>
            <a:r>
              <a:rPr lang="en-US" dirty="0" smtClean="0"/>
              <a:t>… a typical performance graph.</a:t>
            </a:r>
          </a:p>
        </p:txBody>
      </p:sp>
      <p:sp>
        <p:nvSpPr>
          <p:cNvPr id="2" name="Footer Placeholder 1"/>
          <p:cNvSpPr>
            <a:spLocks noGrp="1"/>
          </p:cNvSpPr>
          <p:nvPr>
            <p:ph type="ftr" sz="quarter" idx="11"/>
          </p:nvPr>
        </p:nvSpPr>
        <p:spPr/>
        <p:txBody>
          <a:bodyPr/>
          <a:lstStyle/>
          <a:p>
            <a:pPr>
              <a:defRPr/>
            </a:pPr>
            <a:r>
              <a:rPr lang="en-US" smtClean="0"/>
              <a:t>© 2018 Warren B. Powell</a:t>
            </a:r>
            <a:endParaRPr lang="en-US"/>
          </a:p>
        </p:txBody>
      </p:sp>
    </p:spTree>
    <p:extLst>
      <p:ext uri="{BB962C8B-B14F-4D97-AF65-F5344CB8AC3E}">
        <p14:creationId xmlns:p14="http://schemas.microsoft.com/office/powerpoint/2010/main" val="18677627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r>
              <a:rPr lang="en-US" dirty="0" smtClean="0"/>
              <a:t>Approximate dynamic programming</a:t>
            </a:r>
            <a:endParaRPr lang="en-US" dirty="0"/>
          </a:p>
        </p:txBody>
      </p:sp>
      <p:sp>
        <p:nvSpPr>
          <p:cNvPr id="4101" name="Rectangle 5"/>
          <p:cNvSpPr>
            <a:spLocks noGrp="1" noChangeArrowheads="1"/>
          </p:cNvSpPr>
          <p:nvPr>
            <p:ph type="subTitle" idx="1"/>
          </p:nvPr>
        </p:nvSpPr>
        <p:spPr/>
        <p:txBody>
          <a:bodyPr/>
          <a:lstStyle/>
          <a:p>
            <a:r>
              <a:rPr lang="en-US" dirty="0" err="1" smtClean="0"/>
              <a:t>Stepsizes</a:t>
            </a:r>
            <a:r>
              <a:rPr lang="en-US" dirty="0" smtClean="0"/>
              <a:t> for forward APD</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131</a:t>
            </a:fld>
            <a:endParaRPr lang="en-US"/>
          </a:p>
        </p:txBody>
      </p:sp>
    </p:spTree>
    <p:extLst>
      <p:ext uri="{BB962C8B-B14F-4D97-AF65-F5344CB8AC3E}">
        <p14:creationId xmlns:p14="http://schemas.microsoft.com/office/powerpoint/2010/main" val="10793429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idx="4294967295"/>
          </p:nvPr>
        </p:nvSpPr>
        <p:spPr/>
        <p:txBody>
          <a:bodyPr/>
          <a:lstStyle/>
          <a:p>
            <a:r>
              <a:rPr lang="en-US" altLang="en-US" sz="3200" smtClean="0"/>
              <a:t>Stepsizes</a:t>
            </a:r>
          </a:p>
        </p:txBody>
      </p:sp>
      <p:sp>
        <p:nvSpPr>
          <p:cNvPr id="967683" name="Rectangle 3"/>
          <p:cNvSpPr>
            <a:spLocks noGrp="1" noChangeArrowheads="1"/>
          </p:cNvSpPr>
          <p:nvPr>
            <p:ph type="body" idx="4294967295"/>
          </p:nvPr>
        </p:nvSpPr>
        <p:spPr/>
        <p:txBody>
          <a:bodyPr/>
          <a:lstStyle/>
          <a:p>
            <a:r>
              <a:rPr lang="en-US" altLang="en-US" dirty="0" err="1" smtClean="0"/>
              <a:t>Stepsizes</a:t>
            </a:r>
            <a:r>
              <a:rPr lang="en-US" altLang="en-US" dirty="0" smtClean="0"/>
              <a:t>:</a:t>
            </a:r>
          </a:p>
          <a:p>
            <a:pPr lvl="1"/>
            <a:r>
              <a:rPr lang="en-US" altLang="en-US" dirty="0" smtClean="0"/>
              <a:t>Approximate value iteration </a:t>
            </a:r>
            <a:r>
              <a:rPr lang="en-US" altLang="en-US" smtClean="0"/>
              <a:t>requires updates of the form:</a:t>
            </a:r>
            <a:endParaRPr lang="en-US" altLang="en-US" dirty="0" smtClean="0"/>
          </a:p>
        </p:txBody>
      </p:sp>
      <p:graphicFrame>
        <p:nvGraphicFramePr>
          <p:cNvPr id="967684" name="Object 4"/>
          <p:cNvGraphicFramePr>
            <a:graphicFrameLocks noChangeAspect="1"/>
          </p:cNvGraphicFramePr>
          <p:nvPr/>
        </p:nvGraphicFramePr>
        <p:xfrm>
          <a:off x="1651000" y="2722563"/>
          <a:ext cx="6083300" cy="635000"/>
        </p:xfrm>
        <a:graphic>
          <a:graphicData uri="http://schemas.openxmlformats.org/presentationml/2006/ole">
            <mc:AlternateContent xmlns:mc="http://schemas.openxmlformats.org/markup-compatibility/2006">
              <mc:Choice xmlns:v="urn:schemas-microsoft-com:vml" Requires="v">
                <p:oleObj spid="_x0000_s152579" name="Equation" r:id="rId4" imgW="2311200" imgH="241200" progId="Equation.DSMT4">
                  <p:embed/>
                </p:oleObj>
              </mc:Choice>
              <mc:Fallback>
                <p:oleObj name="Equation" r:id="rId4" imgW="2311200" imgH="241200" progId="Equation.DSMT4">
                  <p:embed/>
                  <p:pic>
                    <p:nvPicPr>
                      <p:cNvPr id="9676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00" y="2722563"/>
                        <a:ext cx="60833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5"/>
          <p:cNvGrpSpPr>
            <a:grpSpLocks/>
          </p:cNvGrpSpPr>
          <p:nvPr/>
        </p:nvGrpSpPr>
        <p:grpSpPr bwMode="auto">
          <a:xfrm>
            <a:off x="4775200" y="2298700"/>
            <a:ext cx="1663700" cy="2049463"/>
            <a:chOff x="3008" y="1448"/>
            <a:chExt cx="1048" cy="1291"/>
          </a:xfrm>
        </p:grpSpPr>
        <p:sp>
          <p:nvSpPr>
            <p:cNvPr id="967686" name="Oval 6"/>
            <p:cNvSpPr>
              <a:spLocks noChangeArrowheads="1"/>
            </p:cNvSpPr>
            <p:nvPr/>
          </p:nvSpPr>
          <p:spPr bwMode="auto">
            <a:xfrm>
              <a:off x="3008" y="1448"/>
              <a:ext cx="1048" cy="904"/>
            </a:xfrm>
            <a:prstGeom prst="ellipse">
              <a:avLst/>
            </a:prstGeom>
            <a:noFill/>
            <a:ln w="25400" algn="ctr">
              <a:solidFill>
                <a:srgbClr val="0000CC"/>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67687" name="Text Box 7"/>
            <p:cNvSpPr txBox="1">
              <a:spLocks noChangeArrowheads="1"/>
            </p:cNvSpPr>
            <p:nvPr/>
          </p:nvSpPr>
          <p:spPr bwMode="auto">
            <a:xfrm>
              <a:off x="3073" y="2473"/>
              <a:ext cx="943" cy="266"/>
            </a:xfrm>
            <a:prstGeom prst="rect">
              <a:avLst/>
            </a:prstGeom>
            <a:solidFill>
              <a:schemeClr val="bg1"/>
            </a:solidFill>
            <a:ln w="25400" algn="ctr">
              <a:solidFill>
                <a:srgbClr val="0000CC"/>
              </a:solidFill>
              <a:miter lim="800000"/>
              <a:headEnd type="none" w="lg" len="lg"/>
              <a:tailEnd type="none" w="lg" len="lg"/>
            </a:ln>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r>
                <a:rPr lang="en-US" altLang="en-US" sz="2000" i="0">
                  <a:solidFill>
                    <a:srgbClr val="0000CC"/>
                  </a:solidFill>
                </a:rPr>
                <a:t>Old estimate</a:t>
              </a:r>
            </a:p>
          </p:txBody>
        </p:sp>
      </p:grpSp>
      <p:grpSp>
        <p:nvGrpSpPr>
          <p:cNvPr id="3" name="Group 8"/>
          <p:cNvGrpSpPr>
            <a:grpSpLocks/>
          </p:cNvGrpSpPr>
          <p:nvPr/>
        </p:nvGrpSpPr>
        <p:grpSpPr bwMode="auto">
          <a:xfrm>
            <a:off x="6602413" y="2516188"/>
            <a:ext cx="1936750" cy="1808162"/>
            <a:chOff x="4159" y="1585"/>
            <a:chExt cx="1220" cy="1139"/>
          </a:xfrm>
        </p:grpSpPr>
        <p:sp>
          <p:nvSpPr>
            <p:cNvPr id="967689" name="Oval 9"/>
            <p:cNvSpPr>
              <a:spLocks noChangeArrowheads="1"/>
            </p:cNvSpPr>
            <p:nvPr/>
          </p:nvSpPr>
          <p:spPr bwMode="auto">
            <a:xfrm>
              <a:off x="4641" y="1585"/>
              <a:ext cx="232" cy="656"/>
            </a:xfrm>
            <a:prstGeom prst="ellipse">
              <a:avLst/>
            </a:prstGeom>
            <a:noFill/>
            <a:ln w="25400" algn="ctr">
              <a:solidFill>
                <a:srgbClr val="0000CC"/>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67690" name="Text Box 10"/>
            <p:cNvSpPr txBox="1">
              <a:spLocks noChangeArrowheads="1"/>
            </p:cNvSpPr>
            <p:nvPr/>
          </p:nvSpPr>
          <p:spPr bwMode="auto">
            <a:xfrm>
              <a:off x="4159" y="2458"/>
              <a:ext cx="1220" cy="266"/>
            </a:xfrm>
            <a:prstGeom prst="rect">
              <a:avLst/>
            </a:prstGeom>
            <a:noFill/>
            <a:ln w="25400" algn="ctr">
              <a:solidFill>
                <a:srgbClr val="0000CC"/>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r>
                <a:rPr lang="en-US" altLang="en-US" sz="2000" i="0">
                  <a:solidFill>
                    <a:srgbClr val="0000CC"/>
                  </a:solidFill>
                </a:rPr>
                <a:t>New observation</a:t>
              </a:r>
            </a:p>
          </p:txBody>
        </p:sp>
      </p:grpSp>
      <p:grpSp>
        <p:nvGrpSpPr>
          <p:cNvPr id="4" name="Group 11"/>
          <p:cNvGrpSpPr>
            <a:grpSpLocks/>
          </p:cNvGrpSpPr>
          <p:nvPr/>
        </p:nvGrpSpPr>
        <p:grpSpPr bwMode="auto">
          <a:xfrm>
            <a:off x="1314450" y="2351088"/>
            <a:ext cx="1976438" cy="2049462"/>
            <a:chOff x="2923" y="1448"/>
            <a:chExt cx="1245" cy="1291"/>
          </a:xfrm>
        </p:grpSpPr>
        <p:sp>
          <p:nvSpPr>
            <p:cNvPr id="967692" name="Oval 12"/>
            <p:cNvSpPr>
              <a:spLocks noChangeArrowheads="1"/>
            </p:cNvSpPr>
            <p:nvPr/>
          </p:nvSpPr>
          <p:spPr bwMode="auto">
            <a:xfrm>
              <a:off x="3008" y="1448"/>
              <a:ext cx="1048" cy="904"/>
            </a:xfrm>
            <a:prstGeom prst="ellipse">
              <a:avLst/>
            </a:prstGeom>
            <a:noFill/>
            <a:ln w="25400" algn="ctr">
              <a:solidFill>
                <a:srgbClr val="0000CC"/>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67693" name="Text Box 13"/>
            <p:cNvSpPr txBox="1">
              <a:spLocks noChangeArrowheads="1"/>
            </p:cNvSpPr>
            <p:nvPr/>
          </p:nvSpPr>
          <p:spPr bwMode="auto">
            <a:xfrm>
              <a:off x="2923" y="2473"/>
              <a:ext cx="1245" cy="266"/>
            </a:xfrm>
            <a:prstGeom prst="rect">
              <a:avLst/>
            </a:prstGeom>
            <a:noFill/>
            <a:ln w="25400" algn="ctr">
              <a:solidFill>
                <a:srgbClr val="0000CC"/>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r>
                <a:rPr lang="en-US" altLang="en-US" sz="2000" i="0">
                  <a:solidFill>
                    <a:srgbClr val="0000CC"/>
                  </a:solidFill>
                </a:rPr>
                <a:t>Updated estimate</a:t>
              </a:r>
            </a:p>
          </p:txBody>
        </p:sp>
      </p:grpSp>
      <p:grpSp>
        <p:nvGrpSpPr>
          <p:cNvPr id="5" name="Group 14"/>
          <p:cNvGrpSpPr>
            <a:grpSpLocks/>
          </p:cNvGrpSpPr>
          <p:nvPr/>
        </p:nvGrpSpPr>
        <p:grpSpPr bwMode="auto">
          <a:xfrm>
            <a:off x="2014538" y="2503488"/>
            <a:ext cx="5353050" cy="3724275"/>
            <a:chOff x="1269" y="1577"/>
            <a:chExt cx="3372" cy="2346"/>
          </a:xfrm>
        </p:grpSpPr>
        <p:cxnSp>
          <p:nvCxnSpPr>
            <p:cNvPr id="967695" name="AutoShape 15"/>
            <p:cNvCxnSpPr>
              <a:cxnSpLocks noChangeShapeType="1"/>
              <a:stCxn id="967698" idx="0"/>
              <a:endCxn id="967697" idx="4"/>
            </p:cNvCxnSpPr>
            <p:nvPr/>
          </p:nvCxnSpPr>
          <p:spPr bwMode="auto">
            <a:xfrm flipV="1">
              <a:off x="1963" y="2281"/>
              <a:ext cx="2466" cy="984"/>
            </a:xfrm>
            <a:prstGeom prst="straightConnector1">
              <a:avLst/>
            </a:prstGeom>
            <a:noFill/>
            <a:ln w="25400">
              <a:solidFill>
                <a:srgbClr val="D67F00"/>
              </a:solidFill>
              <a:round/>
              <a:headEnd type="none" w="lg" len="lg"/>
              <a:tailEnd type="stealth" w="lg" len="lg"/>
            </a:ln>
            <a:extLst>
              <a:ext uri="{909E8E84-426E-40DD-AFC4-6F175D3DCCD1}">
                <a14:hiddenFill xmlns:a14="http://schemas.microsoft.com/office/drawing/2010/main">
                  <a:noFill/>
                </a14:hiddenFill>
              </a:ext>
            </a:extLst>
          </p:spPr>
        </p:cxnSp>
        <p:sp>
          <p:nvSpPr>
            <p:cNvPr id="967696" name="Oval 16"/>
            <p:cNvSpPr>
              <a:spLocks noChangeArrowheads="1"/>
            </p:cNvSpPr>
            <p:nvPr/>
          </p:nvSpPr>
          <p:spPr bwMode="auto">
            <a:xfrm>
              <a:off x="2576" y="1584"/>
              <a:ext cx="384" cy="696"/>
            </a:xfrm>
            <a:prstGeom prst="ellipse">
              <a:avLst/>
            </a:prstGeom>
            <a:noFill/>
            <a:ln w="25400" algn="ctr">
              <a:solidFill>
                <a:srgbClr val="D67F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67697" name="Oval 17"/>
            <p:cNvSpPr>
              <a:spLocks noChangeArrowheads="1"/>
            </p:cNvSpPr>
            <p:nvPr/>
          </p:nvSpPr>
          <p:spPr bwMode="auto">
            <a:xfrm>
              <a:off x="4217" y="1577"/>
              <a:ext cx="424" cy="696"/>
            </a:xfrm>
            <a:prstGeom prst="ellipse">
              <a:avLst/>
            </a:prstGeom>
            <a:noFill/>
            <a:ln w="25400" algn="ctr">
              <a:solidFill>
                <a:srgbClr val="D67F00"/>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anchor="ctr">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67698" name="Text Box 18"/>
            <p:cNvSpPr txBox="1">
              <a:spLocks noChangeArrowheads="1"/>
            </p:cNvSpPr>
            <p:nvPr/>
          </p:nvSpPr>
          <p:spPr bwMode="auto">
            <a:xfrm>
              <a:off x="1269" y="3273"/>
              <a:ext cx="1387" cy="650"/>
            </a:xfrm>
            <a:prstGeom prst="rect">
              <a:avLst/>
            </a:prstGeom>
            <a:noFill/>
            <a:ln w="25400" algn="ctr">
              <a:solidFill>
                <a:srgbClr val="D67F00"/>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r>
                <a:rPr lang="en-US" altLang="en-US" sz="2000" i="0">
                  <a:solidFill>
                    <a:srgbClr val="D67F00"/>
                  </a:solidFill>
                </a:rPr>
                <a:t>The stepsize</a:t>
              </a:r>
            </a:p>
            <a:p>
              <a:r>
                <a:rPr lang="en-US" altLang="en-US" sz="2000" i="0">
                  <a:solidFill>
                    <a:srgbClr val="D67F00"/>
                  </a:solidFill>
                </a:rPr>
                <a:t>“Learning rate”</a:t>
              </a:r>
            </a:p>
            <a:p>
              <a:r>
                <a:rPr lang="en-US" altLang="en-US" sz="2000" i="0">
                  <a:solidFill>
                    <a:srgbClr val="D67F00"/>
                  </a:solidFill>
                </a:rPr>
                <a:t>“Smoothing factor”</a:t>
              </a:r>
            </a:p>
          </p:txBody>
        </p:sp>
        <p:cxnSp>
          <p:nvCxnSpPr>
            <p:cNvPr id="967699" name="AutoShape 19"/>
            <p:cNvCxnSpPr>
              <a:cxnSpLocks noChangeShapeType="1"/>
              <a:stCxn id="967698" idx="0"/>
              <a:endCxn id="967696" idx="4"/>
            </p:cNvCxnSpPr>
            <p:nvPr/>
          </p:nvCxnSpPr>
          <p:spPr bwMode="auto">
            <a:xfrm flipV="1">
              <a:off x="1963" y="2288"/>
              <a:ext cx="805" cy="977"/>
            </a:xfrm>
            <a:prstGeom prst="straightConnector1">
              <a:avLst/>
            </a:prstGeom>
            <a:noFill/>
            <a:ln w="25400">
              <a:solidFill>
                <a:srgbClr val="D67F00"/>
              </a:solidFill>
              <a:round/>
              <a:headEnd type="none" w="lg" len="lg"/>
              <a:tailEnd type="stealth" w="lg" len="lg"/>
            </a:ln>
            <a:extLst>
              <a:ext uri="{909E8E84-426E-40DD-AFC4-6F175D3DCCD1}">
                <a14:hiddenFill xmlns:a14="http://schemas.microsoft.com/office/drawing/2010/main">
                  <a:noFill/>
                </a14:hiddenFill>
              </a:ext>
            </a:extLst>
          </p:spPr>
        </p:cxnSp>
      </p:grpSp>
      <p:sp>
        <p:nvSpPr>
          <p:cNvPr id="6" name="Footer Placeholder 5"/>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97161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Stepsizes</a:t>
            </a:r>
            <a:endParaRPr lang="en-US" dirty="0"/>
          </a:p>
        </p:txBody>
      </p:sp>
      <p:sp>
        <p:nvSpPr>
          <p:cNvPr id="3" name="Content Placeholder 2"/>
          <p:cNvSpPr>
            <a:spLocks noGrp="1"/>
          </p:cNvSpPr>
          <p:nvPr>
            <p:ph idx="1"/>
          </p:nvPr>
        </p:nvSpPr>
        <p:spPr/>
        <p:txBody>
          <a:bodyPr/>
          <a:lstStyle/>
          <a:p>
            <a:r>
              <a:rPr lang="en-US" sz="2400" dirty="0" smtClean="0"/>
              <a:t>Single state, single action Markov chain</a:t>
            </a:r>
          </a:p>
          <a:p>
            <a:pPr lvl="1"/>
            <a:r>
              <a:rPr lang="en-US" sz="2000" dirty="0" smtClean="0"/>
              <a:t>Updating – receives reward=1 at last node. All other rewards = 0. </a:t>
            </a:r>
          </a:p>
          <a:p>
            <a:pPr lvl="1"/>
            <a:endParaRPr lang="en-US" sz="2000" dirty="0"/>
          </a:p>
          <a:p>
            <a:pPr lvl="1"/>
            <a:endParaRPr lang="en-US" sz="2000" dirty="0" smtClean="0"/>
          </a:p>
          <a:p>
            <a:pPr lvl="1"/>
            <a:r>
              <a:rPr lang="en-US" sz="2000" dirty="0" smtClean="0"/>
              <a:t>Same as adding up random rewards with mean of 1.  Noise may be zero, or quite high.</a:t>
            </a:r>
            <a:endParaRPr lang="en-US" sz="2000" dirty="0"/>
          </a:p>
        </p:txBody>
      </p:sp>
      <p:sp>
        <p:nvSpPr>
          <p:cNvPr id="5" name="Oval 4"/>
          <p:cNvSpPr/>
          <p:nvPr/>
        </p:nvSpPr>
        <p:spPr>
          <a:xfrm>
            <a:off x="520427" y="2247092"/>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7" name="Straight Arrow Connector 6"/>
          <p:cNvCxnSpPr>
            <a:stCxn id="5" idx="6"/>
          </p:cNvCxnSpPr>
          <p:nvPr/>
        </p:nvCxnSpPr>
        <p:spPr bwMode="auto">
          <a:xfrm flipV="1">
            <a:off x="826848" y="2393006"/>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8" name="Oval 7"/>
          <p:cNvSpPr/>
          <p:nvPr/>
        </p:nvSpPr>
        <p:spPr>
          <a:xfrm>
            <a:off x="1898510" y="2243848"/>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9" name="Straight Arrow Connector 8"/>
          <p:cNvCxnSpPr>
            <a:stCxn id="8" idx="6"/>
          </p:cNvCxnSpPr>
          <p:nvPr/>
        </p:nvCxnSpPr>
        <p:spPr bwMode="auto">
          <a:xfrm flipV="1">
            <a:off x="2204931" y="2389762"/>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10" name="Oval 9"/>
          <p:cNvSpPr/>
          <p:nvPr/>
        </p:nvSpPr>
        <p:spPr>
          <a:xfrm>
            <a:off x="3289576" y="2243847"/>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1" name="Straight Arrow Connector 10"/>
          <p:cNvCxnSpPr>
            <a:stCxn id="10" idx="6"/>
          </p:cNvCxnSpPr>
          <p:nvPr/>
        </p:nvCxnSpPr>
        <p:spPr bwMode="auto">
          <a:xfrm flipV="1">
            <a:off x="3595997" y="2389761"/>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12" name="Oval 11"/>
          <p:cNvSpPr/>
          <p:nvPr/>
        </p:nvSpPr>
        <p:spPr>
          <a:xfrm>
            <a:off x="4667659" y="2240603"/>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a:stCxn id="12" idx="6"/>
          </p:cNvCxnSpPr>
          <p:nvPr/>
        </p:nvCxnSpPr>
        <p:spPr bwMode="auto">
          <a:xfrm flipV="1">
            <a:off x="4974080" y="2386517"/>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14" name="Oval 13"/>
          <p:cNvSpPr/>
          <p:nvPr/>
        </p:nvSpPr>
        <p:spPr>
          <a:xfrm>
            <a:off x="6045746" y="2237361"/>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5" name="Straight Arrow Connector 14"/>
          <p:cNvCxnSpPr/>
          <p:nvPr/>
        </p:nvCxnSpPr>
        <p:spPr bwMode="auto">
          <a:xfrm flipV="1">
            <a:off x="6371622" y="2383273"/>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16" name="Oval 15"/>
          <p:cNvSpPr/>
          <p:nvPr/>
        </p:nvSpPr>
        <p:spPr>
          <a:xfrm>
            <a:off x="7443288" y="2234117"/>
            <a:ext cx="306421" cy="306421"/>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1157589" y="2029832"/>
            <a:ext cx="312906" cy="400110"/>
          </a:xfrm>
          <a:prstGeom prst="rect">
            <a:avLst/>
          </a:prstGeom>
          <a:noFill/>
        </p:spPr>
        <p:txBody>
          <a:bodyPr wrap="none" rtlCol="0">
            <a:spAutoFit/>
          </a:bodyPr>
          <a:lstStyle/>
          <a:p>
            <a:pPr algn="l"/>
            <a:r>
              <a:rPr lang="en-US" sz="2000" i="0" dirty="0" smtClean="0"/>
              <a:t>0</a:t>
            </a:r>
          </a:p>
        </p:txBody>
      </p:sp>
      <p:sp>
        <p:nvSpPr>
          <p:cNvPr id="17" name="TextBox 16"/>
          <p:cNvSpPr txBox="1"/>
          <p:nvPr/>
        </p:nvSpPr>
        <p:spPr>
          <a:xfrm>
            <a:off x="2525950" y="2036318"/>
            <a:ext cx="312906" cy="400110"/>
          </a:xfrm>
          <a:prstGeom prst="rect">
            <a:avLst/>
          </a:prstGeom>
          <a:noFill/>
        </p:spPr>
        <p:txBody>
          <a:bodyPr wrap="none" rtlCol="0">
            <a:spAutoFit/>
          </a:bodyPr>
          <a:lstStyle/>
          <a:p>
            <a:pPr algn="l"/>
            <a:r>
              <a:rPr lang="en-US" sz="2000" i="0" dirty="0" smtClean="0"/>
              <a:t>0</a:t>
            </a:r>
          </a:p>
        </p:txBody>
      </p:sp>
      <p:sp>
        <p:nvSpPr>
          <p:cNvPr id="18" name="TextBox 17"/>
          <p:cNvSpPr txBox="1"/>
          <p:nvPr/>
        </p:nvSpPr>
        <p:spPr>
          <a:xfrm>
            <a:off x="4001310" y="2042798"/>
            <a:ext cx="312906" cy="400110"/>
          </a:xfrm>
          <a:prstGeom prst="rect">
            <a:avLst/>
          </a:prstGeom>
          <a:noFill/>
        </p:spPr>
        <p:txBody>
          <a:bodyPr wrap="none" rtlCol="0">
            <a:spAutoFit/>
          </a:bodyPr>
          <a:lstStyle/>
          <a:p>
            <a:pPr algn="l"/>
            <a:r>
              <a:rPr lang="en-US" sz="2000" i="0" dirty="0" smtClean="0"/>
              <a:t>0</a:t>
            </a:r>
          </a:p>
        </p:txBody>
      </p:sp>
      <p:sp>
        <p:nvSpPr>
          <p:cNvPr id="19" name="TextBox 18"/>
          <p:cNvSpPr txBox="1"/>
          <p:nvPr/>
        </p:nvSpPr>
        <p:spPr>
          <a:xfrm>
            <a:off x="5321033" y="2059010"/>
            <a:ext cx="312906" cy="400110"/>
          </a:xfrm>
          <a:prstGeom prst="rect">
            <a:avLst/>
          </a:prstGeom>
          <a:noFill/>
        </p:spPr>
        <p:txBody>
          <a:bodyPr wrap="none" rtlCol="0">
            <a:spAutoFit/>
          </a:bodyPr>
          <a:lstStyle/>
          <a:p>
            <a:pPr algn="l"/>
            <a:r>
              <a:rPr lang="en-US" sz="2000" i="0" dirty="0" smtClean="0"/>
              <a:t>0</a:t>
            </a:r>
          </a:p>
        </p:txBody>
      </p:sp>
      <p:sp>
        <p:nvSpPr>
          <p:cNvPr id="20" name="TextBox 19"/>
          <p:cNvSpPr txBox="1"/>
          <p:nvPr/>
        </p:nvSpPr>
        <p:spPr>
          <a:xfrm>
            <a:off x="6689394" y="2016855"/>
            <a:ext cx="312906" cy="400110"/>
          </a:xfrm>
          <a:prstGeom prst="rect">
            <a:avLst/>
          </a:prstGeom>
          <a:noFill/>
        </p:spPr>
        <p:txBody>
          <a:bodyPr wrap="none" rtlCol="0">
            <a:spAutoFit/>
          </a:bodyPr>
          <a:lstStyle/>
          <a:p>
            <a:pPr algn="l"/>
            <a:r>
              <a:rPr lang="en-US" sz="2000" i="0" dirty="0" smtClean="0"/>
              <a:t>0</a:t>
            </a:r>
          </a:p>
        </p:txBody>
      </p:sp>
      <p:sp>
        <p:nvSpPr>
          <p:cNvPr id="21" name="TextBox 20"/>
          <p:cNvSpPr txBox="1"/>
          <p:nvPr/>
        </p:nvSpPr>
        <p:spPr>
          <a:xfrm>
            <a:off x="522048" y="2191960"/>
            <a:ext cx="312906" cy="400110"/>
          </a:xfrm>
          <a:prstGeom prst="rect">
            <a:avLst/>
          </a:prstGeom>
          <a:noFill/>
        </p:spPr>
        <p:txBody>
          <a:bodyPr wrap="none" rtlCol="0">
            <a:spAutoFit/>
          </a:bodyPr>
          <a:lstStyle/>
          <a:p>
            <a:pPr algn="l"/>
            <a:r>
              <a:rPr lang="en-US" sz="2000" i="0" dirty="0" smtClean="0"/>
              <a:t>0</a:t>
            </a:r>
          </a:p>
        </p:txBody>
      </p:sp>
      <p:sp>
        <p:nvSpPr>
          <p:cNvPr id="22" name="TextBox 21"/>
          <p:cNvSpPr txBox="1"/>
          <p:nvPr/>
        </p:nvSpPr>
        <p:spPr>
          <a:xfrm>
            <a:off x="1909044" y="2195199"/>
            <a:ext cx="312906" cy="400110"/>
          </a:xfrm>
          <a:prstGeom prst="rect">
            <a:avLst/>
          </a:prstGeom>
          <a:noFill/>
        </p:spPr>
        <p:txBody>
          <a:bodyPr wrap="none" rtlCol="0">
            <a:spAutoFit/>
          </a:bodyPr>
          <a:lstStyle/>
          <a:p>
            <a:pPr algn="l"/>
            <a:r>
              <a:rPr lang="en-US" sz="2000" i="0" dirty="0"/>
              <a:t>1</a:t>
            </a:r>
            <a:endParaRPr lang="en-US" sz="2000" i="0" dirty="0" smtClean="0"/>
          </a:p>
        </p:txBody>
      </p:sp>
      <p:sp>
        <p:nvSpPr>
          <p:cNvPr id="23" name="TextBox 22"/>
          <p:cNvSpPr txBox="1"/>
          <p:nvPr/>
        </p:nvSpPr>
        <p:spPr>
          <a:xfrm>
            <a:off x="3306590" y="2201679"/>
            <a:ext cx="312906" cy="400110"/>
          </a:xfrm>
          <a:prstGeom prst="rect">
            <a:avLst/>
          </a:prstGeom>
          <a:noFill/>
        </p:spPr>
        <p:txBody>
          <a:bodyPr wrap="none" rtlCol="0">
            <a:spAutoFit/>
          </a:bodyPr>
          <a:lstStyle/>
          <a:p>
            <a:pPr algn="l"/>
            <a:r>
              <a:rPr lang="en-US" sz="2000" i="0" dirty="0" smtClean="0"/>
              <a:t>2</a:t>
            </a:r>
          </a:p>
        </p:txBody>
      </p:sp>
      <p:sp>
        <p:nvSpPr>
          <p:cNvPr id="24" name="TextBox 23"/>
          <p:cNvSpPr txBox="1"/>
          <p:nvPr/>
        </p:nvSpPr>
        <p:spPr>
          <a:xfrm>
            <a:off x="4674947" y="2188708"/>
            <a:ext cx="312906" cy="400110"/>
          </a:xfrm>
          <a:prstGeom prst="rect">
            <a:avLst/>
          </a:prstGeom>
          <a:noFill/>
        </p:spPr>
        <p:txBody>
          <a:bodyPr wrap="none" rtlCol="0">
            <a:spAutoFit/>
          </a:bodyPr>
          <a:lstStyle/>
          <a:p>
            <a:pPr algn="l"/>
            <a:r>
              <a:rPr lang="en-US" sz="2000" i="0" dirty="0"/>
              <a:t>3</a:t>
            </a:r>
            <a:endParaRPr lang="en-US" sz="2000" i="0" dirty="0" smtClean="0"/>
          </a:p>
        </p:txBody>
      </p:sp>
      <p:sp>
        <p:nvSpPr>
          <p:cNvPr id="25" name="TextBox 24"/>
          <p:cNvSpPr txBox="1"/>
          <p:nvPr/>
        </p:nvSpPr>
        <p:spPr>
          <a:xfrm>
            <a:off x="6043305" y="2185465"/>
            <a:ext cx="312906" cy="400110"/>
          </a:xfrm>
          <a:prstGeom prst="rect">
            <a:avLst/>
          </a:prstGeom>
          <a:noFill/>
        </p:spPr>
        <p:txBody>
          <a:bodyPr wrap="none" rtlCol="0">
            <a:spAutoFit/>
          </a:bodyPr>
          <a:lstStyle/>
          <a:p>
            <a:pPr algn="l"/>
            <a:r>
              <a:rPr lang="en-US" sz="2000" i="0" dirty="0" smtClean="0"/>
              <a:t>4</a:t>
            </a:r>
          </a:p>
        </p:txBody>
      </p:sp>
      <p:sp>
        <p:nvSpPr>
          <p:cNvPr id="26" name="TextBox 25"/>
          <p:cNvSpPr txBox="1"/>
          <p:nvPr/>
        </p:nvSpPr>
        <p:spPr>
          <a:xfrm>
            <a:off x="7440847" y="2162765"/>
            <a:ext cx="312906" cy="400110"/>
          </a:xfrm>
          <a:prstGeom prst="rect">
            <a:avLst/>
          </a:prstGeom>
          <a:noFill/>
        </p:spPr>
        <p:txBody>
          <a:bodyPr wrap="none" rtlCol="0">
            <a:spAutoFit/>
          </a:bodyPr>
          <a:lstStyle/>
          <a:p>
            <a:pPr algn="l"/>
            <a:r>
              <a:rPr lang="en-US" sz="2000" i="0" dirty="0"/>
              <a:t>5</a:t>
            </a:r>
            <a:endParaRPr lang="en-US" sz="2000" i="0" dirty="0" smtClean="0"/>
          </a:p>
        </p:txBody>
      </p:sp>
      <p:sp>
        <p:nvSpPr>
          <p:cNvPr id="27" name="TextBox 26"/>
          <p:cNvSpPr txBox="1"/>
          <p:nvPr/>
        </p:nvSpPr>
        <p:spPr>
          <a:xfrm>
            <a:off x="7902112" y="1994158"/>
            <a:ext cx="312906" cy="400110"/>
          </a:xfrm>
          <a:prstGeom prst="rect">
            <a:avLst/>
          </a:prstGeom>
          <a:noFill/>
        </p:spPr>
        <p:txBody>
          <a:bodyPr wrap="none" rtlCol="0">
            <a:spAutoFit/>
          </a:bodyPr>
          <a:lstStyle/>
          <a:p>
            <a:pPr algn="l"/>
            <a:r>
              <a:rPr lang="en-US" sz="2000" i="0" dirty="0"/>
              <a:t>1</a:t>
            </a:r>
            <a:endParaRPr lang="en-US" sz="2000" i="0" dirty="0" smtClean="0"/>
          </a:p>
        </p:txBody>
      </p:sp>
      <p:cxnSp>
        <p:nvCxnSpPr>
          <p:cNvPr id="28" name="Straight Arrow Connector 27"/>
          <p:cNvCxnSpPr/>
          <p:nvPr/>
        </p:nvCxnSpPr>
        <p:spPr bwMode="auto">
          <a:xfrm flipV="1">
            <a:off x="7730255" y="2370300"/>
            <a:ext cx="1079770" cy="7297"/>
          </a:xfrm>
          <a:prstGeom prst="straightConnector1">
            <a:avLst/>
          </a:prstGeom>
          <a:noFill/>
          <a:ln w="28575" cap="flat" cmpd="sng" algn="ctr">
            <a:solidFill>
              <a:schemeClr val="tx1"/>
            </a:solidFill>
            <a:prstDash val="solid"/>
            <a:round/>
            <a:headEnd type="none" w="med" len="med"/>
            <a:tailEnd type="arrow" w="med" len="med"/>
          </a:ln>
          <a:effectLst/>
        </p:spPr>
      </p:cxnSp>
      <p:sp>
        <p:nvSpPr>
          <p:cNvPr id="29" name="Footer Placeholder 28"/>
          <p:cNvSpPr>
            <a:spLocks noGrp="1"/>
          </p:cNvSpPr>
          <p:nvPr>
            <p:ph type="ftr" sz="quarter" idx="11"/>
          </p:nvPr>
        </p:nvSpPr>
        <p:spPr/>
        <p:txBody>
          <a:bodyPr/>
          <a:lstStyle/>
          <a:p>
            <a:pPr>
              <a:defRPr/>
            </a:pPr>
            <a:r>
              <a:rPr lang="en-US" smtClean="0"/>
              <a:t>© 2019 Warren B. Powell</a:t>
            </a:r>
            <a:endParaRPr lang="en-US" dirty="0"/>
          </a:p>
        </p:txBody>
      </p:sp>
      <p:pic>
        <p:nvPicPr>
          <p:cNvPr id="30" name="Picture 29"/>
          <p:cNvPicPr>
            <a:picLocks noChangeAspect="1"/>
          </p:cNvPicPr>
          <p:nvPr/>
        </p:nvPicPr>
        <p:blipFill>
          <a:blip r:embed="rId2"/>
          <a:stretch>
            <a:fillRect/>
          </a:stretch>
        </p:blipFill>
        <p:spPr>
          <a:xfrm>
            <a:off x="1491476" y="3385600"/>
            <a:ext cx="6228272" cy="3472400"/>
          </a:xfrm>
          <a:prstGeom prst="rect">
            <a:avLst/>
          </a:prstGeom>
        </p:spPr>
      </p:pic>
    </p:spTree>
    <p:extLst>
      <p:ext uri="{BB962C8B-B14F-4D97-AF65-F5344CB8AC3E}">
        <p14:creationId xmlns:p14="http://schemas.microsoft.com/office/powerpoint/2010/main" val="397015735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idx="4294967295"/>
          </p:nvPr>
        </p:nvSpPr>
        <p:spPr/>
        <p:txBody>
          <a:bodyPr/>
          <a:lstStyle/>
          <a:p>
            <a:r>
              <a:rPr lang="en-US" altLang="en-US" sz="3200" smtClean="0"/>
              <a:t>Stepsizes</a:t>
            </a:r>
          </a:p>
        </p:txBody>
      </p:sp>
      <p:sp>
        <p:nvSpPr>
          <p:cNvPr id="971779" name="Rectangle 3"/>
          <p:cNvSpPr>
            <a:spLocks noGrp="1" noChangeArrowheads="1"/>
          </p:cNvSpPr>
          <p:nvPr>
            <p:ph type="body" idx="4294967295"/>
          </p:nvPr>
        </p:nvSpPr>
        <p:spPr/>
        <p:txBody>
          <a:bodyPr/>
          <a:lstStyle/>
          <a:p>
            <a:r>
              <a:rPr lang="en-US" altLang="en-US" sz="2400" smtClean="0"/>
              <a:t>Bound on performance using 1/n:</a:t>
            </a:r>
          </a:p>
        </p:txBody>
      </p:sp>
      <p:pic>
        <p:nvPicPr>
          <p:cNvPr id="97178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224" t="76804" r="33272" b="10495"/>
          <a:stretch/>
        </p:blipFill>
        <p:spPr bwMode="auto">
          <a:xfrm>
            <a:off x="3199623" y="1975267"/>
            <a:ext cx="506888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971781" name="Group 5"/>
          <p:cNvGrpSpPr>
            <a:grpSpLocks/>
          </p:cNvGrpSpPr>
          <p:nvPr/>
        </p:nvGrpSpPr>
        <p:grpSpPr bwMode="auto">
          <a:xfrm>
            <a:off x="3571740" y="2723198"/>
            <a:ext cx="5319713" cy="3789363"/>
            <a:chOff x="1006" y="1572"/>
            <a:chExt cx="3351" cy="2387"/>
          </a:xfrm>
        </p:grpSpPr>
        <p:pic>
          <p:nvPicPr>
            <p:cNvPr id="971782" name="Picture 4"/>
            <p:cNvPicPr>
              <a:picLocks noChangeAspect="1" noChangeArrowheads="1"/>
            </p:cNvPicPr>
            <p:nvPr/>
          </p:nvPicPr>
          <p:blipFill>
            <a:blip r:embed="rId5">
              <a:extLst>
                <a:ext uri="{28A0092B-C50C-407E-A947-70E740481C1C}">
                  <a14:useLocalDpi xmlns:a14="http://schemas.microsoft.com/office/drawing/2010/main" val="0"/>
                </a:ext>
              </a:extLst>
            </a:blip>
            <a:srcRect l="3716" t="5331" r="6557" b="15536"/>
            <a:stretch>
              <a:fillRect/>
            </a:stretch>
          </p:blipFill>
          <p:spPr bwMode="auto">
            <a:xfrm>
              <a:off x="1006" y="1572"/>
              <a:ext cx="3284" cy="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sp>
          <p:nvSpPr>
            <p:cNvPr id="971783" name="Rectangle 6"/>
            <p:cNvSpPr>
              <a:spLocks noChangeArrowheads="1"/>
            </p:cNvSpPr>
            <p:nvPr/>
          </p:nvSpPr>
          <p:spPr bwMode="auto">
            <a:xfrm>
              <a:off x="1184" y="3760"/>
              <a:ext cx="3112" cy="19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graphicFrame>
          <p:nvGraphicFramePr>
            <p:cNvPr id="971784" name="Object 7"/>
            <p:cNvGraphicFramePr>
              <a:graphicFrameLocks noChangeAspect="1"/>
            </p:cNvGraphicFramePr>
            <p:nvPr/>
          </p:nvGraphicFramePr>
          <p:xfrm>
            <a:off x="1551" y="3775"/>
            <a:ext cx="207" cy="184"/>
          </p:xfrm>
          <a:graphic>
            <a:graphicData uri="http://schemas.openxmlformats.org/presentationml/2006/ole">
              <mc:AlternateContent xmlns:mc="http://schemas.openxmlformats.org/markup-compatibility/2006">
                <mc:Choice xmlns:v="urn:schemas-microsoft-com:vml" Requires="v">
                  <p:oleObj spid="_x0000_s153610" name="Equation" r:id="rId6" imgW="228600" imgH="203040" progId="Equation.DSMT4">
                    <p:embed/>
                  </p:oleObj>
                </mc:Choice>
                <mc:Fallback>
                  <p:oleObj name="Equation" r:id="rId6" imgW="228600" imgH="203040" progId="Equation.DSMT4">
                    <p:embed/>
                    <p:pic>
                      <p:nvPicPr>
                        <p:cNvPr id="971784"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1" y="3775"/>
                          <a:ext cx="207"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1785" name="Object 8"/>
            <p:cNvGraphicFramePr>
              <a:graphicFrameLocks noChangeAspect="1"/>
            </p:cNvGraphicFramePr>
            <p:nvPr/>
          </p:nvGraphicFramePr>
          <p:xfrm>
            <a:off x="2064" y="3760"/>
            <a:ext cx="207" cy="184"/>
          </p:xfrm>
          <a:graphic>
            <a:graphicData uri="http://schemas.openxmlformats.org/presentationml/2006/ole">
              <mc:AlternateContent xmlns:mc="http://schemas.openxmlformats.org/markup-compatibility/2006">
                <mc:Choice xmlns:v="urn:schemas-microsoft-com:vml" Requires="v">
                  <p:oleObj spid="_x0000_s153611" name="Equation" r:id="rId8" imgW="228600" imgH="203040" progId="Equation.DSMT4">
                    <p:embed/>
                  </p:oleObj>
                </mc:Choice>
                <mc:Fallback>
                  <p:oleObj name="Equation" r:id="rId8" imgW="228600" imgH="203040" progId="Equation.DSMT4">
                    <p:embed/>
                    <p:pic>
                      <p:nvPicPr>
                        <p:cNvPr id="971785"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4" y="3760"/>
                          <a:ext cx="207"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1786" name="Object 9"/>
            <p:cNvGraphicFramePr>
              <a:graphicFrameLocks noChangeAspect="1"/>
            </p:cNvGraphicFramePr>
            <p:nvPr/>
          </p:nvGraphicFramePr>
          <p:xfrm>
            <a:off x="2593" y="3761"/>
            <a:ext cx="207" cy="184"/>
          </p:xfrm>
          <a:graphic>
            <a:graphicData uri="http://schemas.openxmlformats.org/presentationml/2006/ole">
              <mc:AlternateContent xmlns:mc="http://schemas.openxmlformats.org/markup-compatibility/2006">
                <mc:Choice xmlns:v="urn:schemas-microsoft-com:vml" Requires="v">
                  <p:oleObj spid="_x0000_s153612" name="Equation" r:id="rId10" imgW="228600" imgH="203040" progId="Equation.DSMT4">
                    <p:embed/>
                  </p:oleObj>
                </mc:Choice>
                <mc:Fallback>
                  <p:oleObj name="Equation" r:id="rId10" imgW="228600" imgH="203040" progId="Equation.DSMT4">
                    <p:embed/>
                    <p:pic>
                      <p:nvPicPr>
                        <p:cNvPr id="971786"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3" y="3761"/>
                          <a:ext cx="207"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1787" name="Object 10"/>
            <p:cNvGraphicFramePr>
              <a:graphicFrameLocks noChangeAspect="1"/>
            </p:cNvGraphicFramePr>
            <p:nvPr/>
          </p:nvGraphicFramePr>
          <p:xfrm>
            <a:off x="3098" y="3762"/>
            <a:ext cx="207" cy="184"/>
          </p:xfrm>
          <a:graphic>
            <a:graphicData uri="http://schemas.openxmlformats.org/presentationml/2006/ole">
              <mc:AlternateContent xmlns:mc="http://schemas.openxmlformats.org/markup-compatibility/2006">
                <mc:Choice xmlns:v="urn:schemas-microsoft-com:vml" Requires="v">
                  <p:oleObj spid="_x0000_s153613" name="Equation" r:id="rId12" imgW="228600" imgH="203040" progId="Equation.DSMT4">
                    <p:embed/>
                  </p:oleObj>
                </mc:Choice>
                <mc:Fallback>
                  <p:oleObj name="Equation" r:id="rId12" imgW="228600" imgH="203040" progId="Equation.DSMT4">
                    <p:embed/>
                    <p:pic>
                      <p:nvPicPr>
                        <p:cNvPr id="971787"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8" y="3762"/>
                          <a:ext cx="207"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1788" name="Object 11"/>
            <p:cNvGraphicFramePr>
              <a:graphicFrameLocks noChangeAspect="1"/>
            </p:cNvGraphicFramePr>
            <p:nvPr/>
          </p:nvGraphicFramePr>
          <p:xfrm>
            <a:off x="3601" y="3763"/>
            <a:ext cx="242" cy="184"/>
          </p:xfrm>
          <a:graphic>
            <a:graphicData uri="http://schemas.openxmlformats.org/presentationml/2006/ole">
              <mc:AlternateContent xmlns:mc="http://schemas.openxmlformats.org/markup-compatibility/2006">
                <mc:Choice xmlns:v="urn:schemas-microsoft-com:vml" Requires="v">
                  <p:oleObj spid="_x0000_s153614" name="Equation" r:id="rId14" imgW="266400" imgH="203040" progId="Equation.DSMT4">
                    <p:embed/>
                  </p:oleObj>
                </mc:Choice>
                <mc:Fallback>
                  <p:oleObj name="Equation" r:id="rId14" imgW="266400" imgH="203040" progId="Equation.DSMT4">
                    <p:embed/>
                    <p:pic>
                      <p:nvPicPr>
                        <p:cNvPr id="971788"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01" y="3763"/>
                          <a:ext cx="242"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1789" name="Object 12"/>
            <p:cNvGraphicFramePr>
              <a:graphicFrameLocks noChangeAspect="1"/>
            </p:cNvGraphicFramePr>
            <p:nvPr/>
          </p:nvGraphicFramePr>
          <p:xfrm>
            <a:off x="4114" y="3756"/>
            <a:ext cx="243" cy="184"/>
          </p:xfrm>
          <a:graphic>
            <a:graphicData uri="http://schemas.openxmlformats.org/presentationml/2006/ole">
              <mc:AlternateContent xmlns:mc="http://schemas.openxmlformats.org/markup-compatibility/2006">
                <mc:Choice xmlns:v="urn:schemas-microsoft-com:vml" Requires="v">
                  <p:oleObj spid="_x0000_s153615" name="Equation" r:id="rId16" imgW="266400" imgH="203040" progId="Equation.DSMT4">
                    <p:embed/>
                  </p:oleObj>
                </mc:Choice>
                <mc:Fallback>
                  <p:oleObj name="Equation" r:id="rId16" imgW="266400" imgH="203040" progId="Equation.DSMT4">
                    <p:embed/>
                    <p:pic>
                      <p:nvPicPr>
                        <p:cNvPr id="971789"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14" y="3756"/>
                          <a:ext cx="243" cy="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 name="Oval 2"/>
          <p:cNvSpPr/>
          <p:nvPr/>
        </p:nvSpPr>
        <p:spPr>
          <a:xfrm>
            <a:off x="1621856" y="2553501"/>
            <a:ext cx="535021" cy="186261"/>
          </a:xfrm>
          <a:prstGeom prst="ellipse">
            <a:avLst/>
          </a:prstGeom>
          <a:ln w="190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5" name="Oval 14"/>
          <p:cNvSpPr/>
          <p:nvPr/>
        </p:nvSpPr>
        <p:spPr>
          <a:xfrm>
            <a:off x="1412710" y="2477030"/>
            <a:ext cx="306421" cy="306421"/>
          </a:xfrm>
          <a:prstGeom prst="ellipse">
            <a:avLst/>
          </a:prstGeom>
          <a:solidFill>
            <a:schemeClr val="bg1"/>
          </a:solidFill>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5" name="Straight Arrow Connector 4"/>
          <p:cNvCxnSpPr/>
          <p:nvPr/>
        </p:nvCxnSpPr>
        <p:spPr bwMode="auto">
          <a:xfrm flipH="1">
            <a:off x="1684968" y="2553501"/>
            <a:ext cx="189159" cy="27277"/>
          </a:xfrm>
          <a:prstGeom prst="straightConnector1">
            <a:avLst/>
          </a:prstGeom>
          <a:noFill/>
          <a:ln w="19050" cap="flat" cmpd="sng" algn="ctr">
            <a:solidFill>
              <a:schemeClr val="tx1"/>
            </a:solidFill>
            <a:prstDash val="solid"/>
            <a:round/>
            <a:headEnd type="none" w="med" len="med"/>
            <a:tailEnd type="arrow" w="med" len="med"/>
          </a:ln>
          <a:effectLst/>
        </p:spPr>
      </p:cxnSp>
      <p:sp>
        <p:nvSpPr>
          <p:cNvPr id="6" name="TextBox 5"/>
          <p:cNvSpPr txBox="1"/>
          <p:nvPr/>
        </p:nvSpPr>
        <p:spPr>
          <a:xfrm>
            <a:off x="493988" y="1806632"/>
            <a:ext cx="2799164" cy="400110"/>
          </a:xfrm>
          <a:prstGeom prst="rect">
            <a:avLst/>
          </a:prstGeom>
          <a:noFill/>
        </p:spPr>
        <p:txBody>
          <a:bodyPr wrap="none" rtlCol="0">
            <a:spAutoFit/>
          </a:bodyPr>
          <a:lstStyle/>
          <a:p>
            <a:pPr algn="l"/>
            <a:r>
              <a:rPr lang="en-US" sz="2000" i="0" dirty="0" smtClean="0"/>
              <a:t>Single state, single action</a:t>
            </a:r>
            <a:endParaRPr lang="en-US" i="0" dirty="0" smtClean="0"/>
          </a:p>
        </p:txBody>
      </p:sp>
      <p:graphicFrame>
        <p:nvGraphicFramePr>
          <p:cNvPr id="7" name="Object 6"/>
          <p:cNvGraphicFramePr>
            <a:graphicFrameLocks noChangeAspect="1"/>
          </p:cNvGraphicFramePr>
          <p:nvPr>
            <p:extLst/>
          </p:nvPr>
        </p:nvGraphicFramePr>
        <p:xfrm>
          <a:off x="579763" y="3106563"/>
          <a:ext cx="2182893" cy="757330"/>
        </p:xfrm>
        <a:graphic>
          <a:graphicData uri="http://schemas.openxmlformats.org/presentationml/2006/ole">
            <mc:AlternateContent xmlns:mc="http://schemas.openxmlformats.org/markup-compatibility/2006">
              <mc:Choice xmlns:v="urn:schemas-microsoft-com:vml" Requires="v">
                <p:oleObj spid="_x0000_s153616" name="Equation" r:id="rId18" imgW="1244520" imgH="431640" progId="Equation.DSMT4">
                  <p:embed/>
                </p:oleObj>
              </mc:Choice>
              <mc:Fallback>
                <p:oleObj name="Equation" r:id="rId18" imgW="1244520" imgH="431640" progId="Equation.DSMT4">
                  <p:embed/>
                  <p:pic>
                    <p:nvPicPr>
                      <p:cNvPr id="7" name="Object 6"/>
                      <p:cNvPicPr/>
                      <p:nvPr/>
                    </p:nvPicPr>
                    <p:blipFill>
                      <a:blip r:embed="rId19"/>
                      <a:stretch>
                        <a:fillRect/>
                      </a:stretch>
                    </p:blipFill>
                    <p:spPr>
                      <a:xfrm>
                        <a:off x="579763" y="3106563"/>
                        <a:ext cx="2182893" cy="757330"/>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33637" y="3896795"/>
          <a:ext cx="3330575" cy="998538"/>
        </p:xfrm>
        <a:graphic>
          <a:graphicData uri="http://schemas.openxmlformats.org/presentationml/2006/ole">
            <mc:AlternateContent xmlns:mc="http://schemas.openxmlformats.org/markup-compatibility/2006">
              <mc:Choice xmlns:v="urn:schemas-microsoft-com:vml" Requires="v">
                <p:oleObj spid="_x0000_s153617" name="Equation" r:id="rId20" imgW="1612800" imgH="482400" progId="Equation.DSMT4">
                  <p:embed/>
                </p:oleObj>
              </mc:Choice>
              <mc:Fallback>
                <p:oleObj name="Equation" r:id="rId20" imgW="1612800" imgH="482400" progId="Equation.DSMT4">
                  <p:embed/>
                  <p:pic>
                    <p:nvPicPr>
                      <p:cNvPr id="8" name="Object 7"/>
                      <p:cNvPicPr/>
                      <p:nvPr/>
                    </p:nvPicPr>
                    <p:blipFill>
                      <a:blip r:embed="rId21"/>
                      <a:stretch>
                        <a:fillRect/>
                      </a:stretch>
                    </p:blipFill>
                    <p:spPr>
                      <a:xfrm>
                        <a:off x="233637" y="3896795"/>
                        <a:ext cx="3330575" cy="998538"/>
                      </a:xfrm>
                      <a:prstGeom prst="rect">
                        <a:avLst/>
                      </a:prstGeom>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42786959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idx="4294967295"/>
          </p:nvPr>
        </p:nvSpPr>
        <p:spPr/>
        <p:txBody>
          <a:bodyPr/>
          <a:lstStyle/>
          <a:p>
            <a:r>
              <a:rPr lang="en-US" altLang="en-US" sz="3200" smtClean="0"/>
              <a:t>Stepsizes</a:t>
            </a:r>
          </a:p>
        </p:txBody>
      </p:sp>
      <p:graphicFrame>
        <p:nvGraphicFramePr>
          <p:cNvPr id="975875" name="Object 3"/>
          <p:cNvGraphicFramePr>
            <a:graphicFrameLocks noChangeAspect="1"/>
          </p:cNvGraphicFramePr>
          <p:nvPr>
            <p:extLst/>
          </p:nvPr>
        </p:nvGraphicFramePr>
        <p:xfrm>
          <a:off x="1017690" y="2457415"/>
          <a:ext cx="5402147" cy="3998507"/>
        </p:xfrm>
        <a:graphic>
          <a:graphicData uri="http://schemas.openxmlformats.org/presentationml/2006/ole">
            <mc:AlternateContent xmlns:mc="http://schemas.openxmlformats.org/markup-compatibility/2006">
              <mc:Choice xmlns:v="urn:schemas-microsoft-com:vml" Requires="v">
                <p:oleObj spid="_x0000_s154627" name="Equation" r:id="rId4" imgW="2933640" imgH="2171520" progId="Equation.DSMT4">
                  <p:embed/>
                </p:oleObj>
              </mc:Choice>
              <mc:Fallback>
                <p:oleObj name="Equation" r:id="rId4" imgW="2933640" imgH="2171520" progId="Equation.DSMT4">
                  <p:embed/>
                  <p:pic>
                    <p:nvPicPr>
                      <p:cNvPr id="975875" name="Object 3"/>
                      <p:cNvPicPr>
                        <a:picLocks noChangeAspect="1" noChangeArrowheads="1"/>
                      </p:cNvPicPr>
                      <p:nvPr/>
                    </p:nvPicPr>
                    <p:blipFill>
                      <a:blip r:embed="rId5"/>
                      <a:srcRect/>
                      <a:stretch>
                        <a:fillRect/>
                      </a:stretch>
                    </p:blipFill>
                    <p:spPr bwMode="auto">
                      <a:xfrm>
                        <a:off x="1017690" y="2457415"/>
                        <a:ext cx="5402147" cy="3998507"/>
                      </a:xfrm>
                      <a:prstGeom prst="rect">
                        <a:avLst/>
                      </a:prstGeom>
                      <a:noFill/>
                      <a:ln>
                        <a:noFill/>
                      </a:ln>
                      <a:effectLst/>
                      <a:extLst/>
                    </p:spPr>
                  </p:pic>
                </p:oleObj>
              </mc:Fallback>
            </mc:AlternateContent>
          </a:graphicData>
        </a:graphic>
      </p:graphicFrame>
      <p:grpSp>
        <p:nvGrpSpPr>
          <p:cNvPr id="2" name="Group 4"/>
          <p:cNvGrpSpPr>
            <a:grpSpLocks/>
          </p:cNvGrpSpPr>
          <p:nvPr/>
        </p:nvGrpSpPr>
        <p:grpSpPr bwMode="auto">
          <a:xfrm>
            <a:off x="3314700" y="1676400"/>
            <a:ext cx="3489325" cy="1333500"/>
            <a:chOff x="2280" y="1112"/>
            <a:chExt cx="2198" cy="840"/>
          </a:xfrm>
        </p:grpSpPr>
        <p:sp>
          <p:nvSpPr>
            <p:cNvPr id="975877" name="Oval 5"/>
            <p:cNvSpPr>
              <a:spLocks noChangeArrowheads="1"/>
            </p:cNvSpPr>
            <p:nvPr/>
          </p:nvSpPr>
          <p:spPr bwMode="auto">
            <a:xfrm>
              <a:off x="2280" y="1544"/>
              <a:ext cx="408" cy="408"/>
            </a:xfrm>
            <a:prstGeom prst="ellipse">
              <a:avLst/>
            </a:prstGeom>
            <a:noFill/>
            <a:ln w="25400">
              <a:solidFill>
                <a:srgbClr val="0033CC"/>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75878" name="Text Box 6"/>
            <p:cNvSpPr txBox="1">
              <a:spLocks noChangeArrowheads="1"/>
            </p:cNvSpPr>
            <p:nvPr/>
          </p:nvSpPr>
          <p:spPr bwMode="auto">
            <a:xfrm>
              <a:off x="2950" y="1112"/>
              <a:ext cx="1528" cy="247"/>
            </a:xfrm>
            <a:prstGeom prst="rect">
              <a:avLst/>
            </a:prstGeom>
            <a:noFill/>
            <a:ln w="25400">
              <a:solidFill>
                <a:srgbClr val="0033CC"/>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a:r>
                <a:rPr lang="en-US" altLang="en-US" i="0">
                  <a:solidFill>
                    <a:srgbClr val="0033CC"/>
                  </a:solidFill>
                </a:rPr>
                <a:t>Estimate of the variance</a:t>
              </a:r>
            </a:p>
          </p:txBody>
        </p:sp>
        <p:sp>
          <p:nvSpPr>
            <p:cNvPr id="975879" name="Line 7"/>
            <p:cNvSpPr>
              <a:spLocks noChangeShapeType="1"/>
            </p:cNvSpPr>
            <p:nvPr/>
          </p:nvSpPr>
          <p:spPr bwMode="auto">
            <a:xfrm flipH="1">
              <a:off x="2648" y="1336"/>
              <a:ext cx="304" cy="280"/>
            </a:xfrm>
            <a:prstGeom prst="line">
              <a:avLst/>
            </a:prstGeom>
            <a:noFill/>
            <a:ln w="25400">
              <a:solidFill>
                <a:srgbClr val="0033CC"/>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grpSp>
      <p:grpSp>
        <p:nvGrpSpPr>
          <p:cNvPr id="3" name="Group 8"/>
          <p:cNvGrpSpPr>
            <a:grpSpLocks/>
          </p:cNvGrpSpPr>
          <p:nvPr/>
        </p:nvGrpSpPr>
        <p:grpSpPr bwMode="auto">
          <a:xfrm>
            <a:off x="1734289" y="2839392"/>
            <a:ext cx="2974975" cy="1128713"/>
            <a:chOff x="1190" y="1952"/>
            <a:chExt cx="1874" cy="711"/>
          </a:xfrm>
        </p:grpSpPr>
        <p:sp>
          <p:nvSpPr>
            <p:cNvPr id="975881" name="Oval 9"/>
            <p:cNvSpPr>
              <a:spLocks noChangeArrowheads="1"/>
            </p:cNvSpPr>
            <p:nvPr/>
          </p:nvSpPr>
          <p:spPr bwMode="auto">
            <a:xfrm>
              <a:off x="2656" y="1952"/>
              <a:ext cx="408" cy="408"/>
            </a:xfrm>
            <a:prstGeom prst="ellipse">
              <a:avLst/>
            </a:prstGeom>
            <a:noFill/>
            <a:ln w="25400">
              <a:solidFill>
                <a:srgbClr val="0033CC"/>
              </a:solidFill>
              <a:round/>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endParaRPr lang="en-US" altLang="en-US"/>
            </a:p>
          </p:txBody>
        </p:sp>
        <p:sp>
          <p:nvSpPr>
            <p:cNvPr id="975882" name="Text Box 10"/>
            <p:cNvSpPr txBox="1">
              <a:spLocks noChangeArrowheads="1"/>
            </p:cNvSpPr>
            <p:nvPr/>
          </p:nvSpPr>
          <p:spPr bwMode="auto">
            <a:xfrm>
              <a:off x="1190" y="2416"/>
              <a:ext cx="1272" cy="247"/>
            </a:xfrm>
            <a:prstGeom prst="rect">
              <a:avLst/>
            </a:prstGeom>
            <a:noFill/>
            <a:ln w="25400">
              <a:solidFill>
                <a:srgbClr val="0033CC"/>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a:r>
                <a:rPr lang="en-US" altLang="en-US" i="0" dirty="0">
                  <a:solidFill>
                    <a:srgbClr val="0033CC"/>
                  </a:solidFill>
                </a:rPr>
                <a:t>Estimate of the bias</a:t>
              </a:r>
            </a:p>
          </p:txBody>
        </p:sp>
        <p:sp>
          <p:nvSpPr>
            <p:cNvPr id="975883" name="Line 11"/>
            <p:cNvSpPr>
              <a:spLocks noChangeShapeType="1"/>
            </p:cNvSpPr>
            <p:nvPr/>
          </p:nvSpPr>
          <p:spPr bwMode="auto">
            <a:xfrm flipV="1">
              <a:off x="2456" y="2272"/>
              <a:ext cx="232" cy="264"/>
            </a:xfrm>
            <a:prstGeom prst="line">
              <a:avLst/>
            </a:prstGeom>
            <a:noFill/>
            <a:ln w="25400">
              <a:solidFill>
                <a:srgbClr val="0033CC"/>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a:p>
          </p:txBody>
        </p:sp>
      </p:grpSp>
      <p:pic>
        <p:nvPicPr>
          <p:cNvPr id="975884" name="Picture 12"/>
          <p:cNvPicPr>
            <a:picLocks noChangeAspect="1" noChangeArrowheads="1"/>
          </p:cNvPicPr>
          <p:nvPr/>
        </p:nvPicPr>
        <p:blipFill>
          <a:blip r:embed="rId6">
            <a:extLst>
              <a:ext uri="{28A0092B-C50C-407E-A947-70E740481C1C}">
                <a14:useLocalDpi xmlns:a14="http://schemas.microsoft.com/office/drawing/2010/main" val="0"/>
              </a:ext>
            </a:extLst>
          </a:blip>
          <a:srcRect r="5431"/>
          <a:stretch>
            <a:fillRect/>
          </a:stretch>
        </p:blipFill>
        <p:spPr bwMode="auto">
          <a:xfrm>
            <a:off x="4891088" y="2159000"/>
            <a:ext cx="4202112"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lg" len="lg"/>
              </a14:hiddenLine>
            </a:ext>
          </a:extLst>
        </p:spPr>
      </p:pic>
      <p:grpSp>
        <p:nvGrpSpPr>
          <p:cNvPr id="4" name="Group 13"/>
          <p:cNvGrpSpPr>
            <a:grpSpLocks/>
          </p:cNvGrpSpPr>
          <p:nvPr/>
        </p:nvGrpSpPr>
        <p:grpSpPr bwMode="auto">
          <a:xfrm>
            <a:off x="6883400" y="2717800"/>
            <a:ext cx="612775" cy="747713"/>
            <a:chOff x="4120" y="1832"/>
            <a:chExt cx="386" cy="471"/>
          </a:xfrm>
        </p:grpSpPr>
        <p:sp>
          <p:nvSpPr>
            <p:cNvPr id="975886" name="Line 14"/>
            <p:cNvSpPr>
              <a:spLocks noChangeShapeType="1"/>
            </p:cNvSpPr>
            <p:nvPr/>
          </p:nvSpPr>
          <p:spPr bwMode="auto">
            <a:xfrm>
              <a:off x="4120" y="1832"/>
              <a:ext cx="0" cy="272"/>
            </a:xfrm>
            <a:prstGeom prst="line">
              <a:avLst/>
            </a:prstGeom>
            <a:noFill/>
            <a:ln w="381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975887" name="Text Box 15"/>
            <p:cNvSpPr txBox="1">
              <a:spLocks noChangeArrowheads="1"/>
            </p:cNvSpPr>
            <p:nvPr/>
          </p:nvSpPr>
          <p:spPr bwMode="auto">
            <a:xfrm>
              <a:off x="4134" y="2072"/>
              <a:ext cx="3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lg"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a:r>
                <a:rPr lang="en-US" altLang="en-US" i="0"/>
                <a:t>Bias</a:t>
              </a:r>
            </a:p>
          </p:txBody>
        </p:sp>
      </p:grpSp>
      <p:grpSp>
        <p:nvGrpSpPr>
          <p:cNvPr id="5" name="Group 16"/>
          <p:cNvGrpSpPr>
            <a:grpSpLocks/>
          </p:cNvGrpSpPr>
          <p:nvPr/>
        </p:nvGrpSpPr>
        <p:grpSpPr bwMode="auto">
          <a:xfrm>
            <a:off x="5699125" y="2311400"/>
            <a:ext cx="765175" cy="800100"/>
            <a:chOff x="3374" y="1576"/>
            <a:chExt cx="482" cy="504"/>
          </a:xfrm>
        </p:grpSpPr>
        <p:sp>
          <p:nvSpPr>
            <p:cNvPr id="975889" name="Line 17"/>
            <p:cNvSpPr>
              <a:spLocks noChangeShapeType="1"/>
            </p:cNvSpPr>
            <p:nvPr/>
          </p:nvSpPr>
          <p:spPr bwMode="auto">
            <a:xfrm>
              <a:off x="3856" y="1704"/>
              <a:ext cx="0" cy="376"/>
            </a:xfrm>
            <a:prstGeom prst="line">
              <a:avLst/>
            </a:prstGeom>
            <a:noFill/>
            <a:ln w="38100">
              <a:solidFill>
                <a:schemeClr val="tx1"/>
              </a:solidFill>
              <a:round/>
              <a:headEnd type="stealth" w="med" len="lg"/>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975890" name="Text Box 18"/>
            <p:cNvSpPr txBox="1">
              <a:spLocks noChangeArrowheads="1"/>
            </p:cNvSpPr>
            <p:nvPr/>
          </p:nvSpPr>
          <p:spPr bwMode="auto">
            <a:xfrm>
              <a:off x="3374" y="1576"/>
              <a:ext cx="4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lg"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a:r>
                <a:rPr lang="en-US" altLang="en-US" i="0"/>
                <a:t>Noise</a:t>
              </a:r>
            </a:p>
          </p:txBody>
        </p:sp>
      </p:grpSp>
      <p:sp>
        <p:nvSpPr>
          <p:cNvPr id="975891" name="Rectangle 19"/>
          <p:cNvSpPr>
            <a:spLocks noGrp="1" noChangeArrowheads="1"/>
          </p:cNvSpPr>
          <p:nvPr>
            <p:ph type="body" idx="4294967295"/>
          </p:nvPr>
        </p:nvSpPr>
        <p:spPr>
          <a:noFill/>
        </p:spPr>
        <p:txBody>
          <a:bodyPr/>
          <a:lstStyle/>
          <a:p>
            <a:r>
              <a:rPr lang="en-US" altLang="en-US" dirty="0" smtClean="0"/>
              <a:t>Bias-adjusted </a:t>
            </a:r>
            <a:r>
              <a:rPr lang="en-US" altLang="en-US" dirty="0" err="1" smtClean="0"/>
              <a:t>Kalman</a:t>
            </a:r>
            <a:r>
              <a:rPr lang="en-US" altLang="en-US" dirty="0" smtClean="0"/>
              <a:t> filter (BAKF)</a:t>
            </a:r>
          </a:p>
        </p:txBody>
      </p:sp>
      <p:sp>
        <p:nvSpPr>
          <p:cNvPr id="6" name="Footer Placeholder 5"/>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1792519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idx="4294967295"/>
          </p:nvPr>
        </p:nvSpPr>
        <p:spPr/>
        <p:txBody>
          <a:bodyPr/>
          <a:lstStyle/>
          <a:p>
            <a:r>
              <a:rPr lang="en-US" altLang="en-US" sz="3200" smtClean="0"/>
              <a:t>Stepsizes</a:t>
            </a:r>
          </a:p>
        </p:txBody>
      </p:sp>
      <p:sp>
        <p:nvSpPr>
          <p:cNvPr id="977923" name="Rectangle 3"/>
          <p:cNvSpPr>
            <a:spLocks noGrp="1" noChangeArrowheads="1"/>
          </p:cNvSpPr>
          <p:nvPr>
            <p:ph type="body" idx="4294967295"/>
          </p:nvPr>
        </p:nvSpPr>
        <p:spPr/>
        <p:txBody>
          <a:bodyPr/>
          <a:lstStyle/>
          <a:p>
            <a:r>
              <a:rPr lang="en-US" altLang="en-US" smtClean="0"/>
              <a:t>The bias-adjusted Kalman filter</a:t>
            </a:r>
          </a:p>
        </p:txBody>
      </p:sp>
      <p:grpSp>
        <p:nvGrpSpPr>
          <p:cNvPr id="977924" name="Group 4"/>
          <p:cNvGrpSpPr>
            <a:grpSpLocks/>
          </p:cNvGrpSpPr>
          <p:nvPr/>
        </p:nvGrpSpPr>
        <p:grpSpPr bwMode="auto">
          <a:xfrm>
            <a:off x="1423988" y="1987550"/>
            <a:ext cx="6448425" cy="3619500"/>
            <a:chOff x="57" y="44"/>
            <a:chExt cx="4062" cy="2280"/>
          </a:xfrm>
        </p:grpSpPr>
        <p:graphicFrame>
          <p:nvGraphicFramePr>
            <p:cNvPr id="977925" name="Object 5"/>
            <p:cNvGraphicFramePr>
              <a:graphicFrameLocks noChangeAspect="1"/>
            </p:cNvGraphicFramePr>
            <p:nvPr/>
          </p:nvGraphicFramePr>
          <p:xfrm>
            <a:off x="57" y="44"/>
            <a:ext cx="4062" cy="2280"/>
          </p:xfrm>
          <a:graphic>
            <a:graphicData uri="http://schemas.openxmlformats.org/presentationml/2006/ole">
              <mc:AlternateContent xmlns:mc="http://schemas.openxmlformats.org/markup-compatibility/2006">
                <mc:Choice xmlns:v="urn:schemas-microsoft-com:vml" Requires="v">
                  <p:oleObj spid="_x0000_s155651" name="Chart" r:id="rId4" imgW="6448425" imgH="3619500" progId="Excel.Chart.8">
                    <p:embed/>
                  </p:oleObj>
                </mc:Choice>
                <mc:Fallback>
                  <p:oleObj name="Chart" r:id="rId4" imgW="6448425" imgH="3619500" progId="Excel.Chart.8">
                    <p:embed/>
                    <p:pic>
                      <p:nvPicPr>
                        <p:cNvPr id="97792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 y="44"/>
                          <a:ext cx="4062"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7926" name="Text Box 6"/>
            <p:cNvSpPr txBox="1">
              <a:spLocks noChangeArrowheads="1"/>
            </p:cNvSpPr>
            <p:nvPr/>
          </p:nvSpPr>
          <p:spPr bwMode="auto">
            <a:xfrm>
              <a:off x="2550" y="296"/>
              <a:ext cx="10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eaLnBrk="1" hangingPunct="1"/>
              <a:r>
                <a:rPr lang="en-US" altLang="en-US" i="0"/>
                <a:t>Observed values</a:t>
              </a:r>
            </a:p>
          </p:txBody>
        </p:sp>
        <p:sp>
          <p:nvSpPr>
            <p:cNvPr id="977927" name="Text Box 7"/>
            <p:cNvSpPr txBox="1">
              <a:spLocks noChangeArrowheads="1"/>
            </p:cNvSpPr>
            <p:nvPr/>
          </p:nvSpPr>
          <p:spPr bwMode="auto">
            <a:xfrm>
              <a:off x="2654" y="1232"/>
              <a:ext cx="1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eaLnBrk="1" hangingPunct="1"/>
              <a:r>
                <a:rPr lang="en-US" altLang="en-US" i="0"/>
                <a:t>BAKF stepsize rule</a:t>
              </a:r>
            </a:p>
          </p:txBody>
        </p:sp>
        <p:sp>
          <p:nvSpPr>
            <p:cNvPr id="977928" name="Text Box 8"/>
            <p:cNvSpPr txBox="1">
              <a:spLocks noChangeArrowheads="1"/>
            </p:cNvSpPr>
            <p:nvPr/>
          </p:nvSpPr>
          <p:spPr bwMode="auto">
            <a:xfrm>
              <a:off x="1270" y="1768"/>
              <a:ext cx="10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eaLnBrk="1" hangingPunct="1"/>
              <a:r>
                <a:rPr lang="en-US" altLang="en-US" i="0"/>
                <a:t>1/n stepsize rule</a:t>
              </a:r>
            </a:p>
          </p:txBody>
        </p:sp>
      </p:gr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8512990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idx="4294967295"/>
          </p:nvPr>
        </p:nvSpPr>
        <p:spPr/>
        <p:txBody>
          <a:bodyPr/>
          <a:lstStyle/>
          <a:p>
            <a:r>
              <a:rPr lang="en-US" altLang="en-US" sz="3200" smtClean="0"/>
              <a:t>Stepsizes</a:t>
            </a:r>
          </a:p>
        </p:txBody>
      </p:sp>
      <p:sp>
        <p:nvSpPr>
          <p:cNvPr id="979971" name="Rectangle 3"/>
          <p:cNvSpPr>
            <a:spLocks noGrp="1" noChangeArrowheads="1"/>
          </p:cNvSpPr>
          <p:nvPr>
            <p:ph type="body" idx="4294967295"/>
          </p:nvPr>
        </p:nvSpPr>
        <p:spPr/>
        <p:txBody>
          <a:bodyPr/>
          <a:lstStyle/>
          <a:p>
            <a:r>
              <a:rPr lang="en-US" altLang="en-US" smtClean="0"/>
              <a:t>The bias-adjusted Kalman filter</a:t>
            </a:r>
          </a:p>
          <a:p>
            <a:endParaRPr lang="en-US" altLang="en-US" smtClean="0"/>
          </a:p>
        </p:txBody>
      </p:sp>
      <p:grpSp>
        <p:nvGrpSpPr>
          <p:cNvPr id="979972" name="Group 4"/>
          <p:cNvGrpSpPr>
            <a:grpSpLocks/>
          </p:cNvGrpSpPr>
          <p:nvPr/>
        </p:nvGrpSpPr>
        <p:grpSpPr bwMode="auto">
          <a:xfrm>
            <a:off x="1284288" y="2082800"/>
            <a:ext cx="6448425" cy="3619500"/>
            <a:chOff x="49" y="40"/>
            <a:chExt cx="4062" cy="2280"/>
          </a:xfrm>
        </p:grpSpPr>
        <p:graphicFrame>
          <p:nvGraphicFramePr>
            <p:cNvPr id="979973" name="Object 5"/>
            <p:cNvGraphicFramePr>
              <a:graphicFrameLocks noChangeAspect="1"/>
            </p:cNvGraphicFramePr>
            <p:nvPr/>
          </p:nvGraphicFramePr>
          <p:xfrm>
            <a:off x="49" y="40"/>
            <a:ext cx="4062" cy="2280"/>
          </p:xfrm>
          <a:graphic>
            <a:graphicData uri="http://schemas.openxmlformats.org/presentationml/2006/ole">
              <mc:AlternateContent xmlns:mc="http://schemas.openxmlformats.org/markup-compatibility/2006">
                <mc:Choice xmlns:v="urn:schemas-microsoft-com:vml" Requires="v">
                  <p:oleObj spid="_x0000_s156675" name="Chart" r:id="rId4" imgW="6448425" imgH="3619500" progId="Excel.Chart.8">
                    <p:embed/>
                  </p:oleObj>
                </mc:Choice>
                <mc:Fallback>
                  <p:oleObj name="Chart" r:id="rId4" imgW="6448425" imgH="3619500" progId="Excel.Chart.8">
                    <p:embed/>
                    <p:pic>
                      <p:nvPicPr>
                        <p:cNvPr id="97997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 y="40"/>
                          <a:ext cx="4062" cy="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9974" name="Text Box 6"/>
            <p:cNvSpPr txBox="1">
              <a:spLocks noChangeArrowheads="1"/>
            </p:cNvSpPr>
            <p:nvPr/>
          </p:nvSpPr>
          <p:spPr bwMode="auto">
            <a:xfrm>
              <a:off x="1822" y="224"/>
              <a:ext cx="10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eaLnBrk="1" hangingPunct="1"/>
              <a:r>
                <a:rPr lang="en-US" altLang="en-US" i="0"/>
                <a:t>Observed values</a:t>
              </a:r>
            </a:p>
          </p:txBody>
        </p:sp>
        <p:sp>
          <p:nvSpPr>
            <p:cNvPr id="979975" name="Text Box 7"/>
            <p:cNvSpPr txBox="1">
              <a:spLocks noChangeArrowheads="1"/>
            </p:cNvSpPr>
            <p:nvPr/>
          </p:nvSpPr>
          <p:spPr bwMode="auto">
            <a:xfrm>
              <a:off x="2558" y="1576"/>
              <a:ext cx="1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txBody>
            <a:bodyPr wrap="none">
              <a:spAutoFit/>
            </a:bodyPr>
            <a:lstStyle>
              <a:lvl1pPr>
                <a:defRPr i="1">
                  <a:solidFill>
                    <a:schemeClr val="tx1"/>
                  </a:solidFill>
                  <a:latin typeface="Times New Roman" panose="02020603050405020304" pitchFamily="18" charset="0"/>
                </a:defRPr>
              </a:lvl1pPr>
              <a:lvl2pPr marL="742950" indent="-285750">
                <a:defRPr i="1">
                  <a:solidFill>
                    <a:schemeClr val="tx1"/>
                  </a:solidFill>
                  <a:latin typeface="Times New Roman" panose="02020603050405020304" pitchFamily="18" charset="0"/>
                </a:defRPr>
              </a:lvl2pPr>
              <a:lvl3pPr marL="1143000" indent="-228600">
                <a:defRPr i="1">
                  <a:solidFill>
                    <a:schemeClr val="tx1"/>
                  </a:solidFill>
                  <a:latin typeface="Times New Roman" panose="02020603050405020304" pitchFamily="18" charset="0"/>
                </a:defRPr>
              </a:lvl3pPr>
              <a:lvl4pPr marL="1600200" indent="-228600">
                <a:defRPr i="1">
                  <a:solidFill>
                    <a:schemeClr val="tx1"/>
                  </a:solidFill>
                  <a:latin typeface="Times New Roman" panose="02020603050405020304" pitchFamily="18" charset="0"/>
                </a:defRPr>
              </a:lvl4pPr>
              <a:lvl5pPr marL="2057400" indent="-228600">
                <a:defRPr 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i="1">
                  <a:solidFill>
                    <a:schemeClr val="tx1"/>
                  </a:solidFill>
                  <a:latin typeface="Times New Roman" panose="02020603050405020304" pitchFamily="18" charset="0"/>
                </a:defRPr>
              </a:lvl9pPr>
            </a:lstStyle>
            <a:p>
              <a:pPr algn="l" eaLnBrk="1" hangingPunct="1"/>
              <a:r>
                <a:rPr lang="en-US" altLang="en-US" i="0"/>
                <a:t>BAKF stepsize rule</a:t>
              </a:r>
            </a:p>
          </p:txBody>
        </p:sp>
      </p:gr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15463822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p:txBody>
          <a:bodyPr/>
          <a:lstStyle/>
          <a:p>
            <a:r>
              <a:rPr lang="en-US" altLang="en-US" sz="3200" smtClean="0"/>
              <a:t>Stepsizes</a:t>
            </a:r>
          </a:p>
        </p:txBody>
      </p:sp>
      <p:sp>
        <p:nvSpPr>
          <p:cNvPr id="982019" name="Rectangle 3"/>
          <p:cNvSpPr>
            <a:spLocks noGrp="1" noChangeArrowheads="1"/>
          </p:cNvSpPr>
          <p:nvPr>
            <p:ph type="body" idx="1"/>
          </p:nvPr>
        </p:nvSpPr>
        <p:spPr>
          <a:xfrm>
            <a:off x="685800" y="1143000"/>
            <a:ext cx="8064500" cy="4953000"/>
          </a:xfrm>
        </p:spPr>
        <p:txBody>
          <a:bodyPr/>
          <a:lstStyle/>
          <a:p>
            <a:r>
              <a:rPr lang="en-US" altLang="en-US" dirty="0" smtClean="0"/>
              <a:t>Notes:</a:t>
            </a:r>
          </a:p>
          <a:p>
            <a:pPr lvl="1"/>
            <a:r>
              <a:rPr lang="en-US" altLang="en-US" dirty="0" smtClean="0"/>
              <a:t>Because     and      have to be estimated from data, it is a stochastic </a:t>
            </a:r>
            <a:r>
              <a:rPr lang="en-US" altLang="en-US" dirty="0" err="1" smtClean="0"/>
              <a:t>stepsize</a:t>
            </a:r>
            <a:r>
              <a:rPr lang="en-US" altLang="en-US" dirty="0" smtClean="0"/>
              <a:t> policy.  The challenge is estimating     .</a:t>
            </a:r>
          </a:p>
          <a:p>
            <a:endParaRPr lang="en-US" altLang="en-US" dirty="0" smtClean="0"/>
          </a:p>
          <a:p>
            <a:pPr lvl="1"/>
            <a:r>
              <a:rPr lang="en-US" altLang="en-US" dirty="0" smtClean="0"/>
              <a:t>This </a:t>
            </a:r>
            <a:r>
              <a:rPr lang="en-US" altLang="en-US" dirty="0" err="1" smtClean="0"/>
              <a:t>stepsize</a:t>
            </a:r>
            <a:r>
              <a:rPr lang="en-US" altLang="en-US" dirty="0" smtClean="0"/>
              <a:t> rule is designed for a nonstationary time series.  It does not recognize the feedback that arises in approximate value iteration.</a:t>
            </a:r>
          </a:p>
        </p:txBody>
      </p:sp>
      <p:graphicFrame>
        <p:nvGraphicFramePr>
          <p:cNvPr id="982021" name="Object 5"/>
          <p:cNvGraphicFramePr>
            <a:graphicFrameLocks noChangeAspect="1"/>
          </p:cNvGraphicFramePr>
          <p:nvPr/>
        </p:nvGraphicFramePr>
        <p:xfrm>
          <a:off x="2590800" y="1730375"/>
          <a:ext cx="292100" cy="388938"/>
        </p:xfrm>
        <a:graphic>
          <a:graphicData uri="http://schemas.openxmlformats.org/presentationml/2006/ole">
            <mc:AlternateContent xmlns:mc="http://schemas.openxmlformats.org/markup-compatibility/2006">
              <mc:Choice xmlns:v="urn:schemas-microsoft-com:vml" Requires="v">
                <p:oleObj spid="_x0000_s157701" name="Equation" r:id="rId4" imgW="152280" imgH="203040" progId="Equation.DSMT4">
                  <p:embed/>
                </p:oleObj>
              </mc:Choice>
              <mc:Fallback>
                <p:oleObj name="Equation" r:id="rId4" imgW="152280" imgH="203040" progId="Equation.DSMT4">
                  <p:embed/>
                  <p:pic>
                    <p:nvPicPr>
                      <p:cNvPr id="9820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730375"/>
                        <a:ext cx="292100"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82022" name="Object 6"/>
          <p:cNvGraphicFramePr>
            <a:graphicFrameLocks noChangeAspect="1"/>
          </p:cNvGraphicFramePr>
          <p:nvPr>
            <p:extLst/>
          </p:nvPr>
        </p:nvGraphicFramePr>
        <p:xfrm>
          <a:off x="3397695" y="1668463"/>
          <a:ext cx="388937" cy="388937"/>
        </p:xfrm>
        <a:graphic>
          <a:graphicData uri="http://schemas.openxmlformats.org/presentationml/2006/ole">
            <mc:AlternateContent xmlns:mc="http://schemas.openxmlformats.org/markup-compatibility/2006">
              <mc:Choice xmlns:v="urn:schemas-microsoft-com:vml" Requires="v">
                <p:oleObj spid="_x0000_s157702" name="Equation" r:id="rId6" imgW="203040" imgH="203040" progId="Equation.DSMT4">
                  <p:embed/>
                </p:oleObj>
              </mc:Choice>
              <mc:Fallback>
                <p:oleObj name="Equation" r:id="rId6" imgW="203040" imgH="203040" progId="Equation.DSMT4">
                  <p:embed/>
                  <p:pic>
                    <p:nvPicPr>
                      <p:cNvPr id="9820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695" y="1668463"/>
                        <a:ext cx="388937"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82023" name="Object 7"/>
          <p:cNvGraphicFramePr>
            <a:graphicFrameLocks noChangeAspect="1"/>
          </p:cNvGraphicFramePr>
          <p:nvPr>
            <p:extLst/>
          </p:nvPr>
        </p:nvGraphicFramePr>
        <p:xfrm>
          <a:off x="8204264" y="2074863"/>
          <a:ext cx="292100" cy="388937"/>
        </p:xfrm>
        <a:graphic>
          <a:graphicData uri="http://schemas.openxmlformats.org/presentationml/2006/ole">
            <mc:AlternateContent xmlns:mc="http://schemas.openxmlformats.org/markup-compatibility/2006">
              <mc:Choice xmlns:v="urn:schemas-microsoft-com:vml" Requires="v">
                <p:oleObj spid="_x0000_s157703" name="Equation" r:id="rId8" imgW="152280" imgH="203040" progId="Equation.DSMT4">
                  <p:embed/>
                </p:oleObj>
              </mc:Choice>
              <mc:Fallback>
                <p:oleObj name="Equation" r:id="rId8" imgW="152280" imgH="203040" progId="Equation.DSMT4">
                  <p:embed/>
                  <p:pic>
                    <p:nvPicPr>
                      <p:cNvPr id="9820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4264" y="2074863"/>
                        <a:ext cx="292100" cy="388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003101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fleets</a:t>
            </a:r>
          </a:p>
        </p:txBody>
      </p:sp>
      <p:sp>
        <p:nvSpPr>
          <p:cNvPr id="3" name="Content Placeholder 2"/>
          <p:cNvSpPr>
            <a:spLocks noGrp="1"/>
          </p:cNvSpPr>
          <p:nvPr>
            <p:ph idx="1"/>
          </p:nvPr>
        </p:nvSpPr>
        <p:spPr/>
        <p:txBody>
          <a:bodyPr/>
          <a:lstStyle/>
          <a:p>
            <a:r>
              <a:rPr lang="en-US" dirty="0" smtClean="0"/>
              <a:t>The effect of </a:t>
            </a:r>
            <a:r>
              <a:rPr lang="en-US" dirty="0" err="1" smtClean="0"/>
              <a:t>stepsizes</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19878" y="2026564"/>
            <a:ext cx="8952758" cy="4069436"/>
          </a:xfrm>
          <a:prstGeom prst="rect">
            <a:avLst/>
          </a:prstGeom>
        </p:spPr>
      </p:pic>
    </p:spTree>
    <p:extLst>
      <p:ext uri="{BB962C8B-B14F-4D97-AF65-F5344CB8AC3E}">
        <p14:creationId xmlns:p14="http://schemas.microsoft.com/office/powerpoint/2010/main" val="1558357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Backward ADP</a:t>
            </a:r>
            <a:endParaRPr lang="en-US" dirty="0"/>
          </a:p>
        </p:txBody>
      </p:sp>
      <p:sp>
        <p:nvSpPr>
          <p:cNvPr id="2" name="Title 1"/>
          <p:cNvSpPr>
            <a:spLocks noGrp="1"/>
          </p:cNvSpPr>
          <p:nvPr>
            <p:ph type="title"/>
          </p:nvPr>
        </p:nvSpPr>
        <p:spPr/>
        <p:txBody>
          <a:bodyPr/>
          <a:lstStyle/>
          <a:p>
            <a:r>
              <a:rPr lang="en-US" dirty="0"/>
              <a:t>Backward ADP</a:t>
            </a:r>
          </a:p>
        </p:txBody>
      </p:sp>
      <p:graphicFrame>
        <p:nvGraphicFramePr>
          <p:cNvPr id="6" name="Object 5"/>
          <p:cNvGraphicFramePr>
            <a:graphicFrameLocks noChangeAspect="1"/>
          </p:cNvGraphicFramePr>
          <p:nvPr>
            <p:extLst/>
          </p:nvPr>
        </p:nvGraphicFramePr>
        <p:xfrm>
          <a:off x="1065213" y="1635125"/>
          <a:ext cx="8037512" cy="5081588"/>
        </p:xfrm>
        <a:graphic>
          <a:graphicData uri="http://schemas.openxmlformats.org/presentationml/2006/ole">
            <mc:AlternateContent xmlns:mc="http://schemas.openxmlformats.org/markup-compatibility/2006">
              <mc:Choice xmlns:v="urn:schemas-microsoft-com:vml" Requires="v">
                <p:oleObj spid="_x0000_s105475" name="Equation" r:id="rId3" imgW="5384520" imgH="3403440" progId="Equation.DSMT4">
                  <p:embed/>
                </p:oleObj>
              </mc:Choice>
              <mc:Fallback>
                <p:oleObj name="Equation" r:id="rId3" imgW="5384520" imgH="3403440" progId="Equation.DSMT4">
                  <p:embed/>
                  <p:pic>
                    <p:nvPicPr>
                      <p:cNvPr id="6" name="Object 5"/>
                      <p:cNvPicPr>
                        <a:picLocks noChangeAspect="1" noChangeArrowheads="1"/>
                      </p:cNvPicPr>
                      <p:nvPr/>
                    </p:nvPicPr>
                    <p:blipFill>
                      <a:blip r:embed="rId4"/>
                      <a:srcRect/>
                      <a:stretch>
                        <a:fillRect/>
                      </a:stretch>
                    </p:blipFill>
                    <p:spPr bwMode="auto">
                      <a:xfrm>
                        <a:off x="1065213" y="1635125"/>
                        <a:ext cx="8037512" cy="5081588"/>
                      </a:xfrm>
                      <a:prstGeom prst="rect">
                        <a:avLst/>
                      </a:prstGeom>
                      <a:noFill/>
                      <a:ln>
                        <a:noFill/>
                      </a:ln>
                    </p:spPr>
                  </p:pic>
                </p:oleObj>
              </mc:Fallback>
            </mc:AlternateContent>
          </a:graphicData>
        </a:graphic>
      </p:graphicFrame>
      <p:sp>
        <p:nvSpPr>
          <p:cNvPr id="11" name="Rectangle 10"/>
          <p:cNvSpPr/>
          <p:nvPr/>
        </p:nvSpPr>
        <p:spPr>
          <a:xfrm>
            <a:off x="1210614" y="2283072"/>
            <a:ext cx="7650051" cy="327826"/>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a:xfrm>
            <a:off x="1328289" y="5317547"/>
            <a:ext cx="7650051" cy="327826"/>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a:xfrm>
            <a:off x="1307064" y="6071847"/>
            <a:ext cx="7650051" cy="327826"/>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nvGrpSpPr>
          <p:cNvPr id="15" name="Group 14"/>
          <p:cNvGrpSpPr/>
          <p:nvPr/>
        </p:nvGrpSpPr>
        <p:grpSpPr>
          <a:xfrm>
            <a:off x="4560419" y="4016412"/>
            <a:ext cx="1053303" cy="2055435"/>
            <a:chOff x="4560419" y="4016412"/>
            <a:chExt cx="1053303" cy="2055435"/>
          </a:xfrm>
        </p:grpSpPr>
        <p:sp>
          <p:nvSpPr>
            <p:cNvPr id="4" name="Oval 3"/>
            <p:cNvSpPr/>
            <p:nvPr/>
          </p:nvSpPr>
          <p:spPr>
            <a:xfrm>
              <a:off x="4560419" y="4016412"/>
              <a:ext cx="462988" cy="462988"/>
            </a:xfrm>
            <a:prstGeom prst="ellipse">
              <a:avLst/>
            </a:prstGeom>
            <a:ln w="28575">
              <a:solidFill>
                <a:schemeClr val="accent2">
                  <a:lumMod val="75000"/>
                </a:scheme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4" name="Straight Arrow Connector 13"/>
            <p:cNvCxnSpPr>
              <a:endCxn id="4" idx="4"/>
            </p:cNvCxnSpPr>
            <p:nvPr/>
          </p:nvCxnSpPr>
          <p:spPr bwMode="auto">
            <a:xfrm flipH="1" flipV="1">
              <a:off x="4791913" y="4479400"/>
              <a:ext cx="821809" cy="1592447"/>
            </a:xfrm>
            <a:prstGeom prst="straightConnector1">
              <a:avLst/>
            </a:prstGeom>
            <a:noFill/>
            <a:ln w="28575" cap="flat" cmpd="sng" algn="ctr">
              <a:solidFill>
                <a:schemeClr val="accent2">
                  <a:lumMod val="75000"/>
                </a:schemeClr>
              </a:solidFill>
              <a:prstDash val="solid"/>
              <a:round/>
              <a:headEnd type="none" w="med" len="med"/>
              <a:tailEnd type="arrow"/>
            </a:ln>
            <a:effectLst/>
          </p:spPr>
        </p:cxnSp>
      </p:grpSp>
      <p:sp>
        <p:nvSpPr>
          <p:cNvPr id="3" name="Footer Placeholder 2"/>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1772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Schneider National case study</a:t>
            </a:r>
            <a:endParaRPr lang="en-US" dirty="0"/>
          </a:p>
        </p:txBody>
      </p:sp>
      <p:sp>
        <p:nvSpPr>
          <p:cNvPr id="4101" name="Rectangle 5"/>
          <p:cNvSpPr>
            <a:spLocks noGrp="1" noChangeArrowheads="1"/>
          </p:cNvSpPr>
          <p:nvPr>
            <p:ph type="subTitle" idx="1"/>
          </p:nvPr>
        </p:nvSpPr>
        <p:spPr/>
        <p:txBody>
          <a:bodyPr/>
          <a:lstStyle/>
          <a:p>
            <a:endParaRPr lang="en-US" dirty="0" smtClean="0"/>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140</a:t>
            </a:fld>
            <a:endParaRPr lang="en-US"/>
          </a:p>
        </p:txBody>
      </p:sp>
    </p:spTree>
    <p:extLst>
      <p:ext uri="{BB962C8B-B14F-4D97-AF65-F5344CB8AC3E}">
        <p14:creationId xmlns:p14="http://schemas.microsoft.com/office/powerpoint/2010/main" val="146278082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60" name="Object 2"/>
          <p:cNvGraphicFramePr>
            <a:graphicFrameLocks noChangeAspect="1"/>
          </p:cNvGraphicFramePr>
          <p:nvPr/>
        </p:nvGraphicFramePr>
        <p:xfrm>
          <a:off x="360363" y="1109663"/>
          <a:ext cx="4679950" cy="3409950"/>
        </p:xfrm>
        <a:graphic>
          <a:graphicData uri="http://schemas.openxmlformats.org/presentationml/2006/ole">
            <mc:AlternateContent xmlns:mc="http://schemas.openxmlformats.org/markup-compatibility/2006">
              <mc:Choice xmlns:v="urn:schemas-microsoft-com:vml" Requires="v">
                <p:oleObj spid="_x0000_s158724" name="Chart" r:id="rId4" imgW="5371921" imgH="2943285" progId="Excel.Chart.8">
                  <p:embed/>
                </p:oleObj>
              </mc:Choice>
              <mc:Fallback>
                <p:oleObj name="Chart" r:id="rId4" imgW="5371921" imgH="2943285" progId="Excel.Chart.8">
                  <p:embed/>
                  <p:pic>
                    <p:nvPicPr>
                      <p:cNvPr id="7066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109663"/>
                        <a:ext cx="467995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1" name="Object 3"/>
          <p:cNvGraphicFramePr>
            <a:graphicFrameLocks noChangeAspect="1"/>
          </p:cNvGraphicFramePr>
          <p:nvPr/>
        </p:nvGraphicFramePr>
        <p:xfrm>
          <a:off x="3875088" y="3003550"/>
          <a:ext cx="4810125" cy="3405188"/>
        </p:xfrm>
        <a:graphic>
          <a:graphicData uri="http://schemas.openxmlformats.org/presentationml/2006/ole">
            <mc:AlternateContent xmlns:mc="http://schemas.openxmlformats.org/markup-compatibility/2006">
              <mc:Choice xmlns:v="urn:schemas-microsoft-com:vml" Requires="v">
                <p:oleObj spid="_x0000_s158725" name="Chart" r:id="rId6" imgW="5381506" imgH="2971621" progId="Excel.Chart.8">
                  <p:embed/>
                </p:oleObj>
              </mc:Choice>
              <mc:Fallback>
                <p:oleObj name="Chart" r:id="rId6" imgW="5381506" imgH="2971621" progId="Excel.Chart.8">
                  <p:embed/>
                  <p:pic>
                    <p:nvPicPr>
                      <p:cNvPr id="7066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5088" y="3003550"/>
                        <a:ext cx="4810125"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2" name="Text Box 4"/>
          <p:cNvSpPr txBox="1">
            <a:spLocks noChangeArrowheads="1"/>
          </p:cNvSpPr>
          <p:nvPr/>
        </p:nvSpPr>
        <p:spPr bwMode="auto">
          <a:xfrm>
            <a:off x="571500" y="45593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l" eaLnBrk="1" hangingPunct="1">
              <a:spcBef>
                <a:spcPct val="50000"/>
              </a:spcBef>
            </a:pPr>
            <a:r>
              <a:rPr lang="en-US" sz="1600" b="1" i="0"/>
              <a:t>Revenue per WU</a:t>
            </a:r>
          </a:p>
        </p:txBody>
      </p:sp>
      <p:sp>
        <p:nvSpPr>
          <p:cNvPr id="70663" name="Text Box 5"/>
          <p:cNvSpPr txBox="1">
            <a:spLocks noChangeArrowheads="1"/>
          </p:cNvSpPr>
          <p:nvPr/>
        </p:nvSpPr>
        <p:spPr bwMode="auto">
          <a:xfrm>
            <a:off x="7543800" y="26670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l" eaLnBrk="1" hangingPunct="1">
              <a:spcBef>
                <a:spcPct val="50000"/>
              </a:spcBef>
            </a:pPr>
            <a:r>
              <a:rPr lang="en-US" sz="1600" b="1" i="0"/>
              <a:t>Utilization</a:t>
            </a:r>
          </a:p>
        </p:txBody>
      </p:sp>
      <p:grpSp>
        <p:nvGrpSpPr>
          <p:cNvPr id="2" name="Group 6"/>
          <p:cNvGrpSpPr>
            <a:grpSpLocks/>
          </p:cNvGrpSpPr>
          <p:nvPr/>
        </p:nvGrpSpPr>
        <p:grpSpPr bwMode="auto">
          <a:xfrm>
            <a:off x="3340100" y="1512902"/>
            <a:ext cx="4637088" cy="495306"/>
            <a:chOff x="2088" y="953"/>
            <a:chExt cx="2921" cy="312"/>
          </a:xfrm>
        </p:grpSpPr>
        <p:sp>
          <p:nvSpPr>
            <p:cNvPr id="70669" name="Line 7"/>
            <p:cNvSpPr>
              <a:spLocks noChangeShapeType="1"/>
            </p:cNvSpPr>
            <p:nvPr/>
          </p:nvSpPr>
          <p:spPr bwMode="auto">
            <a:xfrm flipH="1">
              <a:off x="2088" y="1128"/>
              <a:ext cx="1464" cy="0"/>
            </a:xfrm>
            <a:prstGeom prst="line">
              <a:avLst/>
            </a:prstGeom>
            <a:noFill/>
            <a:ln w="25400">
              <a:solidFill>
                <a:srgbClr val="0000CC"/>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70670" name="Line 8"/>
            <p:cNvSpPr>
              <a:spLocks noChangeShapeType="1"/>
            </p:cNvSpPr>
            <p:nvPr/>
          </p:nvSpPr>
          <p:spPr bwMode="auto">
            <a:xfrm flipH="1">
              <a:off x="2097" y="1265"/>
              <a:ext cx="1464" cy="0"/>
            </a:xfrm>
            <a:prstGeom prst="line">
              <a:avLst/>
            </a:prstGeom>
            <a:noFill/>
            <a:ln w="25400">
              <a:solidFill>
                <a:srgbClr val="0000CC"/>
              </a:solidFill>
              <a:round/>
              <a:headEnd type="none"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70671" name="Text Box 9"/>
            <p:cNvSpPr txBox="1">
              <a:spLocks noChangeArrowheads="1"/>
            </p:cNvSpPr>
            <p:nvPr/>
          </p:nvSpPr>
          <p:spPr bwMode="auto">
            <a:xfrm>
              <a:off x="3537" y="953"/>
              <a:ext cx="1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solidFill>
                    <a:srgbClr val="0000CC"/>
                  </a:solidFill>
                </a:rPr>
                <a:t>Historical min and max</a:t>
              </a:r>
            </a:p>
          </p:txBody>
        </p:sp>
      </p:grpSp>
      <p:grpSp>
        <p:nvGrpSpPr>
          <p:cNvPr id="3" name="Group 10"/>
          <p:cNvGrpSpPr>
            <a:grpSpLocks/>
          </p:cNvGrpSpPr>
          <p:nvPr/>
        </p:nvGrpSpPr>
        <p:grpSpPr bwMode="auto">
          <a:xfrm>
            <a:off x="3365500" y="1779591"/>
            <a:ext cx="4044950" cy="366713"/>
            <a:chOff x="2304" y="817"/>
            <a:chExt cx="2548" cy="231"/>
          </a:xfrm>
        </p:grpSpPr>
        <p:sp>
          <p:nvSpPr>
            <p:cNvPr id="70667" name="Line 11"/>
            <p:cNvSpPr>
              <a:spLocks noChangeShapeType="1"/>
            </p:cNvSpPr>
            <p:nvPr/>
          </p:nvSpPr>
          <p:spPr bwMode="auto">
            <a:xfrm flipH="1">
              <a:off x="2304" y="888"/>
              <a:ext cx="1456" cy="0"/>
            </a:xfrm>
            <a:prstGeom prst="line">
              <a:avLst/>
            </a:prstGeom>
            <a:noFill/>
            <a:ln w="38100">
              <a:solidFill>
                <a:srgbClr val="FF3399"/>
              </a:solidFill>
              <a:round/>
              <a:headEnd type="none" w="lg" len="lg"/>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70668" name="Text Box 12"/>
            <p:cNvSpPr txBox="1">
              <a:spLocks noChangeArrowheads="1"/>
            </p:cNvSpPr>
            <p:nvPr/>
          </p:nvSpPr>
          <p:spPr bwMode="auto">
            <a:xfrm>
              <a:off x="3740" y="817"/>
              <a:ext cx="11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type="none" w="lg" len="lg"/>
                  <a:tailEnd type="none" w="lg" len="lg"/>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solidFill>
                    <a:srgbClr val="FF3399"/>
                  </a:solidFill>
                </a:rPr>
                <a:t>Calibrated model</a:t>
              </a:r>
            </a:p>
          </p:txBody>
        </p:sp>
      </p:grpSp>
      <p:sp>
        <p:nvSpPr>
          <p:cNvPr id="70666" name="Rectangle 13"/>
          <p:cNvSpPr>
            <a:spLocks noGrp="1" noChangeArrowheads="1"/>
          </p:cNvSpPr>
          <p:nvPr>
            <p:ph type="title" idx="4294967295"/>
          </p:nvPr>
        </p:nvSpPr>
        <p:spPr>
          <a:noFill/>
        </p:spPr>
        <p:txBody>
          <a:bodyPr/>
          <a:lstStyle/>
          <a:p>
            <a:r>
              <a:rPr lang="en-US" dirty="0" smtClean="0"/>
              <a:t>Schneider National</a:t>
            </a:r>
          </a:p>
        </p:txBody>
      </p:sp>
      <p:sp>
        <p:nvSpPr>
          <p:cNvPr id="6" name="TextBox 5"/>
          <p:cNvSpPr txBox="1"/>
          <p:nvPr/>
        </p:nvSpPr>
        <p:spPr>
          <a:xfrm>
            <a:off x="451413" y="5127585"/>
            <a:ext cx="3447034" cy="1200329"/>
          </a:xfrm>
          <a:prstGeom prst="rect">
            <a:avLst/>
          </a:prstGeom>
          <a:noFill/>
        </p:spPr>
        <p:txBody>
          <a:bodyPr wrap="square" rtlCol="0">
            <a:spAutoFit/>
          </a:bodyPr>
          <a:lstStyle/>
          <a:p>
            <a:pPr algn="l"/>
            <a:r>
              <a:rPr lang="en-US" i="0" dirty="0" smtClean="0"/>
              <a:t>We were able to calibrate our ADP model very closely to the behavior of the company, which helped to build confidence.  </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1380211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3200" smtClean="0"/>
              <a:t>Schneider National</a:t>
            </a:r>
          </a:p>
        </p:txBody>
      </p:sp>
      <p:graphicFrame>
        <p:nvGraphicFramePr>
          <p:cNvPr id="71683" name="Object 3"/>
          <p:cNvGraphicFramePr>
            <a:graphicFrameLocks noChangeAspect="1"/>
          </p:cNvGraphicFramePr>
          <p:nvPr>
            <p:extLst/>
          </p:nvPr>
        </p:nvGraphicFramePr>
        <p:xfrm>
          <a:off x="795338" y="1270001"/>
          <a:ext cx="7553325" cy="4459468"/>
        </p:xfrm>
        <a:graphic>
          <a:graphicData uri="http://schemas.openxmlformats.org/presentationml/2006/ole">
            <mc:AlternateContent xmlns:mc="http://schemas.openxmlformats.org/markup-compatibility/2006">
              <mc:Choice xmlns:v="urn:schemas-microsoft-com:vml" Requires="v">
                <p:oleObj spid="_x0000_s159747" name="Chart" r:id="rId4" imgW="7553325" imgH="5153025" progId="Excel.Chart.8">
                  <p:embed/>
                </p:oleObj>
              </mc:Choice>
              <mc:Fallback>
                <p:oleObj name="Chart" r:id="rId4" imgW="7553325" imgH="5153025" progId="Excel.Chart.8">
                  <p:embed/>
                  <p:pic>
                    <p:nvPicPr>
                      <p:cNvPr id="716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1270001"/>
                        <a:ext cx="7553325" cy="4459468"/>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5397500" y="2065275"/>
            <a:ext cx="17780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dirty="0">
                <a:solidFill>
                  <a:srgbClr val="0000CC"/>
                </a:solidFill>
              </a:rPr>
              <a:t>Vanilla simulator</a:t>
            </a:r>
          </a:p>
        </p:txBody>
      </p:sp>
      <p:sp>
        <p:nvSpPr>
          <p:cNvPr id="71685" name="Text Box 5"/>
          <p:cNvSpPr txBox="1">
            <a:spLocks noChangeArrowheads="1"/>
          </p:cNvSpPr>
          <p:nvPr/>
        </p:nvSpPr>
        <p:spPr bwMode="auto">
          <a:xfrm>
            <a:off x="2205038" y="3760788"/>
            <a:ext cx="40767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a:solidFill>
                  <a:srgbClr val="CC0000"/>
                </a:solidFill>
              </a:rPr>
              <a:t>Using approximate dynamic programming</a:t>
            </a:r>
          </a:p>
        </p:txBody>
      </p:sp>
      <p:grpSp>
        <p:nvGrpSpPr>
          <p:cNvPr id="570374" name="Group 6"/>
          <p:cNvGrpSpPr>
            <a:grpSpLocks/>
          </p:cNvGrpSpPr>
          <p:nvPr/>
        </p:nvGrpSpPr>
        <p:grpSpPr bwMode="auto">
          <a:xfrm>
            <a:off x="1422400" y="2917834"/>
            <a:ext cx="6667500" cy="1603375"/>
            <a:chOff x="896" y="2013"/>
            <a:chExt cx="4200" cy="1010"/>
          </a:xfrm>
        </p:grpSpPr>
        <p:sp>
          <p:nvSpPr>
            <p:cNvPr id="71687" name="Rectangle 7"/>
            <p:cNvSpPr>
              <a:spLocks noChangeArrowheads="1"/>
            </p:cNvSpPr>
            <p:nvPr/>
          </p:nvSpPr>
          <p:spPr bwMode="auto">
            <a:xfrm>
              <a:off x="896" y="2013"/>
              <a:ext cx="4200" cy="696"/>
            </a:xfrm>
            <a:prstGeom prst="rect">
              <a:avLst/>
            </a:prstGeom>
            <a:solidFill>
              <a:srgbClr val="808080">
                <a:alpha val="41176"/>
              </a:srgbClr>
            </a:solidFill>
            <a:ln w="12700" algn="ctr">
              <a:solidFill>
                <a:schemeClr val="tx1"/>
              </a:solidFill>
              <a:miter lim="800000"/>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688" name="Text Box 8"/>
            <p:cNvSpPr txBox="1">
              <a:spLocks noChangeArrowheads="1"/>
            </p:cNvSpPr>
            <p:nvPr/>
          </p:nvSpPr>
          <p:spPr bwMode="auto">
            <a:xfrm>
              <a:off x="1432" y="2776"/>
              <a:ext cx="1184" cy="247"/>
            </a:xfrm>
            <a:prstGeom prst="rect">
              <a:avLst/>
            </a:prstGeom>
            <a:noFill/>
            <a:ln w="25400" algn="ctr">
              <a:solidFill>
                <a:schemeClr val="tx1"/>
              </a:solid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i="0"/>
                <a:t>Acceptable region</a:t>
              </a:r>
            </a:p>
          </p:txBody>
        </p:sp>
        <p:sp>
          <p:nvSpPr>
            <p:cNvPr id="71689" name="Freeform 9"/>
            <p:cNvSpPr>
              <a:spLocks/>
            </p:cNvSpPr>
            <p:nvPr/>
          </p:nvSpPr>
          <p:spPr bwMode="auto">
            <a:xfrm>
              <a:off x="1112" y="2392"/>
              <a:ext cx="312" cy="533"/>
            </a:xfrm>
            <a:custGeom>
              <a:avLst/>
              <a:gdLst>
                <a:gd name="T0" fmla="*/ 312 w 312"/>
                <a:gd name="T1" fmla="*/ 520 h 533"/>
                <a:gd name="T2" fmla="*/ 192 w 312"/>
                <a:gd name="T3" fmla="*/ 520 h 533"/>
                <a:gd name="T4" fmla="*/ 88 w 312"/>
                <a:gd name="T5" fmla="*/ 440 h 533"/>
                <a:gd name="T6" fmla="*/ 32 w 312"/>
                <a:gd name="T7" fmla="*/ 304 h 533"/>
                <a:gd name="T8" fmla="*/ 0 w 312"/>
                <a:gd name="T9" fmla="*/ 0 h 5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533">
                  <a:moveTo>
                    <a:pt x="312" y="520"/>
                  </a:moveTo>
                  <a:cubicBezTo>
                    <a:pt x="270" y="526"/>
                    <a:pt x="229" y="533"/>
                    <a:pt x="192" y="520"/>
                  </a:cubicBezTo>
                  <a:cubicBezTo>
                    <a:pt x="155" y="507"/>
                    <a:pt x="115" y="476"/>
                    <a:pt x="88" y="440"/>
                  </a:cubicBezTo>
                  <a:cubicBezTo>
                    <a:pt x="61" y="404"/>
                    <a:pt x="47" y="377"/>
                    <a:pt x="32" y="304"/>
                  </a:cubicBezTo>
                  <a:cubicBezTo>
                    <a:pt x="17" y="231"/>
                    <a:pt x="8" y="115"/>
                    <a:pt x="0" y="0"/>
                  </a:cubicBezTo>
                </a:path>
              </a:pathLst>
            </a:custGeom>
            <a:noFill/>
            <a:ln w="25400" cap="flat" cmpd="sng">
              <a:solidFill>
                <a:schemeClr val="tx1"/>
              </a:solidFill>
              <a:prstDash val="solid"/>
              <a:round/>
              <a:headEnd type="none" w="lg" len="lg"/>
              <a:tailEnd type="stealth"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 name="TextBox 1"/>
          <p:cNvSpPr txBox="1"/>
          <p:nvPr/>
        </p:nvSpPr>
        <p:spPr>
          <a:xfrm>
            <a:off x="1006997" y="5879938"/>
            <a:ext cx="6436377" cy="707886"/>
          </a:xfrm>
          <a:prstGeom prst="rect">
            <a:avLst/>
          </a:prstGeom>
          <a:noFill/>
        </p:spPr>
        <p:txBody>
          <a:bodyPr wrap="square" rtlCol="0">
            <a:spAutoFit/>
          </a:bodyPr>
          <a:lstStyle/>
          <a:p>
            <a:pPr algn="l"/>
            <a:r>
              <a:rPr lang="en-US" sz="2000" i="0" dirty="0" smtClean="0"/>
              <a:t>The adaptive learning of value functions produced results that more accurately matched historical performance. </a:t>
            </a:r>
          </a:p>
        </p:txBody>
      </p:sp>
      <p:sp>
        <p:nvSpPr>
          <p:cNvPr id="3" name="Footer Placeholder 2"/>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1351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570374"/>
                                        </p:tgtEl>
                                        <p:attrNameLst>
                                          <p:attrName>ppt_w</p:attrName>
                                        </p:attrNameLst>
                                      </p:cBhvr>
                                      <p:tavLst>
                                        <p:tav tm="0">
                                          <p:val>
                                            <p:strVal val="ppt_w"/>
                                          </p:val>
                                        </p:tav>
                                        <p:tav tm="100000">
                                          <p:val>
                                            <p:fltVal val="0"/>
                                          </p:val>
                                        </p:tav>
                                      </p:tavLst>
                                    </p:anim>
                                    <p:anim calcmode="lin" valueType="num">
                                      <p:cBhvr>
                                        <p:cTn id="7" dur="500"/>
                                        <p:tgtEl>
                                          <p:spTgt spid="570374"/>
                                        </p:tgtEl>
                                        <p:attrNameLst>
                                          <p:attrName>ppt_h</p:attrName>
                                        </p:attrNameLst>
                                      </p:cBhvr>
                                      <p:tavLst>
                                        <p:tav tm="0">
                                          <p:val>
                                            <p:strVal val="ppt_h"/>
                                          </p:val>
                                        </p:tav>
                                        <p:tav tm="100000">
                                          <p:val>
                                            <p:fltVal val="0"/>
                                          </p:val>
                                        </p:tav>
                                      </p:tavLst>
                                    </p:anim>
                                    <p:animEffect transition="out" filter="fade">
                                      <p:cBhvr>
                                        <p:cTn id="8" dur="500"/>
                                        <p:tgtEl>
                                          <p:spTgt spid="570374"/>
                                        </p:tgtEl>
                                      </p:cBhvr>
                                    </p:animEffect>
                                    <p:set>
                                      <p:cBhvr>
                                        <p:cTn id="9" dur="1" fill="hold">
                                          <p:stCondLst>
                                            <p:cond delay="499"/>
                                          </p:stCondLst>
                                        </p:cTn>
                                        <p:tgtEl>
                                          <p:spTgt spid="5703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ADP for trucking</a:t>
            </a:r>
            <a:endParaRPr lang="en-US" dirty="0"/>
          </a:p>
        </p:txBody>
      </p:sp>
      <p:sp>
        <p:nvSpPr>
          <p:cNvPr id="3" name="Content Placeholder 2"/>
          <p:cNvSpPr>
            <a:spLocks noGrp="1"/>
          </p:cNvSpPr>
          <p:nvPr>
            <p:ph idx="1"/>
          </p:nvPr>
        </p:nvSpPr>
        <p:spPr/>
        <p:txBody>
          <a:bodyPr/>
          <a:lstStyle/>
          <a:p>
            <a:r>
              <a:rPr lang="en-US" dirty="0" smtClean="0"/>
              <a:t>Notes:</a:t>
            </a:r>
          </a:p>
          <a:p>
            <a:pPr lvl="1"/>
            <a:r>
              <a:rPr lang="en-US" dirty="0" smtClean="0"/>
              <a:t>We can use the value functions to estimate the marginal value of drivers whose home is in a particular region.</a:t>
            </a:r>
          </a:p>
          <a:p>
            <a:pPr lvl="1"/>
            <a:r>
              <a:rPr lang="en-US" dirty="0" smtClean="0"/>
              <a:t>In the next slides, we are going to show two ways to estimate these values:</a:t>
            </a:r>
          </a:p>
          <a:p>
            <a:pPr lvl="2"/>
            <a:endParaRPr lang="en-US" dirty="0"/>
          </a:p>
          <a:p>
            <a:pPr lvl="2"/>
            <a:r>
              <a:rPr lang="en-US" dirty="0" smtClean="0"/>
              <a:t>In the first, we are going to run a series of (very expensive) simulations where we hire an increasing number of drivers in a region. Each time, we have to </a:t>
            </a:r>
            <a:r>
              <a:rPr lang="en-US" dirty="0" err="1" smtClean="0"/>
              <a:t>reoptimize</a:t>
            </a:r>
            <a:r>
              <a:rPr lang="en-US" dirty="0" smtClean="0"/>
              <a:t> the entire fleet over many iterations.  We would have to repeat this for each possible home location.</a:t>
            </a:r>
          </a:p>
          <a:p>
            <a:pPr lvl="2"/>
            <a:r>
              <a:rPr lang="en-US" dirty="0" smtClean="0"/>
              <a:t>In the second, we are going to estimate the marginal value by using the value function approximations to estimate the value of drivers in </a:t>
            </a:r>
            <a:r>
              <a:rPr lang="en-US" i="1" dirty="0" smtClean="0"/>
              <a:t>each</a:t>
            </a:r>
            <a:r>
              <a:rPr lang="en-US" dirty="0" smtClean="0"/>
              <a:t> region, from one run of the model.</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8777299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r>
              <a:rPr lang="en-US" altLang="en-US" sz="3200" smtClean="0"/>
              <a:t>Case study: truckload trucking</a:t>
            </a:r>
          </a:p>
        </p:txBody>
      </p:sp>
      <p:sp>
        <p:nvSpPr>
          <p:cNvPr id="566275" name="Rectangle 3"/>
          <p:cNvSpPr>
            <a:spLocks noGrp="1" noChangeArrowheads="1"/>
          </p:cNvSpPr>
          <p:nvPr>
            <p:ph type="body" idx="1"/>
          </p:nvPr>
        </p:nvSpPr>
        <p:spPr/>
        <p:txBody>
          <a:bodyPr/>
          <a:lstStyle/>
          <a:p>
            <a:endParaRPr lang="en-US" altLang="en-US" smtClean="0"/>
          </a:p>
        </p:txBody>
      </p:sp>
      <p:graphicFrame>
        <p:nvGraphicFramePr>
          <p:cNvPr id="566276" name="Object 4"/>
          <p:cNvGraphicFramePr>
            <a:graphicFrameLocks noChangeAspect="1"/>
          </p:cNvGraphicFramePr>
          <p:nvPr/>
        </p:nvGraphicFramePr>
        <p:xfrm>
          <a:off x="658813" y="1225550"/>
          <a:ext cx="7861300" cy="5029200"/>
        </p:xfrm>
        <a:graphic>
          <a:graphicData uri="http://schemas.openxmlformats.org/presentationml/2006/ole">
            <mc:AlternateContent xmlns:mc="http://schemas.openxmlformats.org/markup-compatibility/2006">
              <mc:Choice xmlns:v="urn:schemas-microsoft-com:vml" Requires="v">
                <p:oleObj spid="_x0000_s160771" name="Chart" r:id="rId4" imgW="5743635" imgH="3133725" progId="Excel.Chart.8">
                  <p:embed/>
                </p:oleObj>
              </mc:Choice>
              <mc:Fallback>
                <p:oleObj name="Chart" r:id="rId4" imgW="5743635" imgH="3133725" progId="Excel.Chart.8">
                  <p:embed/>
                  <p:pic>
                    <p:nvPicPr>
                      <p:cNvPr id="5662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1225550"/>
                        <a:ext cx="78613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08800348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p:txBody>
          <a:bodyPr/>
          <a:lstStyle/>
          <a:p>
            <a:r>
              <a:rPr lang="en-US" altLang="en-US" sz="3200" smtClean="0"/>
              <a:t>Case study: truckload trucking</a:t>
            </a:r>
          </a:p>
        </p:txBody>
      </p:sp>
      <p:sp>
        <p:nvSpPr>
          <p:cNvPr id="568323" name="Rectangle 3"/>
          <p:cNvSpPr>
            <a:spLocks noGrp="1" noChangeArrowheads="1"/>
          </p:cNvSpPr>
          <p:nvPr>
            <p:ph type="body" idx="1"/>
          </p:nvPr>
        </p:nvSpPr>
        <p:spPr/>
        <p:txBody>
          <a:bodyPr/>
          <a:lstStyle/>
          <a:p>
            <a:endParaRPr lang="en-US" altLang="en-US" smtClean="0"/>
          </a:p>
        </p:txBody>
      </p:sp>
      <p:graphicFrame>
        <p:nvGraphicFramePr>
          <p:cNvPr id="568324" name="Object 4"/>
          <p:cNvGraphicFramePr>
            <a:graphicFrameLocks noChangeAspect="1"/>
          </p:cNvGraphicFramePr>
          <p:nvPr/>
        </p:nvGraphicFramePr>
        <p:xfrm>
          <a:off x="658813" y="1225550"/>
          <a:ext cx="7861300" cy="5029200"/>
        </p:xfrm>
        <a:graphic>
          <a:graphicData uri="http://schemas.openxmlformats.org/presentationml/2006/ole">
            <mc:AlternateContent xmlns:mc="http://schemas.openxmlformats.org/markup-compatibility/2006">
              <mc:Choice xmlns:v="urn:schemas-microsoft-com:vml" Requires="v">
                <p:oleObj spid="_x0000_s161796" name="Chart" r:id="rId4" imgW="5743635" imgH="3133725" progId="Excel.Chart.8">
                  <p:embed/>
                </p:oleObj>
              </mc:Choice>
              <mc:Fallback>
                <p:oleObj name="Chart" r:id="rId4" imgW="5743635" imgH="3133725" progId="Excel.Chart.8">
                  <p:embed/>
                  <p:pic>
                    <p:nvPicPr>
                      <p:cNvPr id="5683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1225550"/>
                        <a:ext cx="78613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8325" name="Freeform 5"/>
          <p:cNvSpPr>
            <a:spLocks/>
          </p:cNvSpPr>
          <p:nvPr/>
        </p:nvSpPr>
        <p:spPr bwMode="auto">
          <a:xfrm>
            <a:off x="3111500" y="3797300"/>
            <a:ext cx="1155700" cy="520700"/>
          </a:xfrm>
          <a:custGeom>
            <a:avLst/>
            <a:gdLst>
              <a:gd name="T0" fmla="*/ 0 w 728"/>
              <a:gd name="T1" fmla="*/ 328 h 328"/>
              <a:gd name="T2" fmla="*/ 728 w 728"/>
              <a:gd name="T3" fmla="*/ 328 h 328"/>
              <a:gd name="T4" fmla="*/ 728 w 728"/>
              <a:gd name="T5" fmla="*/ 0 h 328"/>
            </a:gdLst>
            <a:ahLst/>
            <a:cxnLst>
              <a:cxn ang="0">
                <a:pos x="T0" y="T1"/>
              </a:cxn>
              <a:cxn ang="0">
                <a:pos x="T2" y="T3"/>
              </a:cxn>
              <a:cxn ang="0">
                <a:pos x="T4" y="T5"/>
              </a:cxn>
            </a:cxnLst>
            <a:rect l="0" t="0" r="r" b="b"/>
            <a:pathLst>
              <a:path w="728" h="328">
                <a:moveTo>
                  <a:pt x="0" y="328"/>
                </a:moveTo>
                <a:lnTo>
                  <a:pt x="728" y="328"/>
                </a:lnTo>
                <a:lnTo>
                  <a:pt x="728" y="0"/>
                </a:lnTo>
              </a:path>
            </a:pathLst>
          </a:custGeom>
          <a:noFill/>
          <a:ln w="25400" cap="flat" cmpd="sng">
            <a:solidFill>
              <a:srgbClr val="FF0000"/>
            </a:solidFill>
            <a:prstDash val="solid"/>
            <a:round/>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568326" name="Object 6"/>
          <p:cNvGraphicFramePr>
            <a:graphicFrameLocks noChangeAspect="1"/>
          </p:cNvGraphicFramePr>
          <p:nvPr/>
        </p:nvGraphicFramePr>
        <p:xfrm>
          <a:off x="4362450" y="3871913"/>
          <a:ext cx="349250" cy="482600"/>
        </p:xfrm>
        <a:graphic>
          <a:graphicData uri="http://schemas.openxmlformats.org/presentationml/2006/ole">
            <mc:AlternateContent xmlns:mc="http://schemas.openxmlformats.org/markup-compatibility/2006">
              <mc:Choice xmlns:v="urn:schemas-microsoft-com:vml" Requires="v">
                <p:oleObj spid="_x0000_s161797" name="Equation" r:id="rId6" imgW="164880" imgH="228600" progId="Equation.DSMT4">
                  <p:embed/>
                </p:oleObj>
              </mc:Choice>
              <mc:Fallback>
                <p:oleObj name="Equation" r:id="rId6" imgW="164880" imgH="228600" progId="Equation.DSMT4">
                  <p:embed/>
                  <p:pic>
                    <p:nvPicPr>
                      <p:cNvPr id="568326"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2450" y="3871913"/>
                        <a:ext cx="349250" cy="482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310916171"/>
      </p:ext>
    </p:extLst>
  </p:cSld>
  <p:clrMapOvr>
    <a:masterClrMapping/>
  </p:clrMapOvr>
  <p:transition>
    <p:wipe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p:txBody>
          <a:bodyPr/>
          <a:lstStyle/>
          <a:p>
            <a:r>
              <a:rPr lang="en-US" altLang="en-US" sz="3200" dirty="0" smtClean="0"/>
              <a:t>Case study: truckload trucking</a:t>
            </a:r>
          </a:p>
        </p:txBody>
      </p:sp>
      <p:sp>
        <p:nvSpPr>
          <p:cNvPr id="570371" name="Rectangle 3"/>
          <p:cNvSpPr>
            <a:spLocks noGrp="1" noChangeArrowheads="1"/>
          </p:cNvSpPr>
          <p:nvPr>
            <p:ph type="body" idx="1"/>
          </p:nvPr>
        </p:nvSpPr>
        <p:spPr/>
        <p:txBody>
          <a:bodyPr/>
          <a:lstStyle/>
          <a:p>
            <a:endParaRPr lang="en-US" altLang="en-US" smtClean="0"/>
          </a:p>
        </p:txBody>
      </p:sp>
      <p:graphicFrame>
        <p:nvGraphicFramePr>
          <p:cNvPr id="570372" name="Object 4"/>
          <p:cNvGraphicFramePr>
            <a:graphicFrameLocks noChangeAspect="1"/>
          </p:cNvGraphicFramePr>
          <p:nvPr/>
        </p:nvGraphicFramePr>
        <p:xfrm>
          <a:off x="549275" y="1206500"/>
          <a:ext cx="8296275" cy="4940300"/>
        </p:xfrm>
        <a:graphic>
          <a:graphicData uri="http://schemas.openxmlformats.org/presentationml/2006/ole">
            <mc:AlternateContent xmlns:mc="http://schemas.openxmlformats.org/markup-compatibility/2006">
              <mc:Choice xmlns:v="urn:schemas-microsoft-com:vml" Requires="v">
                <p:oleObj spid="_x0000_s162819" name="Chart" r:id="rId4" imgW="5886427" imgH="3505155" progId="Excel.Chart.8">
                  <p:embed/>
                </p:oleObj>
              </mc:Choice>
              <mc:Fallback>
                <p:oleObj name="Chart" r:id="rId4" imgW="5886427" imgH="3505155" progId="Excel.Chart.8">
                  <p:embed/>
                  <p:pic>
                    <p:nvPicPr>
                      <p:cNvPr id="5703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1206500"/>
                        <a:ext cx="8296275"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28600" y="6337300"/>
            <a:ext cx="7340471" cy="369332"/>
          </a:xfrm>
          <a:prstGeom prst="rect">
            <a:avLst/>
          </a:prstGeom>
          <a:noFill/>
        </p:spPr>
        <p:txBody>
          <a:bodyPr wrap="square" rtlCol="0">
            <a:spAutoFit/>
          </a:bodyPr>
          <a:lstStyle/>
          <a:p>
            <a:pPr algn="l"/>
            <a:r>
              <a:rPr lang="en-US" i="0" dirty="0" smtClean="0"/>
              <a:t>This shows that the value functions provide reasonable approximations of the </a:t>
            </a:r>
          </a:p>
        </p:txBody>
      </p:sp>
      <p:sp>
        <p:nvSpPr>
          <p:cNvPr id="3" name="TextBox 2"/>
          <p:cNvSpPr txBox="1"/>
          <p:nvPr/>
        </p:nvSpPr>
        <p:spPr>
          <a:xfrm>
            <a:off x="1968500" y="1694934"/>
            <a:ext cx="6207853" cy="646331"/>
          </a:xfrm>
          <a:prstGeom prst="rect">
            <a:avLst/>
          </a:prstGeom>
          <a:noFill/>
        </p:spPr>
        <p:txBody>
          <a:bodyPr wrap="none" rtlCol="0">
            <a:spAutoFit/>
          </a:bodyPr>
          <a:lstStyle/>
          <a:p>
            <a:pPr algn="l"/>
            <a:r>
              <a:rPr lang="en-US" i="0" dirty="0" smtClean="0"/>
              <a:t>Purple bars: Value of drivers from value function approximations</a:t>
            </a:r>
          </a:p>
          <a:p>
            <a:pPr algn="l"/>
            <a:r>
              <a:rPr lang="en-US" i="0" dirty="0" smtClean="0"/>
              <a:t>Error bars: Statistical estimate from rerunning the simulation.</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9126284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124200" y="6553200"/>
            <a:ext cx="2895600" cy="457200"/>
          </a:xfrm>
          <a:prstGeom prst="rect">
            <a:avLst/>
          </a:prstGeom>
        </p:spPr>
        <p:txBody>
          <a:bodyPr/>
          <a:lstStyle/>
          <a:p>
            <a:r>
              <a:rPr lang="en-US" smtClean="0"/>
              <a:t>© 2019 Warren B. Powell</a:t>
            </a:r>
            <a:endParaRPr lang="en-US"/>
          </a:p>
        </p:txBody>
      </p:sp>
      <p:sp>
        <p:nvSpPr>
          <p:cNvPr id="2866178" name="Rectangle 2"/>
          <p:cNvSpPr>
            <a:spLocks noGrp="1" noChangeArrowheads="1"/>
          </p:cNvSpPr>
          <p:nvPr>
            <p:ph type="title"/>
          </p:nvPr>
        </p:nvSpPr>
        <p:spPr/>
        <p:txBody>
          <a:bodyPr/>
          <a:lstStyle/>
          <a:p>
            <a:r>
              <a:rPr lang="en-US" altLang="en-US" sz="3200" dirty="0"/>
              <a:t>Case study: truckload trucking</a:t>
            </a:r>
            <a:endParaRPr lang="en-US" sz="3200" dirty="0"/>
          </a:p>
        </p:txBody>
      </p:sp>
      <p:sp>
        <p:nvSpPr>
          <p:cNvPr id="2866179" name="Rectangle 3"/>
          <p:cNvSpPr>
            <a:spLocks noGrp="1" noChangeArrowheads="1"/>
          </p:cNvSpPr>
          <p:nvPr>
            <p:ph type="body" idx="1"/>
          </p:nvPr>
        </p:nvSpPr>
        <p:spPr/>
        <p:txBody>
          <a:bodyPr/>
          <a:lstStyle/>
          <a:p>
            <a:endParaRPr lang="en-US"/>
          </a:p>
        </p:txBody>
      </p:sp>
      <p:pic>
        <p:nvPicPr>
          <p:cNvPr id="2866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6688"/>
            <a:ext cx="9144000" cy="5421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58410" y="3102015"/>
            <a:ext cx="2191626" cy="369332"/>
          </a:xfrm>
          <a:prstGeom prst="rect">
            <a:avLst/>
          </a:prstGeom>
          <a:solidFill>
            <a:schemeClr val="bg1"/>
          </a:solidFill>
        </p:spPr>
        <p:txBody>
          <a:bodyPr wrap="none" rtlCol="0">
            <a:spAutoFit/>
          </a:bodyPr>
          <a:lstStyle/>
          <a:p>
            <a:pPr algn="l"/>
            <a:r>
              <a:rPr lang="en-US" i="0" dirty="0" smtClean="0"/>
              <a:t>Where to add drivers:</a:t>
            </a:r>
          </a:p>
        </p:txBody>
      </p:sp>
    </p:spTree>
    <p:extLst>
      <p:ext uri="{BB962C8B-B14F-4D97-AF65-F5344CB8AC3E}">
        <p14:creationId xmlns:p14="http://schemas.microsoft.com/office/powerpoint/2010/main" val="365318440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3124200" y="6553200"/>
            <a:ext cx="2895600" cy="457200"/>
          </a:xfrm>
          <a:prstGeom prst="rect">
            <a:avLst/>
          </a:prstGeom>
        </p:spPr>
        <p:txBody>
          <a:bodyPr/>
          <a:lstStyle/>
          <a:p>
            <a:r>
              <a:rPr lang="en-US" smtClean="0"/>
              <a:t>© 2019 Warren B. Powell</a:t>
            </a:r>
            <a:endParaRPr lang="en-US"/>
          </a:p>
        </p:txBody>
      </p:sp>
      <p:sp>
        <p:nvSpPr>
          <p:cNvPr id="2869250" name="Rectangle 2"/>
          <p:cNvSpPr>
            <a:spLocks noGrp="1" noChangeArrowheads="1"/>
          </p:cNvSpPr>
          <p:nvPr>
            <p:ph type="title"/>
          </p:nvPr>
        </p:nvSpPr>
        <p:spPr/>
        <p:txBody>
          <a:bodyPr/>
          <a:lstStyle/>
          <a:p>
            <a:r>
              <a:rPr lang="en-US" altLang="en-US" sz="3200" dirty="0"/>
              <a:t>Case study: truckload trucking</a:t>
            </a:r>
            <a:endParaRPr lang="en-US" sz="3200" dirty="0"/>
          </a:p>
        </p:txBody>
      </p:sp>
      <p:sp>
        <p:nvSpPr>
          <p:cNvPr id="2869251" name="Rectangle 3"/>
          <p:cNvSpPr>
            <a:spLocks noGrp="1" noChangeArrowheads="1"/>
          </p:cNvSpPr>
          <p:nvPr>
            <p:ph type="body" idx="1"/>
          </p:nvPr>
        </p:nvSpPr>
        <p:spPr/>
        <p:txBody>
          <a:bodyPr/>
          <a:lstStyle/>
          <a:p>
            <a:endParaRPr lang="en-US"/>
          </a:p>
        </p:txBody>
      </p:sp>
      <p:pic>
        <p:nvPicPr>
          <p:cNvPr id="2869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0338"/>
            <a:ext cx="9144000" cy="542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58410" y="3102015"/>
            <a:ext cx="2473754" cy="369332"/>
          </a:xfrm>
          <a:prstGeom prst="rect">
            <a:avLst/>
          </a:prstGeom>
          <a:solidFill>
            <a:schemeClr val="bg1"/>
          </a:solidFill>
        </p:spPr>
        <p:txBody>
          <a:bodyPr wrap="none" rtlCol="0">
            <a:spAutoFit/>
          </a:bodyPr>
          <a:lstStyle/>
          <a:p>
            <a:pPr algn="l"/>
            <a:r>
              <a:rPr lang="en-US" i="0" dirty="0" smtClean="0"/>
              <a:t>Where to reduce drivers:</a:t>
            </a:r>
          </a:p>
        </p:txBody>
      </p:sp>
    </p:spTree>
    <p:extLst>
      <p:ext uri="{BB962C8B-B14F-4D97-AF65-F5344CB8AC3E}">
        <p14:creationId xmlns:p14="http://schemas.microsoft.com/office/powerpoint/2010/main" val="152230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ADP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Backward ADP with the post-decision state</a:t>
                </a:r>
              </a:p>
              <a:p>
                <a:pPr lvl="1"/>
                <a:r>
                  <a:rPr lang="en-US" dirty="0" smtClean="0"/>
                  <a:t>Computing the imbedded expectation can be a pain.</a:t>
                </a:r>
              </a:p>
              <a:p>
                <a:pPr lvl="1"/>
                <a:r>
                  <a:rPr lang="en-US" dirty="0" smtClean="0"/>
                  <a:t>Instead of sampling over (pre-decision) states, sample post-decision states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𝑥</m:t>
                        </m:r>
                      </m:sup>
                    </m:sSubSup>
                  </m:oMath>
                </a14:m>
                <a:r>
                  <a:rPr lang="en-US" dirty="0" smtClean="0"/>
                  <a:t>.</a:t>
                </a:r>
              </a:p>
              <a:p>
                <a:pPr lvl="1"/>
                <a:r>
                  <a:rPr lang="en-US" dirty="0" smtClean="0"/>
                  <a:t>Then draw a sample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sub>
                    </m:sSub>
                  </m:oMath>
                </a14:m>
                <a:r>
                  <a:rPr lang="en-US" dirty="0" smtClean="0"/>
                  <a:t>, and simulate our way to the next pre-decision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0" smtClean="0">
                        <a:latin typeface="Cambria Math" panose="02040503050406030204" pitchFamily="18" charset="0"/>
                      </a:rPr>
                      <m:t>.</m:t>
                    </m:r>
                  </m:oMath>
                </a14:m>
                <a:endParaRPr lang="en-US" dirty="0"/>
              </a:p>
              <a:p>
                <a:pPr lvl="1"/>
                <a:r>
                  <a:rPr lang="en-US" dirty="0" smtClean="0"/>
                  <a:t>From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oMath>
                </a14:m>
                <a:r>
                  <a:rPr lang="en-US" dirty="0" smtClean="0"/>
                  <a:t>, compute the sampled value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smtClean="0"/>
                  <a:t> from</a:t>
                </a: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𝑥</m:t>
                              </m:r>
                            </m:lim>
                          </m:limLow>
                        </m:fName>
                        <m:e>
                          <m:d>
                            <m:dPr>
                              <m:ctrlPr>
                                <a:rPr lang="en-US" b="0" i="1" smtClean="0">
                                  <a:latin typeface="Cambria Math" panose="02040503050406030204" pitchFamily="18" charset="0"/>
                                </a:rPr>
                              </m:ctrlPr>
                            </m:dPr>
                            <m:e>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sub>
                                <m:sup>
                                  <m:r>
                                    <a:rPr lang="en-US" b="0" i="1" smtClean="0">
                                      <a:latin typeface="Cambria Math" panose="02040503050406030204" pitchFamily="18" charset="0"/>
                                    </a:rPr>
                                    <m:t>𝑥</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𝑡</m:t>
                                  </m:r>
                                </m:sub>
                                <m:sup>
                                  <m:r>
                                    <a:rPr lang="en-US" b="0" i="1" smtClean="0">
                                      <a:latin typeface="Cambria Math" panose="02040503050406030204" pitchFamily="18" charset="0"/>
                                    </a:rPr>
                                    <m:t>𝑥</m:t>
                                  </m:r>
                                </m:sup>
                              </m:sSubSup>
                              <m:r>
                                <a:rPr lang="en-US" b="0" i="1" smtClean="0">
                                  <a:latin typeface="Cambria Math" panose="02040503050406030204" pitchFamily="18" charset="0"/>
                                </a:rPr>
                                <m:t>)</m:t>
                              </m:r>
                            </m:e>
                          </m:d>
                        </m:e>
                      </m:func>
                    </m:oMath>
                  </m:oMathPara>
                </a14:m>
                <a:endParaRPr lang="en-US" dirty="0"/>
              </a:p>
              <a:p>
                <a:pPr lvl="1"/>
                <a:r>
                  <a:rPr lang="en-US" dirty="0" smtClean="0"/>
                  <a:t>Do this </a:t>
                </a:r>
                <a14:m>
                  <m:oMath xmlns:m="http://schemas.openxmlformats.org/officeDocument/2006/math">
                    <m:r>
                      <a:rPr lang="en-US" b="0" i="1" smtClean="0">
                        <a:latin typeface="Cambria Math" panose="02040503050406030204" pitchFamily="18" charset="0"/>
                      </a:rPr>
                      <m:t>𝑁</m:t>
                    </m:r>
                  </m:oMath>
                </a14:m>
                <a:r>
                  <a:rPr lang="en-US" dirty="0" smtClean="0"/>
                  <a:t> times and create a dataset </a:t>
                </a:r>
                <a14:m>
                  <m:oMath xmlns:m="http://schemas.openxmlformats.org/officeDocument/2006/math">
                    <m:sSubSup>
                      <m:sSubSupPr>
                        <m:ctrlPr>
                          <a:rPr lang="en-US" b="0" i="1" smtClean="0">
                            <a:latin typeface="Cambria Math" panose="02040503050406030204" pitchFamily="18" charset="0"/>
                          </a:rPr>
                        </m:ctrlPr>
                      </m:sSubSup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𝑠</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𝑛</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𝑡</m:t>
                                </m:r>
                              </m:sub>
                              <m:sup>
                                <m:r>
                                  <a:rPr lang="en-US" b="0" i="1" smtClean="0">
                                    <a:latin typeface="Cambria Math" panose="02040503050406030204" pitchFamily="18" charset="0"/>
                                  </a:rPr>
                                  <m:t>𝑛</m:t>
                                </m:r>
                              </m:sup>
                            </m:sSubSup>
                          </m:e>
                        </m:d>
                      </m:e>
                      <m:sub>
                        <m:r>
                          <a:rPr lang="en-US" b="0" i="1" smtClean="0">
                            <a:latin typeface="Cambria Math" panose="02040503050406030204" pitchFamily="18" charset="0"/>
                          </a:rPr>
                          <m:t>𝑛</m:t>
                        </m:r>
                        <m:r>
                          <a:rPr lang="en-US" b="0" i="1" smtClean="0">
                            <a:latin typeface="Cambria Math" panose="02040503050406030204" pitchFamily="18" charset="0"/>
                          </a:rPr>
                          <m:t>=1</m:t>
                        </m:r>
                      </m:sub>
                      <m:sup>
                        <m:r>
                          <a:rPr lang="en-US" b="0" i="1" smtClean="0">
                            <a:latin typeface="Cambria Math" panose="02040503050406030204" pitchFamily="18" charset="0"/>
                          </a:rPr>
                          <m:t>𝑁</m:t>
                        </m:r>
                      </m:sup>
                    </m:sSubSup>
                  </m:oMath>
                </a14:m>
                <a:endParaRPr lang="en-US" dirty="0" smtClean="0"/>
              </a:p>
              <a:p>
                <a:pPr lvl="1"/>
                <a:r>
                  <a:rPr lang="en-US" dirty="0" smtClean="0"/>
                  <a:t>Now use this dataset to fit a statistical model for </a:t>
                </a:r>
                <a14:m>
                  <m:oMath xmlns:m="http://schemas.openxmlformats.org/officeDocument/2006/math">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𝑉</m:t>
                            </m:r>
                          </m:e>
                        </m:acc>
                      </m:e>
                      <m:sub>
                        <m:r>
                          <a:rPr lang="en-US" i="1">
                            <a:latin typeface="Cambria Math" panose="02040503050406030204" pitchFamily="18" charset="0"/>
                          </a:rPr>
                          <m:t>𝑡</m:t>
                        </m:r>
                        <m:r>
                          <a:rPr lang="en-US" b="0" i="1" smtClean="0">
                            <a:latin typeface="Cambria Math" panose="02040503050406030204" pitchFamily="18" charset="0"/>
                          </a:rPr>
                          <m:t>−1</m:t>
                        </m:r>
                      </m:sub>
                      <m:sup>
                        <m:r>
                          <a:rPr lang="en-US" i="1">
                            <a:latin typeface="Cambria Math" panose="02040503050406030204" pitchFamily="18" charset="0"/>
                          </a:rPr>
                          <m:t>𝑥</m:t>
                        </m:r>
                      </m:sup>
                    </m:sSubSup>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𝑠</m:t>
                            </m:r>
                          </m:e>
                          <m:sub>
                            <m:r>
                              <a:rPr lang="en-US" i="1">
                                <a:latin typeface="Cambria Math" panose="02040503050406030204" pitchFamily="18" charset="0"/>
                              </a:rPr>
                              <m:t>𝑡</m:t>
                            </m:r>
                            <m:r>
                              <a:rPr lang="en-US" b="0" i="1" smtClean="0">
                                <a:latin typeface="Cambria Math" panose="02040503050406030204" pitchFamily="18" charset="0"/>
                              </a:rPr>
                              <m:t>−1</m:t>
                            </m:r>
                          </m:sub>
                          <m:sup>
                            <m:r>
                              <a:rPr lang="en-US" i="1">
                                <a:latin typeface="Cambria Math" panose="02040503050406030204" pitchFamily="18" charset="0"/>
                              </a:rPr>
                              <m:t>𝑥</m:t>
                            </m:r>
                          </m:sup>
                        </m:sSubSup>
                      </m:e>
                    </m:d>
                  </m:oMath>
                </a14:m>
                <a:r>
                  <a:rPr lang="en-US" dirty="0" smtClean="0"/>
                  <a:t>.</a:t>
                </a:r>
              </a:p>
              <a:p>
                <a:pPr lvl="1"/>
                <a:r>
                  <a:rPr lang="en-US" dirty="0" smtClean="0"/>
                  <a:t>Repeat.</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775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82259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ADP</a:t>
            </a:r>
          </a:p>
        </p:txBody>
      </p:sp>
      <p:sp>
        <p:nvSpPr>
          <p:cNvPr id="3" name="Content Placeholder 2"/>
          <p:cNvSpPr>
            <a:spLocks noGrp="1"/>
          </p:cNvSpPr>
          <p:nvPr>
            <p:ph idx="1"/>
          </p:nvPr>
        </p:nvSpPr>
        <p:spPr/>
        <p:txBody>
          <a:bodyPr/>
          <a:lstStyle/>
          <a:p>
            <a:r>
              <a:rPr lang="en-US" dirty="0" smtClean="0"/>
              <a:t>Backward ADP for a clinical trial problem</a:t>
            </a:r>
          </a:p>
          <a:p>
            <a:pPr lvl="1"/>
            <a:r>
              <a:rPr lang="en-US" dirty="0" smtClean="0"/>
              <a:t>Problem is to learn the value of a new drug within a budget of patients to be tested.</a:t>
            </a:r>
          </a:p>
          <a:p>
            <a:pPr lvl="1"/>
            <a:r>
              <a:rPr lang="en-US" dirty="0" smtClean="0"/>
              <a:t>Backward MDP required 268-485 hours.</a:t>
            </a:r>
          </a:p>
          <a:p>
            <a:pPr lvl="1"/>
            <a:r>
              <a:rPr lang="en-US" dirty="0" smtClean="0"/>
              <a:t>Forward ADP exploiting monotonicity (we will cover </a:t>
            </a:r>
            <a:r>
              <a:rPr lang="en-US" dirty="0" err="1" smtClean="0"/>
              <a:t>thiss</a:t>
            </a:r>
            <a:r>
              <a:rPr lang="en-US" dirty="0" smtClean="0"/>
              <a:t> later) required 18-30 hours.</a:t>
            </a:r>
          </a:p>
          <a:p>
            <a:pPr lvl="1"/>
            <a:r>
              <a:rPr lang="en-US" dirty="0" smtClean="0"/>
              <a:t>Backward ADP required 20 minutes, with a solution that was 1.2 percent within optimal.</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298174" y="4873488"/>
            <a:ext cx="8463625" cy="1764340"/>
          </a:xfrm>
          <a:prstGeom prst="rect">
            <a:avLst/>
          </a:prstGeom>
        </p:spPr>
      </p:pic>
    </p:spTree>
    <p:extLst>
      <p:ext uri="{BB962C8B-B14F-4D97-AF65-F5344CB8AC3E}">
        <p14:creationId xmlns:p14="http://schemas.microsoft.com/office/powerpoint/2010/main" val="2820765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ADP</a:t>
            </a:r>
          </a:p>
        </p:txBody>
      </p:sp>
      <p:sp>
        <p:nvSpPr>
          <p:cNvPr id="3" name="Content Placeholder 2"/>
          <p:cNvSpPr>
            <a:spLocks noGrp="1"/>
          </p:cNvSpPr>
          <p:nvPr>
            <p:ph idx="1"/>
          </p:nvPr>
        </p:nvSpPr>
        <p:spPr/>
        <p:txBody>
          <a:bodyPr/>
          <a:lstStyle/>
          <a:p>
            <a:r>
              <a:rPr lang="en-US" dirty="0" smtClean="0"/>
              <a:t>Energy storage problem </a:t>
            </a:r>
          </a:p>
          <a:p>
            <a:pPr lvl="1"/>
            <a:r>
              <a:rPr lang="en-US" dirty="0" smtClean="0"/>
              <a:t>Lookup table – 99.3 percent of optimal, .67 hours.</a:t>
            </a:r>
          </a:p>
          <a:p>
            <a:pPr lvl="1"/>
            <a:r>
              <a:rPr lang="en-US" dirty="0" smtClean="0"/>
              <a:t>Backward MDP 11.3 hours.</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0" y="3097409"/>
            <a:ext cx="9144000" cy="3054912"/>
          </a:xfrm>
          <a:prstGeom prst="rect">
            <a:avLst/>
          </a:prstGeom>
        </p:spPr>
      </p:pic>
      <p:sp>
        <p:nvSpPr>
          <p:cNvPr id="6" name="Rectangle 5"/>
          <p:cNvSpPr/>
          <p:nvPr/>
        </p:nvSpPr>
        <p:spPr>
          <a:xfrm>
            <a:off x="0" y="4273825"/>
            <a:ext cx="9074426" cy="884583"/>
          </a:xfrm>
          <a:prstGeom prst="rect">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65086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ADP</a:t>
            </a:r>
          </a:p>
        </p:txBody>
      </p:sp>
      <p:sp>
        <p:nvSpPr>
          <p:cNvPr id="3" name="Content Placeholder 2"/>
          <p:cNvSpPr>
            <a:spLocks noGrp="1"/>
          </p:cNvSpPr>
          <p:nvPr>
            <p:ph idx="1"/>
          </p:nvPr>
        </p:nvSpPr>
        <p:spPr/>
        <p:txBody>
          <a:bodyPr/>
          <a:lstStyle/>
          <a:p>
            <a:r>
              <a:rPr lang="en-US" dirty="0" smtClean="0"/>
              <a:t>Resource allocation in Africa</a:t>
            </a:r>
          </a:p>
          <a:p>
            <a:pPr lvl="1"/>
            <a:r>
              <a:rPr lang="en-US" dirty="0" smtClean="0"/>
              <a:t>Extended widely cited myopic policy to a dynamic setting.</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1510748" y="2568490"/>
            <a:ext cx="5645427" cy="4170240"/>
          </a:xfrm>
          <a:prstGeom prst="rect">
            <a:avLst/>
          </a:prstGeom>
        </p:spPr>
      </p:pic>
    </p:spTree>
    <p:extLst>
      <p:ext uri="{BB962C8B-B14F-4D97-AF65-F5344CB8AC3E}">
        <p14:creationId xmlns:p14="http://schemas.microsoft.com/office/powerpoint/2010/main" val="410576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ADP</a:t>
            </a:r>
          </a:p>
        </p:txBody>
      </p:sp>
      <p:sp>
        <p:nvSpPr>
          <p:cNvPr id="3" name="Content Placeholder 2"/>
          <p:cNvSpPr>
            <a:spLocks noGrp="1"/>
          </p:cNvSpPr>
          <p:nvPr>
            <p:ph idx="1"/>
          </p:nvPr>
        </p:nvSpPr>
        <p:spPr/>
        <p:txBody>
          <a:bodyPr/>
          <a:lstStyle/>
          <a:p>
            <a:r>
              <a:rPr lang="en-US" dirty="0" smtClean="0"/>
              <a:t>Notes</a:t>
            </a:r>
          </a:p>
          <a:p>
            <a:pPr lvl="1"/>
            <a:r>
              <a:rPr lang="en-US" dirty="0" smtClean="0"/>
              <a:t>By now I have applied backward ADP to approximate four projects, three with rigorous benchmarks, and one (the resource allocation problem) with a high quality benchmark (the myopic policy).</a:t>
            </a:r>
          </a:p>
          <a:p>
            <a:pPr lvl="1"/>
            <a:r>
              <a:rPr lang="en-US" dirty="0" smtClean="0"/>
              <a:t>Each time it seems to have worked very well.</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781157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Week 10 </a:t>
            </a:r>
          </a:p>
        </p:txBody>
      </p:sp>
      <p:sp>
        <p:nvSpPr>
          <p:cNvPr id="4101" name="Rectangle 5"/>
          <p:cNvSpPr>
            <a:spLocks noGrp="1" noChangeArrowheads="1"/>
          </p:cNvSpPr>
          <p:nvPr>
            <p:ph type="subTitle" idx="1"/>
          </p:nvPr>
        </p:nvSpPr>
        <p:spPr>
          <a:xfrm>
            <a:off x="797169" y="3886200"/>
            <a:ext cx="7526216" cy="1752600"/>
          </a:xfrm>
        </p:spPr>
        <p:txBody>
          <a:bodyPr/>
          <a:lstStyle/>
          <a:p>
            <a:r>
              <a:rPr lang="en-US" dirty="0" smtClean="0"/>
              <a:t>Backward approximate dynamic programming</a:t>
            </a:r>
          </a:p>
        </p:txBody>
      </p:sp>
      <p:sp>
        <p:nvSpPr>
          <p:cNvPr id="3" name="Footer Placeholder 2"/>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3697018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Histories of approximate dynamic programming and reinforcement learning</a:t>
            </a:r>
          </a:p>
        </p:txBody>
      </p:sp>
      <p:sp>
        <p:nvSpPr>
          <p:cNvPr id="4101" name="Rectangle 5"/>
          <p:cNvSpPr>
            <a:spLocks noGrp="1" noChangeArrowheads="1"/>
          </p:cNvSpPr>
          <p:nvPr>
            <p:ph type="subTitle" idx="1"/>
          </p:nvPr>
        </p:nvSpPr>
        <p:spPr/>
        <p:txBody>
          <a:bodyPr/>
          <a:lstStyle/>
          <a:p>
            <a:r>
              <a:rPr lang="en-US" dirty="0" smtClean="0"/>
              <a:t> </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smtClean="0"/>
          </a:p>
        </p:txBody>
      </p:sp>
    </p:spTree>
    <p:extLst>
      <p:ext uri="{BB962C8B-B14F-4D97-AF65-F5344CB8AC3E}">
        <p14:creationId xmlns:p14="http://schemas.microsoft.com/office/powerpoint/2010/main" val="3517062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Histories of ADP/reinforcement learning</a:t>
            </a:r>
            <a:endParaRPr lang="en-US" dirty="0"/>
          </a:p>
        </p:txBody>
      </p:sp>
      <p:sp>
        <p:nvSpPr>
          <p:cNvPr id="3" name="Content Placeholder 2"/>
          <p:cNvSpPr>
            <a:spLocks noGrp="1"/>
          </p:cNvSpPr>
          <p:nvPr>
            <p:ph idx="1"/>
          </p:nvPr>
        </p:nvSpPr>
        <p:spPr/>
        <p:txBody>
          <a:bodyPr/>
          <a:lstStyle/>
          <a:p>
            <a:r>
              <a:rPr lang="en-US" dirty="0" smtClean="0"/>
              <a:t>1959 – Operations research</a:t>
            </a:r>
          </a:p>
          <a:p>
            <a:pPr lvl="1"/>
            <a:r>
              <a:rPr lang="en-US" dirty="0" smtClean="0"/>
              <a:t>Bellman recognizes the limitations of classical backward dynamic programming.</a:t>
            </a:r>
          </a:p>
          <a:p>
            <a:pPr lvl="1"/>
            <a:r>
              <a:rPr lang="en-US" dirty="0" smtClean="0"/>
              <a:t>Introduces the idea of statistically approximating value functions.</a:t>
            </a:r>
          </a:p>
          <a:p>
            <a:pPr lvl="1"/>
            <a:r>
              <a:rPr lang="en-US" dirty="0" smtClean="0"/>
              <a:t>This line of research quickly died out in the operations research community.</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2205785" y="4000252"/>
            <a:ext cx="4732430" cy="2857748"/>
          </a:xfrm>
          <a:prstGeom prst="rect">
            <a:avLst/>
          </a:prstGeom>
        </p:spPr>
      </p:pic>
    </p:spTree>
    <p:extLst>
      <p:ext uri="{BB962C8B-B14F-4D97-AF65-F5344CB8AC3E}">
        <p14:creationId xmlns:p14="http://schemas.microsoft.com/office/powerpoint/2010/main" val="690834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fields of stochastic optimization</a:t>
            </a:r>
          </a:p>
        </p:txBody>
      </p:sp>
      <p:sp>
        <p:nvSpPr>
          <p:cNvPr id="3" name="Content Placeholder 2"/>
          <p:cNvSpPr>
            <a:spLocks noGrp="1"/>
          </p:cNvSpPr>
          <p:nvPr>
            <p:ph idx="1"/>
          </p:nvPr>
        </p:nvSpPr>
        <p:spPr/>
        <p:txBody>
          <a:bodyPr/>
          <a:lstStyle/>
          <a:p>
            <a:r>
              <a:rPr lang="en-US" sz="2400" dirty="0"/>
              <a:t>Approximate dynamic programming/reinforcement learning</a:t>
            </a:r>
          </a:p>
          <a:p>
            <a:pPr lvl="1"/>
            <a:r>
              <a:rPr lang="en-US" sz="2000" dirty="0"/>
              <a:t>1959 paper by Bellman – first attempt at ADP</a:t>
            </a:r>
          </a:p>
          <a:p>
            <a:pPr lvl="1"/>
            <a:r>
              <a:rPr lang="en-US" sz="2000" dirty="0"/>
              <a:t>ADP in control theory – 1974 dissertation of Paul </a:t>
            </a:r>
            <a:r>
              <a:rPr lang="en-US" sz="2000" dirty="0" err="1"/>
              <a:t>Werbos</a:t>
            </a:r>
            <a:endParaRPr lang="en-US" sz="2000" dirty="0"/>
          </a:p>
          <a:p>
            <a:pPr lvl="1"/>
            <a:r>
              <a:rPr lang="en-US" sz="2000" dirty="0"/>
              <a:t>Reinforcement learning in computer science – 1980 research of Rich Sutton and Andy </a:t>
            </a:r>
            <a:r>
              <a:rPr lang="en-US" sz="2000" dirty="0" err="1"/>
              <a:t>Barto</a:t>
            </a:r>
            <a:endParaRPr lang="en-US" sz="2000" dirty="0"/>
          </a:p>
          <a:p>
            <a:pPr lvl="2"/>
            <a:r>
              <a:rPr lang="en-US" sz="1600" dirty="0"/>
              <a:t>1998 book </a:t>
            </a:r>
            <a:r>
              <a:rPr lang="en-US" sz="1600" i="1" dirty="0"/>
              <a:t>Reinforcement Learning</a:t>
            </a:r>
            <a:r>
              <a:rPr lang="en-US" sz="1600" dirty="0"/>
              <a:t> establishes the field</a:t>
            </a:r>
          </a:p>
          <a:p>
            <a:pPr lvl="1"/>
            <a:r>
              <a:rPr lang="en-US" sz="2000" dirty="0"/>
              <a:t>1996 book </a:t>
            </a:r>
            <a:r>
              <a:rPr lang="en-US" sz="2000" i="1" dirty="0" err="1"/>
              <a:t>Neuro</a:t>
            </a:r>
            <a:r>
              <a:rPr lang="en-US" sz="2000" i="1" dirty="0"/>
              <a:t>-Dynamic programming – </a:t>
            </a:r>
            <a:r>
              <a:rPr lang="en-US" sz="2000" dirty="0"/>
              <a:t>First to bridge the theory of stochastic approximation methods (Robbins and </a:t>
            </a:r>
            <a:r>
              <a:rPr lang="en-US" sz="2000" dirty="0" err="1"/>
              <a:t>Monro</a:t>
            </a:r>
            <a:r>
              <a:rPr lang="en-US" sz="2000" dirty="0"/>
              <a:t>) with reinforcement </a:t>
            </a:r>
            <a:r>
              <a:rPr lang="en-US" sz="2000" dirty="0" smtClean="0"/>
              <a:t>learning</a:t>
            </a:r>
          </a:p>
          <a:p>
            <a:pPr lvl="1"/>
            <a:r>
              <a:rPr lang="en-US" sz="2000" dirty="0" smtClean="0"/>
              <a:t>Late 1990’s – ADP returns to operations research</a:t>
            </a:r>
          </a:p>
          <a:p>
            <a:pPr lvl="2"/>
            <a:r>
              <a:rPr lang="en-US" sz="1600" dirty="0" smtClean="0"/>
              <a:t>1994 dissertation of Ben van Roy</a:t>
            </a:r>
          </a:p>
          <a:p>
            <a:pPr lvl="2"/>
            <a:r>
              <a:rPr lang="en-US" sz="1600" dirty="0" smtClean="0"/>
              <a:t>Late 1990’s onward – Value function approximations for MDPs (discrete actions)</a:t>
            </a:r>
          </a:p>
          <a:p>
            <a:pPr lvl="2"/>
            <a:r>
              <a:rPr lang="en-US" sz="1600" dirty="0" smtClean="0"/>
              <a:t>1998 onward – use of ADP for vector-valued actions (Powell and students)</a:t>
            </a:r>
          </a:p>
          <a:p>
            <a:pPr lvl="1"/>
            <a:r>
              <a:rPr lang="en-US" sz="2000" dirty="0" smtClean="0"/>
              <a:t>2007 ADP book by Powell; second edition in 2011.</a:t>
            </a:r>
          </a:p>
          <a:p>
            <a:pPr lvl="2"/>
            <a:r>
              <a:rPr lang="en-US" sz="1600" dirty="0" smtClean="0"/>
              <a:t>Three curses of dimensionality; high dimensional </a:t>
            </a:r>
            <a:r>
              <a:rPr lang="en-US" sz="1600" smtClean="0"/>
              <a:t>decision vectors (action spaces)</a:t>
            </a:r>
            <a:endParaRPr lang="en-US" sz="1600" dirty="0"/>
          </a:p>
          <a:p>
            <a:endParaRPr lang="en-US" dirty="0"/>
          </a:p>
        </p:txBody>
      </p:sp>
    </p:spTree>
    <p:extLst>
      <p:ext uri="{BB962C8B-B14F-4D97-AF65-F5344CB8AC3E}">
        <p14:creationId xmlns:p14="http://schemas.microsoft.com/office/powerpoint/2010/main" val="33247456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Histories of ADP/reinforcement learning</a:t>
            </a:r>
            <a:endParaRPr lang="en-US" dirty="0"/>
          </a:p>
        </p:txBody>
      </p:sp>
      <p:sp>
        <p:nvSpPr>
          <p:cNvPr id="3" name="Content Placeholder 2"/>
          <p:cNvSpPr>
            <a:spLocks noGrp="1"/>
          </p:cNvSpPr>
          <p:nvPr>
            <p:ph idx="1"/>
          </p:nvPr>
        </p:nvSpPr>
        <p:spPr>
          <a:xfrm>
            <a:off x="685799" y="1143000"/>
            <a:ext cx="8195553" cy="4953000"/>
          </a:xfrm>
        </p:spPr>
        <p:txBody>
          <a:bodyPr/>
          <a:lstStyle/>
          <a:p>
            <a:r>
              <a:rPr lang="en-US" sz="2400" dirty="0" smtClean="0"/>
              <a:t>1974 – Controls community</a:t>
            </a:r>
          </a:p>
          <a:p>
            <a:pPr lvl="1"/>
            <a:r>
              <a:rPr lang="en-US" sz="2000" dirty="0" smtClean="0"/>
              <a:t>Paul </a:t>
            </a:r>
            <a:r>
              <a:rPr lang="en-US" sz="2000" dirty="0" err="1" smtClean="0"/>
              <a:t>Werbos</a:t>
            </a:r>
            <a:r>
              <a:rPr lang="en-US" sz="2000" dirty="0" smtClean="0"/>
              <a:t> introduces “backpropagation” for approximating the “cost to go” function for continuous controls problems.</a:t>
            </a:r>
          </a:p>
          <a:p>
            <a:pPr lvl="1"/>
            <a:r>
              <a:rPr lang="en-US" sz="2000" dirty="0" smtClean="0"/>
              <a:t>Engineering controls community continues to develop these ideas, with special emphasis on the use of neural networks in two ways:</a:t>
            </a:r>
          </a:p>
          <a:p>
            <a:pPr lvl="2"/>
            <a:r>
              <a:rPr lang="en-US" sz="1800" dirty="0" smtClean="0"/>
              <a:t>Actor nets – A neural network for the policy (which chooses the action given a state).</a:t>
            </a:r>
          </a:p>
          <a:p>
            <a:pPr lvl="2"/>
            <a:r>
              <a:rPr lang="en-US" sz="1800" dirty="0" smtClean="0"/>
              <a:t>Critic nets – A neural network for approximating the value function (cost to go function in the language of control theory)</a:t>
            </a:r>
          </a:p>
          <a:p>
            <a:pPr lvl="1"/>
            <a:r>
              <a:rPr lang="en-US" sz="2000" dirty="0" smtClean="0"/>
              <a:t>Paul </a:t>
            </a:r>
            <a:r>
              <a:rPr lang="en-US" sz="2000" dirty="0" err="1" smtClean="0"/>
              <a:t>Werbos</a:t>
            </a:r>
            <a:r>
              <a:rPr lang="en-US" sz="2000" dirty="0" smtClean="0"/>
              <a:t> becomes an NSF program officer and continues to promote “approximate dynamic programming.”  Funded workshops on ADP in 2002 and 2006.</a:t>
            </a:r>
          </a:p>
          <a:p>
            <a:pPr lvl="1"/>
            <a:r>
              <a:rPr lang="en-US" sz="2000" dirty="0" smtClean="0"/>
              <a:t>1994 – Beginning with 1994 paper of John </a:t>
            </a:r>
            <a:r>
              <a:rPr lang="en-US" sz="2000" dirty="0" err="1" smtClean="0"/>
              <a:t>Tsitsiklis</a:t>
            </a:r>
            <a:r>
              <a:rPr lang="en-US" sz="2000" dirty="0" smtClean="0"/>
              <a:t>, bridging of the heuristic techniques of Q-learning and the mathematics of stochastic approximation methods (Robbins-</a:t>
            </a:r>
            <a:r>
              <a:rPr lang="en-US" sz="2000" dirty="0" err="1" smtClean="0"/>
              <a:t>Monro</a:t>
            </a:r>
            <a:r>
              <a:rPr lang="en-US" sz="2000" dirty="0" smtClean="0"/>
              <a:t>).  </a:t>
            </a:r>
            <a:endParaRPr lang="en-US" sz="2000" dirty="0"/>
          </a:p>
          <a:p>
            <a:pPr lvl="1"/>
            <a:r>
              <a:rPr lang="en-US" sz="2000" dirty="0" smtClean="0"/>
              <a:t>1996 book “Neuro-Dynamic Programming” by </a:t>
            </a:r>
            <a:r>
              <a:rPr lang="en-US" sz="2000" dirty="0" err="1" smtClean="0"/>
              <a:t>Bertsekas</a:t>
            </a:r>
            <a:r>
              <a:rPr lang="en-US" sz="2000" dirty="0" smtClean="0"/>
              <a:t> and </a:t>
            </a:r>
            <a:r>
              <a:rPr lang="en-US" sz="2000" dirty="0" err="1" smtClean="0"/>
              <a:t>Tsitsiklis</a:t>
            </a:r>
            <a:r>
              <a:rPr lang="en-US" sz="2000" dirty="0"/>
              <a:t> </a:t>
            </a:r>
            <a:r>
              <a:rPr lang="en-US" sz="2000" dirty="0" smtClean="0"/>
              <a:t>formally bridges Q-learning and stochastic approx. methods</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824167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1676455" y="1143000"/>
            <a:ext cx="5424737" cy="5035220"/>
          </a:xfrm>
          <a:prstGeom prst="rect">
            <a:avLst/>
          </a:prstGeom>
        </p:spPr>
      </p:pic>
      <p:sp>
        <p:nvSpPr>
          <p:cNvPr id="6" name="TextBox 5"/>
          <p:cNvSpPr txBox="1"/>
          <p:nvPr/>
        </p:nvSpPr>
        <p:spPr>
          <a:xfrm flipH="1">
            <a:off x="580741" y="6150114"/>
            <a:ext cx="8563259" cy="646331"/>
          </a:xfrm>
          <a:prstGeom prst="rect">
            <a:avLst/>
          </a:prstGeom>
          <a:solidFill>
            <a:schemeClr val="bg1"/>
          </a:solidFill>
        </p:spPr>
        <p:txBody>
          <a:bodyPr wrap="square" rtlCol="0">
            <a:spAutoFit/>
          </a:bodyPr>
          <a:lstStyle/>
          <a:p>
            <a:pPr algn="l"/>
            <a:r>
              <a:rPr lang="en-US" dirty="0" err="1"/>
              <a:t>Werbos</a:t>
            </a:r>
            <a:r>
              <a:rPr lang="en-US" dirty="0"/>
              <a:t>, P. J. (1974). Beyond regression: new tools for prediction and analysis in the behavioral sciences. </a:t>
            </a:r>
            <a:r>
              <a:rPr lang="en-US" dirty="0" smtClean="0"/>
              <a:t>Ph.D. dissertation Harvard </a:t>
            </a:r>
            <a:r>
              <a:rPr lang="en-US" dirty="0"/>
              <a:t>University.</a:t>
            </a:r>
            <a:endParaRPr lang="en-US" dirty="0">
              <a:effectLst/>
            </a:endParaRPr>
          </a:p>
        </p:txBody>
      </p:sp>
    </p:spTree>
    <p:extLst>
      <p:ext uri="{BB962C8B-B14F-4D97-AF65-F5344CB8AC3E}">
        <p14:creationId xmlns:p14="http://schemas.microsoft.com/office/powerpoint/2010/main" val="29063285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r>
              <a:rPr lang="en-US" sz="2400" dirty="0" smtClean="0"/>
              <a:t>History of Q-learning</a:t>
            </a:r>
          </a:p>
          <a:p>
            <a:pPr lvl="1"/>
            <a:r>
              <a:rPr lang="en-US" sz="2000" dirty="0" smtClean="0"/>
              <a:t>Began ~1980 with Andy </a:t>
            </a:r>
            <a:r>
              <a:rPr lang="en-US" sz="2000" dirty="0" err="1" smtClean="0"/>
              <a:t>Barto</a:t>
            </a:r>
            <a:r>
              <a:rPr lang="en-US" sz="2000" dirty="0" smtClean="0"/>
              <a:t> (supervisor) and Rich Sutton (student) studying behavior of mice in mazes.</a:t>
            </a:r>
          </a:p>
          <a:p>
            <a:pPr lvl="1"/>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3"/>
          <a:stretch>
            <a:fillRect/>
          </a:stretch>
        </p:blipFill>
        <p:spPr>
          <a:xfrm>
            <a:off x="5584187" y="2308988"/>
            <a:ext cx="3170195" cy="2629128"/>
          </a:xfrm>
          <a:prstGeom prst="rect">
            <a:avLst/>
          </a:prstGeom>
        </p:spPr>
      </p:pic>
      <p:graphicFrame>
        <p:nvGraphicFramePr>
          <p:cNvPr id="6" name="Object 5"/>
          <p:cNvGraphicFramePr>
            <a:graphicFrameLocks noChangeAspect="1"/>
          </p:cNvGraphicFramePr>
          <p:nvPr>
            <p:extLst/>
          </p:nvPr>
        </p:nvGraphicFramePr>
        <p:xfrm>
          <a:off x="917248" y="2944835"/>
          <a:ext cx="4394053" cy="723301"/>
        </p:xfrm>
        <a:graphic>
          <a:graphicData uri="http://schemas.openxmlformats.org/presentationml/2006/ole">
            <mc:AlternateContent xmlns:mc="http://schemas.openxmlformats.org/markup-compatibility/2006">
              <mc:Choice xmlns:v="urn:schemas-microsoft-com:vml" Requires="v">
                <p:oleObj spid="_x0000_s106499" name="Equation" r:id="rId4" imgW="3085920" imgH="507960" progId="Equation.DSMT4">
                  <p:embed/>
                </p:oleObj>
              </mc:Choice>
              <mc:Fallback>
                <p:oleObj name="Equation" r:id="rId4" imgW="3085920" imgH="507960" progId="Equation.DSMT4">
                  <p:embed/>
                  <p:pic>
                    <p:nvPicPr>
                      <p:cNvPr id="6" name="Object 5"/>
                      <p:cNvPicPr/>
                      <p:nvPr/>
                    </p:nvPicPr>
                    <p:blipFill>
                      <a:blip r:embed="rId5"/>
                      <a:stretch>
                        <a:fillRect/>
                      </a:stretch>
                    </p:blipFill>
                    <p:spPr>
                      <a:xfrm>
                        <a:off x="917248" y="2944835"/>
                        <a:ext cx="4394053" cy="723301"/>
                      </a:xfrm>
                      <a:prstGeom prst="rect">
                        <a:avLst/>
                      </a:prstGeom>
                    </p:spPr>
                  </p:pic>
                </p:oleObj>
              </mc:Fallback>
            </mc:AlternateContent>
          </a:graphicData>
        </a:graphic>
      </p:graphicFrame>
      <p:sp>
        <p:nvSpPr>
          <p:cNvPr id="7" name="Content Placeholder 2"/>
          <p:cNvSpPr txBox="1">
            <a:spLocks/>
          </p:cNvSpPr>
          <p:nvPr/>
        </p:nvSpPr>
        <p:spPr bwMode="auto">
          <a:xfrm>
            <a:off x="685800" y="2242486"/>
            <a:ext cx="4995153" cy="243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lvl="1"/>
            <a:r>
              <a:rPr lang="en-US" sz="2000" i="0" kern="0" dirty="0" smtClean="0"/>
              <a:t>Heuristically developed basic feedback mechanism:</a:t>
            </a:r>
          </a:p>
          <a:p>
            <a:pPr lvl="1"/>
            <a:endParaRPr lang="en-US" sz="2000" i="0" kern="0" dirty="0"/>
          </a:p>
          <a:p>
            <a:pPr lvl="1"/>
            <a:endParaRPr lang="en-US" sz="2000" i="0" kern="0" dirty="0" smtClean="0"/>
          </a:p>
          <a:p>
            <a:pPr lvl="1"/>
            <a:r>
              <a:rPr lang="en-US" sz="2000" i="0" kern="0" dirty="0" smtClean="0"/>
              <a:t>Late 1980’s the link to Markov decision processes was made, and the community adopted the basic notation of Markov decision processes.</a:t>
            </a:r>
          </a:p>
          <a:p>
            <a:pPr lvl="1"/>
            <a:endParaRPr lang="en-US" sz="2000" i="0" kern="0" dirty="0"/>
          </a:p>
        </p:txBody>
      </p:sp>
      <p:sp>
        <p:nvSpPr>
          <p:cNvPr id="9" name="Content Placeholder 2"/>
          <p:cNvSpPr txBox="1">
            <a:spLocks/>
          </p:cNvSpPr>
          <p:nvPr/>
        </p:nvSpPr>
        <p:spPr bwMode="auto">
          <a:xfrm>
            <a:off x="692286" y="4875447"/>
            <a:ext cx="7765914" cy="176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6"/>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lvl="1"/>
            <a:r>
              <a:rPr lang="en-US" sz="2000" i="0" kern="0" dirty="0" smtClean="0"/>
              <a:t>Bizarrely, the RL community adopted popular test problems from the controls community, which are primarily deterministic:</a:t>
            </a:r>
          </a:p>
          <a:p>
            <a:pPr lvl="2"/>
            <a:r>
              <a:rPr lang="en-US" sz="1800" i="0" kern="0" dirty="0" smtClean="0"/>
              <a:t>Inverted pendulum problem.</a:t>
            </a:r>
          </a:p>
          <a:p>
            <a:pPr lvl="2"/>
            <a:r>
              <a:rPr lang="en-US" sz="1800" i="0" kern="0" dirty="0" smtClean="0"/>
              <a:t>Hill-climbing</a:t>
            </a:r>
          </a:p>
          <a:p>
            <a:pPr lvl="2"/>
            <a:r>
              <a:rPr lang="en-US" sz="1800" i="0" kern="0" dirty="0" smtClean="0"/>
              <a:t>Truck backer-upper</a:t>
            </a:r>
          </a:p>
          <a:p>
            <a:pPr lvl="2"/>
            <a:r>
              <a:rPr lang="en-US" sz="1800" i="0" kern="0" dirty="0" smtClean="0"/>
              <a:t>Robotics applications.</a:t>
            </a:r>
            <a:endParaRPr lang="en-US" sz="1600" i="0" kern="0" dirty="0" smtClean="0"/>
          </a:p>
        </p:txBody>
      </p:sp>
    </p:spTree>
    <p:extLst>
      <p:ext uri="{BB962C8B-B14F-4D97-AF65-F5344CB8AC3E}">
        <p14:creationId xmlns:p14="http://schemas.microsoft.com/office/powerpoint/2010/main" val="4223445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6" name="Picture 5"/>
          <p:cNvPicPr>
            <a:picLocks noChangeAspect="1"/>
          </p:cNvPicPr>
          <p:nvPr/>
        </p:nvPicPr>
        <p:blipFill>
          <a:blip r:embed="rId2"/>
          <a:stretch>
            <a:fillRect/>
          </a:stretch>
        </p:blipFill>
        <p:spPr>
          <a:xfrm>
            <a:off x="4430190" y="1143000"/>
            <a:ext cx="4457697" cy="3730556"/>
          </a:xfrm>
          <a:prstGeom prst="rect">
            <a:avLst/>
          </a:prstGeom>
        </p:spPr>
      </p:pic>
      <p:pic>
        <p:nvPicPr>
          <p:cNvPr id="7" name="Picture 6"/>
          <p:cNvPicPr>
            <a:picLocks noChangeAspect="1"/>
          </p:cNvPicPr>
          <p:nvPr/>
        </p:nvPicPr>
        <p:blipFill>
          <a:blip r:embed="rId3"/>
          <a:stretch>
            <a:fillRect/>
          </a:stretch>
        </p:blipFill>
        <p:spPr>
          <a:xfrm>
            <a:off x="-1" y="1257309"/>
            <a:ext cx="4415461" cy="3616247"/>
          </a:xfrm>
          <a:prstGeom prst="rect">
            <a:avLst/>
          </a:prstGeom>
        </p:spPr>
      </p:pic>
      <p:sp>
        <p:nvSpPr>
          <p:cNvPr id="8" name="TextBox 7"/>
          <p:cNvSpPr txBox="1"/>
          <p:nvPr/>
        </p:nvSpPr>
        <p:spPr>
          <a:xfrm flipH="1">
            <a:off x="707200" y="4951379"/>
            <a:ext cx="5401770" cy="400110"/>
          </a:xfrm>
          <a:prstGeom prst="rect">
            <a:avLst/>
          </a:prstGeom>
          <a:noFill/>
        </p:spPr>
        <p:txBody>
          <a:bodyPr wrap="square" rtlCol="0">
            <a:spAutoFit/>
          </a:bodyPr>
          <a:lstStyle/>
          <a:p>
            <a:pPr algn="l"/>
            <a:r>
              <a:rPr lang="en-US" sz="2000" i="0" dirty="0" smtClean="0"/>
              <a:t>Reinforcement Learning</a:t>
            </a:r>
          </a:p>
        </p:txBody>
      </p:sp>
      <p:pic>
        <p:nvPicPr>
          <p:cNvPr id="9" name="Picture 8"/>
          <p:cNvPicPr>
            <a:picLocks noChangeAspect="1"/>
          </p:cNvPicPr>
          <p:nvPr/>
        </p:nvPicPr>
        <p:blipFill>
          <a:blip r:embed="rId4"/>
          <a:stretch>
            <a:fillRect/>
          </a:stretch>
        </p:blipFill>
        <p:spPr>
          <a:xfrm>
            <a:off x="1044218" y="5329108"/>
            <a:ext cx="6300800" cy="1250685"/>
          </a:xfrm>
          <a:prstGeom prst="rect">
            <a:avLst/>
          </a:prstGeom>
        </p:spPr>
      </p:pic>
    </p:spTree>
    <p:extLst>
      <p:ext uri="{BB962C8B-B14F-4D97-AF65-F5344CB8AC3E}">
        <p14:creationId xmlns:p14="http://schemas.microsoft.com/office/powerpoint/2010/main" val="3062060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r>
              <a:rPr lang="en-US" dirty="0" smtClean="0"/>
              <a:t>Second edition of Reinforcement Learning</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6" name="Picture 5"/>
          <p:cNvPicPr>
            <a:picLocks noChangeAspect="1"/>
          </p:cNvPicPr>
          <p:nvPr/>
        </p:nvPicPr>
        <p:blipFill>
          <a:blip r:embed="rId2"/>
          <a:stretch>
            <a:fillRect/>
          </a:stretch>
        </p:blipFill>
        <p:spPr>
          <a:xfrm>
            <a:off x="2755669" y="1820067"/>
            <a:ext cx="3446348" cy="4578236"/>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37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r>
              <a:rPr lang="en-US" dirty="0" smtClean="0"/>
              <a:t>From Q-learning to other policies</a:t>
            </a:r>
          </a:p>
          <a:p>
            <a:pPr lvl="1"/>
            <a:r>
              <a:rPr lang="en-US" dirty="0" smtClean="0"/>
              <a:t>From the second edition:</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r>
              <a:rPr lang="en-US" sz="2000" dirty="0" smtClean="0"/>
              <a:t>This hints at policy search, but still ignores </a:t>
            </a:r>
            <a:r>
              <a:rPr lang="en-US" sz="2000" dirty="0" err="1" smtClean="0"/>
              <a:t>lookahead</a:t>
            </a:r>
            <a:r>
              <a:rPr lang="en-US" sz="2000" dirty="0" smtClean="0"/>
              <a:t> policies (Monte Carlo tree search)</a:t>
            </a:r>
          </a:p>
          <a:p>
            <a:pPr lvl="1"/>
            <a:endParaRPr lang="en-US" dirty="0"/>
          </a:p>
        </p:txBody>
      </p:sp>
      <p:grpSp>
        <p:nvGrpSpPr>
          <p:cNvPr id="7" name="Group 6"/>
          <p:cNvGrpSpPr/>
          <p:nvPr/>
        </p:nvGrpSpPr>
        <p:grpSpPr>
          <a:xfrm>
            <a:off x="1443140" y="2143608"/>
            <a:ext cx="6569009" cy="3776284"/>
            <a:chOff x="995665" y="2221430"/>
            <a:chExt cx="6569009" cy="3776284"/>
          </a:xfrm>
        </p:grpSpPr>
        <p:pic>
          <p:nvPicPr>
            <p:cNvPr id="5" name="Picture 4"/>
            <p:cNvPicPr>
              <a:picLocks noChangeAspect="1"/>
            </p:cNvPicPr>
            <p:nvPr/>
          </p:nvPicPr>
          <p:blipFill>
            <a:blip r:embed="rId2"/>
            <a:stretch>
              <a:fillRect/>
            </a:stretch>
          </p:blipFill>
          <p:spPr>
            <a:xfrm>
              <a:off x="995665" y="2221430"/>
              <a:ext cx="6569009" cy="975445"/>
            </a:xfrm>
            <a:prstGeom prst="rect">
              <a:avLst/>
            </a:prstGeom>
          </p:spPr>
        </p:pic>
        <p:pic>
          <p:nvPicPr>
            <p:cNvPr id="6" name="Picture 5"/>
            <p:cNvPicPr>
              <a:picLocks noChangeAspect="1"/>
            </p:cNvPicPr>
            <p:nvPr/>
          </p:nvPicPr>
          <p:blipFill>
            <a:blip r:embed="rId3"/>
            <a:stretch>
              <a:fillRect/>
            </a:stretch>
          </p:blipFill>
          <p:spPr>
            <a:xfrm>
              <a:off x="1015121" y="3162828"/>
              <a:ext cx="6523285" cy="2834886"/>
            </a:xfrm>
            <a:prstGeom prst="rect">
              <a:avLst/>
            </a:prstGeom>
          </p:spPr>
        </p:pic>
      </p:gr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227145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r>
              <a:rPr lang="en-US" sz="2400" dirty="0" smtClean="0"/>
              <a:t>1990’s – Operations research</a:t>
            </a:r>
          </a:p>
          <a:p>
            <a:pPr lvl="1"/>
            <a:r>
              <a:rPr lang="en-US" sz="2000" dirty="0" smtClean="0"/>
              <a:t>Ben van Roy (student of John </a:t>
            </a:r>
            <a:r>
              <a:rPr lang="en-US" sz="2000" dirty="0" err="1" smtClean="0"/>
              <a:t>Tsitsklis</a:t>
            </a:r>
            <a:r>
              <a:rPr lang="en-US" sz="2000" dirty="0" smtClean="0"/>
              <a:t>) developed the ideas of using regression models for solving the “curse of dimensionality problem” of dynamic programming.</a:t>
            </a:r>
          </a:p>
          <a:p>
            <a:pPr lvl="1"/>
            <a:r>
              <a:rPr lang="en-US" sz="2000" dirty="0" smtClean="0"/>
              <a:t>1991 – Pereira and Pinto introduce the idea of Benders cuts for “solving the curse of dimensionality” for stochastic linear programs.  Method called “stochastic dual decomposition procedure” (SDDP)</a:t>
            </a:r>
            <a:endParaRPr lang="en-US" sz="2000" dirty="0"/>
          </a:p>
          <a:p>
            <a:pPr lvl="1"/>
            <a:r>
              <a:rPr lang="en-US" sz="2000" dirty="0" smtClean="0"/>
              <a:t>~2000 – Work of WBP on “adaptive dynamic programming” for high-dimensional problems in logistics.</a:t>
            </a:r>
          </a:p>
          <a:p>
            <a:pPr lvl="1"/>
            <a:r>
              <a:rPr lang="en-US" sz="2000" dirty="0" smtClean="0"/>
              <a:t>With Ben van Roy (who first introduced the term), WBP developed the idea of the post-decision state which opened the door for solving high-dimensional convex DPs.</a:t>
            </a:r>
          </a:p>
          <a:p>
            <a:pPr lvl="1"/>
            <a:r>
              <a:rPr lang="en-US" sz="2000" dirty="0" smtClean="0"/>
              <a:t>WBP switches to “approximate dynamic programming” after attending </a:t>
            </a:r>
            <a:r>
              <a:rPr lang="en-US" sz="2000" dirty="0" err="1" smtClean="0"/>
              <a:t>Werbos</a:t>
            </a:r>
            <a:r>
              <a:rPr lang="en-US" sz="2000" dirty="0" smtClean="0"/>
              <a:t>’ 2002 conference on “Approximate dynamic programming and reinforcement learning”</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718019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Backward MDP and the curse of dimensionality</a:t>
            </a:r>
          </a:p>
        </p:txBody>
      </p:sp>
      <p:sp>
        <p:nvSpPr>
          <p:cNvPr id="4101" name="Rectangle 5"/>
          <p:cNvSpPr>
            <a:spLocks noGrp="1" noChangeArrowheads="1"/>
          </p:cNvSpPr>
          <p:nvPr>
            <p:ph type="subTitle" idx="1"/>
          </p:nvPr>
        </p:nvSpPr>
        <p:spPr/>
        <p:txBody>
          <a:bodyPr/>
          <a:lstStyle/>
          <a:p>
            <a:r>
              <a:rPr lang="en-US" dirty="0" smtClean="0"/>
              <a:t> </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smtClean="0"/>
          </a:p>
        </p:txBody>
      </p:sp>
    </p:spTree>
    <p:extLst>
      <p:ext uri="{BB962C8B-B14F-4D97-AF65-F5344CB8AC3E}">
        <p14:creationId xmlns:p14="http://schemas.microsoft.com/office/powerpoint/2010/main" val="27950582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Histories of ADP/reinforcement learning</a:t>
            </a:r>
          </a:p>
        </p:txBody>
      </p:sp>
      <p:sp>
        <p:nvSpPr>
          <p:cNvPr id="3" name="Content Placeholder 2"/>
          <p:cNvSpPr>
            <a:spLocks noGrp="1"/>
          </p:cNvSpPr>
          <p:nvPr>
            <p:ph idx="1"/>
          </p:nvPr>
        </p:nvSpPr>
        <p:spPr/>
        <p:txBody>
          <a:bodyPr/>
          <a:lstStyle/>
          <a:p>
            <a:r>
              <a:rPr lang="en-US" sz="2400" dirty="0" smtClean="0"/>
              <a:t>Today:</a:t>
            </a:r>
          </a:p>
          <a:p>
            <a:pPr lvl="1"/>
            <a:r>
              <a:rPr lang="en-US" sz="2000" dirty="0" smtClean="0"/>
              <a:t>Controls community now uses the term “adaptive dynamic programming”</a:t>
            </a:r>
          </a:p>
          <a:p>
            <a:pPr lvl="2"/>
            <a:r>
              <a:rPr lang="en-US" sz="1800" dirty="0" smtClean="0"/>
              <a:t>Balanced using of “control laws” (PFAs), Hamilton/Jacobi/Bellman equations (VFAs) and “model predictive control” (DLAs)</a:t>
            </a:r>
          </a:p>
          <a:p>
            <a:pPr lvl="1"/>
            <a:r>
              <a:rPr lang="en-US" sz="2000" dirty="0" smtClean="0"/>
              <a:t>“Reinforcement learning” has spread from Q-learning to include “policy search” and Monte Carlo tree search (a form of direct </a:t>
            </a:r>
            <a:r>
              <a:rPr lang="en-US" sz="2000" dirty="0" err="1" smtClean="0"/>
              <a:t>lookahead</a:t>
            </a:r>
            <a:r>
              <a:rPr lang="en-US" sz="2000" dirty="0" smtClean="0"/>
              <a:t> – we will get to this later).</a:t>
            </a:r>
          </a:p>
          <a:p>
            <a:pPr lvl="1"/>
            <a:r>
              <a:rPr lang="en-US" sz="2000" dirty="0" smtClean="0"/>
              <a:t>2014-2016 Two tutorials by WBP establish the “four classes of policies”</a:t>
            </a:r>
          </a:p>
          <a:p>
            <a:pPr lvl="1"/>
            <a:r>
              <a:rPr lang="en-US" sz="2000" dirty="0" smtClean="0"/>
              <a:t>“Optimization under Uncertainty” book (being written for this class) is the first to truly unify all of the different </a:t>
            </a:r>
            <a:r>
              <a:rPr lang="en-US" sz="2000" dirty="0" err="1" smtClean="0"/>
              <a:t>subcommunities</a:t>
            </a:r>
            <a:r>
              <a:rPr lang="en-US" sz="2000" dirty="0" smtClean="0"/>
              <a:t> of stochastic optimization.</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059885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sp>
        <p:nvSpPr>
          <p:cNvPr id="3" name="Content Placeholder 2"/>
          <p:cNvSpPr>
            <a:spLocks noGrp="1"/>
          </p:cNvSpPr>
          <p:nvPr>
            <p:ph idx="1"/>
          </p:nvPr>
        </p:nvSpPr>
        <p:spPr/>
        <p:txBody>
          <a:bodyPr/>
          <a:lstStyle/>
          <a:p>
            <a:r>
              <a:rPr lang="en-US" dirty="0" smtClean="0"/>
              <a:t>What we are going to cover:</a:t>
            </a:r>
          </a:p>
          <a:p>
            <a:pPr lvl="1"/>
            <a:r>
              <a:rPr lang="en-US" dirty="0" smtClean="0"/>
              <a:t>Forward approximate dynamic programming</a:t>
            </a:r>
          </a:p>
          <a:p>
            <a:pPr lvl="1"/>
            <a:endParaRPr lang="en-US" dirty="0" smtClean="0"/>
          </a:p>
          <a:p>
            <a:pPr lvl="2"/>
            <a:r>
              <a:rPr lang="en-US" dirty="0" smtClean="0"/>
              <a:t>Estimating the value of a fixed policy</a:t>
            </a:r>
          </a:p>
          <a:p>
            <a:pPr lvl="1"/>
            <a:endParaRPr lang="en-US" dirty="0"/>
          </a:p>
          <a:p>
            <a:pPr lvl="2"/>
            <a:r>
              <a:rPr lang="en-US" dirty="0" smtClean="0"/>
              <a:t>Optimizing while learning</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8232951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Learning the value of a policy</a:t>
            </a:r>
            <a:endParaRPr lang="en-US" dirty="0"/>
          </a:p>
        </p:txBody>
      </p:sp>
      <p:sp>
        <p:nvSpPr>
          <p:cNvPr id="4101" name="Rectangle 5"/>
          <p:cNvSpPr>
            <a:spLocks noGrp="1" noChangeArrowheads="1"/>
          </p:cNvSpPr>
          <p:nvPr>
            <p:ph type="subTitle" idx="1"/>
          </p:nvPr>
        </p:nvSpPr>
        <p:spPr/>
        <p:txBody>
          <a:bodyPr/>
          <a:lstStyle/>
          <a:p>
            <a:r>
              <a:rPr lang="en-US" dirty="0" smtClean="0"/>
              <a:t>TD-learning</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32</a:t>
            </a:fld>
            <a:endParaRPr lang="en-US"/>
          </a:p>
        </p:txBody>
      </p:sp>
    </p:spTree>
    <p:extLst>
      <p:ext uri="{BB962C8B-B14F-4D97-AF65-F5344CB8AC3E}">
        <p14:creationId xmlns:p14="http://schemas.microsoft.com/office/powerpoint/2010/main" val="3149340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8090452" cy="4953000"/>
              </a:xfrm>
            </p:spPr>
            <p:txBody>
              <a:bodyPr/>
              <a:lstStyle/>
              <a:p>
                <a:r>
                  <a:rPr lang="en-US" dirty="0" smtClean="0"/>
                  <a:t>Temporal difference learning</a:t>
                </a:r>
              </a:p>
              <a:p>
                <a:pPr lvl="1"/>
                <a:r>
                  <a:rPr lang="en-US" dirty="0" smtClean="0"/>
                  <a:t>The “temporal difference” is given by</a:t>
                </a:r>
              </a:p>
              <a:p>
                <a:pPr marL="457200" lvl="1" indent="0">
                  <a:buNone/>
                </a:pPr>
                <a:endParaRPr lang="en-US" sz="2000" i="1" dirty="0" smtClean="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𝛿</m:t>
                          </m:r>
                        </m:e>
                        <m:sub>
                          <m:r>
                            <a:rPr lang="en-US" sz="2000" b="0" i="1" smtClean="0">
                              <a:latin typeface="Cambria Math" panose="02040503050406030204" pitchFamily="18" charset="0"/>
                            </a:rPr>
                            <m:t>𝑡</m:t>
                          </m:r>
                        </m:sub>
                      </m:sSub>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b="0" i="1" smtClean="0">
                              <a:latin typeface="Cambria Math" panose="02040503050406030204" pitchFamily="18" charset="0"/>
                            </a:rPr>
                            <m:t>𝑡</m:t>
                          </m:r>
                        </m:sub>
                        <m:sup>
                          <m:r>
                            <a:rPr lang="en-US" sz="2000" i="1">
                              <a:latin typeface="Cambria Math" panose="02040503050406030204" pitchFamily="18" charset="0"/>
                            </a:rPr>
                            <m:t>𝑛</m:t>
                          </m:r>
                          <m:r>
                            <a:rPr lang="en-US" sz="2000" i="1">
                              <a:latin typeface="Cambria Math" panose="02040503050406030204" pitchFamily="18" charset="0"/>
                            </a:rPr>
                            <m:t>−1</m:t>
                          </m:r>
                        </m:sup>
                      </m:sSubSup>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𝐶</m:t>
                          </m:r>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𝑥</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i="1">
                              <a:latin typeface="Cambria Math" panose="02040503050406030204" pitchFamily="18" charset="0"/>
                            </a:rPr>
                            <m:t>+</m:t>
                          </m:r>
                          <m:sSup>
                            <m:sSupPr>
                              <m:ctrlPr>
                                <a:rPr lang="en-US" sz="2000" i="1">
                                  <a:latin typeface="Cambria Math" panose="02040503050406030204" pitchFamily="18" charset="0"/>
                                </a:rPr>
                              </m:ctrlPr>
                            </m:s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p>
                              <m:r>
                                <a:rPr lang="en-US" sz="2000" i="1">
                                  <a:latin typeface="Cambria Math" panose="02040503050406030204" pitchFamily="18" charset="0"/>
                                </a:rPr>
                                <m:t>𝑛</m:t>
                              </m:r>
                              <m:r>
                                <a:rPr lang="en-US" sz="2000" i="1">
                                  <a:latin typeface="Cambria Math" panose="02040503050406030204" pitchFamily="18" charset="0"/>
                                </a:rPr>
                                <m:t>−1</m:t>
                              </m:r>
                            </m:sup>
                          </m:sSup>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𝑆</m:t>
                                  </m:r>
                                </m:e>
                                <m:sup>
                                  <m:r>
                                    <a:rPr lang="en-US" sz="2000" i="1">
                                      <a:latin typeface="Cambria Math" panose="02040503050406030204" pitchFamily="18" charset="0"/>
                                    </a:rPr>
                                    <m:t>𝑀</m:t>
                                  </m:r>
                                </m:sup>
                              </m:sSup>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𝑥</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i="1">
                                      <a:latin typeface="Cambria Math" panose="02040503050406030204" pitchFamily="18" charset="0"/>
                                    </a:rPr>
                                    <m:t>𝑊</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r>
                                <a:rPr lang="en-US" sz="2000" i="1">
                                  <a:latin typeface="Cambria Math" panose="02040503050406030204" pitchFamily="18" charset="0"/>
                                </a:rPr>
                                <m:t> </m:t>
                              </m:r>
                            </m:e>
                          </m:d>
                        </m:e>
                      </m:d>
                    </m:oMath>
                  </m:oMathPara>
                </a14:m>
                <a:endParaRPr lang="en-US" sz="2000" dirty="0" smtClean="0"/>
              </a:p>
              <a:p>
                <a:pPr marL="457200" lvl="1" indent="0">
                  <a:buNone/>
                </a:pPr>
                <a:r>
                  <a:rPr lang="en-US" sz="2000" dirty="0" smtClean="0"/>
                  <a:t>                  </a:t>
                </a:r>
                <a14:m>
                  <m:oMath xmlns:m="http://schemas.openxmlformats.org/officeDocument/2006/math">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b="0" i="1" smtClean="0">
                            <a:latin typeface="Cambria Math" panose="02040503050406030204" pitchFamily="18" charset="0"/>
                          </a:rPr>
                          <m:t>𝑡</m:t>
                        </m:r>
                      </m:sub>
                      <m:sup>
                        <m:r>
                          <a:rPr lang="en-US" sz="2000" i="1">
                            <a:latin typeface="Cambria Math" panose="02040503050406030204" pitchFamily="18" charset="0"/>
                          </a:rPr>
                          <m:t>𝑛</m:t>
                        </m:r>
                        <m:r>
                          <a:rPr lang="en-US" sz="2000" i="1">
                            <a:latin typeface="Cambria Math" panose="02040503050406030204" pitchFamily="18" charset="0"/>
                          </a:rPr>
                          <m:t>−1</m:t>
                        </m:r>
                      </m:sup>
                    </m:sSubSup>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𝑣</m:t>
                        </m:r>
                      </m:e>
                      <m:sub>
                        <m:r>
                          <a:rPr lang="en-US" sz="2000" b="0" i="1" smtClean="0">
                            <a:latin typeface="Cambria Math" panose="02040503050406030204" pitchFamily="18" charset="0"/>
                          </a:rPr>
                          <m:t>𝑡</m:t>
                        </m:r>
                      </m:sub>
                      <m:sup>
                        <m:r>
                          <a:rPr lang="en-US" sz="2000" b="0" i="1" smtClean="0">
                            <a:latin typeface="Cambria Math" panose="02040503050406030204" pitchFamily="18" charset="0"/>
                          </a:rPr>
                          <m:t>𝑛</m:t>
                        </m:r>
                      </m:sup>
                    </m:sSubSup>
                  </m:oMath>
                </a14:m>
                <a:endParaRPr lang="en-US" sz="2000" dirty="0"/>
              </a:p>
              <a:p>
                <a:pPr marL="457200" lvl="1" indent="0">
                  <a:buNone/>
                </a:pPr>
                <a:endParaRPr lang="en-US" sz="1600" dirty="0"/>
              </a:p>
              <a:p>
                <a:pPr lvl="1"/>
                <a:r>
                  <a:rPr lang="en-US" dirty="0" smtClean="0"/>
                  <a:t>In other words, this is “old estimate minus new estimate”.  We can update our value function approximation using</a:t>
                </a:r>
              </a:p>
              <a:p>
                <a:pPr marL="457200" lvl="1" indent="0">
                  <a:buNone/>
                </a:pPr>
                <a:r>
                  <a:rPr lang="en-US" sz="2000" dirty="0" smtClean="0"/>
                  <a:t>           </a:t>
                </a:r>
                <a14:m>
                  <m:oMath xmlns:m="http://schemas.openxmlformats.org/officeDocument/2006/math">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b="0" i="1" smtClean="0">
                            <a:latin typeface="Cambria Math" panose="02040503050406030204" pitchFamily="18" charset="0"/>
                          </a:rPr>
                          <m:t>𝑡</m:t>
                        </m:r>
                      </m:sub>
                      <m:sup>
                        <m:r>
                          <a:rPr lang="en-US" sz="2000" i="1">
                            <a:latin typeface="Cambria Math" panose="02040503050406030204" pitchFamily="18" charset="0"/>
                          </a:rPr>
                          <m:t>𝑛</m:t>
                        </m:r>
                        <m:r>
                          <a:rPr lang="en-US" sz="2000" i="1">
                            <a:latin typeface="Cambria Math" panose="02040503050406030204" pitchFamily="18" charset="0"/>
                          </a:rPr>
                          <m:t>−1</m:t>
                        </m:r>
                      </m:sup>
                    </m:sSubSup>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𝑛</m:t>
                        </m:r>
                        <m:r>
                          <a:rPr lang="en-US" sz="2000" b="0" i="1" smtClean="0">
                            <a:latin typeface="Cambria Math" panose="02040503050406030204" pitchFamily="18" charset="0"/>
                          </a:rPr>
                          <m:t>−1</m:t>
                        </m:r>
                      </m:sub>
                    </m:sSub>
                    <m:r>
                      <a:rPr lang="en-US" sz="2000" i="1">
                        <a:latin typeface="Cambria Math" panose="02040503050406030204" pitchFamily="18" charset="0"/>
                      </a:rPr>
                      <m:t>𝛿</m:t>
                    </m:r>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𝑥</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oMath>
                </a14:m>
                <a:endParaRPr lang="en-US" sz="2000" dirty="0" smtClean="0"/>
              </a:p>
              <a:p>
                <a:pPr marL="457200" lvl="1" indent="0">
                  <a:buNone/>
                </a:pPr>
                <a:r>
                  <a:rPr lang="en-US" sz="2000" dirty="0" smtClean="0"/>
                  <a:t>                         </a:t>
                </a:r>
                <a14:m>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𝑛</m:t>
                            </m:r>
                            <m:r>
                              <a:rPr lang="en-US" sz="2000" b="0" i="1" smtClean="0">
                                <a:latin typeface="Cambria Math" panose="02040503050406030204" pitchFamily="18" charset="0"/>
                              </a:rPr>
                              <m:t>−1</m:t>
                            </m:r>
                          </m:sub>
                        </m:sSub>
                      </m:e>
                    </m:d>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b="0" i="1" smtClean="0">
                            <a:latin typeface="Cambria Math" panose="02040503050406030204" pitchFamily="18" charset="0"/>
                          </a:rPr>
                          <m:t>𝑡</m:t>
                        </m:r>
                      </m:sub>
                      <m:sup>
                        <m:r>
                          <a:rPr lang="en-US" sz="2000" i="1">
                            <a:latin typeface="Cambria Math" panose="02040503050406030204" pitchFamily="18" charset="0"/>
                          </a:rPr>
                          <m:t>𝑛</m:t>
                        </m:r>
                        <m:r>
                          <a:rPr lang="en-US" sz="2000" i="1">
                            <a:latin typeface="Cambria Math" panose="02040503050406030204" pitchFamily="18" charset="0"/>
                          </a:rPr>
                          <m:t>−1</m:t>
                        </m:r>
                      </m:sup>
                    </m:sSubSup>
                    <m:d>
                      <m:dPr>
                        <m:ctrlPr>
                          <a:rPr lang="en-US" sz="2000" i="1">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up>
                            <m:r>
                              <a:rPr lang="en-US" sz="2000" i="1">
                                <a:latin typeface="Cambria Math" panose="02040503050406030204" pitchFamily="18" charset="0"/>
                              </a:rPr>
                              <m:t>𝑛</m:t>
                            </m:r>
                          </m:sup>
                        </m:sSubSup>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𝛼</m:t>
                        </m:r>
                      </m:e>
                      <m:sub>
                        <m:r>
                          <a:rPr lang="en-US" sz="2000" b="0" i="1" smtClean="0">
                            <a:latin typeface="Cambria Math" panose="02040503050406030204" pitchFamily="18" charset="0"/>
                          </a:rPr>
                          <m:t>𝑛</m:t>
                        </m:r>
                        <m:r>
                          <a:rPr lang="en-US" sz="2000" b="0" i="1" smtClean="0">
                            <a:latin typeface="Cambria Math" panose="02040503050406030204" pitchFamily="18" charset="0"/>
                          </a:rPr>
                          <m:t>−1</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𝑣</m:t>
                        </m:r>
                      </m:e>
                      <m:sub>
                        <m:r>
                          <a:rPr lang="en-US" sz="2000" b="0" i="1" smtClean="0">
                            <a:latin typeface="Cambria Math" panose="02040503050406030204" pitchFamily="18" charset="0"/>
                          </a:rPr>
                          <m:t>𝑡</m:t>
                        </m:r>
                      </m:sub>
                      <m:sup>
                        <m:r>
                          <a:rPr lang="en-US" sz="2000" b="0" i="1" smtClean="0">
                            <a:latin typeface="Cambria Math" panose="02040503050406030204" pitchFamily="18" charset="0"/>
                          </a:rPr>
                          <m:t>𝑛</m:t>
                        </m:r>
                      </m:sup>
                    </m:sSubSup>
                  </m:oMath>
                </a14:m>
                <a:endParaRPr lang="en-US" dirty="0"/>
              </a:p>
              <a:p>
                <a:pPr lvl="2"/>
                <a:endParaRPr lang="en-US" sz="1600" dirty="0" smtClean="0"/>
              </a:p>
              <a:p>
                <a:pPr lvl="1"/>
                <a:r>
                  <a:rPr lang="en-US" dirty="0" smtClean="0"/>
                  <a:t>This is a basic form of “temporal difference learning” known as TD(0). The “temporal difference” reflects learning from one decision to the next (which occurs over time).</a:t>
                </a: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8090452" cy="4953000"/>
              </a:xfrm>
              <a:blipFill>
                <a:blip r:embed="rId2"/>
                <a:stretch>
                  <a:fillRect t="-1355" r="-1507" b="-1687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723192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8070" y="2345375"/>
            <a:ext cx="6930130" cy="2770122"/>
          </a:xfrm>
          <a:prstGeom prst="rect">
            <a:avLst/>
          </a:prstGeom>
        </p:spPr>
      </p:pic>
      <p:sp>
        <p:nvSpPr>
          <p:cNvPr id="2" name="Title 1"/>
          <p:cNvSpPr>
            <a:spLocks noGrp="1"/>
          </p:cNvSpPr>
          <p:nvPr>
            <p:ph type="title"/>
          </p:nvPr>
        </p:nvSpPr>
        <p:spPr/>
        <p:txBody>
          <a:bodyPr/>
          <a:lstStyle/>
          <a:p>
            <a:r>
              <a:rPr lang="en-US" dirty="0" smtClean="0"/>
              <a:t>TD-learning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8090452" cy="4953000"/>
              </a:xfrm>
            </p:spPr>
            <p:txBody>
              <a:bodyPr/>
              <a:lstStyle/>
              <a:p>
                <a:r>
                  <a:rPr lang="en-US" dirty="0" smtClean="0"/>
                  <a:t>TD(</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endParaRPr lang="en-US" dirty="0" smtClean="0"/>
              </a:p>
              <a:p>
                <a:pPr lvl="1"/>
                <a:r>
                  <a:rPr lang="en-US" dirty="0" smtClean="0"/>
                  <a:t>A more general form of TD-learning uses discounted costs over the entire trajectory.</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Think of </a:t>
                </a:r>
                <a14:m>
                  <m:oMath xmlns:m="http://schemas.openxmlformats.org/officeDocument/2006/math">
                    <m:r>
                      <a:rPr lang="en-US" b="0" i="1" smtClean="0">
                        <a:latin typeface="Cambria Math" panose="02040503050406030204" pitchFamily="18" charset="0"/>
                      </a:rPr>
                      <m:t>𝜆</m:t>
                    </m:r>
                  </m:oMath>
                </a14:m>
                <a:r>
                  <a:rPr lang="en-US" dirty="0" smtClean="0"/>
                  <a:t> as an “algorithmic discount factor” that helps to give credit for downstream rewards to earlier decisions.  This has to be carefully tuned.</a:t>
                </a:r>
              </a:p>
              <a:p>
                <a:pPr marL="457200" lvl="1" indent="0">
                  <a:buNone/>
                </a:pPr>
                <a:endParaRPr lang="en-US" sz="2000" i="1" dirty="0" smtClean="0">
                  <a:latin typeface="Cambria Math" panose="02040503050406030204" pitchFamily="18" charset="0"/>
                </a:endParaRP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8090452" cy="4953000"/>
              </a:xfrm>
              <a:blipFill>
                <a:blip r:embed="rId3"/>
                <a:stretch>
                  <a:fillRect t="-1355" r="-2185" b="-62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56650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TD-learning</a:t>
            </a:r>
            <a:endParaRPr lang="en-US" dirty="0"/>
          </a:p>
        </p:txBody>
      </p:sp>
      <p:sp>
        <p:nvSpPr>
          <p:cNvPr id="3" name="Content Placeholder 2"/>
          <p:cNvSpPr>
            <a:spLocks noGrp="1"/>
          </p:cNvSpPr>
          <p:nvPr>
            <p:ph idx="1"/>
          </p:nvPr>
        </p:nvSpPr>
        <p:spPr/>
        <p:txBody>
          <a:bodyPr/>
          <a:lstStyle/>
          <a:p>
            <a:r>
              <a:rPr lang="en-US" dirty="0" smtClean="0"/>
              <a:t>Approximating the value function</a:t>
            </a:r>
          </a:p>
          <a:p>
            <a:pPr lvl="1"/>
            <a:r>
              <a:rPr lang="en-US" dirty="0" smtClean="0"/>
              <a:t>Temporal difference updates can be used in any recursive estimation algorithm:</a:t>
            </a:r>
          </a:p>
          <a:p>
            <a:pPr lvl="2"/>
            <a:r>
              <a:rPr lang="en-US" dirty="0" smtClean="0"/>
              <a:t>Lookup tables</a:t>
            </a:r>
          </a:p>
          <a:p>
            <a:pPr lvl="3"/>
            <a:r>
              <a:rPr lang="en-US" dirty="0" smtClean="0"/>
              <a:t>Independent beliefs</a:t>
            </a:r>
          </a:p>
          <a:p>
            <a:pPr lvl="3"/>
            <a:r>
              <a:rPr lang="en-US" dirty="0" smtClean="0"/>
              <a:t>Correlated beliefs</a:t>
            </a:r>
          </a:p>
          <a:p>
            <a:pPr lvl="2"/>
            <a:r>
              <a:rPr lang="en-US" dirty="0" smtClean="0"/>
              <a:t>Parametric models</a:t>
            </a:r>
          </a:p>
          <a:p>
            <a:pPr lvl="3"/>
            <a:r>
              <a:rPr lang="en-US" dirty="0" smtClean="0"/>
              <a:t>Linear</a:t>
            </a:r>
          </a:p>
          <a:p>
            <a:pPr lvl="3"/>
            <a:r>
              <a:rPr lang="en-US" dirty="0" smtClean="0"/>
              <a:t>Nonlinear</a:t>
            </a:r>
          </a:p>
          <a:p>
            <a:pPr lvl="3"/>
            <a:r>
              <a:rPr lang="en-US" dirty="0" smtClean="0"/>
              <a:t>Shallow neural networks</a:t>
            </a:r>
          </a:p>
          <a:p>
            <a:pPr lvl="2"/>
            <a:r>
              <a:rPr lang="en-US" dirty="0" smtClean="0"/>
              <a:t>Nonparametric</a:t>
            </a:r>
          </a:p>
          <a:p>
            <a:pPr lvl="3"/>
            <a:r>
              <a:rPr lang="en-US" dirty="0" smtClean="0"/>
              <a:t>Kernel regression</a:t>
            </a:r>
          </a:p>
          <a:p>
            <a:pPr lvl="3"/>
            <a:r>
              <a:rPr lang="en-US" dirty="0" smtClean="0"/>
              <a:t>Locally linear</a:t>
            </a:r>
          </a:p>
          <a:p>
            <a:pPr lvl="3"/>
            <a:r>
              <a:rPr lang="en-US" dirty="0" smtClean="0"/>
              <a:t>Deep neural networks</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88464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smtClean="0"/>
              <a:t>Q-learning</a:t>
            </a:r>
            <a:endParaRPr lang="en-US" dirty="0"/>
          </a:p>
        </p:txBody>
      </p:sp>
      <p:sp>
        <p:nvSpPr>
          <p:cNvPr id="4101" name="Rectangle 5"/>
          <p:cNvSpPr>
            <a:spLocks noGrp="1" noChangeArrowheads="1"/>
          </p:cNvSpPr>
          <p:nvPr>
            <p:ph type="subTitle" idx="1"/>
          </p:nvPr>
        </p:nvSpPr>
        <p:spPr/>
        <p:txBody>
          <a:bodyPr/>
          <a:lstStyle/>
          <a:p>
            <a:r>
              <a:rPr lang="en-US" dirty="0" smtClean="0"/>
              <a:t>“Reinforcement learning”</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36</a:t>
            </a:fld>
            <a:endParaRPr lang="en-US"/>
          </a:p>
        </p:txBody>
      </p:sp>
    </p:spTree>
    <p:extLst>
      <p:ext uri="{BB962C8B-B14F-4D97-AF65-F5344CB8AC3E}">
        <p14:creationId xmlns:p14="http://schemas.microsoft.com/office/powerpoint/2010/main" val="4021750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dirty="0" smtClean="0"/>
              <a:t>Mouse in a maze problem</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2" descr="Image result for ma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433" y="2322409"/>
            <a:ext cx="3314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4"/>
          <p:cNvCxnSpPr>
            <a:cxnSpLocks noChangeShapeType="1"/>
          </p:cNvCxnSpPr>
          <p:nvPr/>
        </p:nvCxnSpPr>
        <p:spPr bwMode="auto">
          <a:xfrm>
            <a:off x="2169808" y="40559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a:cxnSpLocks noChangeShapeType="1"/>
          </p:cNvCxnSpPr>
          <p:nvPr/>
        </p:nvCxnSpPr>
        <p:spPr bwMode="auto">
          <a:xfrm>
            <a:off x="5646433" y="28240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6142385" y="2594113"/>
            <a:ext cx="2186817" cy="400110"/>
          </a:xfrm>
          <a:prstGeom prst="rect">
            <a:avLst/>
          </a:prstGeom>
          <a:noFill/>
        </p:spPr>
        <p:txBody>
          <a:bodyPr wrap="none" rtlCol="0">
            <a:spAutoFit/>
          </a:bodyPr>
          <a:lstStyle/>
          <a:p>
            <a:pPr algn="l"/>
            <a:r>
              <a:rPr lang="en-US" sz="2000" i="0" dirty="0" smtClean="0"/>
              <a:t>Receive reward = 1</a:t>
            </a:r>
          </a:p>
        </p:txBody>
      </p:sp>
    </p:spTree>
    <p:extLst>
      <p:ext uri="{BB962C8B-B14F-4D97-AF65-F5344CB8AC3E}">
        <p14:creationId xmlns:p14="http://schemas.microsoft.com/office/powerpoint/2010/main" val="1586768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a:xfrm>
            <a:off x="685800" y="1143000"/>
            <a:ext cx="4553843" cy="4953000"/>
          </a:xfrm>
        </p:spPr>
        <p:txBody>
          <a:bodyPr/>
          <a:lstStyle/>
          <a:p>
            <a:r>
              <a:rPr lang="en-US" dirty="0" err="1" smtClean="0"/>
              <a:t>AlphaGo</a:t>
            </a:r>
            <a:endParaRPr lang="en-US" dirty="0" smtClean="0"/>
          </a:p>
          <a:p>
            <a:pPr lvl="1"/>
            <a:r>
              <a:rPr lang="en-US" dirty="0" smtClean="0"/>
              <a:t>Much more complex state space.</a:t>
            </a:r>
          </a:p>
          <a:p>
            <a:pPr lvl="1"/>
            <a:r>
              <a:rPr lang="en-US" dirty="0" smtClean="0"/>
              <a:t>Uses hybrid of policies:</a:t>
            </a:r>
          </a:p>
          <a:p>
            <a:pPr lvl="2"/>
            <a:r>
              <a:rPr lang="en-US" dirty="0" smtClean="0"/>
              <a:t>PFA</a:t>
            </a:r>
          </a:p>
          <a:p>
            <a:pPr lvl="2"/>
            <a:r>
              <a:rPr lang="en-US" dirty="0" smtClean="0"/>
              <a:t>VFA</a:t>
            </a:r>
          </a:p>
          <a:p>
            <a:pPr lvl="2"/>
            <a:r>
              <a:rPr lang="en-US" dirty="0" err="1" smtClean="0"/>
              <a:t>Lookahead</a:t>
            </a:r>
            <a:r>
              <a:rPr lang="en-US" dirty="0" smtClean="0"/>
              <a:t> (DLA)</a:t>
            </a:r>
            <a:endParaRPr lang="en-US" dirty="0"/>
          </a:p>
          <a:p>
            <a:pPr lvl="2"/>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5239643" y="1882304"/>
            <a:ext cx="3703641" cy="3688400"/>
          </a:xfrm>
          <a:prstGeom prst="rect">
            <a:avLst/>
          </a:prstGeom>
        </p:spPr>
      </p:pic>
    </p:spTree>
    <p:extLst>
      <p:ext uri="{BB962C8B-B14F-4D97-AF65-F5344CB8AC3E}">
        <p14:creationId xmlns:p14="http://schemas.microsoft.com/office/powerpoint/2010/main" val="37772632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56616" y="1143000"/>
                <a:ext cx="7772400" cy="4953000"/>
              </a:xfrm>
            </p:spPr>
            <p:txBody>
              <a:bodyPr/>
              <a:lstStyle/>
              <a:p>
                <a:r>
                  <a:rPr lang="en-US" dirty="0" smtClean="0"/>
                  <a:t>Basic Q-learning algorithm</a:t>
                </a:r>
              </a:p>
              <a:p>
                <a:pPr lvl="1"/>
                <a:r>
                  <a:rPr lang="en-US" dirty="0" smtClean="0"/>
                  <a:t>Basic update:</a:t>
                </a:r>
              </a:p>
              <a:p>
                <a:pPr lvl="2"/>
                <a:endParaRPr lang="en-US" dirty="0"/>
              </a:p>
              <a:p>
                <a:pPr lvl="2"/>
                <a:endParaRPr lang="en-US" dirty="0" smtClean="0"/>
              </a:p>
              <a:p>
                <a:pPr marL="457200" lvl="1" indent="0">
                  <a:buNone/>
                </a:pPr>
                <a:r>
                  <a:rPr lang="en-US" dirty="0" smtClean="0"/>
                  <a:t>   </a:t>
                </a:r>
              </a:p>
              <a:p>
                <a:pPr marL="457200" lvl="1" indent="0">
                  <a:buNone/>
                </a:pPr>
                <a:r>
                  <a:rPr lang="en-US" dirty="0" smtClean="0"/>
                  <a:t>where</a:t>
                </a:r>
              </a:p>
              <a:p>
                <a:pPr lvl="2"/>
                <a:endParaRPr lang="en-US" dirty="0"/>
              </a:p>
              <a:p>
                <a:pPr lvl="2"/>
                <a:endParaRPr lang="en-US" dirty="0" smtClean="0"/>
              </a:p>
              <a:p>
                <a:pPr lvl="1"/>
                <a:r>
                  <a:rPr lang="en-US" dirty="0" smtClean="0"/>
                  <a:t>Given a state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oMath>
                </a14:m>
                <a:r>
                  <a:rPr lang="en-US" dirty="0" smtClean="0"/>
                  <a:t> and action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oMath>
                </a14:m>
                <a:r>
                  <a:rPr lang="en-US" dirty="0" smtClean="0"/>
                  <a:t>, we simulate our way to state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smtClean="0"/>
                  <a:t>. </a:t>
                </a:r>
                <a:endParaRPr lang="en-US" dirty="0"/>
              </a:p>
              <a:p>
                <a:pPr lvl="1"/>
                <a:r>
                  <a:rPr lang="en-US" dirty="0" smtClean="0"/>
                  <a:t>Need to determine:</a:t>
                </a:r>
              </a:p>
              <a:p>
                <a:pPr lvl="2"/>
                <a:r>
                  <a:rPr lang="en-US" dirty="0" smtClean="0"/>
                  <a:t>State sampling process/policy</a:t>
                </a:r>
              </a:p>
              <a:p>
                <a:pPr lvl="2"/>
                <a:r>
                  <a:rPr lang="en-US" dirty="0" smtClean="0"/>
                  <a:t>Action sampling policy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56616" y="1143000"/>
                <a:ext cx="7772400" cy="4953000"/>
              </a:xfrm>
              <a:blipFill>
                <a:blip r:embed="rId3"/>
                <a:stretch>
                  <a:fillRect t="-1355" r="-549" b="-1232"/>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57495" y="2104130"/>
          <a:ext cx="6531287" cy="1075109"/>
        </p:xfrm>
        <a:graphic>
          <a:graphicData uri="http://schemas.openxmlformats.org/presentationml/2006/ole">
            <mc:AlternateContent xmlns:mc="http://schemas.openxmlformats.org/markup-compatibility/2006">
              <mc:Choice xmlns:v="urn:schemas-microsoft-com:vml" Requires="v">
                <p:oleObj spid="_x0000_s107524" name="Equation" r:id="rId4" imgW="3085920" imgH="507960" progId="Equation.DSMT4">
                  <p:embed/>
                </p:oleObj>
              </mc:Choice>
              <mc:Fallback>
                <p:oleObj name="Equation" r:id="rId4" imgW="3085920" imgH="507960" progId="Equation.DSMT4">
                  <p:embed/>
                  <p:pic>
                    <p:nvPicPr>
                      <p:cNvPr id="4" name="Object 3"/>
                      <p:cNvPicPr/>
                      <p:nvPr/>
                    </p:nvPicPr>
                    <p:blipFill>
                      <a:blip r:embed="rId5"/>
                      <a:stretch>
                        <a:fillRect/>
                      </a:stretch>
                    </p:blipFill>
                    <p:spPr>
                      <a:xfrm>
                        <a:off x="1657495" y="2104130"/>
                        <a:ext cx="6531287" cy="1075109"/>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994201" y="3495844"/>
          <a:ext cx="2928937" cy="644525"/>
        </p:xfrm>
        <a:graphic>
          <a:graphicData uri="http://schemas.openxmlformats.org/presentationml/2006/ole">
            <mc:AlternateContent xmlns:mc="http://schemas.openxmlformats.org/markup-compatibility/2006">
              <mc:Choice xmlns:v="urn:schemas-microsoft-com:vml" Requires="v">
                <p:oleObj spid="_x0000_s107525" name="Equation" r:id="rId6" imgW="1384200" imgH="304560" progId="Equation.DSMT4">
                  <p:embed/>
                </p:oleObj>
              </mc:Choice>
              <mc:Fallback>
                <p:oleObj name="Equation" r:id="rId6" imgW="1384200" imgH="304560" progId="Equation.DSMT4">
                  <p:embed/>
                  <p:pic>
                    <p:nvPicPr>
                      <p:cNvPr id="5" name="Object 4"/>
                      <p:cNvPicPr/>
                      <p:nvPr/>
                    </p:nvPicPr>
                    <p:blipFill>
                      <a:blip r:embed="rId7"/>
                      <a:stretch>
                        <a:fillRect/>
                      </a:stretch>
                    </p:blipFill>
                    <p:spPr>
                      <a:xfrm>
                        <a:off x="1994201" y="3495844"/>
                        <a:ext cx="2928937" cy="644525"/>
                      </a:xfrm>
                      <a:prstGeom prst="rect">
                        <a:avLst/>
                      </a:prstGeom>
                    </p:spPr>
                  </p:pic>
                </p:oleObj>
              </mc:Fallback>
            </mc:AlternateContent>
          </a:graphicData>
        </a:graphic>
      </p:graphicFrame>
      <p:sp>
        <p:nvSpPr>
          <p:cNvPr id="9" name="Footer Placeholder 8"/>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069369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Curse of dimensionality</a:t>
            </a:r>
            <a:endParaRPr lang="en-US" dirty="0"/>
          </a:p>
        </p:txBody>
      </p:sp>
      <p:sp>
        <p:nvSpPr>
          <p:cNvPr id="3" name="Content Placeholder 2"/>
          <p:cNvSpPr>
            <a:spLocks noGrp="1"/>
          </p:cNvSpPr>
          <p:nvPr>
            <p:ph idx="1"/>
          </p:nvPr>
        </p:nvSpPr>
        <p:spPr/>
        <p:txBody>
          <a:bodyPr/>
          <a:lstStyle/>
          <a:p>
            <a:r>
              <a:rPr lang="en-US" sz="2400" dirty="0" smtClean="0"/>
              <a:t>The ultimate policy is to optimize from now on:</a:t>
            </a:r>
          </a:p>
          <a:p>
            <a:pPr lvl="1"/>
            <a:endParaRPr lang="en-US" sz="2000" dirty="0"/>
          </a:p>
          <a:p>
            <a:pPr lvl="1"/>
            <a:endParaRPr lang="en-US" sz="2000" dirty="0" smtClean="0"/>
          </a:p>
          <a:p>
            <a:pPr marL="457200" lvl="1" indent="0">
              <a:buNone/>
            </a:pPr>
            <a:endParaRPr lang="en-US" sz="2000" dirty="0" smtClean="0"/>
          </a:p>
          <a:p>
            <a:pPr marL="457200" lvl="1" indent="0">
              <a:buNone/>
            </a:pPr>
            <a:endParaRPr lang="en-US" sz="2000" dirty="0"/>
          </a:p>
          <a:p>
            <a:r>
              <a:rPr lang="en-US" sz="2400" dirty="0" smtClean="0"/>
              <a:t>Ideally, we would like to replace the future contributions with a single value function:</a:t>
            </a:r>
          </a:p>
          <a:p>
            <a:endParaRPr lang="en-US" sz="2400" dirty="0"/>
          </a:p>
          <a:p>
            <a:endParaRPr lang="en-US" sz="2400" dirty="0" smtClean="0"/>
          </a:p>
          <a:p>
            <a:endParaRPr lang="en-US" sz="2400" dirty="0"/>
          </a:p>
          <a:p>
            <a:r>
              <a:rPr lang="en-US" sz="2400" i="1" dirty="0" smtClean="0"/>
              <a:t>Sometimes</a:t>
            </a:r>
            <a:r>
              <a:rPr lang="en-US" sz="2400" dirty="0" smtClean="0"/>
              <a:t> we can compute this function exactly!</a:t>
            </a:r>
            <a:endParaRPr lang="en-US" sz="2400" i="1" dirty="0"/>
          </a:p>
        </p:txBody>
      </p:sp>
      <p:graphicFrame>
        <p:nvGraphicFramePr>
          <p:cNvPr id="4" name="Object 3"/>
          <p:cNvGraphicFramePr>
            <a:graphicFrameLocks noChangeAspect="1"/>
          </p:cNvGraphicFramePr>
          <p:nvPr>
            <p:extLst/>
          </p:nvPr>
        </p:nvGraphicFramePr>
        <p:xfrm>
          <a:off x="1447800" y="4292600"/>
          <a:ext cx="5646738" cy="549275"/>
        </p:xfrm>
        <a:graphic>
          <a:graphicData uri="http://schemas.openxmlformats.org/presentationml/2006/ole">
            <mc:AlternateContent xmlns:mc="http://schemas.openxmlformats.org/markup-compatibility/2006">
              <mc:Choice xmlns:v="urn:schemas-microsoft-com:vml" Requires="v">
                <p:oleObj spid="_x0000_s100356" name="Equation" r:id="rId3" imgW="3136680" imgH="304560" progId="Equation.DSMT4">
                  <p:embed/>
                </p:oleObj>
              </mc:Choice>
              <mc:Fallback>
                <p:oleObj name="Equation" r:id="rId3" imgW="3136680" imgH="304560" progId="Equation.DSMT4">
                  <p:embed/>
                  <p:pic>
                    <p:nvPicPr>
                      <p:cNvPr id="4" name="Object 3"/>
                      <p:cNvPicPr>
                        <a:picLocks noChangeAspect="1" noChangeArrowheads="1"/>
                      </p:cNvPicPr>
                      <p:nvPr/>
                    </p:nvPicPr>
                    <p:blipFill>
                      <a:blip r:embed="rId4"/>
                      <a:srcRect/>
                      <a:stretch>
                        <a:fillRect/>
                      </a:stretch>
                    </p:blipFill>
                    <p:spPr bwMode="auto">
                      <a:xfrm>
                        <a:off x="1447800" y="4292600"/>
                        <a:ext cx="5646738" cy="549275"/>
                      </a:xfrm>
                      <a:prstGeom prst="rect">
                        <a:avLst/>
                      </a:prstGeom>
                      <a:noFill/>
                      <a:ln>
                        <a:noFill/>
                      </a:ln>
                      <a:effectLst/>
                    </p:spPr>
                  </p:pic>
                </p:oleObj>
              </mc:Fallback>
            </mc:AlternateContent>
          </a:graphicData>
        </a:graphic>
      </p:graphicFrame>
      <p:graphicFrame>
        <p:nvGraphicFramePr>
          <p:cNvPr id="7" name="Object 6"/>
          <p:cNvGraphicFramePr>
            <a:graphicFrameLocks noChangeAspect="1"/>
          </p:cNvGraphicFramePr>
          <p:nvPr>
            <p:extLst/>
          </p:nvPr>
        </p:nvGraphicFramePr>
        <p:xfrm>
          <a:off x="288671" y="1840103"/>
          <a:ext cx="8691563" cy="909638"/>
        </p:xfrm>
        <a:graphic>
          <a:graphicData uri="http://schemas.openxmlformats.org/presentationml/2006/ole">
            <mc:AlternateContent xmlns:mc="http://schemas.openxmlformats.org/markup-compatibility/2006">
              <mc:Choice xmlns:v="urn:schemas-microsoft-com:vml" Requires="v">
                <p:oleObj spid="_x0000_s100357" name="Equation" r:id="rId5" imgW="4851360" imgH="507960" progId="Equation.DSMT4">
                  <p:embed/>
                </p:oleObj>
              </mc:Choice>
              <mc:Fallback>
                <p:oleObj name="Equation" r:id="rId5" imgW="4851360" imgH="507960" progId="Equation.DSMT4">
                  <p:embed/>
                  <p:pic>
                    <p:nvPicPr>
                      <p:cNvPr id="7" name="Object 6"/>
                      <p:cNvPicPr>
                        <a:picLocks noChangeAspect="1" noChangeArrowheads="1"/>
                      </p:cNvPicPr>
                      <p:nvPr/>
                    </p:nvPicPr>
                    <p:blipFill>
                      <a:blip r:embed="rId6"/>
                      <a:srcRect/>
                      <a:stretch>
                        <a:fillRect/>
                      </a:stretch>
                    </p:blipFill>
                    <p:spPr bwMode="auto">
                      <a:xfrm>
                        <a:off x="288671" y="1840103"/>
                        <a:ext cx="869156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2628414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dirty="0" smtClean="0"/>
              <a:t>Some terms from reinforcement learning:</a:t>
            </a:r>
          </a:p>
          <a:p>
            <a:pPr lvl="1"/>
            <a:r>
              <a:rPr lang="en-US" dirty="0" smtClean="0"/>
              <a:t>“Behavior policy” is the policy used to choose actions</a:t>
            </a:r>
          </a:p>
          <a:p>
            <a:pPr lvl="2"/>
            <a:r>
              <a:rPr lang="en-US" dirty="0" smtClean="0"/>
              <a:t>E.g. these are actions observed by a real system</a:t>
            </a:r>
          </a:p>
          <a:p>
            <a:pPr lvl="1"/>
            <a:r>
              <a:rPr lang="en-US" dirty="0" smtClean="0"/>
              <a:t>“Target policy” is the policy that we are trying to learn, which is to say the policy we want to implement.</a:t>
            </a:r>
          </a:p>
          <a:p>
            <a:pPr lvl="1"/>
            <a:r>
              <a:rPr lang="en-US" dirty="0" smtClean="0"/>
              <a:t>When the target policy is different from the behavior policy, then this is termed “off policy learning”</a:t>
            </a:r>
          </a:p>
          <a:p>
            <a:r>
              <a:rPr lang="en-US" dirty="0" smtClean="0"/>
              <a:t>In this course</a:t>
            </a:r>
          </a:p>
          <a:p>
            <a:pPr lvl="1"/>
            <a:r>
              <a:rPr lang="en-US" dirty="0" smtClean="0"/>
              <a:t>The “learning policy” is the policy (often called an algorithm) that learns the value functions (or Q-factors)</a:t>
            </a:r>
          </a:p>
          <a:p>
            <a:pPr lvl="1"/>
            <a:r>
              <a:rPr lang="en-US" dirty="0" smtClean="0"/>
              <a:t>The “implementation policy” is the policy determined by the value functions (or Q-factors).</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435145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Learning policy</a:t>
                </a:r>
              </a:p>
              <a:p>
                <a:pPr lvl="1"/>
                <a:r>
                  <a:rPr lang="en-US" dirty="0" smtClean="0"/>
                  <a:t>This is the policy that determines what action to choose as a part of learning the Q-factors.</a:t>
                </a:r>
              </a:p>
              <a:p>
                <a:pPr lvl="1"/>
                <a:r>
                  <a:rPr lang="en-US" dirty="0" smtClean="0"/>
                  <a:t> </a:t>
                </a:r>
                <a:r>
                  <a:rPr lang="en-US" dirty="0" smtClean="0">
                    <a:latin typeface="Cambria Math" panose="02040503050406030204" pitchFamily="18" charset="0"/>
                  </a:rPr>
                  <a:t>“Exploitation”:</a:t>
                </a:r>
                <a:endParaRPr lang="en-US" b="0" i="1" dirty="0" smtClean="0">
                  <a:latin typeface="Cambria Math" panose="02040503050406030204" pitchFamily="18" charset="0"/>
                </a:endParaRPr>
              </a:p>
              <a:p>
                <a:pPr marL="914400" lvl="2" indent="0">
                  <a:buNone/>
                </a:pPr>
                <a:endParaRPr lang="en-US" sz="1200" b="0" i="1" dirty="0" smtClean="0">
                  <a:latin typeface="Cambria Math" panose="02040503050406030204" pitchFamily="18" charset="0"/>
                </a:endParaRPr>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r>
                        <a:rPr lang="en-US" b="0" i="1" smtClean="0">
                          <a:latin typeface="Cambria Math" panose="02040503050406030204" pitchFamily="18" charset="0"/>
                        </a:rPr>
                        <m:t>=</m:t>
                      </m:r>
                      <m:r>
                        <a:rPr lang="en-US" b="0" i="1" smtClean="0">
                          <a:latin typeface="Cambria Math" panose="02040503050406030204" pitchFamily="18" charset="0"/>
                        </a:rPr>
                        <m:t>𝑎𝑟𝑔𝑚𝑎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sub>
                      </m:sSub>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𝑄</m:t>
                              </m:r>
                            </m:e>
                          </m:acc>
                        </m:e>
                        <m:sup>
                          <m:r>
                            <a:rPr lang="en-US" b="0" i="1" smtClean="0">
                              <a:latin typeface="Cambria Math" panose="02040503050406030204" pitchFamily="18" charset="0"/>
                            </a:rPr>
                            <m:t>𝑛</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m:t>
                              </m:r>
                            </m:sup>
                          </m:sSup>
                        </m:e>
                      </m:d>
                    </m:oMath>
                  </m:oMathPara>
                </a14:m>
                <a:endParaRPr lang="en-US" b="0" dirty="0" smtClean="0"/>
              </a:p>
              <a:p>
                <a:pPr marL="914400" lvl="2" indent="0">
                  <a:buNone/>
                </a:pPr>
                <a:endParaRPr lang="en-US" sz="1050" dirty="0" smtClean="0"/>
              </a:p>
              <a:p>
                <a:pPr lvl="1"/>
                <a:r>
                  <a:rPr lang="en-US" dirty="0"/>
                  <a:t>Other policies that involve exploration:</a:t>
                </a:r>
              </a:p>
              <a:p>
                <a:pPr lvl="2"/>
                <a:r>
                  <a:rPr lang="en-US" dirty="0"/>
                  <a:t>Epsilon-greedy – Choose greedy policy with probability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 and explore with probability </a:t>
                </a:r>
                <a14:m>
                  <m:oMath xmlns:m="http://schemas.openxmlformats.org/officeDocument/2006/math">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𝜖</m:t>
                    </m:r>
                  </m:oMath>
                </a14:m>
                <a:r>
                  <a:rPr lang="en-US" dirty="0"/>
                  <a:t>.</a:t>
                </a:r>
              </a:p>
              <a:p>
                <a:pPr lvl="2"/>
                <a:r>
                  <a:rPr lang="en-US" dirty="0"/>
                  <a:t>Policies based on upper confidence bounding, Thompson sampling, knowledge gradient, </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1176"/>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3714583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State sampling policies</a:t>
                </a:r>
              </a:p>
              <a:p>
                <a:pPr lvl="1"/>
                <a:r>
                  <a:rPr lang="en-US" dirty="0" smtClean="0"/>
                  <a:t>Trajectory following</a:t>
                </a:r>
              </a:p>
              <a:p>
                <a:pPr lvl="2"/>
                <a:endParaRPr lang="en-US" sz="1200" dirty="0" smtClean="0"/>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e>
                      </m:d>
                    </m:oMath>
                  </m:oMathPara>
                </a14:m>
                <a:endParaRPr lang="en-US" b="0" i="1" dirty="0" smtClean="0">
                  <a:latin typeface="Cambria Math" panose="02040503050406030204" pitchFamily="18" charset="0"/>
                </a:endParaRPr>
              </a:p>
              <a:p>
                <a:pPr lvl="2"/>
                <a:endParaRPr lang="en-US" b="0" i="1" dirty="0" smtClean="0">
                  <a:latin typeface="Cambria Math" panose="02040503050406030204" pitchFamily="18" charset="0"/>
                </a:endParaRPr>
              </a:p>
              <a:p>
                <a:pPr lvl="2"/>
                <a:r>
                  <a:rPr lang="en-US" dirty="0" smtClean="0">
                    <a:latin typeface="Cambria Math" panose="02040503050406030204" pitchFamily="18" charset="0"/>
                  </a:rPr>
                  <a:t>Helps to avoid sampling states that never happen</a:t>
                </a:r>
              </a:p>
              <a:p>
                <a:pPr lvl="2"/>
                <a:r>
                  <a:rPr lang="en-US" dirty="0" smtClean="0">
                    <a:latin typeface="Cambria Math" panose="02040503050406030204" pitchFamily="18" charset="0"/>
                  </a:rPr>
                  <a:t>Problem is that a suboptimal policy may mean that you are not sampling important states.</a:t>
                </a:r>
              </a:p>
              <a:p>
                <a:pPr marL="914400" lvl="2" indent="0">
                  <a:buNone/>
                </a:pPr>
                <a:endParaRPr lang="en-US" sz="1200" b="0" dirty="0" smtClean="0">
                  <a:latin typeface="Cambria Math" panose="02040503050406030204" pitchFamily="18" charset="0"/>
                </a:endParaRPr>
              </a:p>
              <a:p>
                <a:pPr lvl="1"/>
                <a:r>
                  <a:rPr lang="en-US" b="0" dirty="0" smtClean="0"/>
                  <a:t>Exploration</a:t>
                </a:r>
              </a:p>
              <a:p>
                <a:pPr lvl="2"/>
                <a:r>
                  <a:rPr lang="en-US" dirty="0"/>
                  <a:t>P</a:t>
                </a:r>
                <a:r>
                  <a:rPr lang="en-US" dirty="0" smtClean="0"/>
                  <a:t>ick a state at random</a:t>
                </a:r>
                <a14:m>
                  <m:oMath xmlns:m="http://schemas.openxmlformats.org/officeDocument/2006/math">
                    <m:r>
                      <a:rPr lang="en-US" b="0" i="1" smtClean="0">
                        <a:latin typeface="Cambria Math" panose="02040503050406030204" pitchFamily="18" charset="0"/>
                      </a:rPr>
                      <m:t> </m:t>
                    </m:r>
                  </m:oMath>
                </a14:m>
                <a:endParaRPr lang="en-US" dirty="0" smtClean="0"/>
              </a:p>
              <a:p>
                <a:pPr lvl="2"/>
                <a:endParaRPr lang="en-US" sz="1100" dirty="0"/>
              </a:p>
              <a:p>
                <a:pPr lvl="1"/>
                <a:r>
                  <a:rPr lang="en-US" dirty="0" smtClean="0"/>
                  <a:t>Hybrid</a:t>
                </a:r>
              </a:p>
              <a:p>
                <a:pPr lvl="2"/>
                <a:r>
                  <a:rPr lang="en-US" dirty="0" smtClean="0"/>
                  <a:t>Use trajectory following with randomization, e.g.</a:t>
                </a:r>
              </a:p>
              <a:p>
                <a:pPr lvl="2"/>
                <a:endParaRPr lang="en-US" dirty="0"/>
              </a:p>
              <a:p>
                <a:pPr marL="1371600" lvl="3"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𝑛</m:t>
                          </m:r>
                          <m:r>
                            <a:rPr lang="en-US" i="1">
                              <a:latin typeface="Cambria Math" panose="02040503050406030204" pitchFamily="18" charset="0"/>
                            </a:rPr>
                            <m:t>+1</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𝑀</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𝑛</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𝑛</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𝑛</m:t>
                              </m:r>
                              <m:r>
                                <a:rPr lang="en-US" i="1">
                                  <a:latin typeface="Cambria Math" panose="02040503050406030204" pitchFamily="18" charset="0"/>
                                </a:rPr>
                                <m:t>+1</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𝑛</m:t>
                          </m:r>
                          <m:r>
                            <a:rPr lang="en-US" b="0" i="1" smtClean="0">
                              <a:latin typeface="Cambria Math" panose="02040503050406030204" pitchFamily="18" charset="0"/>
                            </a:rPr>
                            <m:t>+1</m:t>
                          </m:r>
                        </m:sup>
                      </m:sSup>
                    </m:oMath>
                  </m:oMathPara>
                </a14:m>
                <a:endParaRPr lang="en-US" dirty="0" smtClean="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92" b="-2956"/>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784654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Implementation policy</a:t>
                </a:r>
              </a:p>
              <a:p>
                <a:pPr lvl="1"/>
                <a:r>
                  <a:rPr lang="en-US" sz="2000" dirty="0" smtClean="0"/>
                  <a:t>This is the policy we are going to follow based on the Q-factors:</a:t>
                </a:r>
              </a:p>
              <a:p>
                <a:pPr lvl="2"/>
                <a:endParaRPr lang="en-US" sz="1800" b="0" i="1" dirty="0" smtClean="0">
                  <a:latin typeface="Cambria Math" panose="02040503050406030204" pitchFamily="18" charset="0"/>
                </a:endParaRPr>
              </a:p>
              <a:p>
                <a:pPr marL="914400" lvl="2" indent="0">
                  <a:buNone/>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𝐴</m:t>
                          </m:r>
                        </m:e>
                        <m:sup>
                          <m:r>
                            <a:rPr lang="en-US" sz="1800" b="0" i="1" smtClean="0">
                              <a:latin typeface="Cambria Math" panose="02040503050406030204" pitchFamily="18" charset="0"/>
                            </a:rPr>
                            <m:t>𝜋</m:t>
                          </m:r>
                        </m:sup>
                      </m:sSup>
                      <m:r>
                        <a:rPr lang="en-US" sz="1800" b="0" i="1" smtClean="0">
                          <a:latin typeface="Cambria Math" panose="02040503050406030204" pitchFamily="18" charset="0"/>
                        </a:rPr>
                        <m:t>(</m:t>
                      </m:r>
                      <m:r>
                        <a:rPr lang="en-US" sz="1800" b="0" i="1" smtClean="0">
                          <a:latin typeface="Cambria Math" panose="02040503050406030204" pitchFamily="18" charset="0"/>
                        </a:rPr>
                        <m:t>𝑠</m:t>
                      </m:r>
                      <m:r>
                        <a:rPr lang="en-US" sz="1800" b="0" i="1" smtClean="0">
                          <a:latin typeface="Cambria Math" panose="02040503050406030204" pitchFamily="18" charset="0"/>
                        </a:rPr>
                        <m:t>)=</m:t>
                      </m:r>
                      <m:r>
                        <a:rPr lang="en-US" sz="1800" b="0" i="1" smtClean="0">
                          <a:latin typeface="Cambria Math" panose="02040503050406030204" pitchFamily="18" charset="0"/>
                        </a:rPr>
                        <m:t>𝑎𝑟𝑔𝑚𝑎</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𝑎</m:t>
                          </m:r>
                          <m:r>
                            <a:rPr lang="en-US" sz="1800" b="0" i="1" smtClean="0">
                              <a:latin typeface="Cambria Math" panose="02040503050406030204" pitchFamily="18" charset="0"/>
                            </a:rPr>
                            <m:t>′</m:t>
                          </m:r>
                        </m:sub>
                      </m:sSub>
                      <m:sSup>
                        <m:sSupPr>
                          <m:ctrlPr>
                            <a:rPr lang="en-US" sz="1800" b="0" i="1" smtClean="0">
                              <a:latin typeface="Cambria Math" panose="02040503050406030204" pitchFamily="18" charset="0"/>
                            </a:rPr>
                          </m:ctrlPr>
                        </m:sSup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𝑄</m:t>
                              </m:r>
                            </m:e>
                          </m:acc>
                        </m:e>
                        <m:sup>
                          <m:r>
                            <a:rPr lang="en-US" sz="1800" b="0" i="1" smtClean="0">
                              <a:latin typeface="Cambria Math" panose="02040503050406030204" pitchFamily="18" charset="0"/>
                            </a:rPr>
                            <m:t>𝑛</m:t>
                          </m:r>
                        </m:sup>
                      </m:sSup>
                      <m:r>
                        <a:rPr lang="en-US" sz="1800" b="0" i="1" smtClean="0">
                          <a:latin typeface="Cambria Math" panose="02040503050406030204" pitchFamily="18" charset="0"/>
                        </a:rPr>
                        <m:t>(</m:t>
                      </m:r>
                      <m:r>
                        <a:rPr lang="en-US" sz="1800" b="0" i="1" smtClean="0">
                          <a:latin typeface="Cambria Math" panose="02040503050406030204" pitchFamily="18" charset="0"/>
                        </a:rPr>
                        <m:t>𝑠</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𝑎</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oMath>
                  </m:oMathPara>
                </a14:m>
                <a:endParaRPr lang="en-US" sz="1800" dirty="0" smtClean="0"/>
              </a:p>
              <a:p>
                <a:pPr lvl="2"/>
                <a:endParaRPr lang="en-US" sz="1800" dirty="0"/>
              </a:p>
              <a:p>
                <a:r>
                  <a:rPr lang="en-US" sz="2400" dirty="0" smtClean="0"/>
                  <a:t>The value of the implementation policy:</a:t>
                </a:r>
              </a:p>
              <a:p>
                <a:pPr lvl="1"/>
                <a:endParaRPr lang="en-US" sz="2000" dirty="0"/>
              </a:p>
              <a:p>
                <a:pPr lvl="1"/>
                <a:endParaRPr lang="en-US" sz="2000" dirty="0" smtClean="0"/>
              </a:p>
              <a:p>
                <a:pPr lvl="1"/>
                <a:r>
                  <a:rPr lang="en-US" sz="2000" dirty="0" smtClean="0"/>
                  <a:t>or</a:t>
                </a:r>
              </a:p>
              <a:p>
                <a:pPr lvl="1"/>
                <a:endParaRPr lang="en-US" sz="2000" dirty="0" smtClean="0"/>
              </a:p>
              <a:p>
                <a:pPr lvl="1"/>
                <a:endParaRPr lang="en-US" sz="2000" dirty="0" smtClean="0"/>
              </a:p>
              <a:p>
                <a:r>
                  <a:rPr lang="en-US" sz="2400" dirty="0" smtClean="0"/>
                  <a:t>The goal is to find an effective learning policy so that we obtain the best implementation policy.</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98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graphicFrame>
        <p:nvGraphicFramePr>
          <p:cNvPr id="5" name="Object 4"/>
          <p:cNvGraphicFramePr>
            <a:graphicFrameLocks noChangeAspect="1"/>
          </p:cNvGraphicFramePr>
          <p:nvPr>
            <p:extLst/>
          </p:nvPr>
        </p:nvGraphicFramePr>
        <p:xfrm>
          <a:off x="1534911" y="3298050"/>
          <a:ext cx="6170612" cy="603250"/>
        </p:xfrm>
        <a:graphic>
          <a:graphicData uri="http://schemas.openxmlformats.org/presentationml/2006/ole">
            <mc:AlternateContent xmlns:mc="http://schemas.openxmlformats.org/markup-compatibility/2006">
              <mc:Choice xmlns:v="urn:schemas-microsoft-com:vml" Requires="v">
                <p:oleObj spid="_x0000_s108548" name="Equation" r:id="rId4" imgW="4419360" imgH="431640" progId="Equation.DSMT4">
                  <p:embed/>
                </p:oleObj>
              </mc:Choice>
              <mc:Fallback>
                <p:oleObj name="Equation" r:id="rId4" imgW="4419360" imgH="431640" progId="Equation.DSMT4">
                  <p:embed/>
                  <p:pic>
                    <p:nvPicPr>
                      <p:cNvPr id="5" name="Object 4"/>
                      <p:cNvPicPr/>
                      <p:nvPr/>
                    </p:nvPicPr>
                    <p:blipFill>
                      <a:blip r:embed="rId5"/>
                      <a:stretch>
                        <a:fillRect/>
                      </a:stretch>
                    </p:blipFill>
                    <p:spPr>
                      <a:xfrm>
                        <a:off x="1534911" y="3298050"/>
                        <a:ext cx="6170612" cy="60325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1357618" y="4394200"/>
          <a:ext cx="7002463" cy="603250"/>
        </p:xfrm>
        <a:graphic>
          <a:graphicData uri="http://schemas.openxmlformats.org/presentationml/2006/ole">
            <mc:AlternateContent xmlns:mc="http://schemas.openxmlformats.org/markup-compatibility/2006">
              <mc:Choice xmlns:v="urn:schemas-microsoft-com:vml" Requires="v">
                <p:oleObj spid="_x0000_s108549" name="Equation" r:id="rId6" imgW="5016240" imgH="431640" progId="Equation.DSMT4">
                  <p:embed/>
                </p:oleObj>
              </mc:Choice>
              <mc:Fallback>
                <p:oleObj name="Equation" r:id="rId6" imgW="5016240" imgH="431640" progId="Equation.DSMT4">
                  <p:embed/>
                  <p:pic>
                    <p:nvPicPr>
                      <p:cNvPr id="6" name="Object 5"/>
                      <p:cNvPicPr/>
                      <p:nvPr/>
                    </p:nvPicPr>
                    <p:blipFill>
                      <a:blip r:embed="rId7"/>
                      <a:stretch>
                        <a:fillRect/>
                      </a:stretch>
                    </p:blipFill>
                    <p:spPr>
                      <a:xfrm>
                        <a:off x="1357618" y="4394200"/>
                        <a:ext cx="7002463" cy="603250"/>
                      </a:xfrm>
                      <a:prstGeom prst="rect">
                        <a:avLst/>
                      </a:prstGeom>
                    </p:spPr>
                  </p:pic>
                </p:oleObj>
              </mc:Fallback>
            </mc:AlternateContent>
          </a:graphicData>
        </a:graphic>
      </p:graphicFrame>
    </p:spTree>
    <p:extLst>
      <p:ext uri="{BB962C8B-B14F-4D97-AF65-F5344CB8AC3E}">
        <p14:creationId xmlns:p14="http://schemas.microsoft.com/office/powerpoint/2010/main" val="3480612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p:sp>
        <p:nvSpPr>
          <p:cNvPr id="3" name="Content Placeholder 2"/>
          <p:cNvSpPr>
            <a:spLocks noGrp="1"/>
          </p:cNvSpPr>
          <p:nvPr>
            <p:ph idx="1"/>
          </p:nvPr>
        </p:nvSpPr>
        <p:spPr/>
        <p:txBody>
          <a:bodyPr/>
          <a:lstStyle/>
          <a:p>
            <a:r>
              <a:rPr lang="en-US" dirty="0" smtClean="0"/>
              <a:t>Convergence rates:</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21776" y="1871529"/>
            <a:ext cx="6647902" cy="4975474"/>
          </a:xfrm>
          <a:prstGeom prst="rect">
            <a:avLst/>
          </a:prstGeom>
        </p:spPr>
      </p:pic>
    </p:spTree>
    <p:extLst>
      <p:ext uri="{BB962C8B-B14F-4D97-AF65-F5344CB8AC3E}">
        <p14:creationId xmlns:p14="http://schemas.microsoft.com/office/powerpoint/2010/main" val="10674795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sz="2400" dirty="0" smtClean="0"/>
              <a:t>On vs off-policy learning:</a:t>
            </a:r>
          </a:p>
          <a:p>
            <a:pPr lvl="1"/>
            <a:r>
              <a:rPr lang="en-US" sz="2000" dirty="0" smtClean="0"/>
              <a:t>On-policy learning – Learning the value of a fixed policy:</a:t>
            </a:r>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pPr lvl="1"/>
            <a:r>
              <a:rPr lang="en-US" sz="2000" dirty="0" smtClean="0"/>
              <a:t>Off-policy learning:</a:t>
            </a:r>
          </a:p>
          <a:p>
            <a:pPr lvl="2"/>
            <a:r>
              <a:rPr lang="en-US" sz="1800" dirty="0" smtClean="0"/>
              <a:t>Sample actions according to a </a:t>
            </a:r>
            <a:r>
              <a:rPr lang="en-US" sz="1800" i="1" dirty="0" smtClean="0"/>
              <a:t>learning policy</a:t>
            </a:r>
            <a:r>
              <a:rPr lang="en-US" sz="1800" dirty="0" smtClean="0"/>
              <a:t> (called “</a:t>
            </a:r>
            <a:r>
              <a:rPr lang="en-US" sz="1800" i="1" dirty="0" smtClean="0"/>
              <a:t>behavior policy” </a:t>
            </a:r>
            <a:r>
              <a:rPr lang="en-US" sz="1800" dirty="0" smtClean="0"/>
              <a:t>in the RL literature). This is the policy used for learning the </a:t>
            </a:r>
            <a:r>
              <a:rPr lang="en-US" sz="1800" i="1" dirty="0" smtClean="0"/>
              <a:t>implementation policy </a:t>
            </a:r>
            <a:r>
              <a:rPr lang="en-US" sz="1800" dirty="0" smtClean="0"/>
              <a:t>(called the “target policy” in the RL literature).</a:t>
            </a:r>
          </a:p>
          <a:p>
            <a:pPr lvl="2"/>
            <a:r>
              <a:rPr lang="en-US" sz="1800" dirty="0" smtClean="0"/>
              <a:t>Needs to be combined with a state sampling policy.</a:t>
            </a:r>
          </a:p>
          <a:p>
            <a:pPr lvl="2"/>
            <a:endParaRPr lang="en-US" sz="1800" dirty="0"/>
          </a:p>
        </p:txBody>
      </p:sp>
      <p:graphicFrame>
        <p:nvGraphicFramePr>
          <p:cNvPr id="4" name="Object 3"/>
          <p:cNvGraphicFramePr>
            <a:graphicFrameLocks noChangeAspect="1"/>
          </p:cNvGraphicFramePr>
          <p:nvPr>
            <p:extLst/>
          </p:nvPr>
        </p:nvGraphicFramePr>
        <p:xfrm>
          <a:off x="1666537" y="1996399"/>
          <a:ext cx="6627836" cy="1953030"/>
        </p:xfrm>
        <a:graphic>
          <a:graphicData uri="http://schemas.openxmlformats.org/presentationml/2006/ole">
            <mc:AlternateContent xmlns:mc="http://schemas.openxmlformats.org/markup-compatibility/2006">
              <mc:Choice xmlns:v="urn:schemas-microsoft-com:vml" Requires="v">
                <p:oleObj spid="_x0000_s109571" name="Equation" r:id="rId3" imgW="4051080" imgH="1193760" progId="Equation.DSMT4">
                  <p:embed/>
                </p:oleObj>
              </mc:Choice>
              <mc:Fallback>
                <p:oleObj name="Equation" r:id="rId3" imgW="4051080" imgH="1193760" progId="Equation.DSMT4">
                  <p:embed/>
                  <p:pic>
                    <p:nvPicPr>
                      <p:cNvPr id="4" name="Object 3"/>
                      <p:cNvPicPr/>
                      <p:nvPr/>
                    </p:nvPicPr>
                    <p:blipFill>
                      <a:blip r:embed="rId4"/>
                      <a:stretch>
                        <a:fillRect/>
                      </a:stretch>
                    </p:blipFill>
                    <p:spPr>
                      <a:xfrm>
                        <a:off x="1666537" y="1996399"/>
                        <a:ext cx="6627836" cy="1953030"/>
                      </a:xfrm>
                      <a:prstGeom prst="rect">
                        <a:avLst/>
                      </a:prstGeom>
                    </p:spPr>
                  </p:pic>
                </p:oleObj>
              </mc:Fallback>
            </mc:AlternateContent>
          </a:graphicData>
        </a:graphic>
      </p:graphicFrame>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7842227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Model-free vs. model-based</a:t>
                </a:r>
              </a:p>
              <a:p>
                <a:pPr lvl="1"/>
                <a:r>
                  <a:rPr lang="en-US" sz="2000" dirty="0" smtClean="0"/>
                  <a:t>Model-based means we have a mathematical statement of how the problem evolves that can be simulated in the computer.</a:t>
                </a:r>
              </a:p>
              <a:p>
                <a:pPr lvl="1"/>
                <a:r>
                  <a:rPr lang="en-US" sz="2000" dirty="0" smtClean="0"/>
                  <a:t>Model-free refers to a physical process that can be observed, but where we do not have equations describing the evolution over time.</a:t>
                </a:r>
              </a:p>
              <a:p>
                <a:pPr lvl="2"/>
                <a:r>
                  <a:rPr lang="en-US" sz="1800" dirty="0" smtClean="0"/>
                  <a:t>The behavior of a human or animal</a:t>
                </a:r>
              </a:p>
              <a:p>
                <a:pPr lvl="2"/>
                <a:r>
                  <a:rPr lang="en-US" sz="1800" dirty="0" smtClean="0"/>
                  <a:t>The behavior of the climate</a:t>
                </a:r>
              </a:p>
              <a:p>
                <a:pPr lvl="2"/>
                <a:r>
                  <a:rPr lang="en-US" sz="1800" dirty="0" smtClean="0"/>
                  <a:t>The behavior of a complex system such as a chemical plant</a:t>
                </a:r>
              </a:p>
              <a:p>
                <a:pPr lvl="1"/>
                <a:r>
                  <a:rPr lang="en-US" sz="2000" dirty="0" smtClean="0"/>
                  <a:t>Q-learning is often described as “model free” because it can be learned while observing a system.</a:t>
                </a:r>
              </a:p>
              <a:p>
                <a:pPr lvl="1"/>
                <a:r>
                  <a:rPr lang="en-US" sz="2000" dirty="0" smtClean="0"/>
                  <a:t>The resulting policy does not require a model:</a:t>
                </a:r>
              </a:p>
              <a:p>
                <a:pPr lvl="1"/>
                <a:endParaRPr lang="en-US" sz="2000" dirty="0"/>
              </a:p>
              <a:p>
                <a:pPr lvl="2"/>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𝐴</m:t>
                        </m:r>
                      </m:e>
                      <m:sup>
                        <m:r>
                          <a:rPr lang="en-US" sz="1600" b="0" i="1" smtClean="0">
                            <a:latin typeface="Cambria Math" panose="02040503050406030204" pitchFamily="18" charset="0"/>
                          </a:rPr>
                          <m:t>𝜋</m:t>
                        </m:r>
                      </m:sup>
                    </m:sSup>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m:t>
                    </m:r>
                    <m:r>
                      <a:rPr lang="en-US" sz="1600" b="0" i="1" smtClean="0">
                        <a:latin typeface="Cambria Math" panose="02040503050406030204" pitchFamily="18" charset="0"/>
                      </a:rPr>
                      <m:t>𝑎𝑟𝑔𝑚𝑎</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𝑎</m:t>
                        </m:r>
                      </m:sub>
                    </m:sSub>
                    <m:sSup>
                      <m:sSupPr>
                        <m:ctrlPr>
                          <a:rPr lang="en-US" sz="1600" b="0" i="1" smtClean="0">
                            <a:latin typeface="Cambria Math" panose="02040503050406030204" pitchFamily="18" charset="0"/>
                          </a:rPr>
                        </m:ctrlPr>
                      </m:sSupPr>
                      <m:e>
                        <m:acc>
                          <m:accPr>
                            <m:chr m:val="̅"/>
                            <m:ctrlPr>
                              <a:rPr lang="en-US" sz="1600" b="0" i="1" smtClean="0">
                                <a:latin typeface="Cambria Math" panose="02040503050406030204" pitchFamily="18" charset="0"/>
                              </a:rPr>
                            </m:ctrlPr>
                          </m:accPr>
                          <m:e>
                            <m:r>
                              <a:rPr lang="en-US" sz="1600" b="0" i="1" smtClean="0">
                                <a:latin typeface="Cambria Math" panose="02040503050406030204" pitchFamily="18" charset="0"/>
                              </a:rPr>
                              <m:t>𝑄</m:t>
                            </m:r>
                          </m:e>
                        </m:acc>
                      </m:e>
                      <m:sup>
                        <m:r>
                          <a:rPr lang="en-US" sz="1600" b="0" i="1" smtClean="0">
                            <a:latin typeface="Cambria Math" panose="02040503050406030204" pitchFamily="18" charset="0"/>
                          </a:rPr>
                          <m:t>𝑛</m:t>
                        </m:r>
                      </m:sup>
                    </m:sSup>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m:t>
                    </m:r>
                    <m:r>
                      <a:rPr lang="en-US" sz="1600" b="0" i="1" smtClean="0">
                        <a:latin typeface="Cambria Math" panose="02040503050406030204" pitchFamily="18" charset="0"/>
                      </a:rPr>
                      <m:t>𝑎</m:t>
                    </m:r>
                    <m:r>
                      <a:rPr lang="en-US" sz="1600" b="0" i="1" smtClean="0">
                        <a:latin typeface="Cambria Math" panose="02040503050406030204" pitchFamily="18" charset="0"/>
                      </a:rPr>
                      <m:t>)</m:t>
                    </m:r>
                  </m:oMath>
                </a14:m>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985" r="-7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972983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dirty="0" smtClean="0"/>
              <a:t>Notes</a:t>
            </a:r>
          </a:p>
          <a:p>
            <a:pPr lvl="1"/>
            <a:r>
              <a:rPr lang="en-US" dirty="0" smtClean="0"/>
              <a:t>Lookup table belief models are most popular, but do not scale (limit of 3 dimensions).</a:t>
            </a:r>
          </a:p>
          <a:p>
            <a:pPr lvl="1"/>
            <a:r>
              <a:rPr lang="en-US" dirty="0" smtClean="0"/>
              <a:t>Various smoothing strategies have been suggested (basically nonparametric statistics), but still limited to 3 dimensions.  </a:t>
            </a:r>
          </a:p>
          <a:p>
            <a:pPr lvl="1"/>
            <a:r>
              <a:rPr lang="en-US" dirty="0" smtClean="0"/>
              <a:t>Need to be very careful with </a:t>
            </a:r>
            <a:r>
              <a:rPr lang="en-US" dirty="0" err="1" smtClean="0"/>
              <a:t>stepsizes</a:t>
            </a:r>
            <a:r>
              <a:rPr lang="en-US" dirty="0" smtClean="0"/>
              <a:t>.  Q-learning is a form of approximate value iteration where the backward learning is slowed by the use of </a:t>
            </a:r>
            <a:r>
              <a:rPr lang="en-US" dirty="0" err="1" smtClean="0"/>
              <a:t>stepsizes</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6419306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smtClean="0"/>
                  <a:t>Max operator bias:</a:t>
                </a:r>
              </a:p>
              <a:p>
                <a:pPr lvl="1"/>
                <a:r>
                  <a:rPr lang="en-US" sz="2000" dirty="0" smtClean="0"/>
                  <a:t>Second issue arises when there is randomness in the reward.</a:t>
                </a:r>
              </a:p>
              <a:p>
                <a:pPr lvl="1"/>
                <a:r>
                  <a:rPr lang="en-US" sz="2000" dirty="0" smtClean="0"/>
                  <a:t>Imagine that we are purchasing energy at a price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𝑡</m:t>
                        </m:r>
                      </m:sub>
                    </m:sSub>
                  </m:oMath>
                </a14:m>
                <a:r>
                  <a:rPr lang="en-US" sz="2000" dirty="0" smtClean="0"/>
                  <a:t> which evolves randomly from one time period to the next.</a:t>
                </a:r>
              </a:p>
              <a:p>
                <a:pPr lvl="1"/>
                <a:r>
                  <a:rPr lang="en-US" sz="2000" dirty="0" smtClean="0"/>
                  <a:t>Imagine buying and selling energy using real time prices:</a:t>
                </a:r>
                <a:endParaRPr lang="en-US" sz="2000" dirty="0"/>
              </a:p>
              <a:p>
                <a:pPr lvl="1"/>
                <a:endParaRPr lang="en-US" sz="2000" dirty="0" smtClean="0"/>
              </a:p>
              <a:p>
                <a:pPr lvl="1"/>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985" r="-314"/>
                </a:stretch>
              </a:blipFill>
            </p:spPr>
            <p:txBody>
              <a:bodyPr/>
              <a:lstStyle/>
              <a:p>
                <a:r>
                  <a:rPr lang="en-US">
                    <a:noFill/>
                  </a:rPr>
                  <a:t> </a:t>
                </a:r>
              </a:p>
            </p:txBody>
          </p:sp>
        </mc:Fallback>
      </mc:AlternateContent>
      <p:sp>
        <p:nvSpPr>
          <p:cNvPr id="9" name="Footer Placeholder 8"/>
          <p:cNvSpPr>
            <a:spLocks noGrp="1"/>
          </p:cNvSpPr>
          <p:nvPr>
            <p:ph type="ftr" sz="quarter" idx="11"/>
          </p:nvPr>
        </p:nvSpPr>
        <p:spPr/>
        <p:txBody>
          <a:bodyPr/>
          <a:lstStyle/>
          <a:p>
            <a:pPr>
              <a:defRPr/>
            </a:pPr>
            <a:r>
              <a:rPr lang="en-US" smtClean="0"/>
              <a:t>© 2019 Warren B. Powell</a:t>
            </a:r>
            <a:endParaRPr lang="en-US" dirty="0"/>
          </a:p>
        </p:txBody>
      </p:sp>
      <p:pic>
        <p:nvPicPr>
          <p:cNvPr id="10" name="Picture 9"/>
          <p:cNvPicPr/>
          <p:nvPr/>
        </p:nvPicPr>
        <p:blipFill>
          <a:blip r:embed="rId3"/>
          <a:stretch>
            <a:fillRect/>
          </a:stretch>
        </p:blipFill>
        <p:spPr>
          <a:xfrm>
            <a:off x="520428" y="3462632"/>
            <a:ext cx="8156643" cy="2500423"/>
          </a:xfrm>
          <a:prstGeom prst="rect">
            <a:avLst/>
          </a:prstGeom>
        </p:spPr>
      </p:pic>
    </p:spTree>
    <p:extLst>
      <p:ext uri="{BB962C8B-B14F-4D97-AF65-F5344CB8AC3E}">
        <p14:creationId xmlns:p14="http://schemas.microsoft.com/office/powerpoint/2010/main" val="357022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799" y="1143000"/>
                <a:ext cx="8078821" cy="4953000"/>
              </a:xfrm>
            </p:spPr>
            <p:txBody>
              <a:bodyPr/>
              <a:lstStyle/>
              <a:p>
                <a:r>
                  <a:rPr lang="en-US" dirty="0" smtClean="0"/>
                  <a:t>Max operator bias (cont’d)</a:t>
                </a:r>
              </a:p>
              <a:p>
                <a:pPr lvl="1"/>
                <a:r>
                  <a:rPr lang="en-US" dirty="0" smtClean="0"/>
                  <a:t>This introduces noise in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𝑞</m:t>
                            </m:r>
                          </m:e>
                        </m:acc>
                      </m:e>
                      <m:sup>
                        <m:r>
                          <a:rPr lang="en-US" b="0" i="1" smtClean="0">
                            <a:latin typeface="Cambria Math" panose="02040503050406030204" pitchFamily="18" charset="0"/>
                          </a:rPr>
                          <m:t>𝑛</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e>
                    </m:d>
                    <m:r>
                      <a:rPr lang="en-US" b="0" i="1" smtClean="0">
                        <a:latin typeface="Cambria Math" panose="02040503050406030204" pitchFamily="18" charset="0"/>
                      </a:rPr>
                      <m:t>:</m:t>
                    </m:r>
                  </m:oMath>
                </a14:m>
                <a:r>
                  <a:rPr lang="en-US" dirty="0" smtClean="0"/>
                  <a:t> </a:t>
                </a:r>
                <a:endParaRPr lang="en-US" dirty="0"/>
              </a:p>
              <a:p>
                <a:pPr lvl="1"/>
                <a:endParaRPr lang="en-US" dirty="0" smtClean="0"/>
              </a:p>
              <a:p>
                <a:pPr lvl="1"/>
                <a:endParaRPr lang="en-US" dirty="0"/>
              </a:p>
              <a:p>
                <a:pPr marL="457200" lvl="1" indent="0">
                  <a:buNone/>
                </a:pPr>
                <a:endParaRPr lang="en-US" dirty="0"/>
              </a:p>
              <a:p>
                <a:pPr lvl="1"/>
                <a:r>
                  <a:rPr lang="en-US" dirty="0" smtClean="0"/>
                  <a:t>Finding the max over a set of noisy estimates </a:t>
                </a:r>
                <a14:m>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p>
                        <m:r>
                          <a:rPr lang="en-US" i="1">
                            <a:latin typeface="Cambria Math" panose="02040503050406030204" pitchFamily="18" charset="0"/>
                          </a:rPr>
                          <m:t>𝑛</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𝑛</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𝑛</m:t>
                            </m:r>
                          </m:sup>
                        </m:sSup>
                      </m:e>
                    </m:d>
                  </m:oMath>
                </a14:m>
                <a:r>
                  <a:rPr lang="en-US" dirty="0" smtClean="0"/>
                  <a:t> introduces bias in the estimates </a:t>
                </a:r>
                <a:r>
                  <a:rPr lang="en-US" dirty="0"/>
                  <a:t> </a:t>
                </a:r>
                <a14:m>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p>
                        <m:r>
                          <a:rPr lang="en-US" i="1">
                            <a:latin typeface="Cambria Math" panose="02040503050406030204" pitchFamily="18" charset="0"/>
                          </a:rPr>
                          <m:t>𝑛</m:t>
                        </m:r>
                        <m:r>
                          <a:rPr lang="en-US" i="1">
                            <a:latin typeface="Cambria Math" panose="02040503050406030204" pitchFamily="18" charset="0"/>
                          </a:rPr>
                          <m:t>−1</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m:t>
                            </m:r>
                          </m:sup>
                        </m:sSup>
                      </m:e>
                    </m:d>
                  </m:oMath>
                </a14:m>
                <a:r>
                  <a:rPr lang="en-US" dirty="0" smtClean="0"/>
                  <a:t>.  </a:t>
                </a:r>
                <a:r>
                  <a:rPr lang="en-US" dirty="0"/>
                  <a:t>This bias can be quite large</a:t>
                </a:r>
                <a:r>
                  <a:rPr lang="en-US" dirty="0" smtClean="0"/>
                  <a:t>.</a:t>
                </a:r>
              </a:p>
              <a:p>
                <a:pPr lvl="1"/>
                <a:r>
                  <a:rPr lang="en-US" dirty="0" smtClean="0"/>
                  <a:t>Testing on roulette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799" y="1143000"/>
                <a:ext cx="8078821" cy="4953000"/>
              </a:xfrm>
              <a:blipFill>
                <a:blip r:embed="rId3"/>
                <a:stretch>
                  <a:fillRect t="-135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1459565" y="2172171"/>
          <a:ext cx="6531287" cy="1075109"/>
        </p:xfrm>
        <a:graphic>
          <a:graphicData uri="http://schemas.openxmlformats.org/presentationml/2006/ole">
            <mc:AlternateContent xmlns:mc="http://schemas.openxmlformats.org/markup-compatibility/2006">
              <mc:Choice xmlns:v="urn:schemas-microsoft-com:vml" Requires="v">
                <p:oleObj spid="_x0000_s110595" name="Equation" r:id="rId4" imgW="3085920" imgH="507960" progId="Equation.DSMT4">
                  <p:embed/>
                </p:oleObj>
              </mc:Choice>
              <mc:Fallback>
                <p:oleObj name="Equation" r:id="rId4" imgW="3085920" imgH="507960" progId="Equation.DSMT4">
                  <p:embed/>
                  <p:pic>
                    <p:nvPicPr>
                      <p:cNvPr id="5" name="Object 4"/>
                      <p:cNvPicPr/>
                      <p:nvPr/>
                    </p:nvPicPr>
                    <p:blipFill>
                      <a:blip r:embed="rId5"/>
                      <a:stretch>
                        <a:fillRect/>
                      </a:stretch>
                    </p:blipFill>
                    <p:spPr>
                      <a:xfrm>
                        <a:off x="1459565" y="2172171"/>
                        <a:ext cx="6531287" cy="1075109"/>
                      </a:xfrm>
                      <a:prstGeom prst="rect">
                        <a:avLst/>
                      </a:prstGeom>
                    </p:spPr>
                  </p:pic>
                </p:oleObj>
              </mc:Fallback>
            </mc:AlternateContent>
          </a:graphicData>
        </a:graphic>
      </p:graphicFrame>
      <p:sp>
        <p:nvSpPr>
          <p:cNvPr id="9" name="Footer Placeholder 8"/>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500941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sp>
        <p:nvSpPr>
          <p:cNvPr id="3" name="Content Placeholder 2"/>
          <p:cNvSpPr>
            <a:spLocks noGrp="1"/>
          </p:cNvSpPr>
          <p:nvPr>
            <p:ph idx="1"/>
          </p:nvPr>
        </p:nvSpPr>
        <p:spPr>
          <a:xfrm>
            <a:off x="442731" y="1065840"/>
            <a:ext cx="8215132" cy="4953000"/>
          </a:xfrm>
        </p:spPr>
        <p:txBody>
          <a:bodyPr/>
          <a:lstStyle/>
          <a:p>
            <a:r>
              <a:rPr lang="en-US" sz="2400" dirty="0"/>
              <a:t>Energy storage with stochastic prices, supplies and demands</a:t>
            </a:r>
            <a:r>
              <a:rPr lang="en-US" sz="2400" dirty="0" smtClean="0"/>
              <a:t>.</a:t>
            </a:r>
            <a:endParaRPr lang="en-US" sz="2400" dirty="0"/>
          </a:p>
        </p:txBody>
      </p:sp>
      <p:pic>
        <p:nvPicPr>
          <p:cNvPr id="4768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618" y="1567431"/>
            <a:ext cx="5845175"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nvPr>
        </p:nvGraphicFramePr>
        <p:xfrm>
          <a:off x="990367" y="1791571"/>
          <a:ext cx="699545" cy="486640"/>
        </p:xfrm>
        <a:graphic>
          <a:graphicData uri="http://schemas.openxmlformats.org/presentationml/2006/ole">
            <mc:AlternateContent xmlns:mc="http://schemas.openxmlformats.org/markup-compatibility/2006">
              <mc:Choice xmlns:v="urn:schemas-microsoft-com:vml" Requires="v">
                <p:oleObj spid="_x0000_s101386" name="Equation" r:id="rId5" imgW="291960" imgH="203040" progId="Equation.DSMT4">
                  <p:embed/>
                </p:oleObj>
              </mc:Choice>
              <mc:Fallback>
                <p:oleObj name="Equation" r:id="rId5" imgW="291960" imgH="203040" progId="Equation.DSMT4">
                  <p:embed/>
                  <p:pic>
                    <p:nvPicPr>
                      <p:cNvPr id="5" name="Object 4"/>
                      <p:cNvPicPr/>
                      <p:nvPr/>
                    </p:nvPicPr>
                    <p:blipFill>
                      <a:blip r:embed="rId6"/>
                      <a:stretch>
                        <a:fillRect/>
                      </a:stretch>
                    </p:blipFill>
                    <p:spPr>
                      <a:xfrm>
                        <a:off x="990367" y="1791571"/>
                        <a:ext cx="699545" cy="48664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1005600" y="3009063"/>
          <a:ext cx="669925" cy="487362"/>
        </p:xfrm>
        <a:graphic>
          <a:graphicData uri="http://schemas.openxmlformats.org/presentationml/2006/ole">
            <mc:AlternateContent xmlns:mc="http://schemas.openxmlformats.org/markup-compatibility/2006">
              <mc:Choice xmlns:v="urn:schemas-microsoft-com:vml" Requires="v">
                <p:oleObj spid="_x0000_s101387" name="Equation" r:id="rId7" imgW="279360" imgH="203040" progId="Equation.DSMT4">
                  <p:embed/>
                </p:oleObj>
              </mc:Choice>
              <mc:Fallback>
                <p:oleObj name="Equation" r:id="rId7" imgW="279360" imgH="203040" progId="Equation.DSMT4">
                  <p:embed/>
                  <p:pic>
                    <p:nvPicPr>
                      <p:cNvPr id="6" name="Object 5"/>
                      <p:cNvPicPr>
                        <a:picLocks noChangeAspect="1" noChangeArrowheads="1"/>
                      </p:cNvPicPr>
                      <p:nvPr/>
                    </p:nvPicPr>
                    <p:blipFill>
                      <a:blip r:embed="rId8"/>
                      <a:srcRect/>
                      <a:stretch>
                        <a:fillRect/>
                      </a:stretch>
                    </p:blipFill>
                    <p:spPr bwMode="auto">
                      <a:xfrm>
                        <a:off x="1005600" y="3009063"/>
                        <a:ext cx="6699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7850056" y="2443731"/>
          <a:ext cx="457200" cy="487362"/>
        </p:xfrm>
        <a:graphic>
          <a:graphicData uri="http://schemas.openxmlformats.org/presentationml/2006/ole">
            <mc:AlternateContent xmlns:mc="http://schemas.openxmlformats.org/markup-compatibility/2006">
              <mc:Choice xmlns:v="urn:schemas-microsoft-com:vml" Requires="v">
                <p:oleObj spid="_x0000_s101388" name="Equation" r:id="rId9" imgW="190440" imgH="203040" progId="Equation.DSMT4">
                  <p:embed/>
                </p:oleObj>
              </mc:Choice>
              <mc:Fallback>
                <p:oleObj name="Equation" r:id="rId9" imgW="190440" imgH="203040" progId="Equation.DSMT4">
                  <p:embed/>
                  <p:pic>
                    <p:nvPicPr>
                      <p:cNvPr id="7" name="Object 6"/>
                      <p:cNvPicPr>
                        <a:picLocks noChangeAspect="1" noChangeArrowheads="1"/>
                      </p:cNvPicPr>
                      <p:nvPr/>
                    </p:nvPicPr>
                    <p:blipFill>
                      <a:blip r:embed="rId10"/>
                      <a:srcRect/>
                      <a:stretch>
                        <a:fillRect/>
                      </a:stretch>
                    </p:blipFill>
                    <p:spPr bwMode="auto">
                      <a:xfrm>
                        <a:off x="7850056" y="2443731"/>
                        <a:ext cx="457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4560013" y="3320213"/>
          <a:ext cx="852487" cy="487362"/>
        </p:xfrm>
        <a:graphic>
          <a:graphicData uri="http://schemas.openxmlformats.org/presentationml/2006/ole">
            <mc:AlternateContent xmlns:mc="http://schemas.openxmlformats.org/markup-compatibility/2006">
              <mc:Choice xmlns:v="urn:schemas-microsoft-com:vml" Requires="v">
                <p:oleObj spid="_x0000_s101389" name="Equation" r:id="rId11" imgW="355320" imgH="203040" progId="Equation.DSMT4">
                  <p:embed/>
                </p:oleObj>
              </mc:Choice>
              <mc:Fallback>
                <p:oleObj name="Equation" r:id="rId11" imgW="355320" imgH="203040" progId="Equation.DSMT4">
                  <p:embed/>
                  <p:pic>
                    <p:nvPicPr>
                      <p:cNvPr id="8" name="Object 7"/>
                      <p:cNvPicPr>
                        <a:picLocks noChangeAspect="1" noChangeArrowheads="1"/>
                      </p:cNvPicPr>
                      <p:nvPr/>
                    </p:nvPicPr>
                    <p:blipFill>
                      <a:blip r:embed="rId12"/>
                      <a:srcRect/>
                      <a:stretch>
                        <a:fillRect/>
                      </a:stretch>
                    </p:blipFill>
                    <p:spPr bwMode="auto">
                      <a:xfrm>
                        <a:off x="4560013" y="3320213"/>
                        <a:ext cx="85248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1052513" y="4230688"/>
          <a:ext cx="2681287" cy="2103437"/>
        </p:xfrm>
        <a:graphic>
          <a:graphicData uri="http://schemas.openxmlformats.org/presentationml/2006/ole">
            <mc:AlternateContent xmlns:mc="http://schemas.openxmlformats.org/markup-compatibility/2006">
              <mc:Choice xmlns:v="urn:schemas-microsoft-com:vml" Requires="v">
                <p:oleObj spid="_x0000_s101390" name="Equation" r:id="rId13" imgW="1117440" imgH="876240" progId="Equation.DSMT4">
                  <p:embed/>
                </p:oleObj>
              </mc:Choice>
              <mc:Fallback>
                <p:oleObj name="Equation" r:id="rId13" imgW="1117440" imgH="876240" progId="Equation.DSMT4">
                  <p:embed/>
                  <p:pic>
                    <p:nvPicPr>
                      <p:cNvPr id="9" name="Object 8"/>
                      <p:cNvPicPr>
                        <a:picLocks noChangeAspect="1" noChangeArrowheads="1"/>
                      </p:cNvPicPr>
                      <p:nvPr/>
                    </p:nvPicPr>
                    <p:blipFill>
                      <a:blip r:embed="rId14"/>
                      <a:srcRect/>
                      <a:stretch>
                        <a:fillRect/>
                      </a:stretch>
                    </p:blipFill>
                    <p:spPr bwMode="auto">
                      <a:xfrm>
                        <a:off x="1052513" y="4230688"/>
                        <a:ext cx="268128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4" name="Group 13"/>
          <p:cNvGrpSpPr/>
          <p:nvPr/>
        </p:nvGrpSpPr>
        <p:grpSpPr>
          <a:xfrm>
            <a:off x="2858947" y="4155311"/>
            <a:ext cx="4613628" cy="1713054"/>
            <a:chOff x="2858947" y="4155311"/>
            <a:chExt cx="4613628" cy="1713054"/>
          </a:xfrm>
        </p:grpSpPr>
        <p:sp>
          <p:nvSpPr>
            <p:cNvPr id="10" name="Oval 9"/>
            <p:cNvSpPr/>
            <p:nvPr/>
          </p:nvSpPr>
          <p:spPr bwMode="auto">
            <a:xfrm>
              <a:off x="2858947" y="4155311"/>
              <a:ext cx="995423" cy="1713054"/>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2" name="Straight Arrow Connector 11"/>
            <p:cNvCxnSpPr>
              <a:stCxn id="10" idx="6"/>
            </p:cNvCxnSpPr>
            <p:nvPr/>
          </p:nvCxnSpPr>
          <p:spPr bwMode="auto">
            <a:xfrm>
              <a:off x="3854370" y="5011838"/>
              <a:ext cx="590308" cy="0"/>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3" name="Object 12"/>
            <p:cNvGraphicFramePr>
              <a:graphicFrameLocks noChangeAspect="1"/>
            </p:cNvGraphicFramePr>
            <p:nvPr>
              <p:extLst/>
            </p:nvPr>
          </p:nvGraphicFramePr>
          <p:xfrm>
            <a:off x="4443625" y="4786313"/>
            <a:ext cx="3028950" cy="450850"/>
          </p:xfrm>
          <a:graphic>
            <a:graphicData uri="http://schemas.openxmlformats.org/presentationml/2006/ole">
              <mc:AlternateContent xmlns:mc="http://schemas.openxmlformats.org/markup-compatibility/2006">
                <mc:Choice xmlns:v="urn:schemas-microsoft-com:vml" Requires="v">
                  <p:oleObj spid="_x0000_s101391" name="Equation" r:id="rId15" imgW="1282680" imgH="190440" progId="Equation.DSMT4">
                    <p:embed/>
                  </p:oleObj>
                </mc:Choice>
                <mc:Fallback>
                  <p:oleObj name="Equation" r:id="rId15" imgW="1282680" imgH="190440" progId="Equation.DSMT4">
                    <p:embed/>
                    <p:pic>
                      <p:nvPicPr>
                        <p:cNvPr id="13" name="Object 12"/>
                        <p:cNvPicPr/>
                        <p:nvPr/>
                      </p:nvPicPr>
                      <p:blipFill>
                        <a:blip r:embed="rId16"/>
                        <a:stretch>
                          <a:fillRect/>
                        </a:stretch>
                      </p:blipFill>
                      <p:spPr>
                        <a:xfrm>
                          <a:off x="4443625" y="4786313"/>
                          <a:ext cx="3028950" cy="450850"/>
                        </a:xfrm>
                        <a:prstGeom prst="rect">
                          <a:avLst/>
                        </a:prstGeom>
                      </p:spPr>
                    </p:pic>
                  </p:oleObj>
                </mc:Fallback>
              </mc:AlternateContent>
            </a:graphicData>
          </a:graphic>
        </p:graphicFrame>
      </p:grpSp>
      <p:grpSp>
        <p:nvGrpSpPr>
          <p:cNvPr id="18" name="Group 17"/>
          <p:cNvGrpSpPr/>
          <p:nvPr/>
        </p:nvGrpSpPr>
        <p:grpSpPr>
          <a:xfrm>
            <a:off x="2037144" y="3935392"/>
            <a:ext cx="4498281" cy="2650603"/>
            <a:chOff x="2037144" y="3935392"/>
            <a:chExt cx="4498281" cy="2650603"/>
          </a:xfrm>
        </p:grpSpPr>
        <p:sp>
          <p:nvSpPr>
            <p:cNvPr id="15" name="Oval 14"/>
            <p:cNvSpPr/>
            <p:nvPr/>
          </p:nvSpPr>
          <p:spPr bwMode="auto">
            <a:xfrm>
              <a:off x="2037144" y="3935392"/>
              <a:ext cx="821804" cy="2650603"/>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7" name="Straight Arrow Connector 16"/>
            <p:cNvCxnSpPr/>
            <p:nvPr/>
          </p:nvCxnSpPr>
          <p:spPr bwMode="auto">
            <a:xfrm>
              <a:off x="2858948" y="5260693"/>
              <a:ext cx="1290576" cy="0"/>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9" name="Object 18"/>
            <p:cNvGraphicFramePr>
              <a:graphicFrameLocks noChangeAspect="1"/>
            </p:cNvGraphicFramePr>
            <p:nvPr>
              <p:extLst/>
            </p:nvPr>
          </p:nvGraphicFramePr>
          <p:xfrm>
            <a:off x="4227200" y="5023313"/>
            <a:ext cx="2308225" cy="450850"/>
          </p:xfrm>
          <a:graphic>
            <a:graphicData uri="http://schemas.openxmlformats.org/presentationml/2006/ole">
              <mc:AlternateContent xmlns:mc="http://schemas.openxmlformats.org/markup-compatibility/2006">
                <mc:Choice xmlns:v="urn:schemas-microsoft-com:vml" Requires="v">
                  <p:oleObj spid="_x0000_s101392" name="Equation" r:id="rId17" imgW="977760" imgH="190440" progId="Equation.DSMT4">
                    <p:embed/>
                  </p:oleObj>
                </mc:Choice>
                <mc:Fallback>
                  <p:oleObj name="Equation" r:id="rId17" imgW="977760" imgH="190440" progId="Equation.DSMT4">
                    <p:embed/>
                    <p:pic>
                      <p:nvPicPr>
                        <p:cNvPr id="19" name="Object 18"/>
                        <p:cNvPicPr/>
                        <p:nvPr/>
                      </p:nvPicPr>
                      <p:blipFill>
                        <a:blip r:embed="rId18"/>
                        <a:stretch>
                          <a:fillRect/>
                        </a:stretch>
                      </p:blipFill>
                      <p:spPr>
                        <a:xfrm>
                          <a:off x="4227200" y="5023313"/>
                          <a:ext cx="2308225" cy="450850"/>
                        </a:xfrm>
                        <a:prstGeom prst="rect">
                          <a:avLst/>
                        </a:prstGeom>
                      </p:spPr>
                    </p:pic>
                  </p:oleObj>
                </mc:Fallback>
              </mc:AlternateContent>
            </a:graphicData>
          </a:graphic>
        </p:graphicFrame>
      </p:grpSp>
      <p:grpSp>
        <p:nvGrpSpPr>
          <p:cNvPr id="23" name="Group 22"/>
          <p:cNvGrpSpPr/>
          <p:nvPr/>
        </p:nvGrpSpPr>
        <p:grpSpPr>
          <a:xfrm>
            <a:off x="3116530" y="5789950"/>
            <a:ext cx="4167609" cy="601884"/>
            <a:chOff x="3090441" y="5764192"/>
            <a:chExt cx="4167609" cy="601884"/>
          </a:xfrm>
        </p:grpSpPr>
        <p:sp>
          <p:nvSpPr>
            <p:cNvPr id="20" name="Oval 19"/>
            <p:cNvSpPr/>
            <p:nvPr/>
          </p:nvSpPr>
          <p:spPr bwMode="auto">
            <a:xfrm>
              <a:off x="3090441" y="5764192"/>
              <a:ext cx="601884" cy="601884"/>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22" name="Straight Arrow Connector 21"/>
            <p:cNvCxnSpPr/>
            <p:nvPr/>
          </p:nvCxnSpPr>
          <p:spPr bwMode="auto">
            <a:xfrm>
              <a:off x="3692325" y="6065134"/>
              <a:ext cx="567159" cy="0"/>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4" name="Object 23"/>
            <p:cNvGraphicFramePr>
              <a:graphicFrameLocks noChangeAspect="1"/>
            </p:cNvGraphicFramePr>
            <p:nvPr>
              <p:extLst/>
            </p:nvPr>
          </p:nvGraphicFramePr>
          <p:xfrm>
            <a:off x="4289425" y="5868988"/>
            <a:ext cx="2968625" cy="450850"/>
          </p:xfrm>
          <a:graphic>
            <a:graphicData uri="http://schemas.openxmlformats.org/presentationml/2006/ole">
              <mc:AlternateContent xmlns:mc="http://schemas.openxmlformats.org/markup-compatibility/2006">
                <mc:Choice xmlns:v="urn:schemas-microsoft-com:vml" Requires="v">
                  <p:oleObj spid="_x0000_s101393" name="Equation" r:id="rId19" imgW="1257120" imgH="190440" progId="Equation.DSMT4">
                    <p:embed/>
                  </p:oleObj>
                </mc:Choice>
                <mc:Fallback>
                  <p:oleObj name="Equation" r:id="rId19" imgW="1257120" imgH="190440" progId="Equation.DSMT4">
                    <p:embed/>
                    <p:pic>
                      <p:nvPicPr>
                        <p:cNvPr id="24" name="Object 23"/>
                        <p:cNvPicPr/>
                        <p:nvPr/>
                      </p:nvPicPr>
                      <p:blipFill>
                        <a:blip r:embed="rId20"/>
                        <a:stretch>
                          <a:fillRect/>
                        </a:stretch>
                      </p:blipFill>
                      <p:spPr>
                        <a:xfrm>
                          <a:off x="4289425" y="5868988"/>
                          <a:ext cx="2968625" cy="450850"/>
                        </a:xfrm>
                        <a:prstGeom prst="rect">
                          <a:avLst/>
                        </a:prstGeom>
                      </p:spPr>
                    </p:pic>
                  </p:oleObj>
                </mc:Fallback>
              </mc:AlternateContent>
            </a:graphicData>
          </a:graphic>
        </p:graphicFrame>
      </p:gr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18472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sz="2400" dirty="0"/>
              <a:t>Roulette</a:t>
            </a:r>
          </a:p>
          <a:p>
            <a:pPr lvl="1"/>
            <a:r>
              <a:rPr lang="en-US" sz="2000" dirty="0"/>
              <a:t>Optimal solution is not to play – optimal value of game is </a:t>
            </a:r>
            <a:r>
              <a:rPr lang="en-US" sz="2000" dirty="0" smtClean="0"/>
              <a:t>zero</a:t>
            </a:r>
            <a:endParaRPr lang="en-US" dirty="0" smtClean="0"/>
          </a:p>
          <a:p>
            <a:pPr lvl="1"/>
            <a:r>
              <a:rPr lang="en-US" sz="2000" dirty="0" smtClean="0"/>
              <a:t>Q-learning over 10,000 iterations</a:t>
            </a:r>
            <a:endParaRPr lang="en-US" dirty="0" smtClean="0"/>
          </a:p>
        </p:txBody>
      </p:sp>
      <p:pic>
        <p:nvPicPr>
          <p:cNvPr id="4" name="Picture 3"/>
          <p:cNvPicPr>
            <a:picLocks noChangeAspect="1"/>
          </p:cNvPicPr>
          <p:nvPr/>
        </p:nvPicPr>
        <p:blipFill>
          <a:blip r:embed="rId2"/>
          <a:stretch>
            <a:fillRect/>
          </a:stretch>
        </p:blipFill>
        <p:spPr>
          <a:xfrm>
            <a:off x="979337" y="2305456"/>
            <a:ext cx="6985243" cy="4603738"/>
          </a:xfrm>
          <a:prstGeom prst="rect">
            <a:avLst/>
          </a:prstGeom>
        </p:spPr>
      </p:pic>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sp>
        <p:nvSpPr>
          <p:cNvPr id="6" name="TextBox 5"/>
          <p:cNvSpPr txBox="1"/>
          <p:nvPr/>
        </p:nvSpPr>
        <p:spPr>
          <a:xfrm>
            <a:off x="3786809" y="5396947"/>
            <a:ext cx="2348720" cy="400110"/>
          </a:xfrm>
          <a:prstGeom prst="rect">
            <a:avLst/>
          </a:prstGeom>
          <a:noFill/>
        </p:spPr>
        <p:txBody>
          <a:bodyPr wrap="none" rtlCol="0">
            <a:spAutoFit/>
          </a:bodyPr>
          <a:lstStyle/>
          <a:p>
            <a:pPr algn="l"/>
            <a:r>
              <a:rPr lang="en-US" sz="2000" i="0" dirty="0" smtClean="0"/>
              <a:t>Hint: Optimal Q = 0!</a:t>
            </a:r>
          </a:p>
        </p:txBody>
      </p:sp>
    </p:spTree>
    <p:extLst>
      <p:ext uri="{BB962C8B-B14F-4D97-AF65-F5344CB8AC3E}">
        <p14:creationId xmlns:p14="http://schemas.microsoft.com/office/powerpoint/2010/main" val="27388197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Q-learning</a:t>
            </a:r>
            <a:endParaRPr lang="en-US" dirty="0"/>
          </a:p>
        </p:txBody>
      </p:sp>
      <p:sp>
        <p:nvSpPr>
          <p:cNvPr id="3" name="Content Placeholder 2"/>
          <p:cNvSpPr>
            <a:spLocks noGrp="1"/>
          </p:cNvSpPr>
          <p:nvPr>
            <p:ph idx="1"/>
          </p:nvPr>
        </p:nvSpPr>
        <p:spPr/>
        <p:txBody>
          <a:bodyPr/>
          <a:lstStyle/>
          <a:p>
            <a:r>
              <a:rPr lang="en-US" sz="2400" dirty="0"/>
              <a:t>Roulette</a:t>
            </a:r>
          </a:p>
          <a:p>
            <a:pPr lvl="1"/>
            <a:r>
              <a:rPr lang="en-US" sz="2000" dirty="0"/>
              <a:t>Optimal solution is not to play – optimal value of game is </a:t>
            </a:r>
            <a:r>
              <a:rPr lang="en-US" sz="2000" dirty="0" smtClean="0"/>
              <a:t>zero</a:t>
            </a:r>
            <a:endParaRPr lang="en-US" dirty="0" smtClean="0"/>
          </a:p>
          <a:p>
            <a:pPr lvl="1"/>
            <a:r>
              <a:rPr lang="en-US" sz="2000" dirty="0" smtClean="0"/>
              <a:t>Q-learning over 10,000 iterations</a:t>
            </a:r>
            <a:endParaRPr lang="en-US" dirty="0" smtClean="0"/>
          </a:p>
        </p:txBody>
      </p:sp>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pic>
        <p:nvPicPr>
          <p:cNvPr id="6" name="Picture 5"/>
          <p:cNvPicPr>
            <a:picLocks noChangeAspect="1"/>
          </p:cNvPicPr>
          <p:nvPr/>
        </p:nvPicPr>
        <p:blipFill>
          <a:blip r:embed="rId2"/>
          <a:stretch>
            <a:fillRect/>
          </a:stretch>
        </p:blipFill>
        <p:spPr>
          <a:xfrm>
            <a:off x="1375213" y="2545013"/>
            <a:ext cx="5531426" cy="4146261"/>
          </a:xfrm>
          <a:prstGeom prst="rect">
            <a:avLst/>
          </a:prstGeom>
        </p:spPr>
      </p:pic>
    </p:spTree>
    <p:extLst>
      <p:ext uri="{BB962C8B-B14F-4D97-AF65-F5344CB8AC3E}">
        <p14:creationId xmlns:p14="http://schemas.microsoft.com/office/powerpoint/2010/main" val="2370834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p:sp>
        <p:nvSpPr>
          <p:cNvPr id="3" name="Content Placeholder 2"/>
          <p:cNvSpPr>
            <a:spLocks noGrp="1"/>
          </p:cNvSpPr>
          <p:nvPr>
            <p:ph idx="1"/>
          </p:nvPr>
        </p:nvSpPr>
        <p:spPr/>
        <p:txBody>
          <a:bodyPr/>
          <a:lstStyle/>
          <a:p>
            <a:r>
              <a:rPr lang="en-US" sz="2400" dirty="0" smtClean="0"/>
              <a:t>Roulette</a:t>
            </a:r>
          </a:p>
          <a:p>
            <a:pPr lvl="1"/>
            <a:r>
              <a:rPr lang="en-US" sz="2000" dirty="0" smtClean="0"/>
              <a:t>Optimal solution is not to play – optimal value of game is zero</a:t>
            </a:r>
            <a:endParaRPr lang="en-US" sz="20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pic>
        <p:nvPicPr>
          <p:cNvPr id="5" name="Picture 4"/>
          <p:cNvPicPr>
            <a:picLocks noChangeAspect="1"/>
          </p:cNvPicPr>
          <p:nvPr/>
        </p:nvPicPr>
        <p:blipFill>
          <a:blip r:embed="rId2"/>
          <a:stretch>
            <a:fillRect/>
          </a:stretch>
        </p:blipFill>
        <p:spPr>
          <a:xfrm>
            <a:off x="792805" y="2056683"/>
            <a:ext cx="7665395" cy="4801317"/>
          </a:xfrm>
          <a:prstGeom prst="rect">
            <a:avLst/>
          </a:prstGeom>
        </p:spPr>
      </p:pic>
    </p:spTree>
    <p:extLst>
      <p:ext uri="{BB962C8B-B14F-4D97-AF65-F5344CB8AC3E}">
        <p14:creationId xmlns:p14="http://schemas.microsoft.com/office/powerpoint/2010/main" val="38106592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5359" y="676309"/>
            <a:ext cx="6195597" cy="4968671"/>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3005215" y="5953541"/>
            <a:ext cx="2755883" cy="461665"/>
          </a:xfrm>
          <a:prstGeom prst="rect">
            <a:avLst/>
          </a:prstGeom>
          <a:noFill/>
        </p:spPr>
        <p:txBody>
          <a:bodyPr wrap="none" rtlCol="0">
            <a:spAutoFit/>
          </a:bodyPr>
          <a:lstStyle/>
          <a:p>
            <a:pPr algn="l"/>
            <a:r>
              <a:rPr lang="en-US" sz="2400" dirty="0" smtClean="0"/>
              <a:t>… ongoing research.</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0967343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r>
              <a:rPr lang="en-US" dirty="0"/>
              <a:t>Approximate dynamic programming</a:t>
            </a:r>
          </a:p>
        </p:txBody>
      </p:sp>
      <p:sp>
        <p:nvSpPr>
          <p:cNvPr id="4101" name="Rectangle 5"/>
          <p:cNvSpPr>
            <a:spLocks noGrp="1" noChangeArrowheads="1"/>
          </p:cNvSpPr>
          <p:nvPr>
            <p:ph type="subTitle" idx="1"/>
          </p:nvPr>
        </p:nvSpPr>
        <p:spPr/>
        <p:txBody>
          <a:bodyPr/>
          <a:lstStyle/>
          <a:p>
            <a:r>
              <a:rPr lang="en-US" dirty="0" smtClean="0"/>
              <a:t>Algorithms</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54</a:t>
            </a:fld>
            <a:endParaRPr lang="en-US"/>
          </a:p>
        </p:txBody>
      </p:sp>
    </p:spTree>
    <p:extLst>
      <p:ext uri="{BB962C8B-B14F-4D97-AF65-F5344CB8AC3E}">
        <p14:creationId xmlns:p14="http://schemas.microsoft.com/office/powerpoint/2010/main" val="30963058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Approximate value iteration</a:t>
                </a:r>
              </a:p>
              <a:p>
                <a:pPr lvl="1"/>
                <a:r>
                  <a:rPr lang="en-US" dirty="0" smtClean="0"/>
                  <a:t>Single-pass</a:t>
                </a:r>
              </a:p>
              <a:p>
                <a:pPr lvl="2"/>
                <a:r>
                  <a:rPr lang="en-US" dirty="0" smtClean="0"/>
                  <a:t>Need to define policies for choosing states and actions</a:t>
                </a:r>
              </a:p>
              <a:p>
                <a:pPr lvl="1"/>
                <a:r>
                  <a:rPr lang="en-US" dirty="0" smtClean="0"/>
                  <a:t>Double-pass with “discount” </a:t>
                </a:r>
                <a14:m>
                  <m:oMath xmlns:m="http://schemas.openxmlformats.org/officeDocument/2006/math">
                    <m:r>
                      <a:rPr lang="en-US" b="0" i="1" smtClean="0">
                        <a:latin typeface="Cambria Math" panose="02040503050406030204" pitchFamily="18" charset="0"/>
                      </a:rPr>
                      <m:t>𝜆</m:t>
                    </m:r>
                  </m:oMath>
                </a14:m>
                <a:endParaRPr lang="en-US" dirty="0" smtClean="0"/>
              </a:p>
              <a:p>
                <a:pPr lvl="1"/>
                <a:endParaRPr lang="en-US" dirty="0"/>
              </a:p>
              <a:p>
                <a:r>
                  <a:rPr lang="en-US" dirty="0" smtClean="0"/>
                  <a:t>Approximate policy iteration</a:t>
                </a:r>
              </a:p>
              <a:p>
                <a:endParaRPr lang="en-US" dirty="0"/>
              </a:p>
              <a:p>
                <a:r>
                  <a:rPr lang="en-US" dirty="0" smtClean="0"/>
                  <a:t>Relationship to TD-learning</a:t>
                </a:r>
              </a:p>
              <a:p>
                <a:pPr lvl="1"/>
                <a:r>
                  <a:rPr lang="en-US" dirty="0" smtClean="0"/>
                  <a:t>Approximate value iteration uses TD(0) updates.</a:t>
                </a:r>
              </a:p>
              <a:p>
                <a:pPr lvl="1"/>
                <a:r>
                  <a:rPr lang="en-US" dirty="0" smtClean="0"/>
                  <a:t>Approximate policy iteration uses TD(1) updates.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679591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en-US" sz="3200" smtClean="0"/>
              <a:t>Approximate value iteration</a:t>
            </a:r>
          </a:p>
        </p:txBody>
      </p:sp>
      <mc:AlternateContent xmlns:mc="http://schemas.openxmlformats.org/markup-compatibility/2006" xmlns:a14="http://schemas.microsoft.com/office/drawing/2010/main">
        <mc:Choice Requires="a14">
          <p:sp>
            <p:nvSpPr>
              <p:cNvPr id="57347" name="Rectangle 3"/>
              <p:cNvSpPr>
                <a:spLocks noGrp="1" noChangeArrowheads="1"/>
              </p:cNvSpPr>
              <p:nvPr>
                <p:ph type="body" idx="4294967295"/>
              </p:nvPr>
            </p:nvSpPr>
            <p:spPr>
              <a:xfrm>
                <a:off x="406400" y="1231900"/>
                <a:ext cx="7772400" cy="5321300"/>
              </a:xfrm>
            </p:spPr>
            <p:txBody>
              <a:bodyPr/>
              <a:lstStyle/>
              <a:p>
                <a:pPr lvl="1">
                  <a:buFontTx/>
                  <a:buNone/>
                </a:pPr>
                <a:r>
                  <a:rPr lang="en-US" dirty="0" smtClean="0"/>
                  <a:t>Step 1: Start with a pre-decision state </a:t>
                </a:r>
              </a:p>
              <a:p>
                <a:pPr lvl="1">
                  <a:buFontTx/>
                  <a:buNone/>
                </a:pPr>
                <a:r>
                  <a:rPr lang="en-US" dirty="0" smtClean="0">
                    <a:solidFill>
                      <a:srgbClr val="009900"/>
                    </a:solidFill>
                  </a:rPr>
                  <a:t>Step 2: Solve the deterministic optimization using</a:t>
                </a:r>
              </a:p>
              <a:p>
                <a:pPr lvl="1">
                  <a:buFontTx/>
                  <a:buNone/>
                </a:pPr>
                <a:r>
                  <a:rPr lang="en-US" dirty="0" smtClean="0">
                    <a:solidFill>
                      <a:srgbClr val="009900"/>
                    </a:solidFill>
                  </a:rPr>
                  <a:t>            an approximate value function:</a:t>
                </a:r>
              </a:p>
              <a:p>
                <a:pPr lvl="1">
                  <a:buFontTx/>
                  <a:buNone/>
                </a:pPr>
                <a:endParaRPr lang="en-US" dirty="0" smtClean="0">
                  <a:solidFill>
                    <a:srgbClr val="009900"/>
                  </a:solidFill>
                </a:endParaRPr>
              </a:p>
              <a:p>
                <a:pPr lvl="1">
                  <a:buFontTx/>
                  <a:buNone/>
                </a:pPr>
                <a:r>
                  <a:rPr lang="en-US" dirty="0" smtClean="0">
                    <a:solidFill>
                      <a:srgbClr val="009900"/>
                    </a:solidFill>
                  </a:rPr>
                  <a:t>            to obtain </a:t>
                </a:r>
                <a14:m>
                  <m:oMath xmlns:m="http://schemas.openxmlformats.org/officeDocument/2006/math">
                    <m:sSup>
                      <m:sSupPr>
                        <m:ctrlPr>
                          <a:rPr lang="en-US" b="0" i="1" dirty="0" smtClean="0">
                            <a:solidFill>
                              <a:srgbClr val="009900"/>
                            </a:solidFill>
                            <a:latin typeface="Cambria Math" panose="02040503050406030204" pitchFamily="18" charset="0"/>
                          </a:rPr>
                        </m:ctrlPr>
                      </m:sSupPr>
                      <m:e>
                        <m:r>
                          <a:rPr lang="en-US" b="0" i="1" dirty="0" smtClean="0">
                            <a:solidFill>
                              <a:srgbClr val="009900"/>
                            </a:solidFill>
                            <a:latin typeface="Cambria Math" panose="02040503050406030204" pitchFamily="18" charset="0"/>
                          </a:rPr>
                          <m:t>𝑥</m:t>
                        </m:r>
                      </m:e>
                      <m:sup>
                        <m:r>
                          <a:rPr lang="en-US" b="0" i="1" dirty="0" smtClean="0">
                            <a:solidFill>
                              <a:srgbClr val="009900"/>
                            </a:solidFill>
                            <a:latin typeface="Cambria Math" panose="02040503050406030204" pitchFamily="18" charset="0"/>
                          </a:rPr>
                          <m:t>𝑛</m:t>
                        </m:r>
                      </m:sup>
                    </m:sSup>
                  </m:oMath>
                </a14:m>
                <a:r>
                  <a:rPr lang="en-US" dirty="0" smtClean="0">
                    <a:solidFill>
                      <a:srgbClr val="009900"/>
                    </a:solidFill>
                  </a:rPr>
                  <a:t>. </a:t>
                </a:r>
              </a:p>
              <a:p>
                <a:pPr lvl="1">
                  <a:buFontTx/>
                  <a:buNone/>
                </a:pPr>
                <a:r>
                  <a:rPr lang="en-US" dirty="0" smtClean="0">
                    <a:solidFill>
                      <a:schemeClr val="accent2"/>
                    </a:solidFill>
                  </a:rPr>
                  <a:t>Step 3: Update the value function approximation</a:t>
                </a:r>
              </a:p>
              <a:p>
                <a:pPr lvl="1">
                  <a:buFontTx/>
                  <a:buNone/>
                </a:pPr>
                <a:endParaRPr lang="en-US" dirty="0" smtClean="0">
                  <a:solidFill>
                    <a:schemeClr val="accent2"/>
                  </a:solidFill>
                </a:endParaRPr>
              </a:p>
              <a:p>
                <a:pPr lvl="1">
                  <a:buFontTx/>
                  <a:buNone/>
                </a:pPr>
                <a:r>
                  <a:rPr lang="en-US" dirty="0" smtClean="0">
                    <a:solidFill>
                      <a:srgbClr val="FF0000"/>
                    </a:solidFill>
                  </a:rPr>
                  <a:t>Step 4: Obtain Monte Carlo sample of</a:t>
                </a:r>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𝑡</m:t>
                        </m:r>
                      </m:sub>
                    </m:sSub>
                    <m:r>
                      <a:rPr lang="en-US" i="1">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𝜔</m:t>
                        </m:r>
                      </m:e>
                      <m:sup>
                        <m:r>
                          <a:rPr lang="en-US" i="1">
                            <a:solidFill>
                              <a:srgbClr val="FF0000"/>
                            </a:solidFill>
                            <a:latin typeface="Cambria Math" panose="02040503050406030204" pitchFamily="18" charset="0"/>
                          </a:rPr>
                          <m:t>𝑚</m:t>
                        </m:r>
                      </m:sup>
                    </m:sSup>
                    <m:r>
                      <a:rPr lang="en-US" i="1">
                        <a:solidFill>
                          <a:srgbClr val="FF0000"/>
                        </a:solidFill>
                        <a:latin typeface="Cambria Math" panose="02040503050406030204" pitchFamily="18" charset="0"/>
                      </a:rPr>
                      <m:t>)</m:t>
                    </m:r>
                  </m:oMath>
                </a14:m>
                <a:r>
                  <a:rPr lang="en-US" dirty="0">
                    <a:solidFill>
                      <a:srgbClr val="FF0000"/>
                    </a:solidFill>
                  </a:rPr>
                  <a:t> and</a:t>
                </a:r>
              </a:p>
              <a:p>
                <a:pPr lvl="1">
                  <a:buFontTx/>
                  <a:buNone/>
                </a:pPr>
                <a:r>
                  <a:rPr lang="en-US" dirty="0" smtClean="0">
                    <a:solidFill>
                      <a:srgbClr val="FF0000"/>
                    </a:solidFill>
                  </a:rPr>
                  <a:t>            compute the next pre-decision state:</a:t>
                </a:r>
              </a:p>
              <a:p>
                <a:pPr lvl="1">
                  <a:buFontTx/>
                  <a:buNone/>
                </a:pPr>
                <a:endParaRPr lang="en-US" dirty="0" smtClean="0">
                  <a:solidFill>
                    <a:srgbClr val="FF0000"/>
                  </a:solidFill>
                </a:endParaRPr>
              </a:p>
              <a:p>
                <a:pPr lvl="1">
                  <a:buFontTx/>
                  <a:buNone/>
                </a:pPr>
                <a:r>
                  <a:rPr lang="en-US" dirty="0" smtClean="0"/>
                  <a:t>Step 5: Return to step 1. </a:t>
                </a:r>
              </a:p>
              <a:p>
                <a:pPr lvl="1"/>
                <a:endParaRPr lang="en-US" dirty="0" smtClean="0"/>
              </a:p>
            </p:txBody>
          </p:sp>
        </mc:Choice>
        <mc:Fallback xmlns="">
          <p:sp>
            <p:nvSpPr>
              <p:cNvPr id="57347" name="Rectangle 3"/>
              <p:cNvSpPr>
                <a:spLocks noGrp="1" noRot="1" noChangeAspect="1" noMove="1" noResize="1" noEditPoints="1" noAdjustHandles="1" noChangeArrowheads="1" noChangeShapeType="1" noTextEdit="1"/>
              </p:cNvSpPr>
              <p:nvPr>
                <p:ph type="body" idx="4294967295"/>
              </p:nvPr>
            </p:nvSpPr>
            <p:spPr>
              <a:xfrm>
                <a:off x="406400" y="1231900"/>
                <a:ext cx="7772400" cy="5321300"/>
              </a:xfrm>
              <a:blipFill>
                <a:blip r:embed="rId4"/>
                <a:stretch>
                  <a:fillRect t="-916"/>
                </a:stretch>
              </a:blipFill>
            </p:spPr>
            <p:txBody>
              <a:bodyPr/>
              <a:lstStyle/>
              <a:p>
                <a:r>
                  <a:rPr lang="en-US">
                    <a:noFill/>
                  </a:rPr>
                  <a:t> </a:t>
                </a:r>
              </a:p>
            </p:txBody>
          </p:sp>
        </mc:Fallback>
      </mc:AlternateContent>
      <p:graphicFrame>
        <p:nvGraphicFramePr>
          <p:cNvPr id="57348" name="Object 4"/>
          <p:cNvGraphicFramePr>
            <a:graphicFrameLocks noChangeAspect="1"/>
          </p:cNvGraphicFramePr>
          <p:nvPr/>
        </p:nvGraphicFramePr>
        <p:xfrm>
          <a:off x="1992313" y="3887788"/>
          <a:ext cx="4108450" cy="419100"/>
        </p:xfrm>
        <a:graphic>
          <a:graphicData uri="http://schemas.openxmlformats.org/presentationml/2006/ole">
            <mc:AlternateContent xmlns:mc="http://schemas.openxmlformats.org/markup-compatibility/2006">
              <mc:Choice xmlns:v="urn:schemas-microsoft-com:vml" Requires="v">
                <p:oleObj spid="_x0000_s111622" name="Equation" r:id="rId5" imgW="2362200" imgH="241300" progId="Equation.DSMT4">
                  <p:embed/>
                </p:oleObj>
              </mc:Choice>
              <mc:Fallback>
                <p:oleObj name="Equation" r:id="rId5" imgW="2362200" imgH="241300" progId="Equation.DSMT4">
                  <p:embed/>
                  <p:pic>
                    <p:nvPicPr>
                      <p:cNvPr id="573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3887788"/>
                        <a:ext cx="41084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9" name="Object 5"/>
          <p:cNvGraphicFramePr>
            <a:graphicFrameLocks noChangeAspect="1"/>
          </p:cNvGraphicFramePr>
          <p:nvPr>
            <p:extLst/>
          </p:nvPr>
        </p:nvGraphicFramePr>
        <p:xfrm>
          <a:off x="2178050" y="2568575"/>
          <a:ext cx="5253038" cy="485775"/>
        </p:xfrm>
        <a:graphic>
          <a:graphicData uri="http://schemas.openxmlformats.org/presentationml/2006/ole">
            <mc:AlternateContent xmlns:mc="http://schemas.openxmlformats.org/markup-compatibility/2006">
              <mc:Choice xmlns:v="urn:schemas-microsoft-com:vml" Requires="v">
                <p:oleObj spid="_x0000_s111623" name="Equation" r:id="rId7" imgW="3022560" imgH="279360" progId="Equation.DSMT4">
                  <p:embed/>
                </p:oleObj>
              </mc:Choice>
              <mc:Fallback>
                <p:oleObj name="Equation" r:id="rId7" imgW="3022560" imgH="279360" progId="Equation.DSMT4">
                  <p:embed/>
                  <p:pic>
                    <p:nvPicPr>
                      <p:cNvPr id="57349" name="Object 5"/>
                      <p:cNvPicPr>
                        <a:picLocks noChangeAspect="1" noChangeArrowheads="1"/>
                      </p:cNvPicPr>
                      <p:nvPr/>
                    </p:nvPicPr>
                    <p:blipFill>
                      <a:blip r:embed="rId8"/>
                      <a:srcRect/>
                      <a:stretch>
                        <a:fillRect/>
                      </a:stretch>
                    </p:blipFill>
                    <p:spPr bwMode="auto">
                      <a:xfrm>
                        <a:off x="2178050" y="2568575"/>
                        <a:ext cx="525303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1"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111624" name="Equation" r:id="rId9" imgW="190417" imgH="241195" progId="Equation.DSMT4">
                  <p:embed/>
                </p:oleObj>
              </mc:Choice>
              <mc:Fallback>
                <p:oleObj name="Equation" r:id="rId9" imgW="190417" imgH="241195" progId="Equation.DSMT4">
                  <p:embed/>
                  <p:pic>
                    <p:nvPicPr>
                      <p:cNvPr id="57351"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16"/>
          <p:cNvGraphicFramePr>
            <a:graphicFrameLocks noChangeAspect="1"/>
          </p:cNvGraphicFramePr>
          <p:nvPr/>
        </p:nvGraphicFramePr>
        <p:xfrm>
          <a:off x="2095500" y="5162550"/>
          <a:ext cx="3298825" cy="482600"/>
        </p:xfrm>
        <a:graphic>
          <a:graphicData uri="http://schemas.openxmlformats.org/presentationml/2006/ole">
            <mc:AlternateContent xmlns:mc="http://schemas.openxmlformats.org/markup-compatibility/2006">
              <mc:Choice xmlns:v="urn:schemas-microsoft-com:vml" Requires="v">
                <p:oleObj spid="_x0000_s111625" name="Equation" r:id="rId11" imgW="1651000" imgH="241300" progId="Equation.DSMT4">
                  <p:embed/>
                </p:oleObj>
              </mc:Choice>
              <mc:Fallback>
                <p:oleObj name="Equation" r:id="rId11" imgW="1651000" imgH="241300" progId="Equation.DSMT4">
                  <p:embed/>
                  <p:pic>
                    <p:nvPicPr>
                      <p:cNvPr id="57353"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5500" y="51625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4" name="Text Box 18"/>
          <p:cNvSpPr txBox="1">
            <a:spLocks noChangeArrowheads="1"/>
          </p:cNvSpPr>
          <p:nvPr/>
        </p:nvSpPr>
        <p:spPr bwMode="auto">
          <a:xfrm>
            <a:off x="7267575" y="4511675"/>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FF0000"/>
                </a:solidFill>
              </a:rPr>
              <a:t>Simulation</a:t>
            </a:r>
          </a:p>
        </p:txBody>
      </p:sp>
      <p:sp>
        <p:nvSpPr>
          <p:cNvPr id="57355" name="Text Box 19"/>
          <p:cNvSpPr txBox="1">
            <a:spLocks noChangeArrowheads="1"/>
          </p:cNvSpPr>
          <p:nvPr/>
        </p:nvSpPr>
        <p:spPr bwMode="auto">
          <a:xfrm>
            <a:off x="7165975" y="1909763"/>
            <a:ext cx="183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009900"/>
                </a:solidFill>
              </a:rPr>
              <a:t>Deterministic</a:t>
            </a:r>
          </a:p>
          <a:p>
            <a:r>
              <a:rPr lang="en-US" sz="2400" i="0">
                <a:solidFill>
                  <a:srgbClr val="009900"/>
                </a:solidFill>
              </a:rPr>
              <a:t>optimization</a:t>
            </a:r>
          </a:p>
        </p:txBody>
      </p:sp>
      <p:sp>
        <p:nvSpPr>
          <p:cNvPr id="57356" name="Text Box 20"/>
          <p:cNvSpPr txBox="1">
            <a:spLocks noChangeArrowheads="1"/>
          </p:cNvSpPr>
          <p:nvPr/>
        </p:nvSpPr>
        <p:spPr bwMode="auto">
          <a:xfrm>
            <a:off x="7369175" y="3460750"/>
            <a:ext cx="1401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chemeClr val="accent2"/>
                </a:solidFill>
              </a:rPr>
              <a:t>Recursive</a:t>
            </a:r>
          </a:p>
          <a:p>
            <a:r>
              <a:rPr lang="en-US" sz="2400" i="0">
                <a:solidFill>
                  <a:schemeClr val="accent2"/>
                </a:solidFill>
              </a:rPr>
              <a:t>statistics</a:t>
            </a:r>
          </a:p>
        </p:txBody>
      </p:sp>
      <p:sp>
        <p:nvSpPr>
          <p:cNvPr id="4" name="Slide Number Placeholder 3"/>
          <p:cNvSpPr>
            <a:spLocks noGrp="1"/>
          </p:cNvSpPr>
          <p:nvPr>
            <p:ph type="sldNum" sz="quarter" idx="12"/>
          </p:nvPr>
        </p:nvSpPr>
        <p:spPr/>
        <p:txBody>
          <a:bodyPr/>
          <a:lstStyle/>
          <a:p>
            <a:pPr>
              <a:defRPr/>
            </a:pPr>
            <a:r>
              <a:rPr lang="en-US" smtClean="0"/>
              <a:t>Slide </a:t>
            </a:r>
            <a:fld id="{CA1BF554-DF22-475E-92F9-B7E92000597D}" type="slidenum">
              <a:rPr lang="en-US" smtClean="0"/>
              <a:pPr>
                <a:defRPr/>
              </a:pPr>
              <a:t>56</a:t>
            </a:fld>
            <a:endParaRPr lang="en-US"/>
          </a:p>
        </p:txBody>
      </p:sp>
    </p:spTree>
    <p:extLst>
      <p:ext uri="{BB962C8B-B14F-4D97-AF65-F5344CB8AC3E}">
        <p14:creationId xmlns:p14="http://schemas.microsoft.com/office/powerpoint/2010/main" val="820974644"/>
      </p:ext>
    </p:extLst>
  </p:cSld>
  <p:clrMapOvr>
    <a:masterClrMapping/>
  </p:clrMapOvr>
  <p:transition>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en-US" sz="3200" smtClean="0"/>
              <a:t>Approximate value iteration</a:t>
            </a:r>
          </a:p>
        </p:txBody>
      </p:sp>
      <mc:AlternateContent xmlns:mc="http://schemas.openxmlformats.org/markup-compatibility/2006" xmlns:a14="http://schemas.microsoft.com/office/drawing/2010/main">
        <mc:Choice Requires="a14">
          <p:sp>
            <p:nvSpPr>
              <p:cNvPr id="57347" name="Rectangle 3"/>
              <p:cNvSpPr>
                <a:spLocks noGrp="1" noChangeArrowheads="1"/>
              </p:cNvSpPr>
              <p:nvPr>
                <p:ph type="body" idx="4294967295"/>
              </p:nvPr>
            </p:nvSpPr>
            <p:spPr>
              <a:xfrm>
                <a:off x="406400" y="1231900"/>
                <a:ext cx="7772400" cy="5321300"/>
              </a:xfrm>
            </p:spPr>
            <p:txBody>
              <a:bodyPr/>
              <a:lstStyle/>
              <a:p>
                <a:pPr lvl="1">
                  <a:buFontTx/>
                  <a:buNone/>
                </a:pPr>
                <a:r>
                  <a:rPr lang="en-US" dirty="0" smtClean="0"/>
                  <a:t>Step 1: Start with a pre-decision state </a:t>
                </a:r>
              </a:p>
              <a:p>
                <a:pPr lvl="1">
                  <a:buFontTx/>
                  <a:buNone/>
                </a:pPr>
                <a:r>
                  <a:rPr lang="en-US" dirty="0" smtClean="0">
                    <a:solidFill>
                      <a:srgbClr val="009900"/>
                    </a:solidFill>
                  </a:rPr>
                  <a:t>Step 2: Solve the deterministic optimization using</a:t>
                </a:r>
              </a:p>
              <a:p>
                <a:pPr lvl="1">
                  <a:buFontTx/>
                  <a:buNone/>
                </a:pPr>
                <a:r>
                  <a:rPr lang="en-US" dirty="0" smtClean="0">
                    <a:solidFill>
                      <a:srgbClr val="009900"/>
                    </a:solidFill>
                  </a:rPr>
                  <a:t>            an approximate value function:</a:t>
                </a:r>
              </a:p>
              <a:p>
                <a:pPr lvl="1">
                  <a:buFontTx/>
                  <a:buNone/>
                </a:pPr>
                <a:endParaRPr lang="en-US" dirty="0" smtClean="0">
                  <a:solidFill>
                    <a:srgbClr val="009900"/>
                  </a:solidFill>
                </a:endParaRPr>
              </a:p>
              <a:p>
                <a:pPr lvl="1">
                  <a:buFontTx/>
                  <a:buNone/>
                </a:pPr>
                <a:r>
                  <a:rPr lang="en-US" dirty="0" smtClean="0">
                    <a:solidFill>
                      <a:srgbClr val="009900"/>
                    </a:solidFill>
                  </a:rPr>
                  <a:t>            to obtain </a:t>
                </a:r>
                <a14:m>
                  <m:oMath xmlns:m="http://schemas.openxmlformats.org/officeDocument/2006/math">
                    <m:sSup>
                      <m:sSupPr>
                        <m:ctrlPr>
                          <a:rPr lang="en-US" b="0" i="1" smtClean="0">
                            <a:solidFill>
                              <a:srgbClr val="009900"/>
                            </a:solidFill>
                            <a:latin typeface="Cambria Math" panose="02040503050406030204" pitchFamily="18" charset="0"/>
                          </a:rPr>
                        </m:ctrlPr>
                      </m:sSupPr>
                      <m:e>
                        <m:r>
                          <a:rPr lang="en-US" b="0" i="1" smtClean="0">
                            <a:solidFill>
                              <a:srgbClr val="009900"/>
                            </a:solidFill>
                            <a:latin typeface="Cambria Math" panose="02040503050406030204" pitchFamily="18" charset="0"/>
                          </a:rPr>
                          <m:t>𝑥</m:t>
                        </m:r>
                      </m:e>
                      <m:sup>
                        <m:r>
                          <a:rPr lang="en-US" b="0" i="1" smtClean="0">
                            <a:solidFill>
                              <a:srgbClr val="009900"/>
                            </a:solidFill>
                            <a:latin typeface="Cambria Math" panose="02040503050406030204" pitchFamily="18" charset="0"/>
                          </a:rPr>
                          <m:t>𝑛</m:t>
                        </m:r>
                      </m:sup>
                    </m:sSup>
                  </m:oMath>
                </a14:m>
                <a:r>
                  <a:rPr lang="en-US" dirty="0" smtClean="0">
                    <a:solidFill>
                      <a:srgbClr val="009900"/>
                    </a:solidFill>
                  </a:rPr>
                  <a:t>. </a:t>
                </a:r>
              </a:p>
              <a:p>
                <a:pPr lvl="1">
                  <a:buFontTx/>
                  <a:buNone/>
                </a:pPr>
                <a:r>
                  <a:rPr lang="en-US" dirty="0" smtClean="0">
                    <a:solidFill>
                      <a:schemeClr val="accent2"/>
                    </a:solidFill>
                  </a:rPr>
                  <a:t>Step 3: Update the value function approximation</a:t>
                </a:r>
              </a:p>
              <a:p>
                <a:pPr lvl="1">
                  <a:buFontTx/>
                  <a:buNone/>
                </a:pPr>
                <a:endParaRPr lang="en-US" dirty="0" smtClean="0">
                  <a:solidFill>
                    <a:schemeClr val="accent2"/>
                  </a:solidFill>
                </a:endParaRPr>
              </a:p>
              <a:p>
                <a:pPr lvl="1">
                  <a:buFontTx/>
                  <a:buNone/>
                </a:pPr>
                <a:r>
                  <a:rPr lang="en-US" dirty="0" smtClean="0">
                    <a:solidFill>
                      <a:srgbClr val="FF0000"/>
                    </a:solidFill>
                  </a:rPr>
                  <a:t>Step 4: Obtain Monte Carlo sample of</a:t>
                </a:r>
                <a:r>
                  <a:rPr lang="en-US" dirty="0">
                    <a:solidFill>
                      <a:srgbClr val="FF0000"/>
                    </a:solidFill>
                  </a:rPr>
                  <a:t>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𝑊</m:t>
                        </m:r>
                      </m:e>
                      <m:sub>
                        <m:r>
                          <a:rPr lang="en-US" b="0" i="1" smtClean="0">
                            <a:solidFill>
                              <a:srgbClr val="FF0000"/>
                            </a:solidFill>
                            <a:latin typeface="Cambria Math" panose="02040503050406030204" pitchFamily="18" charset="0"/>
                          </a:rPr>
                          <m:t>𝑡</m:t>
                        </m:r>
                      </m:sub>
                    </m:sSub>
                    <m:r>
                      <a:rPr lang="en-US" i="1">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𝜔</m:t>
                        </m:r>
                      </m:e>
                      <m:sup>
                        <m:r>
                          <a:rPr lang="en-US" i="1">
                            <a:solidFill>
                              <a:srgbClr val="FF0000"/>
                            </a:solidFill>
                            <a:latin typeface="Cambria Math" panose="02040503050406030204" pitchFamily="18" charset="0"/>
                          </a:rPr>
                          <m:t>𝑚</m:t>
                        </m:r>
                      </m:sup>
                    </m:sSup>
                    <m:r>
                      <a:rPr lang="en-US" i="1">
                        <a:solidFill>
                          <a:srgbClr val="FF0000"/>
                        </a:solidFill>
                        <a:latin typeface="Cambria Math" panose="02040503050406030204" pitchFamily="18" charset="0"/>
                      </a:rPr>
                      <m:t>)</m:t>
                    </m:r>
                  </m:oMath>
                </a14:m>
                <a:r>
                  <a:rPr lang="en-US" dirty="0">
                    <a:solidFill>
                      <a:srgbClr val="FF0000"/>
                    </a:solidFill>
                  </a:rPr>
                  <a:t> and</a:t>
                </a:r>
              </a:p>
              <a:p>
                <a:pPr lvl="1">
                  <a:buFontTx/>
                  <a:buNone/>
                </a:pPr>
                <a:r>
                  <a:rPr lang="en-US" dirty="0" smtClean="0">
                    <a:solidFill>
                      <a:srgbClr val="FF0000"/>
                    </a:solidFill>
                  </a:rPr>
                  <a:t>            compute the next pre-decision state:</a:t>
                </a:r>
              </a:p>
              <a:p>
                <a:pPr lvl="1">
                  <a:buFontTx/>
                  <a:buNone/>
                </a:pPr>
                <a:endParaRPr lang="en-US" dirty="0" smtClean="0">
                  <a:solidFill>
                    <a:srgbClr val="FF0000"/>
                  </a:solidFill>
                </a:endParaRPr>
              </a:p>
              <a:p>
                <a:pPr lvl="1">
                  <a:buFontTx/>
                  <a:buNone/>
                </a:pPr>
                <a:r>
                  <a:rPr lang="en-US" dirty="0" smtClean="0"/>
                  <a:t>Step 5: Return to step 1. </a:t>
                </a:r>
              </a:p>
              <a:p>
                <a:pPr lvl="1"/>
                <a:endParaRPr lang="en-US" dirty="0" smtClean="0"/>
              </a:p>
            </p:txBody>
          </p:sp>
        </mc:Choice>
        <mc:Fallback xmlns="">
          <p:sp>
            <p:nvSpPr>
              <p:cNvPr id="57347" name="Rectangle 3"/>
              <p:cNvSpPr>
                <a:spLocks noGrp="1" noRot="1" noChangeAspect="1" noMove="1" noResize="1" noEditPoints="1" noAdjustHandles="1" noChangeArrowheads="1" noChangeShapeType="1" noTextEdit="1"/>
              </p:cNvSpPr>
              <p:nvPr>
                <p:ph type="body" idx="4294967295"/>
              </p:nvPr>
            </p:nvSpPr>
            <p:spPr>
              <a:xfrm>
                <a:off x="406400" y="1231900"/>
                <a:ext cx="7772400" cy="5321300"/>
              </a:xfrm>
              <a:blipFill>
                <a:blip r:embed="rId4"/>
                <a:stretch>
                  <a:fillRect t="-916"/>
                </a:stretch>
              </a:blipFill>
            </p:spPr>
            <p:txBody>
              <a:bodyPr/>
              <a:lstStyle/>
              <a:p>
                <a:r>
                  <a:rPr lang="en-US">
                    <a:noFill/>
                  </a:rPr>
                  <a:t> </a:t>
                </a:r>
              </a:p>
            </p:txBody>
          </p:sp>
        </mc:Fallback>
      </mc:AlternateContent>
      <p:graphicFrame>
        <p:nvGraphicFramePr>
          <p:cNvPr id="57348" name="Object 4"/>
          <p:cNvGraphicFramePr>
            <a:graphicFrameLocks noChangeAspect="1"/>
          </p:cNvGraphicFramePr>
          <p:nvPr/>
        </p:nvGraphicFramePr>
        <p:xfrm>
          <a:off x="1992313" y="3887788"/>
          <a:ext cx="4108450" cy="419100"/>
        </p:xfrm>
        <a:graphic>
          <a:graphicData uri="http://schemas.openxmlformats.org/presentationml/2006/ole">
            <mc:AlternateContent xmlns:mc="http://schemas.openxmlformats.org/markup-compatibility/2006">
              <mc:Choice xmlns:v="urn:schemas-microsoft-com:vml" Requires="v">
                <p:oleObj spid="_x0000_s112646" name="Equation" r:id="rId5" imgW="2362200" imgH="241300" progId="Equation.DSMT4">
                  <p:embed/>
                </p:oleObj>
              </mc:Choice>
              <mc:Fallback>
                <p:oleObj name="Equation" r:id="rId5" imgW="2362200" imgH="241300" progId="Equation.DSMT4">
                  <p:embed/>
                  <p:pic>
                    <p:nvPicPr>
                      <p:cNvPr id="573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3887788"/>
                        <a:ext cx="41084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1"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112647" name="Equation" r:id="rId7" imgW="190417" imgH="241195" progId="Equation.DSMT4">
                  <p:embed/>
                </p:oleObj>
              </mc:Choice>
              <mc:Fallback>
                <p:oleObj name="Equation" r:id="rId7" imgW="190417" imgH="241195" progId="Equation.DSMT4">
                  <p:embed/>
                  <p:pic>
                    <p:nvPicPr>
                      <p:cNvPr id="57351"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16"/>
          <p:cNvGraphicFramePr>
            <a:graphicFrameLocks noChangeAspect="1"/>
          </p:cNvGraphicFramePr>
          <p:nvPr/>
        </p:nvGraphicFramePr>
        <p:xfrm>
          <a:off x="2095500" y="5162550"/>
          <a:ext cx="3298825" cy="482600"/>
        </p:xfrm>
        <a:graphic>
          <a:graphicData uri="http://schemas.openxmlformats.org/presentationml/2006/ole">
            <mc:AlternateContent xmlns:mc="http://schemas.openxmlformats.org/markup-compatibility/2006">
              <mc:Choice xmlns:v="urn:schemas-microsoft-com:vml" Requires="v">
                <p:oleObj spid="_x0000_s112648" name="Equation" r:id="rId9" imgW="1651000" imgH="241300" progId="Equation.DSMT4">
                  <p:embed/>
                </p:oleObj>
              </mc:Choice>
              <mc:Fallback>
                <p:oleObj name="Equation" r:id="rId9" imgW="1651000" imgH="241300" progId="Equation.DSMT4">
                  <p:embed/>
                  <p:pic>
                    <p:nvPicPr>
                      <p:cNvPr id="57353"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5500" y="51625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4" name="Text Box 18"/>
          <p:cNvSpPr txBox="1">
            <a:spLocks noChangeArrowheads="1"/>
          </p:cNvSpPr>
          <p:nvPr/>
        </p:nvSpPr>
        <p:spPr bwMode="auto">
          <a:xfrm>
            <a:off x="7267575" y="4511675"/>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dirty="0">
                <a:solidFill>
                  <a:srgbClr val="FF0000"/>
                </a:solidFill>
              </a:rPr>
              <a:t>Simulation</a:t>
            </a:r>
          </a:p>
        </p:txBody>
      </p:sp>
      <p:sp>
        <p:nvSpPr>
          <p:cNvPr id="57355" name="Text Box 19"/>
          <p:cNvSpPr txBox="1">
            <a:spLocks noChangeArrowheads="1"/>
          </p:cNvSpPr>
          <p:nvPr/>
        </p:nvSpPr>
        <p:spPr bwMode="auto">
          <a:xfrm>
            <a:off x="7165975" y="1909763"/>
            <a:ext cx="183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009900"/>
                </a:solidFill>
              </a:rPr>
              <a:t>Deterministic</a:t>
            </a:r>
          </a:p>
          <a:p>
            <a:r>
              <a:rPr lang="en-US" sz="2400" i="0">
                <a:solidFill>
                  <a:srgbClr val="009900"/>
                </a:solidFill>
              </a:rPr>
              <a:t>optimization</a:t>
            </a:r>
          </a:p>
        </p:txBody>
      </p:sp>
      <p:sp>
        <p:nvSpPr>
          <p:cNvPr id="57356" name="Text Box 20"/>
          <p:cNvSpPr txBox="1">
            <a:spLocks noChangeArrowheads="1"/>
          </p:cNvSpPr>
          <p:nvPr/>
        </p:nvSpPr>
        <p:spPr bwMode="auto">
          <a:xfrm>
            <a:off x="7369175" y="3460750"/>
            <a:ext cx="1401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chemeClr val="accent2"/>
                </a:solidFill>
              </a:rPr>
              <a:t>Recursive</a:t>
            </a:r>
          </a:p>
          <a:p>
            <a:r>
              <a:rPr lang="en-US" sz="2400" i="0">
                <a:solidFill>
                  <a:schemeClr val="accent2"/>
                </a:solidFill>
              </a:rPr>
              <a:t>statistics</a:t>
            </a:r>
          </a:p>
        </p:txBody>
      </p:sp>
      <p:graphicFrame>
        <p:nvGraphicFramePr>
          <p:cNvPr id="4" name="Object 3"/>
          <p:cNvGraphicFramePr>
            <a:graphicFrameLocks noChangeAspect="1"/>
          </p:cNvGraphicFramePr>
          <p:nvPr>
            <p:extLst/>
          </p:nvPr>
        </p:nvGraphicFramePr>
        <p:xfrm>
          <a:off x="2147888" y="2393950"/>
          <a:ext cx="5608637" cy="839788"/>
        </p:xfrm>
        <a:graphic>
          <a:graphicData uri="http://schemas.openxmlformats.org/presentationml/2006/ole">
            <mc:AlternateContent xmlns:mc="http://schemas.openxmlformats.org/markup-compatibility/2006">
              <mc:Choice xmlns:v="urn:schemas-microsoft-com:vml" Requires="v">
                <p:oleObj spid="_x0000_s112649" name="Equation" r:id="rId11" imgW="3225800" imgH="482600" progId="Equation.DSMT4">
                  <p:embed/>
                </p:oleObj>
              </mc:Choice>
              <mc:Fallback>
                <p:oleObj name="Equation" r:id="rId11" imgW="3225800" imgH="482600" progId="Equation.DSMT4">
                  <p:embed/>
                  <p:pic>
                    <p:nvPicPr>
                      <p:cNvPr id="4"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7888" y="2393950"/>
                        <a:ext cx="5608637" cy="83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r>
              <a:rPr lang="en-US" smtClean="0"/>
              <a:t>Slide </a:t>
            </a:r>
            <a:fld id="{CA1BF554-DF22-475E-92F9-B7E92000597D}" type="slidenum">
              <a:rPr lang="en-US" smtClean="0"/>
              <a:pPr>
                <a:defRPr/>
              </a:pPr>
              <a:t>57</a:t>
            </a:fld>
            <a:endParaRPr lang="en-US"/>
          </a:p>
        </p:txBody>
      </p:sp>
      <p:grpSp>
        <p:nvGrpSpPr>
          <p:cNvPr id="8" name="Group 7"/>
          <p:cNvGrpSpPr/>
          <p:nvPr/>
        </p:nvGrpSpPr>
        <p:grpSpPr>
          <a:xfrm>
            <a:off x="4394199" y="2478088"/>
            <a:ext cx="4448406" cy="1052655"/>
            <a:chOff x="4394199" y="2478088"/>
            <a:chExt cx="4448406" cy="1052655"/>
          </a:xfrm>
        </p:grpSpPr>
        <p:sp>
          <p:nvSpPr>
            <p:cNvPr id="5" name="Oval 4"/>
            <p:cNvSpPr/>
            <p:nvPr/>
          </p:nvSpPr>
          <p:spPr>
            <a:xfrm>
              <a:off x="4394199" y="2478088"/>
              <a:ext cx="2578101" cy="728662"/>
            </a:xfrm>
            <a:prstGeom prst="ellipse">
              <a:avLst/>
            </a:prstGeom>
            <a:ln w="28575">
              <a:solidFill>
                <a:schemeClr val="accent2">
                  <a:lumMod val="75000"/>
                </a:scheme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4963017" y="3130633"/>
              <a:ext cx="3879588" cy="400110"/>
            </a:xfrm>
            <a:prstGeom prst="rect">
              <a:avLst/>
            </a:prstGeom>
            <a:noFill/>
          </p:spPr>
          <p:txBody>
            <a:bodyPr wrap="none" rtlCol="0">
              <a:spAutoFit/>
            </a:bodyPr>
            <a:lstStyle/>
            <a:p>
              <a:pPr algn="l"/>
              <a:r>
                <a:rPr lang="en-US" sz="2000" i="0" dirty="0" smtClean="0">
                  <a:solidFill>
                    <a:schemeClr val="accent2">
                      <a:lumMod val="75000"/>
                    </a:schemeClr>
                  </a:solidFill>
                </a:rPr>
                <a:t>Linear model for post-decision state</a:t>
              </a:r>
            </a:p>
          </p:txBody>
        </p:sp>
      </p:grpSp>
      <p:sp>
        <p:nvSpPr>
          <p:cNvPr id="17" name="Text Box 18"/>
          <p:cNvSpPr txBox="1">
            <a:spLocks noChangeArrowheads="1"/>
          </p:cNvSpPr>
          <p:nvPr/>
        </p:nvSpPr>
        <p:spPr bwMode="auto">
          <a:xfrm>
            <a:off x="5757117" y="5190850"/>
            <a:ext cx="2519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000" i="0" dirty="0" smtClean="0">
                <a:solidFill>
                  <a:srgbClr val="FF0000"/>
                </a:solidFill>
              </a:rPr>
              <a:t>“Trajectory following”</a:t>
            </a:r>
            <a:endParaRPr lang="en-US" sz="2000" i="0" dirty="0">
              <a:solidFill>
                <a:srgbClr val="FF0000"/>
              </a:solidFill>
            </a:endParaRPr>
          </a:p>
        </p:txBody>
      </p:sp>
    </p:spTree>
    <p:extLst>
      <p:ext uri="{BB962C8B-B14F-4D97-AF65-F5344CB8AC3E}">
        <p14:creationId xmlns:p14="http://schemas.microsoft.com/office/powerpoint/2010/main" val="1273737795"/>
      </p:ext>
    </p:extLst>
  </p:cSld>
  <p:clrMapOvr>
    <a:masterClrMapping/>
  </p:clrMapOvr>
  <p:transition>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r>
              <a:rPr lang="en-US" sz="3200" dirty="0" smtClean="0"/>
              <a:t>Approximate policy iteration</a:t>
            </a:r>
          </a:p>
        </p:txBody>
      </p:sp>
      <mc:AlternateContent xmlns:mc="http://schemas.openxmlformats.org/markup-compatibility/2006" xmlns:a14="http://schemas.microsoft.com/office/drawing/2010/main">
        <mc:Choice Requires="a14">
          <p:sp>
            <p:nvSpPr>
              <p:cNvPr id="64515" name="Rectangle 3"/>
              <p:cNvSpPr>
                <a:spLocks noGrp="1" noChangeArrowheads="1"/>
              </p:cNvSpPr>
              <p:nvPr>
                <p:ph type="body" idx="4294967295"/>
              </p:nvPr>
            </p:nvSpPr>
            <p:spPr>
              <a:xfrm>
                <a:off x="406400" y="1231900"/>
                <a:ext cx="8280400" cy="5321300"/>
              </a:xfrm>
            </p:spPr>
            <p:txBody>
              <a:bodyPr/>
              <a:lstStyle/>
              <a:p>
                <a:pPr lvl="1">
                  <a:buFontTx/>
                  <a:buNone/>
                </a:pPr>
                <a:r>
                  <a:rPr lang="en-US" dirty="0" smtClean="0"/>
                  <a:t>Step 1: Start with a pre-decision state </a:t>
                </a:r>
              </a:p>
              <a:p>
                <a:pPr lvl="1">
                  <a:buFontTx/>
                  <a:buNone/>
                </a:pPr>
                <a:r>
                  <a:rPr lang="en-US" dirty="0" smtClean="0">
                    <a:solidFill>
                      <a:srgbClr val="009900"/>
                    </a:solidFill>
                  </a:rPr>
                  <a:t>	Step 2: Inner loop: Do for m=1,…,M:</a:t>
                </a:r>
              </a:p>
              <a:p>
                <a:pPr lvl="1">
                  <a:buFontTx/>
                  <a:buNone/>
                </a:pPr>
                <a:r>
                  <a:rPr lang="en-US" dirty="0" smtClean="0">
                    <a:solidFill>
                      <a:srgbClr val="009900"/>
                    </a:solidFill>
                  </a:rPr>
                  <a:t>        Step 2a: Solve the deterministic optimization using</a:t>
                </a:r>
              </a:p>
              <a:p>
                <a:pPr lvl="1">
                  <a:buFontTx/>
                  <a:buNone/>
                </a:pPr>
                <a:r>
                  <a:rPr lang="en-US" dirty="0" smtClean="0">
                    <a:solidFill>
                      <a:srgbClr val="009900"/>
                    </a:solidFill>
                  </a:rPr>
                  <a:t>                       an approximate value function:</a:t>
                </a:r>
              </a:p>
              <a:p>
                <a:pPr lvl="1">
                  <a:buFontTx/>
                  <a:buNone/>
                </a:pPr>
                <a:endParaRPr lang="en-US" dirty="0" smtClean="0">
                  <a:solidFill>
                    <a:srgbClr val="009900"/>
                  </a:solidFill>
                </a:endParaRPr>
              </a:p>
              <a:p>
                <a:pPr lvl="1">
                  <a:buFontTx/>
                  <a:buNone/>
                </a:pPr>
                <a:r>
                  <a:rPr lang="en-US" dirty="0" smtClean="0">
                    <a:solidFill>
                      <a:srgbClr val="009900"/>
                    </a:solidFill>
                  </a:rPr>
                  <a:t>                      to obtain </a:t>
                </a:r>
                <a14:m>
                  <m:oMath xmlns:m="http://schemas.openxmlformats.org/officeDocument/2006/math">
                    <m:sSup>
                      <m:sSupPr>
                        <m:ctrlPr>
                          <a:rPr lang="en-US" b="0" i="1" smtClean="0">
                            <a:solidFill>
                              <a:srgbClr val="009900"/>
                            </a:solidFill>
                            <a:latin typeface="Cambria Math" panose="02040503050406030204" pitchFamily="18" charset="0"/>
                          </a:rPr>
                        </m:ctrlPr>
                      </m:sSupPr>
                      <m:e>
                        <m:r>
                          <a:rPr lang="en-US" b="0" i="1" smtClean="0">
                            <a:solidFill>
                              <a:srgbClr val="009900"/>
                            </a:solidFill>
                            <a:latin typeface="Cambria Math" panose="02040503050406030204" pitchFamily="18" charset="0"/>
                          </a:rPr>
                          <m:t>𝑥</m:t>
                        </m:r>
                      </m:e>
                      <m:sup>
                        <m:r>
                          <a:rPr lang="en-US" b="0" i="1" smtClean="0">
                            <a:solidFill>
                              <a:srgbClr val="009900"/>
                            </a:solidFill>
                            <a:latin typeface="Cambria Math" panose="02040503050406030204" pitchFamily="18" charset="0"/>
                          </a:rPr>
                          <m:t>𝑚</m:t>
                        </m:r>
                      </m:sup>
                    </m:sSup>
                  </m:oMath>
                </a14:m>
                <a:r>
                  <a:rPr lang="en-US" dirty="0" smtClean="0">
                    <a:solidFill>
                      <a:srgbClr val="009900"/>
                    </a:solidFill>
                  </a:rPr>
                  <a:t>. </a:t>
                </a:r>
              </a:p>
              <a:p>
                <a:pPr lvl="1">
                  <a:buFontTx/>
                  <a:buNone/>
                </a:pPr>
                <a:r>
                  <a:rPr lang="en-US" dirty="0" smtClean="0">
                    <a:solidFill>
                      <a:schemeClr val="accent2"/>
                    </a:solidFill>
                  </a:rPr>
                  <a:t>        Step 2b: Update the value function approximation</a:t>
                </a:r>
              </a:p>
              <a:p>
                <a:pPr lvl="1">
                  <a:buFontTx/>
                  <a:buNone/>
                </a:pPr>
                <a:endParaRPr lang="en-US" dirty="0" smtClean="0">
                  <a:solidFill>
                    <a:schemeClr val="accent2"/>
                  </a:solidFill>
                </a:endParaRPr>
              </a:p>
              <a:p>
                <a:pPr lvl="1">
                  <a:buFontTx/>
                  <a:buNone/>
                </a:pPr>
                <a:r>
                  <a:rPr lang="en-US" dirty="0" smtClean="0">
                    <a:solidFill>
                      <a:srgbClr val="FF0000"/>
                    </a:solidFill>
                  </a:rPr>
                  <a:t>        Step 2c: Obtain Monte Carlo sample of </a:t>
                </a:r>
                <a14:m>
                  <m:oMath xmlns:m="http://schemas.openxmlformats.org/officeDocument/2006/math">
                    <m:r>
                      <a:rPr lang="en-US" i="1">
                        <a:solidFill>
                          <a:srgbClr val="FF0000"/>
                        </a:solidFill>
                        <a:latin typeface="Cambria Math" panose="02040503050406030204" pitchFamily="18" charset="0"/>
                      </a:rPr>
                      <m:t>𝑊</m:t>
                    </m:r>
                    <m:r>
                      <a:rPr lang="en-US" i="1">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𝜔</m:t>
                        </m:r>
                      </m:e>
                      <m:sup>
                        <m:r>
                          <a:rPr lang="en-US" i="1">
                            <a:solidFill>
                              <a:srgbClr val="FF0000"/>
                            </a:solidFill>
                            <a:latin typeface="Cambria Math" panose="02040503050406030204" pitchFamily="18" charset="0"/>
                          </a:rPr>
                          <m:t>𝑚</m:t>
                        </m:r>
                      </m:sup>
                    </m:sSup>
                    <m:r>
                      <a:rPr lang="en-US" i="1">
                        <a:solidFill>
                          <a:srgbClr val="FF0000"/>
                        </a:solidFill>
                        <a:latin typeface="Cambria Math" panose="02040503050406030204" pitchFamily="18" charset="0"/>
                      </a:rPr>
                      <m:t>)</m:t>
                    </m:r>
                  </m:oMath>
                </a14:m>
                <a:r>
                  <a:rPr lang="en-US" dirty="0">
                    <a:solidFill>
                      <a:srgbClr val="FF0000"/>
                    </a:solidFill>
                  </a:rPr>
                  <a:t> </a:t>
                </a:r>
                <a:r>
                  <a:rPr lang="en-US" dirty="0" smtClean="0">
                    <a:solidFill>
                      <a:srgbClr val="FF0000"/>
                    </a:solidFill>
                  </a:rPr>
                  <a:t>and</a:t>
                </a:r>
                <a:endParaRPr lang="en-US" dirty="0">
                  <a:solidFill>
                    <a:srgbClr val="FF0000"/>
                  </a:solidFill>
                </a:endParaRPr>
              </a:p>
              <a:p>
                <a:pPr lvl="1">
                  <a:buFontTx/>
                  <a:buNone/>
                </a:pPr>
                <a:r>
                  <a:rPr lang="en-US" dirty="0" smtClean="0">
                    <a:solidFill>
                      <a:srgbClr val="FF0000"/>
                    </a:solidFill>
                  </a:rPr>
                  <a:t>                      compute the next pre-decision state:</a:t>
                </a:r>
              </a:p>
              <a:p>
                <a:pPr lvl="1">
                  <a:buFontTx/>
                  <a:buNone/>
                </a:pPr>
                <a:endParaRPr lang="en-US" dirty="0" smtClean="0">
                  <a:solidFill>
                    <a:srgbClr val="FF0000"/>
                  </a:solidFill>
                </a:endParaRPr>
              </a:p>
              <a:p>
                <a:pPr lvl="1">
                  <a:buFontTx/>
                  <a:buNone/>
                </a:pPr>
                <a:r>
                  <a:rPr lang="en-US" dirty="0" smtClean="0"/>
                  <a:t>Step 3: Update           using                 and return to step 1. </a:t>
                </a:r>
              </a:p>
              <a:p>
                <a:pPr lvl="1"/>
                <a:endParaRPr lang="en-US" dirty="0" smtClean="0"/>
              </a:p>
            </p:txBody>
          </p:sp>
        </mc:Choice>
        <mc:Fallback xmlns="">
          <p:sp>
            <p:nvSpPr>
              <p:cNvPr id="64515" name="Rectangle 3"/>
              <p:cNvSpPr>
                <a:spLocks noGrp="1" noRot="1" noChangeAspect="1" noMove="1" noResize="1" noEditPoints="1" noAdjustHandles="1" noChangeArrowheads="1" noChangeShapeType="1" noTextEdit="1"/>
              </p:cNvSpPr>
              <p:nvPr>
                <p:ph type="body" idx="4294967295"/>
              </p:nvPr>
            </p:nvSpPr>
            <p:spPr>
              <a:xfrm>
                <a:off x="406400" y="1231900"/>
                <a:ext cx="8280400" cy="5321300"/>
              </a:xfrm>
              <a:blipFill>
                <a:blip r:embed="rId4"/>
                <a:stretch>
                  <a:fillRect t="-916" b="-1947"/>
                </a:stretch>
              </a:blipFill>
            </p:spPr>
            <p:txBody>
              <a:bodyPr/>
              <a:lstStyle/>
              <a:p>
                <a:r>
                  <a:rPr lang="en-US">
                    <a:noFill/>
                  </a:rPr>
                  <a:t> </a:t>
                </a:r>
              </a:p>
            </p:txBody>
          </p:sp>
        </mc:Fallback>
      </mc:AlternateContent>
      <p:graphicFrame>
        <p:nvGraphicFramePr>
          <p:cNvPr id="64516" name="Object 4"/>
          <p:cNvGraphicFramePr>
            <a:graphicFrameLocks noChangeAspect="1"/>
          </p:cNvGraphicFramePr>
          <p:nvPr/>
        </p:nvGraphicFramePr>
        <p:xfrm>
          <a:off x="2636838" y="4332288"/>
          <a:ext cx="4856162" cy="419100"/>
        </p:xfrm>
        <a:graphic>
          <a:graphicData uri="http://schemas.openxmlformats.org/presentationml/2006/ole">
            <mc:AlternateContent xmlns:mc="http://schemas.openxmlformats.org/markup-compatibility/2006">
              <mc:Choice xmlns:v="urn:schemas-microsoft-com:vml" Requires="v">
                <p:oleObj spid="_x0000_s113672" name="Equation" r:id="rId5" imgW="2794000" imgH="241300" progId="Equation.DSMT4">
                  <p:embed/>
                </p:oleObj>
              </mc:Choice>
              <mc:Fallback>
                <p:oleObj name="Equation" r:id="rId5" imgW="2794000" imgH="241300" progId="Equation.DSMT4">
                  <p:embed/>
                  <p:pic>
                    <p:nvPicPr>
                      <p:cNvPr id="6451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838" y="4332288"/>
                        <a:ext cx="4856162"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7" name="Object 5"/>
          <p:cNvGraphicFramePr>
            <a:graphicFrameLocks noChangeAspect="1"/>
          </p:cNvGraphicFramePr>
          <p:nvPr>
            <p:extLst/>
          </p:nvPr>
        </p:nvGraphicFramePr>
        <p:xfrm>
          <a:off x="2559050" y="3025775"/>
          <a:ext cx="5165725" cy="485775"/>
        </p:xfrm>
        <a:graphic>
          <a:graphicData uri="http://schemas.openxmlformats.org/presentationml/2006/ole">
            <mc:AlternateContent xmlns:mc="http://schemas.openxmlformats.org/markup-compatibility/2006">
              <mc:Choice xmlns:v="urn:schemas-microsoft-com:vml" Requires="v">
                <p:oleObj spid="_x0000_s113673" name="Equation" r:id="rId7" imgW="2971800" imgH="279360" progId="Equation.DSMT4">
                  <p:embed/>
                </p:oleObj>
              </mc:Choice>
              <mc:Fallback>
                <p:oleObj name="Equation" r:id="rId7" imgW="2971800" imgH="279360" progId="Equation.DSMT4">
                  <p:embed/>
                  <p:pic>
                    <p:nvPicPr>
                      <p:cNvPr id="64517" name="Object 5"/>
                      <p:cNvPicPr>
                        <a:picLocks noChangeAspect="1" noChangeArrowheads="1"/>
                      </p:cNvPicPr>
                      <p:nvPr/>
                    </p:nvPicPr>
                    <p:blipFill>
                      <a:blip r:embed="rId8"/>
                      <a:srcRect/>
                      <a:stretch>
                        <a:fillRect/>
                      </a:stretch>
                    </p:blipFill>
                    <p:spPr bwMode="auto">
                      <a:xfrm>
                        <a:off x="2559050" y="3025775"/>
                        <a:ext cx="51657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8"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113674" name="Equation" r:id="rId9" imgW="190417" imgH="241195" progId="Equation.DSMT4">
                  <p:embed/>
                </p:oleObj>
              </mc:Choice>
              <mc:Fallback>
                <p:oleObj name="Equation" r:id="rId9" imgW="190417" imgH="241195" progId="Equation.DSMT4">
                  <p:embed/>
                  <p:pic>
                    <p:nvPicPr>
                      <p:cNvPr id="64518"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19" name="Object 16"/>
          <p:cNvGraphicFramePr>
            <a:graphicFrameLocks noChangeAspect="1"/>
          </p:cNvGraphicFramePr>
          <p:nvPr/>
        </p:nvGraphicFramePr>
        <p:xfrm>
          <a:off x="2592388" y="5594350"/>
          <a:ext cx="3298825" cy="482600"/>
        </p:xfrm>
        <a:graphic>
          <a:graphicData uri="http://schemas.openxmlformats.org/presentationml/2006/ole">
            <mc:AlternateContent xmlns:mc="http://schemas.openxmlformats.org/markup-compatibility/2006">
              <mc:Choice xmlns:v="urn:schemas-microsoft-com:vml" Requires="v">
                <p:oleObj spid="_x0000_s113675" name="Equation" r:id="rId11" imgW="1651000" imgH="241300" progId="Equation.DSMT4">
                  <p:embed/>
                </p:oleObj>
              </mc:Choice>
              <mc:Fallback>
                <p:oleObj name="Equation" r:id="rId11" imgW="1651000" imgH="241300" progId="Equation.DSMT4">
                  <p:embed/>
                  <p:pic>
                    <p:nvPicPr>
                      <p:cNvPr id="64519"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2388" y="55943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4521" name="Object 15"/>
          <p:cNvGraphicFramePr>
            <a:graphicFrameLocks noChangeAspect="1"/>
          </p:cNvGraphicFramePr>
          <p:nvPr/>
        </p:nvGraphicFramePr>
        <p:xfrm>
          <a:off x="4294188" y="6070600"/>
          <a:ext cx="1244600" cy="457200"/>
        </p:xfrm>
        <a:graphic>
          <a:graphicData uri="http://schemas.openxmlformats.org/presentationml/2006/ole">
            <mc:AlternateContent xmlns:mc="http://schemas.openxmlformats.org/markup-compatibility/2006">
              <mc:Choice xmlns:v="urn:schemas-microsoft-com:vml" Requires="v">
                <p:oleObj spid="_x0000_s113676" name="Equation" r:id="rId13" imgW="622080" imgH="228600" progId="Equation.DSMT4">
                  <p:embed/>
                </p:oleObj>
              </mc:Choice>
              <mc:Fallback>
                <p:oleObj name="Equation" r:id="rId13" imgW="622080" imgH="228600" progId="Equation.DSMT4">
                  <p:embed/>
                  <p:pic>
                    <p:nvPicPr>
                      <p:cNvPr id="64521"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94188" y="6070600"/>
                        <a:ext cx="1244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9616" name="Oval 16"/>
          <p:cNvSpPr>
            <a:spLocks noChangeArrowheads="1"/>
          </p:cNvSpPr>
          <p:nvPr/>
        </p:nvSpPr>
        <p:spPr bwMode="auto">
          <a:xfrm>
            <a:off x="4751388" y="2832100"/>
            <a:ext cx="787400" cy="787400"/>
          </a:xfrm>
          <a:prstGeom prst="ellipse">
            <a:avLst/>
          </a:prstGeom>
          <a:noFill/>
          <a:ln w="28575" algn="ctr">
            <a:solidFill>
              <a:schemeClr val="accent2"/>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617" name="Oval 17"/>
          <p:cNvSpPr>
            <a:spLocks noChangeArrowheads="1"/>
          </p:cNvSpPr>
          <p:nvPr/>
        </p:nvSpPr>
        <p:spPr bwMode="auto">
          <a:xfrm>
            <a:off x="2617788" y="4129088"/>
            <a:ext cx="787400" cy="787400"/>
          </a:xfrm>
          <a:prstGeom prst="ellipse">
            <a:avLst/>
          </a:prstGeom>
          <a:noFill/>
          <a:ln w="28575" algn="ctr">
            <a:solidFill>
              <a:schemeClr val="accent2"/>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 name="Object 1"/>
          <p:cNvGraphicFramePr>
            <a:graphicFrameLocks noChangeAspect="1"/>
          </p:cNvGraphicFramePr>
          <p:nvPr>
            <p:extLst/>
          </p:nvPr>
        </p:nvGraphicFramePr>
        <p:xfrm>
          <a:off x="2817813" y="6097588"/>
          <a:ext cx="773112" cy="444500"/>
        </p:xfrm>
        <a:graphic>
          <a:graphicData uri="http://schemas.openxmlformats.org/presentationml/2006/ole">
            <mc:AlternateContent xmlns:mc="http://schemas.openxmlformats.org/markup-compatibility/2006">
              <mc:Choice xmlns:v="urn:schemas-microsoft-com:vml" Requires="v">
                <p:oleObj spid="_x0000_s113677" name="Equation" r:id="rId15" imgW="418918" imgH="241195" progId="Equation.DSMT4">
                  <p:embed/>
                </p:oleObj>
              </mc:Choice>
              <mc:Fallback>
                <p:oleObj name="Equation" r:id="rId15" imgW="418918" imgH="241195" progId="Equation.DSMT4">
                  <p:embed/>
                  <p:pic>
                    <p:nvPicPr>
                      <p:cNvPr id="2" name="Object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17813" y="6097588"/>
                        <a:ext cx="773112" cy="444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r>
              <a:rPr lang="en-US" smtClean="0"/>
              <a:t>Slide </a:t>
            </a:r>
            <a:fld id="{CA1BF554-DF22-475E-92F9-B7E92000597D}" type="slidenum">
              <a:rPr lang="en-US" smtClean="0"/>
              <a:pPr>
                <a:defRPr/>
              </a:pPr>
              <a:t>58</a:t>
            </a:fld>
            <a:endParaRPr lang="en-US"/>
          </a:p>
        </p:txBody>
      </p:sp>
    </p:spTree>
    <p:extLst>
      <p:ext uri="{BB962C8B-B14F-4D97-AF65-F5344CB8AC3E}">
        <p14:creationId xmlns:p14="http://schemas.microsoft.com/office/powerpoint/2010/main" val="107502936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9616"/>
                                        </p:tgtEl>
                                        <p:attrNameLst>
                                          <p:attrName>style.visibility</p:attrName>
                                        </p:attrNameLst>
                                      </p:cBhvr>
                                      <p:to>
                                        <p:strVal val="visible"/>
                                      </p:to>
                                    </p:set>
                                    <p:animEffect transition="in" filter="dissolve">
                                      <p:cBhvr>
                                        <p:cTn id="7" dur="500"/>
                                        <p:tgtEl>
                                          <p:spTgt spid="104961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9617"/>
                                        </p:tgtEl>
                                        <p:attrNameLst>
                                          <p:attrName>style.visibility</p:attrName>
                                        </p:attrNameLst>
                                      </p:cBhvr>
                                      <p:to>
                                        <p:strVal val="visible"/>
                                      </p:to>
                                    </p:set>
                                    <p:animEffect transition="in" filter="dissolve">
                                      <p:cBhvr>
                                        <p:cTn id="11" dur="500"/>
                                        <p:tgtEl>
                                          <p:spTgt spid="1049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16" grpId="0" animBg="1"/>
      <p:bldP spid="10496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r>
              <a:rPr lang="en-US" sz="3200" smtClean="0"/>
              <a:t>Approximate policy iteration</a:t>
            </a:r>
          </a:p>
        </p:txBody>
      </p:sp>
      <mc:AlternateContent xmlns:mc="http://schemas.openxmlformats.org/markup-compatibility/2006" xmlns:a14="http://schemas.microsoft.com/office/drawing/2010/main">
        <mc:Choice Requires="a14">
          <p:sp>
            <p:nvSpPr>
              <p:cNvPr id="65539" name="Rectangle 3"/>
              <p:cNvSpPr>
                <a:spLocks noGrp="1" noChangeArrowheads="1"/>
              </p:cNvSpPr>
              <p:nvPr>
                <p:ph type="body" idx="4294967295"/>
              </p:nvPr>
            </p:nvSpPr>
            <p:spPr>
              <a:xfrm>
                <a:off x="406400" y="1231900"/>
                <a:ext cx="8280400" cy="5321300"/>
              </a:xfrm>
            </p:spPr>
            <p:txBody>
              <a:bodyPr/>
              <a:lstStyle/>
              <a:p>
                <a:pPr lvl="1">
                  <a:buFontTx/>
                  <a:buNone/>
                </a:pPr>
                <a:r>
                  <a:rPr lang="en-US" dirty="0" smtClean="0"/>
                  <a:t>Step 1: Start with a pre-decision state </a:t>
                </a:r>
              </a:p>
              <a:p>
                <a:pPr lvl="1">
                  <a:buFontTx/>
                  <a:buNone/>
                </a:pPr>
                <a:r>
                  <a:rPr lang="en-US" dirty="0" smtClean="0">
                    <a:solidFill>
                      <a:srgbClr val="009900"/>
                    </a:solidFill>
                  </a:rPr>
                  <a:t>	Step 2: Inner loop: Do for m=1,…,M:</a:t>
                </a:r>
              </a:p>
              <a:p>
                <a:pPr lvl="1">
                  <a:buFontTx/>
                  <a:buNone/>
                </a:pPr>
                <a:r>
                  <a:rPr lang="en-US" dirty="0" smtClean="0">
                    <a:solidFill>
                      <a:srgbClr val="009900"/>
                    </a:solidFill>
                  </a:rPr>
                  <a:t>        Step 2a: Solve the deterministic optimization using</a:t>
                </a:r>
              </a:p>
              <a:p>
                <a:pPr lvl="1">
                  <a:buFontTx/>
                  <a:buNone/>
                </a:pPr>
                <a:r>
                  <a:rPr lang="en-US" dirty="0" smtClean="0">
                    <a:solidFill>
                      <a:srgbClr val="009900"/>
                    </a:solidFill>
                  </a:rPr>
                  <a:t>                       an approximate value function:</a:t>
                </a:r>
              </a:p>
              <a:p>
                <a:pPr lvl="1">
                  <a:buFontTx/>
                  <a:buNone/>
                </a:pPr>
                <a:endParaRPr lang="en-US" dirty="0" smtClean="0">
                  <a:solidFill>
                    <a:srgbClr val="009900"/>
                  </a:solidFill>
                </a:endParaRPr>
              </a:p>
              <a:p>
                <a:pPr lvl="1">
                  <a:buFontTx/>
                  <a:buNone/>
                </a:pPr>
                <a:r>
                  <a:rPr lang="en-US" dirty="0" smtClean="0">
                    <a:solidFill>
                      <a:srgbClr val="009900"/>
                    </a:solidFill>
                  </a:rPr>
                  <a:t>                      to obtain </a:t>
                </a:r>
                <a14:m>
                  <m:oMath xmlns:m="http://schemas.openxmlformats.org/officeDocument/2006/math">
                    <m:sSup>
                      <m:sSupPr>
                        <m:ctrlPr>
                          <a:rPr lang="en-US" b="0" i="1" smtClean="0">
                            <a:solidFill>
                              <a:srgbClr val="009900"/>
                            </a:solidFill>
                            <a:latin typeface="Cambria Math" panose="02040503050406030204" pitchFamily="18" charset="0"/>
                          </a:rPr>
                        </m:ctrlPr>
                      </m:sSupPr>
                      <m:e>
                        <m:r>
                          <a:rPr lang="en-US" b="0" i="1" smtClean="0">
                            <a:solidFill>
                              <a:srgbClr val="009900"/>
                            </a:solidFill>
                            <a:latin typeface="Cambria Math" panose="02040503050406030204" pitchFamily="18" charset="0"/>
                          </a:rPr>
                          <m:t>𝑥</m:t>
                        </m:r>
                      </m:e>
                      <m:sup>
                        <m:r>
                          <a:rPr lang="en-US" b="0" i="1" smtClean="0">
                            <a:solidFill>
                              <a:srgbClr val="009900"/>
                            </a:solidFill>
                            <a:latin typeface="Cambria Math" panose="02040503050406030204" pitchFamily="18" charset="0"/>
                          </a:rPr>
                          <m:t>𝑚</m:t>
                        </m:r>
                      </m:sup>
                    </m:sSup>
                    <m:r>
                      <a:rPr lang="en-US" b="0" i="0" smtClean="0">
                        <a:solidFill>
                          <a:srgbClr val="009900"/>
                        </a:solidFill>
                        <a:latin typeface="Cambria Math" panose="02040503050406030204" pitchFamily="18" charset="0"/>
                      </a:rPr>
                      <m:t>.</m:t>
                    </m:r>
                  </m:oMath>
                </a14:m>
                <a:r>
                  <a:rPr lang="en-US" dirty="0" smtClean="0">
                    <a:solidFill>
                      <a:srgbClr val="009900"/>
                    </a:solidFill>
                  </a:rPr>
                  <a:t> </a:t>
                </a:r>
              </a:p>
              <a:p>
                <a:pPr marL="1371600" lvl="1" indent="-914400">
                  <a:buFontTx/>
                  <a:buNone/>
                </a:pPr>
                <a:r>
                  <a:rPr lang="en-US" dirty="0" smtClean="0">
                    <a:solidFill>
                      <a:schemeClr val="accent2"/>
                    </a:solidFill>
                  </a:rPr>
                  <a:t>        Step 2b: Update the value function approximation using recursive least squares.</a:t>
                </a:r>
              </a:p>
              <a:p>
                <a:pPr lvl="1">
                  <a:buFontTx/>
                  <a:buNone/>
                </a:pPr>
                <a:r>
                  <a:rPr lang="en-US" dirty="0" smtClean="0">
                    <a:solidFill>
                      <a:srgbClr val="FF0000"/>
                    </a:solidFill>
                  </a:rPr>
                  <a:t>        Step 2c: Obtain Monte Carlo sample of </a:t>
                </a:r>
                <a14:m>
                  <m:oMath xmlns:m="http://schemas.openxmlformats.org/officeDocument/2006/math">
                    <m:r>
                      <a:rPr lang="en-US" b="0" i="1" smtClean="0">
                        <a:solidFill>
                          <a:srgbClr val="FF0000"/>
                        </a:solidFill>
                        <a:latin typeface="Cambria Math" panose="02040503050406030204" pitchFamily="18" charset="0"/>
                      </a:rPr>
                      <m:t>𝑊</m:t>
                    </m:r>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𝜔</m:t>
                        </m:r>
                      </m:e>
                      <m:sup>
                        <m:r>
                          <a:rPr lang="en-US" b="0" i="1" smtClean="0">
                            <a:solidFill>
                              <a:srgbClr val="FF0000"/>
                            </a:solidFill>
                            <a:latin typeface="Cambria Math" panose="02040503050406030204" pitchFamily="18" charset="0"/>
                          </a:rPr>
                          <m:t>𝑚</m:t>
                        </m:r>
                      </m:sup>
                    </m:sSup>
                    <m:r>
                      <a:rPr lang="en-US" b="0" i="1" smtClean="0">
                        <a:solidFill>
                          <a:srgbClr val="FF0000"/>
                        </a:solidFill>
                        <a:latin typeface="Cambria Math" panose="02040503050406030204" pitchFamily="18" charset="0"/>
                      </a:rPr>
                      <m:t>)</m:t>
                    </m:r>
                  </m:oMath>
                </a14:m>
                <a:r>
                  <a:rPr lang="en-US" dirty="0" smtClean="0">
                    <a:solidFill>
                      <a:srgbClr val="FF0000"/>
                    </a:solidFill>
                  </a:rPr>
                  <a:t> and</a:t>
                </a:r>
              </a:p>
              <a:p>
                <a:pPr lvl="1">
                  <a:buFontTx/>
                  <a:buNone/>
                </a:pPr>
                <a:r>
                  <a:rPr lang="en-US" dirty="0" smtClean="0">
                    <a:solidFill>
                      <a:srgbClr val="FF0000"/>
                    </a:solidFill>
                  </a:rPr>
                  <a:t>                      compute the next pre-decision state:</a:t>
                </a:r>
              </a:p>
              <a:p>
                <a:pPr lvl="1">
                  <a:buFontTx/>
                  <a:buNone/>
                </a:pPr>
                <a:endParaRPr lang="en-US" dirty="0" smtClean="0">
                  <a:solidFill>
                    <a:srgbClr val="FF0000"/>
                  </a:solidFill>
                </a:endParaRPr>
              </a:p>
              <a:p>
                <a:pPr lvl="1">
                  <a:buFontTx/>
                  <a:buNone/>
                </a:pPr>
                <a:r>
                  <a:rPr lang="en-US" dirty="0" smtClean="0"/>
                  <a:t>Step 3: Update           using                 and return to step 1. </a:t>
                </a:r>
              </a:p>
              <a:p>
                <a:pPr lvl="1"/>
                <a:endParaRPr lang="en-US" dirty="0" smtClean="0"/>
              </a:p>
            </p:txBody>
          </p:sp>
        </mc:Choice>
        <mc:Fallback xmlns="">
          <p:sp>
            <p:nvSpPr>
              <p:cNvPr id="65539" name="Rectangle 3"/>
              <p:cNvSpPr>
                <a:spLocks noGrp="1" noRot="1" noChangeAspect="1" noMove="1" noResize="1" noEditPoints="1" noAdjustHandles="1" noChangeArrowheads="1" noChangeShapeType="1" noTextEdit="1"/>
              </p:cNvSpPr>
              <p:nvPr>
                <p:ph type="body" idx="4294967295"/>
              </p:nvPr>
            </p:nvSpPr>
            <p:spPr>
              <a:xfrm>
                <a:off x="406400" y="1231900"/>
                <a:ext cx="8280400" cy="5321300"/>
              </a:xfrm>
              <a:blipFill>
                <a:blip r:embed="rId4"/>
                <a:stretch>
                  <a:fillRect t="-916" b="-573"/>
                </a:stretch>
              </a:blipFill>
            </p:spPr>
            <p:txBody>
              <a:bodyPr/>
              <a:lstStyle/>
              <a:p>
                <a:r>
                  <a:rPr lang="en-US">
                    <a:noFill/>
                  </a:rPr>
                  <a:t> </a:t>
                </a:r>
              </a:p>
            </p:txBody>
          </p:sp>
        </mc:Fallback>
      </mc:AlternateContent>
      <p:graphicFrame>
        <p:nvGraphicFramePr>
          <p:cNvPr id="65541"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114695" name="Equation" r:id="rId5" imgW="190417" imgH="241195" progId="Equation.DSMT4">
                  <p:embed/>
                </p:oleObj>
              </mc:Choice>
              <mc:Fallback>
                <p:oleObj name="Equation" r:id="rId5" imgW="190417" imgH="241195" progId="Equation.DSMT4">
                  <p:embed/>
                  <p:pic>
                    <p:nvPicPr>
                      <p:cNvPr id="65541"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3" name="Object 16"/>
          <p:cNvGraphicFramePr>
            <a:graphicFrameLocks noChangeAspect="1"/>
          </p:cNvGraphicFramePr>
          <p:nvPr/>
        </p:nvGraphicFramePr>
        <p:xfrm>
          <a:off x="2592388" y="5594350"/>
          <a:ext cx="3298825" cy="482600"/>
        </p:xfrm>
        <a:graphic>
          <a:graphicData uri="http://schemas.openxmlformats.org/presentationml/2006/ole">
            <mc:AlternateContent xmlns:mc="http://schemas.openxmlformats.org/markup-compatibility/2006">
              <mc:Choice xmlns:v="urn:schemas-microsoft-com:vml" Requires="v">
                <p:oleObj spid="_x0000_s114696" name="Equation" r:id="rId7" imgW="1651000" imgH="241300" progId="Equation.DSMT4">
                  <p:embed/>
                </p:oleObj>
              </mc:Choice>
              <mc:Fallback>
                <p:oleObj name="Equation" r:id="rId7" imgW="1651000" imgH="241300" progId="Equation.DSMT4">
                  <p:embed/>
                  <p:pic>
                    <p:nvPicPr>
                      <p:cNvPr id="65543"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2388" y="55943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5" name="Object 15"/>
          <p:cNvGraphicFramePr>
            <a:graphicFrameLocks noChangeAspect="1"/>
          </p:cNvGraphicFramePr>
          <p:nvPr/>
        </p:nvGraphicFramePr>
        <p:xfrm>
          <a:off x="4294188" y="6070600"/>
          <a:ext cx="1244600" cy="457200"/>
        </p:xfrm>
        <a:graphic>
          <a:graphicData uri="http://schemas.openxmlformats.org/presentationml/2006/ole">
            <mc:AlternateContent xmlns:mc="http://schemas.openxmlformats.org/markup-compatibility/2006">
              <mc:Choice xmlns:v="urn:schemas-microsoft-com:vml" Requires="v">
                <p:oleObj spid="_x0000_s114697" name="Equation" r:id="rId9" imgW="622080" imgH="228600" progId="Equation.DSMT4">
                  <p:embed/>
                </p:oleObj>
              </mc:Choice>
              <mc:Fallback>
                <p:oleObj name="Equation" r:id="rId9" imgW="622080" imgH="228600" progId="Equation.DSMT4">
                  <p:embed/>
                  <p:pic>
                    <p:nvPicPr>
                      <p:cNvPr id="65545"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4188" y="6070600"/>
                        <a:ext cx="1244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7" name="Object 2"/>
          <p:cNvGraphicFramePr>
            <a:graphicFrameLocks noChangeAspect="1"/>
          </p:cNvGraphicFramePr>
          <p:nvPr>
            <p:extLst/>
          </p:nvPr>
        </p:nvGraphicFramePr>
        <p:xfrm>
          <a:off x="2566988" y="2838450"/>
          <a:ext cx="5608637" cy="839788"/>
        </p:xfrm>
        <a:graphic>
          <a:graphicData uri="http://schemas.openxmlformats.org/presentationml/2006/ole">
            <mc:AlternateContent xmlns:mc="http://schemas.openxmlformats.org/markup-compatibility/2006">
              <mc:Choice xmlns:v="urn:schemas-microsoft-com:vml" Requires="v">
                <p:oleObj spid="_x0000_s114698" name="Equation" r:id="rId11" imgW="3225600" imgH="482400" progId="Equation.DSMT4">
                  <p:embed/>
                </p:oleObj>
              </mc:Choice>
              <mc:Fallback>
                <p:oleObj name="Equation" r:id="rId11" imgW="3225600" imgH="482400" progId="Equation.DSMT4">
                  <p:embed/>
                  <p:pic>
                    <p:nvPicPr>
                      <p:cNvPr id="65547" name="Object 2"/>
                      <p:cNvPicPr>
                        <a:picLocks noChangeAspect="1" noChangeArrowheads="1"/>
                      </p:cNvPicPr>
                      <p:nvPr/>
                    </p:nvPicPr>
                    <p:blipFill>
                      <a:blip r:embed="rId12"/>
                      <a:srcRect/>
                      <a:stretch>
                        <a:fillRect/>
                      </a:stretch>
                    </p:blipFill>
                    <p:spPr bwMode="auto">
                      <a:xfrm>
                        <a:off x="2566988" y="2838450"/>
                        <a:ext cx="5608637" cy="83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nvPr>
        </p:nvGraphicFramePr>
        <p:xfrm>
          <a:off x="2817813" y="6097588"/>
          <a:ext cx="773112" cy="444500"/>
        </p:xfrm>
        <a:graphic>
          <a:graphicData uri="http://schemas.openxmlformats.org/presentationml/2006/ole">
            <mc:AlternateContent xmlns:mc="http://schemas.openxmlformats.org/markup-compatibility/2006">
              <mc:Choice xmlns:v="urn:schemas-microsoft-com:vml" Requires="v">
                <p:oleObj spid="_x0000_s114699" name="Equation" r:id="rId13" imgW="418918" imgH="241195" progId="Equation.DSMT4">
                  <p:embed/>
                </p:oleObj>
              </mc:Choice>
              <mc:Fallback>
                <p:oleObj name="Equation" r:id="rId13" imgW="418918" imgH="241195" progId="Equation.DSMT4">
                  <p:embed/>
                  <p:pic>
                    <p:nvPicPr>
                      <p:cNvPr id="2" name="Object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17813" y="6097588"/>
                        <a:ext cx="773112" cy="444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r>
              <a:rPr lang="en-US" smtClean="0"/>
              <a:t>Slide </a:t>
            </a:r>
            <a:fld id="{CA1BF554-DF22-475E-92F9-B7E92000597D}" type="slidenum">
              <a:rPr lang="en-US" smtClean="0"/>
              <a:pPr>
                <a:defRPr/>
              </a:pPr>
              <a:t>59</a:t>
            </a:fld>
            <a:endParaRPr lang="en-US"/>
          </a:p>
        </p:txBody>
      </p:sp>
    </p:spTree>
    <p:extLst>
      <p:ext uri="{BB962C8B-B14F-4D97-AF65-F5344CB8AC3E}">
        <p14:creationId xmlns:p14="http://schemas.microsoft.com/office/powerpoint/2010/main" val="4055983725"/>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sp>
        <p:nvSpPr>
          <p:cNvPr id="3" name="Content Placeholder 2"/>
          <p:cNvSpPr>
            <a:spLocks noGrp="1"/>
          </p:cNvSpPr>
          <p:nvPr>
            <p:ph idx="1"/>
          </p:nvPr>
        </p:nvSpPr>
        <p:spPr/>
        <p:txBody>
          <a:bodyPr/>
          <a:lstStyle/>
          <a:p>
            <a:r>
              <a:rPr lang="en-US" dirty="0" smtClean="0"/>
              <a:t>Bellman’s optimality equation</a:t>
            </a:r>
            <a:endParaRPr lang="en-US" sz="2800" dirty="0"/>
          </a:p>
        </p:txBody>
      </p:sp>
      <p:graphicFrame>
        <p:nvGraphicFramePr>
          <p:cNvPr id="6" name="Object 5"/>
          <p:cNvGraphicFramePr>
            <a:graphicFrameLocks noChangeAspect="1"/>
          </p:cNvGraphicFramePr>
          <p:nvPr>
            <p:extLst/>
          </p:nvPr>
        </p:nvGraphicFramePr>
        <p:xfrm>
          <a:off x="685800" y="1976438"/>
          <a:ext cx="8080375" cy="674687"/>
        </p:xfrm>
        <a:graphic>
          <a:graphicData uri="http://schemas.openxmlformats.org/presentationml/2006/ole">
            <mc:AlternateContent xmlns:mc="http://schemas.openxmlformats.org/markup-compatibility/2006">
              <mc:Choice xmlns:v="urn:schemas-microsoft-com:vml" Requires="v">
                <p:oleObj spid="_x0000_s102406" name="Equation" r:id="rId4" imgW="2882880" imgH="241200" progId="Equation.DSMT4">
                  <p:embed/>
                </p:oleObj>
              </mc:Choice>
              <mc:Fallback>
                <p:oleObj name="Equation" r:id="rId4" imgW="2882880" imgH="241200" progId="Equation.DSMT4">
                  <p:embed/>
                  <p:pic>
                    <p:nvPicPr>
                      <p:cNvPr id="6" name="Object 5"/>
                      <p:cNvPicPr>
                        <a:picLocks noChangeAspect="1" noChangeArrowheads="1"/>
                      </p:cNvPicPr>
                      <p:nvPr/>
                    </p:nvPicPr>
                    <p:blipFill>
                      <a:blip r:embed="rId5"/>
                      <a:srcRect/>
                      <a:stretch>
                        <a:fillRect/>
                      </a:stretch>
                    </p:blipFill>
                    <p:spPr bwMode="auto">
                      <a:xfrm>
                        <a:off x="685800" y="1976438"/>
                        <a:ext cx="8080375" cy="674687"/>
                      </a:xfrm>
                      <a:prstGeom prst="rect">
                        <a:avLst/>
                      </a:prstGeom>
                      <a:noFill/>
                      <a:ln>
                        <a:noFill/>
                      </a:ln>
                    </p:spPr>
                  </p:pic>
                </p:oleObj>
              </mc:Fallback>
            </mc:AlternateContent>
          </a:graphicData>
        </a:graphic>
      </p:graphicFrame>
      <p:grpSp>
        <p:nvGrpSpPr>
          <p:cNvPr id="24" name="Group 23"/>
          <p:cNvGrpSpPr/>
          <p:nvPr/>
        </p:nvGrpSpPr>
        <p:grpSpPr>
          <a:xfrm>
            <a:off x="770535" y="1851953"/>
            <a:ext cx="1125537" cy="3265806"/>
            <a:chOff x="1251815" y="1851953"/>
            <a:chExt cx="1125537" cy="3265806"/>
          </a:xfrm>
        </p:grpSpPr>
        <p:graphicFrame>
          <p:nvGraphicFramePr>
            <p:cNvPr id="12" name="Object 11"/>
            <p:cNvGraphicFramePr>
              <a:graphicFrameLocks noChangeAspect="1"/>
            </p:cNvGraphicFramePr>
            <p:nvPr>
              <p:extLst/>
            </p:nvPr>
          </p:nvGraphicFramePr>
          <p:xfrm>
            <a:off x="1251815" y="3076234"/>
            <a:ext cx="1125537" cy="2041525"/>
          </p:xfrm>
          <a:graphic>
            <a:graphicData uri="http://schemas.openxmlformats.org/presentationml/2006/ole">
              <mc:AlternateContent xmlns:mc="http://schemas.openxmlformats.org/markup-compatibility/2006">
                <mc:Choice xmlns:v="urn:schemas-microsoft-com:vml" Requires="v">
                  <p:oleObj spid="_x0000_s102407" name="Equation" r:id="rId6" imgW="469800" imgH="850680" progId="Equation.DSMT4">
                    <p:embed/>
                  </p:oleObj>
                </mc:Choice>
                <mc:Fallback>
                  <p:oleObj name="Equation" r:id="rId6" imgW="469800" imgH="850680" progId="Equation.DSMT4">
                    <p:embed/>
                    <p:pic>
                      <p:nvPicPr>
                        <p:cNvPr id="12" name="Object 11"/>
                        <p:cNvPicPr>
                          <a:picLocks noChangeAspect="1" noChangeArrowheads="1"/>
                        </p:cNvPicPr>
                        <p:nvPr/>
                      </p:nvPicPr>
                      <p:blipFill>
                        <a:blip r:embed="rId7"/>
                        <a:srcRect/>
                        <a:stretch>
                          <a:fillRect/>
                        </a:stretch>
                      </p:blipFill>
                      <p:spPr bwMode="auto">
                        <a:xfrm>
                          <a:off x="1251815" y="3076234"/>
                          <a:ext cx="112553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Oval 14"/>
            <p:cNvSpPr/>
            <p:nvPr/>
          </p:nvSpPr>
          <p:spPr bwMode="auto">
            <a:xfrm>
              <a:off x="1504709" y="1851953"/>
              <a:ext cx="439838" cy="891250"/>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7" name="Straight Arrow Connector 16"/>
            <p:cNvCxnSpPr>
              <a:stCxn id="15" idx="4"/>
            </p:cNvCxnSpPr>
            <p:nvPr/>
          </p:nvCxnSpPr>
          <p:spPr bwMode="auto">
            <a:xfrm>
              <a:off x="1724628" y="2743203"/>
              <a:ext cx="0" cy="370387"/>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oup 24"/>
          <p:cNvGrpSpPr/>
          <p:nvPr/>
        </p:nvGrpSpPr>
        <p:grpSpPr>
          <a:xfrm>
            <a:off x="3371669" y="1865453"/>
            <a:ext cx="1584325" cy="3829822"/>
            <a:chOff x="3768725" y="1865453"/>
            <a:chExt cx="1584325" cy="3829822"/>
          </a:xfrm>
        </p:grpSpPr>
        <p:graphicFrame>
          <p:nvGraphicFramePr>
            <p:cNvPr id="14" name="Object 13"/>
            <p:cNvGraphicFramePr>
              <a:graphicFrameLocks noChangeAspect="1"/>
            </p:cNvGraphicFramePr>
            <p:nvPr>
              <p:extLst/>
            </p:nvPr>
          </p:nvGraphicFramePr>
          <p:xfrm>
            <a:off x="3768725" y="3106063"/>
            <a:ext cx="1584325" cy="2589212"/>
          </p:xfrm>
          <a:graphic>
            <a:graphicData uri="http://schemas.openxmlformats.org/presentationml/2006/ole">
              <mc:AlternateContent xmlns:mc="http://schemas.openxmlformats.org/markup-compatibility/2006">
                <mc:Choice xmlns:v="urn:schemas-microsoft-com:vml" Requires="v">
                  <p:oleObj spid="_x0000_s102408" name="Equation" r:id="rId8" imgW="660240" imgH="1079280" progId="Equation.DSMT4">
                    <p:embed/>
                  </p:oleObj>
                </mc:Choice>
                <mc:Fallback>
                  <p:oleObj name="Equation" r:id="rId8" imgW="660240" imgH="1079280" progId="Equation.DSMT4">
                    <p:embed/>
                    <p:pic>
                      <p:nvPicPr>
                        <p:cNvPr id="14" name="Object 13"/>
                        <p:cNvPicPr>
                          <a:picLocks noChangeAspect="1" noChangeArrowheads="1"/>
                        </p:cNvPicPr>
                        <p:nvPr/>
                      </p:nvPicPr>
                      <p:blipFill>
                        <a:blip r:embed="rId9"/>
                        <a:srcRect/>
                        <a:stretch>
                          <a:fillRect/>
                        </a:stretch>
                      </p:blipFill>
                      <p:spPr bwMode="auto">
                        <a:xfrm>
                          <a:off x="3768725" y="3106063"/>
                          <a:ext cx="15843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Oval 17"/>
            <p:cNvSpPr/>
            <p:nvPr/>
          </p:nvSpPr>
          <p:spPr bwMode="auto">
            <a:xfrm>
              <a:off x="4284634" y="1865453"/>
              <a:ext cx="439838" cy="891250"/>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19" name="Straight Arrow Connector 18"/>
            <p:cNvCxnSpPr>
              <a:stCxn id="18" idx="4"/>
            </p:cNvCxnSpPr>
            <p:nvPr/>
          </p:nvCxnSpPr>
          <p:spPr bwMode="auto">
            <a:xfrm>
              <a:off x="4504553" y="2756703"/>
              <a:ext cx="0" cy="370387"/>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 name="Group 25"/>
          <p:cNvGrpSpPr/>
          <p:nvPr/>
        </p:nvGrpSpPr>
        <p:grpSpPr>
          <a:xfrm>
            <a:off x="6980230" y="1867378"/>
            <a:ext cx="1006475" cy="2894247"/>
            <a:chOff x="7208838" y="1867378"/>
            <a:chExt cx="1006475" cy="2894247"/>
          </a:xfrm>
        </p:grpSpPr>
        <p:graphicFrame>
          <p:nvGraphicFramePr>
            <p:cNvPr id="13" name="Object 12"/>
            <p:cNvGraphicFramePr>
              <a:graphicFrameLocks noChangeAspect="1"/>
            </p:cNvGraphicFramePr>
            <p:nvPr>
              <p:extLst/>
            </p:nvPr>
          </p:nvGraphicFramePr>
          <p:xfrm>
            <a:off x="7208838" y="3085225"/>
            <a:ext cx="1006475" cy="1676400"/>
          </p:xfrm>
          <a:graphic>
            <a:graphicData uri="http://schemas.openxmlformats.org/presentationml/2006/ole">
              <mc:AlternateContent xmlns:mc="http://schemas.openxmlformats.org/markup-compatibility/2006">
                <mc:Choice xmlns:v="urn:schemas-microsoft-com:vml" Requires="v">
                  <p:oleObj spid="_x0000_s102409" name="Equation" r:id="rId10" imgW="419040" imgH="698400" progId="Equation.DSMT4">
                    <p:embed/>
                  </p:oleObj>
                </mc:Choice>
                <mc:Fallback>
                  <p:oleObj name="Equation" r:id="rId10" imgW="419040" imgH="698400" progId="Equation.DSMT4">
                    <p:embed/>
                    <p:pic>
                      <p:nvPicPr>
                        <p:cNvPr id="13" name="Object 12"/>
                        <p:cNvPicPr>
                          <a:picLocks noChangeAspect="1" noChangeArrowheads="1"/>
                        </p:cNvPicPr>
                        <p:nvPr/>
                      </p:nvPicPr>
                      <p:blipFill>
                        <a:blip r:embed="rId11"/>
                        <a:srcRect/>
                        <a:stretch>
                          <a:fillRect/>
                        </a:stretch>
                      </p:blipFill>
                      <p:spPr bwMode="auto">
                        <a:xfrm>
                          <a:off x="7208838" y="3085225"/>
                          <a:ext cx="1006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Oval 19"/>
            <p:cNvSpPr/>
            <p:nvPr/>
          </p:nvSpPr>
          <p:spPr bwMode="auto">
            <a:xfrm>
              <a:off x="7353855" y="1867378"/>
              <a:ext cx="690549" cy="891250"/>
            </a:xfrm>
            <a:prstGeom prst="ellipse">
              <a:avLst/>
            </a:prstGeom>
            <a:noFill/>
            <a:ln w="28575" cap="flat" cmpd="sng" algn="ctr">
              <a:solidFill>
                <a:srgbClr val="0070C0"/>
              </a:solidFill>
              <a:prstDash val="solid"/>
              <a:round/>
              <a:headEnd type="none" w="med" len="med"/>
              <a:tailEnd type="stealth" w="med" len="lg"/>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cxnSp>
          <p:nvCxnSpPr>
            <p:cNvPr id="21" name="Straight Arrow Connector 20"/>
            <p:cNvCxnSpPr>
              <a:stCxn id="20" idx="4"/>
            </p:cNvCxnSpPr>
            <p:nvPr/>
          </p:nvCxnSpPr>
          <p:spPr bwMode="auto">
            <a:xfrm>
              <a:off x="7699130" y="2758628"/>
              <a:ext cx="0" cy="354962"/>
            </a:xfrm>
            <a:prstGeom prst="straightConnector1">
              <a:avLst/>
            </a:prstGeom>
            <a:solidFill>
              <a:schemeClr val="bg1"/>
            </a:solidFill>
            <a:ln w="2857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Box 3"/>
          <p:cNvSpPr txBox="1"/>
          <p:nvPr/>
        </p:nvSpPr>
        <p:spPr>
          <a:xfrm>
            <a:off x="685800" y="5961888"/>
            <a:ext cx="5925853" cy="461665"/>
          </a:xfrm>
          <a:prstGeom prst="rect">
            <a:avLst/>
          </a:prstGeom>
          <a:noFill/>
        </p:spPr>
        <p:txBody>
          <a:bodyPr wrap="none" rtlCol="0">
            <a:spAutoFit/>
          </a:bodyPr>
          <a:lstStyle/>
          <a:p>
            <a:pPr algn="l"/>
            <a:r>
              <a:rPr lang="en-US" sz="2400" i="0" dirty="0" smtClean="0"/>
              <a:t>These are the “three curses of dimensionality.”</a:t>
            </a:r>
          </a:p>
        </p:txBody>
      </p:sp>
      <p:sp>
        <p:nvSpPr>
          <p:cNvPr id="5" name="Footer Placeholder 4"/>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416808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r>
              <a:rPr lang="en-US" dirty="0"/>
              <a:t>Approximate dynamic programming</a:t>
            </a:r>
          </a:p>
        </p:txBody>
      </p:sp>
      <p:sp>
        <p:nvSpPr>
          <p:cNvPr id="4101" name="Rectangle 5"/>
          <p:cNvSpPr>
            <a:spLocks noGrp="1" noChangeArrowheads="1"/>
          </p:cNvSpPr>
          <p:nvPr>
            <p:ph type="subTitle" idx="1"/>
          </p:nvPr>
        </p:nvSpPr>
        <p:spPr/>
        <p:txBody>
          <a:bodyPr/>
          <a:lstStyle/>
          <a:p>
            <a:r>
              <a:rPr lang="en-US" dirty="0" smtClean="0"/>
              <a:t>Nomadic trucker problem</a:t>
            </a:r>
          </a:p>
          <a:p>
            <a:r>
              <a:rPr lang="en-US" dirty="0" smtClean="0"/>
              <a:t>Approximate value iteration</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60</a:t>
            </a:fld>
            <a:endParaRPr lang="en-US"/>
          </a:p>
        </p:txBody>
      </p:sp>
    </p:spTree>
    <p:extLst>
      <p:ext uri="{BB962C8B-B14F-4D97-AF65-F5344CB8AC3E}">
        <p14:creationId xmlns:p14="http://schemas.microsoft.com/office/powerpoint/2010/main" val="36197811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 management</a:t>
            </a:r>
            <a:endParaRPr lang="en-US" dirty="0"/>
          </a:p>
        </p:txBody>
      </p:sp>
      <p:sp>
        <p:nvSpPr>
          <p:cNvPr id="3" name="Content Placeholder 2"/>
          <p:cNvSpPr>
            <a:spLocks noGrp="1"/>
          </p:cNvSpPr>
          <p:nvPr>
            <p:ph idx="1"/>
          </p:nvPr>
        </p:nvSpPr>
        <p:spPr>
          <a:xfrm>
            <a:off x="685800" y="4613273"/>
            <a:ext cx="7772400" cy="2143127"/>
          </a:xfrm>
        </p:spPr>
        <p:txBody>
          <a:bodyPr/>
          <a:lstStyle/>
          <a:p>
            <a:r>
              <a:rPr lang="en-US" dirty="0" smtClean="0"/>
              <a:t>Fleet management problem</a:t>
            </a:r>
          </a:p>
          <a:p>
            <a:pPr lvl="1"/>
            <a:r>
              <a:rPr lang="en-US" dirty="0" smtClean="0"/>
              <a:t>Optimize the assignment of drivers to loads over time.</a:t>
            </a:r>
          </a:p>
          <a:p>
            <a:pPr lvl="1"/>
            <a:r>
              <a:rPr lang="en-US" dirty="0" smtClean="0"/>
              <a:t>Tremendous uncertainty in loads being called in</a:t>
            </a:r>
            <a:endParaRPr lang="en-US" dirty="0"/>
          </a:p>
        </p:txBody>
      </p:sp>
      <p:pic>
        <p:nvPicPr>
          <p:cNvPr id="4" name="Picture 3" descr="Schneider driver flows-pv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400"/>
            <a:ext cx="4762497" cy="357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1015999"/>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ooter Placeholder 6"/>
          <p:cNvSpPr>
            <a:spLocks noGrp="1"/>
          </p:cNvSpPr>
          <p:nvPr>
            <p:ph type="ftr" sz="quarter" idx="11"/>
          </p:nvPr>
        </p:nvSpPr>
        <p:spPr/>
        <p:txBody>
          <a:bodyPr/>
          <a:lstStyle/>
          <a:p>
            <a:pPr>
              <a:defRPr/>
            </a:pPr>
            <a:r>
              <a:rPr lang="en-US" smtClean="0"/>
              <a:t>© 2019 Warren Powell</a:t>
            </a:r>
            <a:endParaRPr lang="en-US" dirty="0"/>
          </a:p>
        </p:txBody>
      </p:sp>
    </p:spTree>
    <p:extLst>
      <p:ext uri="{BB962C8B-B14F-4D97-AF65-F5344CB8AC3E}">
        <p14:creationId xmlns:p14="http://schemas.microsoft.com/office/powerpoint/2010/main" val="36441667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body" idx="1"/>
          </p:nvPr>
        </p:nvSpPr>
        <p:spPr/>
        <p:txBody>
          <a:bodyPr/>
          <a:lstStyle/>
          <a:p>
            <a:r>
              <a:rPr lang="en-US" dirty="0" smtClean="0"/>
              <a:t>Pre-decision state: we see the demands</a:t>
            </a:r>
          </a:p>
        </p:txBody>
      </p:sp>
      <p:grpSp>
        <p:nvGrpSpPr>
          <p:cNvPr id="34821" name="Group 3"/>
          <p:cNvGrpSpPr>
            <a:grpSpLocks/>
          </p:cNvGrpSpPr>
          <p:nvPr/>
        </p:nvGrpSpPr>
        <p:grpSpPr bwMode="auto">
          <a:xfrm>
            <a:off x="8097838" y="2501900"/>
            <a:ext cx="538162" cy="728663"/>
            <a:chOff x="4816" y="1931"/>
            <a:chExt cx="256" cy="359"/>
          </a:xfrm>
        </p:grpSpPr>
        <p:sp>
          <p:nvSpPr>
            <p:cNvPr id="34939"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4940"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4941"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4942"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22" name="Group 8"/>
          <p:cNvGrpSpPr>
            <a:grpSpLocks/>
          </p:cNvGrpSpPr>
          <p:nvPr/>
        </p:nvGrpSpPr>
        <p:grpSpPr bwMode="auto">
          <a:xfrm>
            <a:off x="4392613" y="5108575"/>
            <a:ext cx="2482850" cy="1165225"/>
            <a:chOff x="3052" y="3215"/>
            <a:chExt cx="1182" cy="574"/>
          </a:xfrm>
        </p:grpSpPr>
        <p:sp>
          <p:nvSpPr>
            <p:cNvPr id="34925"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6"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4927"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28"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9"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0"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1"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4932"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33"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934"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5"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4936"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4937"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8"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4823" name="Group 23"/>
          <p:cNvGrpSpPr>
            <a:grpSpLocks/>
          </p:cNvGrpSpPr>
          <p:nvPr/>
        </p:nvGrpSpPr>
        <p:grpSpPr bwMode="auto">
          <a:xfrm>
            <a:off x="6607175" y="4217988"/>
            <a:ext cx="838200" cy="1020762"/>
            <a:chOff x="4106" y="2776"/>
            <a:chExt cx="399" cy="503"/>
          </a:xfrm>
        </p:grpSpPr>
        <p:sp>
          <p:nvSpPr>
            <p:cNvPr id="34919"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0"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4921"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4922"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923"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4924"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2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482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2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82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482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482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3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483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483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4833" name="Group 39"/>
          <p:cNvGrpSpPr>
            <a:grpSpLocks/>
          </p:cNvGrpSpPr>
          <p:nvPr/>
        </p:nvGrpSpPr>
        <p:grpSpPr bwMode="auto">
          <a:xfrm>
            <a:off x="635000" y="2033588"/>
            <a:ext cx="3790950" cy="4064000"/>
            <a:chOff x="1263" y="1700"/>
            <a:chExt cx="1805" cy="2002"/>
          </a:xfrm>
        </p:grpSpPr>
        <p:sp>
          <p:nvSpPr>
            <p:cNvPr id="34903"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4"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4905"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6"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4907"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8"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4909"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4910"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1"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2"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3"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4"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5"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6"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7"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8"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34" name="Group 56"/>
          <p:cNvGrpSpPr>
            <a:grpSpLocks/>
          </p:cNvGrpSpPr>
          <p:nvPr/>
        </p:nvGrpSpPr>
        <p:grpSpPr bwMode="auto">
          <a:xfrm>
            <a:off x="5080000" y="1984375"/>
            <a:ext cx="1409700" cy="1230313"/>
            <a:chOff x="3379" y="1676"/>
            <a:chExt cx="671" cy="606"/>
          </a:xfrm>
        </p:grpSpPr>
        <p:sp>
          <p:nvSpPr>
            <p:cNvPr id="34895"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896"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4897"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4898"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99"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4900"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1"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2"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3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483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483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483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483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484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484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484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4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4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4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4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484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485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485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485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485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5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485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5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485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6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6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486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486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486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486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6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486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486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486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487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487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487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7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487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487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487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487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488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488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488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4"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7"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8"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4889"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4890"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4891"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4892"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15716" name="Clip" r:id="rId4" imgW="7034213" imgH="2111375" progId="MS_ClipArt_Gallery.2">
                  <p:embed/>
                </p:oleObj>
              </mc:Choice>
              <mc:Fallback>
                <p:oleObj name="Clip" r:id="rId4" imgW="7034213" imgH="2111375" progId="MS_ClipArt_Gallery.2">
                  <p:embed/>
                  <p:pic>
                    <p:nvPicPr>
                      <p:cNvPr id="34892"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93" name="Text Box 123"/>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smtClean="0"/>
              <a:t>Approximate dynamic programming</a:t>
            </a:r>
          </a:p>
        </p:txBody>
      </p:sp>
      <p:graphicFrame>
        <p:nvGraphicFramePr>
          <p:cNvPr id="34894" name="Object 124"/>
          <p:cNvGraphicFramePr>
            <a:graphicFrameLocks noChangeAspect="1"/>
          </p:cNvGraphicFramePr>
          <p:nvPr/>
        </p:nvGraphicFramePr>
        <p:xfrm>
          <a:off x="974725" y="5599113"/>
          <a:ext cx="1952625" cy="890587"/>
        </p:xfrm>
        <a:graphic>
          <a:graphicData uri="http://schemas.openxmlformats.org/presentationml/2006/ole">
            <mc:AlternateContent xmlns:mc="http://schemas.openxmlformats.org/markup-compatibility/2006">
              <mc:Choice xmlns:v="urn:schemas-microsoft-com:vml" Requires="v">
                <p:oleObj spid="_x0000_s115717" name="Equation" r:id="rId6" imgW="1002865" imgH="457002" progId="Equation.DSMT4">
                  <p:embed/>
                </p:oleObj>
              </mc:Choice>
              <mc:Fallback>
                <p:oleObj name="Equation" r:id="rId6" imgW="1002865" imgH="457002" progId="Equation.DSMT4">
                  <p:embed/>
                  <p:pic>
                    <p:nvPicPr>
                      <p:cNvPr id="34894" name="Object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725" y="5599113"/>
                        <a:ext cx="1952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953130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body" idx="1"/>
          </p:nvPr>
        </p:nvSpPr>
        <p:spPr/>
        <p:txBody>
          <a:bodyPr/>
          <a:lstStyle/>
          <a:p>
            <a:r>
              <a:rPr lang="en-US" smtClean="0"/>
              <a:t>We use initial value function approximations…</a:t>
            </a:r>
          </a:p>
        </p:txBody>
      </p:sp>
      <p:grpSp>
        <p:nvGrpSpPr>
          <p:cNvPr id="35845" name="Group 3"/>
          <p:cNvGrpSpPr>
            <a:grpSpLocks/>
          </p:cNvGrpSpPr>
          <p:nvPr/>
        </p:nvGrpSpPr>
        <p:grpSpPr bwMode="auto">
          <a:xfrm>
            <a:off x="8097838" y="2501900"/>
            <a:ext cx="538162" cy="728663"/>
            <a:chOff x="4816" y="1931"/>
            <a:chExt cx="256" cy="359"/>
          </a:xfrm>
        </p:grpSpPr>
        <p:sp>
          <p:nvSpPr>
            <p:cNvPr id="35967"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5968"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5969"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5970"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46" name="Group 8"/>
          <p:cNvGrpSpPr>
            <a:grpSpLocks/>
          </p:cNvGrpSpPr>
          <p:nvPr/>
        </p:nvGrpSpPr>
        <p:grpSpPr bwMode="auto">
          <a:xfrm>
            <a:off x="4392613" y="5108575"/>
            <a:ext cx="2482850" cy="1165225"/>
            <a:chOff x="3052" y="3215"/>
            <a:chExt cx="1182" cy="574"/>
          </a:xfrm>
        </p:grpSpPr>
        <p:sp>
          <p:nvSpPr>
            <p:cNvPr id="35953"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4"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5955"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6"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7"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8"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9"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5960"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61"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962"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3"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5964"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5965"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6"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5847" name="Group 23"/>
          <p:cNvGrpSpPr>
            <a:grpSpLocks/>
          </p:cNvGrpSpPr>
          <p:nvPr/>
        </p:nvGrpSpPr>
        <p:grpSpPr bwMode="auto">
          <a:xfrm>
            <a:off x="6607175" y="4217988"/>
            <a:ext cx="838200" cy="1020762"/>
            <a:chOff x="4106" y="2776"/>
            <a:chExt cx="399" cy="503"/>
          </a:xfrm>
        </p:grpSpPr>
        <p:sp>
          <p:nvSpPr>
            <p:cNvPr id="35947"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48"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5949"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5950"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951"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5952"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4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584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85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585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585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585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585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5857" name="Group 39"/>
          <p:cNvGrpSpPr>
            <a:grpSpLocks/>
          </p:cNvGrpSpPr>
          <p:nvPr/>
        </p:nvGrpSpPr>
        <p:grpSpPr bwMode="auto">
          <a:xfrm>
            <a:off x="635000" y="2033588"/>
            <a:ext cx="3790950" cy="4064000"/>
            <a:chOff x="1263" y="1700"/>
            <a:chExt cx="1805" cy="2002"/>
          </a:xfrm>
        </p:grpSpPr>
        <p:sp>
          <p:nvSpPr>
            <p:cNvPr id="35931"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2"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5933"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4"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5935"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6"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5937"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5938"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9"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0"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1"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2"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3"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4"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5"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6"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58" name="Group 56"/>
          <p:cNvGrpSpPr>
            <a:grpSpLocks/>
          </p:cNvGrpSpPr>
          <p:nvPr/>
        </p:nvGrpSpPr>
        <p:grpSpPr bwMode="auto">
          <a:xfrm>
            <a:off x="5080000" y="1984375"/>
            <a:ext cx="1409700" cy="1230313"/>
            <a:chOff x="3379" y="1676"/>
            <a:chExt cx="671" cy="606"/>
          </a:xfrm>
        </p:grpSpPr>
        <p:sp>
          <p:nvSpPr>
            <p:cNvPr id="35923"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24"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5925"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5926"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927"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5928"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5929"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5930"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5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586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586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586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586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586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586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586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86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7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7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587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587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587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587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587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587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588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588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588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8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588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588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588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588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589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589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589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589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589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589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590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590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590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590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590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8"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09"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0"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1"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5912" name="Object 118"/>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16744" name="Equation" r:id="rId4" imgW="761669" imgH="228501" progId="Equation.DSMT4">
                  <p:embed/>
                </p:oleObj>
              </mc:Choice>
              <mc:Fallback>
                <p:oleObj name="Equation" r:id="rId4" imgW="761669" imgH="228501" progId="Equation.DSMT4">
                  <p:embed/>
                  <p:pic>
                    <p:nvPicPr>
                      <p:cNvPr id="35912"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3" name="Object 11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16745" name="Equation" r:id="rId6" imgW="800100" imgH="228600" progId="Equation.DSMT4">
                  <p:embed/>
                </p:oleObj>
              </mc:Choice>
              <mc:Fallback>
                <p:oleObj name="Equation" r:id="rId6" imgW="800100" imgH="228600" progId="Equation.DSMT4">
                  <p:embed/>
                  <p:pic>
                    <p:nvPicPr>
                      <p:cNvPr id="35913"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14" name="Text Box 120"/>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5915" name="Text Box 121"/>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5916" name="Text Box 122"/>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5917"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5918" name="Object 124"/>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16746" name="Clip" r:id="rId8" imgW="7034213" imgH="2111375" progId="MS_ClipArt_Gallery.2">
                  <p:embed/>
                </p:oleObj>
              </mc:Choice>
              <mc:Fallback>
                <p:oleObj name="Clip" r:id="rId8" imgW="7034213" imgH="2111375" progId="MS_ClipArt_Gallery.2">
                  <p:embed/>
                  <p:pic>
                    <p:nvPicPr>
                      <p:cNvPr id="3591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9"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16747" name="Equation" r:id="rId10" imgW="736600" imgH="228600" progId="Equation.DSMT4">
                  <p:embed/>
                </p:oleObj>
              </mc:Choice>
              <mc:Fallback>
                <p:oleObj name="Equation" r:id="rId10" imgW="736600" imgH="228600" progId="Equation.DSMT4">
                  <p:embed/>
                  <p:pic>
                    <p:nvPicPr>
                      <p:cNvPr id="3591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20"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116748" name="Equation" r:id="rId12" imgW="761669" imgH="228501" progId="Equation.DSMT4">
                  <p:embed/>
                </p:oleObj>
              </mc:Choice>
              <mc:Fallback>
                <p:oleObj name="Equation" r:id="rId12" imgW="761669" imgH="228501" progId="Equation.DSMT4">
                  <p:embed/>
                  <p:pic>
                    <p:nvPicPr>
                      <p:cNvPr id="35920"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21"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35922" name="Object 128"/>
          <p:cNvGraphicFramePr>
            <a:graphicFrameLocks noChangeAspect="1"/>
          </p:cNvGraphicFramePr>
          <p:nvPr/>
        </p:nvGraphicFramePr>
        <p:xfrm>
          <a:off x="974725" y="5599113"/>
          <a:ext cx="1952625" cy="890587"/>
        </p:xfrm>
        <a:graphic>
          <a:graphicData uri="http://schemas.openxmlformats.org/presentationml/2006/ole">
            <mc:AlternateContent xmlns:mc="http://schemas.openxmlformats.org/markup-compatibility/2006">
              <mc:Choice xmlns:v="urn:schemas-microsoft-com:vml" Requires="v">
                <p:oleObj spid="_x0000_s116749" name="Equation" r:id="rId14" imgW="1002865" imgH="457002" progId="Equation.DSMT4">
                  <p:embed/>
                </p:oleObj>
              </mc:Choice>
              <mc:Fallback>
                <p:oleObj name="Equation" r:id="rId14" imgW="1002865" imgH="457002" progId="Equation.DSMT4">
                  <p:embed/>
                  <p:pic>
                    <p:nvPicPr>
                      <p:cNvPr id="35922"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4725" y="5599113"/>
                        <a:ext cx="1952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922348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body" idx="1"/>
          </p:nvPr>
        </p:nvSpPr>
        <p:spPr/>
        <p:txBody>
          <a:bodyPr/>
          <a:lstStyle/>
          <a:p>
            <a:r>
              <a:rPr lang="en-US" smtClean="0"/>
              <a:t>… and make our first choice:  </a:t>
            </a:r>
          </a:p>
        </p:txBody>
      </p:sp>
      <p:grpSp>
        <p:nvGrpSpPr>
          <p:cNvPr id="36869" name="Group 3"/>
          <p:cNvGrpSpPr>
            <a:grpSpLocks/>
          </p:cNvGrpSpPr>
          <p:nvPr/>
        </p:nvGrpSpPr>
        <p:grpSpPr bwMode="auto">
          <a:xfrm>
            <a:off x="8097838" y="2501900"/>
            <a:ext cx="538162" cy="728663"/>
            <a:chOff x="4816" y="1931"/>
            <a:chExt cx="256" cy="359"/>
          </a:xfrm>
        </p:grpSpPr>
        <p:sp>
          <p:nvSpPr>
            <p:cNvPr id="3699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699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699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699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70" name="Group 8"/>
          <p:cNvGrpSpPr>
            <a:grpSpLocks/>
          </p:cNvGrpSpPr>
          <p:nvPr/>
        </p:nvGrpSpPr>
        <p:grpSpPr bwMode="auto">
          <a:xfrm>
            <a:off x="4392613" y="5108575"/>
            <a:ext cx="2482850" cy="1165225"/>
            <a:chOff x="3052" y="3215"/>
            <a:chExt cx="1182" cy="574"/>
          </a:xfrm>
        </p:grpSpPr>
        <p:sp>
          <p:nvSpPr>
            <p:cNvPr id="3697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698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698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98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698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699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9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6871" name="Group 23"/>
          <p:cNvGrpSpPr>
            <a:grpSpLocks/>
          </p:cNvGrpSpPr>
          <p:nvPr/>
        </p:nvGrpSpPr>
        <p:grpSpPr bwMode="auto">
          <a:xfrm>
            <a:off x="6607175" y="4217988"/>
            <a:ext cx="838200" cy="1020762"/>
            <a:chOff x="4106" y="2776"/>
            <a:chExt cx="399" cy="503"/>
          </a:xfrm>
        </p:grpSpPr>
        <p:sp>
          <p:nvSpPr>
            <p:cNvPr id="3697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697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697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97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697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7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687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87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687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687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687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688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6881" name="Group 39"/>
          <p:cNvGrpSpPr>
            <a:grpSpLocks/>
          </p:cNvGrpSpPr>
          <p:nvPr/>
        </p:nvGrpSpPr>
        <p:grpSpPr bwMode="auto">
          <a:xfrm>
            <a:off x="635000" y="2033588"/>
            <a:ext cx="3790950" cy="4064000"/>
            <a:chOff x="1263" y="1700"/>
            <a:chExt cx="1805" cy="2002"/>
          </a:xfrm>
        </p:grpSpPr>
        <p:sp>
          <p:nvSpPr>
            <p:cNvPr id="3695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695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696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696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696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696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7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7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82" name="Group 56"/>
          <p:cNvGrpSpPr>
            <a:grpSpLocks/>
          </p:cNvGrpSpPr>
          <p:nvPr/>
        </p:nvGrpSpPr>
        <p:grpSpPr bwMode="auto">
          <a:xfrm>
            <a:off x="5080000" y="1984375"/>
            <a:ext cx="1409700" cy="1230313"/>
            <a:chOff x="3379" y="1676"/>
            <a:chExt cx="671" cy="606"/>
          </a:xfrm>
        </p:grpSpPr>
        <p:sp>
          <p:nvSpPr>
            <p:cNvPr id="3694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4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695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695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95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695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8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688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688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688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688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688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688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689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89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89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89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89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689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689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689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690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690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90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690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690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90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691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691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691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691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1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691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691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691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1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691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692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2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692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2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692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692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692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692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692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692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693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2"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3"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4"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5"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6"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6937"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6938"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6939"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6940"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17769" name="Clip" r:id="rId4" imgW="7034213" imgH="2111375" progId="MS_ClipArt_Gallery.2">
                  <p:embed/>
                </p:oleObj>
              </mc:Choice>
              <mc:Fallback>
                <p:oleObj name="Clip" r:id="rId4" imgW="7034213" imgH="2111375" progId="MS_ClipArt_Gallery.2">
                  <p:embed/>
                  <p:pic>
                    <p:nvPicPr>
                      <p:cNvPr id="3694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1"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17770" name="Equation" r:id="rId6" imgW="761669" imgH="228501" progId="Equation.DSMT4">
                  <p:embed/>
                </p:oleObj>
              </mc:Choice>
              <mc:Fallback>
                <p:oleObj name="Equation" r:id="rId6" imgW="761669" imgH="228501" progId="Equation.DSMT4">
                  <p:embed/>
                  <p:pic>
                    <p:nvPicPr>
                      <p:cNvPr id="3694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2"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17771" name="Equation" r:id="rId8" imgW="736600" imgH="228600" progId="Equation.DSMT4">
                  <p:embed/>
                </p:oleObj>
              </mc:Choice>
              <mc:Fallback>
                <p:oleObj name="Equation" r:id="rId8" imgW="736600" imgH="228600" progId="Equation.DSMT4">
                  <p:embed/>
                  <p:pic>
                    <p:nvPicPr>
                      <p:cNvPr id="3694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3"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117772" name="Equation" r:id="rId10" imgW="761669" imgH="228501" progId="Equation.DSMT4">
                  <p:embed/>
                </p:oleObj>
              </mc:Choice>
              <mc:Fallback>
                <p:oleObj name="Equation" r:id="rId10" imgW="761669" imgH="228501" progId="Equation.DSMT4">
                  <p:embed/>
                  <p:pic>
                    <p:nvPicPr>
                      <p:cNvPr id="3694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944"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36945" name="Object 127"/>
          <p:cNvGraphicFramePr>
            <a:graphicFrameLocks noChangeAspect="1"/>
          </p:cNvGraphicFramePr>
          <p:nvPr/>
        </p:nvGraphicFramePr>
        <p:xfrm>
          <a:off x="5276850" y="1060450"/>
          <a:ext cx="447675" cy="550863"/>
        </p:xfrm>
        <a:graphic>
          <a:graphicData uri="http://schemas.openxmlformats.org/presentationml/2006/ole">
            <mc:AlternateContent xmlns:mc="http://schemas.openxmlformats.org/markup-compatibility/2006">
              <mc:Choice xmlns:v="urn:schemas-microsoft-com:vml" Requires="v">
                <p:oleObj spid="_x0000_s117773" name="Equation" r:id="rId12" imgW="164957" imgH="203024" progId="Equation.DSMT4">
                  <p:embed/>
                </p:oleObj>
              </mc:Choice>
              <mc:Fallback>
                <p:oleObj name="Equation" r:id="rId12" imgW="164957" imgH="203024" progId="Equation.DSMT4">
                  <p:embed/>
                  <p:pic>
                    <p:nvPicPr>
                      <p:cNvPr id="36945"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850" y="1060450"/>
                        <a:ext cx="447675"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6" name="Object 128"/>
          <p:cNvGraphicFramePr>
            <a:graphicFrameLocks noChangeAspect="1"/>
          </p:cNvGraphicFramePr>
          <p:nvPr/>
        </p:nvGraphicFramePr>
        <p:xfrm>
          <a:off x="1111250" y="5599113"/>
          <a:ext cx="1679575" cy="890587"/>
        </p:xfrm>
        <a:graphic>
          <a:graphicData uri="http://schemas.openxmlformats.org/presentationml/2006/ole">
            <mc:AlternateContent xmlns:mc="http://schemas.openxmlformats.org/markup-compatibility/2006">
              <mc:Choice xmlns:v="urn:schemas-microsoft-com:vml" Requires="v">
                <p:oleObj spid="_x0000_s117774" name="Equation" r:id="rId14" imgW="863225" imgH="457002" progId="Equation.DSMT4">
                  <p:embed/>
                </p:oleObj>
              </mc:Choice>
              <mc:Fallback>
                <p:oleObj name="Equation" r:id="rId14" imgW="863225" imgH="457002" progId="Equation.DSMT4">
                  <p:embed/>
                  <p:pic>
                    <p:nvPicPr>
                      <p:cNvPr id="36946"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250" y="5599113"/>
                        <a:ext cx="167957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17775" name="Equation" r:id="rId16" imgW="800100" imgH="228600" progId="Equation.DSMT4">
                  <p:embed/>
                </p:oleObj>
              </mc:Choice>
              <mc:Fallback>
                <p:oleObj name="Equation" r:id="rId16" imgW="800100" imgH="228600" progId="Equation.DSMT4">
                  <p:embed/>
                  <p:pic>
                    <p:nvPicPr>
                      <p:cNvPr id="36947"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29483515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body" idx="1"/>
          </p:nvPr>
        </p:nvSpPr>
        <p:spPr/>
        <p:txBody>
          <a:bodyPr/>
          <a:lstStyle/>
          <a:p>
            <a:r>
              <a:rPr lang="en-US" smtClean="0"/>
              <a:t>Update the value of being in Texas.</a:t>
            </a:r>
          </a:p>
        </p:txBody>
      </p:sp>
      <p:grpSp>
        <p:nvGrpSpPr>
          <p:cNvPr id="37893" name="Group 3"/>
          <p:cNvGrpSpPr>
            <a:grpSpLocks/>
          </p:cNvGrpSpPr>
          <p:nvPr/>
        </p:nvGrpSpPr>
        <p:grpSpPr bwMode="auto">
          <a:xfrm>
            <a:off x="8097838" y="2501900"/>
            <a:ext cx="538162" cy="728663"/>
            <a:chOff x="4816" y="1931"/>
            <a:chExt cx="256" cy="359"/>
          </a:xfrm>
        </p:grpSpPr>
        <p:sp>
          <p:nvSpPr>
            <p:cNvPr id="38016"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8017"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8018"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8019"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894" name="Group 8"/>
          <p:cNvGrpSpPr>
            <a:grpSpLocks/>
          </p:cNvGrpSpPr>
          <p:nvPr/>
        </p:nvGrpSpPr>
        <p:grpSpPr bwMode="auto">
          <a:xfrm>
            <a:off x="4392613" y="5108575"/>
            <a:ext cx="2482850" cy="1165225"/>
            <a:chOff x="3052" y="3215"/>
            <a:chExt cx="1182" cy="574"/>
          </a:xfrm>
        </p:grpSpPr>
        <p:sp>
          <p:nvSpPr>
            <p:cNvPr id="38002"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3"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8004"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5"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6"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7"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8"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8009"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10"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011"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2"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8013"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8014"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5"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7895" name="Group 23"/>
          <p:cNvGrpSpPr>
            <a:grpSpLocks/>
          </p:cNvGrpSpPr>
          <p:nvPr/>
        </p:nvGrpSpPr>
        <p:grpSpPr bwMode="auto">
          <a:xfrm>
            <a:off x="6607175" y="4217988"/>
            <a:ext cx="838200" cy="1020762"/>
            <a:chOff x="4106" y="2776"/>
            <a:chExt cx="399" cy="503"/>
          </a:xfrm>
        </p:grpSpPr>
        <p:sp>
          <p:nvSpPr>
            <p:cNvPr id="37996"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97"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7998"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7999"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000"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8001"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896"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7897"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898"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7899"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7900"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7901"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902"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7903"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7904"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7905" name="Group 39"/>
          <p:cNvGrpSpPr>
            <a:grpSpLocks/>
          </p:cNvGrpSpPr>
          <p:nvPr/>
        </p:nvGrpSpPr>
        <p:grpSpPr bwMode="auto">
          <a:xfrm>
            <a:off x="635000" y="2033588"/>
            <a:ext cx="3790950" cy="4064000"/>
            <a:chOff x="1263" y="1700"/>
            <a:chExt cx="1805" cy="2002"/>
          </a:xfrm>
        </p:grpSpPr>
        <p:sp>
          <p:nvSpPr>
            <p:cNvPr id="37980"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1"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7982"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3"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7984"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5"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7986"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7987"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8"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89"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0"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1"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92"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3"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4"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5"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906" name="Group 56"/>
          <p:cNvGrpSpPr>
            <a:grpSpLocks/>
          </p:cNvGrpSpPr>
          <p:nvPr/>
        </p:nvGrpSpPr>
        <p:grpSpPr bwMode="auto">
          <a:xfrm>
            <a:off x="5080000" y="1984375"/>
            <a:ext cx="1409700" cy="1230313"/>
            <a:chOff x="3379" y="1676"/>
            <a:chExt cx="671" cy="606"/>
          </a:xfrm>
        </p:grpSpPr>
        <p:sp>
          <p:nvSpPr>
            <p:cNvPr id="37972"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73"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7974"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7975"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76"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7977"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8"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9"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907"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7908"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7909"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7910"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7911"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7912"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7913"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4"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5"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7916"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17"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18"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19"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20"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7921"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7922"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7923"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7924"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5"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7926"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27"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8"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7929"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0"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7931"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2"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33"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7934"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7935"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7936"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7937"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38"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7939"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7940"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7941"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2"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7943"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7944"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5"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7946"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47"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7948"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7949"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7950"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7951"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7952"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7953"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4"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7955"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6"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7"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8"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9"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960"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18793" name="Equation" r:id="rId4" imgW="889000" imgH="228600" progId="Equation.DSMT4">
                  <p:embed/>
                </p:oleObj>
              </mc:Choice>
              <mc:Fallback>
                <p:oleObj name="Equation" r:id="rId4" imgW="889000" imgH="228600" progId="Equation.DSMT4">
                  <p:embed/>
                  <p:pic>
                    <p:nvPicPr>
                      <p:cNvPr id="37960"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1" name="Text Box 119"/>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7962" name="Text Box 120"/>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7963" name="Text Box 121"/>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7964" name="Text Box 122"/>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7965" name="Object 123"/>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18794" name="Clip" r:id="rId6" imgW="7034213" imgH="2111375" progId="MS_ClipArt_Gallery.2">
                  <p:embed/>
                </p:oleObj>
              </mc:Choice>
              <mc:Fallback>
                <p:oleObj name="Clip" r:id="rId6" imgW="7034213" imgH="2111375" progId="MS_ClipArt_Gallery.2">
                  <p:embed/>
                  <p:pic>
                    <p:nvPicPr>
                      <p:cNvPr id="37965"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6"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18795" name="Equation" r:id="rId8" imgW="761669" imgH="228501" progId="Equation.DSMT4">
                  <p:embed/>
                </p:oleObj>
              </mc:Choice>
              <mc:Fallback>
                <p:oleObj name="Equation" r:id="rId8" imgW="761669" imgH="228501" progId="Equation.DSMT4">
                  <p:embed/>
                  <p:pic>
                    <p:nvPicPr>
                      <p:cNvPr id="37966"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7"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18796" name="Equation" r:id="rId10" imgW="736600" imgH="228600" progId="Equation.DSMT4">
                  <p:embed/>
                </p:oleObj>
              </mc:Choice>
              <mc:Fallback>
                <p:oleObj name="Equation" r:id="rId10" imgW="736600" imgH="228600" progId="Equation.DSMT4">
                  <p:embed/>
                  <p:pic>
                    <p:nvPicPr>
                      <p:cNvPr id="37967"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8"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118797" name="Equation" r:id="rId12" imgW="761669" imgH="228501" progId="Equation.DSMT4">
                  <p:embed/>
                </p:oleObj>
              </mc:Choice>
              <mc:Fallback>
                <p:oleObj name="Equation" r:id="rId12" imgW="761669" imgH="228501" progId="Equation.DSMT4">
                  <p:embed/>
                  <p:pic>
                    <p:nvPicPr>
                      <p:cNvPr id="37968"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9"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37970" name="Object 128"/>
          <p:cNvGraphicFramePr>
            <a:graphicFrameLocks noChangeAspect="1"/>
          </p:cNvGraphicFramePr>
          <p:nvPr/>
        </p:nvGraphicFramePr>
        <p:xfrm>
          <a:off x="1111250" y="5599113"/>
          <a:ext cx="1679575" cy="890587"/>
        </p:xfrm>
        <a:graphic>
          <a:graphicData uri="http://schemas.openxmlformats.org/presentationml/2006/ole">
            <mc:AlternateContent xmlns:mc="http://schemas.openxmlformats.org/markup-compatibility/2006">
              <mc:Choice xmlns:v="urn:schemas-microsoft-com:vml" Requires="v">
                <p:oleObj spid="_x0000_s118798" name="Equation" r:id="rId14" imgW="863225" imgH="457002" progId="Equation.DSMT4">
                  <p:embed/>
                </p:oleObj>
              </mc:Choice>
              <mc:Fallback>
                <p:oleObj name="Equation" r:id="rId14" imgW="863225" imgH="457002" progId="Equation.DSMT4">
                  <p:embed/>
                  <p:pic>
                    <p:nvPicPr>
                      <p:cNvPr id="37970"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250" y="5599113"/>
                        <a:ext cx="167957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71"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18799" name="Equation" r:id="rId16" imgW="800100" imgH="228600" progId="Equation.DSMT4">
                  <p:embed/>
                </p:oleObj>
              </mc:Choice>
              <mc:Fallback>
                <p:oleObj name="Equation" r:id="rId16" imgW="800100" imgH="228600" progId="Equation.DSMT4">
                  <p:embed/>
                  <p:pic>
                    <p:nvPicPr>
                      <p:cNvPr id="37971"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13271291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body" idx="1"/>
          </p:nvPr>
        </p:nvSpPr>
        <p:spPr>
          <a:xfrm>
            <a:off x="685800" y="1054100"/>
            <a:ext cx="7772400" cy="4953000"/>
          </a:xfrm>
        </p:spPr>
        <p:txBody>
          <a:bodyPr/>
          <a:lstStyle/>
          <a:p>
            <a:r>
              <a:rPr lang="en-US" sz="2000" smtClean="0"/>
              <a:t>Now move to the next state, sample new demands and make a new decision</a:t>
            </a:r>
          </a:p>
        </p:txBody>
      </p:sp>
      <p:grpSp>
        <p:nvGrpSpPr>
          <p:cNvPr id="38917" name="Group 3"/>
          <p:cNvGrpSpPr>
            <a:grpSpLocks/>
          </p:cNvGrpSpPr>
          <p:nvPr/>
        </p:nvGrpSpPr>
        <p:grpSpPr bwMode="auto">
          <a:xfrm>
            <a:off x="8097838" y="2501900"/>
            <a:ext cx="538162" cy="728663"/>
            <a:chOff x="4816" y="1931"/>
            <a:chExt cx="256" cy="359"/>
          </a:xfrm>
        </p:grpSpPr>
        <p:sp>
          <p:nvSpPr>
            <p:cNvPr id="39040"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9041"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9042"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9043"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18" name="Group 8"/>
          <p:cNvGrpSpPr>
            <a:grpSpLocks/>
          </p:cNvGrpSpPr>
          <p:nvPr/>
        </p:nvGrpSpPr>
        <p:grpSpPr bwMode="auto">
          <a:xfrm>
            <a:off x="4392613" y="5108575"/>
            <a:ext cx="2482850" cy="1165225"/>
            <a:chOff x="3052" y="3215"/>
            <a:chExt cx="1182" cy="574"/>
          </a:xfrm>
        </p:grpSpPr>
        <p:sp>
          <p:nvSpPr>
            <p:cNvPr id="39026"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7"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9028"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29"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0"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1"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2"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9033"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4"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035"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6"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9037"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9038"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9"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8919" name="Group 23"/>
          <p:cNvGrpSpPr>
            <a:grpSpLocks/>
          </p:cNvGrpSpPr>
          <p:nvPr/>
        </p:nvGrpSpPr>
        <p:grpSpPr bwMode="auto">
          <a:xfrm>
            <a:off x="6607175" y="4217988"/>
            <a:ext cx="838200" cy="1020762"/>
            <a:chOff x="4106" y="2776"/>
            <a:chExt cx="399" cy="503"/>
          </a:xfrm>
        </p:grpSpPr>
        <p:sp>
          <p:nvSpPr>
            <p:cNvPr id="39020"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1"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9022"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9023"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024"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9025"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20"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8921"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2"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923"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8924"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8925"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6"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8927"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8928"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8929" name="Group 39"/>
          <p:cNvGrpSpPr>
            <a:grpSpLocks/>
          </p:cNvGrpSpPr>
          <p:nvPr/>
        </p:nvGrpSpPr>
        <p:grpSpPr bwMode="auto">
          <a:xfrm>
            <a:off x="635000" y="2033588"/>
            <a:ext cx="3790950" cy="4064000"/>
            <a:chOff x="1263" y="1700"/>
            <a:chExt cx="1805" cy="2002"/>
          </a:xfrm>
        </p:grpSpPr>
        <p:sp>
          <p:nvSpPr>
            <p:cNvPr id="39004"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5"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9006"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7"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9008"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9"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9010"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9011"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2"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3"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4"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5"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6"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7"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8"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9"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30" name="Group 56"/>
          <p:cNvGrpSpPr>
            <a:grpSpLocks/>
          </p:cNvGrpSpPr>
          <p:nvPr/>
        </p:nvGrpSpPr>
        <p:grpSpPr bwMode="auto">
          <a:xfrm>
            <a:off x="5080000" y="1984375"/>
            <a:ext cx="1409700" cy="1230313"/>
            <a:chOff x="3379" y="1676"/>
            <a:chExt cx="671" cy="606"/>
          </a:xfrm>
        </p:grpSpPr>
        <p:sp>
          <p:nvSpPr>
            <p:cNvPr id="38996"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997"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8998"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8999"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000"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9001"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2"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3"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31"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8932"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8933"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8934"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8935"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8936"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8937"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8"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9"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8940"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8941"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42"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43"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44"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8945"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8946"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8947"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8948"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8949"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8950"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51"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8952"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8953"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4"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8955"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6"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57"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8958"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8959"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8960"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8961"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62"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8963"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8964"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8965"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6"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8967"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8968"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9"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8970"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71"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8972"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3"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8974"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8975"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8976"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8977"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78"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9"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80"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1"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2"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3"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4"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38985" name="Text Box 119"/>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38986" name="Text Box 120"/>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sp>
        <p:nvSpPr>
          <p:cNvPr id="38987"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38988"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119817" name="Clip" r:id="rId4" imgW="7034213" imgH="2111375" progId="MS_ClipArt_Gallery.2">
                  <p:embed/>
                </p:oleObj>
              </mc:Choice>
              <mc:Fallback>
                <p:oleObj name="Clip" r:id="rId4" imgW="7034213" imgH="2111375" progId="MS_ClipArt_Gallery.2">
                  <p:embed/>
                  <p:pic>
                    <p:nvPicPr>
                      <p:cNvPr id="38988"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89"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19818" name="Equation" r:id="rId6" imgW="761669" imgH="228501" progId="Equation.DSMT4">
                  <p:embed/>
                </p:oleObj>
              </mc:Choice>
              <mc:Fallback>
                <p:oleObj name="Equation" r:id="rId6" imgW="761669" imgH="228501" progId="Equation.DSMT4">
                  <p:embed/>
                  <p:pic>
                    <p:nvPicPr>
                      <p:cNvPr id="38989"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0"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19819" name="Equation" r:id="rId8" imgW="736600" imgH="228600" progId="Equation.DSMT4">
                  <p:embed/>
                </p:oleObj>
              </mc:Choice>
              <mc:Fallback>
                <p:oleObj name="Equation" r:id="rId8" imgW="736600" imgH="228600" progId="Equation.DSMT4">
                  <p:embed/>
                  <p:pic>
                    <p:nvPicPr>
                      <p:cNvPr id="38990"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1"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119820" name="Equation" r:id="rId10" imgW="761669" imgH="228501" progId="Equation.DSMT4">
                  <p:embed/>
                </p:oleObj>
              </mc:Choice>
              <mc:Fallback>
                <p:oleObj name="Equation" r:id="rId10" imgW="761669" imgH="228501" progId="Equation.DSMT4">
                  <p:embed/>
                  <p:pic>
                    <p:nvPicPr>
                      <p:cNvPr id="38991"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2"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19821" name="Equation" r:id="rId12" imgW="889000" imgH="228600" progId="Equation.DSMT4">
                  <p:embed/>
                </p:oleObj>
              </mc:Choice>
              <mc:Fallback>
                <p:oleObj name="Equation" r:id="rId12" imgW="889000" imgH="228600" progId="Equation.DSMT4">
                  <p:embed/>
                  <p:pic>
                    <p:nvPicPr>
                      <p:cNvPr id="38992"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93"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38994" name="Object 128"/>
          <p:cNvGraphicFramePr>
            <a:graphicFrameLocks noChangeAspect="1"/>
          </p:cNvGraphicFramePr>
          <p:nvPr/>
        </p:nvGraphicFramePr>
        <p:xfrm>
          <a:off x="801688" y="5599113"/>
          <a:ext cx="2298700" cy="890587"/>
        </p:xfrm>
        <a:graphic>
          <a:graphicData uri="http://schemas.openxmlformats.org/presentationml/2006/ole">
            <mc:AlternateContent xmlns:mc="http://schemas.openxmlformats.org/markup-compatibility/2006">
              <mc:Choice xmlns:v="urn:schemas-microsoft-com:vml" Requires="v">
                <p:oleObj spid="_x0000_s119822" name="Equation" r:id="rId14" imgW="1181100" imgH="457200" progId="Equation.DSMT4">
                  <p:embed/>
                </p:oleObj>
              </mc:Choice>
              <mc:Fallback>
                <p:oleObj name="Equation" r:id="rId14" imgW="1181100" imgH="457200" progId="Equation.DSMT4">
                  <p:embed/>
                  <p:pic>
                    <p:nvPicPr>
                      <p:cNvPr id="38994"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88" y="5599113"/>
                        <a:ext cx="22987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5"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19823" name="Equation" r:id="rId16" imgW="800100" imgH="228600" progId="Equation.DSMT4">
                  <p:embed/>
                </p:oleObj>
              </mc:Choice>
              <mc:Fallback>
                <p:oleObj name="Equation" r:id="rId16" imgW="800100" imgH="228600" progId="Equation.DSMT4">
                  <p:embed/>
                  <p:pic>
                    <p:nvPicPr>
                      <p:cNvPr id="38995"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27043551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body" idx="1"/>
          </p:nvPr>
        </p:nvSpPr>
        <p:spPr/>
        <p:txBody>
          <a:bodyPr/>
          <a:lstStyle/>
          <a:p>
            <a:r>
              <a:rPr lang="en-US" smtClean="0"/>
              <a:t>Update value of being in NY</a:t>
            </a:r>
          </a:p>
        </p:txBody>
      </p:sp>
      <p:grpSp>
        <p:nvGrpSpPr>
          <p:cNvPr id="39941" name="Group 3"/>
          <p:cNvGrpSpPr>
            <a:grpSpLocks/>
          </p:cNvGrpSpPr>
          <p:nvPr/>
        </p:nvGrpSpPr>
        <p:grpSpPr bwMode="auto">
          <a:xfrm>
            <a:off x="8097838" y="2501900"/>
            <a:ext cx="538162" cy="728663"/>
            <a:chOff x="4816" y="1931"/>
            <a:chExt cx="256" cy="359"/>
          </a:xfrm>
        </p:grpSpPr>
        <p:sp>
          <p:nvSpPr>
            <p:cNvPr id="4006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006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006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006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42" name="Group 8"/>
          <p:cNvGrpSpPr>
            <a:grpSpLocks/>
          </p:cNvGrpSpPr>
          <p:nvPr/>
        </p:nvGrpSpPr>
        <p:grpSpPr bwMode="auto">
          <a:xfrm>
            <a:off x="4392613" y="5108575"/>
            <a:ext cx="2482850" cy="1165225"/>
            <a:chOff x="3052" y="3215"/>
            <a:chExt cx="1182" cy="574"/>
          </a:xfrm>
        </p:grpSpPr>
        <p:sp>
          <p:nvSpPr>
            <p:cNvPr id="4005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005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005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05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006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006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9943" name="Group 23"/>
          <p:cNvGrpSpPr>
            <a:grpSpLocks/>
          </p:cNvGrpSpPr>
          <p:nvPr/>
        </p:nvGrpSpPr>
        <p:grpSpPr bwMode="auto">
          <a:xfrm>
            <a:off x="6607175" y="4217988"/>
            <a:ext cx="838200" cy="1020762"/>
            <a:chOff x="4106" y="2776"/>
            <a:chExt cx="399" cy="503"/>
          </a:xfrm>
        </p:grpSpPr>
        <p:sp>
          <p:nvSpPr>
            <p:cNvPr id="4004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4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004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004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04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004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4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994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4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94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994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994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5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995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995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9953" name="Group 39"/>
          <p:cNvGrpSpPr>
            <a:grpSpLocks/>
          </p:cNvGrpSpPr>
          <p:nvPr/>
        </p:nvGrpSpPr>
        <p:grpSpPr bwMode="auto">
          <a:xfrm>
            <a:off x="635000" y="2033588"/>
            <a:ext cx="3790950" cy="4064000"/>
            <a:chOff x="1263" y="1700"/>
            <a:chExt cx="1805" cy="2002"/>
          </a:xfrm>
        </p:grpSpPr>
        <p:sp>
          <p:nvSpPr>
            <p:cNvPr id="4002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2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003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003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003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003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3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003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4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04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54" name="Group 56"/>
          <p:cNvGrpSpPr>
            <a:grpSpLocks/>
          </p:cNvGrpSpPr>
          <p:nvPr/>
        </p:nvGrpSpPr>
        <p:grpSpPr bwMode="auto">
          <a:xfrm>
            <a:off x="5080000" y="1984375"/>
            <a:ext cx="1409700" cy="1230313"/>
            <a:chOff x="3379" y="1676"/>
            <a:chExt cx="671" cy="606"/>
          </a:xfrm>
        </p:grpSpPr>
        <p:sp>
          <p:nvSpPr>
            <p:cNvPr id="4002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2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002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002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02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002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5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995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995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995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995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996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996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996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96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6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6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6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996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997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997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997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997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7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997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7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997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8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8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998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998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998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998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8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998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998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998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999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999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999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9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999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999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999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999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000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000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000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4"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5"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6"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7"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0008" name="Object 118"/>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120841" name="Equation" r:id="rId4" imgW="914400" imgH="228600" progId="Equation.DSMT4">
                  <p:embed/>
                </p:oleObj>
              </mc:Choice>
              <mc:Fallback>
                <p:oleObj name="Equation" r:id="rId4" imgW="914400" imgH="228600" progId="Equation.DSMT4">
                  <p:embed/>
                  <p:pic>
                    <p:nvPicPr>
                      <p:cNvPr id="40008"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09" name="Text Box 119"/>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40010" name="Text Box 120"/>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0011" name="Text Box 121"/>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graphicFrame>
        <p:nvGraphicFramePr>
          <p:cNvPr id="40012"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120842" name="Clip" r:id="rId6" imgW="7034213" imgH="2111375" progId="MS_ClipArt_Gallery.2">
                  <p:embed/>
                </p:oleObj>
              </mc:Choice>
              <mc:Fallback>
                <p:oleObj name="Clip" r:id="rId6" imgW="7034213" imgH="2111375" progId="MS_ClipArt_Gallery.2">
                  <p:embed/>
                  <p:pic>
                    <p:nvPicPr>
                      <p:cNvPr id="40012" name="Object 1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3"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40014"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20843" name="Equation" r:id="rId8" imgW="761669" imgH="228501" progId="Equation.DSMT4">
                  <p:embed/>
                </p:oleObj>
              </mc:Choice>
              <mc:Fallback>
                <p:oleObj name="Equation" r:id="rId8" imgW="761669" imgH="228501" progId="Equation.DSMT4">
                  <p:embed/>
                  <p:pic>
                    <p:nvPicPr>
                      <p:cNvPr id="40014"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5"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20844" name="Equation" r:id="rId10" imgW="736600" imgH="228600" progId="Equation.DSMT4">
                  <p:embed/>
                </p:oleObj>
              </mc:Choice>
              <mc:Fallback>
                <p:oleObj name="Equation" r:id="rId10" imgW="736600" imgH="228600" progId="Equation.DSMT4">
                  <p:embed/>
                  <p:pic>
                    <p:nvPicPr>
                      <p:cNvPr id="40015"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6"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20845" name="Equation" r:id="rId12" imgW="889000" imgH="228600" progId="Equation.DSMT4">
                  <p:embed/>
                </p:oleObj>
              </mc:Choice>
              <mc:Fallback>
                <p:oleObj name="Equation" r:id="rId12" imgW="889000" imgH="228600" progId="Equation.DSMT4">
                  <p:embed/>
                  <p:pic>
                    <p:nvPicPr>
                      <p:cNvPr id="40016"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7"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40018" name="Object 128"/>
          <p:cNvGraphicFramePr>
            <a:graphicFrameLocks noChangeAspect="1"/>
          </p:cNvGraphicFramePr>
          <p:nvPr/>
        </p:nvGraphicFramePr>
        <p:xfrm>
          <a:off x="1038225" y="5599113"/>
          <a:ext cx="1827213" cy="890587"/>
        </p:xfrm>
        <a:graphic>
          <a:graphicData uri="http://schemas.openxmlformats.org/presentationml/2006/ole">
            <mc:AlternateContent xmlns:mc="http://schemas.openxmlformats.org/markup-compatibility/2006">
              <mc:Choice xmlns:v="urn:schemas-microsoft-com:vml" Requires="v">
                <p:oleObj spid="_x0000_s120846" name="Equation" r:id="rId14" imgW="939800" imgH="457200" progId="Equation.DSMT4">
                  <p:embed/>
                </p:oleObj>
              </mc:Choice>
              <mc:Fallback>
                <p:oleObj name="Equation" r:id="rId14" imgW="939800" imgH="457200" progId="Equation.DSMT4">
                  <p:embed/>
                  <p:pic>
                    <p:nvPicPr>
                      <p:cNvPr id="40018"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225" y="5599113"/>
                        <a:ext cx="1827213"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20847" name="Equation" r:id="rId16" imgW="800100" imgH="228600" progId="Equation.DSMT4">
                  <p:embed/>
                </p:oleObj>
              </mc:Choice>
              <mc:Fallback>
                <p:oleObj name="Equation" r:id="rId16" imgW="800100" imgH="228600" progId="Equation.DSMT4">
                  <p:embed/>
                  <p:pic>
                    <p:nvPicPr>
                      <p:cNvPr id="40019"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31040329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body" idx="1"/>
          </p:nvPr>
        </p:nvSpPr>
        <p:spPr/>
        <p:txBody>
          <a:bodyPr/>
          <a:lstStyle/>
          <a:p>
            <a:r>
              <a:rPr lang="en-US" smtClean="0"/>
              <a:t>Move to California.</a:t>
            </a:r>
          </a:p>
        </p:txBody>
      </p:sp>
      <p:grpSp>
        <p:nvGrpSpPr>
          <p:cNvPr id="40965" name="Group 3"/>
          <p:cNvGrpSpPr>
            <a:grpSpLocks/>
          </p:cNvGrpSpPr>
          <p:nvPr/>
        </p:nvGrpSpPr>
        <p:grpSpPr bwMode="auto">
          <a:xfrm>
            <a:off x="8097838" y="2501900"/>
            <a:ext cx="538162" cy="728663"/>
            <a:chOff x="4816" y="1931"/>
            <a:chExt cx="256" cy="359"/>
          </a:xfrm>
        </p:grpSpPr>
        <p:sp>
          <p:nvSpPr>
            <p:cNvPr id="41088"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1089"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1090"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1091"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66" name="Group 8"/>
          <p:cNvGrpSpPr>
            <a:grpSpLocks/>
          </p:cNvGrpSpPr>
          <p:nvPr/>
        </p:nvGrpSpPr>
        <p:grpSpPr bwMode="auto">
          <a:xfrm>
            <a:off x="4392613" y="5108575"/>
            <a:ext cx="2482850" cy="1165225"/>
            <a:chOff x="3052" y="3215"/>
            <a:chExt cx="1182" cy="574"/>
          </a:xfrm>
        </p:grpSpPr>
        <p:sp>
          <p:nvSpPr>
            <p:cNvPr id="41074"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5"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1076"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7"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8"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9"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0"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1081"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82"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1083"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4"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1085"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1086"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7"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0967" name="Group 23"/>
          <p:cNvGrpSpPr>
            <a:grpSpLocks/>
          </p:cNvGrpSpPr>
          <p:nvPr/>
        </p:nvGrpSpPr>
        <p:grpSpPr bwMode="auto">
          <a:xfrm>
            <a:off x="6607175" y="4217988"/>
            <a:ext cx="838200" cy="1020762"/>
            <a:chOff x="4106" y="2776"/>
            <a:chExt cx="399" cy="503"/>
          </a:xfrm>
        </p:grpSpPr>
        <p:sp>
          <p:nvSpPr>
            <p:cNvPr id="41068"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69"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1070"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1071"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072"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1073"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6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096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97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097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097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097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097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0977" name="Group 39"/>
          <p:cNvGrpSpPr>
            <a:grpSpLocks/>
          </p:cNvGrpSpPr>
          <p:nvPr/>
        </p:nvGrpSpPr>
        <p:grpSpPr bwMode="auto">
          <a:xfrm>
            <a:off x="635000" y="2033588"/>
            <a:ext cx="3790950" cy="4064000"/>
            <a:chOff x="1263" y="1700"/>
            <a:chExt cx="1805" cy="2002"/>
          </a:xfrm>
        </p:grpSpPr>
        <p:sp>
          <p:nvSpPr>
            <p:cNvPr id="41052"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3"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1054"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5"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1056"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7"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1058"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1059"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0"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1"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2"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3"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4"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5"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6"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7"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78" name="Group 56"/>
          <p:cNvGrpSpPr>
            <a:grpSpLocks/>
          </p:cNvGrpSpPr>
          <p:nvPr/>
        </p:nvGrpSpPr>
        <p:grpSpPr bwMode="auto">
          <a:xfrm>
            <a:off x="5080000" y="1984375"/>
            <a:ext cx="1409700" cy="1230313"/>
            <a:chOff x="3379" y="1676"/>
            <a:chExt cx="671" cy="606"/>
          </a:xfrm>
        </p:grpSpPr>
        <p:sp>
          <p:nvSpPr>
            <p:cNvPr id="41044"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45"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1046"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1047"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1048"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1049"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0"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1"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7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098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098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098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098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098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098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098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98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99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099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099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099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099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099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099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099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100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100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100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100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100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100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100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100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101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101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101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101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101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101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102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102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102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102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102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8"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9"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0" name="Line 116"/>
          <p:cNvSpPr>
            <a:spLocks noChangeShapeType="1"/>
          </p:cNvSpPr>
          <p:nvPr/>
        </p:nvSpPr>
        <p:spPr bwMode="auto">
          <a:xfrm flipH="1" flipV="1">
            <a:off x="1638300" y="4508500"/>
            <a:ext cx="2362200" cy="1016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1"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2"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1033"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1034"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1035"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1036"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121865" name="Clip" r:id="rId4" imgW="7034213" imgH="2111375" progId="MS_ClipArt_Gallery.2">
                  <p:embed/>
                </p:oleObj>
              </mc:Choice>
              <mc:Fallback>
                <p:oleObj name="Clip" r:id="rId4" imgW="7034213" imgH="2111375" progId="MS_ClipArt_Gallery.2">
                  <p:embed/>
                  <p:pic>
                    <p:nvPicPr>
                      <p:cNvPr id="41036"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7" name="Object 123"/>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121866" name="Equation" r:id="rId6" imgW="736600" imgH="228600" progId="Equation.DSMT4">
                  <p:embed/>
                </p:oleObj>
              </mc:Choice>
              <mc:Fallback>
                <p:oleObj name="Equation" r:id="rId6" imgW="736600" imgH="228600" progId="Equation.DSMT4">
                  <p:embed/>
                  <p:pic>
                    <p:nvPicPr>
                      <p:cNvPr id="41037"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8"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21867" name="Equation" r:id="rId8" imgW="761669" imgH="228501" progId="Equation.DSMT4">
                  <p:embed/>
                </p:oleObj>
              </mc:Choice>
              <mc:Fallback>
                <p:oleObj name="Equation" r:id="rId8" imgW="761669" imgH="228501" progId="Equation.DSMT4">
                  <p:embed/>
                  <p:pic>
                    <p:nvPicPr>
                      <p:cNvPr id="4103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9"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21868" name="Equation" r:id="rId10" imgW="889000" imgH="228600" progId="Equation.DSMT4">
                  <p:embed/>
                </p:oleObj>
              </mc:Choice>
              <mc:Fallback>
                <p:oleObj name="Equation" r:id="rId10" imgW="889000" imgH="228600" progId="Equation.DSMT4">
                  <p:embed/>
                  <p:pic>
                    <p:nvPicPr>
                      <p:cNvPr id="4103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40"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41041" name="Object 127"/>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121869" name="Equation" r:id="rId12" imgW="914400" imgH="228600" progId="Equation.DSMT4">
                  <p:embed/>
                </p:oleObj>
              </mc:Choice>
              <mc:Fallback>
                <p:oleObj name="Equation" r:id="rId12" imgW="914400" imgH="228600" progId="Equation.DSMT4">
                  <p:embed/>
                  <p:pic>
                    <p:nvPicPr>
                      <p:cNvPr id="41041"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2" name="Object 128"/>
          <p:cNvGraphicFramePr>
            <a:graphicFrameLocks noChangeAspect="1"/>
          </p:cNvGraphicFramePr>
          <p:nvPr/>
        </p:nvGraphicFramePr>
        <p:xfrm>
          <a:off x="739775" y="5599113"/>
          <a:ext cx="2422525" cy="890587"/>
        </p:xfrm>
        <a:graphic>
          <a:graphicData uri="http://schemas.openxmlformats.org/presentationml/2006/ole">
            <mc:AlternateContent xmlns:mc="http://schemas.openxmlformats.org/markup-compatibility/2006">
              <mc:Choice xmlns:v="urn:schemas-microsoft-com:vml" Requires="v">
                <p:oleObj spid="_x0000_s121870" name="Equation" r:id="rId14" imgW="1244600" imgH="457200" progId="Equation.DSMT4">
                  <p:embed/>
                </p:oleObj>
              </mc:Choice>
              <mc:Fallback>
                <p:oleObj name="Equation" r:id="rId14" imgW="1244600" imgH="457200" progId="Equation.DSMT4">
                  <p:embed/>
                  <p:pic>
                    <p:nvPicPr>
                      <p:cNvPr id="41042"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775" y="5599113"/>
                        <a:ext cx="24225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3"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21871" name="Equation" r:id="rId16" imgW="800100" imgH="228600" progId="Equation.DSMT4">
                  <p:embed/>
                </p:oleObj>
              </mc:Choice>
              <mc:Fallback>
                <p:oleObj name="Equation" r:id="rId16" imgW="800100" imgH="228600" progId="Equation.DSMT4">
                  <p:embed/>
                  <p:pic>
                    <p:nvPicPr>
                      <p:cNvPr id="41043"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8071028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body" idx="1"/>
          </p:nvPr>
        </p:nvSpPr>
        <p:spPr>
          <a:xfrm>
            <a:off x="685800" y="1054100"/>
            <a:ext cx="7772400" cy="4953000"/>
          </a:xfrm>
        </p:spPr>
        <p:txBody>
          <a:bodyPr/>
          <a:lstStyle/>
          <a:p>
            <a:r>
              <a:rPr lang="en-US" sz="2000" smtClean="0"/>
              <a:t>Make decision to return to TX and update value of being in CA</a:t>
            </a:r>
          </a:p>
        </p:txBody>
      </p:sp>
      <p:grpSp>
        <p:nvGrpSpPr>
          <p:cNvPr id="41989" name="Group 3"/>
          <p:cNvGrpSpPr>
            <a:grpSpLocks/>
          </p:cNvGrpSpPr>
          <p:nvPr/>
        </p:nvGrpSpPr>
        <p:grpSpPr bwMode="auto">
          <a:xfrm>
            <a:off x="8097838" y="2501900"/>
            <a:ext cx="538162" cy="728663"/>
            <a:chOff x="4816" y="1931"/>
            <a:chExt cx="256" cy="359"/>
          </a:xfrm>
        </p:grpSpPr>
        <p:sp>
          <p:nvSpPr>
            <p:cNvPr id="4211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211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211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211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1990" name="Group 8"/>
          <p:cNvGrpSpPr>
            <a:grpSpLocks/>
          </p:cNvGrpSpPr>
          <p:nvPr/>
        </p:nvGrpSpPr>
        <p:grpSpPr bwMode="auto">
          <a:xfrm>
            <a:off x="4392613" y="5108575"/>
            <a:ext cx="2482850" cy="1165225"/>
            <a:chOff x="3052" y="3215"/>
            <a:chExt cx="1182" cy="574"/>
          </a:xfrm>
        </p:grpSpPr>
        <p:sp>
          <p:nvSpPr>
            <p:cNvPr id="4209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210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210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10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210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211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1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1991" name="Group 23"/>
          <p:cNvGrpSpPr>
            <a:grpSpLocks/>
          </p:cNvGrpSpPr>
          <p:nvPr/>
        </p:nvGrpSpPr>
        <p:grpSpPr bwMode="auto">
          <a:xfrm>
            <a:off x="6607175" y="4217988"/>
            <a:ext cx="838200" cy="1020762"/>
            <a:chOff x="4106" y="2776"/>
            <a:chExt cx="399" cy="503"/>
          </a:xfrm>
        </p:grpSpPr>
        <p:sp>
          <p:nvSpPr>
            <p:cNvPr id="4209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209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209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209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209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199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199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99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199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199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199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200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2001" name="Group 39"/>
          <p:cNvGrpSpPr>
            <a:grpSpLocks/>
          </p:cNvGrpSpPr>
          <p:nvPr/>
        </p:nvGrpSpPr>
        <p:grpSpPr bwMode="auto">
          <a:xfrm>
            <a:off x="635000" y="2033588"/>
            <a:ext cx="3790950" cy="4064000"/>
            <a:chOff x="1263" y="1700"/>
            <a:chExt cx="1805" cy="2002"/>
          </a:xfrm>
        </p:grpSpPr>
        <p:sp>
          <p:nvSpPr>
            <p:cNvPr id="4207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207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208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208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208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208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9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9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2002" name="Group 56"/>
          <p:cNvGrpSpPr>
            <a:grpSpLocks/>
          </p:cNvGrpSpPr>
          <p:nvPr/>
        </p:nvGrpSpPr>
        <p:grpSpPr bwMode="auto">
          <a:xfrm>
            <a:off x="5080000" y="1984375"/>
            <a:ext cx="1409700" cy="1230313"/>
            <a:chOff x="3379" y="1676"/>
            <a:chExt cx="671" cy="606"/>
          </a:xfrm>
        </p:grpSpPr>
        <p:sp>
          <p:nvSpPr>
            <p:cNvPr id="4206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6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207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207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7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207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200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200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200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200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200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200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200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201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1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1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1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1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201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201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201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202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202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2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202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202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2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203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203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203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203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3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203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203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203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3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203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204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4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204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4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204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204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204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204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204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204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205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2"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3"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4" name="Line 116"/>
          <p:cNvSpPr>
            <a:spLocks noChangeShapeType="1"/>
          </p:cNvSpPr>
          <p:nvPr/>
        </p:nvSpPr>
        <p:spPr bwMode="auto">
          <a:xfrm flipH="1" flipV="1">
            <a:off x="1638300" y="4508500"/>
            <a:ext cx="2362200" cy="101600"/>
          </a:xfrm>
          <a:prstGeom prst="line">
            <a:avLst/>
          </a:prstGeom>
          <a:noFill/>
          <a:ln w="76200">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5"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6"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2057"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2058"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2059"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2060"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122889" name="Clip" r:id="rId4" imgW="7034213" imgH="2111375" progId="MS_ClipArt_Gallery.2">
                  <p:embed/>
                </p:oleObj>
              </mc:Choice>
              <mc:Fallback>
                <p:oleObj name="Clip" r:id="rId4" imgW="7034213" imgH="2111375" progId="MS_ClipArt_Gallery.2">
                  <p:embed/>
                  <p:pic>
                    <p:nvPicPr>
                      <p:cNvPr id="4206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1" name="Object 123"/>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122890" name="Equation" r:id="rId6" imgW="889000" imgH="228600" progId="Equation.DSMT4">
                  <p:embed/>
                </p:oleObj>
              </mc:Choice>
              <mc:Fallback>
                <p:oleObj name="Equation" r:id="rId6" imgW="889000" imgH="228600" progId="Equation.DSMT4">
                  <p:embed/>
                  <p:pic>
                    <p:nvPicPr>
                      <p:cNvPr id="4206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2"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22891" name="Equation" r:id="rId8" imgW="761669" imgH="228501" progId="Equation.DSMT4">
                  <p:embed/>
                </p:oleObj>
              </mc:Choice>
              <mc:Fallback>
                <p:oleObj name="Equation" r:id="rId8" imgW="761669" imgH="228501" progId="Equation.DSMT4">
                  <p:embed/>
                  <p:pic>
                    <p:nvPicPr>
                      <p:cNvPr id="4206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3"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22892" name="Equation" r:id="rId10" imgW="889000" imgH="228600" progId="Equation.DSMT4">
                  <p:embed/>
                </p:oleObj>
              </mc:Choice>
              <mc:Fallback>
                <p:oleObj name="Equation" r:id="rId10" imgW="889000" imgH="228600" progId="Equation.DSMT4">
                  <p:embed/>
                  <p:pic>
                    <p:nvPicPr>
                      <p:cNvPr id="4206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4" name="Object 126"/>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122893" name="Equation" r:id="rId12" imgW="914400" imgH="228600" progId="Equation.DSMT4">
                  <p:embed/>
                </p:oleObj>
              </mc:Choice>
              <mc:Fallback>
                <p:oleObj name="Equation" r:id="rId12" imgW="914400" imgH="228600" progId="Equation.DSMT4">
                  <p:embed/>
                  <p:pic>
                    <p:nvPicPr>
                      <p:cNvPr id="42064"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65"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dirty="0"/>
              <a:t>Approximate dynamic programming</a:t>
            </a:r>
            <a:endParaRPr lang="en-US" sz="3200" dirty="0" smtClean="0"/>
          </a:p>
        </p:txBody>
      </p:sp>
      <p:graphicFrame>
        <p:nvGraphicFramePr>
          <p:cNvPr id="42066" name="Object 128"/>
          <p:cNvGraphicFramePr>
            <a:graphicFrameLocks noChangeAspect="1"/>
          </p:cNvGraphicFramePr>
          <p:nvPr/>
        </p:nvGraphicFramePr>
        <p:xfrm>
          <a:off x="739775" y="5599113"/>
          <a:ext cx="2422525" cy="890587"/>
        </p:xfrm>
        <a:graphic>
          <a:graphicData uri="http://schemas.openxmlformats.org/presentationml/2006/ole">
            <mc:AlternateContent xmlns:mc="http://schemas.openxmlformats.org/markup-compatibility/2006">
              <mc:Choice xmlns:v="urn:schemas-microsoft-com:vml" Requires="v">
                <p:oleObj spid="_x0000_s122894" name="Equation" r:id="rId14" imgW="1244600" imgH="457200" progId="Equation.DSMT4">
                  <p:embed/>
                </p:oleObj>
              </mc:Choice>
              <mc:Fallback>
                <p:oleObj name="Equation" r:id="rId14" imgW="1244600" imgH="457200" progId="Equation.DSMT4">
                  <p:embed/>
                  <p:pic>
                    <p:nvPicPr>
                      <p:cNvPr id="42066"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775" y="5599113"/>
                        <a:ext cx="24225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22895" name="Equation" r:id="rId16" imgW="800100" imgH="228600" progId="Equation.DSMT4">
                  <p:embed/>
                </p:oleObj>
              </mc:Choice>
              <mc:Fallback>
                <p:oleObj name="Equation" r:id="rId16" imgW="800100" imgH="228600" progId="Equation.DSMT4">
                  <p:embed/>
                  <p:pic>
                    <p:nvPicPr>
                      <p:cNvPr id="42067"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511297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sp>
        <p:nvSpPr>
          <p:cNvPr id="7" name="Content Placeholder 6"/>
          <p:cNvSpPr>
            <a:spLocks noGrp="1"/>
          </p:cNvSpPr>
          <p:nvPr>
            <p:ph idx="1"/>
          </p:nvPr>
        </p:nvSpPr>
        <p:spPr>
          <a:xfrm>
            <a:off x="685800" y="1143000"/>
            <a:ext cx="8229600" cy="4953000"/>
          </a:xfrm>
        </p:spPr>
        <p:txBody>
          <a:bodyPr/>
          <a:lstStyle/>
          <a:p>
            <a:r>
              <a:rPr lang="en-US" dirty="0" smtClean="0"/>
              <a:t>Backward dynamic programming in one dimension</a:t>
            </a:r>
            <a:endParaRPr lang="en-US" dirty="0"/>
          </a:p>
        </p:txBody>
      </p:sp>
      <p:graphicFrame>
        <p:nvGraphicFramePr>
          <p:cNvPr id="3" name="Object 2"/>
          <p:cNvGraphicFramePr>
            <a:graphicFrameLocks noChangeAspect="1"/>
          </p:cNvGraphicFramePr>
          <p:nvPr>
            <p:extLst/>
          </p:nvPr>
        </p:nvGraphicFramePr>
        <p:xfrm>
          <a:off x="1157288" y="1743075"/>
          <a:ext cx="7637462" cy="4741863"/>
        </p:xfrm>
        <a:graphic>
          <a:graphicData uri="http://schemas.openxmlformats.org/presentationml/2006/ole">
            <mc:AlternateContent xmlns:mc="http://schemas.openxmlformats.org/markup-compatibility/2006">
              <mc:Choice xmlns:v="urn:schemas-microsoft-com:vml" Requires="v">
                <p:oleObj spid="_x0000_s103427" name="Equation" r:id="rId3" imgW="4991040" imgH="3098520" progId="Equation.DSMT4">
                  <p:embed/>
                </p:oleObj>
              </mc:Choice>
              <mc:Fallback>
                <p:oleObj name="Equation" r:id="rId3" imgW="4991040" imgH="3098520" progId="Equation.DSMT4">
                  <p:embed/>
                  <p:pic>
                    <p:nvPicPr>
                      <p:cNvPr id="3" name="Object 2"/>
                      <p:cNvPicPr>
                        <a:picLocks noChangeAspect="1" noChangeArrowheads="1"/>
                      </p:cNvPicPr>
                      <p:nvPr/>
                    </p:nvPicPr>
                    <p:blipFill>
                      <a:blip r:embed="rId4"/>
                      <a:srcRect/>
                      <a:stretch>
                        <a:fillRect/>
                      </a:stretch>
                    </p:blipFill>
                    <p:spPr bwMode="auto">
                      <a:xfrm>
                        <a:off x="1157288" y="1743075"/>
                        <a:ext cx="7637462"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417340" y="2426190"/>
            <a:ext cx="7650051" cy="327826"/>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6" name="Rectangle 5"/>
          <p:cNvSpPr/>
          <p:nvPr/>
        </p:nvSpPr>
        <p:spPr>
          <a:xfrm>
            <a:off x="1737168" y="2794868"/>
            <a:ext cx="7330224" cy="360609"/>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1998277" y="3202703"/>
            <a:ext cx="7069114" cy="360609"/>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5336909" y="3563312"/>
            <a:ext cx="519066" cy="720828"/>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23036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0" name="Rectangle 2"/>
          <p:cNvSpPr>
            <a:spLocks noGrp="1" noChangeArrowheads="1"/>
          </p:cNvSpPr>
          <p:nvPr>
            <p:ph type="body" idx="1"/>
          </p:nvPr>
        </p:nvSpPr>
        <p:spPr/>
        <p:txBody>
          <a:bodyPr/>
          <a:lstStyle/>
          <a:p>
            <a:r>
              <a:rPr lang="en-US" smtClean="0"/>
              <a:t>An updated value of being in TX</a:t>
            </a:r>
          </a:p>
        </p:txBody>
      </p:sp>
      <p:grpSp>
        <p:nvGrpSpPr>
          <p:cNvPr id="582661" name="Group 3"/>
          <p:cNvGrpSpPr>
            <a:grpSpLocks/>
          </p:cNvGrpSpPr>
          <p:nvPr/>
        </p:nvGrpSpPr>
        <p:grpSpPr bwMode="auto">
          <a:xfrm>
            <a:off x="8097838" y="2501900"/>
            <a:ext cx="538162" cy="728663"/>
            <a:chOff x="4816" y="1931"/>
            <a:chExt cx="256" cy="359"/>
          </a:xfrm>
        </p:grpSpPr>
        <p:sp>
          <p:nvSpPr>
            <p:cNvPr id="58278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58278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58278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8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62" name="Group 8"/>
          <p:cNvGrpSpPr>
            <a:grpSpLocks/>
          </p:cNvGrpSpPr>
          <p:nvPr/>
        </p:nvGrpSpPr>
        <p:grpSpPr bwMode="auto">
          <a:xfrm>
            <a:off x="4392613" y="5108575"/>
            <a:ext cx="2482850" cy="1165225"/>
            <a:chOff x="3052" y="3215"/>
            <a:chExt cx="1182" cy="574"/>
          </a:xfrm>
        </p:grpSpPr>
        <p:sp>
          <p:nvSpPr>
            <p:cNvPr id="58277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58277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58277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77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58278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58278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582663" name="Group 23"/>
          <p:cNvGrpSpPr>
            <a:grpSpLocks/>
          </p:cNvGrpSpPr>
          <p:nvPr/>
        </p:nvGrpSpPr>
        <p:grpSpPr bwMode="auto">
          <a:xfrm>
            <a:off x="6607175" y="4217988"/>
            <a:ext cx="838200" cy="1020762"/>
            <a:chOff x="4106" y="2776"/>
            <a:chExt cx="399" cy="503"/>
          </a:xfrm>
        </p:grpSpPr>
        <p:sp>
          <p:nvSpPr>
            <p:cNvPr id="58276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6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58276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58276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58276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6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58266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6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58266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7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58267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58267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582673" name="Group 39"/>
          <p:cNvGrpSpPr>
            <a:grpSpLocks/>
          </p:cNvGrpSpPr>
          <p:nvPr/>
        </p:nvGrpSpPr>
        <p:grpSpPr bwMode="auto">
          <a:xfrm>
            <a:off x="635000" y="2033588"/>
            <a:ext cx="3790950" cy="4064000"/>
            <a:chOff x="1263" y="1700"/>
            <a:chExt cx="1805" cy="2002"/>
          </a:xfrm>
        </p:grpSpPr>
        <p:sp>
          <p:nvSpPr>
            <p:cNvPr id="58274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4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58275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58275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58275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58275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5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5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6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74" name="Group 56"/>
          <p:cNvGrpSpPr>
            <a:grpSpLocks/>
          </p:cNvGrpSpPr>
          <p:nvPr/>
        </p:nvGrpSpPr>
        <p:grpSpPr bwMode="auto">
          <a:xfrm>
            <a:off x="5080000" y="1984375"/>
            <a:ext cx="1409700" cy="1230313"/>
            <a:chOff x="3379" y="1676"/>
            <a:chExt cx="671" cy="606"/>
          </a:xfrm>
        </p:grpSpPr>
        <p:sp>
          <p:nvSpPr>
            <p:cNvPr id="58274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4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7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58267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58267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58267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58267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58268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58268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58268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8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68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58268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58269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58269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58269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58269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9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58269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9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58269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70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58270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58270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58270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0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58270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58270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58270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1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58271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58271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2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4" name="Line 114"/>
          <p:cNvSpPr>
            <a:spLocks noChangeShapeType="1"/>
          </p:cNvSpPr>
          <p:nvPr/>
        </p:nvSpPr>
        <p:spPr bwMode="auto">
          <a:xfrm flipH="1" flipV="1">
            <a:off x="2870200" y="3441700"/>
            <a:ext cx="1117600" cy="11811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7"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82728"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23913" name="Equation" r:id="rId4" imgW="888840" imgH="228600" progId="Equation.DSMT4">
                  <p:embed/>
                </p:oleObj>
              </mc:Choice>
              <mc:Fallback>
                <p:oleObj name="Equation" r:id="rId4" imgW="888840" imgH="228600" progId="Equation.DSMT4">
                  <p:embed/>
                  <p:pic>
                    <p:nvPicPr>
                      <p:cNvPr id="582728" name="Object 118"/>
                      <p:cNvPicPr>
                        <a:picLocks noChangeAspect="1" noChangeArrowheads="1"/>
                      </p:cNvPicPr>
                      <p:nvPr/>
                    </p:nvPicPr>
                    <p:blipFill>
                      <a:blip r:embed="rId5"/>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29" name="Object 119"/>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23914" name="Clip" r:id="rId6" imgW="7034213" imgH="2111375" progId="MS_ClipArt_Gallery.2">
                  <p:embed/>
                </p:oleObj>
              </mc:Choice>
              <mc:Fallback>
                <p:oleObj name="Clip" r:id="rId6" imgW="7034213" imgH="2111375" progId="MS_ClipArt_Gallery.2">
                  <p:embed/>
                  <p:pic>
                    <p:nvPicPr>
                      <p:cNvPr id="582729"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0" name="Object 120"/>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23915" name="Equation" r:id="rId8" imgW="761669" imgH="228501" progId="Equation.DSMT4">
                  <p:embed/>
                </p:oleObj>
              </mc:Choice>
              <mc:Fallback>
                <p:oleObj name="Equation" r:id="rId8" imgW="761669" imgH="228501" progId="Equation.DSMT4">
                  <p:embed/>
                  <p:pic>
                    <p:nvPicPr>
                      <p:cNvPr id="582730"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1" name="Object 121"/>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123916" name="Equation" r:id="rId10" imgW="914400" imgH="228600" progId="Equation.DSMT4">
                  <p:embed/>
                </p:oleObj>
              </mc:Choice>
              <mc:Fallback>
                <p:oleObj name="Equation" r:id="rId10" imgW="914400" imgH="228600" progId="Equation.DSMT4">
                  <p:embed/>
                  <p:pic>
                    <p:nvPicPr>
                      <p:cNvPr id="582731"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2732" name="Text Box 122"/>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$275</a:t>
            </a:r>
          </a:p>
        </p:txBody>
      </p:sp>
      <p:sp>
        <p:nvSpPr>
          <p:cNvPr id="582733" name="Text Box 123"/>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$800</a:t>
            </a:r>
          </a:p>
        </p:txBody>
      </p:sp>
      <p:sp>
        <p:nvSpPr>
          <p:cNvPr id="582734" name="Text Box 124"/>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$385</a:t>
            </a:r>
          </a:p>
        </p:txBody>
      </p:sp>
      <p:sp>
        <p:nvSpPr>
          <p:cNvPr id="582735" name="Text Box 125"/>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sp>
        <p:nvSpPr>
          <p:cNvPr id="582736"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dirty="0"/>
              <a:t>Approximate dynamic programming</a:t>
            </a:r>
            <a:endParaRPr lang="en-US" dirty="0" smtClean="0"/>
          </a:p>
        </p:txBody>
      </p:sp>
      <p:graphicFrame>
        <p:nvGraphicFramePr>
          <p:cNvPr id="582737" name="Object 127"/>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123917" name="Equation" r:id="rId12" imgW="889000" imgH="228600" progId="Equation.DSMT4">
                  <p:embed/>
                </p:oleObj>
              </mc:Choice>
              <mc:Fallback>
                <p:oleObj name="Equation" r:id="rId12" imgW="889000" imgH="228600" progId="Equation.DSMT4">
                  <p:embed/>
                  <p:pic>
                    <p:nvPicPr>
                      <p:cNvPr id="582737"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8" name="Object 128"/>
          <p:cNvGraphicFramePr>
            <a:graphicFrameLocks noChangeAspect="1"/>
          </p:cNvGraphicFramePr>
          <p:nvPr/>
        </p:nvGraphicFramePr>
        <p:xfrm>
          <a:off x="750888" y="5599113"/>
          <a:ext cx="2398712" cy="890587"/>
        </p:xfrm>
        <a:graphic>
          <a:graphicData uri="http://schemas.openxmlformats.org/presentationml/2006/ole">
            <mc:AlternateContent xmlns:mc="http://schemas.openxmlformats.org/markup-compatibility/2006">
              <mc:Choice xmlns:v="urn:schemas-microsoft-com:vml" Requires="v">
                <p:oleObj spid="_x0000_s123918" name="Equation" r:id="rId14" imgW="1231900" imgH="457200" progId="Equation.DSMT4">
                  <p:embed/>
                </p:oleObj>
              </mc:Choice>
              <mc:Fallback>
                <p:oleObj name="Equation" r:id="rId14" imgW="1231900" imgH="457200" progId="Equation.DSMT4">
                  <p:embed/>
                  <p:pic>
                    <p:nvPicPr>
                      <p:cNvPr id="582738"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888" y="5599113"/>
                        <a:ext cx="2398712"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23919" name="Equation" r:id="rId16" imgW="800100" imgH="228600" progId="Equation.DSMT4">
                  <p:embed/>
                </p:oleObj>
              </mc:Choice>
              <mc:Fallback>
                <p:oleObj name="Equation" r:id="rId16" imgW="800100" imgH="228600" progId="Equation.DSMT4">
                  <p:embed/>
                  <p:pic>
                    <p:nvPicPr>
                      <p:cNvPr id="582739"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16795045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2"/>
          <p:cNvSpPr>
            <a:spLocks noGrp="1" noChangeArrowheads="1"/>
          </p:cNvSpPr>
          <p:nvPr>
            <p:ph type="body" idx="1"/>
          </p:nvPr>
        </p:nvSpPr>
        <p:spPr/>
        <p:txBody>
          <a:bodyPr/>
          <a:lstStyle/>
          <a:p>
            <a:r>
              <a:rPr lang="en-US" smtClean="0"/>
              <a:t>Updating the value function:</a:t>
            </a:r>
          </a:p>
        </p:txBody>
      </p:sp>
      <p:graphicFrame>
        <p:nvGraphicFramePr>
          <p:cNvPr id="581637" name="Object 3"/>
          <p:cNvGraphicFramePr>
            <a:graphicFrameLocks noChangeAspect="1"/>
          </p:cNvGraphicFramePr>
          <p:nvPr/>
        </p:nvGraphicFramePr>
        <p:xfrm>
          <a:off x="1301750" y="1852613"/>
          <a:ext cx="4183063" cy="3746500"/>
        </p:xfrm>
        <a:graphic>
          <a:graphicData uri="http://schemas.openxmlformats.org/presentationml/2006/ole">
            <mc:AlternateContent xmlns:mc="http://schemas.openxmlformats.org/markup-compatibility/2006">
              <mc:Choice xmlns:v="urn:schemas-microsoft-com:vml" Requires="v">
                <p:oleObj spid="_x0000_s124931" name="Equation" r:id="rId4" imgW="2552700" imgH="2286000" progId="Equation.DSMT4">
                  <p:embed/>
                </p:oleObj>
              </mc:Choice>
              <mc:Fallback>
                <p:oleObj name="Equation" r:id="rId4" imgW="2552700" imgH="2286000" progId="Equation.DSMT4">
                  <p:embed/>
                  <p:pic>
                    <p:nvPicPr>
                      <p:cNvPr id="58163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0" y="1852613"/>
                        <a:ext cx="4183063" cy="374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1638" name="Text Box 4"/>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dirty="0"/>
              <a:t>Approximate dynamic programming</a:t>
            </a:r>
            <a:endParaRPr lang="en-US" dirty="0" smtClean="0"/>
          </a:p>
        </p:txBody>
      </p:sp>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12802131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0" name="Rectangle 2"/>
          <p:cNvSpPr>
            <a:spLocks noGrp="1" noChangeArrowheads="1"/>
          </p:cNvSpPr>
          <p:nvPr>
            <p:ph type="body" idx="1"/>
          </p:nvPr>
        </p:nvSpPr>
        <p:spPr/>
        <p:txBody>
          <a:bodyPr/>
          <a:lstStyle/>
          <a:p>
            <a:r>
              <a:rPr lang="en-US" smtClean="0"/>
              <a:t>An updated value of being in TX</a:t>
            </a:r>
          </a:p>
        </p:txBody>
      </p:sp>
      <p:grpSp>
        <p:nvGrpSpPr>
          <p:cNvPr id="582661" name="Group 3"/>
          <p:cNvGrpSpPr>
            <a:grpSpLocks/>
          </p:cNvGrpSpPr>
          <p:nvPr/>
        </p:nvGrpSpPr>
        <p:grpSpPr bwMode="auto">
          <a:xfrm>
            <a:off x="8097838" y="2501900"/>
            <a:ext cx="538162" cy="728663"/>
            <a:chOff x="4816" y="1931"/>
            <a:chExt cx="256" cy="359"/>
          </a:xfrm>
        </p:grpSpPr>
        <p:sp>
          <p:nvSpPr>
            <p:cNvPr id="58278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58278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58278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8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62" name="Group 8"/>
          <p:cNvGrpSpPr>
            <a:grpSpLocks/>
          </p:cNvGrpSpPr>
          <p:nvPr/>
        </p:nvGrpSpPr>
        <p:grpSpPr bwMode="auto">
          <a:xfrm>
            <a:off x="4392613" y="5108575"/>
            <a:ext cx="2482850" cy="1165225"/>
            <a:chOff x="3052" y="3215"/>
            <a:chExt cx="1182" cy="574"/>
          </a:xfrm>
        </p:grpSpPr>
        <p:sp>
          <p:nvSpPr>
            <p:cNvPr id="58277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58277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58277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77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58278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58278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582663" name="Group 23"/>
          <p:cNvGrpSpPr>
            <a:grpSpLocks/>
          </p:cNvGrpSpPr>
          <p:nvPr/>
        </p:nvGrpSpPr>
        <p:grpSpPr bwMode="auto">
          <a:xfrm>
            <a:off x="6607175" y="4217988"/>
            <a:ext cx="838200" cy="1020762"/>
            <a:chOff x="4106" y="2776"/>
            <a:chExt cx="399" cy="503"/>
          </a:xfrm>
        </p:grpSpPr>
        <p:sp>
          <p:nvSpPr>
            <p:cNvPr id="58276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6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58276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58276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58276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6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58266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6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58266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7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58267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58267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582673" name="Group 39"/>
          <p:cNvGrpSpPr>
            <a:grpSpLocks/>
          </p:cNvGrpSpPr>
          <p:nvPr/>
        </p:nvGrpSpPr>
        <p:grpSpPr bwMode="auto">
          <a:xfrm>
            <a:off x="635000" y="2033588"/>
            <a:ext cx="3790950" cy="4064000"/>
            <a:chOff x="1263" y="1700"/>
            <a:chExt cx="1805" cy="2002"/>
          </a:xfrm>
        </p:grpSpPr>
        <p:sp>
          <p:nvSpPr>
            <p:cNvPr id="58274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4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58275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58275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58275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58275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5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5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6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74" name="Group 56"/>
          <p:cNvGrpSpPr>
            <a:grpSpLocks/>
          </p:cNvGrpSpPr>
          <p:nvPr/>
        </p:nvGrpSpPr>
        <p:grpSpPr bwMode="auto">
          <a:xfrm>
            <a:off x="5080000" y="1984375"/>
            <a:ext cx="1409700" cy="1230313"/>
            <a:chOff x="3379" y="1676"/>
            <a:chExt cx="671" cy="606"/>
          </a:xfrm>
        </p:grpSpPr>
        <p:sp>
          <p:nvSpPr>
            <p:cNvPr id="58274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4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7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58267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58267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58267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58267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58268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58268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58268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8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68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58268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58269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58269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58269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58269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9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58269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9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58269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70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58270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58270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58270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0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58270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58270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58270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1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58271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58271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2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4" name="Line 114"/>
          <p:cNvSpPr>
            <a:spLocks noChangeShapeType="1"/>
          </p:cNvSpPr>
          <p:nvPr/>
        </p:nvSpPr>
        <p:spPr bwMode="auto">
          <a:xfrm flipH="1" flipV="1">
            <a:off x="2870200" y="3441700"/>
            <a:ext cx="1117600" cy="11811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7"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82728"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125961" name="Equation" r:id="rId4" imgW="889000" imgH="228600" progId="Equation.DSMT4">
                  <p:embed/>
                </p:oleObj>
              </mc:Choice>
              <mc:Fallback>
                <p:oleObj name="Equation" r:id="rId4" imgW="889000" imgH="228600" progId="Equation.DSMT4">
                  <p:embed/>
                  <p:pic>
                    <p:nvPicPr>
                      <p:cNvPr id="582728"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29" name="Object 119"/>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125962" name="Clip" r:id="rId6" imgW="7034213" imgH="2111375" progId="MS_ClipArt_Gallery.2">
                  <p:embed/>
                </p:oleObj>
              </mc:Choice>
              <mc:Fallback>
                <p:oleObj name="Clip" r:id="rId6" imgW="7034213" imgH="2111375" progId="MS_ClipArt_Gallery.2">
                  <p:embed/>
                  <p:pic>
                    <p:nvPicPr>
                      <p:cNvPr id="582729"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0" name="Object 120"/>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125963" name="Equation" r:id="rId8" imgW="761669" imgH="228501" progId="Equation.DSMT4">
                  <p:embed/>
                </p:oleObj>
              </mc:Choice>
              <mc:Fallback>
                <p:oleObj name="Equation" r:id="rId8" imgW="761669" imgH="228501" progId="Equation.DSMT4">
                  <p:embed/>
                  <p:pic>
                    <p:nvPicPr>
                      <p:cNvPr id="582730"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1" name="Object 121"/>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125964" name="Equation" r:id="rId10" imgW="914400" imgH="228600" progId="Equation.DSMT4">
                  <p:embed/>
                </p:oleObj>
              </mc:Choice>
              <mc:Fallback>
                <p:oleObj name="Equation" r:id="rId10" imgW="914400" imgH="228600" progId="Equation.DSMT4">
                  <p:embed/>
                  <p:pic>
                    <p:nvPicPr>
                      <p:cNvPr id="582731"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2732" name="Text Box 122"/>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$275</a:t>
            </a:r>
          </a:p>
        </p:txBody>
      </p:sp>
      <p:sp>
        <p:nvSpPr>
          <p:cNvPr id="582733" name="Text Box 123"/>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$800</a:t>
            </a:r>
          </a:p>
        </p:txBody>
      </p:sp>
      <p:sp>
        <p:nvSpPr>
          <p:cNvPr id="582734" name="Text Box 124"/>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$385</a:t>
            </a:r>
          </a:p>
        </p:txBody>
      </p:sp>
      <p:sp>
        <p:nvSpPr>
          <p:cNvPr id="582735" name="Text Box 125"/>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sp>
        <p:nvSpPr>
          <p:cNvPr id="582736"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dirty="0"/>
              <a:t>Approximate dynamic programming</a:t>
            </a:r>
            <a:endParaRPr lang="en-US" dirty="0" smtClean="0"/>
          </a:p>
        </p:txBody>
      </p:sp>
      <p:graphicFrame>
        <p:nvGraphicFramePr>
          <p:cNvPr id="582737" name="Object 127"/>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125965" name="Equation" r:id="rId12" imgW="889000" imgH="228600" progId="Equation.DSMT4">
                  <p:embed/>
                </p:oleObj>
              </mc:Choice>
              <mc:Fallback>
                <p:oleObj name="Equation" r:id="rId12" imgW="889000" imgH="228600" progId="Equation.DSMT4">
                  <p:embed/>
                  <p:pic>
                    <p:nvPicPr>
                      <p:cNvPr id="582737"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8" name="Object 128"/>
          <p:cNvGraphicFramePr>
            <a:graphicFrameLocks noChangeAspect="1"/>
          </p:cNvGraphicFramePr>
          <p:nvPr/>
        </p:nvGraphicFramePr>
        <p:xfrm>
          <a:off x="750888" y="5599113"/>
          <a:ext cx="2398712" cy="890587"/>
        </p:xfrm>
        <a:graphic>
          <a:graphicData uri="http://schemas.openxmlformats.org/presentationml/2006/ole">
            <mc:AlternateContent xmlns:mc="http://schemas.openxmlformats.org/markup-compatibility/2006">
              <mc:Choice xmlns:v="urn:schemas-microsoft-com:vml" Requires="v">
                <p:oleObj spid="_x0000_s125966" name="Equation" r:id="rId14" imgW="1231900" imgH="457200" progId="Equation.DSMT4">
                  <p:embed/>
                </p:oleObj>
              </mc:Choice>
              <mc:Fallback>
                <p:oleObj name="Equation" r:id="rId14" imgW="1231900" imgH="457200" progId="Equation.DSMT4">
                  <p:embed/>
                  <p:pic>
                    <p:nvPicPr>
                      <p:cNvPr id="582738"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888" y="5599113"/>
                        <a:ext cx="2398712"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125967" name="Equation" r:id="rId16" imgW="800100" imgH="228600" progId="Equation.DSMT4">
                  <p:embed/>
                </p:oleObj>
              </mc:Choice>
              <mc:Fallback>
                <p:oleObj name="Equation" r:id="rId16" imgW="800100" imgH="228600" progId="Equation.DSMT4">
                  <p:embed/>
                  <p:pic>
                    <p:nvPicPr>
                      <p:cNvPr id="582739"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smtClean="0"/>
              <a:t>© 2018 W.B. Powell</a:t>
            </a:r>
            <a:endParaRPr lang="en-US" dirty="0"/>
          </a:p>
        </p:txBody>
      </p:sp>
    </p:spTree>
    <p:extLst>
      <p:ext uri="{BB962C8B-B14F-4D97-AF65-F5344CB8AC3E}">
        <p14:creationId xmlns:p14="http://schemas.microsoft.com/office/powerpoint/2010/main" val="7627310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Approximate dynamic programming</a:t>
            </a:r>
          </a:p>
        </p:txBody>
      </p:sp>
      <p:sp>
        <p:nvSpPr>
          <p:cNvPr id="4101" name="Rectangle 5"/>
          <p:cNvSpPr>
            <a:spLocks noGrp="1" noChangeArrowheads="1"/>
          </p:cNvSpPr>
          <p:nvPr>
            <p:ph type="subTitle" idx="1"/>
          </p:nvPr>
        </p:nvSpPr>
        <p:spPr/>
        <p:txBody>
          <a:bodyPr/>
          <a:lstStyle/>
          <a:p>
            <a:r>
              <a:rPr lang="en-US" dirty="0" smtClean="0"/>
              <a:t>Hierarchical learning</a:t>
            </a:r>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73</a:t>
            </a:fld>
            <a:endParaRPr lang="en-US"/>
          </a:p>
        </p:txBody>
      </p:sp>
    </p:spTree>
    <p:extLst>
      <p:ext uri="{BB962C8B-B14F-4D97-AF65-F5344CB8AC3E}">
        <p14:creationId xmlns:p14="http://schemas.microsoft.com/office/powerpoint/2010/main" val="32496628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9938" name="Group 2"/>
          <p:cNvGrpSpPr>
            <a:grpSpLocks/>
          </p:cNvGrpSpPr>
          <p:nvPr/>
        </p:nvGrpSpPr>
        <p:grpSpPr bwMode="auto">
          <a:xfrm>
            <a:off x="8097838" y="2501900"/>
            <a:ext cx="538162" cy="728663"/>
            <a:chOff x="4816" y="1931"/>
            <a:chExt cx="256" cy="359"/>
          </a:xfrm>
        </p:grpSpPr>
        <p:sp>
          <p:nvSpPr>
            <p:cNvPr id="1959939"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Lst>
              <a:ahLst/>
              <a:cxnLst>
                <a:cxn ang="0">
                  <a:pos x="T0" y="T1"/>
                </a:cxn>
                <a:cxn ang="0">
                  <a:pos x="T2" y="T3"/>
                </a:cxn>
                <a:cxn ang="0">
                  <a:pos x="T4" y="T5"/>
                </a:cxn>
                <a:cxn ang="0">
                  <a:pos x="T6" y="T7"/>
                </a:cxn>
                <a:cxn ang="0">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959940"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Lst>
              <a:ahLst/>
              <a:cxnLst>
                <a:cxn ang="0">
                  <a:pos x="T0" y="T1"/>
                </a:cxn>
                <a:cxn ang="0">
                  <a:pos x="T2" y="T3"/>
                </a:cxn>
                <a:cxn ang="0">
                  <a:pos x="T4" y="T5"/>
                </a:cxn>
                <a:cxn ang="0">
                  <a:pos x="T6" y="T7"/>
                </a:cxn>
                <a:cxn ang="0">
                  <a:pos x="T8" y="T9"/>
                </a:cxn>
                <a:cxn ang="0">
                  <a:pos x="T10" y="T11"/>
                </a:cxn>
                <a:cxn ang="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959941"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Lst>
              <a:ahLst/>
              <a:cxnLst>
                <a:cxn ang="0">
                  <a:pos x="T0" y="T1"/>
                </a:cxn>
                <a:cxn ang="0">
                  <a:pos x="T2" y="T3"/>
                </a:cxn>
                <a:cxn ang="0">
                  <a:pos x="T4" y="T5"/>
                </a:cxn>
                <a:cxn ang="0">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42"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Lst>
              <a:ahLst/>
              <a:cxnLst>
                <a:cxn ang="0">
                  <a:pos x="T0" y="T1"/>
                </a:cxn>
                <a:cxn ang="0">
                  <a:pos x="T2" y="T3"/>
                </a:cxn>
                <a:cxn ang="0">
                  <a:pos x="T4" y="T5"/>
                </a:cxn>
                <a:cxn ang="0">
                  <a:pos x="T6" y="T7"/>
                </a:cxn>
                <a:cxn ang="0">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959943" name="Group 7"/>
          <p:cNvGrpSpPr>
            <a:grpSpLocks/>
          </p:cNvGrpSpPr>
          <p:nvPr/>
        </p:nvGrpSpPr>
        <p:grpSpPr bwMode="auto">
          <a:xfrm>
            <a:off x="4392613" y="5108575"/>
            <a:ext cx="2482850" cy="1165225"/>
            <a:chOff x="3052" y="3215"/>
            <a:chExt cx="1182" cy="574"/>
          </a:xfrm>
        </p:grpSpPr>
        <p:sp>
          <p:nvSpPr>
            <p:cNvPr id="1959944"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Lst>
              <a:ahLst/>
              <a:cxnLst>
                <a:cxn ang="0">
                  <a:pos x="T0" y="T1"/>
                </a:cxn>
                <a:cxn ang="0">
                  <a:pos x="T2" y="T3"/>
                </a:cxn>
                <a:cxn ang="0">
                  <a:pos x="T4" y="T5"/>
                </a:cxn>
                <a:cxn ang="0">
                  <a:pos x="T6" y="T7"/>
                </a:cxn>
                <a:cxn ang="0">
                  <a:pos x="T8" y="T9"/>
                </a:cxn>
                <a:cxn ang="0">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59945"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Lst>
              <a:ahLst/>
              <a:cxnLst>
                <a:cxn ang="0">
                  <a:pos x="T0" y="T1"/>
                </a:cxn>
                <a:cxn ang="0">
                  <a:pos x="T2" y="T3"/>
                </a:cxn>
                <a:cxn ang="0">
                  <a:pos x="T4" y="T5"/>
                </a:cxn>
                <a:cxn ang="0">
                  <a:pos x="T6" y="T7"/>
                </a:cxn>
                <a:cxn ang="0">
                  <a:pos x="T8" y="T9"/>
                </a:cxn>
                <a:cxn ang="0">
                  <a:pos x="T10" y="T11"/>
                </a:cxn>
                <a:cxn ang="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959946"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Lst>
              <a:ahLst/>
              <a:cxnLst>
                <a:cxn ang="0">
                  <a:pos x="T0" y="T1"/>
                </a:cxn>
                <a:cxn ang="0">
                  <a:pos x="T2" y="T3"/>
                </a:cxn>
                <a:cxn ang="0">
                  <a:pos x="T4" y="T5"/>
                </a:cxn>
                <a:cxn ang="0">
                  <a:pos x="T6" y="T7"/>
                </a:cxn>
                <a:cxn ang="0">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47"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59948"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Lst>
              <a:ahLst/>
              <a:cxnLst>
                <a:cxn ang="0">
                  <a:pos x="T0" y="T1"/>
                </a:cxn>
                <a:cxn ang="0">
                  <a:pos x="T2" y="T3"/>
                </a:cxn>
                <a:cxn ang="0">
                  <a:pos x="T4" y="T5"/>
                </a:cxn>
                <a:cxn ang="0">
                  <a:pos x="T6" y="T7"/>
                </a:cxn>
                <a:cxn ang="0">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49"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Lst>
              <a:ahLst/>
              <a:cxnLst>
                <a:cxn ang="0">
                  <a:pos x="T0" y="T1"/>
                </a:cxn>
                <a:cxn ang="0">
                  <a:pos x="T2" y="T3"/>
                </a:cxn>
                <a:cxn ang="0">
                  <a:pos x="T4" y="T5"/>
                </a:cxn>
                <a:cxn ang="0">
                  <a:pos x="T6" y="T7"/>
                </a:cxn>
                <a:cxn ang="0">
                  <a:pos x="T8" y="T9"/>
                </a:cxn>
                <a:cxn ang="0">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50"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959951"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59952"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Lst>
              <a:ahLst/>
              <a:cxnLst>
                <a:cxn ang="0">
                  <a:pos x="T0" y="T1"/>
                </a:cxn>
                <a:cxn ang="0">
                  <a:pos x="T2" y="T3"/>
                </a:cxn>
                <a:cxn ang="0">
                  <a:pos x="T4" y="T5"/>
                </a:cxn>
                <a:cxn ang="0">
                  <a:pos x="T6" y="T7"/>
                </a:cxn>
                <a:cxn ang="0">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59953"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Lst>
              <a:ahLst/>
              <a:cxnLst>
                <a:cxn ang="0">
                  <a:pos x="T0" y="T1"/>
                </a:cxn>
                <a:cxn ang="0">
                  <a:pos x="T2" y="T3"/>
                </a:cxn>
                <a:cxn ang="0">
                  <a:pos x="T4" y="T5"/>
                </a:cxn>
                <a:cxn ang="0">
                  <a:pos x="T6" y="T7"/>
                </a:cxn>
                <a:cxn ang="0">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54"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Lst>
              <a:ahLst/>
              <a:cxnLst>
                <a:cxn ang="0">
                  <a:pos x="T0" y="T1"/>
                </a:cxn>
                <a:cxn ang="0">
                  <a:pos x="T2" y="T3"/>
                </a:cxn>
                <a:cxn ang="0">
                  <a:pos x="T4" y="T5"/>
                </a:cxn>
                <a:cxn ang="0">
                  <a:pos x="T6" y="T7"/>
                </a:cxn>
                <a:cxn ang="0">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959955"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1959956"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Lst>
              <a:ahLst/>
              <a:cxnLst>
                <a:cxn ang="0">
                  <a:pos x="T0" y="T1"/>
                </a:cxn>
                <a:cxn ang="0">
                  <a:pos x="T2" y="T3"/>
                </a:cxn>
                <a:cxn ang="0">
                  <a:pos x="T4" y="T5"/>
                </a:cxn>
                <a:cxn ang="0">
                  <a:pos x="T6" y="T7"/>
                </a:cxn>
                <a:cxn ang="0">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57"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Lst>
              <a:ahLst/>
              <a:cxnLst>
                <a:cxn ang="0">
                  <a:pos x="T0" y="T1"/>
                </a:cxn>
                <a:cxn ang="0">
                  <a:pos x="T2" y="T3"/>
                </a:cxn>
                <a:cxn ang="0">
                  <a:pos x="T4" y="T5"/>
                </a:cxn>
                <a:cxn ang="0">
                  <a:pos x="T6" y="T7"/>
                </a:cxn>
                <a:cxn ang="0">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959958" name="Group 22"/>
          <p:cNvGrpSpPr>
            <a:grpSpLocks/>
          </p:cNvGrpSpPr>
          <p:nvPr/>
        </p:nvGrpSpPr>
        <p:grpSpPr bwMode="auto">
          <a:xfrm>
            <a:off x="6607175" y="4217988"/>
            <a:ext cx="838200" cy="1020762"/>
            <a:chOff x="4106" y="2776"/>
            <a:chExt cx="399" cy="503"/>
          </a:xfrm>
        </p:grpSpPr>
        <p:sp>
          <p:nvSpPr>
            <p:cNvPr id="1959959"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Lst>
              <a:ahLst/>
              <a:cxnLst>
                <a:cxn ang="0">
                  <a:pos x="T0" y="T1"/>
                </a:cxn>
                <a:cxn ang="0">
                  <a:pos x="T2" y="T3"/>
                </a:cxn>
                <a:cxn ang="0">
                  <a:pos x="T4" y="T5"/>
                </a:cxn>
                <a:cxn ang="0">
                  <a:pos x="T6" y="T7"/>
                </a:cxn>
                <a:cxn ang="0">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59960"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Lst>
              <a:ahLst/>
              <a:cxnLst>
                <a:cxn ang="0">
                  <a:pos x="T0" y="T1"/>
                </a:cxn>
                <a:cxn ang="0">
                  <a:pos x="T2" y="T3"/>
                </a:cxn>
                <a:cxn ang="0">
                  <a:pos x="T4" y="T5"/>
                </a:cxn>
                <a:cxn ang="0">
                  <a:pos x="T6" y="T7"/>
                </a:cxn>
                <a:cxn ang="0">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959961"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Lst>
              <a:ahLst/>
              <a:cxnLst>
                <a:cxn ang="0">
                  <a:pos x="T0" y="T1"/>
                </a:cxn>
                <a:cxn ang="0">
                  <a:pos x="T2" y="T3"/>
                </a:cxn>
                <a:cxn ang="0">
                  <a:pos x="T4" y="T5"/>
                </a:cxn>
                <a:cxn ang="0">
                  <a:pos x="T6" y="T7"/>
                </a:cxn>
                <a:cxn ang="0">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959962"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63"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Lst>
              <a:ahLst/>
              <a:cxnLst>
                <a:cxn ang="0">
                  <a:pos x="T0" y="T1"/>
                </a:cxn>
                <a:cxn ang="0">
                  <a:pos x="T2" y="T3"/>
                </a:cxn>
                <a:cxn ang="0">
                  <a:pos x="T4" y="T5"/>
                </a:cxn>
                <a:cxn ang="0">
                  <a:pos x="T6" y="T7"/>
                </a:cxn>
                <a:cxn ang="0">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959964"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Lst>
              <a:ahLst/>
              <a:cxnLst>
                <a:cxn ang="0">
                  <a:pos x="T0" y="T1"/>
                </a:cxn>
                <a:cxn ang="0">
                  <a:pos x="T2" y="T3"/>
                </a:cxn>
                <a:cxn ang="0">
                  <a:pos x="T4" y="T5"/>
                </a:cxn>
                <a:cxn ang="0">
                  <a:pos x="T6" y="T7"/>
                </a:cxn>
                <a:cxn ang="0">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959965" name="Freeform 29"/>
          <p:cNvSpPr>
            <a:spLocks/>
          </p:cNvSpPr>
          <p:nvPr/>
        </p:nvSpPr>
        <p:spPr bwMode="auto">
          <a:xfrm>
            <a:off x="7529513" y="3521075"/>
            <a:ext cx="100012" cy="438150"/>
          </a:xfrm>
          <a:custGeom>
            <a:avLst/>
            <a:gdLst>
              <a:gd name="T0" fmla="*/ 0 w 48"/>
              <a:gd name="T1" fmla="*/ 64 h 216"/>
              <a:gd name="T2" fmla="*/ 48 w 48"/>
              <a:gd name="T3" fmla="*/ 0 h 216"/>
              <a:gd name="T4" fmla="*/ 48 w 48"/>
              <a:gd name="T5" fmla="*/ 152 h 216"/>
              <a:gd name="T6" fmla="*/ 0 w 48"/>
              <a:gd name="T7" fmla="*/ 216 h 216"/>
              <a:gd name="T8" fmla="*/ 0 w 48"/>
              <a:gd name="T9" fmla="*/ 64 h 216"/>
            </a:gdLst>
            <a:ahLst/>
            <a:cxnLst>
              <a:cxn ang="0">
                <a:pos x="T0" y="T1"/>
              </a:cxn>
              <a:cxn ang="0">
                <a:pos x="T2" y="T3"/>
              </a:cxn>
              <a:cxn ang="0">
                <a:pos x="T4" y="T5"/>
              </a:cxn>
              <a:cxn ang="0">
                <a:pos x="T6" y="T7"/>
              </a:cxn>
              <a:cxn ang="0">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959966" name="Freeform 30"/>
          <p:cNvSpPr>
            <a:spLocks/>
          </p:cNvSpPr>
          <p:nvPr/>
        </p:nvSpPr>
        <p:spPr bwMode="auto">
          <a:xfrm>
            <a:off x="7445375" y="3536950"/>
            <a:ext cx="84138" cy="438150"/>
          </a:xfrm>
          <a:custGeom>
            <a:avLst/>
            <a:gdLst>
              <a:gd name="T0" fmla="*/ 0 w 40"/>
              <a:gd name="T1" fmla="*/ 0 h 216"/>
              <a:gd name="T2" fmla="*/ 40 w 40"/>
              <a:gd name="T3" fmla="*/ 56 h 216"/>
              <a:gd name="T4" fmla="*/ 40 w 40"/>
              <a:gd name="T5" fmla="*/ 216 h 216"/>
              <a:gd name="T6" fmla="*/ 0 w 40"/>
              <a:gd name="T7" fmla="*/ 160 h 216"/>
              <a:gd name="T8" fmla="*/ 0 w 40"/>
              <a:gd name="T9" fmla="*/ 0 h 216"/>
            </a:gdLst>
            <a:ahLst/>
            <a:cxnLst>
              <a:cxn ang="0">
                <a:pos x="T0" y="T1"/>
              </a:cxn>
              <a:cxn ang="0">
                <a:pos x="T2" y="T3"/>
              </a:cxn>
              <a:cxn ang="0">
                <a:pos x="T4" y="T5"/>
              </a:cxn>
              <a:cxn ang="0">
                <a:pos x="T6" y="T7"/>
              </a:cxn>
              <a:cxn ang="0">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959967" name="Freeform 31"/>
          <p:cNvSpPr>
            <a:spLocks/>
          </p:cNvSpPr>
          <p:nvPr/>
        </p:nvSpPr>
        <p:spPr bwMode="auto">
          <a:xfrm>
            <a:off x="7410450" y="3698875"/>
            <a:ext cx="101600" cy="501650"/>
          </a:xfrm>
          <a:custGeom>
            <a:avLst/>
            <a:gdLst>
              <a:gd name="T0" fmla="*/ 48 w 48"/>
              <a:gd name="T1" fmla="*/ 0 h 247"/>
              <a:gd name="T2" fmla="*/ 0 w 48"/>
              <a:gd name="T3" fmla="*/ 96 h 247"/>
              <a:gd name="T4" fmla="*/ 0 w 48"/>
              <a:gd name="T5" fmla="*/ 247 h 247"/>
              <a:gd name="T6" fmla="*/ 48 w 48"/>
              <a:gd name="T7" fmla="*/ 152 h 247"/>
              <a:gd name="T8" fmla="*/ 48 w 48"/>
              <a:gd name="T9" fmla="*/ 0 h 247"/>
            </a:gdLst>
            <a:ahLst/>
            <a:cxnLst>
              <a:cxn ang="0">
                <a:pos x="T0" y="T1"/>
              </a:cxn>
              <a:cxn ang="0">
                <a:pos x="T2" y="T3"/>
              </a:cxn>
              <a:cxn ang="0">
                <a:pos x="T4" y="T5"/>
              </a:cxn>
              <a:cxn ang="0">
                <a:pos x="T6" y="T7"/>
              </a:cxn>
              <a:cxn ang="0">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68" name="Freeform 32"/>
          <p:cNvSpPr>
            <a:spLocks/>
          </p:cNvSpPr>
          <p:nvPr/>
        </p:nvSpPr>
        <p:spPr bwMode="auto">
          <a:xfrm>
            <a:off x="7343775" y="3894138"/>
            <a:ext cx="66675" cy="227012"/>
          </a:xfrm>
          <a:custGeom>
            <a:avLst/>
            <a:gdLst>
              <a:gd name="T0" fmla="*/ 32 w 32"/>
              <a:gd name="T1" fmla="*/ 0 h 112"/>
              <a:gd name="T2" fmla="*/ 0 w 32"/>
              <a:gd name="T3" fmla="*/ 32 h 112"/>
              <a:gd name="T4" fmla="*/ 32 w 32"/>
              <a:gd name="T5" fmla="*/ 112 h 112"/>
              <a:gd name="T6" fmla="*/ 32 w 32"/>
              <a:gd name="T7" fmla="*/ 0 h 112"/>
            </a:gdLst>
            <a:ahLst/>
            <a:cxnLst>
              <a:cxn ang="0">
                <a:pos x="T0" y="T1"/>
              </a:cxn>
              <a:cxn ang="0">
                <a:pos x="T2" y="T3"/>
              </a:cxn>
              <a:cxn ang="0">
                <a:pos x="T4" y="T5"/>
              </a:cxn>
              <a:cxn ang="0">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69" name="Freeform 33"/>
          <p:cNvSpPr>
            <a:spLocks/>
          </p:cNvSpPr>
          <p:nvPr/>
        </p:nvSpPr>
        <p:spPr bwMode="auto">
          <a:xfrm>
            <a:off x="8132763" y="3165475"/>
            <a:ext cx="117475" cy="355600"/>
          </a:xfrm>
          <a:custGeom>
            <a:avLst/>
            <a:gdLst>
              <a:gd name="T0" fmla="*/ 0 w 56"/>
              <a:gd name="T1" fmla="*/ 16 h 175"/>
              <a:gd name="T2" fmla="*/ 56 w 56"/>
              <a:gd name="T3" fmla="*/ 0 h 175"/>
              <a:gd name="T4" fmla="*/ 56 w 56"/>
              <a:gd name="T5" fmla="*/ 151 h 175"/>
              <a:gd name="T6" fmla="*/ 0 w 56"/>
              <a:gd name="T7" fmla="*/ 175 h 175"/>
              <a:gd name="T8" fmla="*/ 0 w 56"/>
              <a:gd name="T9" fmla="*/ 16 h 175"/>
            </a:gdLst>
            <a:ahLst/>
            <a:cxnLst>
              <a:cxn ang="0">
                <a:pos x="T0" y="T1"/>
              </a:cxn>
              <a:cxn ang="0">
                <a:pos x="T2" y="T3"/>
              </a:cxn>
              <a:cxn ang="0">
                <a:pos x="T4" y="T5"/>
              </a:cxn>
              <a:cxn ang="0">
                <a:pos x="T6" y="T7"/>
              </a:cxn>
              <a:cxn ang="0">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959970" name="Freeform 34"/>
          <p:cNvSpPr>
            <a:spLocks/>
          </p:cNvSpPr>
          <p:nvPr/>
        </p:nvSpPr>
        <p:spPr bwMode="auto">
          <a:xfrm>
            <a:off x="8067675" y="3149600"/>
            <a:ext cx="65088" cy="355600"/>
          </a:xfrm>
          <a:custGeom>
            <a:avLst/>
            <a:gdLst>
              <a:gd name="T0" fmla="*/ 0 w 31"/>
              <a:gd name="T1" fmla="*/ 0 h 175"/>
              <a:gd name="T2" fmla="*/ 31 w 31"/>
              <a:gd name="T3" fmla="*/ 32 h 175"/>
              <a:gd name="T4" fmla="*/ 31 w 31"/>
              <a:gd name="T5" fmla="*/ 175 h 175"/>
              <a:gd name="T6" fmla="*/ 0 w 31"/>
              <a:gd name="T7" fmla="*/ 152 h 175"/>
              <a:gd name="T8" fmla="*/ 0 w 31"/>
              <a:gd name="T9" fmla="*/ 0 h 175"/>
            </a:gdLst>
            <a:ahLst/>
            <a:cxnLst>
              <a:cxn ang="0">
                <a:pos x="T0" y="T1"/>
              </a:cxn>
              <a:cxn ang="0">
                <a:pos x="T2" y="T3"/>
              </a:cxn>
              <a:cxn ang="0">
                <a:pos x="T4" y="T5"/>
              </a:cxn>
              <a:cxn ang="0">
                <a:pos x="T6" y="T7"/>
              </a:cxn>
              <a:cxn ang="0">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959971" name="Freeform 35"/>
          <p:cNvSpPr>
            <a:spLocks/>
          </p:cNvSpPr>
          <p:nvPr/>
        </p:nvSpPr>
        <p:spPr bwMode="auto">
          <a:xfrm>
            <a:off x="8034338" y="3165475"/>
            <a:ext cx="33337" cy="371475"/>
          </a:xfrm>
          <a:custGeom>
            <a:avLst/>
            <a:gdLst>
              <a:gd name="T0" fmla="*/ 16 w 16"/>
              <a:gd name="T1" fmla="*/ 0 h 183"/>
              <a:gd name="T2" fmla="*/ 16 w 16"/>
              <a:gd name="T3" fmla="*/ 144 h 183"/>
              <a:gd name="T4" fmla="*/ 0 w 16"/>
              <a:gd name="T5" fmla="*/ 183 h 183"/>
              <a:gd name="T6" fmla="*/ 0 w 16"/>
              <a:gd name="T7" fmla="*/ 24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72" name="Freeform 36"/>
          <p:cNvSpPr>
            <a:spLocks/>
          </p:cNvSpPr>
          <p:nvPr/>
        </p:nvSpPr>
        <p:spPr bwMode="auto">
          <a:xfrm>
            <a:off x="7731125" y="3230563"/>
            <a:ext cx="303213" cy="339725"/>
          </a:xfrm>
          <a:custGeom>
            <a:avLst/>
            <a:gdLst>
              <a:gd name="T0" fmla="*/ 144 w 144"/>
              <a:gd name="T1" fmla="*/ 0 h 167"/>
              <a:gd name="T2" fmla="*/ 112 w 144"/>
              <a:gd name="T3" fmla="*/ 0 h 167"/>
              <a:gd name="T4" fmla="*/ 0 w 144"/>
              <a:gd name="T5" fmla="*/ 16 h 167"/>
              <a:gd name="T6" fmla="*/ 0 w 144"/>
              <a:gd name="T7" fmla="*/ 167 h 167"/>
              <a:gd name="T8" fmla="*/ 112 w 144"/>
              <a:gd name="T9" fmla="*/ 159 h 167"/>
              <a:gd name="T10" fmla="*/ 144 w 144"/>
              <a:gd name="T11" fmla="*/ 151 h 167"/>
              <a:gd name="T12" fmla="*/ 144 w 144"/>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959973" name="Freeform 37"/>
          <p:cNvSpPr>
            <a:spLocks/>
          </p:cNvSpPr>
          <p:nvPr/>
        </p:nvSpPr>
        <p:spPr bwMode="auto">
          <a:xfrm>
            <a:off x="7629525" y="3279775"/>
            <a:ext cx="101600" cy="403225"/>
          </a:xfrm>
          <a:custGeom>
            <a:avLst/>
            <a:gdLst>
              <a:gd name="T0" fmla="*/ 48 w 48"/>
              <a:gd name="T1" fmla="*/ 0 h 199"/>
              <a:gd name="T2" fmla="*/ 48 w 48"/>
              <a:gd name="T3" fmla="*/ 151 h 199"/>
              <a:gd name="T4" fmla="*/ 16 w 48"/>
              <a:gd name="T5" fmla="*/ 167 h 199"/>
              <a:gd name="T6" fmla="*/ 0 w 48"/>
              <a:gd name="T7" fmla="*/ 199 h 199"/>
              <a:gd name="T8" fmla="*/ 0 w 48"/>
              <a:gd name="T9" fmla="*/ 119 h 199"/>
              <a:gd name="T10" fmla="*/ 8 w 48"/>
              <a:gd name="T11" fmla="*/ 64 h 199"/>
              <a:gd name="T12" fmla="*/ 0 w 48"/>
              <a:gd name="T13" fmla="*/ 56 h 199"/>
              <a:gd name="T14" fmla="*/ 16 w 48"/>
              <a:gd name="T15" fmla="*/ 16 h 199"/>
              <a:gd name="T16" fmla="*/ 48 w 48"/>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959974" name="Group 38"/>
          <p:cNvGrpSpPr>
            <a:grpSpLocks/>
          </p:cNvGrpSpPr>
          <p:nvPr/>
        </p:nvGrpSpPr>
        <p:grpSpPr bwMode="auto">
          <a:xfrm>
            <a:off x="635000" y="2033588"/>
            <a:ext cx="3790950" cy="4064000"/>
            <a:chOff x="1263" y="1700"/>
            <a:chExt cx="1805" cy="2002"/>
          </a:xfrm>
        </p:grpSpPr>
        <p:sp>
          <p:nvSpPr>
            <p:cNvPr id="1959975"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76"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1959977"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Lst>
              <a:ahLst/>
              <a:cxnLst>
                <a:cxn ang="0">
                  <a:pos x="T0" y="T1"/>
                </a:cxn>
                <a:cxn ang="0">
                  <a:pos x="T2" y="T3"/>
                </a:cxn>
                <a:cxn ang="0">
                  <a:pos x="T4" y="T5"/>
                </a:cxn>
                <a:cxn ang="0">
                  <a:pos x="T6" y="T7"/>
                </a:cxn>
                <a:cxn ang="0">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78"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1959979"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Lst>
              <a:ahLst/>
              <a:cxnLst>
                <a:cxn ang="0">
                  <a:pos x="T0" y="T1"/>
                </a:cxn>
                <a:cxn ang="0">
                  <a:pos x="T2" y="T3"/>
                </a:cxn>
                <a:cxn ang="0">
                  <a:pos x="T4" y="T5"/>
                </a:cxn>
                <a:cxn ang="0">
                  <a:pos x="T6" y="T7"/>
                </a:cxn>
                <a:cxn ang="0">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80"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1959981"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1959982"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Lst>
              <a:ahLst/>
              <a:cxnLst>
                <a:cxn ang="0">
                  <a:pos x="T0" y="T1"/>
                </a:cxn>
                <a:cxn ang="0">
                  <a:pos x="T2" y="T3"/>
                </a:cxn>
                <a:cxn ang="0">
                  <a:pos x="T4" y="T5"/>
                </a:cxn>
                <a:cxn ang="0">
                  <a:pos x="T6" y="T7"/>
                </a:cxn>
                <a:cxn ang="0">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83"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Lst>
              <a:ahLst/>
              <a:cxnLst>
                <a:cxn ang="0">
                  <a:pos x="T0" y="T1"/>
                </a:cxn>
                <a:cxn ang="0">
                  <a:pos x="T2" y="T3"/>
                </a:cxn>
                <a:cxn ang="0">
                  <a:pos x="T4" y="T5"/>
                </a:cxn>
                <a:cxn ang="0">
                  <a:pos x="T6" y="T7"/>
                </a:cxn>
                <a:cxn ang="0">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959984"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Lst>
              <a:ahLst/>
              <a:cxnLst>
                <a:cxn ang="0">
                  <a:pos x="T0" y="T1"/>
                </a:cxn>
                <a:cxn ang="0">
                  <a:pos x="T2" y="T3"/>
                </a:cxn>
                <a:cxn ang="0">
                  <a:pos x="T4" y="T5"/>
                </a:cxn>
                <a:cxn ang="0">
                  <a:pos x="T6" y="T7"/>
                </a:cxn>
                <a:cxn ang="0">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85"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Lst>
              <a:ahLst/>
              <a:cxnLst>
                <a:cxn ang="0">
                  <a:pos x="T0" y="T1"/>
                </a:cxn>
                <a:cxn ang="0">
                  <a:pos x="T2" y="T3"/>
                </a:cxn>
                <a:cxn ang="0">
                  <a:pos x="T4" y="T5"/>
                </a:cxn>
                <a:cxn ang="0">
                  <a:pos x="T6" y="T7"/>
                </a:cxn>
                <a:cxn ang="0">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86"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Lst>
              <a:ahLst/>
              <a:cxnLst>
                <a:cxn ang="0">
                  <a:pos x="T0" y="T1"/>
                </a:cxn>
                <a:cxn ang="0">
                  <a:pos x="T2" y="T3"/>
                </a:cxn>
                <a:cxn ang="0">
                  <a:pos x="T4" y="T5"/>
                </a:cxn>
                <a:cxn ang="0">
                  <a:pos x="T6" y="T7"/>
                </a:cxn>
                <a:cxn ang="0">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959987"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Lst>
              <a:ahLst/>
              <a:cxnLst>
                <a:cxn ang="0">
                  <a:pos x="T0" y="T1"/>
                </a:cxn>
                <a:cxn ang="0">
                  <a:pos x="T2" y="T3"/>
                </a:cxn>
                <a:cxn ang="0">
                  <a:pos x="T4" y="T5"/>
                </a:cxn>
                <a:cxn ang="0">
                  <a:pos x="T6" y="T7"/>
                </a:cxn>
                <a:cxn ang="0">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88"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Lst>
              <a:ahLst/>
              <a:cxnLst>
                <a:cxn ang="0">
                  <a:pos x="T0" y="T1"/>
                </a:cxn>
                <a:cxn ang="0">
                  <a:pos x="T2" y="T3"/>
                </a:cxn>
                <a:cxn ang="0">
                  <a:pos x="T4" y="T5"/>
                </a:cxn>
                <a:cxn ang="0">
                  <a:pos x="T6" y="T7"/>
                </a:cxn>
                <a:cxn ang="0">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59989"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Lst>
              <a:ahLst/>
              <a:cxnLst>
                <a:cxn ang="0">
                  <a:pos x="T0" y="T1"/>
                </a:cxn>
                <a:cxn ang="0">
                  <a:pos x="T2" y="T3"/>
                </a:cxn>
                <a:cxn ang="0">
                  <a:pos x="T4" y="T5"/>
                </a:cxn>
                <a:cxn ang="0">
                  <a:pos x="T6" y="T7"/>
                </a:cxn>
                <a:cxn ang="0">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90"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Lst>
              <a:ahLst/>
              <a:cxnLst>
                <a:cxn ang="0">
                  <a:pos x="T0" y="T1"/>
                </a:cxn>
                <a:cxn ang="0">
                  <a:pos x="T2" y="T3"/>
                </a:cxn>
                <a:cxn ang="0">
                  <a:pos x="T4" y="T5"/>
                </a:cxn>
                <a:cxn ang="0">
                  <a:pos x="T6" y="T7"/>
                </a:cxn>
                <a:cxn ang="0">
                  <a:pos x="T8" y="T9"/>
                </a:cxn>
                <a:cxn ang="0">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959991" name="Group 55"/>
          <p:cNvGrpSpPr>
            <a:grpSpLocks/>
          </p:cNvGrpSpPr>
          <p:nvPr/>
        </p:nvGrpSpPr>
        <p:grpSpPr bwMode="auto">
          <a:xfrm>
            <a:off x="5080000" y="1984375"/>
            <a:ext cx="1409700" cy="1230313"/>
            <a:chOff x="3379" y="1676"/>
            <a:chExt cx="671" cy="606"/>
          </a:xfrm>
        </p:grpSpPr>
        <p:sp>
          <p:nvSpPr>
            <p:cNvPr id="1959992"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Lst>
              <a:ahLst/>
              <a:cxnLst>
                <a:cxn ang="0">
                  <a:pos x="T0" y="T1"/>
                </a:cxn>
                <a:cxn ang="0">
                  <a:pos x="T2" y="T3"/>
                </a:cxn>
                <a:cxn ang="0">
                  <a:pos x="T4" y="T5"/>
                </a:cxn>
                <a:cxn ang="0">
                  <a:pos x="T6" y="T7"/>
                </a:cxn>
                <a:cxn ang="0">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59993"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Lst>
              <a:ahLst/>
              <a:cxnLst>
                <a:cxn ang="0">
                  <a:pos x="T0" y="T1"/>
                </a:cxn>
                <a:cxn ang="0">
                  <a:pos x="T2" y="T3"/>
                </a:cxn>
                <a:cxn ang="0">
                  <a:pos x="T4" y="T5"/>
                </a:cxn>
                <a:cxn ang="0">
                  <a:pos x="T6" y="T7"/>
                </a:cxn>
                <a:cxn ang="0">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959994"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Lst>
              <a:ahLst/>
              <a:cxnLst>
                <a:cxn ang="0">
                  <a:pos x="T0" y="T1"/>
                </a:cxn>
                <a:cxn ang="0">
                  <a:pos x="T2" y="T3"/>
                </a:cxn>
                <a:cxn ang="0">
                  <a:pos x="T4" y="T5"/>
                </a:cxn>
                <a:cxn ang="0">
                  <a:pos x="T6" y="T7"/>
                </a:cxn>
                <a:cxn ang="0">
                  <a:pos x="T8" y="T9"/>
                </a:cxn>
                <a:cxn ang="0">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95"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Lst>
              <a:ahLst/>
              <a:cxnLst>
                <a:cxn ang="0">
                  <a:pos x="T0" y="T1"/>
                </a:cxn>
                <a:cxn ang="0">
                  <a:pos x="T2" y="T3"/>
                </a:cxn>
                <a:cxn ang="0">
                  <a:pos x="T4" y="T5"/>
                </a:cxn>
                <a:cxn ang="0">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96"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Lst>
              <a:ahLst/>
              <a:cxnLst>
                <a:cxn ang="0">
                  <a:pos x="T0" y="T1"/>
                </a:cxn>
                <a:cxn ang="0">
                  <a:pos x="T2" y="T3"/>
                </a:cxn>
                <a:cxn ang="0">
                  <a:pos x="T4" y="T5"/>
                </a:cxn>
                <a:cxn ang="0">
                  <a:pos x="T6" y="T7"/>
                </a:cxn>
                <a:cxn ang="0">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959997"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959998"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Lst>
              <a:ahLst/>
              <a:cxnLst>
                <a:cxn ang="0">
                  <a:pos x="T0" y="T1"/>
                </a:cxn>
                <a:cxn ang="0">
                  <a:pos x="T2" y="T3"/>
                </a:cxn>
                <a:cxn ang="0">
                  <a:pos x="T4" y="T5"/>
                </a:cxn>
                <a:cxn ang="0">
                  <a:pos x="T6" y="T7"/>
                </a:cxn>
                <a:cxn ang="0">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959999"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Lst>
              <a:ahLst/>
              <a:cxnLst>
                <a:cxn ang="0">
                  <a:pos x="T0" y="T1"/>
                </a:cxn>
                <a:cxn ang="0">
                  <a:pos x="T2" y="T3"/>
                </a:cxn>
                <a:cxn ang="0">
                  <a:pos x="T4" y="T5"/>
                </a:cxn>
                <a:cxn ang="0">
                  <a:pos x="T6" y="T7"/>
                </a:cxn>
                <a:cxn ang="0">
                  <a:pos x="T8" y="T9"/>
                </a:cxn>
                <a:cxn ang="0">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960000" name="Freeform 64"/>
          <p:cNvSpPr>
            <a:spLocks/>
          </p:cNvSpPr>
          <p:nvPr/>
        </p:nvSpPr>
        <p:spPr bwMode="auto">
          <a:xfrm>
            <a:off x="6757988" y="3051175"/>
            <a:ext cx="787400" cy="454025"/>
          </a:xfrm>
          <a:custGeom>
            <a:avLst/>
            <a:gdLst>
              <a:gd name="T0" fmla="*/ 0 w 375"/>
              <a:gd name="T1" fmla="*/ 40 h 223"/>
              <a:gd name="T2" fmla="*/ 56 w 375"/>
              <a:gd name="T3" fmla="*/ 0 h 223"/>
              <a:gd name="T4" fmla="*/ 56 w 375"/>
              <a:gd name="T5" fmla="*/ 40 h 223"/>
              <a:gd name="T6" fmla="*/ 335 w 375"/>
              <a:gd name="T7" fmla="*/ 40 h 223"/>
              <a:gd name="T8" fmla="*/ 375 w 375"/>
              <a:gd name="T9" fmla="*/ 104 h 223"/>
              <a:gd name="T10" fmla="*/ 351 w 375"/>
              <a:gd name="T11" fmla="*/ 128 h 223"/>
              <a:gd name="T12" fmla="*/ 367 w 375"/>
              <a:gd name="T13" fmla="*/ 184 h 223"/>
              <a:gd name="T14" fmla="*/ 351 w 375"/>
              <a:gd name="T15" fmla="*/ 207 h 223"/>
              <a:gd name="T16" fmla="*/ 287 w 375"/>
              <a:gd name="T17" fmla="*/ 207 h 223"/>
              <a:gd name="T18" fmla="*/ 287 w 375"/>
              <a:gd name="T19" fmla="*/ 223 h 223"/>
              <a:gd name="T20" fmla="*/ 0 w 375"/>
              <a:gd name="T21" fmla="*/ 223 h 223"/>
              <a:gd name="T22" fmla="*/ 0 w 375"/>
              <a:gd name="T23" fmla="*/ 4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960001" name="Freeform 65"/>
          <p:cNvSpPr>
            <a:spLocks/>
          </p:cNvSpPr>
          <p:nvPr/>
        </p:nvSpPr>
        <p:spPr bwMode="auto">
          <a:xfrm>
            <a:off x="6875463" y="2566988"/>
            <a:ext cx="871537" cy="760412"/>
          </a:xfrm>
          <a:custGeom>
            <a:avLst/>
            <a:gdLst>
              <a:gd name="T0" fmla="*/ 0 w 415"/>
              <a:gd name="T1" fmla="*/ 239 h 375"/>
              <a:gd name="T2" fmla="*/ 0 w 415"/>
              <a:gd name="T3" fmla="*/ 279 h 375"/>
              <a:gd name="T4" fmla="*/ 271 w 415"/>
              <a:gd name="T5" fmla="*/ 279 h 375"/>
              <a:gd name="T6" fmla="*/ 319 w 415"/>
              <a:gd name="T7" fmla="*/ 343 h 375"/>
              <a:gd name="T8" fmla="*/ 367 w 415"/>
              <a:gd name="T9" fmla="*/ 351 h 375"/>
              <a:gd name="T10" fmla="*/ 367 w 415"/>
              <a:gd name="T11" fmla="*/ 375 h 375"/>
              <a:gd name="T12" fmla="*/ 407 w 415"/>
              <a:gd name="T13" fmla="*/ 343 h 375"/>
              <a:gd name="T14" fmla="*/ 415 w 415"/>
              <a:gd name="T15" fmla="*/ 223 h 375"/>
              <a:gd name="T16" fmla="*/ 415 w 415"/>
              <a:gd name="T17" fmla="*/ 135 h 375"/>
              <a:gd name="T18" fmla="*/ 399 w 415"/>
              <a:gd name="T19" fmla="*/ 119 h 375"/>
              <a:gd name="T20" fmla="*/ 407 w 415"/>
              <a:gd name="T21" fmla="*/ 0 h 375"/>
              <a:gd name="T22" fmla="*/ 319 w 415"/>
              <a:gd name="T23" fmla="*/ 0 h 375"/>
              <a:gd name="T24" fmla="*/ 223 w 415"/>
              <a:gd name="T25" fmla="*/ 96 h 375"/>
              <a:gd name="T26" fmla="*/ 239 w 415"/>
              <a:gd name="T27" fmla="*/ 127 h 375"/>
              <a:gd name="T28" fmla="*/ 183 w 415"/>
              <a:gd name="T29" fmla="*/ 175 h 375"/>
              <a:gd name="T30" fmla="*/ 103 w 415"/>
              <a:gd name="T31" fmla="*/ 159 h 375"/>
              <a:gd name="T32" fmla="*/ 39 w 415"/>
              <a:gd name="T33" fmla="*/ 159 h 375"/>
              <a:gd name="T34" fmla="*/ 23 w 415"/>
              <a:gd name="T35" fmla="*/ 207 h 375"/>
              <a:gd name="T36" fmla="*/ 0 w 415"/>
              <a:gd name="T37" fmla="*/ 23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960002" name="Freeform 66"/>
          <p:cNvSpPr>
            <a:spLocks/>
          </p:cNvSpPr>
          <p:nvPr/>
        </p:nvSpPr>
        <p:spPr bwMode="auto">
          <a:xfrm>
            <a:off x="7713663" y="2582863"/>
            <a:ext cx="319087" cy="371475"/>
          </a:xfrm>
          <a:custGeom>
            <a:avLst/>
            <a:gdLst>
              <a:gd name="T0" fmla="*/ 8 w 152"/>
              <a:gd name="T1" fmla="*/ 0 h 183"/>
              <a:gd name="T2" fmla="*/ 152 w 152"/>
              <a:gd name="T3" fmla="*/ 0 h 183"/>
              <a:gd name="T4" fmla="*/ 144 w 152"/>
              <a:gd name="T5" fmla="*/ 48 h 183"/>
              <a:gd name="T6" fmla="*/ 120 w 152"/>
              <a:gd name="T7" fmla="*/ 56 h 183"/>
              <a:gd name="T8" fmla="*/ 80 w 152"/>
              <a:gd name="T9" fmla="*/ 183 h 183"/>
              <a:gd name="T10" fmla="*/ 16 w 152"/>
              <a:gd name="T11" fmla="*/ 183 h 183"/>
              <a:gd name="T12" fmla="*/ 16 w 152"/>
              <a:gd name="T13" fmla="*/ 127 h 183"/>
              <a:gd name="T14" fmla="*/ 0 w 152"/>
              <a:gd name="T15" fmla="*/ 111 h 183"/>
              <a:gd name="T16" fmla="*/ 8 w 1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960003" name="Freeform 67"/>
          <p:cNvSpPr>
            <a:spLocks/>
          </p:cNvSpPr>
          <p:nvPr/>
        </p:nvSpPr>
        <p:spPr bwMode="auto">
          <a:xfrm>
            <a:off x="7881938" y="2436813"/>
            <a:ext cx="249237" cy="517525"/>
          </a:xfrm>
          <a:custGeom>
            <a:avLst/>
            <a:gdLst>
              <a:gd name="T0" fmla="*/ 72 w 119"/>
              <a:gd name="T1" fmla="*/ 72 h 255"/>
              <a:gd name="T2" fmla="*/ 119 w 119"/>
              <a:gd name="T3" fmla="*/ 0 h 255"/>
              <a:gd name="T4" fmla="*/ 119 w 119"/>
              <a:gd name="T5" fmla="*/ 239 h 255"/>
              <a:gd name="T6" fmla="*/ 72 w 119"/>
              <a:gd name="T7" fmla="*/ 255 h 255"/>
              <a:gd name="T8" fmla="*/ 0 w 119"/>
              <a:gd name="T9" fmla="*/ 255 h 255"/>
              <a:gd name="T10" fmla="*/ 40 w 119"/>
              <a:gd name="T11" fmla="*/ 128 h 255"/>
              <a:gd name="T12" fmla="*/ 72 w 119"/>
              <a:gd name="T13" fmla="*/ 120 h 255"/>
              <a:gd name="T14" fmla="*/ 72 w 119"/>
              <a:gd name="T15" fmla="*/ 7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960004" name="Freeform 68"/>
          <p:cNvSpPr>
            <a:spLocks/>
          </p:cNvSpPr>
          <p:nvPr/>
        </p:nvSpPr>
        <p:spPr bwMode="auto">
          <a:xfrm>
            <a:off x="8131175" y="2160588"/>
            <a:ext cx="504825" cy="744537"/>
          </a:xfrm>
          <a:custGeom>
            <a:avLst/>
            <a:gdLst>
              <a:gd name="T0" fmla="*/ 0 w 240"/>
              <a:gd name="T1" fmla="*/ 144 h 367"/>
              <a:gd name="T2" fmla="*/ 0 w 240"/>
              <a:gd name="T3" fmla="*/ 367 h 367"/>
              <a:gd name="T4" fmla="*/ 56 w 240"/>
              <a:gd name="T5" fmla="*/ 335 h 367"/>
              <a:gd name="T6" fmla="*/ 56 w 240"/>
              <a:gd name="T7" fmla="*/ 312 h 367"/>
              <a:gd name="T8" fmla="*/ 240 w 240"/>
              <a:gd name="T9" fmla="*/ 176 h 367"/>
              <a:gd name="T10" fmla="*/ 232 w 240"/>
              <a:gd name="T11" fmla="*/ 128 h 367"/>
              <a:gd name="T12" fmla="*/ 200 w 240"/>
              <a:gd name="T13" fmla="*/ 112 h 367"/>
              <a:gd name="T14" fmla="*/ 176 w 240"/>
              <a:gd name="T15" fmla="*/ 8 h 367"/>
              <a:gd name="T16" fmla="*/ 128 w 240"/>
              <a:gd name="T17" fmla="*/ 16 h 367"/>
              <a:gd name="T18" fmla="*/ 104 w 240"/>
              <a:gd name="T19" fmla="*/ 0 h 367"/>
              <a:gd name="T20" fmla="*/ 56 w 240"/>
              <a:gd name="T21" fmla="*/ 40 h 367"/>
              <a:gd name="T22" fmla="*/ 0 w 240"/>
              <a:gd name="T23" fmla="*/ 14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960005" name="Freeform 69"/>
          <p:cNvSpPr>
            <a:spLocks/>
          </p:cNvSpPr>
          <p:nvPr/>
        </p:nvSpPr>
        <p:spPr bwMode="auto">
          <a:xfrm>
            <a:off x="7731125" y="2922588"/>
            <a:ext cx="501650" cy="276225"/>
          </a:xfrm>
          <a:custGeom>
            <a:avLst/>
            <a:gdLst>
              <a:gd name="T0" fmla="*/ 8 w 239"/>
              <a:gd name="T1" fmla="*/ 16 h 136"/>
              <a:gd name="T2" fmla="*/ 144 w 239"/>
              <a:gd name="T3" fmla="*/ 16 h 136"/>
              <a:gd name="T4" fmla="*/ 183 w 239"/>
              <a:gd name="T5" fmla="*/ 0 h 136"/>
              <a:gd name="T6" fmla="*/ 199 w 239"/>
              <a:gd name="T7" fmla="*/ 40 h 136"/>
              <a:gd name="T8" fmla="*/ 175 w 239"/>
              <a:gd name="T9" fmla="*/ 64 h 136"/>
              <a:gd name="T10" fmla="*/ 207 w 239"/>
              <a:gd name="T11" fmla="*/ 120 h 136"/>
              <a:gd name="T12" fmla="*/ 239 w 239"/>
              <a:gd name="T13" fmla="*/ 120 h 136"/>
              <a:gd name="T14" fmla="*/ 191 w 239"/>
              <a:gd name="T15" fmla="*/ 136 h 136"/>
              <a:gd name="T16" fmla="*/ 144 w 239"/>
              <a:gd name="T17" fmla="*/ 96 h 136"/>
              <a:gd name="T18" fmla="*/ 0 w 239"/>
              <a:gd name="T19" fmla="*/ 96 h 136"/>
              <a:gd name="T20" fmla="*/ 8 w 239"/>
              <a:gd name="T21"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960006" name="Freeform 70"/>
          <p:cNvSpPr>
            <a:spLocks/>
          </p:cNvSpPr>
          <p:nvPr/>
        </p:nvSpPr>
        <p:spPr bwMode="auto">
          <a:xfrm>
            <a:off x="7966075" y="3116263"/>
            <a:ext cx="100013" cy="114300"/>
          </a:xfrm>
          <a:custGeom>
            <a:avLst/>
            <a:gdLst>
              <a:gd name="T0" fmla="*/ 0 w 48"/>
              <a:gd name="T1" fmla="*/ 0 h 56"/>
              <a:gd name="T2" fmla="*/ 32 w 48"/>
              <a:gd name="T3" fmla="*/ 0 h 56"/>
              <a:gd name="T4" fmla="*/ 48 w 48"/>
              <a:gd name="T5" fmla="*/ 16 h 56"/>
              <a:gd name="T6" fmla="*/ 32 w 48"/>
              <a:gd name="T7" fmla="*/ 56 h 56"/>
              <a:gd name="T8" fmla="*/ 0 w 48"/>
              <a:gd name="T9" fmla="*/ 56 h 56"/>
              <a:gd name="T10" fmla="*/ 0 w 48"/>
              <a:gd name="T11" fmla="*/ 0 h 56"/>
            </a:gdLst>
            <a:ahLst/>
            <a:cxnLst>
              <a:cxn ang="0">
                <a:pos x="T0" y="T1"/>
              </a:cxn>
              <a:cxn ang="0">
                <a:pos x="T2" y="T3"/>
              </a:cxn>
              <a:cxn ang="0">
                <a:pos x="T4" y="T5"/>
              </a:cxn>
              <a:cxn ang="0">
                <a:pos x="T6" y="T7"/>
              </a:cxn>
              <a:cxn ang="0">
                <a:pos x="T8" y="T9"/>
              </a:cxn>
              <a:cxn ang="0">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60007" name="Freeform 71"/>
          <p:cNvSpPr>
            <a:spLocks/>
          </p:cNvSpPr>
          <p:nvPr/>
        </p:nvSpPr>
        <p:spPr bwMode="auto">
          <a:xfrm>
            <a:off x="7731125" y="3116263"/>
            <a:ext cx="234950" cy="146050"/>
          </a:xfrm>
          <a:custGeom>
            <a:avLst/>
            <a:gdLst>
              <a:gd name="T0" fmla="*/ 0 w 112"/>
              <a:gd name="T1" fmla="*/ 0 h 72"/>
              <a:gd name="T2" fmla="*/ 112 w 112"/>
              <a:gd name="T3" fmla="*/ 0 h 72"/>
              <a:gd name="T4" fmla="*/ 112 w 112"/>
              <a:gd name="T5" fmla="*/ 56 h 72"/>
              <a:gd name="T6" fmla="*/ 0 w 112"/>
              <a:gd name="T7" fmla="*/ 72 h 72"/>
              <a:gd name="T8" fmla="*/ 0 w 112"/>
              <a:gd name="T9" fmla="*/ 0 h 72"/>
            </a:gdLst>
            <a:ahLst/>
            <a:cxnLst>
              <a:cxn ang="0">
                <a:pos x="T0" y="T1"/>
              </a:cxn>
              <a:cxn ang="0">
                <a:pos x="T2" y="T3"/>
              </a:cxn>
              <a:cxn ang="0">
                <a:pos x="T4" y="T5"/>
              </a:cxn>
              <a:cxn ang="0">
                <a:pos x="T6" y="T7"/>
              </a:cxn>
              <a:cxn ang="0">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60008" name="Freeform 72"/>
          <p:cNvSpPr>
            <a:spLocks/>
          </p:cNvSpPr>
          <p:nvPr/>
        </p:nvSpPr>
        <p:spPr bwMode="auto">
          <a:xfrm>
            <a:off x="7445375" y="3262313"/>
            <a:ext cx="201613" cy="388937"/>
          </a:xfrm>
          <a:custGeom>
            <a:avLst/>
            <a:gdLst>
              <a:gd name="T0" fmla="*/ 48 w 96"/>
              <a:gd name="T1" fmla="*/ 0 h 191"/>
              <a:gd name="T2" fmla="*/ 24 w 96"/>
              <a:gd name="T3" fmla="*/ 24 h 191"/>
              <a:gd name="T4" fmla="*/ 40 w 96"/>
              <a:gd name="T5" fmla="*/ 80 h 191"/>
              <a:gd name="T6" fmla="*/ 24 w 96"/>
              <a:gd name="T7" fmla="*/ 103 h 191"/>
              <a:gd name="T8" fmla="*/ 0 w 96"/>
              <a:gd name="T9" fmla="*/ 135 h 191"/>
              <a:gd name="T10" fmla="*/ 40 w 96"/>
              <a:gd name="T11" fmla="*/ 191 h 191"/>
              <a:gd name="T12" fmla="*/ 88 w 96"/>
              <a:gd name="T13" fmla="*/ 135 h 191"/>
              <a:gd name="T14" fmla="*/ 96 w 96"/>
              <a:gd name="T15" fmla="*/ 64 h 191"/>
              <a:gd name="T16" fmla="*/ 80 w 96"/>
              <a:gd name="T17" fmla="*/ 64 h 191"/>
              <a:gd name="T18" fmla="*/ 96 w 96"/>
              <a:gd name="T19" fmla="*/ 32 h 191"/>
              <a:gd name="T20" fmla="*/ 96 w 96"/>
              <a:gd name="T21" fmla="*/ 8 h 191"/>
              <a:gd name="T22" fmla="*/ 48 w 96"/>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960009" name="Freeform 73"/>
          <p:cNvSpPr>
            <a:spLocks/>
          </p:cNvSpPr>
          <p:nvPr/>
        </p:nvSpPr>
        <p:spPr bwMode="auto">
          <a:xfrm>
            <a:off x="7361238" y="3471863"/>
            <a:ext cx="150812" cy="260350"/>
          </a:xfrm>
          <a:custGeom>
            <a:avLst/>
            <a:gdLst>
              <a:gd name="T0" fmla="*/ 64 w 72"/>
              <a:gd name="T1" fmla="*/ 0 h 128"/>
              <a:gd name="T2" fmla="*/ 0 w 72"/>
              <a:gd name="T3" fmla="*/ 0 h 128"/>
              <a:gd name="T4" fmla="*/ 0 w 72"/>
              <a:gd name="T5" fmla="*/ 128 h 128"/>
              <a:gd name="T6" fmla="*/ 64 w 72"/>
              <a:gd name="T7" fmla="*/ 128 h 128"/>
              <a:gd name="T8" fmla="*/ 72 w 72"/>
              <a:gd name="T9" fmla="*/ 112 h 128"/>
              <a:gd name="T10" fmla="*/ 40 w 72"/>
              <a:gd name="T11" fmla="*/ 72 h 128"/>
              <a:gd name="T12" fmla="*/ 40 w 72"/>
              <a:gd name="T13" fmla="*/ 32 h 128"/>
              <a:gd name="T14" fmla="*/ 64 w 72"/>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960010" name="Freeform 74"/>
          <p:cNvSpPr>
            <a:spLocks/>
          </p:cNvSpPr>
          <p:nvPr/>
        </p:nvSpPr>
        <p:spPr bwMode="auto">
          <a:xfrm>
            <a:off x="6892925" y="3505200"/>
            <a:ext cx="601663" cy="373063"/>
          </a:xfrm>
          <a:custGeom>
            <a:avLst/>
            <a:gdLst>
              <a:gd name="T0" fmla="*/ 0 w 287"/>
              <a:gd name="T1" fmla="*/ 0 h 184"/>
              <a:gd name="T2" fmla="*/ 223 w 287"/>
              <a:gd name="T3" fmla="*/ 0 h 184"/>
              <a:gd name="T4" fmla="*/ 223 w 287"/>
              <a:gd name="T5" fmla="*/ 120 h 184"/>
              <a:gd name="T6" fmla="*/ 287 w 287"/>
              <a:gd name="T7" fmla="*/ 120 h 184"/>
              <a:gd name="T8" fmla="*/ 247 w 287"/>
              <a:gd name="T9" fmla="*/ 184 h 184"/>
              <a:gd name="T10" fmla="*/ 175 w 287"/>
              <a:gd name="T11" fmla="*/ 168 h 184"/>
              <a:gd name="T12" fmla="*/ 151 w 287"/>
              <a:gd name="T13" fmla="*/ 72 h 184"/>
              <a:gd name="T14" fmla="*/ 143 w 287"/>
              <a:gd name="T15" fmla="*/ 56 h 184"/>
              <a:gd name="T16" fmla="*/ 87 w 287"/>
              <a:gd name="T17" fmla="*/ 32 h 184"/>
              <a:gd name="T18" fmla="*/ 0 w 287"/>
              <a:gd name="T19" fmla="*/ 80 h 184"/>
              <a:gd name="T20" fmla="*/ 0 w 287"/>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0011" name="Freeform 75"/>
          <p:cNvSpPr>
            <a:spLocks/>
          </p:cNvSpPr>
          <p:nvPr/>
        </p:nvSpPr>
        <p:spPr bwMode="auto">
          <a:xfrm>
            <a:off x="3721100" y="3471863"/>
            <a:ext cx="1004888" cy="520700"/>
          </a:xfrm>
          <a:custGeom>
            <a:avLst/>
            <a:gdLst>
              <a:gd name="T0" fmla="*/ 0 w 479"/>
              <a:gd name="T1" fmla="*/ 0 h 256"/>
              <a:gd name="T2" fmla="*/ 455 w 479"/>
              <a:gd name="T3" fmla="*/ 0 h 256"/>
              <a:gd name="T4" fmla="*/ 471 w 479"/>
              <a:gd name="T5" fmla="*/ 16 h 256"/>
              <a:gd name="T6" fmla="*/ 447 w 479"/>
              <a:gd name="T7" fmla="*/ 40 h 256"/>
              <a:gd name="T8" fmla="*/ 479 w 479"/>
              <a:gd name="T9" fmla="*/ 72 h 256"/>
              <a:gd name="T10" fmla="*/ 479 w 479"/>
              <a:gd name="T11" fmla="*/ 256 h 256"/>
              <a:gd name="T12" fmla="*/ 0 w 479"/>
              <a:gd name="T13" fmla="*/ 256 h 256"/>
              <a:gd name="T14" fmla="*/ 0 w 479"/>
              <a:gd name="T15" fmla="*/ 0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960012" name="Freeform 76"/>
          <p:cNvSpPr>
            <a:spLocks/>
          </p:cNvSpPr>
          <p:nvPr/>
        </p:nvSpPr>
        <p:spPr bwMode="auto">
          <a:xfrm>
            <a:off x="3451225" y="2387600"/>
            <a:ext cx="1058863" cy="647700"/>
          </a:xfrm>
          <a:custGeom>
            <a:avLst/>
            <a:gdLst>
              <a:gd name="T0" fmla="*/ 0 w 504"/>
              <a:gd name="T1" fmla="*/ 0 h 319"/>
              <a:gd name="T2" fmla="*/ 496 w 504"/>
              <a:gd name="T3" fmla="*/ 0 h 319"/>
              <a:gd name="T4" fmla="*/ 496 w 504"/>
              <a:gd name="T5" fmla="*/ 24 h 319"/>
              <a:gd name="T6" fmla="*/ 472 w 504"/>
              <a:gd name="T7" fmla="*/ 56 h 319"/>
              <a:gd name="T8" fmla="*/ 504 w 504"/>
              <a:gd name="T9" fmla="*/ 88 h 319"/>
              <a:gd name="T10" fmla="*/ 504 w 504"/>
              <a:gd name="T11" fmla="*/ 231 h 319"/>
              <a:gd name="T12" fmla="*/ 488 w 504"/>
              <a:gd name="T13" fmla="*/ 231 h 319"/>
              <a:gd name="T14" fmla="*/ 488 w 504"/>
              <a:gd name="T15" fmla="*/ 319 h 319"/>
              <a:gd name="T16" fmla="*/ 400 w 504"/>
              <a:gd name="T17" fmla="*/ 295 h 319"/>
              <a:gd name="T18" fmla="*/ 368 w 504"/>
              <a:gd name="T19" fmla="*/ 271 h 319"/>
              <a:gd name="T20" fmla="*/ 0 w 504"/>
              <a:gd name="T21" fmla="*/ 271 h 319"/>
              <a:gd name="T22" fmla="*/ 0 w 504"/>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960013" name="Freeform 77"/>
          <p:cNvSpPr>
            <a:spLocks/>
          </p:cNvSpPr>
          <p:nvPr/>
        </p:nvSpPr>
        <p:spPr bwMode="auto">
          <a:xfrm>
            <a:off x="4476750" y="2857500"/>
            <a:ext cx="922338" cy="503238"/>
          </a:xfrm>
          <a:custGeom>
            <a:avLst/>
            <a:gdLst>
              <a:gd name="T0" fmla="*/ 0 w 439"/>
              <a:gd name="T1" fmla="*/ 0 h 248"/>
              <a:gd name="T2" fmla="*/ 367 w 439"/>
              <a:gd name="T3" fmla="*/ 0 h 248"/>
              <a:gd name="T4" fmla="*/ 383 w 439"/>
              <a:gd name="T5" fmla="*/ 24 h 248"/>
              <a:gd name="T6" fmla="*/ 383 w 439"/>
              <a:gd name="T7" fmla="*/ 56 h 248"/>
              <a:gd name="T8" fmla="*/ 415 w 439"/>
              <a:gd name="T9" fmla="*/ 96 h 248"/>
              <a:gd name="T10" fmla="*/ 439 w 439"/>
              <a:gd name="T11" fmla="*/ 136 h 248"/>
              <a:gd name="T12" fmla="*/ 383 w 439"/>
              <a:gd name="T13" fmla="*/ 176 h 248"/>
              <a:gd name="T14" fmla="*/ 391 w 439"/>
              <a:gd name="T15" fmla="*/ 200 h 248"/>
              <a:gd name="T16" fmla="*/ 351 w 439"/>
              <a:gd name="T17" fmla="*/ 248 h 248"/>
              <a:gd name="T18" fmla="*/ 48 w 439"/>
              <a:gd name="T19" fmla="*/ 248 h 248"/>
              <a:gd name="T20" fmla="*/ 0 w 439"/>
              <a:gd name="T21" fmla="*/ 88 h 248"/>
              <a:gd name="T22" fmla="*/ 0 w 439"/>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960014" name="Freeform 78"/>
          <p:cNvSpPr>
            <a:spLocks/>
          </p:cNvSpPr>
          <p:nvPr/>
        </p:nvSpPr>
        <p:spPr bwMode="auto">
          <a:xfrm>
            <a:off x="4392613" y="1854200"/>
            <a:ext cx="939800" cy="1003300"/>
          </a:xfrm>
          <a:custGeom>
            <a:avLst/>
            <a:gdLst>
              <a:gd name="T0" fmla="*/ 0 w 447"/>
              <a:gd name="T1" fmla="*/ 0 h 494"/>
              <a:gd name="T2" fmla="*/ 151 w 447"/>
              <a:gd name="T3" fmla="*/ 0 h 494"/>
              <a:gd name="T4" fmla="*/ 447 w 447"/>
              <a:gd name="T5" fmla="*/ 64 h 494"/>
              <a:gd name="T6" fmla="*/ 343 w 447"/>
              <a:gd name="T7" fmla="*/ 159 h 494"/>
              <a:gd name="T8" fmla="*/ 303 w 447"/>
              <a:gd name="T9" fmla="*/ 303 h 494"/>
              <a:gd name="T10" fmla="*/ 303 w 447"/>
              <a:gd name="T11" fmla="*/ 383 h 494"/>
              <a:gd name="T12" fmla="*/ 407 w 447"/>
              <a:gd name="T13" fmla="*/ 455 h 494"/>
              <a:gd name="T14" fmla="*/ 415 w 447"/>
              <a:gd name="T15" fmla="*/ 494 h 494"/>
              <a:gd name="T16" fmla="*/ 56 w 447"/>
              <a:gd name="T17" fmla="*/ 494 h 494"/>
              <a:gd name="T18" fmla="*/ 56 w 447"/>
              <a:gd name="T19" fmla="*/ 351 h 494"/>
              <a:gd name="T20" fmla="*/ 32 w 447"/>
              <a:gd name="T21" fmla="*/ 319 h 494"/>
              <a:gd name="T22" fmla="*/ 48 w 447"/>
              <a:gd name="T23" fmla="*/ 295 h 494"/>
              <a:gd name="T24" fmla="*/ 48 w 447"/>
              <a:gd name="T25" fmla="*/ 263 h 494"/>
              <a:gd name="T26" fmla="*/ 40 w 447"/>
              <a:gd name="T27" fmla="*/ 175 h 494"/>
              <a:gd name="T28" fmla="*/ 0 w 447"/>
              <a:gd name="T2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960015" name="Freeform 79"/>
          <p:cNvSpPr>
            <a:spLocks/>
          </p:cNvSpPr>
          <p:nvPr/>
        </p:nvSpPr>
        <p:spPr bwMode="auto">
          <a:xfrm>
            <a:off x="5029200" y="2225675"/>
            <a:ext cx="820738" cy="809625"/>
          </a:xfrm>
          <a:custGeom>
            <a:avLst/>
            <a:gdLst>
              <a:gd name="T0" fmla="*/ 24 w 391"/>
              <a:gd name="T1" fmla="*/ 32 h 399"/>
              <a:gd name="T2" fmla="*/ 120 w 391"/>
              <a:gd name="T3" fmla="*/ 0 h 399"/>
              <a:gd name="T4" fmla="*/ 144 w 391"/>
              <a:gd name="T5" fmla="*/ 40 h 399"/>
              <a:gd name="T6" fmla="*/ 280 w 391"/>
              <a:gd name="T7" fmla="*/ 104 h 399"/>
              <a:gd name="T8" fmla="*/ 312 w 391"/>
              <a:gd name="T9" fmla="*/ 144 h 399"/>
              <a:gd name="T10" fmla="*/ 320 w 391"/>
              <a:gd name="T11" fmla="*/ 184 h 399"/>
              <a:gd name="T12" fmla="*/ 367 w 391"/>
              <a:gd name="T13" fmla="*/ 168 h 399"/>
              <a:gd name="T14" fmla="*/ 391 w 391"/>
              <a:gd name="T15" fmla="*/ 192 h 399"/>
              <a:gd name="T16" fmla="*/ 344 w 391"/>
              <a:gd name="T17" fmla="*/ 256 h 399"/>
              <a:gd name="T18" fmla="*/ 328 w 391"/>
              <a:gd name="T19" fmla="*/ 399 h 399"/>
              <a:gd name="T20" fmla="*/ 152 w 391"/>
              <a:gd name="T21" fmla="*/ 399 h 399"/>
              <a:gd name="T22" fmla="*/ 120 w 391"/>
              <a:gd name="T23" fmla="*/ 375 h 399"/>
              <a:gd name="T24" fmla="*/ 120 w 391"/>
              <a:gd name="T25" fmla="*/ 335 h 399"/>
              <a:gd name="T26" fmla="*/ 104 w 391"/>
              <a:gd name="T27" fmla="*/ 303 h 399"/>
              <a:gd name="T28" fmla="*/ 104 w 391"/>
              <a:gd name="T29" fmla="*/ 272 h 399"/>
              <a:gd name="T30" fmla="*/ 0 w 391"/>
              <a:gd name="T31" fmla="*/ 200 h 399"/>
              <a:gd name="T32" fmla="*/ 0 w 391"/>
              <a:gd name="T33" fmla="*/ 120 h 399"/>
              <a:gd name="T34" fmla="*/ 24 w 391"/>
              <a:gd name="T35" fmla="*/ 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960016" name="Freeform 80"/>
          <p:cNvSpPr>
            <a:spLocks/>
          </p:cNvSpPr>
          <p:nvPr/>
        </p:nvSpPr>
        <p:spPr bwMode="auto">
          <a:xfrm>
            <a:off x="5332413" y="2146300"/>
            <a:ext cx="938212" cy="436563"/>
          </a:xfrm>
          <a:custGeom>
            <a:avLst/>
            <a:gdLst>
              <a:gd name="T0" fmla="*/ 0 w 447"/>
              <a:gd name="T1" fmla="*/ 71 h 215"/>
              <a:gd name="T2" fmla="*/ 136 w 447"/>
              <a:gd name="T3" fmla="*/ 151 h 215"/>
              <a:gd name="T4" fmla="*/ 168 w 447"/>
              <a:gd name="T5" fmla="*/ 183 h 215"/>
              <a:gd name="T6" fmla="*/ 176 w 447"/>
              <a:gd name="T7" fmla="*/ 215 h 215"/>
              <a:gd name="T8" fmla="*/ 255 w 447"/>
              <a:gd name="T9" fmla="*/ 143 h 215"/>
              <a:gd name="T10" fmla="*/ 447 w 447"/>
              <a:gd name="T11" fmla="*/ 111 h 215"/>
              <a:gd name="T12" fmla="*/ 359 w 447"/>
              <a:gd name="T13" fmla="*/ 55 h 215"/>
              <a:gd name="T14" fmla="*/ 247 w 447"/>
              <a:gd name="T15" fmla="*/ 103 h 215"/>
              <a:gd name="T16" fmla="*/ 136 w 447"/>
              <a:gd name="T17" fmla="*/ 63 h 215"/>
              <a:gd name="T18" fmla="*/ 200 w 447"/>
              <a:gd name="T19" fmla="*/ 7 h 215"/>
              <a:gd name="T20" fmla="*/ 144 w 447"/>
              <a:gd name="T21" fmla="*/ 0 h 215"/>
              <a:gd name="T22" fmla="*/ 0 w 447"/>
              <a:gd name="T23" fmla="*/ 7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960017" name="Freeform 81"/>
          <p:cNvSpPr>
            <a:spLocks/>
          </p:cNvSpPr>
          <p:nvPr/>
        </p:nvSpPr>
        <p:spPr bwMode="auto">
          <a:xfrm>
            <a:off x="5867400" y="2486025"/>
            <a:ext cx="622300" cy="679450"/>
          </a:xfrm>
          <a:custGeom>
            <a:avLst/>
            <a:gdLst>
              <a:gd name="T0" fmla="*/ 144 w 296"/>
              <a:gd name="T1" fmla="*/ 0 h 335"/>
              <a:gd name="T2" fmla="*/ 232 w 296"/>
              <a:gd name="T3" fmla="*/ 24 h 335"/>
              <a:gd name="T4" fmla="*/ 256 w 296"/>
              <a:gd name="T5" fmla="*/ 96 h 335"/>
              <a:gd name="T6" fmla="*/ 200 w 296"/>
              <a:gd name="T7" fmla="*/ 152 h 335"/>
              <a:gd name="T8" fmla="*/ 216 w 296"/>
              <a:gd name="T9" fmla="*/ 175 h 335"/>
              <a:gd name="T10" fmla="*/ 264 w 296"/>
              <a:gd name="T11" fmla="*/ 144 h 335"/>
              <a:gd name="T12" fmla="*/ 288 w 296"/>
              <a:gd name="T13" fmla="*/ 152 h 335"/>
              <a:gd name="T14" fmla="*/ 296 w 296"/>
              <a:gd name="T15" fmla="*/ 239 h 335"/>
              <a:gd name="T16" fmla="*/ 240 w 296"/>
              <a:gd name="T17" fmla="*/ 319 h 335"/>
              <a:gd name="T18" fmla="*/ 240 w 296"/>
              <a:gd name="T19" fmla="*/ 335 h 335"/>
              <a:gd name="T20" fmla="*/ 0 w 296"/>
              <a:gd name="T21" fmla="*/ 335 h 335"/>
              <a:gd name="T22" fmla="*/ 32 w 296"/>
              <a:gd name="T23" fmla="*/ 239 h 335"/>
              <a:gd name="T24" fmla="*/ 16 w 296"/>
              <a:gd name="T25" fmla="*/ 167 h 335"/>
              <a:gd name="T26" fmla="*/ 48 w 296"/>
              <a:gd name="T27" fmla="*/ 88 h 335"/>
              <a:gd name="T28" fmla="*/ 144 w 296"/>
              <a:gd name="T2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960018" name="Freeform 82"/>
          <p:cNvSpPr>
            <a:spLocks/>
          </p:cNvSpPr>
          <p:nvPr/>
        </p:nvSpPr>
        <p:spPr bwMode="auto">
          <a:xfrm>
            <a:off x="5213350" y="3035300"/>
            <a:ext cx="552450" cy="941388"/>
          </a:xfrm>
          <a:custGeom>
            <a:avLst/>
            <a:gdLst>
              <a:gd name="T0" fmla="*/ 64 w 263"/>
              <a:gd name="T1" fmla="*/ 0 h 463"/>
              <a:gd name="T2" fmla="*/ 240 w 263"/>
              <a:gd name="T3" fmla="*/ 0 h 463"/>
              <a:gd name="T4" fmla="*/ 263 w 263"/>
              <a:gd name="T5" fmla="*/ 72 h 463"/>
              <a:gd name="T6" fmla="*/ 263 w 263"/>
              <a:gd name="T7" fmla="*/ 303 h 463"/>
              <a:gd name="T8" fmla="*/ 263 w 263"/>
              <a:gd name="T9" fmla="*/ 327 h 463"/>
              <a:gd name="T10" fmla="*/ 232 w 263"/>
              <a:gd name="T11" fmla="*/ 367 h 463"/>
              <a:gd name="T12" fmla="*/ 224 w 263"/>
              <a:gd name="T13" fmla="*/ 415 h 463"/>
              <a:gd name="T14" fmla="*/ 160 w 263"/>
              <a:gd name="T15" fmla="*/ 463 h 463"/>
              <a:gd name="T16" fmla="*/ 128 w 263"/>
              <a:gd name="T17" fmla="*/ 447 h 463"/>
              <a:gd name="T18" fmla="*/ 64 w 263"/>
              <a:gd name="T19" fmla="*/ 351 h 463"/>
              <a:gd name="T20" fmla="*/ 80 w 263"/>
              <a:gd name="T21" fmla="*/ 319 h 463"/>
              <a:gd name="T22" fmla="*/ 56 w 263"/>
              <a:gd name="T23" fmla="*/ 303 h 463"/>
              <a:gd name="T24" fmla="*/ 0 w 263"/>
              <a:gd name="T25" fmla="*/ 215 h 463"/>
              <a:gd name="T26" fmla="*/ 0 w 263"/>
              <a:gd name="T27" fmla="*/ 152 h 463"/>
              <a:gd name="T28" fmla="*/ 40 w 263"/>
              <a:gd name="T29" fmla="*/ 112 h 463"/>
              <a:gd name="T30" fmla="*/ 32 w 263"/>
              <a:gd name="T31" fmla="*/ 80 h 463"/>
              <a:gd name="T32" fmla="*/ 80 w 263"/>
              <a:gd name="T33" fmla="*/ 48 h 463"/>
              <a:gd name="T34" fmla="*/ 64 w 263"/>
              <a:gd name="T35"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960019" name="Freeform 83"/>
          <p:cNvSpPr>
            <a:spLocks/>
          </p:cNvSpPr>
          <p:nvPr/>
        </p:nvSpPr>
        <p:spPr bwMode="auto">
          <a:xfrm>
            <a:off x="4578350" y="3360738"/>
            <a:ext cx="971550" cy="792162"/>
          </a:xfrm>
          <a:custGeom>
            <a:avLst/>
            <a:gdLst>
              <a:gd name="T0" fmla="*/ 0 w 463"/>
              <a:gd name="T1" fmla="*/ 0 h 390"/>
              <a:gd name="T2" fmla="*/ 303 w 463"/>
              <a:gd name="T3" fmla="*/ 0 h 390"/>
              <a:gd name="T4" fmla="*/ 303 w 463"/>
              <a:gd name="T5" fmla="*/ 48 h 390"/>
              <a:gd name="T6" fmla="*/ 359 w 463"/>
              <a:gd name="T7" fmla="*/ 143 h 390"/>
              <a:gd name="T8" fmla="*/ 383 w 463"/>
              <a:gd name="T9" fmla="*/ 159 h 390"/>
              <a:gd name="T10" fmla="*/ 367 w 463"/>
              <a:gd name="T11" fmla="*/ 191 h 390"/>
              <a:gd name="T12" fmla="*/ 431 w 463"/>
              <a:gd name="T13" fmla="*/ 287 h 390"/>
              <a:gd name="T14" fmla="*/ 463 w 463"/>
              <a:gd name="T15" fmla="*/ 303 h 390"/>
              <a:gd name="T16" fmla="*/ 423 w 463"/>
              <a:gd name="T17" fmla="*/ 390 h 390"/>
              <a:gd name="T18" fmla="*/ 383 w 463"/>
              <a:gd name="T19" fmla="*/ 390 h 390"/>
              <a:gd name="T20" fmla="*/ 391 w 463"/>
              <a:gd name="T21" fmla="*/ 351 h 390"/>
              <a:gd name="T22" fmla="*/ 87 w 463"/>
              <a:gd name="T23" fmla="*/ 351 h 390"/>
              <a:gd name="T24" fmla="*/ 71 w 463"/>
              <a:gd name="T25" fmla="*/ 311 h 390"/>
              <a:gd name="T26" fmla="*/ 71 w 463"/>
              <a:gd name="T27" fmla="*/ 127 h 390"/>
              <a:gd name="T28" fmla="*/ 39 w 463"/>
              <a:gd name="T29" fmla="*/ 95 h 390"/>
              <a:gd name="T30" fmla="*/ 63 w 463"/>
              <a:gd name="T31" fmla="*/ 71 h 390"/>
              <a:gd name="T32" fmla="*/ 0 w 463"/>
              <a:gd name="T3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960020" name="Freeform 84"/>
          <p:cNvSpPr>
            <a:spLocks/>
          </p:cNvSpPr>
          <p:nvPr/>
        </p:nvSpPr>
        <p:spPr bwMode="auto">
          <a:xfrm>
            <a:off x="5684838" y="3165475"/>
            <a:ext cx="450850" cy="712788"/>
          </a:xfrm>
          <a:custGeom>
            <a:avLst/>
            <a:gdLst>
              <a:gd name="T0" fmla="*/ 39 w 215"/>
              <a:gd name="T1" fmla="*/ 0 h 351"/>
              <a:gd name="T2" fmla="*/ 55 w 215"/>
              <a:gd name="T3" fmla="*/ 16 h 351"/>
              <a:gd name="T4" fmla="*/ 87 w 215"/>
              <a:gd name="T5" fmla="*/ 0 h 351"/>
              <a:gd name="T6" fmla="*/ 215 w 215"/>
              <a:gd name="T7" fmla="*/ 0 h 351"/>
              <a:gd name="T8" fmla="*/ 215 w 215"/>
              <a:gd name="T9" fmla="*/ 215 h 351"/>
              <a:gd name="T10" fmla="*/ 135 w 215"/>
              <a:gd name="T11" fmla="*/ 319 h 351"/>
              <a:gd name="T12" fmla="*/ 0 w 215"/>
              <a:gd name="T13" fmla="*/ 351 h 351"/>
              <a:gd name="T14" fmla="*/ 8 w 215"/>
              <a:gd name="T15" fmla="*/ 303 h 351"/>
              <a:gd name="T16" fmla="*/ 39 w 215"/>
              <a:gd name="T17" fmla="*/ 263 h 351"/>
              <a:gd name="T18" fmla="*/ 39 w 215"/>
              <a:gd name="T19"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960021" name="Freeform 85"/>
          <p:cNvSpPr>
            <a:spLocks/>
          </p:cNvSpPr>
          <p:nvPr/>
        </p:nvSpPr>
        <p:spPr bwMode="auto">
          <a:xfrm>
            <a:off x="6135688" y="3133725"/>
            <a:ext cx="622300" cy="614363"/>
          </a:xfrm>
          <a:custGeom>
            <a:avLst/>
            <a:gdLst>
              <a:gd name="T0" fmla="*/ 0 w 296"/>
              <a:gd name="T1" fmla="*/ 16 h 303"/>
              <a:gd name="T2" fmla="*/ 112 w 296"/>
              <a:gd name="T3" fmla="*/ 16 h 303"/>
              <a:gd name="T4" fmla="*/ 152 w 296"/>
              <a:gd name="T5" fmla="*/ 40 h 303"/>
              <a:gd name="T6" fmla="*/ 216 w 296"/>
              <a:gd name="T7" fmla="*/ 40 h 303"/>
              <a:gd name="T8" fmla="*/ 296 w 296"/>
              <a:gd name="T9" fmla="*/ 0 h 303"/>
              <a:gd name="T10" fmla="*/ 296 w 296"/>
              <a:gd name="T11" fmla="*/ 128 h 303"/>
              <a:gd name="T12" fmla="*/ 288 w 296"/>
              <a:gd name="T13" fmla="*/ 136 h 303"/>
              <a:gd name="T14" fmla="*/ 248 w 296"/>
              <a:gd name="T15" fmla="*/ 215 h 303"/>
              <a:gd name="T16" fmla="*/ 224 w 296"/>
              <a:gd name="T17" fmla="*/ 215 h 303"/>
              <a:gd name="T18" fmla="*/ 152 w 296"/>
              <a:gd name="T19" fmla="*/ 303 h 303"/>
              <a:gd name="T20" fmla="*/ 128 w 296"/>
              <a:gd name="T21" fmla="*/ 279 h 303"/>
              <a:gd name="T22" fmla="*/ 88 w 296"/>
              <a:gd name="T23" fmla="*/ 287 h 303"/>
              <a:gd name="T24" fmla="*/ 0 w 296"/>
              <a:gd name="T25" fmla="*/ 215 h 303"/>
              <a:gd name="T26" fmla="*/ 0 w 296"/>
              <a:gd name="T27" fmla="*/ 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960022" name="Freeform 86"/>
          <p:cNvSpPr>
            <a:spLocks/>
          </p:cNvSpPr>
          <p:nvPr/>
        </p:nvSpPr>
        <p:spPr bwMode="auto">
          <a:xfrm>
            <a:off x="1792288" y="1873250"/>
            <a:ext cx="1658937" cy="842963"/>
          </a:xfrm>
          <a:custGeom>
            <a:avLst/>
            <a:gdLst>
              <a:gd name="T0" fmla="*/ 0 w 790"/>
              <a:gd name="T1" fmla="*/ 0 h 415"/>
              <a:gd name="T2" fmla="*/ 790 w 790"/>
              <a:gd name="T3" fmla="*/ 0 h 415"/>
              <a:gd name="T4" fmla="*/ 790 w 790"/>
              <a:gd name="T5" fmla="*/ 359 h 415"/>
              <a:gd name="T6" fmla="*/ 327 w 790"/>
              <a:gd name="T7" fmla="*/ 359 h 415"/>
              <a:gd name="T8" fmla="*/ 327 w 790"/>
              <a:gd name="T9" fmla="*/ 383 h 415"/>
              <a:gd name="T10" fmla="*/ 216 w 790"/>
              <a:gd name="T11" fmla="*/ 415 h 415"/>
              <a:gd name="T12" fmla="*/ 144 w 790"/>
              <a:gd name="T13" fmla="*/ 295 h 415"/>
              <a:gd name="T14" fmla="*/ 104 w 790"/>
              <a:gd name="T15" fmla="*/ 311 h 415"/>
              <a:gd name="T16" fmla="*/ 96 w 790"/>
              <a:gd name="T17" fmla="*/ 295 h 415"/>
              <a:gd name="T18" fmla="*/ 120 w 790"/>
              <a:gd name="T19" fmla="*/ 231 h 415"/>
              <a:gd name="T20" fmla="*/ 0 w 790"/>
              <a:gd name="T21" fmla="*/ 104 h 415"/>
              <a:gd name="T22" fmla="*/ 0 w 790"/>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0023" name="Rectangle 87"/>
          <p:cNvSpPr>
            <a:spLocks noChangeArrowheads="1"/>
          </p:cNvSpPr>
          <p:nvPr/>
        </p:nvSpPr>
        <p:spPr bwMode="auto">
          <a:xfrm>
            <a:off x="2487613" y="260985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1960024" name="Freeform 88"/>
          <p:cNvSpPr>
            <a:spLocks/>
          </p:cNvSpPr>
          <p:nvPr/>
        </p:nvSpPr>
        <p:spPr bwMode="auto">
          <a:xfrm>
            <a:off x="3451225" y="1854200"/>
            <a:ext cx="1042988" cy="533400"/>
          </a:xfrm>
          <a:custGeom>
            <a:avLst/>
            <a:gdLst>
              <a:gd name="T0" fmla="*/ 0 w 496"/>
              <a:gd name="T1" fmla="*/ 0 h 263"/>
              <a:gd name="T2" fmla="*/ 448 w 496"/>
              <a:gd name="T3" fmla="*/ 0 h 263"/>
              <a:gd name="T4" fmla="*/ 488 w 496"/>
              <a:gd name="T5" fmla="*/ 199 h 263"/>
              <a:gd name="T6" fmla="*/ 496 w 496"/>
              <a:gd name="T7" fmla="*/ 263 h 263"/>
              <a:gd name="T8" fmla="*/ 0 w 496"/>
              <a:gd name="T9" fmla="*/ 263 h 263"/>
              <a:gd name="T10" fmla="*/ 0 w 496"/>
              <a:gd name="T11" fmla="*/ 0 h 263"/>
            </a:gdLst>
            <a:ahLst/>
            <a:cxnLst>
              <a:cxn ang="0">
                <a:pos x="T0" y="T1"/>
              </a:cxn>
              <a:cxn ang="0">
                <a:pos x="T2" y="T3"/>
              </a:cxn>
              <a:cxn ang="0">
                <a:pos x="T4" y="T5"/>
              </a:cxn>
              <a:cxn ang="0">
                <a:pos x="T6" y="T7"/>
              </a:cxn>
              <a:cxn ang="0">
                <a:pos x="T8" y="T9"/>
              </a:cxn>
              <a:cxn ang="0">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0025" name="Freeform 89"/>
          <p:cNvSpPr>
            <a:spLocks/>
          </p:cNvSpPr>
          <p:nvPr/>
        </p:nvSpPr>
        <p:spPr bwMode="auto">
          <a:xfrm>
            <a:off x="3451225" y="2938463"/>
            <a:ext cx="1225550" cy="533400"/>
          </a:xfrm>
          <a:custGeom>
            <a:avLst/>
            <a:gdLst>
              <a:gd name="T0" fmla="*/ 0 w 583"/>
              <a:gd name="T1" fmla="*/ 0 h 263"/>
              <a:gd name="T2" fmla="*/ 368 w 583"/>
              <a:gd name="T3" fmla="*/ 0 h 263"/>
              <a:gd name="T4" fmla="*/ 400 w 583"/>
              <a:gd name="T5" fmla="*/ 24 h 263"/>
              <a:gd name="T6" fmla="*/ 488 w 583"/>
              <a:gd name="T7" fmla="*/ 48 h 263"/>
              <a:gd name="T8" fmla="*/ 536 w 583"/>
              <a:gd name="T9" fmla="*/ 208 h 263"/>
              <a:gd name="T10" fmla="*/ 583 w 583"/>
              <a:gd name="T11" fmla="*/ 263 h 263"/>
              <a:gd name="T12" fmla="*/ 128 w 583"/>
              <a:gd name="T13" fmla="*/ 263 h 263"/>
              <a:gd name="T14" fmla="*/ 128 w 583"/>
              <a:gd name="T15" fmla="*/ 176 h 263"/>
              <a:gd name="T16" fmla="*/ 0 w 583"/>
              <a:gd name="T17" fmla="*/ 176 h 263"/>
              <a:gd name="T18" fmla="*/ 0 w 58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960026"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1960027" name="Freeform 91"/>
          <p:cNvSpPr>
            <a:spLocks/>
          </p:cNvSpPr>
          <p:nvPr/>
        </p:nvSpPr>
        <p:spPr bwMode="auto">
          <a:xfrm>
            <a:off x="6456363" y="3409950"/>
            <a:ext cx="754062" cy="533400"/>
          </a:xfrm>
          <a:custGeom>
            <a:avLst/>
            <a:gdLst>
              <a:gd name="T0" fmla="*/ 144 w 359"/>
              <a:gd name="T1" fmla="*/ 0 h 263"/>
              <a:gd name="T2" fmla="*/ 136 w 359"/>
              <a:gd name="T3" fmla="*/ 0 h 263"/>
              <a:gd name="T4" fmla="*/ 96 w 359"/>
              <a:gd name="T5" fmla="*/ 79 h 263"/>
              <a:gd name="T6" fmla="*/ 72 w 359"/>
              <a:gd name="T7" fmla="*/ 79 h 263"/>
              <a:gd name="T8" fmla="*/ 0 w 359"/>
              <a:gd name="T9" fmla="*/ 159 h 263"/>
              <a:gd name="T10" fmla="*/ 32 w 359"/>
              <a:gd name="T11" fmla="*/ 247 h 263"/>
              <a:gd name="T12" fmla="*/ 144 w 359"/>
              <a:gd name="T13" fmla="*/ 263 h 263"/>
              <a:gd name="T14" fmla="*/ 168 w 359"/>
              <a:gd name="T15" fmla="*/ 247 h 263"/>
              <a:gd name="T16" fmla="*/ 200 w 359"/>
              <a:gd name="T17" fmla="*/ 183 h 263"/>
              <a:gd name="T18" fmla="*/ 208 w 359"/>
              <a:gd name="T19" fmla="*/ 175 h 263"/>
              <a:gd name="T20" fmla="*/ 359 w 359"/>
              <a:gd name="T21" fmla="*/ 127 h 263"/>
              <a:gd name="T22" fmla="*/ 343 w 359"/>
              <a:gd name="T23" fmla="*/ 103 h 263"/>
              <a:gd name="T24" fmla="*/ 287 w 359"/>
              <a:gd name="T25" fmla="*/ 79 h 263"/>
              <a:gd name="T26" fmla="*/ 208 w 359"/>
              <a:gd name="T27" fmla="*/ 127 h 263"/>
              <a:gd name="T28" fmla="*/ 208 w 359"/>
              <a:gd name="T29" fmla="*/ 47 h 263"/>
              <a:gd name="T30" fmla="*/ 144 w 359"/>
              <a:gd name="T31" fmla="*/ 47 h 263"/>
              <a:gd name="T32" fmla="*/ 144 w 359"/>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960028" name="Freeform 92"/>
          <p:cNvSpPr>
            <a:spLocks/>
          </p:cNvSpPr>
          <p:nvPr/>
        </p:nvSpPr>
        <p:spPr bwMode="auto">
          <a:xfrm>
            <a:off x="6221413" y="3667125"/>
            <a:ext cx="1190625" cy="406400"/>
          </a:xfrm>
          <a:custGeom>
            <a:avLst/>
            <a:gdLst>
              <a:gd name="T0" fmla="*/ 0 w 567"/>
              <a:gd name="T1" fmla="*/ 200 h 200"/>
              <a:gd name="T2" fmla="*/ 16 w 567"/>
              <a:gd name="T3" fmla="*/ 184 h 200"/>
              <a:gd name="T4" fmla="*/ 144 w 567"/>
              <a:gd name="T5" fmla="*/ 120 h 200"/>
              <a:gd name="T6" fmla="*/ 256 w 567"/>
              <a:gd name="T7" fmla="*/ 136 h 200"/>
              <a:gd name="T8" fmla="*/ 288 w 567"/>
              <a:gd name="T9" fmla="*/ 120 h 200"/>
              <a:gd name="T10" fmla="*/ 320 w 567"/>
              <a:gd name="T11" fmla="*/ 48 h 200"/>
              <a:gd name="T12" fmla="*/ 471 w 567"/>
              <a:gd name="T13" fmla="*/ 0 h 200"/>
              <a:gd name="T14" fmla="*/ 495 w 567"/>
              <a:gd name="T15" fmla="*/ 88 h 200"/>
              <a:gd name="T16" fmla="*/ 567 w 567"/>
              <a:gd name="T17" fmla="*/ 104 h 200"/>
              <a:gd name="T18" fmla="*/ 535 w 567"/>
              <a:gd name="T19" fmla="*/ 152 h 200"/>
              <a:gd name="T20" fmla="*/ 559 w 567"/>
              <a:gd name="T21" fmla="*/ 200 h 200"/>
              <a:gd name="T22" fmla="*/ 0 w 567"/>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960029" name="Freeform 93"/>
          <p:cNvSpPr>
            <a:spLocks/>
          </p:cNvSpPr>
          <p:nvPr/>
        </p:nvSpPr>
        <p:spPr bwMode="auto">
          <a:xfrm>
            <a:off x="5483225" y="3570288"/>
            <a:ext cx="1039813" cy="536575"/>
          </a:xfrm>
          <a:custGeom>
            <a:avLst/>
            <a:gdLst>
              <a:gd name="T0" fmla="*/ 0 w 495"/>
              <a:gd name="T1" fmla="*/ 264 h 264"/>
              <a:gd name="T2" fmla="*/ 32 w 495"/>
              <a:gd name="T3" fmla="*/ 200 h 264"/>
              <a:gd name="T4" fmla="*/ 96 w 495"/>
              <a:gd name="T5" fmla="*/ 152 h 264"/>
              <a:gd name="T6" fmla="*/ 231 w 495"/>
              <a:gd name="T7" fmla="*/ 128 h 264"/>
              <a:gd name="T8" fmla="*/ 311 w 495"/>
              <a:gd name="T9" fmla="*/ 16 h 264"/>
              <a:gd name="T10" fmla="*/ 311 w 495"/>
              <a:gd name="T11" fmla="*/ 0 h 264"/>
              <a:gd name="T12" fmla="*/ 399 w 495"/>
              <a:gd name="T13" fmla="*/ 72 h 264"/>
              <a:gd name="T14" fmla="*/ 439 w 495"/>
              <a:gd name="T15" fmla="*/ 64 h 264"/>
              <a:gd name="T16" fmla="*/ 463 w 495"/>
              <a:gd name="T17" fmla="*/ 80 h 264"/>
              <a:gd name="T18" fmla="*/ 495 w 495"/>
              <a:gd name="T19" fmla="*/ 168 h 264"/>
              <a:gd name="T20" fmla="*/ 367 w 495"/>
              <a:gd name="T21" fmla="*/ 232 h 264"/>
              <a:gd name="T22" fmla="*/ 351 w 495"/>
              <a:gd name="T23" fmla="*/ 248 h 264"/>
              <a:gd name="T24" fmla="*/ 104 w 495"/>
              <a:gd name="T25" fmla="*/ 248 h 264"/>
              <a:gd name="T26" fmla="*/ 104 w 495"/>
              <a:gd name="T27" fmla="*/ 264 h 264"/>
              <a:gd name="T28" fmla="*/ 0 w 495"/>
              <a:gd name="T2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960030" name="Freeform 94"/>
          <p:cNvSpPr>
            <a:spLocks/>
          </p:cNvSpPr>
          <p:nvPr/>
        </p:nvSpPr>
        <p:spPr bwMode="auto">
          <a:xfrm>
            <a:off x="4760913" y="4073525"/>
            <a:ext cx="706437" cy="615950"/>
          </a:xfrm>
          <a:custGeom>
            <a:avLst/>
            <a:gdLst>
              <a:gd name="T0" fmla="*/ 0 w 336"/>
              <a:gd name="T1" fmla="*/ 0 h 303"/>
              <a:gd name="T2" fmla="*/ 304 w 336"/>
              <a:gd name="T3" fmla="*/ 0 h 303"/>
              <a:gd name="T4" fmla="*/ 296 w 336"/>
              <a:gd name="T5" fmla="*/ 39 h 303"/>
              <a:gd name="T6" fmla="*/ 336 w 336"/>
              <a:gd name="T7" fmla="*/ 39 h 303"/>
              <a:gd name="T8" fmla="*/ 296 w 336"/>
              <a:gd name="T9" fmla="*/ 151 h 303"/>
              <a:gd name="T10" fmla="*/ 256 w 336"/>
              <a:gd name="T11" fmla="*/ 207 h 303"/>
              <a:gd name="T12" fmla="*/ 224 w 336"/>
              <a:gd name="T13" fmla="*/ 303 h 303"/>
              <a:gd name="T14" fmla="*/ 48 w 336"/>
              <a:gd name="T15" fmla="*/ 303 h 303"/>
              <a:gd name="T16" fmla="*/ 48 w 336"/>
              <a:gd name="T17" fmla="*/ 255 h 303"/>
              <a:gd name="T18" fmla="*/ 16 w 336"/>
              <a:gd name="T19" fmla="*/ 247 h 303"/>
              <a:gd name="T20" fmla="*/ 16 w 336"/>
              <a:gd name="T21" fmla="*/ 63 h 303"/>
              <a:gd name="T22" fmla="*/ 0 w 336"/>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960031" name="Freeform 95"/>
          <p:cNvSpPr>
            <a:spLocks/>
          </p:cNvSpPr>
          <p:nvPr/>
        </p:nvSpPr>
        <p:spPr bwMode="auto">
          <a:xfrm>
            <a:off x="5383213" y="4073525"/>
            <a:ext cx="1206500" cy="290513"/>
          </a:xfrm>
          <a:custGeom>
            <a:avLst/>
            <a:gdLst>
              <a:gd name="T0" fmla="*/ 56 w 575"/>
              <a:gd name="T1" fmla="*/ 16 h 143"/>
              <a:gd name="T2" fmla="*/ 152 w 575"/>
              <a:gd name="T3" fmla="*/ 16 h 143"/>
              <a:gd name="T4" fmla="*/ 152 w 575"/>
              <a:gd name="T5" fmla="*/ 0 h 143"/>
              <a:gd name="T6" fmla="*/ 575 w 575"/>
              <a:gd name="T7" fmla="*/ 0 h 143"/>
              <a:gd name="T8" fmla="*/ 567 w 575"/>
              <a:gd name="T9" fmla="*/ 31 h 143"/>
              <a:gd name="T10" fmla="*/ 399 w 575"/>
              <a:gd name="T11" fmla="*/ 103 h 143"/>
              <a:gd name="T12" fmla="*/ 383 w 575"/>
              <a:gd name="T13" fmla="*/ 143 h 143"/>
              <a:gd name="T14" fmla="*/ 0 w 575"/>
              <a:gd name="T15" fmla="*/ 143 h 143"/>
              <a:gd name="T16" fmla="*/ 56 w 575"/>
              <a:gd name="T17"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960032" name="Freeform 96"/>
          <p:cNvSpPr>
            <a:spLocks/>
          </p:cNvSpPr>
          <p:nvPr/>
        </p:nvSpPr>
        <p:spPr bwMode="auto">
          <a:xfrm>
            <a:off x="6186488" y="4073525"/>
            <a:ext cx="1258887" cy="468313"/>
          </a:xfrm>
          <a:custGeom>
            <a:avLst/>
            <a:gdLst>
              <a:gd name="T0" fmla="*/ 192 w 599"/>
              <a:gd name="T1" fmla="*/ 0 h 231"/>
              <a:gd name="T2" fmla="*/ 575 w 599"/>
              <a:gd name="T3" fmla="*/ 0 h 231"/>
              <a:gd name="T4" fmla="*/ 599 w 599"/>
              <a:gd name="T5" fmla="*/ 71 h 231"/>
              <a:gd name="T6" fmla="*/ 535 w 599"/>
              <a:gd name="T7" fmla="*/ 143 h 231"/>
              <a:gd name="T8" fmla="*/ 439 w 599"/>
              <a:gd name="T9" fmla="*/ 175 h 231"/>
              <a:gd name="T10" fmla="*/ 399 w 599"/>
              <a:gd name="T11" fmla="*/ 231 h 231"/>
              <a:gd name="T12" fmla="*/ 304 w 599"/>
              <a:gd name="T13" fmla="*/ 135 h 231"/>
              <a:gd name="T14" fmla="*/ 232 w 599"/>
              <a:gd name="T15" fmla="*/ 135 h 231"/>
              <a:gd name="T16" fmla="*/ 224 w 599"/>
              <a:gd name="T17" fmla="*/ 111 h 231"/>
              <a:gd name="T18" fmla="*/ 120 w 599"/>
              <a:gd name="T19" fmla="*/ 111 h 231"/>
              <a:gd name="T20" fmla="*/ 80 w 599"/>
              <a:gd name="T21" fmla="*/ 143 h 231"/>
              <a:gd name="T22" fmla="*/ 0 w 599"/>
              <a:gd name="T23" fmla="*/ 143 h 231"/>
              <a:gd name="T24" fmla="*/ 16 w 599"/>
              <a:gd name="T25" fmla="*/ 103 h 231"/>
              <a:gd name="T26" fmla="*/ 184 w 599"/>
              <a:gd name="T27" fmla="*/ 31 h 231"/>
              <a:gd name="T28" fmla="*/ 192 w 59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960033" name="Freeform 97"/>
          <p:cNvSpPr>
            <a:spLocks/>
          </p:cNvSpPr>
          <p:nvPr/>
        </p:nvSpPr>
        <p:spPr bwMode="auto">
          <a:xfrm>
            <a:off x="6338888" y="4298950"/>
            <a:ext cx="685800" cy="582613"/>
          </a:xfrm>
          <a:custGeom>
            <a:avLst/>
            <a:gdLst>
              <a:gd name="T0" fmla="*/ 16 w 327"/>
              <a:gd name="T1" fmla="*/ 32 h 287"/>
              <a:gd name="T2" fmla="*/ 48 w 327"/>
              <a:gd name="T3" fmla="*/ 0 h 287"/>
              <a:gd name="T4" fmla="*/ 152 w 327"/>
              <a:gd name="T5" fmla="*/ 0 h 287"/>
              <a:gd name="T6" fmla="*/ 160 w 327"/>
              <a:gd name="T7" fmla="*/ 24 h 287"/>
              <a:gd name="T8" fmla="*/ 232 w 327"/>
              <a:gd name="T9" fmla="*/ 24 h 287"/>
              <a:gd name="T10" fmla="*/ 327 w 327"/>
              <a:gd name="T11" fmla="*/ 120 h 287"/>
              <a:gd name="T12" fmla="*/ 240 w 327"/>
              <a:gd name="T13" fmla="*/ 208 h 287"/>
              <a:gd name="T14" fmla="*/ 176 w 327"/>
              <a:gd name="T15" fmla="*/ 232 h 287"/>
              <a:gd name="T16" fmla="*/ 168 w 327"/>
              <a:gd name="T17" fmla="*/ 287 h 287"/>
              <a:gd name="T18" fmla="*/ 136 w 327"/>
              <a:gd name="T19" fmla="*/ 224 h 287"/>
              <a:gd name="T20" fmla="*/ 0 w 327"/>
              <a:gd name="T21" fmla="*/ 64 h 287"/>
              <a:gd name="T22" fmla="*/ 16 w 327"/>
              <a:gd name="T23" fmla="*/ 3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960034" name="Freeform 98"/>
          <p:cNvSpPr>
            <a:spLocks/>
          </p:cNvSpPr>
          <p:nvPr/>
        </p:nvSpPr>
        <p:spPr bwMode="auto">
          <a:xfrm>
            <a:off x="6035675" y="4364038"/>
            <a:ext cx="655638" cy="728662"/>
          </a:xfrm>
          <a:custGeom>
            <a:avLst/>
            <a:gdLst>
              <a:gd name="T0" fmla="*/ 0 w 312"/>
              <a:gd name="T1" fmla="*/ 0 h 359"/>
              <a:gd name="T2" fmla="*/ 160 w 312"/>
              <a:gd name="T3" fmla="*/ 0 h 359"/>
              <a:gd name="T4" fmla="*/ 144 w 312"/>
              <a:gd name="T5" fmla="*/ 32 h 359"/>
              <a:gd name="T6" fmla="*/ 280 w 312"/>
              <a:gd name="T7" fmla="*/ 192 h 359"/>
              <a:gd name="T8" fmla="*/ 312 w 312"/>
              <a:gd name="T9" fmla="*/ 255 h 359"/>
              <a:gd name="T10" fmla="*/ 272 w 312"/>
              <a:gd name="T11" fmla="*/ 359 h 359"/>
              <a:gd name="T12" fmla="*/ 56 w 312"/>
              <a:gd name="T13" fmla="*/ 359 h 359"/>
              <a:gd name="T14" fmla="*/ 32 w 312"/>
              <a:gd name="T15" fmla="*/ 311 h 359"/>
              <a:gd name="T16" fmla="*/ 24 w 312"/>
              <a:gd name="T17" fmla="*/ 255 h 359"/>
              <a:gd name="T18" fmla="*/ 48 w 312"/>
              <a:gd name="T19" fmla="*/ 223 h 359"/>
              <a:gd name="T20" fmla="*/ 0 w 312"/>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960035" name="Freeform 99"/>
          <p:cNvSpPr>
            <a:spLocks/>
          </p:cNvSpPr>
          <p:nvPr/>
        </p:nvSpPr>
        <p:spPr bwMode="auto">
          <a:xfrm>
            <a:off x="5600700" y="4364038"/>
            <a:ext cx="536575" cy="760412"/>
          </a:xfrm>
          <a:custGeom>
            <a:avLst/>
            <a:gdLst>
              <a:gd name="T0" fmla="*/ 48 w 255"/>
              <a:gd name="T1" fmla="*/ 0 h 375"/>
              <a:gd name="T2" fmla="*/ 207 w 255"/>
              <a:gd name="T3" fmla="*/ 0 h 375"/>
              <a:gd name="T4" fmla="*/ 255 w 255"/>
              <a:gd name="T5" fmla="*/ 231 h 375"/>
              <a:gd name="T6" fmla="*/ 231 w 255"/>
              <a:gd name="T7" fmla="*/ 255 h 375"/>
              <a:gd name="T8" fmla="*/ 239 w 255"/>
              <a:gd name="T9" fmla="*/ 311 h 375"/>
              <a:gd name="T10" fmla="*/ 64 w 255"/>
              <a:gd name="T11" fmla="*/ 311 h 375"/>
              <a:gd name="T12" fmla="*/ 64 w 255"/>
              <a:gd name="T13" fmla="*/ 367 h 375"/>
              <a:gd name="T14" fmla="*/ 0 w 255"/>
              <a:gd name="T15" fmla="*/ 375 h 375"/>
              <a:gd name="T16" fmla="*/ 0 w 255"/>
              <a:gd name="T17" fmla="*/ 271 h 375"/>
              <a:gd name="T18" fmla="*/ 48 w 255"/>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960036" name="Freeform 100"/>
          <p:cNvSpPr>
            <a:spLocks/>
          </p:cNvSpPr>
          <p:nvPr/>
        </p:nvSpPr>
        <p:spPr bwMode="auto">
          <a:xfrm>
            <a:off x="5230813" y="4364038"/>
            <a:ext cx="471487" cy="809625"/>
          </a:xfrm>
          <a:custGeom>
            <a:avLst/>
            <a:gdLst>
              <a:gd name="T0" fmla="*/ 72 w 224"/>
              <a:gd name="T1" fmla="*/ 0 h 399"/>
              <a:gd name="T2" fmla="*/ 224 w 224"/>
              <a:gd name="T3" fmla="*/ 0 h 399"/>
              <a:gd name="T4" fmla="*/ 176 w 224"/>
              <a:gd name="T5" fmla="*/ 271 h 399"/>
              <a:gd name="T6" fmla="*/ 176 w 224"/>
              <a:gd name="T7" fmla="*/ 375 h 399"/>
              <a:gd name="T8" fmla="*/ 128 w 224"/>
              <a:gd name="T9" fmla="*/ 399 h 399"/>
              <a:gd name="T10" fmla="*/ 104 w 224"/>
              <a:gd name="T11" fmla="*/ 335 h 399"/>
              <a:gd name="T12" fmla="*/ 0 w 224"/>
              <a:gd name="T13" fmla="*/ 335 h 399"/>
              <a:gd name="T14" fmla="*/ 32 w 224"/>
              <a:gd name="T15" fmla="*/ 215 h 399"/>
              <a:gd name="T16" fmla="*/ 0 w 224"/>
              <a:gd name="T17" fmla="*/ 160 h 399"/>
              <a:gd name="T18" fmla="*/ 32 w 224"/>
              <a:gd name="T19" fmla="*/ 64 h 399"/>
              <a:gd name="T20" fmla="*/ 72 w 22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960037" name="Freeform 101"/>
          <p:cNvSpPr>
            <a:spLocks/>
          </p:cNvSpPr>
          <p:nvPr/>
        </p:nvSpPr>
        <p:spPr bwMode="auto">
          <a:xfrm>
            <a:off x="5735638" y="4995863"/>
            <a:ext cx="1139825" cy="971550"/>
          </a:xfrm>
          <a:custGeom>
            <a:avLst/>
            <a:gdLst>
              <a:gd name="T0" fmla="*/ 0 w 543"/>
              <a:gd name="T1" fmla="*/ 0 h 479"/>
              <a:gd name="T2" fmla="*/ 175 w 543"/>
              <a:gd name="T3" fmla="*/ 0 h 479"/>
              <a:gd name="T4" fmla="*/ 199 w 543"/>
              <a:gd name="T5" fmla="*/ 48 h 479"/>
              <a:gd name="T6" fmla="*/ 423 w 543"/>
              <a:gd name="T7" fmla="*/ 48 h 479"/>
              <a:gd name="T8" fmla="*/ 423 w 543"/>
              <a:gd name="T9" fmla="*/ 88 h 479"/>
              <a:gd name="T10" fmla="*/ 503 w 543"/>
              <a:gd name="T11" fmla="*/ 231 h 479"/>
              <a:gd name="T12" fmla="*/ 535 w 543"/>
              <a:gd name="T13" fmla="*/ 327 h 479"/>
              <a:gd name="T14" fmla="*/ 543 w 543"/>
              <a:gd name="T15" fmla="*/ 399 h 479"/>
              <a:gd name="T16" fmla="*/ 463 w 543"/>
              <a:gd name="T17" fmla="*/ 471 h 479"/>
              <a:gd name="T18" fmla="*/ 407 w 543"/>
              <a:gd name="T19" fmla="*/ 479 h 479"/>
              <a:gd name="T20" fmla="*/ 383 w 543"/>
              <a:gd name="T21" fmla="*/ 335 h 479"/>
              <a:gd name="T22" fmla="*/ 367 w 543"/>
              <a:gd name="T23" fmla="*/ 335 h 479"/>
              <a:gd name="T24" fmla="*/ 303 w 543"/>
              <a:gd name="T25" fmla="*/ 247 h 479"/>
              <a:gd name="T26" fmla="*/ 319 w 543"/>
              <a:gd name="T27" fmla="*/ 176 h 479"/>
              <a:gd name="T28" fmla="*/ 247 w 543"/>
              <a:gd name="T29" fmla="*/ 96 h 479"/>
              <a:gd name="T30" fmla="*/ 159 w 543"/>
              <a:gd name="T31" fmla="*/ 120 h 479"/>
              <a:gd name="T32" fmla="*/ 87 w 543"/>
              <a:gd name="T33" fmla="*/ 56 h 479"/>
              <a:gd name="T34" fmla="*/ 0 w 543"/>
              <a:gd name="T35" fmla="*/ 56 h 479"/>
              <a:gd name="T36" fmla="*/ 0 w 543"/>
              <a:gd name="T3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960038" name="Freeform 102"/>
          <p:cNvSpPr>
            <a:spLocks/>
          </p:cNvSpPr>
          <p:nvPr/>
        </p:nvSpPr>
        <p:spPr bwMode="auto">
          <a:xfrm>
            <a:off x="4845050" y="4672013"/>
            <a:ext cx="706438" cy="647700"/>
          </a:xfrm>
          <a:custGeom>
            <a:avLst/>
            <a:gdLst>
              <a:gd name="T0" fmla="*/ 8 w 336"/>
              <a:gd name="T1" fmla="*/ 0 h 319"/>
              <a:gd name="T2" fmla="*/ 184 w 336"/>
              <a:gd name="T3" fmla="*/ 0 h 319"/>
              <a:gd name="T4" fmla="*/ 216 w 336"/>
              <a:gd name="T5" fmla="*/ 63 h 319"/>
              <a:gd name="T6" fmla="*/ 184 w 336"/>
              <a:gd name="T7" fmla="*/ 175 h 319"/>
              <a:gd name="T8" fmla="*/ 288 w 336"/>
              <a:gd name="T9" fmla="*/ 175 h 319"/>
              <a:gd name="T10" fmla="*/ 312 w 336"/>
              <a:gd name="T11" fmla="*/ 247 h 319"/>
              <a:gd name="T12" fmla="*/ 336 w 336"/>
              <a:gd name="T13" fmla="*/ 319 h 319"/>
              <a:gd name="T14" fmla="*/ 192 w 336"/>
              <a:gd name="T15" fmla="*/ 311 h 319"/>
              <a:gd name="T16" fmla="*/ 24 w 336"/>
              <a:gd name="T17" fmla="*/ 247 h 319"/>
              <a:gd name="T18" fmla="*/ 48 w 336"/>
              <a:gd name="T19" fmla="*/ 199 h 319"/>
              <a:gd name="T20" fmla="*/ 0 w 336"/>
              <a:gd name="T21" fmla="*/ 95 h 319"/>
              <a:gd name="T22" fmla="*/ 8 w 336"/>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960039" name="Freeform 103"/>
          <p:cNvSpPr>
            <a:spLocks/>
          </p:cNvSpPr>
          <p:nvPr/>
        </p:nvSpPr>
        <p:spPr bwMode="auto">
          <a:xfrm>
            <a:off x="3570288" y="3992563"/>
            <a:ext cx="1208087" cy="598487"/>
          </a:xfrm>
          <a:custGeom>
            <a:avLst/>
            <a:gdLst>
              <a:gd name="T0" fmla="*/ 0 w 575"/>
              <a:gd name="T1" fmla="*/ 0 h 295"/>
              <a:gd name="T2" fmla="*/ 551 w 575"/>
              <a:gd name="T3" fmla="*/ 0 h 295"/>
              <a:gd name="T4" fmla="*/ 567 w 575"/>
              <a:gd name="T5" fmla="*/ 48 h 295"/>
              <a:gd name="T6" fmla="*/ 575 w 575"/>
              <a:gd name="T7" fmla="*/ 111 h 295"/>
              <a:gd name="T8" fmla="*/ 575 w 575"/>
              <a:gd name="T9" fmla="*/ 295 h 295"/>
              <a:gd name="T10" fmla="*/ 480 w 575"/>
              <a:gd name="T11" fmla="*/ 271 h 295"/>
              <a:gd name="T12" fmla="*/ 440 w 575"/>
              <a:gd name="T13" fmla="*/ 279 h 295"/>
              <a:gd name="T14" fmla="*/ 200 w 575"/>
              <a:gd name="T15" fmla="*/ 223 h 295"/>
              <a:gd name="T16" fmla="*/ 200 w 575"/>
              <a:gd name="T17" fmla="*/ 79 h 295"/>
              <a:gd name="T18" fmla="*/ 0 w 575"/>
              <a:gd name="T19" fmla="*/ 79 h 295"/>
              <a:gd name="T20" fmla="*/ 0 w 575"/>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960040" name="Freeform 104"/>
          <p:cNvSpPr>
            <a:spLocks/>
          </p:cNvSpPr>
          <p:nvPr/>
        </p:nvSpPr>
        <p:spPr bwMode="auto">
          <a:xfrm>
            <a:off x="3051175" y="4152900"/>
            <a:ext cx="1893888" cy="1635125"/>
          </a:xfrm>
          <a:custGeom>
            <a:avLst/>
            <a:gdLst>
              <a:gd name="T0" fmla="*/ 247 w 902"/>
              <a:gd name="T1" fmla="*/ 0 h 806"/>
              <a:gd name="T2" fmla="*/ 447 w 902"/>
              <a:gd name="T3" fmla="*/ 0 h 806"/>
              <a:gd name="T4" fmla="*/ 447 w 902"/>
              <a:gd name="T5" fmla="*/ 144 h 806"/>
              <a:gd name="T6" fmla="*/ 687 w 902"/>
              <a:gd name="T7" fmla="*/ 200 h 806"/>
              <a:gd name="T8" fmla="*/ 727 w 902"/>
              <a:gd name="T9" fmla="*/ 192 h 806"/>
              <a:gd name="T10" fmla="*/ 822 w 902"/>
              <a:gd name="T11" fmla="*/ 216 h 806"/>
              <a:gd name="T12" fmla="*/ 862 w 902"/>
              <a:gd name="T13" fmla="*/ 216 h 806"/>
              <a:gd name="T14" fmla="*/ 854 w 902"/>
              <a:gd name="T15" fmla="*/ 359 h 806"/>
              <a:gd name="T16" fmla="*/ 902 w 902"/>
              <a:gd name="T17" fmla="*/ 463 h 806"/>
              <a:gd name="T18" fmla="*/ 878 w 902"/>
              <a:gd name="T19" fmla="*/ 511 h 806"/>
              <a:gd name="T20" fmla="*/ 790 w 902"/>
              <a:gd name="T21" fmla="*/ 527 h 806"/>
              <a:gd name="T22" fmla="*/ 671 w 902"/>
              <a:gd name="T23" fmla="*/ 631 h 806"/>
              <a:gd name="T24" fmla="*/ 639 w 902"/>
              <a:gd name="T25" fmla="*/ 718 h 806"/>
              <a:gd name="T26" fmla="*/ 655 w 902"/>
              <a:gd name="T27" fmla="*/ 806 h 806"/>
              <a:gd name="T28" fmla="*/ 495 w 902"/>
              <a:gd name="T29" fmla="*/ 742 h 806"/>
              <a:gd name="T30" fmla="*/ 391 w 902"/>
              <a:gd name="T31" fmla="*/ 567 h 806"/>
              <a:gd name="T32" fmla="*/ 303 w 902"/>
              <a:gd name="T33" fmla="*/ 543 h 806"/>
              <a:gd name="T34" fmla="*/ 255 w 902"/>
              <a:gd name="T35" fmla="*/ 591 h 806"/>
              <a:gd name="T36" fmla="*/ 191 w 902"/>
              <a:gd name="T37" fmla="*/ 551 h 806"/>
              <a:gd name="T38" fmla="*/ 136 w 902"/>
              <a:gd name="T39" fmla="*/ 447 h 806"/>
              <a:gd name="T40" fmla="*/ 0 w 902"/>
              <a:gd name="T41" fmla="*/ 327 h 806"/>
              <a:gd name="T42" fmla="*/ 247 w 902"/>
              <a:gd name="T43" fmla="*/ 327 h 806"/>
              <a:gd name="T44" fmla="*/ 247 w 902"/>
              <a:gd name="T4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960041" name="Freeform 105"/>
          <p:cNvSpPr>
            <a:spLocks/>
          </p:cNvSpPr>
          <p:nvPr/>
        </p:nvSpPr>
        <p:spPr bwMode="auto">
          <a:xfrm>
            <a:off x="2765425" y="3976688"/>
            <a:ext cx="804863" cy="985837"/>
          </a:xfrm>
          <a:custGeom>
            <a:avLst/>
            <a:gdLst>
              <a:gd name="T0" fmla="*/ 0 w 383"/>
              <a:gd name="T1" fmla="*/ 0 h 486"/>
              <a:gd name="T2" fmla="*/ 383 w 383"/>
              <a:gd name="T3" fmla="*/ 0 h 486"/>
              <a:gd name="T4" fmla="*/ 383 w 383"/>
              <a:gd name="T5" fmla="*/ 422 h 486"/>
              <a:gd name="T6" fmla="*/ 136 w 383"/>
              <a:gd name="T7" fmla="*/ 422 h 486"/>
              <a:gd name="T8" fmla="*/ 64 w 383"/>
              <a:gd name="T9" fmla="*/ 422 h 486"/>
              <a:gd name="T10" fmla="*/ 64 w 383"/>
              <a:gd name="T11" fmla="*/ 486 h 486"/>
              <a:gd name="T12" fmla="*/ 0 w 383"/>
              <a:gd name="T13" fmla="*/ 486 h 486"/>
              <a:gd name="T14" fmla="*/ 0 w 383"/>
              <a:gd name="T15" fmla="*/ 0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960042" name="Freeform 106"/>
          <p:cNvSpPr>
            <a:spLocks/>
          </p:cNvSpPr>
          <p:nvPr/>
        </p:nvSpPr>
        <p:spPr bwMode="auto">
          <a:xfrm>
            <a:off x="2062163" y="3133725"/>
            <a:ext cx="703262" cy="858838"/>
          </a:xfrm>
          <a:custGeom>
            <a:avLst/>
            <a:gdLst>
              <a:gd name="T0" fmla="*/ 199 w 335"/>
              <a:gd name="T1" fmla="*/ 80 h 423"/>
              <a:gd name="T2" fmla="*/ 335 w 335"/>
              <a:gd name="T3" fmla="*/ 80 h 423"/>
              <a:gd name="T4" fmla="*/ 335 w 335"/>
              <a:gd name="T5" fmla="*/ 423 h 423"/>
              <a:gd name="T6" fmla="*/ 0 w 335"/>
              <a:gd name="T7" fmla="*/ 423 h 423"/>
              <a:gd name="T8" fmla="*/ 0 w 335"/>
              <a:gd name="T9" fmla="*/ 0 h 423"/>
              <a:gd name="T10" fmla="*/ 199 w 335"/>
              <a:gd name="T11" fmla="*/ 0 h 423"/>
              <a:gd name="T12" fmla="*/ 199 w 335"/>
              <a:gd name="T13" fmla="*/ 80 h 423"/>
            </a:gdLst>
            <a:ahLst/>
            <a:cxnLst>
              <a:cxn ang="0">
                <a:pos x="T0" y="T1"/>
              </a:cxn>
              <a:cxn ang="0">
                <a:pos x="T2" y="T3"/>
              </a:cxn>
              <a:cxn ang="0">
                <a:pos x="T4" y="T5"/>
              </a:cxn>
              <a:cxn ang="0">
                <a:pos x="T6" y="T7"/>
              </a:cxn>
              <a:cxn ang="0">
                <a:pos x="T8" y="T9"/>
              </a:cxn>
              <a:cxn ang="0">
                <a:pos x="T10" y="T11"/>
              </a:cxn>
              <a:cxn ang="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960043" name="Freeform 107"/>
          <p:cNvSpPr>
            <a:spLocks/>
          </p:cNvSpPr>
          <p:nvPr/>
        </p:nvSpPr>
        <p:spPr bwMode="auto">
          <a:xfrm>
            <a:off x="635000" y="1873250"/>
            <a:ext cx="1006475" cy="598488"/>
          </a:xfrm>
          <a:custGeom>
            <a:avLst/>
            <a:gdLst>
              <a:gd name="T0" fmla="*/ 104 w 479"/>
              <a:gd name="T1" fmla="*/ 0 h 295"/>
              <a:gd name="T2" fmla="*/ 128 w 479"/>
              <a:gd name="T3" fmla="*/ 88 h 295"/>
              <a:gd name="T4" fmla="*/ 112 w 479"/>
              <a:gd name="T5" fmla="*/ 112 h 295"/>
              <a:gd name="T6" fmla="*/ 0 w 479"/>
              <a:gd name="T7" fmla="*/ 88 h 295"/>
              <a:gd name="T8" fmla="*/ 32 w 479"/>
              <a:gd name="T9" fmla="*/ 247 h 295"/>
              <a:gd name="T10" fmla="*/ 88 w 479"/>
              <a:gd name="T11" fmla="*/ 247 h 295"/>
              <a:gd name="T12" fmla="*/ 104 w 479"/>
              <a:gd name="T13" fmla="*/ 295 h 295"/>
              <a:gd name="T14" fmla="*/ 319 w 479"/>
              <a:gd name="T15" fmla="*/ 255 h 295"/>
              <a:gd name="T16" fmla="*/ 479 w 479"/>
              <a:gd name="T17" fmla="*/ 255 h 295"/>
              <a:gd name="T18" fmla="*/ 479 w 479"/>
              <a:gd name="T19" fmla="*/ 0 h 295"/>
              <a:gd name="T20" fmla="*/ 104 w 479"/>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960044" name="Freeform 108"/>
          <p:cNvSpPr>
            <a:spLocks/>
          </p:cNvSpPr>
          <p:nvPr/>
        </p:nvSpPr>
        <p:spPr bwMode="auto">
          <a:xfrm>
            <a:off x="635000" y="2374900"/>
            <a:ext cx="1057275" cy="777875"/>
          </a:xfrm>
          <a:custGeom>
            <a:avLst/>
            <a:gdLst>
              <a:gd name="T0" fmla="*/ 32 w 503"/>
              <a:gd name="T1" fmla="*/ 0 h 383"/>
              <a:gd name="T2" fmla="*/ 88 w 503"/>
              <a:gd name="T3" fmla="*/ 0 h 383"/>
              <a:gd name="T4" fmla="*/ 104 w 503"/>
              <a:gd name="T5" fmla="*/ 48 h 383"/>
              <a:gd name="T6" fmla="*/ 311 w 503"/>
              <a:gd name="T7" fmla="*/ 8 h 383"/>
              <a:gd name="T8" fmla="*/ 479 w 503"/>
              <a:gd name="T9" fmla="*/ 8 h 383"/>
              <a:gd name="T10" fmla="*/ 503 w 503"/>
              <a:gd name="T11" fmla="*/ 48 h 383"/>
              <a:gd name="T12" fmla="*/ 471 w 503"/>
              <a:gd name="T13" fmla="*/ 192 h 383"/>
              <a:gd name="T14" fmla="*/ 487 w 503"/>
              <a:gd name="T15" fmla="*/ 192 h 383"/>
              <a:gd name="T16" fmla="*/ 487 w 503"/>
              <a:gd name="T17" fmla="*/ 383 h 383"/>
              <a:gd name="T18" fmla="*/ 16 w 503"/>
              <a:gd name="T19" fmla="*/ 383 h 383"/>
              <a:gd name="T20" fmla="*/ 0 w 503"/>
              <a:gd name="T21" fmla="*/ 295 h 383"/>
              <a:gd name="T22" fmla="*/ 32 w 503"/>
              <a:gd name="T2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960045" name="Freeform 109"/>
          <p:cNvSpPr>
            <a:spLocks/>
          </p:cNvSpPr>
          <p:nvPr/>
        </p:nvSpPr>
        <p:spPr bwMode="auto">
          <a:xfrm>
            <a:off x="1608138" y="1873250"/>
            <a:ext cx="854075" cy="1279525"/>
          </a:xfrm>
          <a:custGeom>
            <a:avLst/>
            <a:gdLst>
              <a:gd name="T0" fmla="*/ 16 w 407"/>
              <a:gd name="T1" fmla="*/ 0 h 630"/>
              <a:gd name="T2" fmla="*/ 88 w 407"/>
              <a:gd name="T3" fmla="*/ 0 h 630"/>
              <a:gd name="T4" fmla="*/ 88 w 407"/>
              <a:gd name="T5" fmla="*/ 104 h 630"/>
              <a:gd name="T6" fmla="*/ 208 w 407"/>
              <a:gd name="T7" fmla="*/ 231 h 630"/>
              <a:gd name="T8" fmla="*/ 184 w 407"/>
              <a:gd name="T9" fmla="*/ 287 h 630"/>
              <a:gd name="T10" fmla="*/ 192 w 407"/>
              <a:gd name="T11" fmla="*/ 319 h 630"/>
              <a:gd name="T12" fmla="*/ 240 w 407"/>
              <a:gd name="T13" fmla="*/ 303 h 630"/>
              <a:gd name="T14" fmla="*/ 304 w 407"/>
              <a:gd name="T15" fmla="*/ 415 h 630"/>
              <a:gd name="T16" fmla="*/ 407 w 407"/>
              <a:gd name="T17" fmla="*/ 383 h 630"/>
              <a:gd name="T18" fmla="*/ 407 w 407"/>
              <a:gd name="T19" fmla="*/ 630 h 630"/>
              <a:gd name="T20" fmla="*/ 216 w 407"/>
              <a:gd name="T21" fmla="*/ 630 h 630"/>
              <a:gd name="T22" fmla="*/ 24 w 407"/>
              <a:gd name="T23" fmla="*/ 630 h 630"/>
              <a:gd name="T24" fmla="*/ 24 w 407"/>
              <a:gd name="T25" fmla="*/ 439 h 630"/>
              <a:gd name="T26" fmla="*/ 0 w 407"/>
              <a:gd name="T27" fmla="*/ 439 h 630"/>
              <a:gd name="T28" fmla="*/ 40 w 407"/>
              <a:gd name="T29" fmla="*/ 295 h 630"/>
              <a:gd name="T30" fmla="*/ 16 w 407"/>
              <a:gd name="T31" fmla="*/ 255 h 630"/>
              <a:gd name="T32" fmla="*/ 16 w 407"/>
              <a:gd name="T33"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960046" name="Freeform 110"/>
          <p:cNvSpPr>
            <a:spLocks/>
          </p:cNvSpPr>
          <p:nvPr/>
        </p:nvSpPr>
        <p:spPr bwMode="auto">
          <a:xfrm>
            <a:off x="1254125" y="3133725"/>
            <a:ext cx="808038" cy="1246188"/>
          </a:xfrm>
          <a:custGeom>
            <a:avLst/>
            <a:gdLst>
              <a:gd name="T0" fmla="*/ 0 w 384"/>
              <a:gd name="T1" fmla="*/ 0 h 614"/>
              <a:gd name="T2" fmla="*/ 384 w 384"/>
              <a:gd name="T3" fmla="*/ 0 h 614"/>
              <a:gd name="T4" fmla="*/ 384 w 384"/>
              <a:gd name="T5" fmla="*/ 423 h 614"/>
              <a:gd name="T6" fmla="*/ 384 w 384"/>
              <a:gd name="T7" fmla="*/ 510 h 614"/>
              <a:gd name="T8" fmla="*/ 344 w 384"/>
              <a:gd name="T9" fmla="*/ 502 h 614"/>
              <a:gd name="T10" fmla="*/ 360 w 384"/>
              <a:gd name="T11" fmla="*/ 614 h 614"/>
              <a:gd name="T12" fmla="*/ 0 w 384"/>
              <a:gd name="T13" fmla="*/ 263 h 614"/>
              <a:gd name="T14" fmla="*/ 0 w 384"/>
              <a:gd name="T15" fmla="*/ 0 h 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960047" name="Freeform 111"/>
          <p:cNvSpPr>
            <a:spLocks/>
          </p:cNvSpPr>
          <p:nvPr/>
        </p:nvSpPr>
        <p:spPr bwMode="auto">
          <a:xfrm>
            <a:off x="1978025" y="3992563"/>
            <a:ext cx="787400" cy="969962"/>
          </a:xfrm>
          <a:custGeom>
            <a:avLst/>
            <a:gdLst>
              <a:gd name="T0" fmla="*/ 40 w 375"/>
              <a:gd name="T1" fmla="*/ 0 h 478"/>
              <a:gd name="T2" fmla="*/ 375 w 375"/>
              <a:gd name="T3" fmla="*/ 0 h 478"/>
              <a:gd name="T4" fmla="*/ 375 w 375"/>
              <a:gd name="T5" fmla="*/ 478 h 478"/>
              <a:gd name="T6" fmla="*/ 255 w 375"/>
              <a:gd name="T7" fmla="*/ 478 h 478"/>
              <a:gd name="T8" fmla="*/ 40 w 375"/>
              <a:gd name="T9" fmla="*/ 375 h 478"/>
              <a:gd name="T10" fmla="*/ 40 w 375"/>
              <a:gd name="T11" fmla="*/ 343 h 478"/>
              <a:gd name="T12" fmla="*/ 48 w 375"/>
              <a:gd name="T13" fmla="*/ 239 h 478"/>
              <a:gd name="T14" fmla="*/ 16 w 375"/>
              <a:gd name="T15" fmla="*/ 191 h 478"/>
              <a:gd name="T16" fmla="*/ 0 w 375"/>
              <a:gd name="T17" fmla="*/ 79 h 478"/>
              <a:gd name="T18" fmla="*/ 40 w 375"/>
              <a:gd name="T19" fmla="*/ 87 h 478"/>
              <a:gd name="T20" fmla="*/ 40 w 375"/>
              <a:gd name="T21"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960048" name="Freeform 112"/>
          <p:cNvSpPr>
            <a:spLocks/>
          </p:cNvSpPr>
          <p:nvPr/>
        </p:nvSpPr>
        <p:spPr bwMode="auto">
          <a:xfrm>
            <a:off x="635000" y="3116263"/>
            <a:ext cx="1443038" cy="1571625"/>
          </a:xfrm>
          <a:custGeom>
            <a:avLst/>
            <a:gdLst>
              <a:gd name="T0" fmla="*/ 16 w 687"/>
              <a:gd name="T1" fmla="*/ 0 h 774"/>
              <a:gd name="T2" fmla="*/ 295 w 687"/>
              <a:gd name="T3" fmla="*/ 0 h 774"/>
              <a:gd name="T4" fmla="*/ 295 w 687"/>
              <a:gd name="T5" fmla="*/ 263 h 774"/>
              <a:gd name="T6" fmla="*/ 655 w 687"/>
              <a:gd name="T7" fmla="*/ 622 h 774"/>
              <a:gd name="T8" fmla="*/ 687 w 687"/>
              <a:gd name="T9" fmla="*/ 670 h 774"/>
              <a:gd name="T10" fmla="*/ 671 w 687"/>
              <a:gd name="T11" fmla="*/ 774 h 774"/>
              <a:gd name="T12" fmla="*/ 495 w 687"/>
              <a:gd name="T13" fmla="*/ 774 h 774"/>
              <a:gd name="T14" fmla="*/ 335 w 687"/>
              <a:gd name="T15" fmla="*/ 646 h 774"/>
              <a:gd name="T16" fmla="*/ 271 w 687"/>
              <a:gd name="T17" fmla="*/ 646 h 774"/>
              <a:gd name="T18" fmla="*/ 136 w 687"/>
              <a:gd name="T19" fmla="*/ 399 h 774"/>
              <a:gd name="T20" fmla="*/ 40 w 687"/>
              <a:gd name="T21" fmla="*/ 255 h 774"/>
              <a:gd name="T22" fmla="*/ 56 w 687"/>
              <a:gd name="T23" fmla="*/ 199 h 774"/>
              <a:gd name="T24" fmla="*/ 0 w 687"/>
              <a:gd name="T25" fmla="*/ 120 h 774"/>
              <a:gd name="T26" fmla="*/ 16 w 687"/>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graphicFrame>
        <p:nvGraphicFramePr>
          <p:cNvPr id="1960049" name="Object 113"/>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26981" name="Clip" r:id="rId4" imgW="7033680" imgH="2111040" progId="MS_ClipArt_Gallery.2">
                  <p:embed/>
                </p:oleObj>
              </mc:Choice>
              <mc:Fallback>
                <p:oleObj name="Clip" r:id="rId4" imgW="7033680" imgH="2111040" progId="MS_ClipArt_Gallery.2">
                  <p:embed/>
                  <p:pic>
                    <p:nvPicPr>
                      <p:cNvPr id="1960049" name="Object 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60051" name="Text Box 115"/>
          <p:cNvSpPr txBox="1">
            <a:spLocks noChangeArrowheads="1"/>
          </p:cNvSpPr>
          <p:nvPr/>
        </p:nvSpPr>
        <p:spPr bwMode="auto">
          <a:xfrm>
            <a:off x="617538" y="187325"/>
            <a:ext cx="6353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altLang="en-US" sz="3600" i="0" dirty="0" smtClean="0">
                <a:solidFill>
                  <a:schemeClr val="tx2"/>
                </a:solidFill>
              </a:rPr>
              <a:t>Hierarchical learning</a:t>
            </a:r>
            <a:endParaRPr lang="en-US" altLang="en-US" sz="3600" i="0" dirty="0">
              <a:solidFill>
                <a:schemeClr val="tx2"/>
              </a:solidFill>
            </a:endParaRPr>
          </a:p>
        </p:txBody>
      </p:sp>
      <p:grpSp>
        <p:nvGrpSpPr>
          <p:cNvPr id="1960052" name="Group 116"/>
          <p:cNvGrpSpPr>
            <a:grpSpLocks/>
          </p:cNvGrpSpPr>
          <p:nvPr/>
        </p:nvGrpSpPr>
        <p:grpSpPr bwMode="auto">
          <a:xfrm>
            <a:off x="4797425" y="3543300"/>
            <a:ext cx="3967163" cy="1806575"/>
            <a:chOff x="-104" y="2016"/>
            <a:chExt cx="2499" cy="1138"/>
          </a:xfrm>
        </p:grpSpPr>
        <p:graphicFrame>
          <p:nvGraphicFramePr>
            <p:cNvPr id="1960053" name="Object 117"/>
            <p:cNvGraphicFramePr>
              <a:graphicFrameLocks noChangeAspect="1"/>
            </p:cNvGraphicFramePr>
            <p:nvPr/>
          </p:nvGraphicFramePr>
          <p:xfrm>
            <a:off x="-104" y="2729"/>
            <a:ext cx="2499" cy="425"/>
          </p:xfrm>
          <a:graphic>
            <a:graphicData uri="http://schemas.openxmlformats.org/presentationml/2006/ole">
              <mc:AlternateContent xmlns:mc="http://schemas.openxmlformats.org/markup-compatibility/2006">
                <mc:Choice xmlns:v="urn:schemas-microsoft-com:vml" Requires="v">
                  <p:oleObj spid="_x0000_s126982" name="Equation" r:id="rId6" imgW="2539800" imgH="431640" progId="Equation.DSMT4">
                    <p:embed/>
                  </p:oleObj>
                </mc:Choice>
                <mc:Fallback>
                  <p:oleObj name="Equation" r:id="rId6" imgW="2539800" imgH="431640" progId="Equation.DSMT4">
                    <p:embed/>
                    <p:pic>
                      <p:nvPicPr>
                        <p:cNvPr id="1960053"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 y="2729"/>
                          <a:ext cx="2499" cy="4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60054" name="Text Box 118"/>
            <p:cNvSpPr txBox="1">
              <a:spLocks noChangeArrowheads="1"/>
            </p:cNvSpPr>
            <p:nvPr/>
          </p:nvSpPr>
          <p:spPr bwMode="auto">
            <a:xfrm>
              <a:off x="662" y="2016"/>
              <a:ext cx="116"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type="none" w="lg"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i="0"/>
            </a:p>
          </p:txBody>
        </p:sp>
      </p:grpSp>
      <p:sp>
        <p:nvSpPr>
          <p:cNvPr id="1960055" name="Text Box 119"/>
          <p:cNvSpPr txBox="1">
            <a:spLocks noChangeArrowheads="1"/>
          </p:cNvSpPr>
          <p:nvPr/>
        </p:nvSpPr>
        <p:spPr bwMode="auto">
          <a:xfrm>
            <a:off x="2432050" y="4252913"/>
            <a:ext cx="12192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2000" i="0"/>
              <a:t>decision </a:t>
            </a:r>
            <a:r>
              <a:rPr lang="en-US" altLang="en-US" sz="2000"/>
              <a:t>d</a:t>
            </a:r>
            <a:endParaRPr lang="en-US" altLang="en-US" sz="2000" i="0"/>
          </a:p>
        </p:txBody>
      </p:sp>
      <p:graphicFrame>
        <p:nvGraphicFramePr>
          <p:cNvPr id="1960056" name="Object 120"/>
          <p:cNvGraphicFramePr>
            <a:graphicFrameLocks noChangeAspect="1"/>
          </p:cNvGraphicFramePr>
          <p:nvPr/>
        </p:nvGraphicFramePr>
        <p:xfrm>
          <a:off x="3092450" y="3248025"/>
          <a:ext cx="320675" cy="412750"/>
        </p:xfrm>
        <a:graphic>
          <a:graphicData uri="http://schemas.openxmlformats.org/presentationml/2006/ole">
            <mc:AlternateContent xmlns:mc="http://schemas.openxmlformats.org/markup-compatibility/2006">
              <mc:Choice xmlns:v="urn:schemas-microsoft-com:vml" Requires="v">
                <p:oleObj spid="_x0000_s126983" name="Equation" r:id="rId8" imgW="177480" imgH="228600" progId="Equation.DSMT4">
                  <p:embed/>
                </p:oleObj>
              </mc:Choice>
              <mc:Fallback>
                <p:oleObj name="Equation" r:id="rId8" imgW="177480" imgH="228600" progId="Equation.DSMT4">
                  <p:embed/>
                  <p:pic>
                    <p:nvPicPr>
                      <p:cNvPr id="1960056"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2450" y="3248025"/>
                        <a:ext cx="320675" cy="412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60057" name="Group 121"/>
          <p:cNvGrpSpPr>
            <a:grpSpLocks/>
          </p:cNvGrpSpPr>
          <p:nvPr/>
        </p:nvGrpSpPr>
        <p:grpSpPr bwMode="auto">
          <a:xfrm rot="3855295">
            <a:off x="1161257" y="2120106"/>
            <a:ext cx="2522538" cy="2549525"/>
            <a:chOff x="2808" y="424"/>
            <a:chExt cx="2776" cy="3528"/>
          </a:xfrm>
        </p:grpSpPr>
        <p:sp>
          <p:nvSpPr>
            <p:cNvPr id="1960058" name="Line 122"/>
            <p:cNvSpPr>
              <a:spLocks noChangeShapeType="1"/>
            </p:cNvSpPr>
            <p:nvPr/>
          </p:nvSpPr>
          <p:spPr bwMode="auto">
            <a:xfrm flipH="1" flipV="1">
              <a:off x="2808" y="992"/>
              <a:ext cx="1672" cy="688"/>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59" name="Line 123"/>
            <p:cNvSpPr>
              <a:spLocks noChangeShapeType="1"/>
            </p:cNvSpPr>
            <p:nvPr/>
          </p:nvSpPr>
          <p:spPr bwMode="auto">
            <a:xfrm flipH="1" flipV="1">
              <a:off x="4184" y="800"/>
              <a:ext cx="312" cy="864"/>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60" name="Line 124"/>
            <p:cNvSpPr>
              <a:spLocks noChangeShapeType="1"/>
            </p:cNvSpPr>
            <p:nvPr/>
          </p:nvSpPr>
          <p:spPr bwMode="auto">
            <a:xfrm flipH="1">
              <a:off x="3640" y="1680"/>
              <a:ext cx="888" cy="1184"/>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61" name="Line 125"/>
            <p:cNvSpPr>
              <a:spLocks noChangeShapeType="1"/>
            </p:cNvSpPr>
            <p:nvPr/>
          </p:nvSpPr>
          <p:spPr bwMode="auto">
            <a:xfrm flipH="1">
              <a:off x="4344" y="1696"/>
              <a:ext cx="184" cy="2256"/>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62" name="Line 126"/>
            <p:cNvSpPr>
              <a:spLocks noChangeShapeType="1"/>
            </p:cNvSpPr>
            <p:nvPr/>
          </p:nvSpPr>
          <p:spPr bwMode="auto">
            <a:xfrm>
              <a:off x="4536" y="1720"/>
              <a:ext cx="472" cy="760"/>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063" name="Line 127"/>
            <p:cNvSpPr>
              <a:spLocks noChangeShapeType="1"/>
            </p:cNvSpPr>
            <p:nvPr/>
          </p:nvSpPr>
          <p:spPr bwMode="auto">
            <a:xfrm flipV="1">
              <a:off x="4520" y="424"/>
              <a:ext cx="1064" cy="1256"/>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0050" name="Line 114"/>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22104538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60052"/>
                                        </p:tgtEl>
                                        <p:attrNameLst>
                                          <p:attrName>style.visibility</p:attrName>
                                        </p:attrNameLst>
                                      </p:cBhvr>
                                      <p:to>
                                        <p:strVal val="visible"/>
                                      </p:to>
                                    </p:set>
                                    <p:anim calcmode="lin" valueType="num">
                                      <p:cBhvr>
                                        <p:cTn id="7" dur="500" fill="hold"/>
                                        <p:tgtEl>
                                          <p:spTgt spid="1960052"/>
                                        </p:tgtEl>
                                        <p:attrNameLst>
                                          <p:attrName>ppt_w</p:attrName>
                                        </p:attrNameLst>
                                      </p:cBhvr>
                                      <p:tavLst>
                                        <p:tav tm="0">
                                          <p:val>
                                            <p:fltVal val="0"/>
                                          </p:val>
                                        </p:tav>
                                        <p:tav tm="100000">
                                          <p:val>
                                            <p:strVal val="#ppt_w"/>
                                          </p:val>
                                        </p:tav>
                                      </p:tavLst>
                                    </p:anim>
                                    <p:anim calcmode="lin" valueType="num">
                                      <p:cBhvr>
                                        <p:cTn id="8" dur="500" fill="hold"/>
                                        <p:tgtEl>
                                          <p:spTgt spid="19600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60055"/>
                                        </p:tgtEl>
                                        <p:attrNameLst>
                                          <p:attrName>style.visibility</p:attrName>
                                        </p:attrNameLst>
                                      </p:cBhvr>
                                      <p:to>
                                        <p:strVal val="visible"/>
                                      </p:to>
                                    </p:set>
                                    <p:anim calcmode="lin" valueType="num">
                                      <p:cBhvr>
                                        <p:cTn id="13" dur="500" fill="hold"/>
                                        <p:tgtEl>
                                          <p:spTgt spid="1960055"/>
                                        </p:tgtEl>
                                        <p:attrNameLst>
                                          <p:attrName>ppt_w</p:attrName>
                                        </p:attrNameLst>
                                      </p:cBhvr>
                                      <p:tavLst>
                                        <p:tav tm="0">
                                          <p:val>
                                            <p:fltVal val="0"/>
                                          </p:val>
                                        </p:tav>
                                        <p:tav tm="100000">
                                          <p:val>
                                            <p:strVal val="#ppt_w"/>
                                          </p:val>
                                        </p:tav>
                                      </p:tavLst>
                                    </p:anim>
                                    <p:anim calcmode="lin" valueType="num">
                                      <p:cBhvr>
                                        <p:cTn id="14" dur="500" fill="hold"/>
                                        <p:tgtEl>
                                          <p:spTgt spid="196005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960056"/>
                                        </p:tgtEl>
                                        <p:attrNameLst>
                                          <p:attrName>style.visibility</p:attrName>
                                        </p:attrNameLst>
                                      </p:cBhvr>
                                      <p:to>
                                        <p:strVal val="visible"/>
                                      </p:to>
                                    </p:set>
                                    <p:anim calcmode="lin" valueType="num">
                                      <p:cBhvr>
                                        <p:cTn id="19" dur="500" fill="hold"/>
                                        <p:tgtEl>
                                          <p:spTgt spid="1960056"/>
                                        </p:tgtEl>
                                        <p:attrNameLst>
                                          <p:attrName>ppt_w</p:attrName>
                                        </p:attrNameLst>
                                      </p:cBhvr>
                                      <p:tavLst>
                                        <p:tav tm="0">
                                          <p:val>
                                            <p:fltVal val="0"/>
                                          </p:val>
                                        </p:tav>
                                        <p:tav tm="100000">
                                          <p:val>
                                            <p:strVal val="#ppt_w"/>
                                          </p:val>
                                        </p:tav>
                                      </p:tavLst>
                                    </p:anim>
                                    <p:anim calcmode="lin" valueType="num">
                                      <p:cBhvr>
                                        <p:cTn id="20" dur="500" fill="hold"/>
                                        <p:tgtEl>
                                          <p:spTgt spid="196005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960057"/>
                                        </p:tgtEl>
                                        <p:attrNameLst>
                                          <p:attrName>style.visibility</p:attrName>
                                        </p:attrNameLst>
                                      </p:cBhvr>
                                      <p:to>
                                        <p:strVal val="visible"/>
                                      </p:to>
                                    </p:set>
                                    <p:animEffect transition="in" filter="dissolve">
                                      <p:cBhvr>
                                        <p:cTn id="25" dur="500"/>
                                        <p:tgtEl>
                                          <p:spTgt spid="196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005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1986" name="Group 2"/>
          <p:cNvGrpSpPr>
            <a:grpSpLocks/>
          </p:cNvGrpSpPr>
          <p:nvPr/>
        </p:nvGrpSpPr>
        <p:grpSpPr bwMode="auto">
          <a:xfrm>
            <a:off x="8097838" y="2501900"/>
            <a:ext cx="538162" cy="728663"/>
            <a:chOff x="4816" y="1931"/>
            <a:chExt cx="256" cy="359"/>
          </a:xfrm>
        </p:grpSpPr>
        <p:sp>
          <p:nvSpPr>
            <p:cNvPr id="1961987"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Lst>
              <a:ahLst/>
              <a:cxnLst>
                <a:cxn ang="0">
                  <a:pos x="T0" y="T1"/>
                </a:cxn>
                <a:cxn ang="0">
                  <a:pos x="T2" y="T3"/>
                </a:cxn>
                <a:cxn ang="0">
                  <a:pos x="T4" y="T5"/>
                </a:cxn>
                <a:cxn ang="0">
                  <a:pos x="T6" y="T7"/>
                </a:cxn>
                <a:cxn ang="0">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961988"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Lst>
              <a:ahLst/>
              <a:cxnLst>
                <a:cxn ang="0">
                  <a:pos x="T0" y="T1"/>
                </a:cxn>
                <a:cxn ang="0">
                  <a:pos x="T2" y="T3"/>
                </a:cxn>
                <a:cxn ang="0">
                  <a:pos x="T4" y="T5"/>
                </a:cxn>
                <a:cxn ang="0">
                  <a:pos x="T6" y="T7"/>
                </a:cxn>
                <a:cxn ang="0">
                  <a:pos x="T8" y="T9"/>
                </a:cxn>
                <a:cxn ang="0">
                  <a:pos x="T10" y="T11"/>
                </a:cxn>
                <a:cxn ang="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961989"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Lst>
              <a:ahLst/>
              <a:cxnLst>
                <a:cxn ang="0">
                  <a:pos x="T0" y="T1"/>
                </a:cxn>
                <a:cxn ang="0">
                  <a:pos x="T2" y="T3"/>
                </a:cxn>
                <a:cxn ang="0">
                  <a:pos x="T4" y="T5"/>
                </a:cxn>
                <a:cxn ang="0">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961990"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Lst>
              <a:ahLst/>
              <a:cxnLst>
                <a:cxn ang="0">
                  <a:pos x="T0" y="T1"/>
                </a:cxn>
                <a:cxn ang="0">
                  <a:pos x="T2" y="T3"/>
                </a:cxn>
                <a:cxn ang="0">
                  <a:pos x="T4" y="T5"/>
                </a:cxn>
                <a:cxn ang="0">
                  <a:pos x="T6" y="T7"/>
                </a:cxn>
                <a:cxn ang="0">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961991" name="Group 7"/>
          <p:cNvGrpSpPr>
            <a:grpSpLocks/>
          </p:cNvGrpSpPr>
          <p:nvPr/>
        </p:nvGrpSpPr>
        <p:grpSpPr bwMode="auto">
          <a:xfrm>
            <a:off x="4392613" y="5108575"/>
            <a:ext cx="2482850" cy="1165225"/>
            <a:chOff x="3052" y="3215"/>
            <a:chExt cx="1182" cy="574"/>
          </a:xfrm>
        </p:grpSpPr>
        <p:sp>
          <p:nvSpPr>
            <p:cNvPr id="1961992"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Lst>
              <a:ahLst/>
              <a:cxnLst>
                <a:cxn ang="0">
                  <a:pos x="T0" y="T1"/>
                </a:cxn>
                <a:cxn ang="0">
                  <a:pos x="T2" y="T3"/>
                </a:cxn>
                <a:cxn ang="0">
                  <a:pos x="T4" y="T5"/>
                </a:cxn>
                <a:cxn ang="0">
                  <a:pos x="T6" y="T7"/>
                </a:cxn>
                <a:cxn ang="0">
                  <a:pos x="T8" y="T9"/>
                </a:cxn>
                <a:cxn ang="0">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61993"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Lst>
              <a:ahLst/>
              <a:cxnLst>
                <a:cxn ang="0">
                  <a:pos x="T0" y="T1"/>
                </a:cxn>
                <a:cxn ang="0">
                  <a:pos x="T2" y="T3"/>
                </a:cxn>
                <a:cxn ang="0">
                  <a:pos x="T4" y="T5"/>
                </a:cxn>
                <a:cxn ang="0">
                  <a:pos x="T6" y="T7"/>
                </a:cxn>
                <a:cxn ang="0">
                  <a:pos x="T8" y="T9"/>
                </a:cxn>
                <a:cxn ang="0">
                  <a:pos x="T10" y="T11"/>
                </a:cxn>
                <a:cxn ang="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961994"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Lst>
              <a:ahLst/>
              <a:cxnLst>
                <a:cxn ang="0">
                  <a:pos x="T0" y="T1"/>
                </a:cxn>
                <a:cxn ang="0">
                  <a:pos x="T2" y="T3"/>
                </a:cxn>
                <a:cxn ang="0">
                  <a:pos x="T4" y="T5"/>
                </a:cxn>
                <a:cxn ang="0">
                  <a:pos x="T6" y="T7"/>
                </a:cxn>
                <a:cxn ang="0">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1995"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61996"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Lst>
              <a:ahLst/>
              <a:cxnLst>
                <a:cxn ang="0">
                  <a:pos x="T0" y="T1"/>
                </a:cxn>
                <a:cxn ang="0">
                  <a:pos x="T2" y="T3"/>
                </a:cxn>
                <a:cxn ang="0">
                  <a:pos x="T4" y="T5"/>
                </a:cxn>
                <a:cxn ang="0">
                  <a:pos x="T6" y="T7"/>
                </a:cxn>
                <a:cxn ang="0">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1997"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Lst>
              <a:ahLst/>
              <a:cxnLst>
                <a:cxn ang="0">
                  <a:pos x="T0" y="T1"/>
                </a:cxn>
                <a:cxn ang="0">
                  <a:pos x="T2" y="T3"/>
                </a:cxn>
                <a:cxn ang="0">
                  <a:pos x="T4" y="T5"/>
                </a:cxn>
                <a:cxn ang="0">
                  <a:pos x="T6" y="T7"/>
                </a:cxn>
                <a:cxn ang="0">
                  <a:pos x="T8" y="T9"/>
                </a:cxn>
                <a:cxn ang="0">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1998"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961999"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62000"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Lst>
              <a:ahLst/>
              <a:cxnLst>
                <a:cxn ang="0">
                  <a:pos x="T0" y="T1"/>
                </a:cxn>
                <a:cxn ang="0">
                  <a:pos x="T2" y="T3"/>
                </a:cxn>
                <a:cxn ang="0">
                  <a:pos x="T4" y="T5"/>
                </a:cxn>
                <a:cxn ang="0">
                  <a:pos x="T6" y="T7"/>
                </a:cxn>
                <a:cxn ang="0">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62001"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Lst>
              <a:ahLst/>
              <a:cxnLst>
                <a:cxn ang="0">
                  <a:pos x="T0" y="T1"/>
                </a:cxn>
                <a:cxn ang="0">
                  <a:pos x="T2" y="T3"/>
                </a:cxn>
                <a:cxn ang="0">
                  <a:pos x="T4" y="T5"/>
                </a:cxn>
                <a:cxn ang="0">
                  <a:pos x="T6" y="T7"/>
                </a:cxn>
                <a:cxn ang="0">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02"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Lst>
              <a:ahLst/>
              <a:cxnLst>
                <a:cxn ang="0">
                  <a:pos x="T0" y="T1"/>
                </a:cxn>
                <a:cxn ang="0">
                  <a:pos x="T2" y="T3"/>
                </a:cxn>
                <a:cxn ang="0">
                  <a:pos x="T4" y="T5"/>
                </a:cxn>
                <a:cxn ang="0">
                  <a:pos x="T6" y="T7"/>
                </a:cxn>
                <a:cxn ang="0">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962003"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1962004"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Lst>
              <a:ahLst/>
              <a:cxnLst>
                <a:cxn ang="0">
                  <a:pos x="T0" y="T1"/>
                </a:cxn>
                <a:cxn ang="0">
                  <a:pos x="T2" y="T3"/>
                </a:cxn>
                <a:cxn ang="0">
                  <a:pos x="T4" y="T5"/>
                </a:cxn>
                <a:cxn ang="0">
                  <a:pos x="T6" y="T7"/>
                </a:cxn>
                <a:cxn ang="0">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05"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Lst>
              <a:ahLst/>
              <a:cxnLst>
                <a:cxn ang="0">
                  <a:pos x="T0" y="T1"/>
                </a:cxn>
                <a:cxn ang="0">
                  <a:pos x="T2" y="T3"/>
                </a:cxn>
                <a:cxn ang="0">
                  <a:pos x="T4" y="T5"/>
                </a:cxn>
                <a:cxn ang="0">
                  <a:pos x="T6" y="T7"/>
                </a:cxn>
                <a:cxn ang="0">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962006" name="Group 22"/>
          <p:cNvGrpSpPr>
            <a:grpSpLocks/>
          </p:cNvGrpSpPr>
          <p:nvPr/>
        </p:nvGrpSpPr>
        <p:grpSpPr bwMode="auto">
          <a:xfrm>
            <a:off x="6607175" y="4217988"/>
            <a:ext cx="838200" cy="1020762"/>
            <a:chOff x="4106" y="2776"/>
            <a:chExt cx="399" cy="503"/>
          </a:xfrm>
        </p:grpSpPr>
        <p:sp>
          <p:nvSpPr>
            <p:cNvPr id="1962007"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Lst>
              <a:ahLst/>
              <a:cxnLst>
                <a:cxn ang="0">
                  <a:pos x="T0" y="T1"/>
                </a:cxn>
                <a:cxn ang="0">
                  <a:pos x="T2" y="T3"/>
                </a:cxn>
                <a:cxn ang="0">
                  <a:pos x="T4" y="T5"/>
                </a:cxn>
                <a:cxn ang="0">
                  <a:pos x="T6" y="T7"/>
                </a:cxn>
                <a:cxn ang="0">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62008"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Lst>
              <a:ahLst/>
              <a:cxnLst>
                <a:cxn ang="0">
                  <a:pos x="T0" y="T1"/>
                </a:cxn>
                <a:cxn ang="0">
                  <a:pos x="T2" y="T3"/>
                </a:cxn>
                <a:cxn ang="0">
                  <a:pos x="T4" y="T5"/>
                </a:cxn>
                <a:cxn ang="0">
                  <a:pos x="T6" y="T7"/>
                </a:cxn>
                <a:cxn ang="0">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962009"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Lst>
              <a:ahLst/>
              <a:cxnLst>
                <a:cxn ang="0">
                  <a:pos x="T0" y="T1"/>
                </a:cxn>
                <a:cxn ang="0">
                  <a:pos x="T2" y="T3"/>
                </a:cxn>
                <a:cxn ang="0">
                  <a:pos x="T4" y="T5"/>
                </a:cxn>
                <a:cxn ang="0">
                  <a:pos x="T6" y="T7"/>
                </a:cxn>
                <a:cxn ang="0">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962010"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11"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Lst>
              <a:ahLst/>
              <a:cxnLst>
                <a:cxn ang="0">
                  <a:pos x="T0" y="T1"/>
                </a:cxn>
                <a:cxn ang="0">
                  <a:pos x="T2" y="T3"/>
                </a:cxn>
                <a:cxn ang="0">
                  <a:pos x="T4" y="T5"/>
                </a:cxn>
                <a:cxn ang="0">
                  <a:pos x="T6" y="T7"/>
                </a:cxn>
                <a:cxn ang="0">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962012"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Lst>
              <a:ahLst/>
              <a:cxnLst>
                <a:cxn ang="0">
                  <a:pos x="T0" y="T1"/>
                </a:cxn>
                <a:cxn ang="0">
                  <a:pos x="T2" y="T3"/>
                </a:cxn>
                <a:cxn ang="0">
                  <a:pos x="T4" y="T5"/>
                </a:cxn>
                <a:cxn ang="0">
                  <a:pos x="T6" y="T7"/>
                </a:cxn>
                <a:cxn ang="0">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962013" name="Freeform 29"/>
          <p:cNvSpPr>
            <a:spLocks/>
          </p:cNvSpPr>
          <p:nvPr/>
        </p:nvSpPr>
        <p:spPr bwMode="auto">
          <a:xfrm>
            <a:off x="7529513" y="3521075"/>
            <a:ext cx="100012" cy="438150"/>
          </a:xfrm>
          <a:custGeom>
            <a:avLst/>
            <a:gdLst>
              <a:gd name="T0" fmla="*/ 0 w 48"/>
              <a:gd name="T1" fmla="*/ 64 h 216"/>
              <a:gd name="T2" fmla="*/ 48 w 48"/>
              <a:gd name="T3" fmla="*/ 0 h 216"/>
              <a:gd name="T4" fmla="*/ 48 w 48"/>
              <a:gd name="T5" fmla="*/ 152 h 216"/>
              <a:gd name="T6" fmla="*/ 0 w 48"/>
              <a:gd name="T7" fmla="*/ 216 h 216"/>
              <a:gd name="T8" fmla="*/ 0 w 48"/>
              <a:gd name="T9" fmla="*/ 64 h 216"/>
            </a:gdLst>
            <a:ahLst/>
            <a:cxnLst>
              <a:cxn ang="0">
                <a:pos x="T0" y="T1"/>
              </a:cxn>
              <a:cxn ang="0">
                <a:pos x="T2" y="T3"/>
              </a:cxn>
              <a:cxn ang="0">
                <a:pos x="T4" y="T5"/>
              </a:cxn>
              <a:cxn ang="0">
                <a:pos x="T6" y="T7"/>
              </a:cxn>
              <a:cxn ang="0">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962014" name="Freeform 30"/>
          <p:cNvSpPr>
            <a:spLocks/>
          </p:cNvSpPr>
          <p:nvPr/>
        </p:nvSpPr>
        <p:spPr bwMode="auto">
          <a:xfrm>
            <a:off x="7445375" y="3536950"/>
            <a:ext cx="84138" cy="438150"/>
          </a:xfrm>
          <a:custGeom>
            <a:avLst/>
            <a:gdLst>
              <a:gd name="T0" fmla="*/ 0 w 40"/>
              <a:gd name="T1" fmla="*/ 0 h 216"/>
              <a:gd name="T2" fmla="*/ 40 w 40"/>
              <a:gd name="T3" fmla="*/ 56 h 216"/>
              <a:gd name="T4" fmla="*/ 40 w 40"/>
              <a:gd name="T5" fmla="*/ 216 h 216"/>
              <a:gd name="T6" fmla="*/ 0 w 40"/>
              <a:gd name="T7" fmla="*/ 160 h 216"/>
              <a:gd name="T8" fmla="*/ 0 w 40"/>
              <a:gd name="T9" fmla="*/ 0 h 216"/>
            </a:gdLst>
            <a:ahLst/>
            <a:cxnLst>
              <a:cxn ang="0">
                <a:pos x="T0" y="T1"/>
              </a:cxn>
              <a:cxn ang="0">
                <a:pos x="T2" y="T3"/>
              </a:cxn>
              <a:cxn ang="0">
                <a:pos x="T4" y="T5"/>
              </a:cxn>
              <a:cxn ang="0">
                <a:pos x="T6" y="T7"/>
              </a:cxn>
              <a:cxn ang="0">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962015" name="Freeform 31"/>
          <p:cNvSpPr>
            <a:spLocks/>
          </p:cNvSpPr>
          <p:nvPr/>
        </p:nvSpPr>
        <p:spPr bwMode="auto">
          <a:xfrm>
            <a:off x="7410450" y="3698875"/>
            <a:ext cx="101600" cy="501650"/>
          </a:xfrm>
          <a:custGeom>
            <a:avLst/>
            <a:gdLst>
              <a:gd name="T0" fmla="*/ 48 w 48"/>
              <a:gd name="T1" fmla="*/ 0 h 247"/>
              <a:gd name="T2" fmla="*/ 0 w 48"/>
              <a:gd name="T3" fmla="*/ 96 h 247"/>
              <a:gd name="T4" fmla="*/ 0 w 48"/>
              <a:gd name="T5" fmla="*/ 247 h 247"/>
              <a:gd name="T6" fmla="*/ 48 w 48"/>
              <a:gd name="T7" fmla="*/ 152 h 247"/>
              <a:gd name="T8" fmla="*/ 48 w 48"/>
              <a:gd name="T9" fmla="*/ 0 h 247"/>
            </a:gdLst>
            <a:ahLst/>
            <a:cxnLst>
              <a:cxn ang="0">
                <a:pos x="T0" y="T1"/>
              </a:cxn>
              <a:cxn ang="0">
                <a:pos x="T2" y="T3"/>
              </a:cxn>
              <a:cxn ang="0">
                <a:pos x="T4" y="T5"/>
              </a:cxn>
              <a:cxn ang="0">
                <a:pos x="T6" y="T7"/>
              </a:cxn>
              <a:cxn ang="0">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16" name="Freeform 32"/>
          <p:cNvSpPr>
            <a:spLocks/>
          </p:cNvSpPr>
          <p:nvPr/>
        </p:nvSpPr>
        <p:spPr bwMode="auto">
          <a:xfrm>
            <a:off x="7343775" y="3894138"/>
            <a:ext cx="66675" cy="227012"/>
          </a:xfrm>
          <a:custGeom>
            <a:avLst/>
            <a:gdLst>
              <a:gd name="T0" fmla="*/ 32 w 32"/>
              <a:gd name="T1" fmla="*/ 0 h 112"/>
              <a:gd name="T2" fmla="*/ 0 w 32"/>
              <a:gd name="T3" fmla="*/ 32 h 112"/>
              <a:gd name="T4" fmla="*/ 32 w 32"/>
              <a:gd name="T5" fmla="*/ 112 h 112"/>
              <a:gd name="T6" fmla="*/ 32 w 32"/>
              <a:gd name="T7" fmla="*/ 0 h 112"/>
            </a:gdLst>
            <a:ahLst/>
            <a:cxnLst>
              <a:cxn ang="0">
                <a:pos x="T0" y="T1"/>
              </a:cxn>
              <a:cxn ang="0">
                <a:pos x="T2" y="T3"/>
              </a:cxn>
              <a:cxn ang="0">
                <a:pos x="T4" y="T5"/>
              </a:cxn>
              <a:cxn ang="0">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17" name="Freeform 33"/>
          <p:cNvSpPr>
            <a:spLocks/>
          </p:cNvSpPr>
          <p:nvPr/>
        </p:nvSpPr>
        <p:spPr bwMode="auto">
          <a:xfrm>
            <a:off x="8132763" y="3165475"/>
            <a:ext cx="117475" cy="355600"/>
          </a:xfrm>
          <a:custGeom>
            <a:avLst/>
            <a:gdLst>
              <a:gd name="T0" fmla="*/ 0 w 56"/>
              <a:gd name="T1" fmla="*/ 16 h 175"/>
              <a:gd name="T2" fmla="*/ 56 w 56"/>
              <a:gd name="T3" fmla="*/ 0 h 175"/>
              <a:gd name="T4" fmla="*/ 56 w 56"/>
              <a:gd name="T5" fmla="*/ 151 h 175"/>
              <a:gd name="T6" fmla="*/ 0 w 56"/>
              <a:gd name="T7" fmla="*/ 175 h 175"/>
              <a:gd name="T8" fmla="*/ 0 w 56"/>
              <a:gd name="T9" fmla="*/ 16 h 175"/>
            </a:gdLst>
            <a:ahLst/>
            <a:cxnLst>
              <a:cxn ang="0">
                <a:pos x="T0" y="T1"/>
              </a:cxn>
              <a:cxn ang="0">
                <a:pos x="T2" y="T3"/>
              </a:cxn>
              <a:cxn ang="0">
                <a:pos x="T4" y="T5"/>
              </a:cxn>
              <a:cxn ang="0">
                <a:pos x="T6" y="T7"/>
              </a:cxn>
              <a:cxn ang="0">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962018" name="Freeform 34"/>
          <p:cNvSpPr>
            <a:spLocks/>
          </p:cNvSpPr>
          <p:nvPr/>
        </p:nvSpPr>
        <p:spPr bwMode="auto">
          <a:xfrm>
            <a:off x="8067675" y="3149600"/>
            <a:ext cx="65088" cy="355600"/>
          </a:xfrm>
          <a:custGeom>
            <a:avLst/>
            <a:gdLst>
              <a:gd name="T0" fmla="*/ 0 w 31"/>
              <a:gd name="T1" fmla="*/ 0 h 175"/>
              <a:gd name="T2" fmla="*/ 31 w 31"/>
              <a:gd name="T3" fmla="*/ 32 h 175"/>
              <a:gd name="T4" fmla="*/ 31 w 31"/>
              <a:gd name="T5" fmla="*/ 175 h 175"/>
              <a:gd name="T6" fmla="*/ 0 w 31"/>
              <a:gd name="T7" fmla="*/ 152 h 175"/>
              <a:gd name="T8" fmla="*/ 0 w 31"/>
              <a:gd name="T9" fmla="*/ 0 h 175"/>
            </a:gdLst>
            <a:ahLst/>
            <a:cxnLst>
              <a:cxn ang="0">
                <a:pos x="T0" y="T1"/>
              </a:cxn>
              <a:cxn ang="0">
                <a:pos x="T2" y="T3"/>
              </a:cxn>
              <a:cxn ang="0">
                <a:pos x="T4" y="T5"/>
              </a:cxn>
              <a:cxn ang="0">
                <a:pos x="T6" y="T7"/>
              </a:cxn>
              <a:cxn ang="0">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962019" name="Freeform 35"/>
          <p:cNvSpPr>
            <a:spLocks/>
          </p:cNvSpPr>
          <p:nvPr/>
        </p:nvSpPr>
        <p:spPr bwMode="auto">
          <a:xfrm>
            <a:off x="8034338" y="3165475"/>
            <a:ext cx="33337" cy="371475"/>
          </a:xfrm>
          <a:custGeom>
            <a:avLst/>
            <a:gdLst>
              <a:gd name="T0" fmla="*/ 16 w 16"/>
              <a:gd name="T1" fmla="*/ 0 h 183"/>
              <a:gd name="T2" fmla="*/ 16 w 16"/>
              <a:gd name="T3" fmla="*/ 144 h 183"/>
              <a:gd name="T4" fmla="*/ 0 w 16"/>
              <a:gd name="T5" fmla="*/ 183 h 183"/>
              <a:gd name="T6" fmla="*/ 0 w 16"/>
              <a:gd name="T7" fmla="*/ 24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20" name="Freeform 36"/>
          <p:cNvSpPr>
            <a:spLocks/>
          </p:cNvSpPr>
          <p:nvPr/>
        </p:nvSpPr>
        <p:spPr bwMode="auto">
          <a:xfrm>
            <a:off x="7731125" y="3230563"/>
            <a:ext cx="303213" cy="339725"/>
          </a:xfrm>
          <a:custGeom>
            <a:avLst/>
            <a:gdLst>
              <a:gd name="T0" fmla="*/ 144 w 144"/>
              <a:gd name="T1" fmla="*/ 0 h 167"/>
              <a:gd name="T2" fmla="*/ 112 w 144"/>
              <a:gd name="T3" fmla="*/ 0 h 167"/>
              <a:gd name="T4" fmla="*/ 0 w 144"/>
              <a:gd name="T5" fmla="*/ 16 h 167"/>
              <a:gd name="T6" fmla="*/ 0 w 144"/>
              <a:gd name="T7" fmla="*/ 167 h 167"/>
              <a:gd name="T8" fmla="*/ 112 w 144"/>
              <a:gd name="T9" fmla="*/ 159 h 167"/>
              <a:gd name="T10" fmla="*/ 144 w 144"/>
              <a:gd name="T11" fmla="*/ 151 h 167"/>
              <a:gd name="T12" fmla="*/ 144 w 144"/>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962021" name="Freeform 37"/>
          <p:cNvSpPr>
            <a:spLocks/>
          </p:cNvSpPr>
          <p:nvPr/>
        </p:nvSpPr>
        <p:spPr bwMode="auto">
          <a:xfrm>
            <a:off x="7629525" y="3279775"/>
            <a:ext cx="101600" cy="403225"/>
          </a:xfrm>
          <a:custGeom>
            <a:avLst/>
            <a:gdLst>
              <a:gd name="T0" fmla="*/ 48 w 48"/>
              <a:gd name="T1" fmla="*/ 0 h 199"/>
              <a:gd name="T2" fmla="*/ 48 w 48"/>
              <a:gd name="T3" fmla="*/ 151 h 199"/>
              <a:gd name="T4" fmla="*/ 16 w 48"/>
              <a:gd name="T5" fmla="*/ 167 h 199"/>
              <a:gd name="T6" fmla="*/ 0 w 48"/>
              <a:gd name="T7" fmla="*/ 199 h 199"/>
              <a:gd name="T8" fmla="*/ 0 w 48"/>
              <a:gd name="T9" fmla="*/ 119 h 199"/>
              <a:gd name="T10" fmla="*/ 8 w 48"/>
              <a:gd name="T11" fmla="*/ 64 h 199"/>
              <a:gd name="T12" fmla="*/ 0 w 48"/>
              <a:gd name="T13" fmla="*/ 56 h 199"/>
              <a:gd name="T14" fmla="*/ 16 w 48"/>
              <a:gd name="T15" fmla="*/ 16 h 199"/>
              <a:gd name="T16" fmla="*/ 48 w 48"/>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962022" name="Group 38"/>
          <p:cNvGrpSpPr>
            <a:grpSpLocks/>
          </p:cNvGrpSpPr>
          <p:nvPr/>
        </p:nvGrpSpPr>
        <p:grpSpPr bwMode="auto">
          <a:xfrm>
            <a:off x="635000" y="2033588"/>
            <a:ext cx="3790950" cy="4064000"/>
            <a:chOff x="1263" y="1700"/>
            <a:chExt cx="1805" cy="2002"/>
          </a:xfrm>
        </p:grpSpPr>
        <p:sp>
          <p:nvSpPr>
            <p:cNvPr id="1962023"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24"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1962025"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Lst>
              <a:ahLst/>
              <a:cxnLst>
                <a:cxn ang="0">
                  <a:pos x="T0" y="T1"/>
                </a:cxn>
                <a:cxn ang="0">
                  <a:pos x="T2" y="T3"/>
                </a:cxn>
                <a:cxn ang="0">
                  <a:pos x="T4" y="T5"/>
                </a:cxn>
                <a:cxn ang="0">
                  <a:pos x="T6" y="T7"/>
                </a:cxn>
                <a:cxn ang="0">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26"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1962027"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Lst>
              <a:ahLst/>
              <a:cxnLst>
                <a:cxn ang="0">
                  <a:pos x="T0" y="T1"/>
                </a:cxn>
                <a:cxn ang="0">
                  <a:pos x="T2" y="T3"/>
                </a:cxn>
                <a:cxn ang="0">
                  <a:pos x="T4" y="T5"/>
                </a:cxn>
                <a:cxn ang="0">
                  <a:pos x="T6" y="T7"/>
                </a:cxn>
                <a:cxn ang="0">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28"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1962029"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1962030"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Lst>
              <a:ahLst/>
              <a:cxnLst>
                <a:cxn ang="0">
                  <a:pos x="T0" y="T1"/>
                </a:cxn>
                <a:cxn ang="0">
                  <a:pos x="T2" y="T3"/>
                </a:cxn>
                <a:cxn ang="0">
                  <a:pos x="T4" y="T5"/>
                </a:cxn>
                <a:cxn ang="0">
                  <a:pos x="T6" y="T7"/>
                </a:cxn>
                <a:cxn ang="0">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31"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Lst>
              <a:ahLst/>
              <a:cxnLst>
                <a:cxn ang="0">
                  <a:pos x="T0" y="T1"/>
                </a:cxn>
                <a:cxn ang="0">
                  <a:pos x="T2" y="T3"/>
                </a:cxn>
                <a:cxn ang="0">
                  <a:pos x="T4" y="T5"/>
                </a:cxn>
                <a:cxn ang="0">
                  <a:pos x="T6" y="T7"/>
                </a:cxn>
                <a:cxn ang="0">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962032"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Lst>
              <a:ahLst/>
              <a:cxnLst>
                <a:cxn ang="0">
                  <a:pos x="T0" y="T1"/>
                </a:cxn>
                <a:cxn ang="0">
                  <a:pos x="T2" y="T3"/>
                </a:cxn>
                <a:cxn ang="0">
                  <a:pos x="T4" y="T5"/>
                </a:cxn>
                <a:cxn ang="0">
                  <a:pos x="T6" y="T7"/>
                </a:cxn>
                <a:cxn ang="0">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33"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Lst>
              <a:ahLst/>
              <a:cxnLst>
                <a:cxn ang="0">
                  <a:pos x="T0" y="T1"/>
                </a:cxn>
                <a:cxn ang="0">
                  <a:pos x="T2" y="T3"/>
                </a:cxn>
                <a:cxn ang="0">
                  <a:pos x="T4" y="T5"/>
                </a:cxn>
                <a:cxn ang="0">
                  <a:pos x="T6" y="T7"/>
                </a:cxn>
                <a:cxn ang="0">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34"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Lst>
              <a:ahLst/>
              <a:cxnLst>
                <a:cxn ang="0">
                  <a:pos x="T0" y="T1"/>
                </a:cxn>
                <a:cxn ang="0">
                  <a:pos x="T2" y="T3"/>
                </a:cxn>
                <a:cxn ang="0">
                  <a:pos x="T4" y="T5"/>
                </a:cxn>
                <a:cxn ang="0">
                  <a:pos x="T6" y="T7"/>
                </a:cxn>
                <a:cxn ang="0">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962035"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Lst>
              <a:ahLst/>
              <a:cxnLst>
                <a:cxn ang="0">
                  <a:pos x="T0" y="T1"/>
                </a:cxn>
                <a:cxn ang="0">
                  <a:pos x="T2" y="T3"/>
                </a:cxn>
                <a:cxn ang="0">
                  <a:pos x="T4" y="T5"/>
                </a:cxn>
                <a:cxn ang="0">
                  <a:pos x="T6" y="T7"/>
                </a:cxn>
                <a:cxn ang="0">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36"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Lst>
              <a:ahLst/>
              <a:cxnLst>
                <a:cxn ang="0">
                  <a:pos x="T0" y="T1"/>
                </a:cxn>
                <a:cxn ang="0">
                  <a:pos x="T2" y="T3"/>
                </a:cxn>
                <a:cxn ang="0">
                  <a:pos x="T4" y="T5"/>
                </a:cxn>
                <a:cxn ang="0">
                  <a:pos x="T6" y="T7"/>
                </a:cxn>
                <a:cxn ang="0">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962037"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Lst>
              <a:ahLst/>
              <a:cxnLst>
                <a:cxn ang="0">
                  <a:pos x="T0" y="T1"/>
                </a:cxn>
                <a:cxn ang="0">
                  <a:pos x="T2" y="T3"/>
                </a:cxn>
                <a:cxn ang="0">
                  <a:pos x="T4" y="T5"/>
                </a:cxn>
                <a:cxn ang="0">
                  <a:pos x="T6" y="T7"/>
                </a:cxn>
                <a:cxn ang="0">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38"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Lst>
              <a:ahLst/>
              <a:cxnLst>
                <a:cxn ang="0">
                  <a:pos x="T0" y="T1"/>
                </a:cxn>
                <a:cxn ang="0">
                  <a:pos x="T2" y="T3"/>
                </a:cxn>
                <a:cxn ang="0">
                  <a:pos x="T4" y="T5"/>
                </a:cxn>
                <a:cxn ang="0">
                  <a:pos x="T6" y="T7"/>
                </a:cxn>
                <a:cxn ang="0">
                  <a:pos x="T8" y="T9"/>
                </a:cxn>
                <a:cxn ang="0">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962039" name="Group 55"/>
          <p:cNvGrpSpPr>
            <a:grpSpLocks/>
          </p:cNvGrpSpPr>
          <p:nvPr/>
        </p:nvGrpSpPr>
        <p:grpSpPr bwMode="auto">
          <a:xfrm>
            <a:off x="5080000" y="1984375"/>
            <a:ext cx="1409700" cy="1230313"/>
            <a:chOff x="3379" y="1676"/>
            <a:chExt cx="671" cy="606"/>
          </a:xfrm>
        </p:grpSpPr>
        <p:sp>
          <p:nvSpPr>
            <p:cNvPr id="1962040"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Lst>
              <a:ahLst/>
              <a:cxnLst>
                <a:cxn ang="0">
                  <a:pos x="T0" y="T1"/>
                </a:cxn>
                <a:cxn ang="0">
                  <a:pos x="T2" y="T3"/>
                </a:cxn>
                <a:cxn ang="0">
                  <a:pos x="T4" y="T5"/>
                </a:cxn>
                <a:cxn ang="0">
                  <a:pos x="T6" y="T7"/>
                </a:cxn>
                <a:cxn ang="0">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962041"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Lst>
              <a:ahLst/>
              <a:cxnLst>
                <a:cxn ang="0">
                  <a:pos x="T0" y="T1"/>
                </a:cxn>
                <a:cxn ang="0">
                  <a:pos x="T2" y="T3"/>
                </a:cxn>
                <a:cxn ang="0">
                  <a:pos x="T4" y="T5"/>
                </a:cxn>
                <a:cxn ang="0">
                  <a:pos x="T6" y="T7"/>
                </a:cxn>
                <a:cxn ang="0">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962042"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Lst>
              <a:ahLst/>
              <a:cxnLst>
                <a:cxn ang="0">
                  <a:pos x="T0" y="T1"/>
                </a:cxn>
                <a:cxn ang="0">
                  <a:pos x="T2" y="T3"/>
                </a:cxn>
                <a:cxn ang="0">
                  <a:pos x="T4" y="T5"/>
                </a:cxn>
                <a:cxn ang="0">
                  <a:pos x="T6" y="T7"/>
                </a:cxn>
                <a:cxn ang="0">
                  <a:pos x="T8" y="T9"/>
                </a:cxn>
                <a:cxn ang="0">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43"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Lst>
              <a:ahLst/>
              <a:cxnLst>
                <a:cxn ang="0">
                  <a:pos x="T0" y="T1"/>
                </a:cxn>
                <a:cxn ang="0">
                  <a:pos x="T2" y="T3"/>
                </a:cxn>
                <a:cxn ang="0">
                  <a:pos x="T4" y="T5"/>
                </a:cxn>
                <a:cxn ang="0">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44"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Lst>
              <a:ahLst/>
              <a:cxnLst>
                <a:cxn ang="0">
                  <a:pos x="T0" y="T1"/>
                </a:cxn>
                <a:cxn ang="0">
                  <a:pos x="T2" y="T3"/>
                </a:cxn>
                <a:cxn ang="0">
                  <a:pos x="T4" y="T5"/>
                </a:cxn>
                <a:cxn ang="0">
                  <a:pos x="T6" y="T7"/>
                </a:cxn>
                <a:cxn ang="0">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45"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962046"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Lst>
              <a:ahLst/>
              <a:cxnLst>
                <a:cxn ang="0">
                  <a:pos x="T0" y="T1"/>
                </a:cxn>
                <a:cxn ang="0">
                  <a:pos x="T2" y="T3"/>
                </a:cxn>
                <a:cxn ang="0">
                  <a:pos x="T4" y="T5"/>
                </a:cxn>
                <a:cxn ang="0">
                  <a:pos x="T6" y="T7"/>
                </a:cxn>
                <a:cxn ang="0">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962047"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Lst>
              <a:ahLst/>
              <a:cxnLst>
                <a:cxn ang="0">
                  <a:pos x="T0" y="T1"/>
                </a:cxn>
                <a:cxn ang="0">
                  <a:pos x="T2" y="T3"/>
                </a:cxn>
                <a:cxn ang="0">
                  <a:pos x="T4" y="T5"/>
                </a:cxn>
                <a:cxn ang="0">
                  <a:pos x="T6" y="T7"/>
                </a:cxn>
                <a:cxn ang="0">
                  <a:pos x="T8" y="T9"/>
                </a:cxn>
                <a:cxn ang="0">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962048" name="Freeform 64"/>
          <p:cNvSpPr>
            <a:spLocks/>
          </p:cNvSpPr>
          <p:nvPr/>
        </p:nvSpPr>
        <p:spPr bwMode="auto">
          <a:xfrm>
            <a:off x="6757988" y="3051175"/>
            <a:ext cx="787400" cy="454025"/>
          </a:xfrm>
          <a:custGeom>
            <a:avLst/>
            <a:gdLst>
              <a:gd name="T0" fmla="*/ 0 w 375"/>
              <a:gd name="T1" fmla="*/ 40 h 223"/>
              <a:gd name="T2" fmla="*/ 56 w 375"/>
              <a:gd name="T3" fmla="*/ 0 h 223"/>
              <a:gd name="T4" fmla="*/ 56 w 375"/>
              <a:gd name="T5" fmla="*/ 40 h 223"/>
              <a:gd name="T6" fmla="*/ 335 w 375"/>
              <a:gd name="T7" fmla="*/ 40 h 223"/>
              <a:gd name="T8" fmla="*/ 375 w 375"/>
              <a:gd name="T9" fmla="*/ 104 h 223"/>
              <a:gd name="T10" fmla="*/ 351 w 375"/>
              <a:gd name="T11" fmla="*/ 128 h 223"/>
              <a:gd name="T12" fmla="*/ 367 w 375"/>
              <a:gd name="T13" fmla="*/ 184 h 223"/>
              <a:gd name="T14" fmla="*/ 351 w 375"/>
              <a:gd name="T15" fmla="*/ 207 h 223"/>
              <a:gd name="T16" fmla="*/ 287 w 375"/>
              <a:gd name="T17" fmla="*/ 207 h 223"/>
              <a:gd name="T18" fmla="*/ 287 w 375"/>
              <a:gd name="T19" fmla="*/ 223 h 223"/>
              <a:gd name="T20" fmla="*/ 0 w 375"/>
              <a:gd name="T21" fmla="*/ 223 h 223"/>
              <a:gd name="T22" fmla="*/ 0 w 375"/>
              <a:gd name="T23" fmla="*/ 4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962049" name="Freeform 65"/>
          <p:cNvSpPr>
            <a:spLocks/>
          </p:cNvSpPr>
          <p:nvPr/>
        </p:nvSpPr>
        <p:spPr bwMode="auto">
          <a:xfrm>
            <a:off x="6875463" y="2566988"/>
            <a:ext cx="871537" cy="760412"/>
          </a:xfrm>
          <a:custGeom>
            <a:avLst/>
            <a:gdLst>
              <a:gd name="T0" fmla="*/ 0 w 415"/>
              <a:gd name="T1" fmla="*/ 239 h 375"/>
              <a:gd name="T2" fmla="*/ 0 w 415"/>
              <a:gd name="T3" fmla="*/ 279 h 375"/>
              <a:gd name="T4" fmla="*/ 271 w 415"/>
              <a:gd name="T5" fmla="*/ 279 h 375"/>
              <a:gd name="T6" fmla="*/ 319 w 415"/>
              <a:gd name="T7" fmla="*/ 343 h 375"/>
              <a:gd name="T8" fmla="*/ 367 w 415"/>
              <a:gd name="T9" fmla="*/ 351 h 375"/>
              <a:gd name="T10" fmla="*/ 367 w 415"/>
              <a:gd name="T11" fmla="*/ 375 h 375"/>
              <a:gd name="T12" fmla="*/ 407 w 415"/>
              <a:gd name="T13" fmla="*/ 343 h 375"/>
              <a:gd name="T14" fmla="*/ 415 w 415"/>
              <a:gd name="T15" fmla="*/ 223 h 375"/>
              <a:gd name="T16" fmla="*/ 415 w 415"/>
              <a:gd name="T17" fmla="*/ 135 h 375"/>
              <a:gd name="T18" fmla="*/ 399 w 415"/>
              <a:gd name="T19" fmla="*/ 119 h 375"/>
              <a:gd name="T20" fmla="*/ 407 w 415"/>
              <a:gd name="T21" fmla="*/ 0 h 375"/>
              <a:gd name="T22" fmla="*/ 319 w 415"/>
              <a:gd name="T23" fmla="*/ 0 h 375"/>
              <a:gd name="T24" fmla="*/ 223 w 415"/>
              <a:gd name="T25" fmla="*/ 96 h 375"/>
              <a:gd name="T26" fmla="*/ 239 w 415"/>
              <a:gd name="T27" fmla="*/ 127 h 375"/>
              <a:gd name="T28" fmla="*/ 183 w 415"/>
              <a:gd name="T29" fmla="*/ 175 h 375"/>
              <a:gd name="T30" fmla="*/ 103 w 415"/>
              <a:gd name="T31" fmla="*/ 159 h 375"/>
              <a:gd name="T32" fmla="*/ 39 w 415"/>
              <a:gd name="T33" fmla="*/ 159 h 375"/>
              <a:gd name="T34" fmla="*/ 23 w 415"/>
              <a:gd name="T35" fmla="*/ 207 h 375"/>
              <a:gd name="T36" fmla="*/ 0 w 415"/>
              <a:gd name="T37" fmla="*/ 23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962050" name="Freeform 66"/>
          <p:cNvSpPr>
            <a:spLocks/>
          </p:cNvSpPr>
          <p:nvPr/>
        </p:nvSpPr>
        <p:spPr bwMode="auto">
          <a:xfrm>
            <a:off x="7713663" y="2582863"/>
            <a:ext cx="319087" cy="371475"/>
          </a:xfrm>
          <a:custGeom>
            <a:avLst/>
            <a:gdLst>
              <a:gd name="T0" fmla="*/ 8 w 152"/>
              <a:gd name="T1" fmla="*/ 0 h 183"/>
              <a:gd name="T2" fmla="*/ 152 w 152"/>
              <a:gd name="T3" fmla="*/ 0 h 183"/>
              <a:gd name="T4" fmla="*/ 144 w 152"/>
              <a:gd name="T5" fmla="*/ 48 h 183"/>
              <a:gd name="T6" fmla="*/ 120 w 152"/>
              <a:gd name="T7" fmla="*/ 56 h 183"/>
              <a:gd name="T8" fmla="*/ 80 w 152"/>
              <a:gd name="T9" fmla="*/ 183 h 183"/>
              <a:gd name="T10" fmla="*/ 16 w 152"/>
              <a:gd name="T11" fmla="*/ 183 h 183"/>
              <a:gd name="T12" fmla="*/ 16 w 152"/>
              <a:gd name="T13" fmla="*/ 127 h 183"/>
              <a:gd name="T14" fmla="*/ 0 w 152"/>
              <a:gd name="T15" fmla="*/ 111 h 183"/>
              <a:gd name="T16" fmla="*/ 8 w 1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962051" name="Freeform 67"/>
          <p:cNvSpPr>
            <a:spLocks/>
          </p:cNvSpPr>
          <p:nvPr/>
        </p:nvSpPr>
        <p:spPr bwMode="auto">
          <a:xfrm>
            <a:off x="7881938" y="2436813"/>
            <a:ext cx="249237" cy="517525"/>
          </a:xfrm>
          <a:custGeom>
            <a:avLst/>
            <a:gdLst>
              <a:gd name="T0" fmla="*/ 72 w 119"/>
              <a:gd name="T1" fmla="*/ 72 h 255"/>
              <a:gd name="T2" fmla="*/ 119 w 119"/>
              <a:gd name="T3" fmla="*/ 0 h 255"/>
              <a:gd name="T4" fmla="*/ 119 w 119"/>
              <a:gd name="T5" fmla="*/ 239 h 255"/>
              <a:gd name="T6" fmla="*/ 72 w 119"/>
              <a:gd name="T7" fmla="*/ 255 h 255"/>
              <a:gd name="T8" fmla="*/ 0 w 119"/>
              <a:gd name="T9" fmla="*/ 255 h 255"/>
              <a:gd name="T10" fmla="*/ 40 w 119"/>
              <a:gd name="T11" fmla="*/ 128 h 255"/>
              <a:gd name="T12" fmla="*/ 72 w 119"/>
              <a:gd name="T13" fmla="*/ 120 h 255"/>
              <a:gd name="T14" fmla="*/ 72 w 119"/>
              <a:gd name="T15" fmla="*/ 7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962052" name="Freeform 68"/>
          <p:cNvSpPr>
            <a:spLocks/>
          </p:cNvSpPr>
          <p:nvPr/>
        </p:nvSpPr>
        <p:spPr bwMode="auto">
          <a:xfrm>
            <a:off x="8131175" y="2160588"/>
            <a:ext cx="504825" cy="744537"/>
          </a:xfrm>
          <a:custGeom>
            <a:avLst/>
            <a:gdLst>
              <a:gd name="T0" fmla="*/ 0 w 240"/>
              <a:gd name="T1" fmla="*/ 144 h 367"/>
              <a:gd name="T2" fmla="*/ 0 w 240"/>
              <a:gd name="T3" fmla="*/ 367 h 367"/>
              <a:gd name="T4" fmla="*/ 56 w 240"/>
              <a:gd name="T5" fmla="*/ 335 h 367"/>
              <a:gd name="T6" fmla="*/ 56 w 240"/>
              <a:gd name="T7" fmla="*/ 312 h 367"/>
              <a:gd name="T8" fmla="*/ 240 w 240"/>
              <a:gd name="T9" fmla="*/ 176 h 367"/>
              <a:gd name="T10" fmla="*/ 232 w 240"/>
              <a:gd name="T11" fmla="*/ 128 h 367"/>
              <a:gd name="T12" fmla="*/ 200 w 240"/>
              <a:gd name="T13" fmla="*/ 112 h 367"/>
              <a:gd name="T14" fmla="*/ 176 w 240"/>
              <a:gd name="T15" fmla="*/ 8 h 367"/>
              <a:gd name="T16" fmla="*/ 128 w 240"/>
              <a:gd name="T17" fmla="*/ 16 h 367"/>
              <a:gd name="T18" fmla="*/ 104 w 240"/>
              <a:gd name="T19" fmla="*/ 0 h 367"/>
              <a:gd name="T20" fmla="*/ 56 w 240"/>
              <a:gd name="T21" fmla="*/ 40 h 367"/>
              <a:gd name="T22" fmla="*/ 0 w 240"/>
              <a:gd name="T23" fmla="*/ 14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962053" name="Freeform 69"/>
          <p:cNvSpPr>
            <a:spLocks/>
          </p:cNvSpPr>
          <p:nvPr/>
        </p:nvSpPr>
        <p:spPr bwMode="auto">
          <a:xfrm>
            <a:off x="7731125" y="2922588"/>
            <a:ext cx="501650" cy="276225"/>
          </a:xfrm>
          <a:custGeom>
            <a:avLst/>
            <a:gdLst>
              <a:gd name="T0" fmla="*/ 8 w 239"/>
              <a:gd name="T1" fmla="*/ 16 h 136"/>
              <a:gd name="T2" fmla="*/ 144 w 239"/>
              <a:gd name="T3" fmla="*/ 16 h 136"/>
              <a:gd name="T4" fmla="*/ 183 w 239"/>
              <a:gd name="T5" fmla="*/ 0 h 136"/>
              <a:gd name="T6" fmla="*/ 199 w 239"/>
              <a:gd name="T7" fmla="*/ 40 h 136"/>
              <a:gd name="T8" fmla="*/ 175 w 239"/>
              <a:gd name="T9" fmla="*/ 64 h 136"/>
              <a:gd name="T10" fmla="*/ 207 w 239"/>
              <a:gd name="T11" fmla="*/ 120 h 136"/>
              <a:gd name="T12" fmla="*/ 239 w 239"/>
              <a:gd name="T13" fmla="*/ 120 h 136"/>
              <a:gd name="T14" fmla="*/ 191 w 239"/>
              <a:gd name="T15" fmla="*/ 136 h 136"/>
              <a:gd name="T16" fmla="*/ 144 w 239"/>
              <a:gd name="T17" fmla="*/ 96 h 136"/>
              <a:gd name="T18" fmla="*/ 0 w 239"/>
              <a:gd name="T19" fmla="*/ 96 h 136"/>
              <a:gd name="T20" fmla="*/ 8 w 239"/>
              <a:gd name="T21"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962054" name="Freeform 70"/>
          <p:cNvSpPr>
            <a:spLocks/>
          </p:cNvSpPr>
          <p:nvPr/>
        </p:nvSpPr>
        <p:spPr bwMode="auto">
          <a:xfrm>
            <a:off x="7966075" y="3116263"/>
            <a:ext cx="100013" cy="114300"/>
          </a:xfrm>
          <a:custGeom>
            <a:avLst/>
            <a:gdLst>
              <a:gd name="T0" fmla="*/ 0 w 48"/>
              <a:gd name="T1" fmla="*/ 0 h 56"/>
              <a:gd name="T2" fmla="*/ 32 w 48"/>
              <a:gd name="T3" fmla="*/ 0 h 56"/>
              <a:gd name="T4" fmla="*/ 48 w 48"/>
              <a:gd name="T5" fmla="*/ 16 h 56"/>
              <a:gd name="T6" fmla="*/ 32 w 48"/>
              <a:gd name="T7" fmla="*/ 56 h 56"/>
              <a:gd name="T8" fmla="*/ 0 w 48"/>
              <a:gd name="T9" fmla="*/ 56 h 56"/>
              <a:gd name="T10" fmla="*/ 0 w 48"/>
              <a:gd name="T11" fmla="*/ 0 h 56"/>
            </a:gdLst>
            <a:ahLst/>
            <a:cxnLst>
              <a:cxn ang="0">
                <a:pos x="T0" y="T1"/>
              </a:cxn>
              <a:cxn ang="0">
                <a:pos x="T2" y="T3"/>
              </a:cxn>
              <a:cxn ang="0">
                <a:pos x="T4" y="T5"/>
              </a:cxn>
              <a:cxn ang="0">
                <a:pos x="T6" y="T7"/>
              </a:cxn>
              <a:cxn ang="0">
                <a:pos x="T8" y="T9"/>
              </a:cxn>
              <a:cxn ang="0">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62055" name="Freeform 71"/>
          <p:cNvSpPr>
            <a:spLocks/>
          </p:cNvSpPr>
          <p:nvPr/>
        </p:nvSpPr>
        <p:spPr bwMode="auto">
          <a:xfrm>
            <a:off x="7731125" y="3116263"/>
            <a:ext cx="234950" cy="146050"/>
          </a:xfrm>
          <a:custGeom>
            <a:avLst/>
            <a:gdLst>
              <a:gd name="T0" fmla="*/ 0 w 112"/>
              <a:gd name="T1" fmla="*/ 0 h 72"/>
              <a:gd name="T2" fmla="*/ 112 w 112"/>
              <a:gd name="T3" fmla="*/ 0 h 72"/>
              <a:gd name="T4" fmla="*/ 112 w 112"/>
              <a:gd name="T5" fmla="*/ 56 h 72"/>
              <a:gd name="T6" fmla="*/ 0 w 112"/>
              <a:gd name="T7" fmla="*/ 72 h 72"/>
              <a:gd name="T8" fmla="*/ 0 w 112"/>
              <a:gd name="T9" fmla="*/ 0 h 72"/>
            </a:gdLst>
            <a:ahLst/>
            <a:cxnLst>
              <a:cxn ang="0">
                <a:pos x="T0" y="T1"/>
              </a:cxn>
              <a:cxn ang="0">
                <a:pos x="T2" y="T3"/>
              </a:cxn>
              <a:cxn ang="0">
                <a:pos x="T4" y="T5"/>
              </a:cxn>
              <a:cxn ang="0">
                <a:pos x="T6" y="T7"/>
              </a:cxn>
              <a:cxn ang="0">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962056" name="Freeform 72"/>
          <p:cNvSpPr>
            <a:spLocks/>
          </p:cNvSpPr>
          <p:nvPr/>
        </p:nvSpPr>
        <p:spPr bwMode="auto">
          <a:xfrm>
            <a:off x="7445375" y="3262313"/>
            <a:ext cx="201613" cy="388937"/>
          </a:xfrm>
          <a:custGeom>
            <a:avLst/>
            <a:gdLst>
              <a:gd name="T0" fmla="*/ 48 w 96"/>
              <a:gd name="T1" fmla="*/ 0 h 191"/>
              <a:gd name="T2" fmla="*/ 24 w 96"/>
              <a:gd name="T3" fmla="*/ 24 h 191"/>
              <a:gd name="T4" fmla="*/ 40 w 96"/>
              <a:gd name="T5" fmla="*/ 80 h 191"/>
              <a:gd name="T6" fmla="*/ 24 w 96"/>
              <a:gd name="T7" fmla="*/ 103 h 191"/>
              <a:gd name="T8" fmla="*/ 0 w 96"/>
              <a:gd name="T9" fmla="*/ 135 h 191"/>
              <a:gd name="T10" fmla="*/ 40 w 96"/>
              <a:gd name="T11" fmla="*/ 191 h 191"/>
              <a:gd name="T12" fmla="*/ 88 w 96"/>
              <a:gd name="T13" fmla="*/ 135 h 191"/>
              <a:gd name="T14" fmla="*/ 96 w 96"/>
              <a:gd name="T15" fmla="*/ 64 h 191"/>
              <a:gd name="T16" fmla="*/ 80 w 96"/>
              <a:gd name="T17" fmla="*/ 64 h 191"/>
              <a:gd name="T18" fmla="*/ 96 w 96"/>
              <a:gd name="T19" fmla="*/ 32 h 191"/>
              <a:gd name="T20" fmla="*/ 96 w 96"/>
              <a:gd name="T21" fmla="*/ 8 h 191"/>
              <a:gd name="T22" fmla="*/ 48 w 96"/>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962057" name="Freeform 73"/>
          <p:cNvSpPr>
            <a:spLocks/>
          </p:cNvSpPr>
          <p:nvPr/>
        </p:nvSpPr>
        <p:spPr bwMode="auto">
          <a:xfrm>
            <a:off x="7361238" y="3471863"/>
            <a:ext cx="150812" cy="260350"/>
          </a:xfrm>
          <a:custGeom>
            <a:avLst/>
            <a:gdLst>
              <a:gd name="T0" fmla="*/ 64 w 72"/>
              <a:gd name="T1" fmla="*/ 0 h 128"/>
              <a:gd name="T2" fmla="*/ 0 w 72"/>
              <a:gd name="T3" fmla="*/ 0 h 128"/>
              <a:gd name="T4" fmla="*/ 0 w 72"/>
              <a:gd name="T5" fmla="*/ 128 h 128"/>
              <a:gd name="T6" fmla="*/ 64 w 72"/>
              <a:gd name="T7" fmla="*/ 128 h 128"/>
              <a:gd name="T8" fmla="*/ 72 w 72"/>
              <a:gd name="T9" fmla="*/ 112 h 128"/>
              <a:gd name="T10" fmla="*/ 40 w 72"/>
              <a:gd name="T11" fmla="*/ 72 h 128"/>
              <a:gd name="T12" fmla="*/ 40 w 72"/>
              <a:gd name="T13" fmla="*/ 32 h 128"/>
              <a:gd name="T14" fmla="*/ 64 w 72"/>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58" name="Freeform 74"/>
          <p:cNvSpPr>
            <a:spLocks/>
          </p:cNvSpPr>
          <p:nvPr/>
        </p:nvSpPr>
        <p:spPr bwMode="auto">
          <a:xfrm>
            <a:off x="6892925" y="3505200"/>
            <a:ext cx="601663" cy="373063"/>
          </a:xfrm>
          <a:custGeom>
            <a:avLst/>
            <a:gdLst>
              <a:gd name="T0" fmla="*/ 0 w 287"/>
              <a:gd name="T1" fmla="*/ 0 h 184"/>
              <a:gd name="T2" fmla="*/ 223 w 287"/>
              <a:gd name="T3" fmla="*/ 0 h 184"/>
              <a:gd name="T4" fmla="*/ 223 w 287"/>
              <a:gd name="T5" fmla="*/ 120 h 184"/>
              <a:gd name="T6" fmla="*/ 287 w 287"/>
              <a:gd name="T7" fmla="*/ 120 h 184"/>
              <a:gd name="T8" fmla="*/ 247 w 287"/>
              <a:gd name="T9" fmla="*/ 184 h 184"/>
              <a:gd name="T10" fmla="*/ 175 w 287"/>
              <a:gd name="T11" fmla="*/ 168 h 184"/>
              <a:gd name="T12" fmla="*/ 151 w 287"/>
              <a:gd name="T13" fmla="*/ 72 h 184"/>
              <a:gd name="T14" fmla="*/ 143 w 287"/>
              <a:gd name="T15" fmla="*/ 56 h 184"/>
              <a:gd name="T16" fmla="*/ 87 w 287"/>
              <a:gd name="T17" fmla="*/ 32 h 184"/>
              <a:gd name="T18" fmla="*/ 0 w 287"/>
              <a:gd name="T19" fmla="*/ 80 h 184"/>
              <a:gd name="T20" fmla="*/ 0 w 287"/>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59" name="Freeform 75"/>
          <p:cNvSpPr>
            <a:spLocks/>
          </p:cNvSpPr>
          <p:nvPr/>
        </p:nvSpPr>
        <p:spPr bwMode="auto">
          <a:xfrm>
            <a:off x="3721100" y="3471863"/>
            <a:ext cx="1004888" cy="520700"/>
          </a:xfrm>
          <a:custGeom>
            <a:avLst/>
            <a:gdLst>
              <a:gd name="T0" fmla="*/ 0 w 479"/>
              <a:gd name="T1" fmla="*/ 0 h 256"/>
              <a:gd name="T2" fmla="*/ 455 w 479"/>
              <a:gd name="T3" fmla="*/ 0 h 256"/>
              <a:gd name="T4" fmla="*/ 471 w 479"/>
              <a:gd name="T5" fmla="*/ 16 h 256"/>
              <a:gd name="T6" fmla="*/ 447 w 479"/>
              <a:gd name="T7" fmla="*/ 40 h 256"/>
              <a:gd name="T8" fmla="*/ 479 w 479"/>
              <a:gd name="T9" fmla="*/ 72 h 256"/>
              <a:gd name="T10" fmla="*/ 479 w 479"/>
              <a:gd name="T11" fmla="*/ 256 h 256"/>
              <a:gd name="T12" fmla="*/ 0 w 479"/>
              <a:gd name="T13" fmla="*/ 256 h 256"/>
              <a:gd name="T14" fmla="*/ 0 w 479"/>
              <a:gd name="T15" fmla="*/ 0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962060" name="Freeform 76"/>
          <p:cNvSpPr>
            <a:spLocks/>
          </p:cNvSpPr>
          <p:nvPr/>
        </p:nvSpPr>
        <p:spPr bwMode="auto">
          <a:xfrm>
            <a:off x="3451225" y="2387600"/>
            <a:ext cx="1058863" cy="647700"/>
          </a:xfrm>
          <a:custGeom>
            <a:avLst/>
            <a:gdLst>
              <a:gd name="T0" fmla="*/ 0 w 504"/>
              <a:gd name="T1" fmla="*/ 0 h 319"/>
              <a:gd name="T2" fmla="*/ 496 w 504"/>
              <a:gd name="T3" fmla="*/ 0 h 319"/>
              <a:gd name="T4" fmla="*/ 496 w 504"/>
              <a:gd name="T5" fmla="*/ 24 h 319"/>
              <a:gd name="T6" fmla="*/ 472 w 504"/>
              <a:gd name="T7" fmla="*/ 56 h 319"/>
              <a:gd name="T8" fmla="*/ 504 w 504"/>
              <a:gd name="T9" fmla="*/ 88 h 319"/>
              <a:gd name="T10" fmla="*/ 504 w 504"/>
              <a:gd name="T11" fmla="*/ 231 h 319"/>
              <a:gd name="T12" fmla="*/ 488 w 504"/>
              <a:gd name="T13" fmla="*/ 231 h 319"/>
              <a:gd name="T14" fmla="*/ 488 w 504"/>
              <a:gd name="T15" fmla="*/ 319 h 319"/>
              <a:gd name="T16" fmla="*/ 400 w 504"/>
              <a:gd name="T17" fmla="*/ 295 h 319"/>
              <a:gd name="T18" fmla="*/ 368 w 504"/>
              <a:gd name="T19" fmla="*/ 271 h 319"/>
              <a:gd name="T20" fmla="*/ 0 w 504"/>
              <a:gd name="T21" fmla="*/ 271 h 319"/>
              <a:gd name="T22" fmla="*/ 0 w 504"/>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962061" name="Freeform 77"/>
          <p:cNvSpPr>
            <a:spLocks/>
          </p:cNvSpPr>
          <p:nvPr/>
        </p:nvSpPr>
        <p:spPr bwMode="auto">
          <a:xfrm>
            <a:off x="4476750" y="2857500"/>
            <a:ext cx="922338" cy="503238"/>
          </a:xfrm>
          <a:custGeom>
            <a:avLst/>
            <a:gdLst>
              <a:gd name="T0" fmla="*/ 0 w 439"/>
              <a:gd name="T1" fmla="*/ 0 h 248"/>
              <a:gd name="T2" fmla="*/ 367 w 439"/>
              <a:gd name="T3" fmla="*/ 0 h 248"/>
              <a:gd name="T4" fmla="*/ 383 w 439"/>
              <a:gd name="T5" fmla="*/ 24 h 248"/>
              <a:gd name="T6" fmla="*/ 383 w 439"/>
              <a:gd name="T7" fmla="*/ 56 h 248"/>
              <a:gd name="T8" fmla="*/ 415 w 439"/>
              <a:gd name="T9" fmla="*/ 96 h 248"/>
              <a:gd name="T10" fmla="*/ 439 w 439"/>
              <a:gd name="T11" fmla="*/ 136 h 248"/>
              <a:gd name="T12" fmla="*/ 383 w 439"/>
              <a:gd name="T13" fmla="*/ 176 h 248"/>
              <a:gd name="T14" fmla="*/ 391 w 439"/>
              <a:gd name="T15" fmla="*/ 200 h 248"/>
              <a:gd name="T16" fmla="*/ 351 w 439"/>
              <a:gd name="T17" fmla="*/ 248 h 248"/>
              <a:gd name="T18" fmla="*/ 48 w 439"/>
              <a:gd name="T19" fmla="*/ 248 h 248"/>
              <a:gd name="T20" fmla="*/ 0 w 439"/>
              <a:gd name="T21" fmla="*/ 88 h 248"/>
              <a:gd name="T22" fmla="*/ 0 w 439"/>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962062" name="Freeform 78"/>
          <p:cNvSpPr>
            <a:spLocks/>
          </p:cNvSpPr>
          <p:nvPr/>
        </p:nvSpPr>
        <p:spPr bwMode="auto">
          <a:xfrm>
            <a:off x="4392613" y="1854200"/>
            <a:ext cx="939800" cy="1003300"/>
          </a:xfrm>
          <a:custGeom>
            <a:avLst/>
            <a:gdLst>
              <a:gd name="T0" fmla="*/ 0 w 447"/>
              <a:gd name="T1" fmla="*/ 0 h 494"/>
              <a:gd name="T2" fmla="*/ 151 w 447"/>
              <a:gd name="T3" fmla="*/ 0 h 494"/>
              <a:gd name="T4" fmla="*/ 447 w 447"/>
              <a:gd name="T5" fmla="*/ 64 h 494"/>
              <a:gd name="T6" fmla="*/ 343 w 447"/>
              <a:gd name="T7" fmla="*/ 159 h 494"/>
              <a:gd name="T8" fmla="*/ 303 w 447"/>
              <a:gd name="T9" fmla="*/ 303 h 494"/>
              <a:gd name="T10" fmla="*/ 303 w 447"/>
              <a:gd name="T11" fmla="*/ 383 h 494"/>
              <a:gd name="T12" fmla="*/ 407 w 447"/>
              <a:gd name="T13" fmla="*/ 455 h 494"/>
              <a:gd name="T14" fmla="*/ 415 w 447"/>
              <a:gd name="T15" fmla="*/ 494 h 494"/>
              <a:gd name="T16" fmla="*/ 56 w 447"/>
              <a:gd name="T17" fmla="*/ 494 h 494"/>
              <a:gd name="T18" fmla="*/ 56 w 447"/>
              <a:gd name="T19" fmla="*/ 351 h 494"/>
              <a:gd name="T20" fmla="*/ 32 w 447"/>
              <a:gd name="T21" fmla="*/ 319 h 494"/>
              <a:gd name="T22" fmla="*/ 48 w 447"/>
              <a:gd name="T23" fmla="*/ 295 h 494"/>
              <a:gd name="T24" fmla="*/ 48 w 447"/>
              <a:gd name="T25" fmla="*/ 263 h 494"/>
              <a:gd name="T26" fmla="*/ 40 w 447"/>
              <a:gd name="T27" fmla="*/ 175 h 494"/>
              <a:gd name="T28" fmla="*/ 0 w 447"/>
              <a:gd name="T2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962063" name="Freeform 79"/>
          <p:cNvSpPr>
            <a:spLocks/>
          </p:cNvSpPr>
          <p:nvPr/>
        </p:nvSpPr>
        <p:spPr bwMode="auto">
          <a:xfrm>
            <a:off x="5029200" y="2225675"/>
            <a:ext cx="820738" cy="809625"/>
          </a:xfrm>
          <a:custGeom>
            <a:avLst/>
            <a:gdLst>
              <a:gd name="T0" fmla="*/ 24 w 391"/>
              <a:gd name="T1" fmla="*/ 32 h 399"/>
              <a:gd name="T2" fmla="*/ 120 w 391"/>
              <a:gd name="T3" fmla="*/ 0 h 399"/>
              <a:gd name="T4" fmla="*/ 144 w 391"/>
              <a:gd name="T5" fmla="*/ 40 h 399"/>
              <a:gd name="T6" fmla="*/ 280 w 391"/>
              <a:gd name="T7" fmla="*/ 104 h 399"/>
              <a:gd name="T8" fmla="*/ 312 w 391"/>
              <a:gd name="T9" fmla="*/ 144 h 399"/>
              <a:gd name="T10" fmla="*/ 320 w 391"/>
              <a:gd name="T11" fmla="*/ 184 h 399"/>
              <a:gd name="T12" fmla="*/ 367 w 391"/>
              <a:gd name="T13" fmla="*/ 168 h 399"/>
              <a:gd name="T14" fmla="*/ 391 w 391"/>
              <a:gd name="T15" fmla="*/ 192 h 399"/>
              <a:gd name="T16" fmla="*/ 344 w 391"/>
              <a:gd name="T17" fmla="*/ 256 h 399"/>
              <a:gd name="T18" fmla="*/ 328 w 391"/>
              <a:gd name="T19" fmla="*/ 399 h 399"/>
              <a:gd name="T20" fmla="*/ 152 w 391"/>
              <a:gd name="T21" fmla="*/ 399 h 399"/>
              <a:gd name="T22" fmla="*/ 120 w 391"/>
              <a:gd name="T23" fmla="*/ 375 h 399"/>
              <a:gd name="T24" fmla="*/ 120 w 391"/>
              <a:gd name="T25" fmla="*/ 335 h 399"/>
              <a:gd name="T26" fmla="*/ 104 w 391"/>
              <a:gd name="T27" fmla="*/ 303 h 399"/>
              <a:gd name="T28" fmla="*/ 104 w 391"/>
              <a:gd name="T29" fmla="*/ 272 h 399"/>
              <a:gd name="T30" fmla="*/ 0 w 391"/>
              <a:gd name="T31" fmla="*/ 200 h 399"/>
              <a:gd name="T32" fmla="*/ 0 w 391"/>
              <a:gd name="T33" fmla="*/ 120 h 399"/>
              <a:gd name="T34" fmla="*/ 24 w 391"/>
              <a:gd name="T35" fmla="*/ 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962064" name="Freeform 80"/>
          <p:cNvSpPr>
            <a:spLocks/>
          </p:cNvSpPr>
          <p:nvPr/>
        </p:nvSpPr>
        <p:spPr bwMode="auto">
          <a:xfrm>
            <a:off x="5332413" y="2146300"/>
            <a:ext cx="938212" cy="436563"/>
          </a:xfrm>
          <a:custGeom>
            <a:avLst/>
            <a:gdLst>
              <a:gd name="T0" fmla="*/ 0 w 447"/>
              <a:gd name="T1" fmla="*/ 71 h 215"/>
              <a:gd name="T2" fmla="*/ 136 w 447"/>
              <a:gd name="T3" fmla="*/ 151 h 215"/>
              <a:gd name="T4" fmla="*/ 168 w 447"/>
              <a:gd name="T5" fmla="*/ 183 h 215"/>
              <a:gd name="T6" fmla="*/ 176 w 447"/>
              <a:gd name="T7" fmla="*/ 215 h 215"/>
              <a:gd name="T8" fmla="*/ 255 w 447"/>
              <a:gd name="T9" fmla="*/ 143 h 215"/>
              <a:gd name="T10" fmla="*/ 447 w 447"/>
              <a:gd name="T11" fmla="*/ 111 h 215"/>
              <a:gd name="T12" fmla="*/ 359 w 447"/>
              <a:gd name="T13" fmla="*/ 55 h 215"/>
              <a:gd name="T14" fmla="*/ 247 w 447"/>
              <a:gd name="T15" fmla="*/ 103 h 215"/>
              <a:gd name="T16" fmla="*/ 136 w 447"/>
              <a:gd name="T17" fmla="*/ 63 h 215"/>
              <a:gd name="T18" fmla="*/ 200 w 447"/>
              <a:gd name="T19" fmla="*/ 7 h 215"/>
              <a:gd name="T20" fmla="*/ 144 w 447"/>
              <a:gd name="T21" fmla="*/ 0 h 215"/>
              <a:gd name="T22" fmla="*/ 0 w 447"/>
              <a:gd name="T23" fmla="*/ 7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962065" name="Freeform 81"/>
          <p:cNvSpPr>
            <a:spLocks/>
          </p:cNvSpPr>
          <p:nvPr/>
        </p:nvSpPr>
        <p:spPr bwMode="auto">
          <a:xfrm>
            <a:off x="5867400" y="2486025"/>
            <a:ext cx="622300" cy="679450"/>
          </a:xfrm>
          <a:custGeom>
            <a:avLst/>
            <a:gdLst>
              <a:gd name="T0" fmla="*/ 144 w 296"/>
              <a:gd name="T1" fmla="*/ 0 h 335"/>
              <a:gd name="T2" fmla="*/ 232 w 296"/>
              <a:gd name="T3" fmla="*/ 24 h 335"/>
              <a:gd name="T4" fmla="*/ 256 w 296"/>
              <a:gd name="T5" fmla="*/ 96 h 335"/>
              <a:gd name="T6" fmla="*/ 200 w 296"/>
              <a:gd name="T7" fmla="*/ 152 h 335"/>
              <a:gd name="T8" fmla="*/ 216 w 296"/>
              <a:gd name="T9" fmla="*/ 175 h 335"/>
              <a:gd name="T10" fmla="*/ 264 w 296"/>
              <a:gd name="T11" fmla="*/ 144 h 335"/>
              <a:gd name="T12" fmla="*/ 288 w 296"/>
              <a:gd name="T13" fmla="*/ 152 h 335"/>
              <a:gd name="T14" fmla="*/ 296 w 296"/>
              <a:gd name="T15" fmla="*/ 239 h 335"/>
              <a:gd name="T16" fmla="*/ 240 w 296"/>
              <a:gd name="T17" fmla="*/ 319 h 335"/>
              <a:gd name="T18" fmla="*/ 240 w 296"/>
              <a:gd name="T19" fmla="*/ 335 h 335"/>
              <a:gd name="T20" fmla="*/ 0 w 296"/>
              <a:gd name="T21" fmla="*/ 335 h 335"/>
              <a:gd name="T22" fmla="*/ 32 w 296"/>
              <a:gd name="T23" fmla="*/ 239 h 335"/>
              <a:gd name="T24" fmla="*/ 16 w 296"/>
              <a:gd name="T25" fmla="*/ 167 h 335"/>
              <a:gd name="T26" fmla="*/ 48 w 296"/>
              <a:gd name="T27" fmla="*/ 88 h 335"/>
              <a:gd name="T28" fmla="*/ 144 w 296"/>
              <a:gd name="T2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962066" name="Freeform 82"/>
          <p:cNvSpPr>
            <a:spLocks/>
          </p:cNvSpPr>
          <p:nvPr/>
        </p:nvSpPr>
        <p:spPr bwMode="auto">
          <a:xfrm>
            <a:off x="5213350" y="3035300"/>
            <a:ext cx="552450" cy="941388"/>
          </a:xfrm>
          <a:custGeom>
            <a:avLst/>
            <a:gdLst>
              <a:gd name="T0" fmla="*/ 64 w 263"/>
              <a:gd name="T1" fmla="*/ 0 h 463"/>
              <a:gd name="T2" fmla="*/ 240 w 263"/>
              <a:gd name="T3" fmla="*/ 0 h 463"/>
              <a:gd name="T4" fmla="*/ 263 w 263"/>
              <a:gd name="T5" fmla="*/ 72 h 463"/>
              <a:gd name="T6" fmla="*/ 263 w 263"/>
              <a:gd name="T7" fmla="*/ 303 h 463"/>
              <a:gd name="T8" fmla="*/ 263 w 263"/>
              <a:gd name="T9" fmla="*/ 327 h 463"/>
              <a:gd name="T10" fmla="*/ 232 w 263"/>
              <a:gd name="T11" fmla="*/ 367 h 463"/>
              <a:gd name="T12" fmla="*/ 224 w 263"/>
              <a:gd name="T13" fmla="*/ 415 h 463"/>
              <a:gd name="T14" fmla="*/ 160 w 263"/>
              <a:gd name="T15" fmla="*/ 463 h 463"/>
              <a:gd name="T16" fmla="*/ 128 w 263"/>
              <a:gd name="T17" fmla="*/ 447 h 463"/>
              <a:gd name="T18" fmla="*/ 64 w 263"/>
              <a:gd name="T19" fmla="*/ 351 h 463"/>
              <a:gd name="T20" fmla="*/ 80 w 263"/>
              <a:gd name="T21" fmla="*/ 319 h 463"/>
              <a:gd name="T22" fmla="*/ 56 w 263"/>
              <a:gd name="T23" fmla="*/ 303 h 463"/>
              <a:gd name="T24" fmla="*/ 0 w 263"/>
              <a:gd name="T25" fmla="*/ 215 h 463"/>
              <a:gd name="T26" fmla="*/ 0 w 263"/>
              <a:gd name="T27" fmla="*/ 152 h 463"/>
              <a:gd name="T28" fmla="*/ 40 w 263"/>
              <a:gd name="T29" fmla="*/ 112 h 463"/>
              <a:gd name="T30" fmla="*/ 32 w 263"/>
              <a:gd name="T31" fmla="*/ 80 h 463"/>
              <a:gd name="T32" fmla="*/ 80 w 263"/>
              <a:gd name="T33" fmla="*/ 48 h 463"/>
              <a:gd name="T34" fmla="*/ 64 w 263"/>
              <a:gd name="T35"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962067" name="Freeform 83"/>
          <p:cNvSpPr>
            <a:spLocks/>
          </p:cNvSpPr>
          <p:nvPr/>
        </p:nvSpPr>
        <p:spPr bwMode="auto">
          <a:xfrm>
            <a:off x="4578350" y="3360738"/>
            <a:ext cx="971550" cy="792162"/>
          </a:xfrm>
          <a:custGeom>
            <a:avLst/>
            <a:gdLst>
              <a:gd name="T0" fmla="*/ 0 w 463"/>
              <a:gd name="T1" fmla="*/ 0 h 390"/>
              <a:gd name="T2" fmla="*/ 303 w 463"/>
              <a:gd name="T3" fmla="*/ 0 h 390"/>
              <a:gd name="T4" fmla="*/ 303 w 463"/>
              <a:gd name="T5" fmla="*/ 48 h 390"/>
              <a:gd name="T6" fmla="*/ 359 w 463"/>
              <a:gd name="T7" fmla="*/ 143 h 390"/>
              <a:gd name="T8" fmla="*/ 383 w 463"/>
              <a:gd name="T9" fmla="*/ 159 h 390"/>
              <a:gd name="T10" fmla="*/ 367 w 463"/>
              <a:gd name="T11" fmla="*/ 191 h 390"/>
              <a:gd name="T12" fmla="*/ 431 w 463"/>
              <a:gd name="T13" fmla="*/ 287 h 390"/>
              <a:gd name="T14" fmla="*/ 463 w 463"/>
              <a:gd name="T15" fmla="*/ 303 h 390"/>
              <a:gd name="T16" fmla="*/ 423 w 463"/>
              <a:gd name="T17" fmla="*/ 390 h 390"/>
              <a:gd name="T18" fmla="*/ 383 w 463"/>
              <a:gd name="T19" fmla="*/ 390 h 390"/>
              <a:gd name="T20" fmla="*/ 391 w 463"/>
              <a:gd name="T21" fmla="*/ 351 h 390"/>
              <a:gd name="T22" fmla="*/ 87 w 463"/>
              <a:gd name="T23" fmla="*/ 351 h 390"/>
              <a:gd name="T24" fmla="*/ 71 w 463"/>
              <a:gd name="T25" fmla="*/ 311 h 390"/>
              <a:gd name="T26" fmla="*/ 71 w 463"/>
              <a:gd name="T27" fmla="*/ 127 h 390"/>
              <a:gd name="T28" fmla="*/ 39 w 463"/>
              <a:gd name="T29" fmla="*/ 95 h 390"/>
              <a:gd name="T30" fmla="*/ 63 w 463"/>
              <a:gd name="T31" fmla="*/ 71 h 390"/>
              <a:gd name="T32" fmla="*/ 0 w 463"/>
              <a:gd name="T3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962068" name="Freeform 84"/>
          <p:cNvSpPr>
            <a:spLocks/>
          </p:cNvSpPr>
          <p:nvPr/>
        </p:nvSpPr>
        <p:spPr bwMode="auto">
          <a:xfrm>
            <a:off x="5684838" y="3165475"/>
            <a:ext cx="450850" cy="712788"/>
          </a:xfrm>
          <a:custGeom>
            <a:avLst/>
            <a:gdLst>
              <a:gd name="T0" fmla="*/ 39 w 215"/>
              <a:gd name="T1" fmla="*/ 0 h 351"/>
              <a:gd name="T2" fmla="*/ 55 w 215"/>
              <a:gd name="T3" fmla="*/ 16 h 351"/>
              <a:gd name="T4" fmla="*/ 87 w 215"/>
              <a:gd name="T5" fmla="*/ 0 h 351"/>
              <a:gd name="T6" fmla="*/ 215 w 215"/>
              <a:gd name="T7" fmla="*/ 0 h 351"/>
              <a:gd name="T8" fmla="*/ 215 w 215"/>
              <a:gd name="T9" fmla="*/ 215 h 351"/>
              <a:gd name="T10" fmla="*/ 135 w 215"/>
              <a:gd name="T11" fmla="*/ 319 h 351"/>
              <a:gd name="T12" fmla="*/ 0 w 215"/>
              <a:gd name="T13" fmla="*/ 351 h 351"/>
              <a:gd name="T14" fmla="*/ 8 w 215"/>
              <a:gd name="T15" fmla="*/ 303 h 351"/>
              <a:gd name="T16" fmla="*/ 39 w 215"/>
              <a:gd name="T17" fmla="*/ 263 h 351"/>
              <a:gd name="T18" fmla="*/ 39 w 215"/>
              <a:gd name="T19"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962069" name="Freeform 85"/>
          <p:cNvSpPr>
            <a:spLocks/>
          </p:cNvSpPr>
          <p:nvPr/>
        </p:nvSpPr>
        <p:spPr bwMode="auto">
          <a:xfrm>
            <a:off x="6135688" y="3133725"/>
            <a:ext cx="622300" cy="614363"/>
          </a:xfrm>
          <a:custGeom>
            <a:avLst/>
            <a:gdLst>
              <a:gd name="T0" fmla="*/ 0 w 296"/>
              <a:gd name="T1" fmla="*/ 16 h 303"/>
              <a:gd name="T2" fmla="*/ 112 w 296"/>
              <a:gd name="T3" fmla="*/ 16 h 303"/>
              <a:gd name="T4" fmla="*/ 152 w 296"/>
              <a:gd name="T5" fmla="*/ 40 h 303"/>
              <a:gd name="T6" fmla="*/ 216 w 296"/>
              <a:gd name="T7" fmla="*/ 40 h 303"/>
              <a:gd name="T8" fmla="*/ 296 w 296"/>
              <a:gd name="T9" fmla="*/ 0 h 303"/>
              <a:gd name="T10" fmla="*/ 296 w 296"/>
              <a:gd name="T11" fmla="*/ 128 h 303"/>
              <a:gd name="T12" fmla="*/ 288 w 296"/>
              <a:gd name="T13" fmla="*/ 136 h 303"/>
              <a:gd name="T14" fmla="*/ 248 w 296"/>
              <a:gd name="T15" fmla="*/ 215 h 303"/>
              <a:gd name="T16" fmla="*/ 224 w 296"/>
              <a:gd name="T17" fmla="*/ 215 h 303"/>
              <a:gd name="T18" fmla="*/ 152 w 296"/>
              <a:gd name="T19" fmla="*/ 303 h 303"/>
              <a:gd name="T20" fmla="*/ 128 w 296"/>
              <a:gd name="T21" fmla="*/ 279 h 303"/>
              <a:gd name="T22" fmla="*/ 88 w 296"/>
              <a:gd name="T23" fmla="*/ 287 h 303"/>
              <a:gd name="T24" fmla="*/ 0 w 296"/>
              <a:gd name="T25" fmla="*/ 215 h 303"/>
              <a:gd name="T26" fmla="*/ 0 w 296"/>
              <a:gd name="T27" fmla="*/ 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962070" name="Freeform 86"/>
          <p:cNvSpPr>
            <a:spLocks/>
          </p:cNvSpPr>
          <p:nvPr/>
        </p:nvSpPr>
        <p:spPr bwMode="auto">
          <a:xfrm>
            <a:off x="1792288" y="1854200"/>
            <a:ext cx="1658937" cy="842963"/>
          </a:xfrm>
          <a:custGeom>
            <a:avLst/>
            <a:gdLst>
              <a:gd name="T0" fmla="*/ 0 w 790"/>
              <a:gd name="T1" fmla="*/ 0 h 415"/>
              <a:gd name="T2" fmla="*/ 790 w 790"/>
              <a:gd name="T3" fmla="*/ 0 h 415"/>
              <a:gd name="T4" fmla="*/ 790 w 790"/>
              <a:gd name="T5" fmla="*/ 359 h 415"/>
              <a:gd name="T6" fmla="*/ 327 w 790"/>
              <a:gd name="T7" fmla="*/ 359 h 415"/>
              <a:gd name="T8" fmla="*/ 327 w 790"/>
              <a:gd name="T9" fmla="*/ 383 h 415"/>
              <a:gd name="T10" fmla="*/ 216 w 790"/>
              <a:gd name="T11" fmla="*/ 415 h 415"/>
              <a:gd name="T12" fmla="*/ 144 w 790"/>
              <a:gd name="T13" fmla="*/ 295 h 415"/>
              <a:gd name="T14" fmla="*/ 104 w 790"/>
              <a:gd name="T15" fmla="*/ 311 h 415"/>
              <a:gd name="T16" fmla="*/ 96 w 790"/>
              <a:gd name="T17" fmla="*/ 295 h 415"/>
              <a:gd name="T18" fmla="*/ 120 w 790"/>
              <a:gd name="T19" fmla="*/ 231 h 415"/>
              <a:gd name="T20" fmla="*/ 0 w 790"/>
              <a:gd name="T21" fmla="*/ 104 h 415"/>
              <a:gd name="T22" fmla="*/ 0 w 790"/>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71"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1962072" name="Freeform 88"/>
          <p:cNvSpPr>
            <a:spLocks/>
          </p:cNvSpPr>
          <p:nvPr/>
        </p:nvSpPr>
        <p:spPr bwMode="auto">
          <a:xfrm>
            <a:off x="3451225" y="1854200"/>
            <a:ext cx="1042988" cy="533400"/>
          </a:xfrm>
          <a:custGeom>
            <a:avLst/>
            <a:gdLst>
              <a:gd name="T0" fmla="*/ 0 w 496"/>
              <a:gd name="T1" fmla="*/ 0 h 263"/>
              <a:gd name="T2" fmla="*/ 448 w 496"/>
              <a:gd name="T3" fmla="*/ 0 h 263"/>
              <a:gd name="T4" fmla="*/ 488 w 496"/>
              <a:gd name="T5" fmla="*/ 199 h 263"/>
              <a:gd name="T6" fmla="*/ 496 w 496"/>
              <a:gd name="T7" fmla="*/ 263 h 263"/>
              <a:gd name="T8" fmla="*/ 0 w 496"/>
              <a:gd name="T9" fmla="*/ 263 h 263"/>
              <a:gd name="T10" fmla="*/ 0 w 496"/>
              <a:gd name="T11" fmla="*/ 0 h 263"/>
            </a:gdLst>
            <a:ahLst/>
            <a:cxnLst>
              <a:cxn ang="0">
                <a:pos x="T0" y="T1"/>
              </a:cxn>
              <a:cxn ang="0">
                <a:pos x="T2" y="T3"/>
              </a:cxn>
              <a:cxn ang="0">
                <a:pos x="T4" y="T5"/>
              </a:cxn>
              <a:cxn ang="0">
                <a:pos x="T6" y="T7"/>
              </a:cxn>
              <a:cxn ang="0">
                <a:pos x="T8" y="T9"/>
              </a:cxn>
              <a:cxn ang="0">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73" name="Freeform 89"/>
          <p:cNvSpPr>
            <a:spLocks/>
          </p:cNvSpPr>
          <p:nvPr/>
        </p:nvSpPr>
        <p:spPr bwMode="auto">
          <a:xfrm>
            <a:off x="3451225" y="2938463"/>
            <a:ext cx="1225550" cy="533400"/>
          </a:xfrm>
          <a:custGeom>
            <a:avLst/>
            <a:gdLst>
              <a:gd name="T0" fmla="*/ 0 w 583"/>
              <a:gd name="T1" fmla="*/ 0 h 263"/>
              <a:gd name="T2" fmla="*/ 368 w 583"/>
              <a:gd name="T3" fmla="*/ 0 h 263"/>
              <a:gd name="T4" fmla="*/ 400 w 583"/>
              <a:gd name="T5" fmla="*/ 24 h 263"/>
              <a:gd name="T6" fmla="*/ 488 w 583"/>
              <a:gd name="T7" fmla="*/ 48 h 263"/>
              <a:gd name="T8" fmla="*/ 536 w 583"/>
              <a:gd name="T9" fmla="*/ 208 h 263"/>
              <a:gd name="T10" fmla="*/ 583 w 583"/>
              <a:gd name="T11" fmla="*/ 263 h 263"/>
              <a:gd name="T12" fmla="*/ 128 w 583"/>
              <a:gd name="T13" fmla="*/ 263 h 263"/>
              <a:gd name="T14" fmla="*/ 128 w 583"/>
              <a:gd name="T15" fmla="*/ 176 h 263"/>
              <a:gd name="T16" fmla="*/ 0 w 583"/>
              <a:gd name="T17" fmla="*/ 176 h 263"/>
              <a:gd name="T18" fmla="*/ 0 w 58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962074"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1962075" name="Freeform 91"/>
          <p:cNvSpPr>
            <a:spLocks/>
          </p:cNvSpPr>
          <p:nvPr/>
        </p:nvSpPr>
        <p:spPr bwMode="auto">
          <a:xfrm>
            <a:off x="6456363" y="3409950"/>
            <a:ext cx="754062" cy="533400"/>
          </a:xfrm>
          <a:custGeom>
            <a:avLst/>
            <a:gdLst>
              <a:gd name="T0" fmla="*/ 144 w 359"/>
              <a:gd name="T1" fmla="*/ 0 h 263"/>
              <a:gd name="T2" fmla="*/ 136 w 359"/>
              <a:gd name="T3" fmla="*/ 0 h 263"/>
              <a:gd name="T4" fmla="*/ 96 w 359"/>
              <a:gd name="T5" fmla="*/ 79 h 263"/>
              <a:gd name="T6" fmla="*/ 72 w 359"/>
              <a:gd name="T7" fmla="*/ 79 h 263"/>
              <a:gd name="T8" fmla="*/ 0 w 359"/>
              <a:gd name="T9" fmla="*/ 159 h 263"/>
              <a:gd name="T10" fmla="*/ 32 w 359"/>
              <a:gd name="T11" fmla="*/ 247 h 263"/>
              <a:gd name="T12" fmla="*/ 144 w 359"/>
              <a:gd name="T13" fmla="*/ 263 h 263"/>
              <a:gd name="T14" fmla="*/ 168 w 359"/>
              <a:gd name="T15" fmla="*/ 247 h 263"/>
              <a:gd name="T16" fmla="*/ 200 w 359"/>
              <a:gd name="T17" fmla="*/ 183 h 263"/>
              <a:gd name="T18" fmla="*/ 208 w 359"/>
              <a:gd name="T19" fmla="*/ 175 h 263"/>
              <a:gd name="T20" fmla="*/ 359 w 359"/>
              <a:gd name="T21" fmla="*/ 127 h 263"/>
              <a:gd name="T22" fmla="*/ 343 w 359"/>
              <a:gd name="T23" fmla="*/ 103 h 263"/>
              <a:gd name="T24" fmla="*/ 287 w 359"/>
              <a:gd name="T25" fmla="*/ 79 h 263"/>
              <a:gd name="T26" fmla="*/ 208 w 359"/>
              <a:gd name="T27" fmla="*/ 127 h 263"/>
              <a:gd name="T28" fmla="*/ 208 w 359"/>
              <a:gd name="T29" fmla="*/ 47 h 263"/>
              <a:gd name="T30" fmla="*/ 144 w 359"/>
              <a:gd name="T31" fmla="*/ 47 h 263"/>
              <a:gd name="T32" fmla="*/ 144 w 359"/>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962076" name="Freeform 92"/>
          <p:cNvSpPr>
            <a:spLocks/>
          </p:cNvSpPr>
          <p:nvPr/>
        </p:nvSpPr>
        <p:spPr bwMode="auto">
          <a:xfrm>
            <a:off x="6221413" y="3667125"/>
            <a:ext cx="1190625" cy="406400"/>
          </a:xfrm>
          <a:custGeom>
            <a:avLst/>
            <a:gdLst>
              <a:gd name="T0" fmla="*/ 0 w 567"/>
              <a:gd name="T1" fmla="*/ 200 h 200"/>
              <a:gd name="T2" fmla="*/ 16 w 567"/>
              <a:gd name="T3" fmla="*/ 184 h 200"/>
              <a:gd name="T4" fmla="*/ 144 w 567"/>
              <a:gd name="T5" fmla="*/ 120 h 200"/>
              <a:gd name="T6" fmla="*/ 256 w 567"/>
              <a:gd name="T7" fmla="*/ 136 h 200"/>
              <a:gd name="T8" fmla="*/ 288 w 567"/>
              <a:gd name="T9" fmla="*/ 120 h 200"/>
              <a:gd name="T10" fmla="*/ 320 w 567"/>
              <a:gd name="T11" fmla="*/ 48 h 200"/>
              <a:gd name="T12" fmla="*/ 471 w 567"/>
              <a:gd name="T13" fmla="*/ 0 h 200"/>
              <a:gd name="T14" fmla="*/ 495 w 567"/>
              <a:gd name="T15" fmla="*/ 88 h 200"/>
              <a:gd name="T16" fmla="*/ 567 w 567"/>
              <a:gd name="T17" fmla="*/ 104 h 200"/>
              <a:gd name="T18" fmla="*/ 535 w 567"/>
              <a:gd name="T19" fmla="*/ 152 h 200"/>
              <a:gd name="T20" fmla="*/ 559 w 567"/>
              <a:gd name="T21" fmla="*/ 200 h 200"/>
              <a:gd name="T22" fmla="*/ 0 w 567"/>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962077" name="Freeform 93"/>
          <p:cNvSpPr>
            <a:spLocks/>
          </p:cNvSpPr>
          <p:nvPr/>
        </p:nvSpPr>
        <p:spPr bwMode="auto">
          <a:xfrm>
            <a:off x="5483225" y="3570288"/>
            <a:ext cx="1039813" cy="536575"/>
          </a:xfrm>
          <a:custGeom>
            <a:avLst/>
            <a:gdLst>
              <a:gd name="T0" fmla="*/ 0 w 495"/>
              <a:gd name="T1" fmla="*/ 264 h 264"/>
              <a:gd name="T2" fmla="*/ 32 w 495"/>
              <a:gd name="T3" fmla="*/ 200 h 264"/>
              <a:gd name="T4" fmla="*/ 96 w 495"/>
              <a:gd name="T5" fmla="*/ 152 h 264"/>
              <a:gd name="T6" fmla="*/ 231 w 495"/>
              <a:gd name="T7" fmla="*/ 128 h 264"/>
              <a:gd name="T8" fmla="*/ 311 w 495"/>
              <a:gd name="T9" fmla="*/ 16 h 264"/>
              <a:gd name="T10" fmla="*/ 311 w 495"/>
              <a:gd name="T11" fmla="*/ 0 h 264"/>
              <a:gd name="T12" fmla="*/ 399 w 495"/>
              <a:gd name="T13" fmla="*/ 72 h 264"/>
              <a:gd name="T14" fmla="*/ 439 w 495"/>
              <a:gd name="T15" fmla="*/ 64 h 264"/>
              <a:gd name="T16" fmla="*/ 463 w 495"/>
              <a:gd name="T17" fmla="*/ 80 h 264"/>
              <a:gd name="T18" fmla="*/ 495 w 495"/>
              <a:gd name="T19" fmla="*/ 168 h 264"/>
              <a:gd name="T20" fmla="*/ 367 w 495"/>
              <a:gd name="T21" fmla="*/ 232 h 264"/>
              <a:gd name="T22" fmla="*/ 351 w 495"/>
              <a:gd name="T23" fmla="*/ 248 h 264"/>
              <a:gd name="T24" fmla="*/ 104 w 495"/>
              <a:gd name="T25" fmla="*/ 248 h 264"/>
              <a:gd name="T26" fmla="*/ 104 w 495"/>
              <a:gd name="T27" fmla="*/ 264 h 264"/>
              <a:gd name="T28" fmla="*/ 0 w 495"/>
              <a:gd name="T2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962078" name="Freeform 94"/>
          <p:cNvSpPr>
            <a:spLocks/>
          </p:cNvSpPr>
          <p:nvPr/>
        </p:nvSpPr>
        <p:spPr bwMode="auto">
          <a:xfrm>
            <a:off x="4760913" y="4073525"/>
            <a:ext cx="706437" cy="615950"/>
          </a:xfrm>
          <a:custGeom>
            <a:avLst/>
            <a:gdLst>
              <a:gd name="T0" fmla="*/ 0 w 336"/>
              <a:gd name="T1" fmla="*/ 0 h 303"/>
              <a:gd name="T2" fmla="*/ 304 w 336"/>
              <a:gd name="T3" fmla="*/ 0 h 303"/>
              <a:gd name="T4" fmla="*/ 296 w 336"/>
              <a:gd name="T5" fmla="*/ 39 h 303"/>
              <a:gd name="T6" fmla="*/ 336 w 336"/>
              <a:gd name="T7" fmla="*/ 39 h 303"/>
              <a:gd name="T8" fmla="*/ 296 w 336"/>
              <a:gd name="T9" fmla="*/ 151 h 303"/>
              <a:gd name="T10" fmla="*/ 256 w 336"/>
              <a:gd name="T11" fmla="*/ 207 h 303"/>
              <a:gd name="T12" fmla="*/ 224 w 336"/>
              <a:gd name="T13" fmla="*/ 303 h 303"/>
              <a:gd name="T14" fmla="*/ 48 w 336"/>
              <a:gd name="T15" fmla="*/ 303 h 303"/>
              <a:gd name="T16" fmla="*/ 48 w 336"/>
              <a:gd name="T17" fmla="*/ 255 h 303"/>
              <a:gd name="T18" fmla="*/ 16 w 336"/>
              <a:gd name="T19" fmla="*/ 247 h 303"/>
              <a:gd name="T20" fmla="*/ 16 w 336"/>
              <a:gd name="T21" fmla="*/ 63 h 303"/>
              <a:gd name="T22" fmla="*/ 0 w 336"/>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962079" name="Freeform 95"/>
          <p:cNvSpPr>
            <a:spLocks/>
          </p:cNvSpPr>
          <p:nvPr/>
        </p:nvSpPr>
        <p:spPr bwMode="auto">
          <a:xfrm>
            <a:off x="5383213" y="4073525"/>
            <a:ext cx="1206500" cy="290513"/>
          </a:xfrm>
          <a:custGeom>
            <a:avLst/>
            <a:gdLst>
              <a:gd name="T0" fmla="*/ 56 w 575"/>
              <a:gd name="T1" fmla="*/ 16 h 143"/>
              <a:gd name="T2" fmla="*/ 152 w 575"/>
              <a:gd name="T3" fmla="*/ 16 h 143"/>
              <a:gd name="T4" fmla="*/ 152 w 575"/>
              <a:gd name="T5" fmla="*/ 0 h 143"/>
              <a:gd name="T6" fmla="*/ 575 w 575"/>
              <a:gd name="T7" fmla="*/ 0 h 143"/>
              <a:gd name="T8" fmla="*/ 567 w 575"/>
              <a:gd name="T9" fmla="*/ 31 h 143"/>
              <a:gd name="T10" fmla="*/ 399 w 575"/>
              <a:gd name="T11" fmla="*/ 103 h 143"/>
              <a:gd name="T12" fmla="*/ 383 w 575"/>
              <a:gd name="T13" fmla="*/ 143 h 143"/>
              <a:gd name="T14" fmla="*/ 0 w 575"/>
              <a:gd name="T15" fmla="*/ 143 h 143"/>
              <a:gd name="T16" fmla="*/ 56 w 575"/>
              <a:gd name="T17"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962080" name="Freeform 96"/>
          <p:cNvSpPr>
            <a:spLocks/>
          </p:cNvSpPr>
          <p:nvPr/>
        </p:nvSpPr>
        <p:spPr bwMode="auto">
          <a:xfrm>
            <a:off x="6186488" y="4073525"/>
            <a:ext cx="1258887" cy="468313"/>
          </a:xfrm>
          <a:custGeom>
            <a:avLst/>
            <a:gdLst>
              <a:gd name="T0" fmla="*/ 192 w 599"/>
              <a:gd name="T1" fmla="*/ 0 h 231"/>
              <a:gd name="T2" fmla="*/ 575 w 599"/>
              <a:gd name="T3" fmla="*/ 0 h 231"/>
              <a:gd name="T4" fmla="*/ 599 w 599"/>
              <a:gd name="T5" fmla="*/ 71 h 231"/>
              <a:gd name="T6" fmla="*/ 535 w 599"/>
              <a:gd name="T7" fmla="*/ 143 h 231"/>
              <a:gd name="T8" fmla="*/ 439 w 599"/>
              <a:gd name="T9" fmla="*/ 175 h 231"/>
              <a:gd name="T10" fmla="*/ 399 w 599"/>
              <a:gd name="T11" fmla="*/ 231 h 231"/>
              <a:gd name="T12" fmla="*/ 304 w 599"/>
              <a:gd name="T13" fmla="*/ 135 h 231"/>
              <a:gd name="T14" fmla="*/ 232 w 599"/>
              <a:gd name="T15" fmla="*/ 135 h 231"/>
              <a:gd name="T16" fmla="*/ 224 w 599"/>
              <a:gd name="T17" fmla="*/ 111 h 231"/>
              <a:gd name="T18" fmla="*/ 120 w 599"/>
              <a:gd name="T19" fmla="*/ 111 h 231"/>
              <a:gd name="T20" fmla="*/ 80 w 599"/>
              <a:gd name="T21" fmla="*/ 143 h 231"/>
              <a:gd name="T22" fmla="*/ 0 w 599"/>
              <a:gd name="T23" fmla="*/ 143 h 231"/>
              <a:gd name="T24" fmla="*/ 16 w 599"/>
              <a:gd name="T25" fmla="*/ 103 h 231"/>
              <a:gd name="T26" fmla="*/ 184 w 599"/>
              <a:gd name="T27" fmla="*/ 31 h 231"/>
              <a:gd name="T28" fmla="*/ 192 w 59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962081" name="Freeform 97"/>
          <p:cNvSpPr>
            <a:spLocks/>
          </p:cNvSpPr>
          <p:nvPr/>
        </p:nvSpPr>
        <p:spPr bwMode="auto">
          <a:xfrm>
            <a:off x="6338888" y="4298950"/>
            <a:ext cx="685800" cy="582613"/>
          </a:xfrm>
          <a:custGeom>
            <a:avLst/>
            <a:gdLst>
              <a:gd name="T0" fmla="*/ 16 w 327"/>
              <a:gd name="T1" fmla="*/ 32 h 287"/>
              <a:gd name="T2" fmla="*/ 48 w 327"/>
              <a:gd name="T3" fmla="*/ 0 h 287"/>
              <a:gd name="T4" fmla="*/ 152 w 327"/>
              <a:gd name="T5" fmla="*/ 0 h 287"/>
              <a:gd name="T6" fmla="*/ 160 w 327"/>
              <a:gd name="T7" fmla="*/ 24 h 287"/>
              <a:gd name="T8" fmla="*/ 232 w 327"/>
              <a:gd name="T9" fmla="*/ 24 h 287"/>
              <a:gd name="T10" fmla="*/ 327 w 327"/>
              <a:gd name="T11" fmla="*/ 120 h 287"/>
              <a:gd name="T12" fmla="*/ 240 w 327"/>
              <a:gd name="T13" fmla="*/ 208 h 287"/>
              <a:gd name="T14" fmla="*/ 176 w 327"/>
              <a:gd name="T15" fmla="*/ 232 h 287"/>
              <a:gd name="T16" fmla="*/ 168 w 327"/>
              <a:gd name="T17" fmla="*/ 287 h 287"/>
              <a:gd name="T18" fmla="*/ 136 w 327"/>
              <a:gd name="T19" fmla="*/ 224 h 287"/>
              <a:gd name="T20" fmla="*/ 0 w 327"/>
              <a:gd name="T21" fmla="*/ 64 h 287"/>
              <a:gd name="T22" fmla="*/ 16 w 327"/>
              <a:gd name="T23" fmla="*/ 3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962082" name="Freeform 98"/>
          <p:cNvSpPr>
            <a:spLocks/>
          </p:cNvSpPr>
          <p:nvPr/>
        </p:nvSpPr>
        <p:spPr bwMode="auto">
          <a:xfrm>
            <a:off x="6035675" y="4364038"/>
            <a:ext cx="655638" cy="728662"/>
          </a:xfrm>
          <a:custGeom>
            <a:avLst/>
            <a:gdLst>
              <a:gd name="T0" fmla="*/ 0 w 312"/>
              <a:gd name="T1" fmla="*/ 0 h 359"/>
              <a:gd name="T2" fmla="*/ 160 w 312"/>
              <a:gd name="T3" fmla="*/ 0 h 359"/>
              <a:gd name="T4" fmla="*/ 144 w 312"/>
              <a:gd name="T5" fmla="*/ 32 h 359"/>
              <a:gd name="T6" fmla="*/ 280 w 312"/>
              <a:gd name="T7" fmla="*/ 192 h 359"/>
              <a:gd name="T8" fmla="*/ 312 w 312"/>
              <a:gd name="T9" fmla="*/ 255 h 359"/>
              <a:gd name="T10" fmla="*/ 272 w 312"/>
              <a:gd name="T11" fmla="*/ 359 h 359"/>
              <a:gd name="T12" fmla="*/ 56 w 312"/>
              <a:gd name="T13" fmla="*/ 359 h 359"/>
              <a:gd name="T14" fmla="*/ 32 w 312"/>
              <a:gd name="T15" fmla="*/ 311 h 359"/>
              <a:gd name="T16" fmla="*/ 24 w 312"/>
              <a:gd name="T17" fmla="*/ 255 h 359"/>
              <a:gd name="T18" fmla="*/ 48 w 312"/>
              <a:gd name="T19" fmla="*/ 223 h 359"/>
              <a:gd name="T20" fmla="*/ 0 w 312"/>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962083" name="Freeform 99"/>
          <p:cNvSpPr>
            <a:spLocks/>
          </p:cNvSpPr>
          <p:nvPr/>
        </p:nvSpPr>
        <p:spPr bwMode="auto">
          <a:xfrm>
            <a:off x="5600700" y="4364038"/>
            <a:ext cx="536575" cy="760412"/>
          </a:xfrm>
          <a:custGeom>
            <a:avLst/>
            <a:gdLst>
              <a:gd name="T0" fmla="*/ 48 w 255"/>
              <a:gd name="T1" fmla="*/ 0 h 375"/>
              <a:gd name="T2" fmla="*/ 207 w 255"/>
              <a:gd name="T3" fmla="*/ 0 h 375"/>
              <a:gd name="T4" fmla="*/ 255 w 255"/>
              <a:gd name="T5" fmla="*/ 231 h 375"/>
              <a:gd name="T6" fmla="*/ 231 w 255"/>
              <a:gd name="T7" fmla="*/ 255 h 375"/>
              <a:gd name="T8" fmla="*/ 239 w 255"/>
              <a:gd name="T9" fmla="*/ 311 h 375"/>
              <a:gd name="T10" fmla="*/ 64 w 255"/>
              <a:gd name="T11" fmla="*/ 311 h 375"/>
              <a:gd name="T12" fmla="*/ 64 w 255"/>
              <a:gd name="T13" fmla="*/ 367 h 375"/>
              <a:gd name="T14" fmla="*/ 0 w 255"/>
              <a:gd name="T15" fmla="*/ 375 h 375"/>
              <a:gd name="T16" fmla="*/ 0 w 255"/>
              <a:gd name="T17" fmla="*/ 271 h 375"/>
              <a:gd name="T18" fmla="*/ 48 w 255"/>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962084" name="Freeform 100"/>
          <p:cNvSpPr>
            <a:spLocks/>
          </p:cNvSpPr>
          <p:nvPr/>
        </p:nvSpPr>
        <p:spPr bwMode="auto">
          <a:xfrm>
            <a:off x="5230813" y="4364038"/>
            <a:ext cx="471487" cy="809625"/>
          </a:xfrm>
          <a:custGeom>
            <a:avLst/>
            <a:gdLst>
              <a:gd name="T0" fmla="*/ 72 w 224"/>
              <a:gd name="T1" fmla="*/ 0 h 399"/>
              <a:gd name="T2" fmla="*/ 224 w 224"/>
              <a:gd name="T3" fmla="*/ 0 h 399"/>
              <a:gd name="T4" fmla="*/ 176 w 224"/>
              <a:gd name="T5" fmla="*/ 271 h 399"/>
              <a:gd name="T6" fmla="*/ 176 w 224"/>
              <a:gd name="T7" fmla="*/ 375 h 399"/>
              <a:gd name="T8" fmla="*/ 128 w 224"/>
              <a:gd name="T9" fmla="*/ 399 h 399"/>
              <a:gd name="T10" fmla="*/ 104 w 224"/>
              <a:gd name="T11" fmla="*/ 335 h 399"/>
              <a:gd name="T12" fmla="*/ 0 w 224"/>
              <a:gd name="T13" fmla="*/ 335 h 399"/>
              <a:gd name="T14" fmla="*/ 32 w 224"/>
              <a:gd name="T15" fmla="*/ 215 h 399"/>
              <a:gd name="T16" fmla="*/ 0 w 224"/>
              <a:gd name="T17" fmla="*/ 160 h 399"/>
              <a:gd name="T18" fmla="*/ 32 w 224"/>
              <a:gd name="T19" fmla="*/ 64 h 399"/>
              <a:gd name="T20" fmla="*/ 72 w 22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962085" name="Freeform 101"/>
          <p:cNvSpPr>
            <a:spLocks/>
          </p:cNvSpPr>
          <p:nvPr/>
        </p:nvSpPr>
        <p:spPr bwMode="auto">
          <a:xfrm>
            <a:off x="5735638" y="4995863"/>
            <a:ext cx="1139825" cy="971550"/>
          </a:xfrm>
          <a:custGeom>
            <a:avLst/>
            <a:gdLst>
              <a:gd name="T0" fmla="*/ 0 w 543"/>
              <a:gd name="T1" fmla="*/ 0 h 479"/>
              <a:gd name="T2" fmla="*/ 175 w 543"/>
              <a:gd name="T3" fmla="*/ 0 h 479"/>
              <a:gd name="T4" fmla="*/ 199 w 543"/>
              <a:gd name="T5" fmla="*/ 48 h 479"/>
              <a:gd name="T6" fmla="*/ 423 w 543"/>
              <a:gd name="T7" fmla="*/ 48 h 479"/>
              <a:gd name="T8" fmla="*/ 423 w 543"/>
              <a:gd name="T9" fmla="*/ 88 h 479"/>
              <a:gd name="T10" fmla="*/ 503 w 543"/>
              <a:gd name="T11" fmla="*/ 231 h 479"/>
              <a:gd name="T12" fmla="*/ 535 w 543"/>
              <a:gd name="T13" fmla="*/ 327 h 479"/>
              <a:gd name="T14" fmla="*/ 543 w 543"/>
              <a:gd name="T15" fmla="*/ 399 h 479"/>
              <a:gd name="T16" fmla="*/ 463 w 543"/>
              <a:gd name="T17" fmla="*/ 471 h 479"/>
              <a:gd name="T18" fmla="*/ 407 w 543"/>
              <a:gd name="T19" fmla="*/ 479 h 479"/>
              <a:gd name="T20" fmla="*/ 383 w 543"/>
              <a:gd name="T21" fmla="*/ 335 h 479"/>
              <a:gd name="T22" fmla="*/ 367 w 543"/>
              <a:gd name="T23" fmla="*/ 335 h 479"/>
              <a:gd name="T24" fmla="*/ 303 w 543"/>
              <a:gd name="T25" fmla="*/ 247 h 479"/>
              <a:gd name="T26" fmla="*/ 319 w 543"/>
              <a:gd name="T27" fmla="*/ 176 h 479"/>
              <a:gd name="T28" fmla="*/ 247 w 543"/>
              <a:gd name="T29" fmla="*/ 96 h 479"/>
              <a:gd name="T30" fmla="*/ 159 w 543"/>
              <a:gd name="T31" fmla="*/ 120 h 479"/>
              <a:gd name="T32" fmla="*/ 87 w 543"/>
              <a:gd name="T33" fmla="*/ 56 h 479"/>
              <a:gd name="T34" fmla="*/ 0 w 543"/>
              <a:gd name="T35" fmla="*/ 56 h 479"/>
              <a:gd name="T36" fmla="*/ 0 w 543"/>
              <a:gd name="T3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962086" name="Freeform 102"/>
          <p:cNvSpPr>
            <a:spLocks/>
          </p:cNvSpPr>
          <p:nvPr/>
        </p:nvSpPr>
        <p:spPr bwMode="auto">
          <a:xfrm>
            <a:off x="4845050" y="4672013"/>
            <a:ext cx="706438" cy="647700"/>
          </a:xfrm>
          <a:custGeom>
            <a:avLst/>
            <a:gdLst>
              <a:gd name="T0" fmla="*/ 8 w 336"/>
              <a:gd name="T1" fmla="*/ 0 h 319"/>
              <a:gd name="T2" fmla="*/ 184 w 336"/>
              <a:gd name="T3" fmla="*/ 0 h 319"/>
              <a:gd name="T4" fmla="*/ 216 w 336"/>
              <a:gd name="T5" fmla="*/ 63 h 319"/>
              <a:gd name="T6" fmla="*/ 184 w 336"/>
              <a:gd name="T7" fmla="*/ 175 h 319"/>
              <a:gd name="T8" fmla="*/ 288 w 336"/>
              <a:gd name="T9" fmla="*/ 175 h 319"/>
              <a:gd name="T10" fmla="*/ 312 w 336"/>
              <a:gd name="T11" fmla="*/ 247 h 319"/>
              <a:gd name="T12" fmla="*/ 336 w 336"/>
              <a:gd name="T13" fmla="*/ 319 h 319"/>
              <a:gd name="T14" fmla="*/ 192 w 336"/>
              <a:gd name="T15" fmla="*/ 311 h 319"/>
              <a:gd name="T16" fmla="*/ 24 w 336"/>
              <a:gd name="T17" fmla="*/ 247 h 319"/>
              <a:gd name="T18" fmla="*/ 48 w 336"/>
              <a:gd name="T19" fmla="*/ 199 h 319"/>
              <a:gd name="T20" fmla="*/ 0 w 336"/>
              <a:gd name="T21" fmla="*/ 95 h 319"/>
              <a:gd name="T22" fmla="*/ 8 w 336"/>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962087" name="Freeform 103"/>
          <p:cNvSpPr>
            <a:spLocks/>
          </p:cNvSpPr>
          <p:nvPr/>
        </p:nvSpPr>
        <p:spPr bwMode="auto">
          <a:xfrm>
            <a:off x="3570288" y="3992563"/>
            <a:ext cx="1208087" cy="598487"/>
          </a:xfrm>
          <a:custGeom>
            <a:avLst/>
            <a:gdLst>
              <a:gd name="T0" fmla="*/ 0 w 575"/>
              <a:gd name="T1" fmla="*/ 0 h 295"/>
              <a:gd name="T2" fmla="*/ 551 w 575"/>
              <a:gd name="T3" fmla="*/ 0 h 295"/>
              <a:gd name="T4" fmla="*/ 567 w 575"/>
              <a:gd name="T5" fmla="*/ 48 h 295"/>
              <a:gd name="T6" fmla="*/ 575 w 575"/>
              <a:gd name="T7" fmla="*/ 111 h 295"/>
              <a:gd name="T8" fmla="*/ 575 w 575"/>
              <a:gd name="T9" fmla="*/ 295 h 295"/>
              <a:gd name="T10" fmla="*/ 480 w 575"/>
              <a:gd name="T11" fmla="*/ 271 h 295"/>
              <a:gd name="T12" fmla="*/ 440 w 575"/>
              <a:gd name="T13" fmla="*/ 279 h 295"/>
              <a:gd name="T14" fmla="*/ 200 w 575"/>
              <a:gd name="T15" fmla="*/ 223 h 295"/>
              <a:gd name="T16" fmla="*/ 200 w 575"/>
              <a:gd name="T17" fmla="*/ 79 h 295"/>
              <a:gd name="T18" fmla="*/ 0 w 575"/>
              <a:gd name="T19" fmla="*/ 79 h 295"/>
              <a:gd name="T20" fmla="*/ 0 w 575"/>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962088" name="Freeform 104"/>
          <p:cNvSpPr>
            <a:spLocks/>
          </p:cNvSpPr>
          <p:nvPr/>
        </p:nvSpPr>
        <p:spPr bwMode="auto">
          <a:xfrm>
            <a:off x="3051175" y="4152900"/>
            <a:ext cx="1893888" cy="1635125"/>
          </a:xfrm>
          <a:custGeom>
            <a:avLst/>
            <a:gdLst>
              <a:gd name="T0" fmla="*/ 247 w 902"/>
              <a:gd name="T1" fmla="*/ 0 h 806"/>
              <a:gd name="T2" fmla="*/ 447 w 902"/>
              <a:gd name="T3" fmla="*/ 0 h 806"/>
              <a:gd name="T4" fmla="*/ 447 w 902"/>
              <a:gd name="T5" fmla="*/ 144 h 806"/>
              <a:gd name="T6" fmla="*/ 687 w 902"/>
              <a:gd name="T7" fmla="*/ 200 h 806"/>
              <a:gd name="T8" fmla="*/ 727 w 902"/>
              <a:gd name="T9" fmla="*/ 192 h 806"/>
              <a:gd name="T10" fmla="*/ 822 w 902"/>
              <a:gd name="T11" fmla="*/ 216 h 806"/>
              <a:gd name="T12" fmla="*/ 862 w 902"/>
              <a:gd name="T13" fmla="*/ 216 h 806"/>
              <a:gd name="T14" fmla="*/ 854 w 902"/>
              <a:gd name="T15" fmla="*/ 359 h 806"/>
              <a:gd name="T16" fmla="*/ 902 w 902"/>
              <a:gd name="T17" fmla="*/ 463 h 806"/>
              <a:gd name="T18" fmla="*/ 878 w 902"/>
              <a:gd name="T19" fmla="*/ 511 h 806"/>
              <a:gd name="T20" fmla="*/ 790 w 902"/>
              <a:gd name="T21" fmla="*/ 527 h 806"/>
              <a:gd name="T22" fmla="*/ 671 w 902"/>
              <a:gd name="T23" fmla="*/ 631 h 806"/>
              <a:gd name="T24" fmla="*/ 639 w 902"/>
              <a:gd name="T25" fmla="*/ 718 h 806"/>
              <a:gd name="T26" fmla="*/ 655 w 902"/>
              <a:gd name="T27" fmla="*/ 806 h 806"/>
              <a:gd name="T28" fmla="*/ 495 w 902"/>
              <a:gd name="T29" fmla="*/ 742 h 806"/>
              <a:gd name="T30" fmla="*/ 391 w 902"/>
              <a:gd name="T31" fmla="*/ 567 h 806"/>
              <a:gd name="T32" fmla="*/ 303 w 902"/>
              <a:gd name="T33" fmla="*/ 543 h 806"/>
              <a:gd name="T34" fmla="*/ 255 w 902"/>
              <a:gd name="T35" fmla="*/ 591 h 806"/>
              <a:gd name="T36" fmla="*/ 191 w 902"/>
              <a:gd name="T37" fmla="*/ 551 h 806"/>
              <a:gd name="T38" fmla="*/ 136 w 902"/>
              <a:gd name="T39" fmla="*/ 447 h 806"/>
              <a:gd name="T40" fmla="*/ 0 w 902"/>
              <a:gd name="T41" fmla="*/ 327 h 806"/>
              <a:gd name="T42" fmla="*/ 247 w 902"/>
              <a:gd name="T43" fmla="*/ 327 h 806"/>
              <a:gd name="T44" fmla="*/ 247 w 902"/>
              <a:gd name="T4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962089" name="Freeform 105"/>
          <p:cNvSpPr>
            <a:spLocks/>
          </p:cNvSpPr>
          <p:nvPr/>
        </p:nvSpPr>
        <p:spPr bwMode="auto">
          <a:xfrm>
            <a:off x="2765425" y="3976688"/>
            <a:ext cx="804863" cy="985837"/>
          </a:xfrm>
          <a:custGeom>
            <a:avLst/>
            <a:gdLst>
              <a:gd name="T0" fmla="*/ 0 w 383"/>
              <a:gd name="T1" fmla="*/ 0 h 486"/>
              <a:gd name="T2" fmla="*/ 383 w 383"/>
              <a:gd name="T3" fmla="*/ 0 h 486"/>
              <a:gd name="T4" fmla="*/ 383 w 383"/>
              <a:gd name="T5" fmla="*/ 422 h 486"/>
              <a:gd name="T6" fmla="*/ 136 w 383"/>
              <a:gd name="T7" fmla="*/ 422 h 486"/>
              <a:gd name="T8" fmla="*/ 64 w 383"/>
              <a:gd name="T9" fmla="*/ 422 h 486"/>
              <a:gd name="T10" fmla="*/ 64 w 383"/>
              <a:gd name="T11" fmla="*/ 486 h 486"/>
              <a:gd name="T12" fmla="*/ 0 w 383"/>
              <a:gd name="T13" fmla="*/ 486 h 486"/>
              <a:gd name="T14" fmla="*/ 0 w 383"/>
              <a:gd name="T15" fmla="*/ 0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962090" name="Freeform 106"/>
          <p:cNvSpPr>
            <a:spLocks/>
          </p:cNvSpPr>
          <p:nvPr/>
        </p:nvSpPr>
        <p:spPr bwMode="auto">
          <a:xfrm>
            <a:off x="2062163" y="3133725"/>
            <a:ext cx="703262" cy="858838"/>
          </a:xfrm>
          <a:custGeom>
            <a:avLst/>
            <a:gdLst>
              <a:gd name="T0" fmla="*/ 199 w 335"/>
              <a:gd name="T1" fmla="*/ 80 h 423"/>
              <a:gd name="T2" fmla="*/ 335 w 335"/>
              <a:gd name="T3" fmla="*/ 80 h 423"/>
              <a:gd name="T4" fmla="*/ 335 w 335"/>
              <a:gd name="T5" fmla="*/ 423 h 423"/>
              <a:gd name="T6" fmla="*/ 0 w 335"/>
              <a:gd name="T7" fmla="*/ 423 h 423"/>
              <a:gd name="T8" fmla="*/ 0 w 335"/>
              <a:gd name="T9" fmla="*/ 0 h 423"/>
              <a:gd name="T10" fmla="*/ 199 w 335"/>
              <a:gd name="T11" fmla="*/ 0 h 423"/>
              <a:gd name="T12" fmla="*/ 199 w 335"/>
              <a:gd name="T13" fmla="*/ 80 h 423"/>
            </a:gdLst>
            <a:ahLst/>
            <a:cxnLst>
              <a:cxn ang="0">
                <a:pos x="T0" y="T1"/>
              </a:cxn>
              <a:cxn ang="0">
                <a:pos x="T2" y="T3"/>
              </a:cxn>
              <a:cxn ang="0">
                <a:pos x="T4" y="T5"/>
              </a:cxn>
              <a:cxn ang="0">
                <a:pos x="T6" y="T7"/>
              </a:cxn>
              <a:cxn ang="0">
                <a:pos x="T8" y="T9"/>
              </a:cxn>
              <a:cxn ang="0">
                <a:pos x="T10" y="T11"/>
              </a:cxn>
              <a:cxn ang="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962091" name="Freeform 107"/>
          <p:cNvSpPr>
            <a:spLocks/>
          </p:cNvSpPr>
          <p:nvPr/>
        </p:nvSpPr>
        <p:spPr bwMode="auto">
          <a:xfrm>
            <a:off x="635000" y="1854200"/>
            <a:ext cx="1006475" cy="598488"/>
          </a:xfrm>
          <a:custGeom>
            <a:avLst/>
            <a:gdLst>
              <a:gd name="T0" fmla="*/ 104 w 479"/>
              <a:gd name="T1" fmla="*/ 0 h 295"/>
              <a:gd name="T2" fmla="*/ 128 w 479"/>
              <a:gd name="T3" fmla="*/ 88 h 295"/>
              <a:gd name="T4" fmla="*/ 112 w 479"/>
              <a:gd name="T5" fmla="*/ 112 h 295"/>
              <a:gd name="T6" fmla="*/ 0 w 479"/>
              <a:gd name="T7" fmla="*/ 88 h 295"/>
              <a:gd name="T8" fmla="*/ 32 w 479"/>
              <a:gd name="T9" fmla="*/ 247 h 295"/>
              <a:gd name="T10" fmla="*/ 88 w 479"/>
              <a:gd name="T11" fmla="*/ 247 h 295"/>
              <a:gd name="T12" fmla="*/ 104 w 479"/>
              <a:gd name="T13" fmla="*/ 295 h 295"/>
              <a:gd name="T14" fmla="*/ 319 w 479"/>
              <a:gd name="T15" fmla="*/ 255 h 295"/>
              <a:gd name="T16" fmla="*/ 479 w 479"/>
              <a:gd name="T17" fmla="*/ 255 h 295"/>
              <a:gd name="T18" fmla="*/ 479 w 479"/>
              <a:gd name="T19" fmla="*/ 0 h 295"/>
              <a:gd name="T20" fmla="*/ 104 w 479"/>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962092" name="Freeform 108"/>
          <p:cNvSpPr>
            <a:spLocks/>
          </p:cNvSpPr>
          <p:nvPr/>
        </p:nvSpPr>
        <p:spPr bwMode="auto">
          <a:xfrm>
            <a:off x="635000" y="2355850"/>
            <a:ext cx="1057275" cy="777875"/>
          </a:xfrm>
          <a:custGeom>
            <a:avLst/>
            <a:gdLst>
              <a:gd name="T0" fmla="*/ 32 w 503"/>
              <a:gd name="T1" fmla="*/ 0 h 383"/>
              <a:gd name="T2" fmla="*/ 88 w 503"/>
              <a:gd name="T3" fmla="*/ 0 h 383"/>
              <a:gd name="T4" fmla="*/ 104 w 503"/>
              <a:gd name="T5" fmla="*/ 48 h 383"/>
              <a:gd name="T6" fmla="*/ 311 w 503"/>
              <a:gd name="T7" fmla="*/ 8 h 383"/>
              <a:gd name="T8" fmla="*/ 479 w 503"/>
              <a:gd name="T9" fmla="*/ 8 h 383"/>
              <a:gd name="T10" fmla="*/ 503 w 503"/>
              <a:gd name="T11" fmla="*/ 48 h 383"/>
              <a:gd name="T12" fmla="*/ 471 w 503"/>
              <a:gd name="T13" fmla="*/ 192 h 383"/>
              <a:gd name="T14" fmla="*/ 487 w 503"/>
              <a:gd name="T15" fmla="*/ 192 h 383"/>
              <a:gd name="T16" fmla="*/ 487 w 503"/>
              <a:gd name="T17" fmla="*/ 383 h 383"/>
              <a:gd name="T18" fmla="*/ 16 w 503"/>
              <a:gd name="T19" fmla="*/ 383 h 383"/>
              <a:gd name="T20" fmla="*/ 0 w 503"/>
              <a:gd name="T21" fmla="*/ 295 h 383"/>
              <a:gd name="T22" fmla="*/ 32 w 503"/>
              <a:gd name="T2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962093" name="Freeform 109"/>
          <p:cNvSpPr>
            <a:spLocks/>
          </p:cNvSpPr>
          <p:nvPr/>
        </p:nvSpPr>
        <p:spPr bwMode="auto">
          <a:xfrm>
            <a:off x="1608138" y="1854200"/>
            <a:ext cx="854075" cy="1279525"/>
          </a:xfrm>
          <a:custGeom>
            <a:avLst/>
            <a:gdLst>
              <a:gd name="T0" fmla="*/ 16 w 407"/>
              <a:gd name="T1" fmla="*/ 0 h 630"/>
              <a:gd name="T2" fmla="*/ 88 w 407"/>
              <a:gd name="T3" fmla="*/ 0 h 630"/>
              <a:gd name="T4" fmla="*/ 88 w 407"/>
              <a:gd name="T5" fmla="*/ 104 h 630"/>
              <a:gd name="T6" fmla="*/ 208 w 407"/>
              <a:gd name="T7" fmla="*/ 231 h 630"/>
              <a:gd name="T8" fmla="*/ 184 w 407"/>
              <a:gd name="T9" fmla="*/ 287 h 630"/>
              <a:gd name="T10" fmla="*/ 192 w 407"/>
              <a:gd name="T11" fmla="*/ 319 h 630"/>
              <a:gd name="T12" fmla="*/ 240 w 407"/>
              <a:gd name="T13" fmla="*/ 303 h 630"/>
              <a:gd name="T14" fmla="*/ 304 w 407"/>
              <a:gd name="T15" fmla="*/ 415 h 630"/>
              <a:gd name="T16" fmla="*/ 407 w 407"/>
              <a:gd name="T17" fmla="*/ 383 h 630"/>
              <a:gd name="T18" fmla="*/ 407 w 407"/>
              <a:gd name="T19" fmla="*/ 630 h 630"/>
              <a:gd name="T20" fmla="*/ 216 w 407"/>
              <a:gd name="T21" fmla="*/ 630 h 630"/>
              <a:gd name="T22" fmla="*/ 24 w 407"/>
              <a:gd name="T23" fmla="*/ 630 h 630"/>
              <a:gd name="T24" fmla="*/ 24 w 407"/>
              <a:gd name="T25" fmla="*/ 439 h 630"/>
              <a:gd name="T26" fmla="*/ 0 w 407"/>
              <a:gd name="T27" fmla="*/ 439 h 630"/>
              <a:gd name="T28" fmla="*/ 40 w 407"/>
              <a:gd name="T29" fmla="*/ 295 h 630"/>
              <a:gd name="T30" fmla="*/ 16 w 407"/>
              <a:gd name="T31" fmla="*/ 255 h 630"/>
              <a:gd name="T32" fmla="*/ 16 w 407"/>
              <a:gd name="T33"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962094" name="Freeform 110"/>
          <p:cNvSpPr>
            <a:spLocks/>
          </p:cNvSpPr>
          <p:nvPr/>
        </p:nvSpPr>
        <p:spPr bwMode="auto">
          <a:xfrm>
            <a:off x="1254125" y="3133725"/>
            <a:ext cx="808038" cy="1246188"/>
          </a:xfrm>
          <a:custGeom>
            <a:avLst/>
            <a:gdLst>
              <a:gd name="T0" fmla="*/ 0 w 384"/>
              <a:gd name="T1" fmla="*/ 0 h 614"/>
              <a:gd name="T2" fmla="*/ 384 w 384"/>
              <a:gd name="T3" fmla="*/ 0 h 614"/>
              <a:gd name="T4" fmla="*/ 384 w 384"/>
              <a:gd name="T5" fmla="*/ 423 h 614"/>
              <a:gd name="T6" fmla="*/ 384 w 384"/>
              <a:gd name="T7" fmla="*/ 510 h 614"/>
              <a:gd name="T8" fmla="*/ 344 w 384"/>
              <a:gd name="T9" fmla="*/ 502 h 614"/>
              <a:gd name="T10" fmla="*/ 360 w 384"/>
              <a:gd name="T11" fmla="*/ 614 h 614"/>
              <a:gd name="T12" fmla="*/ 0 w 384"/>
              <a:gd name="T13" fmla="*/ 263 h 614"/>
              <a:gd name="T14" fmla="*/ 0 w 384"/>
              <a:gd name="T15" fmla="*/ 0 h 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962095" name="Freeform 111"/>
          <p:cNvSpPr>
            <a:spLocks/>
          </p:cNvSpPr>
          <p:nvPr/>
        </p:nvSpPr>
        <p:spPr bwMode="auto">
          <a:xfrm>
            <a:off x="1978025" y="3992563"/>
            <a:ext cx="787400" cy="969962"/>
          </a:xfrm>
          <a:custGeom>
            <a:avLst/>
            <a:gdLst>
              <a:gd name="T0" fmla="*/ 40 w 375"/>
              <a:gd name="T1" fmla="*/ 0 h 478"/>
              <a:gd name="T2" fmla="*/ 375 w 375"/>
              <a:gd name="T3" fmla="*/ 0 h 478"/>
              <a:gd name="T4" fmla="*/ 375 w 375"/>
              <a:gd name="T5" fmla="*/ 478 h 478"/>
              <a:gd name="T6" fmla="*/ 255 w 375"/>
              <a:gd name="T7" fmla="*/ 478 h 478"/>
              <a:gd name="T8" fmla="*/ 40 w 375"/>
              <a:gd name="T9" fmla="*/ 375 h 478"/>
              <a:gd name="T10" fmla="*/ 40 w 375"/>
              <a:gd name="T11" fmla="*/ 343 h 478"/>
              <a:gd name="T12" fmla="*/ 48 w 375"/>
              <a:gd name="T13" fmla="*/ 239 h 478"/>
              <a:gd name="T14" fmla="*/ 16 w 375"/>
              <a:gd name="T15" fmla="*/ 191 h 478"/>
              <a:gd name="T16" fmla="*/ 0 w 375"/>
              <a:gd name="T17" fmla="*/ 79 h 478"/>
              <a:gd name="T18" fmla="*/ 40 w 375"/>
              <a:gd name="T19" fmla="*/ 87 h 478"/>
              <a:gd name="T20" fmla="*/ 40 w 375"/>
              <a:gd name="T21"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962096" name="Freeform 112"/>
          <p:cNvSpPr>
            <a:spLocks/>
          </p:cNvSpPr>
          <p:nvPr/>
        </p:nvSpPr>
        <p:spPr bwMode="auto">
          <a:xfrm>
            <a:off x="635000" y="3116263"/>
            <a:ext cx="1443038" cy="1571625"/>
          </a:xfrm>
          <a:custGeom>
            <a:avLst/>
            <a:gdLst>
              <a:gd name="T0" fmla="*/ 16 w 687"/>
              <a:gd name="T1" fmla="*/ 0 h 774"/>
              <a:gd name="T2" fmla="*/ 295 w 687"/>
              <a:gd name="T3" fmla="*/ 0 h 774"/>
              <a:gd name="T4" fmla="*/ 295 w 687"/>
              <a:gd name="T5" fmla="*/ 263 h 774"/>
              <a:gd name="T6" fmla="*/ 655 w 687"/>
              <a:gd name="T7" fmla="*/ 622 h 774"/>
              <a:gd name="T8" fmla="*/ 687 w 687"/>
              <a:gd name="T9" fmla="*/ 670 h 774"/>
              <a:gd name="T10" fmla="*/ 671 w 687"/>
              <a:gd name="T11" fmla="*/ 774 h 774"/>
              <a:gd name="T12" fmla="*/ 495 w 687"/>
              <a:gd name="T13" fmla="*/ 774 h 774"/>
              <a:gd name="T14" fmla="*/ 335 w 687"/>
              <a:gd name="T15" fmla="*/ 646 h 774"/>
              <a:gd name="T16" fmla="*/ 271 w 687"/>
              <a:gd name="T17" fmla="*/ 646 h 774"/>
              <a:gd name="T18" fmla="*/ 136 w 687"/>
              <a:gd name="T19" fmla="*/ 399 h 774"/>
              <a:gd name="T20" fmla="*/ 40 w 687"/>
              <a:gd name="T21" fmla="*/ 255 h 774"/>
              <a:gd name="T22" fmla="*/ 56 w 687"/>
              <a:gd name="T23" fmla="*/ 199 h 774"/>
              <a:gd name="T24" fmla="*/ 0 w 687"/>
              <a:gd name="T25" fmla="*/ 120 h 774"/>
              <a:gd name="T26" fmla="*/ 16 w 687"/>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1962099" name="Text Box 115"/>
          <p:cNvSpPr txBox="1">
            <a:spLocks noChangeArrowheads="1"/>
          </p:cNvSpPr>
          <p:nvPr/>
        </p:nvSpPr>
        <p:spPr bwMode="auto">
          <a:xfrm>
            <a:off x="601663" y="381000"/>
            <a:ext cx="639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altLang="en-US" sz="3600" i="0" dirty="0">
                <a:solidFill>
                  <a:schemeClr val="tx2"/>
                </a:solidFill>
              </a:rPr>
              <a:t>Hierarchical learning</a:t>
            </a:r>
          </a:p>
        </p:txBody>
      </p:sp>
      <p:graphicFrame>
        <p:nvGraphicFramePr>
          <p:cNvPr id="1962108" name="Object 124"/>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28004" name="Clip" r:id="rId4" imgW="7033680" imgH="2111040" progId="MS_ClipArt_Gallery.2">
                  <p:embed/>
                </p:oleObj>
              </mc:Choice>
              <mc:Fallback>
                <p:oleObj name="Clip" r:id="rId4" imgW="7033680" imgH="2111040" progId="MS_ClipArt_Gallery.2">
                  <p:embed/>
                  <p:pic>
                    <p:nvPicPr>
                      <p:cNvPr id="1962108" name="Object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62111" name="Line 127"/>
          <p:cNvSpPr>
            <a:spLocks noChangeShapeType="1"/>
          </p:cNvSpPr>
          <p:nvPr/>
        </p:nvSpPr>
        <p:spPr bwMode="auto">
          <a:xfrm rot="3855295" flipV="1">
            <a:off x="3531394" y="810419"/>
            <a:ext cx="1890712" cy="5797550"/>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112" name="Line 128"/>
          <p:cNvSpPr>
            <a:spLocks noChangeShapeType="1"/>
          </p:cNvSpPr>
          <p:nvPr/>
        </p:nvSpPr>
        <p:spPr bwMode="auto">
          <a:xfrm rot="3855295" flipH="1" flipV="1">
            <a:off x="7593806" y="2734469"/>
            <a:ext cx="282575" cy="623888"/>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113" name="Line 129"/>
          <p:cNvSpPr>
            <a:spLocks noChangeShapeType="1"/>
          </p:cNvSpPr>
          <p:nvPr/>
        </p:nvSpPr>
        <p:spPr bwMode="auto">
          <a:xfrm rot="3855295" flipH="1">
            <a:off x="6553200" y="2736851"/>
            <a:ext cx="808037" cy="855662"/>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114" name="Line 130"/>
          <p:cNvSpPr>
            <a:spLocks noChangeShapeType="1"/>
          </p:cNvSpPr>
          <p:nvPr/>
        </p:nvSpPr>
        <p:spPr bwMode="auto">
          <a:xfrm rot="3855295" flipH="1">
            <a:off x="6243637" y="2554288"/>
            <a:ext cx="830263" cy="1481138"/>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115" name="Line 131"/>
          <p:cNvSpPr>
            <a:spLocks noChangeShapeType="1"/>
          </p:cNvSpPr>
          <p:nvPr/>
        </p:nvSpPr>
        <p:spPr bwMode="auto">
          <a:xfrm rot="3855295">
            <a:off x="6763544" y="3302794"/>
            <a:ext cx="641350" cy="1217612"/>
          </a:xfrm>
          <a:prstGeom prst="line">
            <a:avLst/>
          </a:prstGeom>
          <a:noFill/>
          <a:ln w="38100" cap="rnd">
            <a:solidFill>
              <a:schemeClr val="tx1"/>
            </a:solidFill>
            <a:prstDash val="sysDot"/>
            <a:round/>
            <a:headEnd type="none" w="lg"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117" name="Text Box 133"/>
          <p:cNvSpPr txBox="1">
            <a:spLocks noChangeArrowheads="1"/>
          </p:cNvSpPr>
          <p:nvPr/>
        </p:nvSpPr>
        <p:spPr bwMode="auto">
          <a:xfrm>
            <a:off x="5441950" y="4329113"/>
            <a:ext cx="1303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2000" i="0"/>
              <a:t>decision </a:t>
            </a:r>
            <a:r>
              <a:rPr lang="en-US" altLang="en-US" sz="2000"/>
              <a:t>d’</a:t>
            </a:r>
            <a:endParaRPr lang="en-US" altLang="en-US" sz="2000" i="0"/>
          </a:p>
        </p:txBody>
      </p:sp>
      <p:graphicFrame>
        <p:nvGraphicFramePr>
          <p:cNvPr id="1962118" name="Object 134"/>
          <p:cNvGraphicFramePr>
            <a:graphicFrameLocks noChangeAspect="1"/>
          </p:cNvGraphicFramePr>
          <p:nvPr/>
        </p:nvGraphicFramePr>
        <p:xfrm>
          <a:off x="7540625" y="3248025"/>
          <a:ext cx="365125" cy="412750"/>
        </p:xfrm>
        <a:graphic>
          <a:graphicData uri="http://schemas.openxmlformats.org/presentationml/2006/ole">
            <mc:AlternateContent xmlns:mc="http://schemas.openxmlformats.org/markup-compatibility/2006">
              <mc:Choice xmlns:v="urn:schemas-microsoft-com:vml" Requires="v">
                <p:oleObj spid="_x0000_s128005" name="Equation" r:id="rId6" imgW="203040" imgH="228600" progId="Equation.DSMT4">
                  <p:embed/>
                </p:oleObj>
              </mc:Choice>
              <mc:Fallback>
                <p:oleObj name="Equation" r:id="rId6" imgW="203040" imgH="228600" progId="Equation.DSMT4">
                  <p:embed/>
                  <p:pic>
                    <p:nvPicPr>
                      <p:cNvPr id="1962118" name="Object 1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3248025"/>
                        <a:ext cx="365125" cy="412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2107" name="Line 123"/>
          <p:cNvSpPr>
            <a:spLocks noChangeShapeType="1"/>
          </p:cNvSpPr>
          <p:nvPr/>
        </p:nvSpPr>
        <p:spPr bwMode="auto">
          <a:xfrm flipV="1">
            <a:off x="4610100" y="3314700"/>
            <a:ext cx="2946400" cy="1358900"/>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41941311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5234" name="Group 2"/>
          <p:cNvGrpSpPr>
            <a:grpSpLocks/>
          </p:cNvGrpSpPr>
          <p:nvPr/>
        </p:nvGrpSpPr>
        <p:grpSpPr bwMode="auto">
          <a:xfrm>
            <a:off x="8097838" y="2501900"/>
            <a:ext cx="538162" cy="728663"/>
            <a:chOff x="4816" y="1931"/>
            <a:chExt cx="256" cy="359"/>
          </a:xfrm>
        </p:grpSpPr>
        <p:sp>
          <p:nvSpPr>
            <p:cNvPr id="2015235"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Lst>
              <a:ahLst/>
              <a:cxnLst>
                <a:cxn ang="0">
                  <a:pos x="T0" y="T1"/>
                </a:cxn>
                <a:cxn ang="0">
                  <a:pos x="T2" y="T3"/>
                </a:cxn>
                <a:cxn ang="0">
                  <a:pos x="T4" y="T5"/>
                </a:cxn>
                <a:cxn ang="0">
                  <a:pos x="T6" y="T7"/>
                </a:cxn>
                <a:cxn ang="0">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2015236"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Lst>
              <a:ahLst/>
              <a:cxnLst>
                <a:cxn ang="0">
                  <a:pos x="T0" y="T1"/>
                </a:cxn>
                <a:cxn ang="0">
                  <a:pos x="T2" y="T3"/>
                </a:cxn>
                <a:cxn ang="0">
                  <a:pos x="T4" y="T5"/>
                </a:cxn>
                <a:cxn ang="0">
                  <a:pos x="T6" y="T7"/>
                </a:cxn>
                <a:cxn ang="0">
                  <a:pos x="T8" y="T9"/>
                </a:cxn>
                <a:cxn ang="0">
                  <a:pos x="T10" y="T11"/>
                </a:cxn>
                <a:cxn ang="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2015237"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Lst>
              <a:ahLst/>
              <a:cxnLst>
                <a:cxn ang="0">
                  <a:pos x="T0" y="T1"/>
                </a:cxn>
                <a:cxn ang="0">
                  <a:pos x="T2" y="T3"/>
                </a:cxn>
                <a:cxn ang="0">
                  <a:pos x="T4" y="T5"/>
                </a:cxn>
                <a:cxn ang="0">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38"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Lst>
              <a:ahLst/>
              <a:cxnLst>
                <a:cxn ang="0">
                  <a:pos x="T0" y="T1"/>
                </a:cxn>
                <a:cxn ang="0">
                  <a:pos x="T2" y="T3"/>
                </a:cxn>
                <a:cxn ang="0">
                  <a:pos x="T4" y="T5"/>
                </a:cxn>
                <a:cxn ang="0">
                  <a:pos x="T6" y="T7"/>
                </a:cxn>
                <a:cxn ang="0">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2015239" name="Group 7"/>
          <p:cNvGrpSpPr>
            <a:grpSpLocks/>
          </p:cNvGrpSpPr>
          <p:nvPr/>
        </p:nvGrpSpPr>
        <p:grpSpPr bwMode="auto">
          <a:xfrm>
            <a:off x="4392613" y="5108575"/>
            <a:ext cx="2482850" cy="1165225"/>
            <a:chOff x="3052" y="3215"/>
            <a:chExt cx="1182" cy="574"/>
          </a:xfrm>
        </p:grpSpPr>
        <p:sp>
          <p:nvSpPr>
            <p:cNvPr id="2015240"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Lst>
              <a:ahLst/>
              <a:cxnLst>
                <a:cxn ang="0">
                  <a:pos x="T0" y="T1"/>
                </a:cxn>
                <a:cxn ang="0">
                  <a:pos x="T2" y="T3"/>
                </a:cxn>
                <a:cxn ang="0">
                  <a:pos x="T4" y="T5"/>
                </a:cxn>
                <a:cxn ang="0">
                  <a:pos x="T6" y="T7"/>
                </a:cxn>
                <a:cxn ang="0">
                  <a:pos x="T8" y="T9"/>
                </a:cxn>
                <a:cxn ang="0">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2015241"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Lst>
              <a:ahLst/>
              <a:cxnLst>
                <a:cxn ang="0">
                  <a:pos x="T0" y="T1"/>
                </a:cxn>
                <a:cxn ang="0">
                  <a:pos x="T2" y="T3"/>
                </a:cxn>
                <a:cxn ang="0">
                  <a:pos x="T4" y="T5"/>
                </a:cxn>
                <a:cxn ang="0">
                  <a:pos x="T6" y="T7"/>
                </a:cxn>
                <a:cxn ang="0">
                  <a:pos x="T8" y="T9"/>
                </a:cxn>
                <a:cxn ang="0">
                  <a:pos x="T10" y="T11"/>
                </a:cxn>
                <a:cxn ang="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2015242"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Lst>
              <a:ahLst/>
              <a:cxnLst>
                <a:cxn ang="0">
                  <a:pos x="T0" y="T1"/>
                </a:cxn>
                <a:cxn ang="0">
                  <a:pos x="T2" y="T3"/>
                </a:cxn>
                <a:cxn ang="0">
                  <a:pos x="T4" y="T5"/>
                </a:cxn>
                <a:cxn ang="0">
                  <a:pos x="T6" y="T7"/>
                </a:cxn>
                <a:cxn ang="0">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43"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2015244"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Lst>
              <a:ahLst/>
              <a:cxnLst>
                <a:cxn ang="0">
                  <a:pos x="T0" y="T1"/>
                </a:cxn>
                <a:cxn ang="0">
                  <a:pos x="T2" y="T3"/>
                </a:cxn>
                <a:cxn ang="0">
                  <a:pos x="T4" y="T5"/>
                </a:cxn>
                <a:cxn ang="0">
                  <a:pos x="T6" y="T7"/>
                </a:cxn>
                <a:cxn ang="0">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45"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Lst>
              <a:ahLst/>
              <a:cxnLst>
                <a:cxn ang="0">
                  <a:pos x="T0" y="T1"/>
                </a:cxn>
                <a:cxn ang="0">
                  <a:pos x="T2" y="T3"/>
                </a:cxn>
                <a:cxn ang="0">
                  <a:pos x="T4" y="T5"/>
                </a:cxn>
                <a:cxn ang="0">
                  <a:pos x="T6" y="T7"/>
                </a:cxn>
                <a:cxn ang="0">
                  <a:pos x="T8" y="T9"/>
                </a:cxn>
                <a:cxn ang="0">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46"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2015247"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2015248"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Lst>
              <a:ahLst/>
              <a:cxnLst>
                <a:cxn ang="0">
                  <a:pos x="T0" y="T1"/>
                </a:cxn>
                <a:cxn ang="0">
                  <a:pos x="T2" y="T3"/>
                </a:cxn>
                <a:cxn ang="0">
                  <a:pos x="T4" y="T5"/>
                </a:cxn>
                <a:cxn ang="0">
                  <a:pos x="T6" y="T7"/>
                </a:cxn>
                <a:cxn ang="0">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2015249"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Lst>
              <a:ahLst/>
              <a:cxnLst>
                <a:cxn ang="0">
                  <a:pos x="T0" y="T1"/>
                </a:cxn>
                <a:cxn ang="0">
                  <a:pos x="T2" y="T3"/>
                </a:cxn>
                <a:cxn ang="0">
                  <a:pos x="T4" y="T5"/>
                </a:cxn>
                <a:cxn ang="0">
                  <a:pos x="T6" y="T7"/>
                </a:cxn>
                <a:cxn ang="0">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50"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Lst>
              <a:ahLst/>
              <a:cxnLst>
                <a:cxn ang="0">
                  <a:pos x="T0" y="T1"/>
                </a:cxn>
                <a:cxn ang="0">
                  <a:pos x="T2" y="T3"/>
                </a:cxn>
                <a:cxn ang="0">
                  <a:pos x="T4" y="T5"/>
                </a:cxn>
                <a:cxn ang="0">
                  <a:pos x="T6" y="T7"/>
                </a:cxn>
                <a:cxn ang="0">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2015251"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2015252"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Lst>
              <a:ahLst/>
              <a:cxnLst>
                <a:cxn ang="0">
                  <a:pos x="T0" y="T1"/>
                </a:cxn>
                <a:cxn ang="0">
                  <a:pos x="T2" y="T3"/>
                </a:cxn>
                <a:cxn ang="0">
                  <a:pos x="T4" y="T5"/>
                </a:cxn>
                <a:cxn ang="0">
                  <a:pos x="T6" y="T7"/>
                </a:cxn>
                <a:cxn ang="0">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53"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Lst>
              <a:ahLst/>
              <a:cxnLst>
                <a:cxn ang="0">
                  <a:pos x="T0" y="T1"/>
                </a:cxn>
                <a:cxn ang="0">
                  <a:pos x="T2" y="T3"/>
                </a:cxn>
                <a:cxn ang="0">
                  <a:pos x="T4" y="T5"/>
                </a:cxn>
                <a:cxn ang="0">
                  <a:pos x="T6" y="T7"/>
                </a:cxn>
                <a:cxn ang="0">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2015254" name="Group 22"/>
          <p:cNvGrpSpPr>
            <a:grpSpLocks/>
          </p:cNvGrpSpPr>
          <p:nvPr/>
        </p:nvGrpSpPr>
        <p:grpSpPr bwMode="auto">
          <a:xfrm>
            <a:off x="6607175" y="4217988"/>
            <a:ext cx="838200" cy="1020762"/>
            <a:chOff x="4106" y="2776"/>
            <a:chExt cx="399" cy="503"/>
          </a:xfrm>
        </p:grpSpPr>
        <p:sp>
          <p:nvSpPr>
            <p:cNvPr id="2015255"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Lst>
              <a:ahLst/>
              <a:cxnLst>
                <a:cxn ang="0">
                  <a:pos x="T0" y="T1"/>
                </a:cxn>
                <a:cxn ang="0">
                  <a:pos x="T2" y="T3"/>
                </a:cxn>
                <a:cxn ang="0">
                  <a:pos x="T4" y="T5"/>
                </a:cxn>
                <a:cxn ang="0">
                  <a:pos x="T6" y="T7"/>
                </a:cxn>
                <a:cxn ang="0">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2015256"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Lst>
              <a:ahLst/>
              <a:cxnLst>
                <a:cxn ang="0">
                  <a:pos x="T0" y="T1"/>
                </a:cxn>
                <a:cxn ang="0">
                  <a:pos x="T2" y="T3"/>
                </a:cxn>
                <a:cxn ang="0">
                  <a:pos x="T4" y="T5"/>
                </a:cxn>
                <a:cxn ang="0">
                  <a:pos x="T6" y="T7"/>
                </a:cxn>
                <a:cxn ang="0">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2015257"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Lst>
              <a:ahLst/>
              <a:cxnLst>
                <a:cxn ang="0">
                  <a:pos x="T0" y="T1"/>
                </a:cxn>
                <a:cxn ang="0">
                  <a:pos x="T2" y="T3"/>
                </a:cxn>
                <a:cxn ang="0">
                  <a:pos x="T4" y="T5"/>
                </a:cxn>
                <a:cxn ang="0">
                  <a:pos x="T6" y="T7"/>
                </a:cxn>
                <a:cxn ang="0">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2015258"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59"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Lst>
              <a:ahLst/>
              <a:cxnLst>
                <a:cxn ang="0">
                  <a:pos x="T0" y="T1"/>
                </a:cxn>
                <a:cxn ang="0">
                  <a:pos x="T2" y="T3"/>
                </a:cxn>
                <a:cxn ang="0">
                  <a:pos x="T4" y="T5"/>
                </a:cxn>
                <a:cxn ang="0">
                  <a:pos x="T6" y="T7"/>
                </a:cxn>
                <a:cxn ang="0">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2015260"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Lst>
              <a:ahLst/>
              <a:cxnLst>
                <a:cxn ang="0">
                  <a:pos x="T0" y="T1"/>
                </a:cxn>
                <a:cxn ang="0">
                  <a:pos x="T2" y="T3"/>
                </a:cxn>
                <a:cxn ang="0">
                  <a:pos x="T4" y="T5"/>
                </a:cxn>
                <a:cxn ang="0">
                  <a:pos x="T6" y="T7"/>
                </a:cxn>
                <a:cxn ang="0">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2015261" name="Freeform 29"/>
          <p:cNvSpPr>
            <a:spLocks/>
          </p:cNvSpPr>
          <p:nvPr/>
        </p:nvSpPr>
        <p:spPr bwMode="auto">
          <a:xfrm>
            <a:off x="7529513" y="3521075"/>
            <a:ext cx="100012" cy="438150"/>
          </a:xfrm>
          <a:custGeom>
            <a:avLst/>
            <a:gdLst>
              <a:gd name="T0" fmla="*/ 0 w 48"/>
              <a:gd name="T1" fmla="*/ 64 h 216"/>
              <a:gd name="T2" fmla="*/ 48 w 48"/>
              <a:gd name="T3" fmla="*/ 0 h 216"/>
              <a:gd name="T4" fmla="*/ 48 w 48"/>
              <a:gd name="T5" fmla="*/ 152 h 216"/>
              <a:gd name="T6" fmla="*/ 0 w 48"/>
              <a:gd name="T7" fmla="*/ 216 h 216"/>
              <a:gd name="T8" fmla="*/ 0 w 48"/>
              <a:gd name="T9" fmla="*/ 64 h 216"/>
            </a:gdLst>
            <a:ahLst/>
            <a:cxnLst>
              <a:cxn ang="0">
                <a:pos x="T0" y="T1"/>
              </a:cxn>
              <a:cxn ang="0">
                <a:pos x="T2" y="T3"/>
              </a:cxn>
              <a:cxn ang="0">
                <a:pos x="T4" y="T5"/>
              </a:cxn>
              <a:cxn ang="0">
                <a:pos x="T6" y="T7"/>
              </a:cxn>
              <a:cxn ang="0">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2015262" name="Freeform 30"/>
          <p:cNvSpPr>
            <a:spLocks/>
          </p:cNvSpPr>
          <p:nvPr/>
        </p:nvSpPr>
        <p:spPr bwMode="auto">
          <a:xfrm>
            <a:off x="7445375" y="3536950"/>
            <a:ext cx="84138" cy="438150"/>
          </a:xfrm>
          <a:custGeom>
            <a:avLst/>
            <a:gdLst>
              <a:gd name="T0" fmla="*/ 0 w 40"/>
              <a:gd name="T1" fmla="*/ 0 h 216"/>
              <a:gd name="T2" fmla="*/ 40 w 40"/>
              <a:gd name="T3" fmla="*/ 56 h 216"/>
              <a:gd name="T4" fmla="*/ 40 w 40"/>
              <a:gd name="T5" fmla="*/ 216 h 216"/>
              <a:gd name="T6" fmla="*/ 0 w 40"/>
              <a:gd name="T7" fmla="*/ 160 h 216"/>
              <a:gd name="T8" fmla="*/ 0 w 40"/>
              <a:gd name="T9" fmla="*/ 0 h 216"/>
            </a:gdLst>
            <a:ahLst/>
            <a:cxnLst>
              <a:cxn ang="0">
                <a:pos x="T0" y="T1"/>
              </a:cxn>
              <a:cxn ang="0">
                <a:pos x="T2" y="T3"/>
              </a:cxn>
              <a:cxn ang="0">
                <a:pos x="T4" y="T5"/>
              </a:cxn>
              <a:cxn ang="0">
                <a:pos x="T6" y="T7"/>
              </a:cxn>
              <a:cxn ang="0">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2015263" name="Freeform 31"/>
          <p:cNvSpPr>
            <a:spLocks/>
          </p:cNvSpPr>
          <p:nvPr/>
        </p:nvSpPr>
        <p:spPr bwMode="auto">
          <a:xfrm>
            <a:off x="7410450" y="3698875"/>
            <a:ext cx="101600" cy="501650"/>
          </a:xfrm>
          <a:custGeom>
            <a:avLst/>
            <a:gdLst>
              <a:gd name="T0" fmla="*/ 48 w 48"/>
              <a:gd name="T1" fmla="*/ 0 h 247"/>
              <a:gd name="T2" fmla="*/ 0 w 48"/>
              <a:gd name="T3" fmla="*/ 96 h 247"/>
              <a:gd name="T4" fmla="*/ 0 w 48"/>
              <a:gd name="T5" fmla="*/ 247 h 247"/>
              <a:gd name="T6" fmla="*/ 48 w 48"/>
              <a:gd name="T7" fmla="*/ 152 h 247"/>
              <a:gd name="T8" fmla="*/ 48 w 48"/>
              <a:gd name="T9" fmla="*/ 0 h 247"/>
            </a:gdLst>
            <a:ahLst/>
            <a:cxnLst>
              <a:cxn ang="0">
                <a:pos x="T0" y="T1"/>
              </a:cxn>
              <a:cxn ang="0">
                <a:pos x="T2" y="T3"/>
              </a:cxn>
              <a:cxn ang="0">
                <a:pos x="T4" y="T5"/>
              </a:cxn>
              <a:cxn ang="0">
                <a:pos x="T6" y="T7"/>
              </a:cxn>
              <a:cxn ang="0">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64" name="Freeform 32"/>
          <p:cNvSpPr>
            <a:spLocks/>
          </p:cNvSpPr>
          <p:nvPr/>
        </p:nvSpPr>
        <p:spPr bwMode="auto">
          <a:xfrm>
            <a:off x="7343775" y="3894138"/>
            <a:ext cx="66675" cy="227012"/>
          </a:xfrm>
          <a:custGeom>
            <a:avLst/>
            <a:gdLst>
              <a:gd name="T0" fmla="*/ 32 w 32"/>
              <a:gd name="T1" fmla="*/ 0 h 112"/>
              <a:gd name="T2" fmla="*/ 0 w 32"/>
              <a:gd name="T3" fmla="*/ 32 h 112"/>
              <a:gd name="T4" fmla="*/ 32 w 32"/>
              <a:gd name="T5" fmla="*/ 112 h 112"/>
              <a:gd name="T6" fmla="*/ 32 w 32"/>
              <a:gd name="T7" fmla="*/ 0 h 112"/>
            </a:gdLst>
            <a:ahLst/>
            <a:cxnLst>
              <a:cxn ang="0">
                <a:pos x="T0" y="T1"/>
              </a:cxn>
              <a:cxn ang="0">
                <a:pos x="T2" y="T3"/>
              </a:cxn>
              <a:cxn ang="0">
                <a:pos x="T4" y="T5"/>
              </a:cxn>
              <a:cxn ang="0">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65" name="Freeform 33"/>
          <p:cNvSpPr>
            <a:spLocks/>
          </p:cNvSpPr>
          <p:nvPr/>
        </p:nvSpPr>
        <p:spPr bwMode="auto">
          <a:xfrm>
            <a:off x="8132763" y="3165475"/>
            <a:ext cx="117475" cy="355600"/>
          </a:xfrm>
          <a:custGeom>
            <a:avLst/>
            <a:gdLst>
              <a:gd name="T0" fmla="*/ 0 w 56"/>
              <a:gd name="T1" fmla="*/ 16 h 175"/>
              <a:gd name="T2" fmla="*/ 56 w 56"/>
              <a:gd name="T3" fmla="*/ 0 h 175"/>
              <a:gd name="T4" fmla="*/ 56 w 56"/>
              <a:gd name="T5" fmla="*/ 151 h 175"/>
              <a:gd name="T6" fmla="*/ 0 w 56"/>
              <a:gd name="T7" fmla="*/ 175 h 175"/>
              <a:gd name="T8" fmla="*/ 0 w 56"/>
              <a:gd name="T9" fmla="*/ 16 h 175"/>
            </a:gdLst>
            <a:ahLst/>
            <a:cxnLst>
              <a:cxn ang="0">
                <a:pos x="T0" y="T1"/>
              </a:cxn>
              <a:cxn ang="0">
                <a:pos x="T2" y="T3"/>
              </a:cxn>
              <a:cxn ang="0">
                <a:pos x="T4" y="T5"/>
              </a:cxn>
              <a:cxn ang="0">
                <a:pos x="T6" y="T7"/>
              </a:cxn>
              <a:cxn ang="0">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2015266" name="Freeform 34"/>
          <p:cNvSpPr>
            <a:spLocks/>
          </p:cNvSpPr>
          <p:nvPr/>
        </p:nvSpPr>
        <p:spPr bwMode="auto">
          <a:xfrm>
            <a:off x="8067675" y="3149600"/>
            <a:ext cx="65088" cy="355600"/>
          </a:xfrm>
          <a:custGeom>
            <a:avLst/>
            <a:gdLst>
              <a:gd name="T0" fmla="*/ 0 w 31"/>
              <a:gd name="T1" fmla="*/ 0 h 175"/>
              <a:gd name="T2" fmla="*/ 31 w 31"/>
              <a:gd name="T3" fmla="*/ 32 h 175"/>
              <a:gd name="T4" fmla="*/ 31 w 31"/>
              <a:gd name="T5" fmla="*/ 175 h 175"/>
              <a:gd name="T6" fmla="*/ 0 w 31"/>
              <a:gd name="T7" fmla="*/ 152 h 175"/>
              <a:gd name="T8" fmla="*/ 0 w 31"/>
              <a:gd name="T9" fmla="*/ 0 h 175"/>
            </a:gdLst>
            <a:ahLst/>
            <a:cxnLst>
              <a:cxn ang="0">
                <a:pos x="T0" y="T1"/>
              </a:cxn>
              <a:cxn ang="0">
                <a:pos x="T2" y="T3"/>
              </a:cxn>
              <a:cxn ang="0">
                <a:pos x="T4" y="T5"/>
              </a:cxn>
              <a:cxn ang="0">
                <a:pos x="T6" y="T7"/>
              </a:cxn>
              <a:cxn ang="0">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2015267" name="Freeform 35"/>
          <p:cNvSpPr>
            <a:spLocks/>
          </p:cNvSpPr>
          <p:nvPr/>
        </p:nvSpPr>
        <p:spPr bwMode="auto">
          <a:xfrm>
            <a:off x="8034338" y="3165475"/>
            <a:ext cx="33337" cy="371475"/>
          </a:xfrm>
          <a:custGeom>
            <a:avLst/>
            <a:gdLst>
              <a:gd name="T0" fmla="*/ 16 w 16"/>
              <a:gd name="T1" fmla="*/ 0 h 183"/>
              <a:gd name="T2" fmla="*/ 16 w 16"/>
              <a:gd name="T3" fmla="*/ 144 h 183"/>
              <a:gd name="T4" fmla="*/ 0 w 16"/>
              <a:gd name="T5" fmla="*/ 183 h 183"/>
              <a:gd name="T6" fmla="*/ 0 w 16"/>
              <a:gd name="T7" fmla="*/ 24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68" name="Freeform 36"/>
          <p:cNvSpPr>
            <a:spLocks/>
          </p:cNvSpPr>
          <p:nvPr/>
        </p:nvSpPr>
        <p:spPr bwMode="auto">
          <a:xfrm>
            <a:off x="7731125" y="3230563"/>
            <a:ext cx="303213" cy="339725"/>
          </a:xfrm>
          <a:custGeom>
            <a:avLst/>
            <a:gdLst>
              <a:gd name="T0" fmla="*/ 144 w 144"/>
              <a:gd name="T1" fmla="*/ 0 h 167"/>
              <a:gd name="T2" fmla="*/ 112 w 144"/>
              <a:gd name="T3" fmla="*/ 0 h 167"/>
              <a:gd name="T4" fmla="*/ 0 w 144"/>
              <a:gd name="T5" fmla="*/ 16 h 167"/>
              <a:gd name="T6" fmla="*/ 0 w 144"/>
              <a:gd name="T7" fmla="*/ 167 h 167"/>
              <a:gd name="T8" fmla="*/ 112 w 144"/>
              <a:gd name="T9" fmla="*/ 159 h 167"/>
              <a:gd name="T10" fmla="*/ 144 w 144"/>
              <a:gd name="T11" fmla="*/ 151 h 167"/>
              <a:gd name="T12" fmla="*/ 144 w 144"/>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2015269" name="Freeform 37"/>
          <p:cNvSpPr>
            <a:spLocks/>
          </p:cNvSpPr>
          <p:nvPr/>
        </p:nvSpPr>
        <p:spPr bwMode="auto">
          <a:xfrm>
            <a:off x="7629525" y="3279775"/>
            <a:ext cx="101600" cy="403225"/>
          </a:xfrm>
          <a:custGeom>
            <a:avLst/>
            <a:gdLst>
              <a:gd name="T0" fmla="*/ 48 w 48"/>
              <a:gd name="T1" fmla="*/ 0 h 199"/>
              <a:gd name="T2" fmla="*/ 48 w 48"/>
              <a:gd name="T3" fmla="*/ 151 h 199"/>
              <a:gd name="T4" fmla="*/ 16 w 48"/>
              <a:gd name="T5" fmla="*/ 167 h 199"/>
              <a:gd name="T6" fmla="*/ 0 w 48"/>
              <a:gd name="T7" fmla="*/ 199 h 199"/>
              <a:gd name="T8" fmla="*/ 0 w 48"/>
              <a:gd name="T9" fmla="*/ 119 h 199"/>
              <a:gd name="T10" fmla="*/ 8 w 48"/>
              <a:gd name="T11" fmla="*/ 64 h 199"/>
              <a:gd name="T12" fmla="*/ 0 w 48"/>
              <a:gd name="T13" fmla="*/ 56 h 199"/>
              <a:gd name="T14" fmla="*/ 16 w 48"/>
              <a:gd name="T15" fmla="*/ 16 h 199"/>
              <a:gd name="T16" fmla="*/ 48 w 48"/>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2015270" name="Group 38"/>
          <p:cNvGrpSpPr>
            <a:grpSpLocks/>
          </p:cNvGrpSpPr>
          <p:nvPr/>
        </p:nvGrpSpPr>
        <p:grpSpPr bwMode="auto">
          <a:xfrm>
            <a:off x="635000" y="2033588"/>
            <a:ext cx="3790950" cy="4064000"/>
            <a:chOff x="1263" y="1700"/>
            <a:chExt cx="1805" cy="2002"/>
          </a:xfrm>
        </p:grpSpPr>
        <p:sp>
          <p:nvSpPr>
            <p:cNvPr id="2015271"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72"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2015273"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Lst>
              <a:ahLst/>
              <a:cxnLst>
                <a:cxn ang="0">
                  <a:pos x="T0" y="T1"/>
                </a:cxn>
                <a:cxn ang="0">
                  <a:pos x="T2" y="T3"/>
                </a:cxn>
                <a:cxn ang="0">
                  <a:pos x="T4" y="T5"/>
                </a:cxn>
                <a:cxn ang="0">
                  <a:pos x="T6" y="T7"/>
                </a:cxn>
                <a:cxn ang="0">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74"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2015275"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Lst>
              <a:ahLst/>
              <a:cxnLst>
                <a:cxn ang="0">
                  <a:pos x="T0" y="T1"/>
                </a:cxn>
                <a:cxn ang="0">
                  <a:pos x="T2" y="T3"/>
                </a:cxn>
                <a:cxn ang="0">
                  <a:pos x="T4" y="T5"/>
                </a:cxn>
                <a:cxn ang="0">
                  <a:pos x="T6" y="T7"/>
                </a:cxn>
                <a:cxn ang="0">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76"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2015277"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2015278"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Lst>
              <a:ahLst/>
              <a:cxnLst>
                <a:cxn ang="0">
                  <a:pos x="T0" y="T1"/>
                </a:cxn>
                <a:cxn ang="0">
                  <a:pos x="T2" y="T3"/>
                </a:cxn>
                <a:cxn ang="0">
                  <a:pos x="T4" y="T5"/>
                </a:cxn>
                <a:cxn ang="0">
                  <a:pos x="T6" y="T7"/>
                </a:cxn>
                <a:cxn ang="0">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79"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Lst>
              <a:ahLst/>
              <a:cxnLst>
                <a:cxn ang="0">
                  <a:pos x="T0" y="T1"/>
                </a:cxn>
                <a:cxn ang="0">
                  <a:pos x="T2" y="T3"/>
                </a:cxn>
                <a:cxn ang="0">
                  <a:pos x="T4" y="T5"/>
                </a:cxn>
                <a:cxn ang="0">
                  <a:pos x="T6" y="T7"/>
                </a:cxn>
                <a:cxn ang="0">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2015280"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Lst>
              <a:ahLst/>
              <a:cxnLst>
                <a:cxn ang="0">
                  <a:pos x="T0" y="T1"/>
                </a:cxn>
                <a:cxn ang="0">
                  <a:pos x="T2" y="T3"/>
                </a:cxn>
                <a:cxn ang="0">
                  <a:pos x="T4" y="T5"/>
                </a:cxn>
                <a:cxn ang="0">
                  <a:pos x="T6" y="T7"/>
                </a:cxn>
                <a:cxn ang="0">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81"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Lst>
              <a:ahLst/>
              <a:cxnLst>
                <a:cxn ang="0">
                  <a:pos x="T0" y="T1"/>
                </a:cxn>
                <a:cxn ang="0">
                  <a:pos x="T2" y="T3"/>
                </a:cxn>
                <a:cxn ang="0">
                  <a:pos x="T4" y="T5"/>
                </a:cxn>
                <a:cxn ang="0">
                  <a:pos x="T6" y="T7"/>
                </a:cxn>
                <a:cxn ang="0">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82"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Lst>
              <a:ahLst/>
              <a:cxnLst>
                <a:cxn ang="0">
                  <a:pos x="T0" y="T1"/>
                </a:cxn>
                <a:cxn ang="0">
                  <a:pos x="T2" y="T3"/>
                </a:cxn>
                <a:cxn ang="0">
                  <a:pos x="T4" y="T5"/>
                </a:cxn>
                <a:cxn ang="0">
                  <a:pos x="T6" y="T7"/>
                </a:cxn>
                <a:cxn ang="0">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2015283"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Lst>
              <a:ahLst/>
              <a:cxnLst>
                <a:cxn ang="0">
                  <a:pos x="T0" y="T1"/>
                </a:cxn>
                <a:cxn ang="0">
                  <a:pos x="T2" y="T3"/>
                </a:cxn>
                <a:cxn ang="0">
                  <a:pos x="T4" y="T5"/>
                </a:cxn>
                <a:cxn ang="0">
                  <a:pos x="T6" y="T7"/>
                </a:cxn>
                <a:cxn ang="0">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84"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Lst>
              <a:ahLst/>
              <a:cxnLst>
                <a:cxn ang="0">
                  <a:pos x="T0" y="T1"/>
                </a:cxn>
                <a:cxn ang="0">
                  <a:pos x="T2" y="T3"/>
                </a:cxn>
                <a:cxn ang="0">
                  <a:pos x="T4" y="T5"/>
                </a:cxn>
                <a:cxn ang="0">
                  <a:pos x="T6" y="T7"/>
                </a:cxn>
                <a:cxn ang="0">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2015285"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Lst>
              <a:ahLst/>
              <a:cxnLst>
                <a:cxn ang="0">
                  <a:pos x="T0" y="T1"/>
                </a:cxn>
                <a:cxn ang="0">
                  <a:pos x="T2" y="T3"/>
                </a:cxn>
                <a:cxn ang="0">
                  <a:pos x="T4" y="T5"/>
                </a:cxn>
                <a:cxn ang="0">
                  <a:pos x="T6" y="T7"/>
                </a:cxn>
                <a:cxn ang="0">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86"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Lst>
              <a:ahLst/>
              <a:cxnLst>
                <a:cxn ang="0">
                  <a:pos x="T0" y="T1"/>
                </a:cxn>
                <a:cxn ang="0">
                  <a:pos x="T2" y="T3"/>
                </a:cxn>
                <a:cxn ang="0">
                  <a:pos x="T4" y="T5"/>
                </a:cxn>
                <a:cxn ang="0">
                  <a:pos x="T6" y="T7"/>
                </a:cxn>
                <a:cxn ang="0">
                  <a:pos x="T8" y="T9"/>
                </a:cxn>
                <a:cxn ang="0">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2015287" name="Group 55"/>
          <p:cNvGrpSpPr>
            <a:grpSpLocks/>
          </p:cNvGrpSpPr>
          <p:nvPr/>
        </p:nvGrpSpPr>
        <p:grpSpPr bwMode="auto">
          <a:xfrm>
            <a:off x="5080000" y="1984375"/>
            <a:ext cx="1409700" cy="1230313"/>
            <a:chOff x="3379" y="1676"/>
            <a:chExt cx="671" cy="606"/>
          </a:xfrm>
        </p:grpSpPr>
        <p:sp>
          <p:nvSpPr>
            <p:cNvPr id="2015288"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Lst>
              <a:ahLst/>
              <a:cxnLst>
                <a:cxn ang="0">
                  <a:pos x="T0" y="T1"/>
                </a:cxn>
                <a:cxn ang="0">
                  <a:pos x="T2" y="T3"/>
                </a:cxn>
                <a:cxn ang="0">
                  <a:pos x="T4" y="T5"/>
                </a:cxn>
                <a:cxn ang="0">
                  <a:pos x="T6" y="T7"/>
                </a:cxn>
                <a:cxn ang="0">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2015289"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Lst>
              <a:ahLst/>
              <a:cxnLst>
                <a:cxn ang="0">
                  <a:pos x="T0" y="T1"/>
                </a:cxn>
                <a:cxn ang="0">
                  <a:pos x="T2" y="T3"/>
                </a:cxn>
                <a:cxn ang="0">
                  <a:pos x="T4" y="T5"/>
                </a:cxn>
                <a:cxn ang="0">
                  <a:pos x="T6" y="T7"/>
                </a:cxn>
                <a:cxn ang="0">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2015290"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Lst>
              <a:ahLst/>
              <a:cxnLst>
                <a:cxn ang="0">
                  <a:pos x="T0" y="T1"/>
                </a:cxn>
                <a:cxn ang="0">
                  <a:pos x="T2" y="T3"/>
                </a:cxn>
                <a:cxn ang="0">
                  <a:pos x="T4" y="T5"/>
                </a:cxn>
                <a:cxn ang="0">
                  <a:pos x="T6" y="T7"/>
                </a:cxn>
                <a:cxn ang="0">
                  <a:pos x="T8" y="T9"/>
                </a:cxn>
                <a:cxn ang="0">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91"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Lst>
              <a:ahLst/>
              <a:cxnLst>
                <a:cxn ang="0">
                  <a:pos x="T0" y="T1"/>
                </a:cxn>
                <a:cxn ang="0">
                  <a:pos x="T2" y="T3"/>
                </a:cxn>
                <a:cxn ang="0">
                  <a:pos x="T4" y="T5"/>
                </a:cxn>
                <a:cxn ang="0">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92"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Lst>
              <a:ahLst/>
              <a:cxnLst>
                <a:cxn ang="0">
                  <a:pos x="T0" y="T1"/>
                </a:cxn>
                <a:cxn ang="0">
                  <a:pos x="T2" y="T3"/>
                </a:cxn>
                <a:cxn ang="0">
                  <a:pos x="T4" y="T5"/>
                </a:cxn>
                <a:cxn ang="0">
                  <a:pos x="T6" y="T7"/>
                </a:cxn>
                <a:cxn ang="0">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2015293"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2015294"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Lst>
              <a:ahLst/>
              <a:cxnLst>
                <a:cxn ang="0">
                  <a:pos x="T0" y="T1"/>
                </a:cxn>
                <a:cxn ang="0">
                  <a:pos x="T2" y="T3"/>
                </a:cxn>
                <a:cxn ang="0">
                  <a:pos x="T4" y="T5"/>
                </a:cxn>
                <a:cxn ang="0">
                  <a:pos x="T6" y="T7"/>
                </a:cxn>
                <a:cxn ang="0">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2015295"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Lst>
              <a:ahLst/>
              <a:cxnLst>
                <a:cxn ang="0">
                  <a:pos x="T0" y="T1"/>
                </a:cxn>
                <a:cxn ang="0">
                  <a:pos x="T2" y="T3"/>
                </a:cxn>
                <a:cxn ang="0">
                  <a:pos x="T4" y="T5"/>
                </a:cxn>
                <a:cxn ang="0">
                  <a:pos x="T6" y="T7"/>
                </a:cxn>
                <a:cxn ang="0">
                  <a:pos x="T8" y="T9"/>
                </a:cxn>
                <a:cxn ang="0">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2015296" name="Freeform 64"/>
          <p:cNvSpPr>
            <a:spLocks/>
          </p:cNvSpPr>
          <p:nvPr/>
        </p:nvSpPr>
        <p:spPr bwMode="auto">
          <a:xfrm>
            <a:off x="6757988" y="3051175"/>
            <a:ext cx="787400" cy="454025"/>
          </a:xfrm>
          <a:custGeom>
            <a:avLst/>
            <a:gdLst>
              <a:gd name="T0" fmla="*/ 0 w 375"/>
              <a:gd name="T1" fmla="*/ 40 h 223"/>
              <a:gd name="T2" fmla="*/ 56 w 375"/>
              <a:gd name="T3" fmla="*/ 0 h 223"/>
              <a:gd name="T4" fmla="*/ 56 w 375"/>
              <a:gd name="T5" fmla="*/ 40 h 223"/>
              <a:gd name="T6" fmla="*/ 335 w 375"/>
              <a:gd name="T7" fmla="*/ 40 h 223"/>
              <a:gd name="T8" fmla="*/ 375 w 375"/>
              <a:gd name="T9" fmla="*/ 104 h 223"/>
              <a:gd name="T10" fmla="*/ 351 w 375"/>
              <a:gd name="T11" fmla="*/ 128 h 223"/>
              <a:gd name="T12" fmla="*/ 367 w 375"/>
              <a:gd name="T13" fmla="*/ 184 h 223"/>
              <a:gd name="T14" fmla="*/ 351 w 375"/>
              <a:gd name="T15" fmla="*/ 207 h 223"/>
              <a:gd name="T16" fmla="*/ 287 w 375"/>
              <a:gd name="T17" fmla="*/ 207 h 223"/>
              <a:gd name="T18" fmla="*/ 287 w 375"/>
              <a:gd name="T19" fmla="*/ 223 h 223"/>
              <a:gd name="T20" fmla="*/ 0 w 375"/>
              <a:gd name="T21" fmla="*/ 223 h 223"/>
              <a:gd name="T22" fmla="*/ 0 w 375"/>
              <a:gd name="T23" fmla="*/ 4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2015297" name="Freeform 65"/>
          <p:cNvSpPr>
            <a:spLocks/>
          </p:cNvSpPr>
          <p:nvPr/>
        </p:nvSpPr>
        <p:spPr bwMode="auto">
          <a:xfrm>
            <a:off x="6875463" y="2566988"/>
            <a:ext cx="871537" cy="760412"/>
          </a:xfrm>
          <a:custGeom>
            <a:avLst/>
            <a:gdLst>
              <a:gd name="T0" fmla="*/ 0 w 415"/>
              <a:gd name="T1" fmla="*/ 239 h 375"/>
              <a:gd name="T2" fmla="*/ 0 w 415"/>
              <a:gd name="T3" fmla="*/ 279 h 375"/>
              <a:gd name="T4" fmla="*/ 271 w 415"/>
              <a:gd name="T5" fmla="*/ 279 h 375"/>
              <a:gd name="T6" fmla="*/ 319 w 415"/>
              <a:gd name="T7" fmla="*/ 343 h 375"/>
              <a:gd name="T8" fmla="*/ 367 w 415"/>
              <a:gd name="T9" fmla="*/ 351 h 375"/>
              <a:gd name="T10" fmla="*/ 367 w 415"/>
              <a:gd name="T11" fmla="*/ 375 h 375"/>
              <a:gd name="T12" fmla="*/ 407 w 415"/>
              <a:gd name="T13" fmla="*/ 343 h 375"/>
              <a:gd name="T14" fmla="*/ 415 w 415"/>
              <a:gd name="T15" fmla="*/ 223 h 375"/>
              <a:gd name="T16" fmla="*/ 415 w 415"/>
              <a:gd name="T17" fmla="*/ 135 h 375"/>
              <a:gd name="T18" fmla="*/ 399 w 415"/>
              <a:gd name="T19" fmla="*/ 119 h 375"/>
              <a:gd name="T20" fmla="*/ 407 w 415"/>
              <a:gd name="T21" fmla="*/ 0 h 375"/>
              <a:gd name="T22" fmla="*/ 319 w 415"/>
              <a:gd name="T23" fmla="*/ 0 h 375"/>
              <a:gd name="T24" fmla="*/ 223 w 415"/>
              <a:gd name="T25" fmla="*/ 96 h 375"/>
              <a:gd name="T26" fmla="*/ 239 w 415"/>
              <a:gd name="T27" fmla="*/ 127 h 375"/>
              <a:gd name="T28" fmla="*/ 183 w 415"/>
              <a:gd name="T29" fmla="*/ 175 h 375"/>
              <a:gd name="T30" fmla="*/ 103 w 415"/>
              <a:gd name="T31" fmla="*/ 159 h 375"/>
              <a:gd name="T32" fmla="*/ 39 w 415"/>
              <a:gd name="T33" fmla="*/ 159 h 375"/>
              <a:gd name="T34" fmla="*/ 23 w 415"/>
              <a:gd name="T35" fmla="*/ 207 h 375"/>
              <a:gd name="T36" fmla="*/ 0 w 415"/>
              <a:gd name="T37" fmla="*/ 23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2015298" name="Freeform 66"/>
          <p:cNvSpPr>
            <a:spLocks/>
          </p:cNvSpPr>
          <p:nvPr/>
        </p:nvSpPr>
        <p:spPr bwMode="auto">
          <a:xfrm>
            <a:off x="7713663" y="2582863"/>
            <a:ext cx="319087" cy="371475"/>
          </a:xfrm>
          <a:custGeom>
            <a:avLst/>
            <a:gdLst>
              <a:gd name="T0" fmla="*/ 8 w 152"/>
              <a:gd name="T1" fmla="*/ 0 h 183"/>
              <a:gd name="T2" fmla="*/ 152 w 152"/>
              <a:gd name="T3" fmla="*/ 0 h 183"/>
              <a:gd name="T4" fmla="*/ 144 w 152"/>
              <a:gd name="T5" fmla="*/ 48 h 183"/>
              <a:gd name="T6" fmla="*/ 120 w 152"/>
              <a:gd name="T7" fmla="*/ 56 h 183"/>
              <a:gd name="T8" fmla="*/ 80 w 152"/>
              <a:gd name="T9" fmla="*/ 183 h 183"/>
              <a:gd name="T10" fmla="*/ 16 w 152"/>
              <a:gd name="T11" fmla="*/ 183 h 183"/>
              <a:gd name="T12" fmla="*/ 16 w 152"/>
              <a:gd name="T13" fmla="*/ 127 h 183"/>
              <a:gd name="T14" fmla="*/ 0 w 152"/>
              <a:gd name="T15" fmla="*/ 111 h 183"/>
              <a:gd name="T16" fmla="*/ 8 w 1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2015299" name="Freeform 67"/>
          <p:cNvSpPr>
            <a:spLocks/>
          </p:cNvSpPr>
          <p:nvPr/>
        </p:nvSpPr>
        <p:spPr bwMode="auto">
          <a:xfrm>
            <a:off x="7881938" y="2436813"/>
            <a:ext cx="249237" cy="517525"/>
          </a:xfrm>
          <a:custGeom>
            <a:avLst/>
            <a:gdLst>
              <a:gd name="T0" fmla="*/ 72 w 119"/>
              <a:gd name="T1" fmla="*/ 72 h 255"/>
              <a:gd name="T2" fmla="*/ 119 w 119"/>
              <a:gd name="T3" fmla="*/ 0 h 255"/>
              <a:gd name="T4" fmla="*/ 119 w 119"/>
              <a:gd name="T5" fmla="*/ 239 h 255"/>
              <a:gd name="T6" fmla="*/ 72 w 119"/>
              <a:gd name="T7" fmla="*/ 255 h 255"/>
              <a:gd name="T8" fmla="*/ 0 w 119"/>
              <a:gd name="T9" fmla="*/ 255 h 255"/>
              <a:gd name="T10" fmla="*/ 40 w 119"/>
              <a:gd name="T11" fmla="*/ 128 h 255"/>
              <a:gd name="T12" fmla="*/ 72 w 119"/>
              <a:gd name="T13" fmla="*/ 120 h 255"/>
              <a:gd name="T14" fmla="*/ 72 w 119"/>
              <a:gd name="T15" fmla="*/ 7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2015300" name="Freeform 68"/>
          <p:cNvSpPr>
            <a:spLocks/>
          </p:cNvSpPr>
          <p:nvPr/>
        </p:nvSpPr>
        <p:spPr bwMode="auto">
          <a:xfrm>
            <a:off x="8131175" y="2160588"/>
            <a:ext cx="504825" cy="744537"/>
          </a:xfrm>
          <a:custGeom>
            <a:avLst/>
            <a:gdLst>
              <a:gd name="T0" fmla="*/ 0 w 240"/>
              <a:gd name="T1" fmla="*/ 144 h 367"/>
              <a:gd name="T2" fmla="*/ 0 w 240"/>
              <a:gd name="T3" fmla="*/ 367 h 367"/>
              <a:gd name="T4" fmla="*/ 56 w 240"/>
              <a:gd name="T5" fmla="*/ 335 h 367"/>
              <a:gd name="T6" fmla="*/ 56 w 240"/>
              <a:gd name="T7" fmla="*/ 312 h 367"/>
              <a:gd name="T8" fmla="*/ 240 w 240"/>
              <a:gd name="T9" fmla="*/ 176 h 367"/>
              <a:gd name="T10" fmla="*/ 232 w 240"/>
              <a:gd name="T11" fmla="*/ 128 h 367"/>
              <a:gd name="T12" fmla="*/ 200 w 240"/>
              <a:gd name="T13" fmla="*/ 112 h 367"/>
              <a:gd name="T14" fmla="*/ 176 w 240"/>
              <a:gd name="T15" fmla="*/ 8 h 367"/>
              <a:gd name="T16" fmla="*/ 128 w 240"/>
              <a:gd name="T17" fmla="*/ 16 h 367"/>
              <a:gd name="T18" fmla="*/ 104 w 240"/>
              <a:gd name="T19" fmla="*/ 0 h 367"/>
              <a:gd name="T20" fmla="*/ 56 w 240"/>
              <a:gd name="T21" fmla="*/ 40 h 367"/>
              <a:gd name="T22" fmla="*/ 0 w 240"/>
              <a:gd name="T23" fmla="*/ 14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2015301" name="Freeform 69"/>
          <p:cNvSpPr>
            <a:spLocks/>
          </p:cNvSpPr>
          <p:nvPr/>
        </p:nvSpPr>
        <p:spPr bwMode="auto">
          <a:xfrm>
            <a:off x="7731125" y="2922588"/>
            <a:ext cx="501650" cy="276225"/>
          </a:xfrm>
          <a:custGeom>
            <a:avLst/>
            <a:gdLst>
              <a:gd name="T0" fmla="*/ 8 w 239"/>
              <a:gd name="T1" fmla="*/ 16 h 136"/>
              <a:gd name="T2" fmla="*/ 144 w 239"/>
              <a:gd name="T3" fmla="*/ 16 h 136"/>
              <a:gd name="T4" fmla="*/ 183 w 239"/>
              <a:gd name="T5" fmla="*/ 0 h 136"/>
              <a:gd name="T6" fmla="*/ 199 w 239"/>
              <a:gd name="T7" fmla="*/ 40 h 136"/>
              <a:gd name="T8" fmla="*/ 175 w 239"/>
              <a:gd name="T9" fmla="*/ 64 h 136"/>
              <a:gd name="T10" fmla="*/ 207 w 239"/>
              <a:gd name="T11" fmla="*/ 120 h 136"/>
              <a:gd name="T12" fmla="*/ 239 w 239"/>
              <a:gd name="T13" fmla="*/ 120 h 136"/>
              <a:gd name="T14" fmla="*/ 191 w 239"/>
              <a:gd name="T15" fmla="*/ 136 h 136"/>
              <a:gd name="T16" fmla="*/ 144 w 239"/>
              <a:gd name="T17" fmla="*/ 96 h 136"/>
              <a:gd name="T18" fmla="*/ 0 w 239"/>
              <a:gd name="T19" fmla="*/ 96 h 136"/>
              <a:gd name="T20" fmla="*/ 8 w 239"/>
              <a:gd name="T21"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2015302" name="Freeform 70"/>
          <p:cNvSpPr>
            <a:spLocks/>
          </p:cNvSpPr>
          <p:nvPr/>
        </p:nvSpPr>
        <p:spPr bwMode="auto">
          <a:xfrm>
            <a:off x="7966075" y="3116263"/>
            <a:ext cx="100013" cy="114300"/>
          </a:xfrm>
          <a:custGeom>
            <a:avLst/>
            <a:gdLst>
              <a:gd name="T0" fmla="*/ 0 w 48"/>
              <a:gd name="T1" fmla="*/ 0 h 56"/>
              <a:gd name="T2" fmla="*/ 32 w 48"/>
              <a:gd name="T3" fmla="*/ 0 h 56"/>
              <a:gd name="T4" fmla="*/ 48 w 48"/>
              <a:gd name="T5" fmla="*/ 16 h 56"/>
              <a:gd name="T6" fmla="*/ 32 w 48"/>
              <a:gd name="T7" fmla="*/ 56 h 56"/>
              <a:gd name="T8" fmla="*/ 0 w 48"/>
              <a:gd name="T9" fmla="*/ 56 h 56"/>
              <a:gd name="T10" fmla="*/ 0 w 48"/>
              <a:gd name="T11" fmla="*/ 0 h 56"/>
            </a:gdLst>
            <a:ahLst/>
            <a:cxnLst>
              <a:cxn ang="0">
                <a:pos x="T0" y="T1"/>
              </a:cxn>
              <a:cxn ang="0">
                <a:pos x="T2" y="T3"/>
              </a:cxn>
              <a:cxn ang="0">
                <a:pos x="T4" y="T5"/>
              </a:cxn>
              <a:cxn ang="0">
                <a:pos x="T6" y="T7"/>
              </a:cxn>
              <a:cxn ang="0">
                <a:pos x="T8" y="T9"/>
              </a:cxn>
              <a:cxn ang="0">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2015303" name="Freeform 71"/>
          <p:cNvSpPr>
            <a:spLocks/>
          </p:cNvSpPr>
          <p:nvPr/>
        </p:nvSpPr>
        <p:spPr bwMode="auto">
          <a:xfrm>
            <a:off x="7731125" y="3116263"/>
            <a:ext cx="234950" cy="146050"/>
          </a:xfrm>
          <a:custGeom>
            <a:avLst/>
            <a:gdLst>
              <a:gd name="T0" fmla="*/ 0 w 112"/>
              <a:gd name="T1" fmla="*/ 0 h 72"/>
              <a:gd name="T2" fmla="*/ 112 w 112"/>
              <a:gd name="T3" fmla="*/ 0 h 72"/>
              <a:gd name="T4" fmla="*/ 112 w 112"/>
              <a:gd name="T5" fmla="*/ 56 h 72"/>
              <a:gd name="T6" fmla="*/ 0 w 112"/>
              <a:gd name="T7" fmla="*/ 72 h 72"/>
              <a:gd name="T8" fmla="*/ 0 w 112"/>
              <a:gd name="T9" fmla="*/ 0 h 72"/>
            </a:gdLst>
            <a:ahLst/>
            <a:cxnLst>
              <a:cxn ang="0">
                <a:pos x="T0" y="T1"/>
              </a:cxn>
              <a:cxn ang="0">
                <a:pos x="T2" y="T3"/>
              </a:cxn>
              <a:cxn ang="0">
                <a:pos x="T4" y="T5"/>
              </a:cxn>
              <a:cxn ang="0">
                <a:pos x="T6" y="T7"/>
              </a:cxn>
              <a:cxn ang="0">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2015304" name="Freeform 72"/>
          <p:cNvSpPr>
            <a:spLocks/>
          </p:cNvSpPr>
          <p:nvPr/>
        </p:nvSpPr>
        <p:spPr bwMode="auto">
          <a:xfrm>
            <a:off x="7445375" y="3262313"/>
            <a:ext cx="201613" cy="388937"/>
          </a:xfrm>
          <a:custGeom>
            <a:avLst/>
            <a:gdLst>
              <a:gd name="T0" fmla="*/ 48 w 96"/>
              <a:gd name="T1" fmla="*/ 0 h 191"/>
              <a:gd name="T2" fmla="*/ 24 w 96"/>
              <a:gd name="T3" fmla="*/ 24 h 191"/>
              <a:gd name="T4" fmla="*/ 40 w 96"/>
              <a:gd name="T5" fmla="*/ 80 h 191"/>
              <a:gd name="T6" fmla="*/ 24 w 96"/>
              <a:gd name="T7" fmla="*/ 103 h 191"/>
              <a:gd name="T8" fmla="*/ 0 w 96"/>
              <a:gd name="T9" fmla="*/ 135 h 191"/>
              <a:gd name="T10" fmla="*/ 40 w 96"/>
              <a:gd name="T11" fmla="*/ 191 h 191"/>
              <a:gd name="T12" fmla="*/ 88 w 96"/>
              <a:gd name="T13" fmla="*/ 135 h 191"/>
              <a:gd name="T14" fmla="*/ 96 w 96"/>
              <a:gd name="T15" fmla="*/ 64 h 191"/>
              <a:gd name="T16" fmla="*/ 80 w 96"/>
              <a:gd name="T17" fmla="*/ 64 h 191"/>
              <a:gd name="T18" fmla="*/ 96 w 96"/>
              <a:gd name="T19" fmla="*/ 32 h 191"/>
              <a:gd name="T20" fmla="*/ 96 w 96"/>
              <a:gd name="T21" fmla="*/ 8 h 191"/>
              <a:gd name="T22" fmla="*/ 48 w 96"/>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2015305" name="Freeform 73"/>
          <p:cNvSpPr>
            <a:spLocks/>
          </p:cNvSpPr>
          <p:nvPr/>
        </p:nvSpPr>
        <p:spPr bwMode="auto">
          <a:xfrm>
            <a:off x="7361238" y="3471863"/>
            <a:ext cx="150812" cy="260350"/>
          </a:xfrm>
          <a:custGeom>
            <a:avLst/>
            <a:gdLst>
              <a:gd name="T0" fmla="*/ 64 w 72"/>
              <a:gd name="T1" fmla="*/ 0 h 128"/>
              <a:gd name="T2" fmla="*/ 0 w 72"/>
              <a:gd name="T3" fmla="*/ 0 h 128"/>
              <a:gd name="T4" fmla="*/ 0 w 72"/>
              <a:gd name="T5" fmla="*/ 128 h 128"/>
              <a:gd name="T6" fmla="*/ 64 w 72"/>
              <a:gd name="T7" fmla="*/ 128 h 128"/>
              <a:gd name="T8" fmla="*/ 72 w 72"/>
              <a:gd name="T9" fmla="*/ 112 h 128"/>
              <a:gd name="T10" fmla="*/ 40 w 72"/>
              <a:gd name="T11" fmla="*/ 72 h 128"/>
              <a:gd name="T12" fmla="*/ 40 w 72"/>
              <a:gd name="T13" fmla="*/ 32 h 128"/>
              <a:gd name="T14" fmla="*/ 64 w 72"/>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2015306" name="Freeform 74"/>
          <p:cNvSpPr>
            <a:spLocks/>
          </p:cNvSpPr>
          <p:nvPr/>
        </p:nvSpPr>
        <p:spPr bwMode="auto">
          <a:xfrm>
            <a:off x="6892925" y="3505200"/>
            <a:ext cx="601663" cy="373063"/>
          </a:xfrm>
          <a:custGeom>
            <a:avLst/>
            <a:gdLst>
              <a:gd name="T0" fmla="*/ 0 w 287"/>
              <a:gd name="T1" fmla="*/ 0 h 184"/>
              <a:gd name="T2" fmla="*/ 223 w 287"/>
              <a:gd name="T3" fmla="*/ 0 h 184"/>
              <a:gd name="T4" fmla="*/ 223 w 287"/>
              <a:gd name="T5" fmla="*/ 120 h 184"/>
              <a:gd name="T6" fmla="*/ 287 w 287"/>
              <a:gd name="T7" fmla="*/ 120 h 184"/>
              <a:gd name="T8" fmla="*/ 247 w 287"/>
              <a:gd name="T9" fmla="*/ 184 h 184"/>
              <a:gd name="T10" fmla="*/ 175 w 287"/>
              <a:gd name="T11" fmla="*/ 168 h 184"/>
              <a:gd name="T12" fmla="*/ 151 w 287"/>
              <a:gd name="T13" fmla="*/ 72 h 184"/>
              <a:gd name="T14" fmla="*/ 143 w 287"/>
              <a:gd name="T15" fmla="*/ 56 h 184"/>
              <a:gd name="T16" fmla="*/ 87 w 287"/>
              <a:gd name="T17" fmla="*/ 32 h 184"/>
              <a:gd name="T18" fmla="*/ 0 w 287"/>
              <a:gd name="T19" fmla="*/ 80 h 184"/>
              <a:gd name="T20" fmla="*/ 0 w 287"/>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307" name="Freeform 75"/>
          <p:cNvSpPr>
            <a:spLocks/>
          </p:cNvSpPr>
          <p:nvPr/>
        </p:nvSpPr>
        <p:spPr bwMode="auto">
          <a:xfrm>
            <a:off x="3721100" y="3471863"/>
            <a:ext cx="1004888" cy="520700"/>
          </a:xfrm>
          <a:custGeom>
            <a:avLst/>
            <a:gdLst>
              <a:gd name="T0" fmla="*/ 0 w 479"/>
              <a:gd name="T1" fmla="*/ 0 h 256"/>
              <a:gd name="T2" fmla="*/ 455 w 479"/>
              <a:gd name="T3" fmla="*/ 0 h 256"/>
              <a:gd name="T4" fmla="*/ 471 w 479"/>
              <a:gd name="T5" fmla="*/ 16 h 256"/>
              <a:gd name="T6" fmla="*/ 447 w 479"/>
              <a:gd name="T7" fmla="*/ 40 h 256"/>
              <a:gd name="T8" fmla="*/ 479 w 479"/>
              <a:gd name="T9" fmla="*/ 72 h 256"/>
              <a:gd name="T10" fmla="*/ 479 w 479"/>
              <a:gd name="T11" fmla="*/ 256 h 256"/>
              <a:gd name="T12" fmla="*/ 0 w 479"/>
              <a:gd name="T13" fmla="*/ 256 h 256"/>
              <a:gd name="T14" fmla="*/ 0 w 479"/>
              <a:gd name="T15" fmla="*/ 0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2015308" name="Freeform 76"/>
          <p:cNvSpPr>
            <a:spLocks/>
          </p:cNvSpPr>
          <p:nvPr/>
        </p:nvSpPr>
        <p:spPr bwMode="auto">
          <a:xfrm>
            <a:off x="3451225" y="2387600"/>
            <a:ext cx="1058863" cy="647700"/>
          </a:xfrm>
          <a:custGeom>
            <a:avLst/>
            <a:gdLst>
              <a:gd name="T0" fmla="*/ 0 w 504"/>
              <a:gd name="T1" fmla="*/ 0 h 319"/>
              <a:gd name="T2" fmla="*/ 496 w 504"/>
              <a:gd name="T3" fmla="*/ 0 h 319"/>
              <a:gd name="T4" fmla="*/ 496 w 504"/>
              <a:gd name="T5" fmla="*/ 24 h 319"/>
              <a:gd name="T6" fmla="*/ 472 w 504"/>
              <a:gd name="T7" fmla="*/ 56 h 319"/>
              <a:gd name="T8" fmla="*/ 504 w 504"/>
              <a:gd name="T9" fmla="*/ 88 h 319"/>
              <a:gd name="T10" fmla="*/ 504 w 504"/>
              <a:gd name="T11" fmla="*/ 231 h 319"/>
              <a:gd name="T12" fmla="*/ 488 w 504"/>
              <a:gd name="T13" fmla="*/ 231 h 319"/>
              <a:gd name="T14" fmla="*/ 488 w 504"/>
              <a:gd name="T15" fmla="*/ 319 h 319"/>
              <a:gd name="T16" fmla="*/ 400 w 504"/>
              <a:gd name="T17" fmla="*/ 295 h 319"/>
              <a:gd name="T18" fmla="*/ 368 w 504"/>
              <a:gd name="T19" fmla="*/ 271 h 319"/>
              <a:gd name="T20" fmla="*/ 0 w 504"/>
              <a:gd name="T21" fmla="*/ 271 h 319"/>
              <a:gd name="T22" fmla="*/ 0 w 504"/>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2015309" name="Freeform 77"/>
          <p:cNvSpPr>
            <a:spLocks/>
          </p:cNvSpPr>
          <p:nvPr/>
        </p:nvSpPr>
        <p:spPr bwMode="auto">
          <a:xfrm>
            <a:off x="4476750" y="2857500"/>
            <a:ext cx="922338" cy="503238"/>
          </a:xfrm>
          <a:custGeom>
            <a:avLst/>
            <a:gdLst>
              <a:gd name="T0" fmla="*/ 0 w 439"/>
              <a:gd name="T1" fmla="*/ 0 h 248"/>
              <a:gd name="T2" fmla="*/ 367 w 439"/>
              <a:gd name="T3" fmla="*/ 0 h 248"/>
              <a:gd name="T4" fmla="*/ 383 w 439"/>
              <a:gd name="T5" fmla="*/ 24 h 248"/>
              <a:gd name="T6" fmla="*/ 383 w 439"/>
              <a:gd name="T7" fmla="*/ 56 h 248"/>
              <a:gd name="T8" fmla="*/ 415 w 439"/>
              <a:gd name="T9" fmla="*/ 96 h 248"/>
              <a:gd name="T10" fmla="*/ 439 w 439"/>
              <a:gd name="T11" fmla="*/ 136 h 248"/>
              <a:gd name="T12" fmla="*/ 383 w 439"/>
              <a:gd name="T13" fmla="*/ 176 h 248"/>
              <a:gd name="T14" fmla="*/ 391 w 439"/>
              <a:gd name="T15" fmla="*/ 200 h 248"/>
              <a:gd name="T16" fmla="*/ 351 w 439"/>
              <a:gd name="T17" fmla="*/ 248 h 248"/>
              <a:gd name="T18" fmla="*/ 48 w 439"/>
              <a:gd name="T19" fmla="*/ 248 h 248"/>
              <a:gd name="T20" fmla="*/ 0 w 439"/>
              <a:gd name="T21" fmla="*/ 88 h 248"/>
              <a:gd name="T22" fmla="*/ 0 w 439"/>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2015310" name="Freeform 78"/>
          <p:cNvSpPr>
            <a:spLocks/>
          </p:cNvSpPr>
          <p:nvPr/>
        </p:nvSpPr>
        <p:spPr bwMode="auto">
          <a:xfrm>
            <a:off x="4392613" y="1854200"/>
            <a:ext cx="939800" cy="1003300"/>
          </a:xfrm>
          <a:custGeom>
            <a:avLst/>
            <a:gdLst>
              <a:gd name="T0" fmla="*/ 0 w 447"/>
              <a:gd name="T1" fmla="*/ 0 h 494"/>
              <a:gd name="T2" fmla="*/ 151 w 447"/>
              <a:gd name="T3" fmla="*/ 0 h 494"/>
              <a:gd name="T4" fmla="*/ 447 w 447"/>
              <a:gd name="T5" fmla="*/ 64 h 494"/>
              <a:gd name="T6" fmla="*/ 343 w 447"/>
              <a:gd name="T7" fmla="*/ 159 h 494"/>
              <a:gd name="T8" fmla="*/ 303 w 447"/>
              <a:gd name="T9" fmla="*/ 303 h 494"/>
              <a:gd name="T10" fmla="*/ 303 w 447"/>
              <a:gd name="T11" fmla="*/ 383 h 494"/>
              <a:gd name="T12" fmla="*/ 407 w 447"/>
              <a:gd name="T13" fmla="*/ 455 h 494"/>
              <a:gd name="T14" fmla="*/ 415 w 447"/>
              <a:gd name="T15" fmla="*/ 494 h 494"/>
              <a:gd name="T16" fmla="*/ 56 w 447"/>
              <a:gd name="T17" fmla="*/ 494 h 494"/>
              <a:gd name="T18" fmla="*/ 56 w 447"/>
              <a:gd name="T19" fmla="*/ 351 h 494"/>
              <a:gd name="T20" fmla="*/ 32 w 447"/>
              <a:gd name="T21" fmla="*/ 319 h 494"/>
              <a:gd name="T22" fmla="*/ 48 w 447"/>
              <a:gd name="T23" fmla="*/ 295 h 494"/>
              <a:gd name="T24" fmla="*/ 48 w 447"/>
              <a:gd name="T25" fmla="*/ 263 h 494"/>
              <a:gd name="T26" fmla="*/ 40 w 447"/>
              <a:gd name="T27" fmla="*/ 175 h 494"/>
              <a:gd name="T28" fmla="*/ 0 w 447"/>
              <a:gd name="T2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2015311" name="Freeform 79"/>
          <p:cNvSpPr>
            <a:spLocks/>
          </p:cNvSpPr>
          <p:nvPr/>
        </p:nvSpPr>
        <p:spPr bwMode="auto">
          <a:xfrm>
            <a:off x="5029200" y="2225675"/>
            <a:ext cx="820738" cy="809625"/>
          </a:xfrm>
          <a:custGeom>
            <a:avLst/>
            <a:gdLst>
              <a:gd name="T0" fmla="*/ 24 w 391"/>
              <a:gd name="T1" fmla="*/ 32 h 399"/>
              <a:gd name="T2" fmla="*/ 120 w 391"/>
              <a:gd name="T3" fmla="*/ 0 h 399"/>
              <a:gd name="T4" fmla="*/ 144 w 391"/>
              <a:gd name="T5" fmla="*/ 40 h 399"/>
              <a:gd name="T6" fmla="*/ 280 w 391"/>
              <a:gd name="T7" fmla="*/ 104 h 399"/>
              <a:gd name="T8" fmla="*/ 312 w 391"/>
              <a:gd name="T9" fmla="*/ 144 h 399"/>
              <a:gd name="T10" fmla="*/ 320 w 391"/>
              <a:gd name="T11" fmla="*/ 184 h 399"/>
              <a:gd name="T12" fmla="*/ 367 w 391"/>
              <a:gd name="T13" fmla="*/ 168 h 399"/>
              <a:gd name="T14" fmla="*/ 391 w 391"/>
              <a:gd name="T15" fmla="*/ 192 h 399"/>
              <a:gd name="T16" fmla="*/ 344 w 391"/>
              <a:gd name="T17" fmla="*/ 256 h 399"/>
              <a:gd name="T18" fmla="*/ 328 w 391"/>
              <a:gd name="T19" fmla="*/ 399 h 399"/>
              <a:gd name="T20" fmla="*/ 152 w 391"/>
              <a:gd name="T21" fmla="*/ 399 h 399"/>
              <a:gd name="T22" fmla="*/ 120 w 391"/>
              <a:gd name="T23" fmla="*/ 375 h 399"/>
              <a:gd name="T24" fmla="*/ 120 w 391"/>
              <a:gd name="T25" fmla="*/ 335 h 399"/>
              <a:gd name="T26" fmla="*/ 104 w 391"/>
              <a:gd name="T27" fmla="*/ 303 h 399"/>
              <a:gd name="T28" fmla="*/ 104 w 391"/>
              <a:gd name="T29" fmla="*/ 272 h 399"/>
              <a:gd name="T30" fmla="*/ 0 w 391"/>
              <a:gd name="T31" fmla="*/ 200 h 399"/>
              <a:gd name="T32" fmla="*/ 0 w 391"/>
              <a:gd name="T33" fmla="*/ 120 h 399"/>
              <a:gd name="T34" fmla="*/ 24 w 391"/>
              <a:gd name="T35" fmla="*/ 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2015312" name="Freeform 80"/>
          <p:cNvSpPr>
            <a:spLocks/>
          </p:cNvSpPr>
          <p:nvPr/>
        </p:nvSpPr>
        <p:spPr bwMode="auto">
          <a:xfrm>
            <a:off x="5332413" y="2146300"/>
            <a:ext cx="938212" cy="436563"/>
          </a:xfrm>
          <a:custGeom>
            <a:avLst/>
            <a:gdLst>
              <a:gd name="T0" fmla="*/ 0 w 447"/>
              <a:gd name="T1" fmla="*/ 71 h 215"/>
              <a:gd name="T2" fmla="*/ 136 w 447"/>
              <a:gd name="T3" fmla="*/ 151 h 215"/>
              <a:gd name="T4" fmla="*/ 168 w 447"/>
              <a:gd name="T5" fmla="*/ 183 h 215"/>
              <a:gd name="T6" fmla="*/ 176 w 447"/>
              <a:gd name="T7" fmla="*/ 215 h 215"/>
              <a:gd name="T8" fmla="*/ 255 w 447"/>
              <a:gd name="T9" fmla="*/ 143 h 215"/>
              <a:gd name="T10" fmla="*/ 447 w 447"/>
              <a:gd name="T11" fmla="*/ 111 h 215"/>
              <a:gd name="T12" fmla="*/ 359 w 447"/>
              <a:gd name="T13" fmla="*/ 55 h 215"/>
              <a:gd name="T14" fmla="*/ 247 w 447"/>
              <a:gd name="T15" fmla="*/ 103 h 215"/>
              <a:gd name="T16" fmla="*/ 136 w 447"/>
              <a:gd name="T17" fmla="*/ 63 h 215"/>
              <a:gd name="T18" fmla="*/ 200 w 447"/>
              <a:gd name="T19" fmla="*/ 7 h 215"/>
              <a:gd name="T20" fmla="*/ 144 w 447"/>
              <a:gd name="T21" fmla="*/ 0 h 215"/>
              <a:gd name="T22" fmla="*/ 0 w 447"/>
              <a:gd name="T23" fmla="*/ 7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2015313" name="Freeform 81"/>
          <p:cNvSpPr>
            <a:spLocks/>
          </p:cNvSpPr>
          <p:nvPr/>
        </p:nvSpPr>
        <p:spPr bwMode="auto">
          <a:xfrm>
            <a:off x="5867400" y="2486025"/>
            <a:ext cx="622300" cy="679450"/>
          </a:xfrm>
          <a:custGeom>
            <a:avLst/>
            <a:gdLst>
              <a:gd name="T0" fmla="*/ 144 w 296"/>
              <a:gd name="T1" fmla="*/ 0 h 335"/>
              <a:gd name="T2" fmla="*/ 232 w 296"/>
              <a:gd name="T3" fmla="*/ 24 h 335"/>
              <a:gd name="T4" fmla="*/ 256 w 296"/>
              <a:gd name="T5" fmla="*/ 96 h 335"/>
              <a:gd name="T6" fmla="*/ 200 w 296"/>
              <a:gd name="T7" fmla="*/ 152 h 335"/>
              <a:gd name="T8" fmla="*/ 216 w 296"/>
              <a:gd name="T9" fmla="*/ 175 h 335"/>
              <a:gd name="T10" fmla="*/ 264 w 296"/>
              <a:gd name="T11" fmla="*/ 144 h 335"/>
              <a:gd name="T12" fmla="*/ 288 w 296"/>
              <a:gd name="T13" fmla="*/ 152 h 335"/>
              <a:gd name="T14" fmla="*/ 296 w 296"/>
              <a:gd name="T15" fmla="*/ 239 h 335"/>
              <a:gd name="T16" fmla="*/ 240 w 296"/>
              <a:gd name="T17" fmla="*/ 319 h 335"/>
              <a:gd name="T18" fmla="*/ 240 w 296"/>
              <a:gd name="T19" fmla="*/ 335 h 335"/>
              <a:gd name="T20" fmla="*/ 0 w 296"/>
              <a:gd name="T21" fmla="*/ 335 h 335"/>
              <a:gd name="T22" fmla="*/ 32 w 296"/>
              <a:gd name="T23" fmla="*/ 239 h 335"/>
              <a:gd name="T24" fmla="*/ 16 w 296"/>
              <a:gd name="T25" fmla="*/ 167 h 335"/>
              <a:gd name="T26" fmla="*/ 48 w 296"/>
              <a:gd name="T27" fmla="*/ 88 h 335"/>
              <a:gd name="T28" fmla="*/ 144 w 296"/>
              <a:gd name="T2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2015314" name="Freeform 82"/>
          <p:cNvSpPr>
            <a:spLocks/>
          </p:cNvSpPr>
          <p:nvPr/>
        </p:nvSpPr>
        <p:spPr bwMode="auto">
          <a:xfrm>
            <a:off x="5213350" y="3035300"/>
            <a:ext cx="552450" cy="941388"/>
          </a:xfrm>
          <a:custGeom>
            <a:avLst/>
            <a:gdLst>
              <a:gd name="T0" fmla="*/ 64 w 263"/>
              <a:gd name="T1" fmla="*/ 0 h 463"/>
              <a:gd name="T2" fmla="*/ 240 w 263"/>
              <a:gd name="T3" fmla="*/ 0 h 463"/>
              <a:gd name="T4" fmla="*/ 263 w 263"/>
              <a:gd name="T5" fmla="*/ 72 h 463"/>
              <a:gd name="T6" fmla="*/ 263 w 263"/>
              <a:gd name="T7" fmla="*/ 303 h 463"/>
              <a:gd name="T8" fmla="*/ 263 w 263"/>
              <a:gd name="T9" fmla="*/ 327 h 463"/>
              <a:gd name="T10" fmla="*/ 232 w 263"/>
              <a:gd name="T11" fmla="*/ 367 h 463"/>
              <a:gd name="T12" fmla="*/ 224 w 263"/>
              <a:gd name="T13" fmla="*/ 415 h 463"/>
              <a:gd name="T14" fmla="*/ 160 w 263"/>
              <a:gd name="T15" fmla="*/ 463 h 463"/>
              <a:gd name="T16" fmla="*/ 128 w 263"/>
              <a:gd name="T17" fmla="*/ 447 h 463"/>
              <a:gd name="T18" fmla="*/ 64 w 263"/>
              <a:gd name="T19" fmla="*/ 351 h 463"/>
              <a:gd name="T20" fmla="*/ 80 w 263"/>
              <a:gd name="T21" fmla="*/ 319 h 463"/>
              <a:gd name="T22" fmla="*/ 56 w 263"/>
              <a:gd name="T23" fmla="*/ 303 h 463"/>
              <a:gd name="T24" fmla="*/ 0 w 263"/>
              <a:gd name="T25" fmla="*/ 215 h 463"/>
              <a:gd name="T26" fmla="*/ 0 w 263"/>
              <a:gd name="T27" fmla="*/ 152 h 463"/>
              <a:gd name="T28" fmla="*/ 40 w 263"/>
              <a:gd name="T29" fmla="*/ 112 h 463"/>
              <a:gd name="T30" fmla="*/ 32 w 263"/>
              <a:gd name="T31" fmla="*/ 80 h 463"/>
              <a:gd name="T32" fmla="*/ 80 w 263"/>
              <a:gd name="T33" fmla="*/ 48 h 463"/>
              <a:gd name="T34" fmla="*/ 64 w 263"/>
              <a:gd name="T35"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2015315" name="Freeform 83"/>
          <p:cNvSpPr>
            <a:spLocks/>
          </p:cNvSpPr>
          <p:nvPr/>
        </p:nvSpPr>
        <p:spPr bwMode="auto">
          <a:xfrm>
            <a:off x="4578350" y="3360738"/>
            <a:ext cx="971550" cy="792162"/>
          </a:xfrm>
          <a:custGeom>
            <a:avLst/>
            <a:gdLst>
              <a:gd name="T0" fmla="*/ 0 w 463"/>
              <a:gd name="T1" fmla="*/ 0 h 390"/>
              <a:gd name="T2" fmla="*/ 303 w 463"/>
              <a:gd name="T3" fmla="*/ 0 h 390"/>
              <a:gd name="T4" fmla="*/ 303 w 463"/>
              <a:gd name="T5" fmla="*/ 48 h 390"/>
              <a:gd name="T6" fmla="*/ 359 w 463"/>
              <a:gd name="T7" fmla="*/ 143 h 390"/>
              <a:gd name="T8" fmla="*/ 383 w 463"/>
              <a:gd name="T9" fmla="*/ 159 h 390"/>
              <a:gd name="T10" fmla="*/ 367 w 463"/>
              <a:gd name="T11" fmla="*/ 191 h 390"/>
              <a:gd name="T12" fmla="*/ 431 w 463"/>
              <a:gd name="T13" fmla="*/ 287 h 390"/>
              <a:gd name="T14" fmla="*/ 463 w 463"/>
              <a:gd name="T15" fmla="*/ 303 h 390"/>
              <a:gd name="T16" fmla="*/ 423 w 463"/>
              <a:gd name="T17" fmla="*/ 390 h 390"/>
              <a:gd name="T18" fmla="*/ 383 w 463"/>
              <a:gd name="T19" fmla="*/ 390 h 390"/>
              <a:gd name="T20" fmla="*/ 391 w 463"/>
              <a:gd name="T21" fmla="*/ 351 h 390"/>
              <a:gd name="T22" fmla="*/ 87 w 463"/>
              <a:gd name="T23" fmla="*/ 351 h 390"/>
              <a:gd name="T24" fmla="*/ 71 w 463"/>
              <a:gd name="T25" fmla="*/ 311 h 390"/>
              <a:gd name="T26" fmla="*/ 71 w 463"/>
              <a:gd name="T27" fmla="*/ 127 h 390"/>
              <a:gd name="T28" fmla="*/ 39 w 463"/>
              <a:gd name="T29" fmla="*/ 95 h 390"/>
              <a:gd name="T30" fmla="*/ 63 w 463"/>
              <a:gd name="T31" fmla="*/ 71 h 390"/>
              <a:gd name="T32" fmla="*/ 0 w 463"/>
              <a:gd name="T3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2015316" name="Freeform 84"/>
          <p:cNvSpPr>
            <a:spLocks/>
          </p:cNvSpPr>
          <p:nvPr/>
        </p:nvSpPr>
        <p:spPr bwMode="auto">
          <a:xfrm>
            <a:off x="5684838" y="3165475"/>
            <a:ext cx="450850" cy="712788"/>
          </a:xfrm>
          <a:custGeom>
            <a:avLst/>
            <a:gdLst>
              <a:gd name="T0" fmla="*/ 39 w 215"/>
              <a:gd name="T1" fmla="*/ 0 h 351"/>
              <a:gd name="T2" fmla="*/ 55 w 215"/>
              <a:gd name="T3" fmla="*/ 16 h 351"/>
              <a:gd name="T4" fmla="*/ 87 w 215"/>
              <a:gd name="T5" fmla="*/ 0 h 351"/>
              <a:gd name="T6" fmla="*/ 215 w 215"/>
              <a:gd name="T7" fmla="*/ 0 h 351"/>
              <a:gd name="T8" fmla="*/ 215 w 215"/>
              <a:gd name="T9" fmla="*/ 215 h 351"/>
              <a:gd name="T10" fmla="*/ 135 w 215"/>
              <a:gd name="T11" fmla="*/ 319 h 351"/>
              <a:gd name="T12" fmla="*/ 0 w 215"/>
              <a:gd name="T13" fmla="*/ 351 h 351"/>
              <a:gd name="T14" fmla="*/ 8 w 215"/>
              <a:gd name="T15" fmla="*/ 303 h 351"/>
              <a:gd name="T16" fmla="*/ 39 w 215"/>
              <a:gd name="T17" fmla="*/ 263 h 351"/>
              <a:gd name="T18" fmla="*/ 39 w 215"/>
              <a:gd name="T19"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2015317" name="Freeform 85"/>
          <p:cNvSpPr>
            <a:spLocks/>
          </p:cNvSpPr>
          <p:nvPr/>
        </p:nvSpPr>
        <p:spPr bwMode="auto">
          <a:xfrm>
            <a:off x="6135688" y="3133725"/>
            <a:ext cx="622300" cy="614363"/>
          </a:xfrm>
          <a:custGeom>
            <a:avLst/>
            <a:gdLst>
              <a:gd name="T0" fmla="*/ 0 w 296"/>
              <a:gd name="T1" fmla="*/ 16 h 303"/>
              <a:gd name="T2" fmla="*/ 112 w 296"/>
              <a:gd name="T3" fmla="*/ 16 h 303"/>
              <a:gd name="T4" fmla="*/ 152 w 296"/>
              <a:gd name="T5" fmla="*/ 40 h 303"/>
              <a:gd name="T6" fmla="*/ 216 w 296"/>
              <a:gd name="T7" fmla="*/ 40 h 303"/>
              <a:gd name="T8" fmla="*/ 296 w 296"/>
              <a:gd name="T9" fmla="*/ 0 h 303"/>
              <a:gd name="T10" fmla="*/ 296 w 296"/>
              <a:gd name="T11" fmla="*/ 128 h 303"/>
              <a:gd name="T12" fmla="*/ 288 w 296"/>
              <a:gd name="T13" fmla="*/ 136 h 303"/>
              <a:gd name="T14" fmla="*/ 248 w 296"/>
              <a:gd name="T15" fmla="*/ 215 h 303"/>
              <a:gd name="T16" fmla="*/ 224 w 296"/>
              <a:gd name="T17" fmla="*/ 215 h 303"/>
              <a:gd name="T18" fmla="*/ 152 w 296"/>
              <a:gd name="T19" fmla="*/ 303 h 303"/>
              <a:gd name="T20" fmla="*/ 128 w 296"/>
              <a:gd name="T21" fmla="*/ 279 h 303"/>
              <a:gd name="T22" fmla="*/ 88 w 296"/>
              <a:gd name="T23" fmla="*/ 287 h 303"/>
              <a:gd name="T24" fmla="*/ 0 w 296"/>
              <a:gd name="T25" fmla="*/ 215 h 303"/>
              <a:gd name="T26" fmla="*/ 0 w 296"/>
              <a:gd name="T27" fmla="*/ 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2015318" name="Freeform 86"/>
          <p:cNvSpPr>
            <a:spLocks/>
          </p:cNvSpPr>
          <p:nvPr/>
        </p:nvSpPr>
        <p:spPr bwMode="auto">
          <a:xfrm>
            <a:off x="1792288" y="1854200"/>
            <a:ext cx="1658937" cy="842963"/>
          </a:xfrm>
          <a:custGeom>
            <a:avLst/>
            <a:gdLst>
              <a:gd name="T0" fmla="*/ 0 w 790"/>
              <a:gd name="T1" fmla="*/ 0 h 415"/>
              <a:gd name="T2" fmla="*/ 790 w 790"/>
              <a:gd name="T3" fmla="*/ 0 h 415"/>
              <a:gd name="T4" fmla="*/ 790 w 790"/>
              <a:gd name="T5" fmla="*/ 359 h 415"/>
              <a:gd name="T6" fmla="*/ 327 w 790"/>
              <a:gd name="T7" fmla="*/ 359 h 415"/>
              <a:gd name="T8" fmla="*/ 327 w 790"/>
              <a:gd name="T9" fmla="*/ 383 h 415"/>
              <a:gd name="T10" fmla="*/ 216 w 790"/>
              <a:gd name="T11" fmla="*/ 415 h 415"/>
              <a:gd name="T12" fmla="*/ 144 w 790"/>
              <a:gd name="T13" fmla="*/ 295 h 415"/>
              <a:gd name="T14" fmla="*/ 104 w 790"/>
              <a:gd name="T15" fmla="*/ 311 h 415"/>
              <a:gd name="T16" fmla="*/ 96 w 790"/>
              <a:gd name="T17" fmla="*/ 295 h 415"/>
              <a:gd name="T18" fmla="*/ 120 w 790"/>
              <a:gd name="T19" fmla="*/ 231 h 415"/>
              <a:gd name="T20" fmla="*/ 0 w 790"/>
              <a:gd name="T21" fmla="*/ 104 h 415"/>
              <a:gd name="T22" fmla="*/ 0 w 790"/>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319"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2015320" name="Freeform 88"/>
          <p:cNvSpPr>
            <a:spLocks/>
          </p:cNvSpPr>
          <p:nvPr/>
        </p:nvSpPr>
        <p:spPr bwMode="auto">
          <a:xfrm>
            <a:off x="3451225" y="1854200"/>
            <a:ext cx="1042988" cy="533400"/>
          </a:xfrm>
          <a:custGeom>
            <a:avLst/>
            <a:gdLst>
              <a:gd name="T0" fmla="*/ 0 w 496"/>
              <a:gd name="T1" fmla="*/ 0 h 263"/>
              <a:gd name="T2" fmla="*/ 448 w 496"/>
              <a:gd name="T3" fmla="*/ 0 h 263"/>
              <a:gd name="T4" fmla="*/ 488 w 496"/>
              <a:gd name="T5" fmla="*/ 199 h 263"/>
              <a:gd name="T6" fmla="*/ 496 w 496"/>
              <a:gd name="T7" fmla="*/ 263 h 263"/>
              <a:gd name="T8" fmla="*/ 0 w 496"/>
              <a:gd name="T9" fmla="*/ 263 h 263"/>
              <a:gd name="T10" fmla="*/ 0 w 496"/>
              <a:gd name="T11" fmla="*/ 0 h 263"/>
            </a:gdLst>
            <a:ahLst/>
            <a:cxnLst>
              <a:cxn ang="0">
                <a:pos x="T0" y="T1"/>
              </a:cxn>
              <a:cxn ang="0">
                <a:pos x="T2" y="T3"/>
              </a:cxn>
              <a:cxn ang="0">
                <a:pos x="T4" y="T5"/>
              </a:cxn>
              <a:cxn ang="0">
                <a:pos x="T6" y="T7"/>
              </a:cxn>
              <a:cxn ang="0">
                <a:pos x="T8" y="T9"/>
              </a:cxn>
              <a:cxn ang="0">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2015321" name="Freeform 89"/>
          <p:cNvSpPr>
            <a:spLocks/>
          </p:cNvSpPr>
          <p:nvPr/>
        </p:nvSpPr>
        <p:spPr bwMode="auto">
          <a:xfrm>
            <a:off x="3451225" y="2938463"/>
            <a:ext cx="1225550" cy="533400"/>
          </a:xfrm>
          <a:custGeom>
            <a:avLst/>
            <a:gdLst>
              <a:gd name="T0" fmla="*/ 0 w 583"/>
              <a:gd name="T1" fmla="*/ 0 h 263"/>
              <a:gd name="T2" fmla="*/ 368 w 583"/>
              <a:gd name="T3" fmla="*/ 0 h 263"/>
              <a:gd name="T4" fmla="*/ 400 w 583"/>
              <a:gd name="T5" fmla="*/ 24 h 263"/>
              <a:gd name="T6" fmla="*/ 488 w 583"/>
              <a:gd name="T7" fmla="*/ 48 h 263"/>
              <a:gd name="T8" fmla="*/ 536 w 583"/>
              <a:gd name="T9" fmla="*/ 208 h 263"/>
              <a:gd name="T10" fmla="*/ 583 w 583"/>
              <a:gd name="T11" fmla="*/ 263 h 263"/>
              <a:gd name="T12" fmla="*/ 128 w 583"/>
              <a:gd name="T13" fmla="*/ 263 h 263"/>
              <a:gd name="T14" fmla="*/ 128 w 583"/>
              <a:gd name="T15" fmla="*/ 176 h 263"/>
              <a:gd name="T16" fmla="*/ 0 w 583"/>
              <a:gd name="T17" fmla="*/ 176 h 263"/>
              <a:gd name="T18" fmla="*/ 0 w 58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2015322"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2015323" name="Freeform 91"/>
          <p:cNvSpPr>
            <a:spLocks/>
          </p:cNvSpPr>
          <p:nvPr/>
        </p:nvSpPr>
        <p:spPr bwMode="auto">
          <a:xfrm>
            <a:off x="6456363" y="3409950"/>
            <a:ext cx="754062" cy="533400"/>
          </a:xfrm>
          <a:custGeom>
            <a:avLst/>
            <a:gdLst>
              <a:gd name="T0" fmla="*/ 144 w 359"/>
              <a:gd name="T1" fmla="*/ 0 h 263"/>
              <a:gd name="T2" fmla="*/ 136 w 359"/>
              <a:gd name="T3" fmla="*/ 0 h 263"/>
              <a:gd name="T4" fmla="*/ 96 w 359"/>
              <a:gd name="T5" fmla="*/ 79 h 263"/>
              <a:gd name="T6" fmla="*/ 72 w 359"/>
              <a:gd name="T7" fmla="*/ 79 h 263"/>
              <a:gd name="T8" fmla="*/ 0 w 359"/>
              <a:gd name="T9" fmla="*/ 159 h 263"/>
              <a:gd name="T10" fmla="*/ 32 w 359"/>
              <a:gd name="T11" fmla="*/ 247 h 263"/>
              <a:gd name="T12" fmla="*/ 144 w 359"/>
              <a:gd name="T13" fmla="*/ 263 h 263"/>
              <a:gd name="T14" fmla="*/ 168 w 359"/>
              <a:gd name="T15" fmla="*/ 247 h 263"/>
              <a:gd name="T16" fmla="*/ 200 w 359"/>
              <a:gd name="T17" fmla="*/ 183 h 263"/>
              <a:gd name="T18" fmla="*/ 208 w 359"/>
              <a:gd name="T19" fmla="*/ 175 h 263"/>
              <a:gd name="T20" fmla="*/ 359 w 359"/>
              <a:gd name="T21" fmla="*/ 127 h 263"/>
              <a:gd name="T22" fmla="*/ 343 w 359"/>
              <a:gd name="T23" fmla="*/ 103 h 263"/>
              <a:gd name="T24" fmla="*/ 287 w 359"/>
              <a:gd name="T25" fmla="*/ 79 h 263"/>
              <a:gd name="T26" fmla="*/ 208 w 359"/>
              <a:gd name="T27" fmla="*/ 127 h 263"/>
              <a:gd name="T28" fmla="*/ 208 w 359"/>
              <a:gd name="T29" fmla="*/ 47 h 263"/>
              <a:gd name="T30" fmla="*/ 144 w 359"/>
              <a:gd name="T31" fmla="*/ 47 h 263"/>
              <a:gd name="T32" fmla="*/ 144 w 359"/>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2015324" name="Freeform 92"/>
          <p:cNvSpPr>
            <a:spLocks/>
          </p:cNvSpPr>
          <p:nvPr/>
        </p:nvSpPr>
        <p:spPr bwMode="auto">
          <a:xfrm>
            <a:off x="6221413" y="3667125"/>
            <a:ext cx="1190625" cy="406400"/>
          </a:xfrm>
          <a:custGeom>
            <a:avLst/>
            <a:gdLst>
              <a:gd name="T0" fmla="*/ 0 w 567"/>
              <a:gd name="T1" fmla="*/ 200 h 200"/>
              <a:gd name="T2" fmla="*/ 16 w 567"/>
              <a:gd name="T3" fmla="*/ 184 h 200"/>
              <a:gd name="T4" fmla="*/ 144 w 567"/>
              <a:gd name="T5" fmla="*/ 120 h 200"/>
              <a:gd name="T6" fmla="*/ 256 w 567"/>
              <a:gd name="T7" fmla="*/ 136 h 200"/>
              <a:gd name="T8" fmla="*/ 288 w 567"/>
              <a:gd name="T9" fmla="*/ 120 h 200"/>
              <a:gd name="T10" fmla="*/ 320 w 567"/>
              <a:gd name="T11" fmla="*/ 48 h 200"/>
              <a:gd name="T12" fmla="*/ 471 w 567"/>
              <a:gd name="T13" fmla="*/ 0 h 200"/>
              <a:gd name="T14" fmla="*/ 495 w 567"/>
              <a:gd name="T15" fmla="*/ 88 h 200"/>
              <a:gd name="T16" fmla="*/ 567 w 567"/>
              <a:gd name="T17" fmla="*/ 104 h 200"/>
              <a:gd name="T18" fmla="*/ 535 w 567"/>
              <a:gd name="T19" fmla="*/ 152 h 200"/>
              <a:gd name="T20" fmla="*/ 559 w 567"/>
              <a:gd name="T21" fmla="*/ 200 h 200"/>
              <a:gd name="T22" fmla="*/ 0 w 567"/>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2015325" name="Freeform 93"/>
          <p:cNvSpPr>
            <a:spLocks/>
          </p:cNvSpPr>
          <p:nvPr/>
        </p:nvSpPr>
        <p:spPr bwMode="auto">
          <a:xfrm>
            <a:off x="5483225" y="3570288"/>
            <a:ext cx="1039813" cy="536575"/>
          </a:xfrm>
          <a:custGeom>
            <a:avLst/>
            <a:gdLst>
              <a:gd name="T0" fmla="*/ 0 w 495"/>
              <a:gd name="T1" fmla="*/ 264 h 264"/>
              <a:gd name="T2" fmla="*/ 32 w 495"/>
              <a:gd name="T3" fmla="*/ 200 h 264"/>
              <a:gd name="T4" fmla="*/ 96 w 495"/>
              <a:gd name="T5" fmla="*/ 152 h 264"/>
              <a:gd name="T6" fmla="*/ 231 w 495"/>
              <a:gd name="T7" fmla="*/ 128 h 264"/>
              <a:gd name="T8" fmla="*/ 311 w 495"/>
              <a:gd name="T9" fmla="*/ 16 h 264"/>
              <a:gd name="T10" fmla="*/ 311 w 495"/>
              <a:gd name="T11" fmla="*/ 0 h 264"/>
              <a:gd name="T12" fmla="*/ 399 w 495"/>
              <a:gd name="T13" fmla="*/ 72 h 264"/>
              <a:gd name="T14" fmla="*/ 439 w 495"/>
              <a:gd name="T15" fmla="*/ 64 h 264"/>
              <a:gd name="T16" fmla="*/ 463 w 495"/>
              <a:gd name="T17" fmla="*/ 80 h 264"/>
              <a:gd name="T18" fmla="*/ 495 w 495"/>
              <a:gd name="T19" fmla="*/ 168 h 264"/>
              <a:gd name="T20" fmla="*/ 367 w 495"/>
              <a:gd name="T21" fmla="*/ 232 h 264"/>
              <a:gd name="T22" fmla="*/ 351 w 495"/>
              <a:gd name="T23" fmla="*/ 248 h 264"/>
              <a:gd name="T24" fmla="*/ 104 w 495"/>
              <a:gd name="T25" fmla="*/ 248 h 264"/>
              <a:gd name="T26" fmla="*/ 104 w 495"/>
              <a:gd name="T27" fmla="*/ 264 h 264"/>
              <a:gd name="T28" fmla="*/ 0 w 495"/>
              <a:gd name="T2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2015326" name="Freeform 94"/>
          <p:cNvSpPr>
            <a:spLocks/>
          </p:cNvSpPr>
          <p:nvPr/>
        </p:nvSpPr>
        <p:spPr bwMode="auto">
          <a:xfrm>
            <a:off x="4760913" y="4073525"/>
            <a:ext cx="706437" cy="615950"/>
          </a:xfrm>
          <a:custGeom>
            <a:avLst/>
            <a:gdLst>
              <a:gd name="T0" fmla="*/ 0 w 336"/>
              <a:gd name="T1" fmla="*/ 0 h 303"/>
              <a:gd name="T2" fmla="*/ 304 w 336"/>
              <a:gd name="T3" fmla="*/ 0 h 303"/>
              <a:gd name="T4" fmla="*/ 296 w 336"/>
              <a:gd name="T5" fmla="*/ 39 h 303"/>
              <a:gd name="T6" fmla="*/ 336 w 336"/>
              <a:gd name="T7" fmla="*/ 39 h 303"/>
              <a:gd name="T8" fmla="*/ 296 w 336"/>
              <a:gd name="T9" fmla="*/ 151 h 303"/>
              <a:gd name="T10" fmla="*/ 256 w 336"/>
              <a:gd name="T11" fmla="*/ 207 h 303"/>
              <a:gd name="T12" fmla="*/ 224 w 336"/>
              <a:gd name="T13" fmla="*/ 303 h 303"/>
              <a:gd name="T14" fmla="*/ 48 w 336"/>
              <a:gd name="T15" fmla="*/ 303 h 303"/>
              <a:gd name="T16" fmla="*/ 48 w 336"/>
              <a:gd name="T17" fmla="*/ 255 h 303"/>
              <a:gd name="T18" fmla="*/ 16 w 336"/>
              <a:gd name="T19" fmla="*/ 247 h 303"/>
              <a:gd name="T20" fmla="*/ 16 w 336"/>
              <a:gd name="T21" fmla="*/ 63 h 303"/>
              <a:gd name="T22" fmla="*/ 0 w 336"/>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2015327" name="Freeform 95"/>
          <p:cNvSpPr>
            <a:spLocks/>
          </p:cNvSpPr>
          <p:nvPr/>
        </p:nvSpPr>
        <p:spPr bwMode="auto">
          <a:xfrm>
            <a:off x="5383213" y="4073525"/>
            <a:ext cx="1206500" cy="290513"/>
          </a:xfrm>
          <a:custGeom>
            <a:avLst/>
            <a:gdLst>
              <a:gd name="T0" fmla="*/ 56 w 575"/>
              <a:gd name="T1" fmla="*/ 16 h 143"/>
              <a:gd name="T2" fmla="*/ 152 w 575"/>
              <a:gd name="T3" fmla="*/ 16 h 143"/>
              <a:gd name="T4" fmla="*/ 152 w 575"/>
              <a:gd name="T5" fmla="*/ 0 h 143"/>
              <a:gd name="T6" fmla="*/ 575 w 575"/>
              <a:gd name="T7" fmla="*/ 0 h 143"/>
              <a:gd name="T8" fmla="*/ 567 w 575"/>
              <a:gd name="T9" fmla="*/ 31 h 143"/>
              <a:gd name="T10" fmla="*/ 399 w 575"/>
              <a:gd name="T11" fmla="*/ 103 h 143"/>
              <a:gd name="T12" fmla="*/ 383 w 575"/>
              <a:gd name="T13" fmla="*/ 143 h 143"/>
              <a:gd name="T14" fmla="*/ 0 w 575"/>
              <a:gd name="T15" fmla="*/ 143 h 143"/>
              <a:gd name="T16" fmla="*/ 56 w 575"/>
              <a:gd name="T17"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2015328" name="Freeform 96"/>
          <p:cNvSpPr>
            <a:spLocks/>
          </p:cNvSpPr>
          <p:nvPr/>
        </p:nvSpPr>
        <p:spPr bwMode="auto">
          <a:xfrm>
            <a:off x="6186488" y="4073525"/>
            <a:ext cx="1258887" cy="468313"/>
          </a:xfrm>
          <a:custGeom>
            <a:avLst/>
            <a:gdLst>
              <a:gd name="T0" fmla="*/ 192 w 599"/>
              <a:gd name="T1" fmla="*/ 0 h 231"/>
              <a:gd name="T2" fmla="*/ 575 w 599"/>
              <a:gd name="T3" fmla="*/ 0 h 231"/>
              <a:gd name="T4" fmla="*/ 599 w 599"/>
              <a:gd name="T5" fmla="*/ 71 h 231"/>
              <a:gd name="T6" fmla="*/ 535 w 599"/>
              <a:gd name="T7" fmla="*/ 143 h 231"/>
              <a:gd name="T8" fmla="*/ 439 w 599"/>
              <a:gd name="T9" fmla="*/ 175 h 231"/>
              <a:gd name="T10" fmla="*/ 399 w 599"/>
              <a:gd name="T11" fmla="*/ 231 h 231"/>
              <a:gd name="T12" fmla="*/ 304 w 599"/>
              <a:gd name="T13" fmla="*/ 135 h 231"/>
              <a:gd name="T14" fmla="*/ 232 w 599"/>
              <a:gd name="T15" fmla="*/ 135 h 231"/>
              <a:gd name="T16" fmla="*/ 224 w 599"/>
              <a:gd name="T17" fmla="*/ 111 h 231"/>
              <a:gd name="T18" fmla="*/ 120 w 599"/>
              <a:gd name="T19" fmla="*/ 111 h 231"/>
              <a:gd name="T20" fmla="*/ 80 w 599"/>
              <a:gd name="T21" fmla="*/ 143 h 231"/>
              <a:gd name="T22" fmla="*/ 0 w 599"/>
              <a:gd name="T23" fmla="*/ 143 h 231"/>
              <a:gd name="T24" fmla="*/ 16 w 599"/>
              <a:gd name="T25" fmla="*/ 103 h 231"/>
              <a:gd name="T26" fmla="*/ 184 w 599"/>
              <a:gd name="T27" fmla="*/ 31 h 231"/>
              <a:gd name="T28" fmla="*/ 192 w 59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2015329" name="Freeform 97"/>
          <p:cNvSpPr>
            <a:spLocks/>
          </p:cNvSpPr>
          <p:nvPr/>
        </p:nvSpPr>
        <p:spPr bwMode="auto">
          <a:xfrm>
            <a:off x="6338888" y="4298950"/>
            <a:ext cx="685800" cy="582613"/>
          </a:xfrm>
          <a:custGeom>
            <a:avLst/>
            <a:gdLst>
              <a:gd name="T0" fmla="*/ 16 w 327"/>
              <a:gd name="T1" fmla="*/ 32 h 287"/>
              <a:gd name="T2" fmla="*/ 48 w 327"/>
              <a:gd name="T3" fmla="*/ 0 h 287"/>
              <a:gd name="T4" fmla="*/ 152 w 327"/>
              <a:gd name="T5" fmla="*/ 0 h 287"/>
              <a:gd name="T6" fmla="*/ 160 w 327"/>
              <a:gd name="T7" fmla="*/ 24 h 287"/>
              <a:gd name="T8" fmla="*/ 232 w 327"/>
              <a:gd name="T9" fmla="*/ 24 h 287"/>
              <a:gd name="T10" fmla="*/ 327 w 327"/>
              <a:gd name="T11" fmla="*/ 120 h 287"/>
              <a:gd name="T12" fmla="*/ 240 w 327"/>
              <a:gd name="T13" fmla="*/ 208 h 287"/>
              <a:gd name="T14" fmla="*/ 176 w 327"/>
              <a:gd name="T15" fmla="*/ 232 h 287"/>
              <a:gd name="T16" fmla="*/ 168 w 327"/>
              <a:gd name="T17" fmla="*/ 287 h 287"/>
              <a:gd name="T18" fmla="*/ 136 w 327"/>
              <a:gd name="T19" fmla="*/ 224 h 287"/>
              <a:gd name="T20" fmla="*/ 0 w 327"/>
              <a:gd name="T21" fmla="*/ 64 h 287"/>
              <a:gd name="T22" fmla="*/ 16 w 327"/>
              <a:gd name="T23" fmla="*/ 3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2015330" name="Freeform 98"/>
          <p:cNvSpPr>
            <a:spLocks/>
          </p:cNvSpPr>
          <p:nvPr/>
        </p:nvSpPr>
        <p:spPr bwMode="auto">
          <a:xfrm>
            <a:off x="6035675" y="4364038"/>
            <a:ext cx="655638" cy="728662"/>
          </a:xfrm>
          <a:custGeom>
            <a:avLst/>
            <a:gdLst>
              <a:gd name="T0" fmla="*/ 0 w 312"/>
              <a:gd name="T1" fmla="*/ 0 h 359"/>
              <a:gd name="T2" fmla="*/ 160 w 312"/>
              <a:gd name="T3" fmla="*/ 0 h 359"/>
              <a:gd name="T4" fmla="*/ 144 w 312"/>
              <a:gd name="T5" fmla="*/ 32 h 359"/>
              <a:gd name="T6" fmla="*/ 280 w 312"/>
              <a:gd name="T7" fmla="*/ 192 h 359"/>
              <a:gd name="T8" fmla="*/ 312 w 312"/>
              <a:gd name="T9" fmla="*/ 255 h 359"/>
              <a:gd name="T10" fmla="*/ 272 w 312"/>
              <a:gd name="T11" fmla="*/ 359 h 359"/>
              <a:gd name="T12" fmla="*/ 56 w 312"/>
              <a:gd name="T13" fmla="*/ 359 h 359"/>
              <a:gd name="T14" fmla="*/ 32 w 312"/>
              <a:gd name="T15" fmla="*/ 311 h 359"/>
              <a:gd name="T16" fmla="*/ 24 w 312"/>
              <a:gd name="T17" fmla="*/ 255 h 359"/>
              <a:gd name="T18" fmla="*/ 48 w 312"/>
              <a:gd name="T19" fmla="*/ 223 h 359"/>
              <a:gd name="T20" fmla="*/ 0 w 312"/>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2015331" name="Freeform 99"/>
          <p:cNvSpPr>
            <a:spLocks/>
          </p:cNvSpPr>
          <p:nvPr/>
        </p:nvSpPr>
        <p:spPr bwMode="auto">
          <a:xfrm>
            <a:off x="5600700" y="4364038"/>
            <a:ext cx="536575" cy="760412"/>
          </a:xfrm>
          <a:custGeom>
            <a:avLst/>
            <a:gdLst>
              <a:gd name="T0" fmla="*/ 48 w 255"/>
              <a:gd name="T1" fmla="*/ 0 h 375"/>
              <a:gd name="T2" fmla="*/ 207 w 255"/>
              <a:gd name="T3" fmla="*/ 0 h 375"/>
              <a:gd name="T4" fmla="*/ 255 w 255"/>
              <a:gd name="T5" fmla="*/ 231 h 375"/>
              <a:gd name="T6" fmla="*/ 231 w 255"/>
              <a:gd name="T7" fmla="*/ 255 h 375"/>
              <a:gd name="T8" fmla="*/ 239 w 255"/>
              <a:gd name="T9" fmla="*/ 311 h 375"/>
              <a:gd name="T10" fmla="*/ 64 w 255"/>
              <a:gd name="T11" fmla="*/ 311 h 375"/>
              <a:gd name="T12" fmla="*/ 64 w 255"/>
              <a:gd name="T13" fmla="*/ 367 h 375"/>
              <a:gd name="T14" fmla="*/ 0 w 255"/>
              <a:gd name="T15" fmla="*/ 375 h 375"/>
              <a:gd name="T16" fmla="*/ 0 w 255"/>
              <a:gd name="T17" fmla="*/ 271 h 375"/>
              <a:gd name="T18" fmla="*/ 48 w 255"/>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2015332" name="Freeform 100"/>
          <p:cNvSpPr>
            <a:spLocks/>
          </p:cNvSpPr>
          <p:nvPr/>
        </p:nvSpPr>
        <p:spPr bwMode="auto">
          <a:xfrm>
            <a:off x="5230813" y="4364038"/>
            <a:ext cx="471487" cy="809625"/>
          </a:xfrm>
          <a:custGeom>
            <a:avLst/>
            <a:gdLst>
              <a:gd name="T0" fmla="*/ 72 w 224"/>
              <a:gd name="T1" fmla="*/ 0 h 399"/>
              <a:gd name="T2" fmla="*/ 224 w 224"/>
              <a:gd name="T3" fmla="*/ 0 h 399"/>
              <a:gd name="T4" fmla="*/ 176 w 224"/>
              <a:gd name="T5" fmla="*/ 271 h 399"/>
              <a:gd name="T6" fmla="*/ 176 w 224"/>
              <a:gd name="T7" fmla="*/ 375 h 399"/>
              <a:gd name="T8" fmla="*/ 128 w 224"/>
              <a:gd name="T9" fmla="*/ 399 h 399"/>
              <a:gd name="T10" fmla="*/ 104 w 224"/>
              <a:gd name="T11" fmla="*/ 335 h 399"/>
              <a:gd name="T12" fmla="*/ 0 w 224"/>
              <a:gd name="T13" fmla="*/ 335 h 399"/>
              <a:gd name="T14" fmla="*/ 32 w 224"/>
              <a:gd name="T15" fmla="*/ 215 h 399"/>
              <a:gd name="T16" fmla="*/ 0 w 224"/>
              <a:gd name="T17" fmla="*/ 160 h 399"/>
              <a:gd name="T18" fmla="*/ 32 w 224"/>
              <a:gd name="T19" fmla="*/ 64 h 399"/>
              <a:gd name="T20" fmla="*/ 72 w 22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2015333" name="Freeform 101"/>
          <p:cNvSpPr>
            <a:spLocks/>
          </p:cNvSpPr>
          <p:nvPr/>
        </p:nvSpPr>
        <p:spPr bwMode="auto">
          <a:xfrm>
            <a:off x="5735638" y="4995863"/>
            <a:ext cx="1139825" cy="971550"/>
          </a:xfrm>
          <a:custGeom>
            <a:avLst/>
            <a:gdLst>
              <a:gd name="T0" fmla="*/ 0 w 543"/>
              <a:gd name="T1" fmla="*/ 0 h 479"/>
              <a:gd name="T2" fmla="*/ 175 w 543"/>
              <a:gd name="T3" fmla="*/ 0 h 479"/>
              <a:gd name="T4" fmla="*/ 199 w 543"/>
              <a:gd name="T5" fmla="*/ 48 h 479"/>
              <a:gd name="T6" fmla="*/ 423 w 543"/>
              <a:gd name="T7" fmla="*/ 48 h 479"/>
              <a:gd name="T8" fmla="*/ 423 w 543"/>
              <a:gd name="T9" fmla="*/ 88 h 479"/>
              <a:gd name="T10" fmla="*/ 503 w 543"/>
              <a:gd name="T11" fmla="*/ 231 h 479"/>
              <a:gd name="T12" fmla="*/ 535 w 543"/>
              <a:gd name="T13" fmla="*/ 327 h 479"/>
              <a:gd name="T14" fmla="*/ 543 w 543"/>
              <a:gd name="T15" fmla="*/ 399 h 479"/>
              <a:gd name="T16" fmla="*/ 463 w 543"/>
              <a:gd name="T17" fmla="*/ 471 h 479"/>
              <a:gd name="T18" fmla="*/ 407 w 543"/>
              <a:gd name="T19" fmla="*/ 479 h 479"/>
              <a:gd name="T20" fmla="*/ 383 w 543"/>
              <a:gd name="T21" fmla="*/ 335 h 479"/>
              <a:gd name="T22" fmla="*/ 367 w 543"/>
              <a:gd name="T23" fmla="*/ 335 h 479"/>
              <a:gd name="T24" fmla="*/ 303 w 543"/>
              <a:gd name="T25" fmla="*/ 247 h 479"/>
              <a:gd name="T26" fmla="*/ 319 w 543"/>
              <a:gd name="T27" fmla="*/ 176 h 479"/>
              <a:gd name="T28" fmla="*/ 247 w 543"/>
              <a:gd name="T29" fmla="*/ 96 h 479"/>
              <a:gd name="T30" fmla="*/ 159 w 543"/>
              <a:gd name="T31" fmla="*/ 120 h 479"/>
              <a:gd name="T32" fmla="*/ 87 w 543"/>
              <a:gd name="T33" fmla="*/ 56 h 479"/>
              <a:gd name="T34" fmla="*/ 0 w 543"/>
              <a:gd name="T35" fmla="*/ 56 h 479"/>
              <a:gd name="T36" fmla="*/ 0 w 543"/>
              <a:gd name="T3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2015334" name="Freeform 102"/>
          <p:cNvSpPr>
            <a:spLocks/>
          </p:cNvSpPr>
          <p:nvPr/>
        </p:nvSpPr>
        <p:spPr bwMode="auto">
          <a:xfrm>
            <a:off x="4845050" y="4672013"/>
            <a:ext cx="706438" cy="647700"/>
          </a:xfrm>
          <a:custGeom>
            <a:avLst/>
            <a:gdLst>
              <a:gd name="T0" fmla="*/ 8 w 336"/>
              <a:gd name="T1" fmla="*/ 0 h 319"/>
              <a:gd name="T2" fmla="*/ 184 w 336"/>
              <a:gd name="T3" fmla="*/ 0 h 319"/>
              <a:gd name="T4" fmla="*/ 216 w 336"/>
              <a:gd name="T5" fmla="*/ 63 h 319"/>
              <a:gd name="T6" fmla="*/ 184 w 336"/>
              <a:gd name="T7" fmla="*/ 175 h 319"/>
              <a:gd name="T8" fmla="*/ 288 w 336"/>
              <a:gd name="T9" fmla="*/ 175 h 319"/>
              <a:gd name="T10" fmla="*/ 312 w 336"/>
              <a:gd name="T11" fmla="*/ 247 h 319"/>
              <a:gd name="T12" fmla="*/ 336 w 336"/>
              <a:gd name="T13" fmla="*/ 319 h 319"/>
              <a:gd name="T14" fmla="*/ 192 w 336"/>
              <a:gd name="T15" fmla="*/ 311 h 319"/>
              <a:gd name="T16" fmla="*/ 24 w 336"/>
              <a:gd name="T17" fmla="*/ 247 h 319"/>
              <a:gd name="T18" fmla="*/ 48 w 336"/>
              <a:gd name="T19" fmla="*/ 199 h 319"/>
              <a:gd name="T20" fmla="*/ 0 w 336"/>
              <a:gd name="T21" fmla="*/ 95 h 319"/>
              <a:gd name="T22" fmla="*/ 8 w 336"/>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2015335" name="Freeform 103"/>
          <p:cNvSpPr>
            <a:spLocks/>
          </p:cNvSpPr>
          <p:nvPr/>
        </p:nvSpPr>
        <p:spPr bwMode="auto">
          <a:xfrm>
            <a:off x="3570288" y="3992563"/>
            <a:ext cx="1208087" cy="598487"/>
          </a:xfrm>
          <a:custGeom>
            <a:avLst/>
            <a:gdLst>
              <a:gd name="T0" fmla="*/ 0 w 575"/>
              <a:gd name="T1" fmla="*/ 0 h 295"/>
              <a:gd name="T2" fmla="*/ 551 w 575"/>
              <a:gd name="T3" fmla="*/ 0 h 295"/>
              <a:gd name="T4" fmla="*/ 567 w 575"/>
              <a:gd name="T5" fmla="*/ 48 h 295"/>
              <a:gd name="T6" fmla="*/ 575 w 575"/>
              <a:gd name="T7" fmla="*/ 111 h 295"/>
              <a:gd name="T8" fmla="*/ 575 w 575"/>
              <a:gd name="T9" fmla="*/ 295 h 295"/>
              <a:gd name="T10" fmla="*/ 480 w 575"/>
              <a:gd name="T11" fmla="*/ 271 h 295"/>
              <a:gd name="T12" fmla="*/ 440 w 575"/>
              <a:gd name="T13" fmla="*/ 279 h 295"/>
              <a:gd name="T14" fmla="*/ 200 w 575"/>
              <a:gd name="T15" fmla="*/ 223 h 295"/>
              <a:gd name="T16" fmla="*/ 200 w 575"/>
              <a:gd name="T17" fmla="*/ 79 h 295"/>
              <a:gd name="T18" fmla="*/ 0 w 575"/>
              <a:gd name="T19" fmla="*/ 79 h 295"/>
              <a:gd name="T20" fmla="*/ 0 w 575"/>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2015336" name="Freeform 104"/>
          <p:cNvSpPr>
            <a:spLocks/>
          </p:cNvSpPr>
          <p:nvPr/>
        </p:nvSpPr>
        <p:spPr bwMode="auto">
          <a:xfrm>
            <a:off x="3051175" y="4152900"/>
            <a:ext cx="1893888" cy="1635125"/>
          </a:xfrm>
          <a:custGeom>
            <a:avLst/>
            <a:gdLst>
              <a:gd name="T0" fmla="*/ 247 w 902"/>
              <a:gd name="T1" fmla="*/ 0 h 806"/>
              <a:gd name="T2" fmla="*/ 447 w 902"/>
              <a:gd name="T3" fmla="*/ 0 h 806"/>
              <a:gd name="T4" fmla="*/ 447 w 902"/>
              <a:gd name="T5" fmla="*/ 144 h 806"/>
              <a:gd name="T6" fmla="*/ 687 w 902"/>
              <a:gd name="T7" fmla="*/ 200 h 806"/>
              <a:gd name="T8" fmla="*/ 727 w 902"/>
              <a:gd name="T9" fmla="*/ 192 h 806"/>
              <a:gd name="T10" fmla="*/ 822 w 902"/>
              <a:gd name="T11" fmla="*/ 216 h 806"/>
              <a:gd name="T12" fmla="*/ 862 w 902"/>
              <a:gd name="T13" fmla="*/ 216 h 806"/>
              <a:gd name="T14" fmla="*/ 854 w 902"/>
              <a:gd name="T15" fmla="*/ 359 h 806"/>
              <a:gd name="T16" fmla="*/ 902 w 902"/>
              <a:gd name="T17" fmla="*/ 463 h 806"/>
              <a:gd name="T18" fmla="*/ 878 w 902"/>
              <a:gd name="T19" fmla="*/ 511 h 806"/>
              <a:gd name="T20" fmla="*/ 790 w 902"/>
              <a:gd name="T21" fmla="*/ 527 h 806"/>
              <a:gd name="T22" fmla="*/ 671 w 902"/>
              <a:gd name="T23" fmla="*/ 631 h 806"/>
              <a:gd name="T24" fmla="*/ 639 w 902"/>
              <a:gd name="T25" fmla="*/ 718 h 806"/>
              <a:gd name="T26" fmla="*/ 655 w 902"/>
              <a:gd name="T27" fmla="*/ 806 h 806"/>
              <a:gd name="T28" fmla="*/ 495 w 902"/>
              <a:gd name="T29" fmla="*/ 742 h 806"/>
              <a:gd name="T30" fmla="*/ 391 w 902"/>
              <a:gd name="T31" fmla="*/ 567 h 806"/>
              <a:gd name="T32" fmla="*/ 303 w 902"/>
              <a:gd name="T33" fmla="*/ 543 h 806"/>
              <a:gd name="T34" fmla="*/ 255 w 902"/>
              <a:gd name="T35" fmla="*/ 591 h 806"/>
              <a:gd name="T36" fmla="*/ 191 w 902"/>
              <a:gd name="T37" fmla="*/ 551 h 806"/>
              <a:gd name="T38" fmla="*/ 136 w 902"/>
              <a:gd name="T39" fmla="*/ 447 h 806"/>
              <a:gd name="T40" fmla="*/ 0 w 902"/>
              <a:gd name="T41" fmla="*/ 327 h 806"/>
              <a:gd name="T42" fmla="*/ 247 w 902"/>
              <a:gd name="T43" fmla="*/ 327 h 806"/>
              <a:gd name="T44" fmla="*/ 247 w 902"/>
              <a:gd name="T4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2015337" name="Freeform 105"/>
          <p:cNvSpPr>
            <a:spLocks/>
          </p:cNvSpPr>
          <p:nvPr/>
        </p:nvSpPr>
        <p:spPr bwMode="auto">
          <a:xfrm>
            <a:off x="2765425" y="3976688"/>
            <a:ext cx="804863" cy="985837"/>
          </a:xfrm>
          <a:custGeom>
            <a:avLst/>
            <a:gdLst>
              <a:gd name="T0" fmla="*/ 0 w 383"/>
              <a:gd name="T1" fmla="*/ 0 h 486"/>
              <a:gd name="T2" fmla="*/ 383 w 383"/>
              <a:gd name="T3" fmla="*/ 0 h 486"/>
              <a:gd name="T4" fmla="*/ 383 w 383"/>
              <a:gd name="T5" fmla="*/ 422 h 486"/>
              <a:gd name="T6" fmla="*/ 136 w 383"/>
              <a:gd name="T7" fmla="*/ 422 h 486"/>
              <a:gd name="T8" fmla="*/ 64 w 383"/>
              <a:gd name="T9" fmla="*/ 422 h 486"/>
              <a:gd name="T10" fmla="*/ 64 w 383"/>
              <a:gd name="T11" fmla="*/ 486 h 486"/>
              <a:gd name="T12" fmla="*/ 0 w 383"/>
              <a:gd name="T13" fmla="*/ 486 h 486"/>
              <a:gd name="T14" fmla="*/ 0 w 383"/>
              <a:gd name="T15" fmla="*/ 0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2015338" name="Freeform 106"/>
          <p:cNvSpPr>
            <a:spLocks/>
          </p:cNvSpPr>
          <p:nvPr/>
        </p:nvSpPr>
        <p:spPr bwMode="auto">
          <a:xfrm>
            <a:off x="2062163" y="3133725"/>
            <a:ext cx="703262" cy="858838"/>
          </a:xfrm>
          <a:custGeom>
            <a:avLst/>
            <a:gdLst>
              <a:gd name="T0" fmla="*/ 199 w 335"/>
              <a:gd name="T1" fmla="*/ 80 h 423"/>
              <a:gd name="T2" fmla="*/ 335 w 335"/>
              <a:gd name="T3" fmla="*/ 80 h 423"/>
              <a:gd name="T4" fmla="*/ 335 w 335"/>
              <a:gd name="T5" fmla="*/ 423 h 423"/>
              <a:gd name="T6" fmla="*/ 0 w 335"/>
              <a:gd name="T7" fmla="*/ 423 h 423"/>
              <a:gd name="T8" fmla="*/ 0 w 335"/>
              <a:gd name="T9" fmla="*/ 0 h 423"/>
              <a:gd name="T10" fmla="*/ 199 w 335"/>
              <a:gd name="T11" fmla="*/ 0 h 423"/>
              <a:gd name="T12" fmla="*/ 199 w 335"/>
              <a:gd name="T13" fmla="*/ 80 h 423"/>
            </a:gdLst>
            <a:ahLst/>
            <a:cxnLst>
              <a:cxn ang="0">
                <a:pos x="T0" y="T1"/>
              </a:cxn>
              <a:cxn ang="0">
                <a:pos x="T2" y="T3"/>
              </a:cxn>
              <a:cxn ang="0">
                <a:pos x="T4" y="T5"/>
              </a:cxn>
              <a:cxn ang="0">
                <a:pos x="T6" y="T7"/>
              </a:cxn>
              <a:cxn ang="0">
                <a:pos x="T8" y="T9"/>
              </a:cxn>
              <a:cxn ang="0">
                <a:pos x="T10" y="T11"/>
              </a:cxn>
              <a:cxn ang="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2015339" name="Freeform 107"/>
          <p:cNvSpPr>
            <a:spLocks/>
          </p:cNvSpPr>
          <p:nvPr/>
        </p:nvSpPr>
        <p:spPr bwMode="auto">
          <a:xfrm>
            <a:off x="635000" y="1854200"/>
            <a:ext cx="1006475" cy="598488"/>
          </a:xfrm>
          <a:custGeom>
            <a:avLst/>
            <a:gdLst>
              <a:gd name="T0" fmla="*/ 104 w 479"/>
              <a:gd name="T1" fmla="*/ 0 h 295"/>
              <a:gd name="T2" fmla="*/ 128 w 479"/>
              <a:gd name="T3" fmla="*/ 88 h 295"/>
              <a:gd name="T4" fmla="*/ 112 w 479"/>
              <a:gd name="T5" fmla="*/ 112 h 295"/>
              <a:gd name="T6" fmla="*/ 0 w 479"/>
              <a:gd name="T7" fmla="*/ 88 h 295"/>
              <a:gd name="T8" fmla="*/ 32 w 479"/>
              <a:gd name="T9" fmla="*/ 247 h 295"/>
              <a:gd name="T10" fmla="*/ 88 w 479"/>
              <a:gd name="T11" fmla="*/ 247 h 295"/>
              <a:gd name="T12" fmla="*/ 104 w 479"/>
              <a:gd name="T13" fmla="*/ 295 h 295"/>
              <a:gd name="T14" fmla="*/ 319 w 479"/>
              <a:gd name="T15" fmla="*/ 255 h 295"/>
              <a:gd name="T16" fmla="*/ 479 w 479"/>
              <a:gd name="T17" fmla="*/ 255 h 295"/>
              <a:gd name="T18" fmla="*/ 479 w 479"/>
              <a:gd name="T19" fmla="*/ 0 h 295"/>
              <a:gd name="T20" fmla="*/ 104 w 479"/>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2015340" name="Freeform 108"/>
          <p:cNvSpPr>
            <a:spLocks/>
          </p:cNvSpPr>
          <p:nvPr/>
        </p:nvSpPr>
        <p:spPr bwMode="auto">
          <a:xfrm>
            <a:off x="635000" y="2355850"/>
            <a:ext cx="1057275" cy="777875"/>
          </a:xfrm>
          <a:custGeom>
            <a:avLst/>
            <a:gdLst>
              <a:gd name="T0" fmla="*/ 32 w 503"/>
              <a:gd name="T1" fmla="*/ 0 h 383"/>
              <a:gd name="T2" fmla="*/ 88 w 503"/>
              <a:gd name="T3" fmla="*/ 0 h 383"/>
              <a:gd name="T4" fmla="*/ 104 w 503"/>
              <a:gd name="T5" fmla="*/ 48 h 383"/>
              <a:gd name="T6" fmla="*/ 311 w 503"/>
              <a:gd name="T7" fmla="*/ 8 h 383"/>
              <a:gd name="T8" fmla="*/ 479 w 503"/>
              <a:gd name="T9" fmla="*/ 8 h 383"/>
              <a:gd name="T10" fmla="*/ 503 w 503"/>
              <a:gd name="T11" fmla="*/ 48 h 383"/>
              <a:gd name="T12" fmla="*/ 471 w 503"/>
              <a:gd name="T13" fmla="*/ 192 h 383"/>
              <a:gd name="T14" fmla="*/ 487 w 503"/>
              <a:gd name="T15" fmla="*/ 192 h 383"/>
              <a:gd name="T16" fmla="*/ 487 w 503"/>
              <a:gd name="T17" fmla="*/ 383 h 383"/>
              <a:gd name="T18" fmla="*/ 16 w 503"/>
              <a:gd name="T19" fmla="*/ 383 h 383"/>
              <a:gd name="T20" fmla="*/ 0 w 503"/>
              <a:gd name="T21" fmla="*/ 295 h 383"/>
              <a:gd name="T22" fmla="*/ 32 w 503"/>
              <a:gd name="T2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2015341" name="Freeform 109"/>
          <p:cNvSpPr>
            <a:spLocks/>
          </p:cNvSpPr>
          <p:nvPr/>
        </p:nvSpPr>
        <p:spPr bwMode="auto">
          <a:xfrm>
            <a:off x="1608138" y="1854200"/>
            <a:ext cx="854075" cy="1279525"/>
          </a:xfrm>
          <a:custGeom>
            <a:avLst/>
            <a:gdLst>
              <a:gd name="T0" fmla="*/ 16 w 407"/>
              <a:gd name="T1" fmla="*/ 0 h 630"/>
              <a:gd name="T2" fmla="*/ 88 w 407"/>
              <a:gd name="T3" fmla="*/ 0 h 630"/>
              <a:gd name="T4" fmla="*/ 88 w 407"/>
              <a:gd name="T5" fmla="*/ 104 h 630"/>
              <a:gd name="T6" fmla="*/ 208 w 407"/>
              <a:gd name="T7" fmla="*/ 231 h 630"/>
              <a:gd name="T8" fmla="*/ 184 w 407"/>
              <a:gd name="T9" fmla="*/ 287 h 630"/>
              <a:gd name="T10" fmla="*/ 192 w 407"/>
              <a:gd name="T11" fmla="*/ 319 h 630"/>
              <a:gd name="T12" fmla="*/ 240 w 407"/>
              <a:gd name="T13" fmla="*/ 303 h 630"/>
              <a:gd name="T14" fmla="*/ 304 w 407"/>
              <a:gd name="T15" fmla="*/ 415 h 630"/>
              <a:gd name="T16" fmla="*/ 407 w 407"/>
              <a:gd name="T17" fmla="*/ 383 h 630"/>
              <a:gd name="T18" fmla="*/ 407 w 407"/>
              <a:gd name="T19" fmla="*/ 630 h 630"/>
              <a:gd name="T20" fmla="*/ 216 w 407"/>
              <a:gd name="T21" fmla="*/ 630 h 630"/>
              <a:gd name="T22" fmla="*/ 24 w 407"/>
              <a:gd name="T23" fmla="*/ 630 h 630"/>
              <a:gd name="T24" fmla="*/ 24 w 407"/>
              <a:gd name="T25" fmla="*/ 439 h 630"/>
              <a:gd name="T26" fmla="*/ 0 w 407"/>
              <a:gd name="T27" fmla="*/ 439 h 630"/>
              <a:gd name="T28" fmla="*/ 40 w 407"/>
              <a:gd name="T29" fmla="*/ 295 h 630"/>
              <a:gd name="T30" fmla="*/ 16 w 407"/>
              <a:gd name="T31" fmla="*/ 255 h 630"/>
              <a:gd name="T32" fmla="*/ 16 w 407"/>
              <a:gd name="T33"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2015342" name="Freeform 110"/>
          <p:cNvSpPr>
            <a:spLocks/>
          </p:cNvSpPr>
          <p:nvPr/>
        </p:nvSpPr>
        <p:spPr bwMode="auto">
          <a:xfrm>
            <a:off x="1254125" y="3133725"/>
            <a:ext cx="808038" cy="1246188"/>
          </a:xfrm>
          <a:custGeom>
            <a:avLst/>
            <a:gdLst>
              <a:gd name="T0" fmla="*/ 0 w 384"/>
              <a:gd name="T1" fmla="*/ 0 h 614"/>
              <a:gd name="T2" fmla="*/ 384 w 384"/>
              <a:gd name="T3" fmla="*/ 0 h 614"/>
              <a:gd name="T4" fmla="*/ 384 w 384"/>
              <a:gd name="T5" fmla="*/ 423 h 614"/>
              <a:gd name="T6" fmla="*/ 384 w 384"/>
              <a:gd name="T7" fmla="*/ 510 h 614"/>
              <a:gd name="T8" fmla="*/ 344 w 384"/>
              <a:gd name="T9" fmla="*/ 502 h 614"/>
              <a:gd name="T10" fmla="*/ 360 w 384"/>
              <a:gd name="T11" fmla="*/ 614 h 614"/>
              <a:gd name="T12" fmla="*/ 0 w 384"/>
              <a:gd name="T13" fmla="*/ 263 h 614"/>
              <a:gd name="T14" fmla="*/ 0 w 384"/>
              <a:gd name="T15" fmla="*/ 0 h 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2015343" name="Freeform 111"/>
          <p:cNvSpPr>
            <a:spLocks/>
          </p:cNvSpPr>
          <p:nvPr/>
        </p:nvSpPr>
        <p:spPr bwMode="auto">
          <a:xfrm>
            <a:off x="1978025" y="3992563"/>
            <a:ext cx="787400" cy="969962"/>
          </a:xfrm>
          <a:custGeom>
            <a:avLst/>
            <a:gdLst>
              <a:gd name="T0" fmla="*/ 40 w 375"/>
              <a:gd name="T1" fmla="*/ 0 h 478"/>
              <a:gd name="T2" fmla="*/ 375 w 375"/>
              <a:gd name="T3" fmla="*/ 0 h 478"/>
              <a:gd name="T4" fmla="*/ 375 w 375"/>
              <a:gd name="T5" fmla="*/ 478 h 478"/>
              <a:gd name="T6" fmla="*/ 255 w 375"/>
              <a:gd name="T7" fmla="*/ 478 h 478"/>
              <a:gd name="T8" fmla="*/ 40 w 375"/>
              <a:gd name="T9" fmla="*/ 375 h 478"/>
              <a:gd name="T10" fmla="*/ 40 w 375"/>
              <a:gd name="T11" fmla="*/ 343 h 478"/>
              <a:gd name="T12" fmla="*/ 48 w 375"/>
              <a:gd name="T13" fmla="*/ 239 h 478"/>
              <a:gd name="T14" fmla="*/ 16 w 375"/>
              <a:gd name="T15" fmla="*/ 191 h 478"/>
              <a:gd name="T16" fmla="*/ 0 w 375"/>
              <a:gd name="T17" fmla="*/ 79 h 478"/>
              <a:gd name="T18" fmla="*/ 40 w 375"/>
              <a:gd name="T19" fmla="*/ 87 h 478"/>
              <a:gd name="T20" fmla="*/ 40 w 375"/>
              <a:gd name="T21"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2015344" name="Freeform 112"/>
          <p:cNvSpPr>
            <a:spLocks/>
          </p:cNvSpPr>
          <p:nvPr/>
        </p:nvSpPr>
        <p:spPr bwMode="auto">
          <a:xfrm>
            <a:off x="635000" y="3116263"/>
            <a:ext cx="1443038" cy="1571625"/>
          </a:xfrm>
          <a:custGeom>
            <a:avLst/>
            <a:gdLst>
              <a:gd name="T0" fmla="*/ 16 w 687"/>
              <a:gd name="T1" fmla="*/ 0 h 774"/>
              <a:gd name="T2" fmla="*/ 295 w 687"/>
              <a:gd name="T3" fmla="*/ 0 h 774"/>
              <a:gd name="T4" fmla="*/ 295 w 687"/>
              <a:gd name="T5" fmla="*/ 263 h 774"/>
              <a:gd name="T6" fmla="*/ 655 w 687"/>
              <a:gd name="T7" fmla="*/ 622 h 774"/>
              <a:gd name="T8" fmla="*/ 687 w 687"/>
              <a:gd name="T9" fmla="*/ 670 h 774"/>
              <a:gd name="T10" fmla="*/ 671 w 687"/>
              <a:gd name="T11" fmla="*/ 774 h 774"/>
              <a:gd name="T12" fmla="*/ 495 w 687"/>
              <a:gd name="T13" fmla="*/ 774 h 774"/>
              <a:gd name="T14" fmla="*/ 335 w 687"/>
              <a:gd name="T15" fmla="*/ 646 h 774"/>
              <a:gd name="T16" fmla="*/ 271 w 687"/>
              <a:gd name="T17" fmla="*/ 646 h 774"/>
              <a:gd name="T18" fmla="*/ 136 w 687"/>
              <a:gd name="T19" fmla="*/ 399 h 774"/>
              <a:gd name="T20" fmla="*/ 40 w 687"/>
              <a:gd name="T21" fmla="*/ 255 h 774"/>
              <a:gd name="T22" fmla="*/ 56 w 687"/>
              <a:gd name="T23" fmla="*/ 199 h 774"/>
              <a:gd name="T24" fmla="*/ 0 w 687"/>
              <a:gd name="T25" fmla="*/ 120 h 774"/>
              <a:gd name="T26" fmla="*/ 16 w 687"/>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2015345" name="Text Box 113"/>
          <p:cNvSpPr txBox="1">
            <a:spLocks noChangeArrowheads="1"/>
          </p:cNvSpPr>
          <p:nvPr/>
        </p:nvSpPr>
        <p:spPr bwMode="auto">
          <a:xfrm>
            <a:off x="601663" y="381000"/>
            <a:ext cx="639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r>
              <a:rPr lang="en-US" altLang="en-US" sz="3600" i="0" dirty="0">
                <a:solidFill>
                  <a:schemeClr val="tx2"/>
                </a:solidFill>
              </a:rPr>
              <a:t>Hierarchical learning</a:t>
            </a:r>
          </a:p>
        </p:txBody>
      </p:sp>
      <p:sp>
        <p:nvSpPr>
          <p:cNvPr id="2015346" name="Line 114"/>
          <p:cNvSpPr>
            <a:spLocks noChangeShapeType="1"/>
          </p:cNvSpPr>
          <p:nvPr/>
        </p:nvSpPr>
        <p:spPr bwMode="auto">
          <a:xfrm flipV="1">
            <a:off x="4610100" y="3314700"/>
            <a:ext cx="2946400" cy="1358900"/>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15347" name="Object 115"/>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29029" name="Clip" r:id="rId4" imgW="7033680" imgH="2111040" progId="MS_ClipArt_Gallery.2">
                  <p:embed/>
                </p:oleObj>
              </mc:Choice>
              <mc:Fallback>
                <p:oleObj name="Clip" r:id="rId4" imgW="7033680" imgH="2111040" progId="MS_ClipArt_Gallery.2">
                  <p:embed/>
                  <p:pic>
                    <p:nvPicPr>
                      <p:cNvPr id="2015347" name="Object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15357" name="Line 125"/>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15362" name="Group 130"/>
          <p:cNvGrpSpPr>
            <a:grpSpLocks/>
          </p:cNvGrpSpPr>
          <p:nvPr/>
        </p:nvGrpSpPr>
        <p:grpSpPr bwMode="auto">
          <a:xfrm>
            <a:off x="2274888" y="2971800"/>
            <a:ext cx="885825" cy="482600"/>
            <a:chOff x="1433" y="1872"/>
            <a:chExt cx="558" cy="304"/>
          </a:xfrm>
        </p:grpSpPr>
        <p:sp>
          <p:nvSpPr>
            <p:cNvPr id="2015361" name="Rectangle 129"/>
            <p:cNvSpPr>
              <a:spLocks noChangeArrowheads="1"/>
            </p:cNvSpPr>
            <p:nvPr/>
          </p:nvSpPr>
          <p:spPr bwMode="auto">
            <a:xfrm>
              <a:off x="1448" y="1872"/>
              <a:ext cx="528" cy="304"/>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015360" name="Object 128"/>
            <p:cNvGraphicFramePr>
              <a:graphicFrameLocks noChangeAspect="1"/>
            </p:cNvGraphicFramePr>
            <p:nvPr/>
          </p:nvGraphicFramePr>
          <p:xfrm>
            <a:off x="1433" y="1872"/>
            <a:ext cx="558" cy="295"/>
          </p:xfrm>
          <a:graphic>
            <a:graphicData uri="http://schemas.openxmlformats.org/presentationml/2006/ole">
              <mc:AlternateContent xmlns:mc="http://schemas.openxmlformats.org/markup-compatibility/2006">
                <mc:Choice xmlns:v="urn:schemas-microsoft-com:vml" Requires="v">
                  <p:oleObj spid="_x0000_s129030" name="Equation" r:id="rId6" imgW="457200" imgH="241200" progId="Equation.DSMT4">
                    <p:embed/>
                  </p:oleObj>
                </mc:Choice>
                <mc:Fallback>
                  <p:oleObj name="Equation" r:id="rId6" imgW="457200" imgH="241200" progId="Equation.DSMT4">
                    <p:embed/>
                    <p:pic>
                      <p:nvPicPr>
                        <p:cNvPr id="2015360" name="Object 1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 y="1872"/>
                          <a:ext cx="558" cy="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015363" name="Group 131"/>
          <p:cNvGrpSpPr>
            <a:grpSpLocks/>
          </p:cNvGrpSpPr>
          <p:nvPr/>
        </p:nvGrpSpPr>
        <p:grpSpPr bwMode="auto">
          <a:xfrm>
            <a:off x="7381875" y="2770188"/>
            <a:ext cx="911225" cy="482600"/>
            <a:chOff x="1425" y="1872"/>
            <a:chExt cx="574" cy="304"/>
          </a:xfrm>
        </p:grpSpPr>
        <p:sp>
          <p:nvSpPr>
            <p:cNvPr id="2015364" name="Rectangle 132"/>
            <p:cNvSpPr>
              <a:spLocks noChangeArrowheads="1"/>
            </p:cNvSpPr>
            <p:nvPr/>
          </p:nvSpPr>
          <p:spPr bwMode="auto">
            <a:xfrm>
              <a:off x="1448" y="1872"/>
              <a:ext cx="528" cy="304"/>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015365" name="Object 133"/>
            <p:cNvGraphicFramePr>
              <a:graphicFrameLocks noChangeAspect="1"/>
            </p:cNvGraphicFramePr>
            <p:nvPr/>
          </p:nvGraphicFramePr>
          <p:xfrm>
            <a:off x="1425" y="1872"/>
            <a:ext cx="574" cy="295"/>
          </p:xfrm>
          <a:graphic>
            <a:graphicData uri="http://schemas.openxmlformats.org/presentationml/2006/ole">
              <mc:AlternateContent xmlns:mc="http://schemas.openxmlformats.org/markup-compatibility/2006">
                <mc:Choice xmlns:v="urn:schemas-microsoft-com:vml" Requires="v">
                  <p:oleObj spid="_x0000_s129031" name="Equation" r:id="rId8" imgW="469800" imgH="241200" progId="Equation.DSMT4">
                    <p:embed/>
                  </p:oleObj>
                </mc:Choice>
                <mc:Fallback>
                  <p:oleObj name="Equation" r:id="rId8" imgW="469800" imgH="241200" progId="Equation.DSMT4">
                    <p:embed/>
                    <p:pic>
                      <p:nvPicPr>
                        <p:cNvPr id="2015365" name="Object 1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5" y="1872"/>
                          <a:ext cx="574" cy="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46666808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6194" name="Group 2"/>
          <p:cNvGrpSpPr>
            <a:grpSpLocks/>
          </p:cNvGrpSpPr>
          <p:nvPr/>
        </p:nvGrpSpPr>
        <p:grpSpPr bwMode="auto">
          <a:xfrm>
            <a:off x="8097838" y="2501900"/>
            <a:ext cx="538162" cy="728663"/>
            <a:chOff x="4816" y="1931"/>
            <a:chExt cx="256" cy="359"/>
          </a:xfrm>
        </p:grpSpPr>
        <p:sp>
          <p:nvSpPr>
            <p:cNvPr id="776195"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Lst>
              <a:ahLst/>
              <a:cxnLst>
                <a:cxn ang="0">
                  <a:pos x="T0" y="T1"/>
                </a:cxn>
                <a:cxn ang="0">
                  <a:pos x="T2" y="T3"/>
                </a:cxn>
                <a:cxn ang="0">
                  <a:pos x="T4" y="T5"/>
                </a:cxn>
                <a:cxn ang="0">
                  <a:pos x="T6" y="T7"/>
                </a:cxn>
                <a:cxn ang="0">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776196"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Lst>
              <a:ahLst/>
              <a:cxnLst>
                <a:cxn ang="0">
                  <a:pos x="T0" y="T1"/>
                </a:cxn>
                <a:cxn ang="0">
                  <a:pos x="T2" y="T3"/>
                </a:cxn>
                <a:cxn ang="0">
                  <a:pos x="T4" y="T5"/>
                </a:cxn>
                <a:cxn ang="0">
                  <a:pos x="T6" y="T7"/>
                </a:cxn>
                <a:cxn ang="0">
                  <a:pos x="T8" y="T9"/>
                </a:cxn>
                <a:cxn ang="0">
                  <a:pos x="T10" y="T11"/>
                </a:cxn>
                <a:cxn ang="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776197"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Lst>
              <a:ahLst/>
              <a:cxnLst>
                <a:cxn ang="0">
                  <a:pos x="T0" y="T1"/>
                </a:cxn>
                <a:cxn ang="0">
                  <a:pos x="T2" y="T3"/>
                </a:cxn>
                <a:cxn ang="0">
                  <a:pos x="T4" y="T5"/>
                </a:cxn>
                <a:cxn ang="0">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776198"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Lst>
              <a:ahLst/>
              <a:cxnLst>
                <a:cxn ang="0">
                  <a:pos x="T0" y="T1"/>
                </a:cxn>
                <a:cxn ang="0">
                  <a:pos x="T2" y="T3"/>
                </a:cxn>
                <a:cxn ang="0">
                  <a:pos x="T4" y="T5"/>
                </a:cxn>
                <a:cxn ang="0">
                  <a:pos x="T6" y="T7"/>
                </a:cxn>
                <a:cxn ang="0">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776199" name="Group 7"/>
          <p:cNvGrpSpPr>
            <a:grpSpLocks/>
          </p:cNvGrpSpPr>
          <p:nvPr/>
        </p:nvGrpSpPr>
        <p:grpSpPr bwMode="auto">
          <a:xfrm>
            <a:off x="4392613" y="5108575"/>
            <a:ext cx="2482850" cy="1165225"/>
            <a:chOff x="3052" y="3215"/>
            <a:chExt cx="1182" cy="574"/>
          </a:xfrm>
        </p:grpSpPr>
        <p:sp>
          <p:nvSpPr>
            <p:cNvPr id="776200"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Lst>
              <a:ahLst/>
              <a:cxnLst>
                <a:cxn ang="0">
                  <a:pos x="T0" y="T1"/>
                </a:cxn>
                <a:cxn ang="0">
                  <a:pos x="T2" y="T3"/>
                </a:cxn>
                <a:cxn ang="0">
                  <a:pos x="T4" y="T5"/>
                </a:cxn>
                <a:cxn ang="0">
                  <a:pos x="T6" y="T7"/>
                </a:cxn>
                <a:cxn ang="0">
                  <a:pos x="T8" y="T9"/>
                </a:cxn>
                <a:cxn ang="0">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776201"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Lst>
              <a:ahLst/>
              <a:cxnLst>
                <a:cxn ang="0">
                  <a:pos x="T0" y="T1"/>
                </a:cxn>
                <a:cxn ang="0">
                  <a:pos x="T2" y="T3"/>
                </a:cxn>
                <a:cxn ang="0">
                  <a:pos x="T4" y="T5"/>
                </a:cxn>
                <a:cxn ang="0">
                  <a:pos x="T6" y="T7"/>
                </a:cxn>
                <a:cxn ang="0">
                  <a:pos x="T8" y="T9"/>
                </a:cxn>
                <a:cxn ang="0">
                  <a:pos x="T10" y="T11"/>
                </a:cxn>
                <a:cxn ang="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776202"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Lst>
              <a:ahLst/>
              <a:cxnLst>
                <a:cxn ang="0">
                  <a:pos x="T0" y="T1"/>
                </a:cxn>
                <a:cxn ang="0">
                  <a:pos x="T2" y="T3"/>
                </a:cxn>
                <a:cxn ang="0">
                  <a:pos x="T4" y="T5"/>
                </a:cxn>
                <a:cxn ang="0">
                  <a:pos x="T6" y="T7"/>
                </a:cxn>
                <a:cxn ang="0">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03"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776204"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Lst>
              <a:ahLst/>
              <a:cxnLst>
                <a:cxn ang="0">
                  <a:pos x="T0" y="T1"/>
                </a:cxn>
                <a:cxn ang="0">
                  <a:pos x="T2" y="T3"/>
                </a:cxn>
                <a:cxn ang="0">
                  <a:pos x="T4" y="T5"/>
                </a:cxn>
                <a:cxn ang="0">
                  <a:pos x="T6" y="T7"/>
                </a:cxn>
                <a:cxn ang="0">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05"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Lst>
              <a:ahLst/>
              <a:cxnLst>
                <a:cxn ang="0">
                  <a:pos x="T0" y="T1"/>
                </a:cxn>
                <a:cxn ang="0">
                  <a:pos x="T2" y="T3"/>
                </a:cxn>
                <a:cxn ang="0">
                  <a:pos x="T4" y="T5"/>
                </a:cxn>
                <a:cxn ang="0">
                  <a:pos x="T6" y="T7"/>
                </a:cxn>
                <a:cxn ang="0">
                  <a:pos x="T8" y="T9"/>
                </a:cxn>
                <a:cxn ang="0">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06"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776207"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Lst>
              <a:ahLst/>
              <a:cxnLst>
                <a:cxn ang="0">
                  <a:pos x="T0" y="T1"/>
                </a:cxn>
                <a:cxn ang="0">
                  <a:pos x="T2" y="T3"/>
                </a:cxn>
                <a:cxn ang="0">
                  <a:pos x="T4" y="T5"/>
                </a:cxn>
                <a:cxn ang="0">
                  <a:pos x="T6" y="T7"/>
                </a:cxn>
                <a:cxn ang="0">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776208"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Lst>
              <a:ahLst/>
              <a:cxnLst>
                <a:cxn ang="0">
                  <a:pos x="T0" y="T1"/>
                </a:cxn>
                <a:cxn ang="0">
                  <a:pos x="T2" y="T3"/>
                </a:cxn>
                <a:cxn ang="0">
                  <a:pos x="T4" y="T5"/>
                </a:cxn>
                <a:cxn ang="0">
                  <a:pos x="T6" y="T7"/>
                </a:cxn>
                <a:cxn ang="0">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776209"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Lst>
              <a:ahLst/>
              <a:cxnLst>
                <a:cxn ang="0">
                  <a:pos x="T0" y="T1"/>
                </a:cxn>
                <a:cxn ang="0">
                  <a:pos x="T2" y="T3"/>
                </a:cxn>
                <a:cxn ang="0">
                  <a:pos x="T4" y="T5"/>
                </a:cxn>
                <a:cxn ang="0">
                  <a:pos x="T6" y="T7"/>
                </a:cxn>
                <a:cxn ang="0">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10"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Lst>
              <a:ahLst/>
              <a:cxnLst>
                <a:cxn ang="0">
                  <a:pos x="T0" y="T1"/>
                </a:cxn>
                <a:cxn ang="0">
                  <a:pos x="T2" y="T3"/>
                </a:cxn>
                <a:cxn ang="0">
                  <a:pos x="T4" y="T5"/>
                </a:cxn>
                <a:cxn ang="0">
                  <a:pos x="T6" y="T7"/>
                </a:cxn>
                <a:cxn ang="0">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776211"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776212"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Lst>
              <a:ahLst/>
              <a:cxnLst>
                <a:cxn ang="0">
                  <a:pos x="T0" y="T1"/>
                </a:cxn>
                <a:cxn ang="0">
                  <a:pos x="T2" y="T3"/>
                </a:cxn>
                <a:cxn ang="0">
                  <a:pos x="T4" y="T5"/>
                </a:cxn>
                <a:cxn ang="0">
                  <a:pos x="T6" y="T7"/>
                </a:cxn>
                <a:cxn ang="0">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13"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Lst>
              <a:ahLst/>
              <a:cxnLst>
                <a:cxn ang="0">
                  <a:pos x="T0" y="T1"/>
                </a:cxn>
                <a:cxn ang="0">
                  <a:pos x="T2" y="T3"/>
                </a:cxn>
                <a:cxn ang="0">
                  <a:pos x="T4" y="T5"/>
                </a:cxn>
                <a:cxn ang="0">
                  <a:pos x="T6" y="T7"/>
                </a:cxn>
                <a:cxn ang="0">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776214" name="Group 22"/>
          <p:cNvGrpSpPr>
            <a:grpSpLocks/>
          </p:cNvGrpSpPr>
          <p:nvPr/>
        </p:nvGrpSpPr>
        <p:grpSpPr bwMode="auto">
          <a:xfrm>
            <a:off x="6607175" y="4217988"/>
            <a:ext cx="838200" cy="1020762"/>
            <a:chOff x="4106" y="2776"/>
            <a:chExt cx="399" cy="503"/>
          </a:xfrm>
        </p:grpSpPr>
        <p:sp>
          <p:nvSpPr>
            <p:cNvPr id="776215"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Lst>
              <a:ahLst/>
              <a:cxnLst>
                <a:cxn ang="0">
                  <a:pos x="T0" y="T1"/>
                </a:cxn>
                <a:cxn ang="0">
                  <a:pos x="T2" y="T3"/>
                </a:cxn>
                <a:cxn ang="0">
                  <a:pos x="T4" y="T5"/>
                </a:cxn>
                <a:cxn ang="0">
                  <a:pos x="T6" y="T7"/>
                </a:cxn>
                <a:cxn ang="0">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776216"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Lst>
              <a:ahLst/>
              <a:cxnLst>
                <a:cxn ang="0">
                  <a:pos x="T0" y="T1"/>
                </a:cxn>
                <a:cxn ang="0">
                  <a:pos x="T2" y="T3"/>
                </a:cxn>
                <a:cxn ang="0">
                  <a:pos x="T4" y="T5"/>
                </a:cxn>
                <a:cxn ang="0">
                  <a:pos x="T6" y="T7"/>
                </a:cxn>
                <a:cxn ang="0">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776217"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Lst>
              <a:ahLst/>
              <a:cxnLst>
                <a:cxn ang="0">
                  <a:pos x="T0" y="T1"/>
                </a:cxn>
                <a:cxn ang="0">
                  <a:pos x="T2" y="T3"/>
                </a:cxn>
                <a:cxn ang="0">
                  <a:pos x="T4" y="T5"/>
                </a:cxn>
                <a:cxn ang="0">
                  <a:pos x="T6" y="T7"/>
                </a:cxn>
                <a:cxn ang="0">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776218"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776219"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Lst>
              <a:ahLst/>
              <a:cxnLst>
                <a:cxn ang="0">
                  <a:pos x="T0" y="T1"/>
                </a:cxn>
                <a:cxn ang="0">
                  <a:pos x="T2" y="T3"/>
                </a:cxn>
                <a:cxn ang="0">
                  <a:pos x="T4" y="T5"/>
                </a:cxn>
                <a:cxn ang="0">
                  <a:pos x="T6" y="T7"/>
                </a:cxn>
                <a:cxn ang="0">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776220"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Lst>
              <a:ahLst/>
              <a:cxnLst>
                <a:cxn ang="0">
                  <a:pos x="T0" y="T1"/>
                </a:cxn>
                <a:cxn ang="0">
                  <a:pos x="T2" y="T3"/>
                </a:cxn>
                <a:cxn ang="0">
                  <a:pos x="T4" y="T5"/>
                </a:cxn>
                <a:cxn ang="0">
                  <a:pos x="T6" y="T7"/>
                </a:cxn>
                <a:cxn ang="0">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776221" name="Freeform 29"/>
          <p:cNvSpPr>
            <a:spLocks/>
          </p:cNvSpPr>
          <p:nvPr/>
        </p:nvSpPr>
        <p:spPr bwMode="auto">
          <a:xfrm>
            <a:off x="7529513" y="3521075"/>
            <a:ext cx="100012" cy="438150"/>
          </a:xfrm>
          <a:custGeom>
            <a:avLst/>
            <a:gdLst>
              <a:gd name="T0" fmla="*/ 0 w 48"/>
              <a:gd name="T1" fmla="*/ 64 h 216"/>
              <a:gd name="T2" fmla="*/ 48 w 48"/>
              <a:gd name="T3" fmla="*/ 0 h 216"/>
              <a:gd name="T4" fmla="*/ 48 w 48"/>
              <a:gd name="T5" fmla="*/ 152 h 216"/>
              <a:gd name="T6" fmla="*/ 0 w 48"/>
              <a:gd name="T7" fmla="*/ 216 h 216"/>
              <a:gd name="T8" fmla="*/ 0 w 48"/>
              <a:gd name="T9" fmla="*/ 64 h 216"/>
            </a:gdLst>
            <a:ahLst/>
            <a:cxnLst>
              <a:cxn ang="0">
                <a:pos x="T0" y="T1"/>
              </a:cxn>
              <a:cxn ang="0">
                <a:pos x="T2" y="T3"/>
              </a:cxn>
              <a:cxn ang="0">
                <a:pos x="T4" y="T5"/>
              </a:cxn>
              <a:cxn ang="0">
                <a:pos x="T6" y="T7"/>
              </a:cxn>
              <a:cxn ang="0">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776222" name="Freeform 30"/>
          <p:cNvSpPr>
            <a:spLocks/>
          </p:cNvSpPr>
          <p:nvPr/>
        </p:nvSpPr>
        <p:spPr bwMode="auto">
          <a:xfrm>
            <a:off x="7445375" y="3536950"/>
            <a:ext cx="84138" cy="438150"/>
          </a:xfrm>
          <a:custGeom>
            <a:avLst/>
            <a:gdLst>
              <a:gd name="T0" fmla="*/ 0 w 40"/>
              <a:gd name="T1" fmla="*/ 0 h 216"/>
              <a:gd name="T2" fmla="*/ 40 w 40"/>
              <a:gd name="T3" fmla="*/ 56 h 216"/>
              <a:gd name="T4" fmla="*/ 40 w 40"/>
              <a:gd name="T5" fmla="*/ 216 h 216"/>
              <a:gd name="T6" fmla="*/ 0 w 40"/>
              <a:gd name="T7" fmla="*/ 160 h 216"/>
              <a:gd name="T8" fmla="*/ 0 w 40"/>
              <a:gd name="T9" fmla="*/ 0 h 216"/>
            </a:gdLst>
            <a:ahLst/>
            <a:cxnLst>
              <a:cxn ang="0">
                <a:pos x="T0" y="T1"/>
              </a:cxn>
              <a:cxn ang="0">
                <a:pos x="T2" y="T3"/>
              </a:cxn>
              <a:cxn ang="0">
                <a:pos x="T4" y="T5"/>
              </a:cxn>
              <a:cxn ang="0">
                <a:pos x="T6" y="T7"/>
              </a:cxn>
              <a:cxn ang="0">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776223" name="Freeform 31"/>
          <p:cNvSpPr>
            <a:spLocks/>
          </p:cNvSpPr>
          <p:nvPr/>
        </p:nvSpPr>
        <p:spPr bwMode="auto">
          <a:xfrm>
            <a:off x="7410450" y="3698875"/>
            <a:ext cx="101600" cy="501650"/>
          </a:xfrm>
          <a:custGeom>
            <a:avLst/>
            <a:gdLst>
              <a:gd name="T0" fmla="*/ 48 w 48"/>
              <a:gd name="T1" fmla="*/ 0 h 247"/>
              <a:gd name="T2" fmla="*/ 0 w 48"/>
              <a:gd name="T3" fmla="*/ 96 h 247"/>
              <a:gd name="T4" fmla="*/ 0 w 48"/>
              <a:gd name="T5" fmla="*/ 247 h 247"/>
              <a:gd name="T6" fmla="*/ 48 w 48"/>
              <a:gd name="T7" fmla="*/ 152 h 247"/>
              <a:gd name="T8" fmla="*/ 48 w 48"/>
              <a:gd name="T9" fmla="*/ 0 h 247"/>
            </a:gdLst>
            <a:ahLst/>
            <a:cxnLst>
              <a:cxn ang="0">
                <a:pos x="T0" y="T1"/>
              </a:cxn>
              <a:cxn ang="0">
                <a:pos x="T2" y="T3"/>
              </a:cxn>
              <a:cxn ang="0">
                <a:pos x="T4" y="T5"/>
              </a:cxn>
              <a:cxn ang="0">
                <a:pos x="T6" y="T7"/>
              </a:cxn>
              <a:cxn ang="0">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776224" name="Freeform 32"/>
          <p:cNvSpPr>
            <a:spLocks/>
          </p:cNvSpPr>
          <p:nvPr/>
        </p:nvSpPr>
        <p:spPr bwMode="auto">
          <a:xfrm>
            <a:off x="7343775" y="3894138"/>
            <a:ext cx="66675" cy="227012"/>
          </a:xfrm>
          <a:custGeom>
            <a:avLst/>
            <a:gdLst>
              <a:gd name="T0" fmla="*/ 32 w 32"/>
              <a:gd name="T1" fmla="*/ 0 h 112"/>
              <a:gd name="T2" fmla="*/ 0 w 32"/>
              <a:gd name="T3" fmla="*/ 32 h 112"/>
              <a:gd name="T4" fmla="*/ 32 w 32"/>
              <a:gd name="T5" fmla="*/ 112 h 112"/>
              <a:gd name="T6" fmla="*/ 32 w 32"/>
              <a:gd name="T7" fmla="*/ 0 h 112"/>
            </a:gdLst>
            <a:ahLst/>
            <a:cxnLst>
              <a:cxn ang="0">
                <a:pos x="T0" y="T1"/>
              </a:cxn>
              <a:cxn ang="0">
                <a:pos x="T2" y="T3"/>
              </a:cxn>
              <a:cxn ang="0">
                <a:pos x="T4" y="T5"/>
              </a:cxn>
              <a:cxn ang="0">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776225" name="Freeform 33"/>
          <p:cNvSpPr>
            <a:spLocks/>
          </p:cNvSpPr>
          <p:nvPr/>
        </p:nvSpPr>
        <p:spPr bwMode="auto">
          <a:xfrm>
            <a:off x="8132763" y="3165475"/>
            <a:ext cx="117475" cy="355600"/>
          </a:xfrm>
          <a:custGeom>
            <a:avLst/>
            <a:gdLst>
              <a:gd name="T0" fmla="*/ 0 w 56"/>
              <a:gd name="T1" fmla="*/ 16 h 175"/>
              <a:gd name="T2" fmla="*/ 56 w 56"/>
              <a:gd name="T3" fmla="*/ 0 h 175"/>
              <a:gd name="T4" fmla="*/ 56 w 56"/>
              <a:gd name="T5" fmla="*/ 151 h 175"/>
              <a:gd name="T6" fmla="*/ 0 w 56"/>
              <a:gd name="T7" fmla="*/ 175 h 175"/>
              <a:gd name="T8" fmla="*/ 0 w 56"/>
              <a:gd name="T9" fmla="*/ 16 h 175"/>
            </a:gdLst>
            <a:ahLst/>
            <a:cxnLst>
              <a:cxn ang="0">
                <a:pos x="T0" y="T1"/>
              </a:cxn>
              <a:cxn ang="0">
                <a:pos x="T2" y="T3"/>
              </a:cxn>
              <a:cxn ang="0">
                <a:pos x="T4" y="T5"/>
              </a:cxn>
              <a:cxn ang="0">
                <a:pos x="T6" y="T7"/>
              </a:cxn>
              <a:cxn ang="0">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776226" name="Freeform 34"/>
          <p:cNvSpPr>
            <a:spLocks/>
          </p:cNvSpPr>
          <p:nvPr/>
        </p:nvSpPr>
        <p:spPr bwMode="auto">
          <a:xfrm>
            <a:off x="8067675" y="3149600"/>
            <a:ext cx="65088" cy="355600"/>
          </a:xfrm>
          <a:custGeom>
            <a:avLst/>
            <a:gdLst>
              <a:gd name="T0" fmla="*/ 0 w 31"/>
              <a:gd name="T1" fmla="*/ 0 h 175"/>
              <a:gd name="T2" fmla="*/ 31 w 31"/>
              <a:gd name="T3" fmla="*/ 32 h 175"/>
              <a:gd name="T4" fmla="*/ 31 w 31"/>
              <a:gd name="T5" fmla="*/ 175 h 175"/>
              <a:gd name="T6" fmla="*/ 0 w 31"/>
              <a:gd name="T7" fmla="*/ 152 h 175"/>
              <a:gd name="T8" fmla="*/ 0 w 31"/>
              <a:gd name="T9" fmla="*/ 0 h 175"/>
            </a:gdLst>
            <a:ahLst/>
            <a:cxnLst>
              <a:cxn ang="0">
                <a:pos x="T0" y="T1"/>
              </a:cxn>
              <a:cxn ang="0">
                <a:pos x="T2" y="T3"/>
              </a:cxn>
              <a:cxn ang="0">
                <a:pos x="T4" y="T5"/>
              </a:cxn>
              <a:cxn ang="0">
                <a:pos x="T6" y="T7"/>
              </a:cxn>
              <a:cxn ang="0">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776227" name="Freeform 35"/>
          <p:cNvSpPr>
            <a:spLocks/>
          </p:cNvSpPr>
          <p:nvPr/>
        </p:nvSpPr>
        <p:spPr bwMode="auto">
          <a:xfrm>
            <a:off x="8034338" y="3165475"/>
            <a:ext cx="33337" cy="371475"/>
          </a:xfrm>
          <a:custGeom>
            <a:avLst/>
            <a:gdLst>
              <a:gd name="T0" fmla="*/ 16 w 16"/>
              <a:gd name="T1" fmla="*/ 0 h 183"/>
              <a:gd name="T2" fmla="*/ 16 w 16"/>
              <a:gd name="T3" fmla="*/ 144 h 183"/>
              <a:gd name="T4" fmla="*/ 0 w 16"/>
              <a:gd name="T5" fmla="*/ 183 h 183"/>
              <a:gd name="T6" fmla="*/ 0 w 16"/>
              <a:gd name="T7" fmla="*/ 24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776228" name="Freeform 36"/>
          <p:cNvSpPr>
            <a:spLocks/>
          </p:cNvSpPr>
          <p:nvPr/>
        </p:nvSpPr>
        <p:spPr bwMode="auto">
          <a:xfrm>
            <a:off x="7731125" y="3230563"/>
            <a:ext cx="303213" cy="339725"/>
          </a:xfrm>
          <a:custGeom>
            <a:avLst/>
            <a:gdLst>
              <a:gd name="T0" fmla="*/ 144 w 144"/>
              <a:gd name="T1" fmla="*/ 0 h 167"/>
              <a:gd name="T2" fmla="*/ 112 w 144"/>
              <a:gd name="T3" fmla="*/ 0 h 167"/>
              <a:gd name="T4" fmla="*/ 0 w 144"/>
              <a:gd name="T5" fmla="*/ 16 h 167"/>
              <a:gd name="T6" fmla="*/ 0 w 144"/>
              <a:gd name="T7" fmla="*/ 167 h 167"/>
              <a:gd name="T8" fmla="*/ 112 w 144"/>
              <a:gd name="T9" fmla="*/ 159 h 167"/>
              <a:gd name="T10" fmla="*/ 144 w 144"/>
              <a:gd name="T11" fmla="*/ 151 h 167"/>
              <a:gd name="T12" fmla="*/ 144 w 144"/>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776229" name="Freeform 37"/>
          <p:cNvSpPr>
            <a:spLocks/>
          </p:cNvSpPr>
          <p:nvPr/>
        </p:nvSpPr>
        <p:spPr bwMode="auto">
          <a:xfrm>
            <a:off x="7629525" y="3279775"/>
            <a:ext cx="101600" cy="403225"/>
          </a:xfrm>
          <a:custGeom>
            <a:avLst/>
            <a:gdLst>
              <a:gd name="T0" fmla="*/ 48 w 48"/>
              <a:gd name="T1" fmla="*/ 0 h 199"/>
              <a:gd name="T2" fmla="*/ 48 w 48"/>
              <a:gd name="T3" fmla="*/ 151 h 199"/>
              <a:gd name="T4" fmla="*/ 16 w 48"/>
              <a:gd name="T5" fmla="*/ 167 h 199"/>
              <a:gd name="T6" fmla="*/ 0 w 48"/>
              <a:gd name="T7" fmla="*/ 199 h 199"/>
              <a:gd name="T8" fmla="*/ 0 w 48"/>
              <a:gd name="T9" fmla="*/ 119 h 199"/>
              <a:gd name="T10" fmla="*/ 8 w 48"/>
              <a:gd name="T11" fmla="*/ 64 h 199"/>
              <a:gd name="T12" fmla="*/ 0 w 48"/>
              <a:gd name="T13" fmla="*/ 56 h 199"/>
              <a:gd name="T14" fmla="*/ 16 w 48"/>
              <a:gd name="T15" fmla="*/ 16 h 199"/>
              <a:gd name="T16" fmla="*/ 48 w 48"/>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776230" name="Group 38"/>
          <p:cNvGrpSpPr>
            <a:grpSpLocks/>
          </p:cNvGrpSpPr>
          <p:nvPr/>
        </p:nvGrpSpPr>
        <p:grpSpPr bwMode="auto">
          <a:xfrm>
            <a:off x="635000" y="2033588"/>
            <a:ext cx="3790950" cy="4064000"/>
            <a:chOff x="1263" y="1700"/>
            <a:chExt cx="1805" cy="2002"/>
          </a:xfrm>
        </p:grpSpPr>
        <p:sp>
          <p:nvSpPr>
            <p:cNvPr id="776231"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32"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776233"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Lst>
              <a:ahLst/>
              <a:cxnLst>
                <a:cxn ang="0">
                  <a:pos x="T0" y="T1"/>
                </a:cxn>
                <a:cxn ang="0">
                  <a:pos x="T2" y="T3"/>
                </a:cxn>
                <a:cxn ang="0">
                  <a:pos x="T4" y="T5"/>
                </a:cxn>
                <a:cxn ang="0">
                  <a:pos x="T6" y="T7"/>
                </a:cxn>
                <a:cxn ang="0">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34"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776235"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Lst>
              <a:ahLst/>
              <a:cxnLst>
                <a:cxn ang="0">
                  <a:pos x="T0" y="T1"/>
                </a:cxn>
                <a:cxn ang="0">
                  <a:pos x="T2" y="T3"/>
                </a:cxn>
                <a:cxn ang="0">
                  <a:pos x="T4" y="T5"/>
                </a:cxn>
                <a:cxn ang="0">
                  <a:pos x="T6" y="T7"/>
                </a:cxn>
                <a:cxn ang="0">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36"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776237"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776238"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Lst>
              <a:ahLst/>
              <a:cxnLst>
                <a:cxn ang="0">
                  <a:pos x="T0" y="T1"/>
                </a:cxn>
                <a:cxn ang="0">
                  <a:pos x="T2" y="T3"/>
                </a:cxn>
                <a:cxn ang="0">
                  <a:pos x="T4" y="T5"/>
                </a:cxn>
                <a:cxn ang="0">
                  <a:pos x="T6" y="T7"/>
                </a:cxn>
                <a:cxn ang="0">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39"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Lst>
              <a:ahLst/>
              <a:cxnLst>
                <a:cxn ang="0">
                  <a:pos x="T0" y="T1"/>
                </a:cxn>
                <a:cxn ang="0">
                  <a:pos x="T2" y="T3"/>
                </a:cxn>
                <a:cxn ang="0">
                  <a:pos x="T4" y="T5"/>
                </a:cxn>
                <a:cxn ang="0">
                  <a:pos x="T6" y="T7"/>
                </a:cxn>
                <a:cxn ang="0">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776240"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Lst>
              <a:ahLst/>
              <a:cxnLst>
                <a:cxn ang="0">
                  <a:pos x="T0" y="T1"/>
                </a:cxn>
                <a:cxn ang="0">
                  <a:pos x="T2" y="T3"/>
                </a:cxn>
                <a:cxn ang="0">
                  <a:pos x="T4" y="T5"/>
                </a:cxn>
                <a:cxn ang="0">
                  <a:pos x="T6" y="T7"/>
                </a:cxn>
                <a:cxn ang="0">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41"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Lst>
              <a:ahLst/>
              <a:cxnLst>
                <a:cxn ang="0">
                  <a:pos x="T0" y="T1"/>
                </a:cxn>
                <a:cxn ang="0">
                  <a:pos x="T2" y="T3"/>
                </a:cxn>
                <a:cxn ang="0">
                  <a:pos x="T4" y="T5"/>
                </a:cxn>
                <a:cxn ang="0">
                  <a:pos x="T6" y="T7"/>
                </a:cxn>
                <a:cxn ang="0">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42"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Lst>
              <a:ahLst/>
              <a:cxnLst>
                <a:cxn ang="0">
                  <a:pos x="T0" y="T1"/>
                </a:cxn>
                <a:cxn ang="0">
                  <a:pos x="T2" y="T3"/>
                </a:cxn>
                <a:cxn ang="0">
                  <a:pos x="T4" y="T5"/>
                </a:cxn>
                <a:cxn ang="0">
                  <a:pos x="T6" y="T7"/>
                </a:cxn>
                <a:cxn ang="0">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776243"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Lst>
              <a:ahLst/>
              <a:cxnLst>
                <a:cxn ang="0">
                  <a:pos x="T0" y="T1"/>
                </a:cxn>
                <a:cxn ang="0">
                  <a:pos x="T2" y="T3"/>
                </a:cxn>
                <a:cxn ang="0">
                  <a:pos x="T4" y="T5"/>
                </a:cxn>
                <a:cxn ang="0">
                  <a:pos x="T6" y="T7"/>
                </a:cxn>
                <a:cxn ang="0">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44"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Lst>
              <a:ahLst/>
              <a:cxnLst>
                <a:cxn ang="0">
                  <a:pos x="T0" y="T1"/>
                </a:cxn>
                <a:cxn ang="0">
                  <a:pos x="T2" y="T3"/>
                </a:cxn>
                <a:cxn ang="0">
                  <a:pos x="T4" y="T5"/>
                </a:cxn>
                <a:cxn ang="0">
                  <a:pos x="T6" y="T7"/>
                </a:cxn>
                <a:cxn ang="0">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776245"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Lst>
              <a:ahLst/>
              <a:cxnLst>
                <a:cxn ang="0">
                  <a:pos x="T0" y="T1"/>
                </a:cxn>
                <a:cxn ang="0">
                  <a:pos x="T2" y="T3"/>
                </a:cxn>
                <a:cxn ang="0">
                  <a:pos x="T4" y="T5"/>
                </a:cxn>
                <a:cxn ang="0">
                  <a:pos x="T6" y="T7"/>
                </a:cxn>
                <a:cxn ang="0">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46"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Lst>
              <a:ahLst/>
              <a:cxnLst>
                <a:cxn ang="0">
                  <a:pos x="T0" y="T1"/>
                </a:cxn>
                <a:cxn ang="0">
                  <a:pos x="T2" y="T3"/>
                </a:cxn>
                <a:cxn ang="0">
                  <a:pos x="T4" y="T5"/>
                </a:cxn>
                <a:cxn ang="0">
                  <a:pos x="T6" y="T7"/>
                </a:cxn>
                <a:cxn ang="0">
                  <a:pos x="T8" y="T9"/>
                </a:cxn>
                <a:cxn ang="0">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776247" name="Group 55"/>
          <p:cNvGrpSpPr>
            <a:grpSpLocks/>
          </p:cNvGrpSpPr>
          <p:nvPr/>
        </p:nvGrpSpPr>
        <p:grpSpPr bwMode="auto">
          <a:xfrm>
            <a:off x="5080000" y="1984375"/>
            <a:ext cx="1409700" cy="1230313"/>
            <a:chOff x="3379" y="1676"/>
            <a:chExt cx="671" cy="606"/>
          </a:xfrm>
        </p:grpSpPr>
        <p:sp>
          <p:nvSpPr>
            <p:cNvPr id="776248"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Lst>
              <a:ahLst/>
              <a:cxnLst>
                <a:cxn ang="0">
                  <a:pos x="T0" y="T1"/>
                </a:cxn>
                <a:cxn ang="0">
                  <a:pos x="T2" y="T3"/>
                </a:cxn>
                <a:cxn ang="0">
                  <a:pos x="T4" y="T5"/>
                </a:cxn>
                <a:cxn ang="0">
                  <a:pos x="T6" y="T7"/>
                </a:cxn>
                <a:cxn ang="0">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776249"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Lst>
              <a:ahLst/>
              <a:cxnLst>
                <a:cxn ang="0">
                  <a:pos x="T0" y="T1"/>
                </a:cxn>
                <a:cxn ang="0">
                  <a:pos x="T2" y="T3"/>
                </a:cxn>
                <a:cxn ang="0">
                  <a:pos x="T4" y="T5"/>
                </a:cxn>
                <a:cxn ang="0">
                  <a:pos x="T6" y="T7"/>
                </a:cxn>
                <a:cxn ang="0">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776250"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Lst>
              <a:ahLst/>
              <a:cxnLst>
                <a:cxn ang="0">
                  <a:pos x="T0" y="T1"/>
                </a:cxn>
                <a:cxn ang="0">
                  <a:pos x="T2" y="T3"/>
                </a:cxn>
                <a:cxn ang="0">
                  <a:pos x="T4" y="T5"/>
                </a:cxn>
                <a:cxn ang="0">
                  <a:pos x="T6" y="T7"/>
                </a:cxn>
                <a:cxn ang="0">
                  <a:pos x="T8" y="T9"/>
                </a:cxn>
                <a:cxn ang="0">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51"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Lst>
              <a:ahLst/>
              <a:cxnLst>
                <a:cxn ang="0">
                  <a:pos x="T0" y="T1"/>
                </a:cxn>
                <a:cxn ang="0">
                  <a:pos x="T2" y="T3"/>
                </a:cxn>
                <a:cxn ang="0">
                  <a:pos x="T4" y="T5"/>
                </a:cxn>
                <a:cxn ang="0">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776252"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Lst>
              <a:ahLst/>
              <a:cxnLst>
                <a:cxn ang="0">
                  <a:pos x="T0" y="T1"/>
                </a:cxn>
                <a:cxn ang="0">
                  <a:pos x="T2" y="T3"/>
                </a:cxn>
                <a:cxn ang="0">
                  <a:pos x="T4" y="T5"/>
                </a:cxn>
                <a:cxn ang="0">
                  <a:pos x="T6" y="T7"/>
                </a:cxn>
                <a:cxn ang="0">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776253"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Lst>
              <a:ahLst/>
              <a:cxnLst>
                <a:cxn ang="0">
                  <a:pos x="T0" y="T1"/>
                </a:cxn>
                <a:cxn ang="0">
                  <a:pos x="T2" y="T3"/>
                </a:cxn>
                <a:cxn ang="0">
                  <a:pos x="T4" y="T5"/>
                </a:cxn>
                <a:cxn ang="0">
                  <a:pos x="T6" y="T7"/>
                </a:cxn>
                <a:cxn ang="0">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776254"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Lst>
              <a:ahLst/>
              <a:cxnLst>
                <a:cxn ang="0">
                  <a:pos x="T0" y="T1"/>
                </a:cxn>
                <a:cxn ang="0">
                  <a:pos x="T2" y="T3"/>
                </a:cxn>
                <a:cxn ang="0">
                  <a:pos x="T4" y="T5"/>
                </a:cxn>
                <a:cxn ang="0">
                  <a:pos x="T6" y="T7"/>
                </a:cxn>
                <a:cxn ang="0">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776255"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Lst>
              <a:ahLst/>
              <a:cxnLst>
                <a:cxn ang="0">
                  <a:pos x="T0" y="T1"/>
                </a:cxn>
                <a:cxn ang="0">
                  <a:pos x="T2" y="T3"/>
                </a:cxn>
                <a:cxn ang="0">
                  <a:pos x="T4" y="T5"/>
                </a:cxn>
                <a:cxn ang="0">
                  <a:pos x="T6" y="T7"/>
                </a:cxn>
                <a:cxn ang="0">
                  <a:pos x="T8" y="T9"/>
                </a:cxn>
                <a:cxn ang="0">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776256" name="Freeform 64"/>
          <p:cNvSpPr>
            <a:spLocks/>
          </p:cNvSpPr>
          <p:nvPr/>
        </p:nvSpPr>
        <p:spPr bwMode="auto">
          <a:xfrm>
            <a:off x="6757988" y="3051175"/>
            <a:ext cx="787400" cy="454025"/>
          </a:xfrm>
          <a:custGeom>
            <a:avLst/>
            <a:gdLst>
              <a:gd name="T0" fmla="*/ 0 w 375"/>
              <a:gd name="T1" fmla="*/ 40 h 223"/>
              <a:gd name="T2" fmla="*/ 56 w 375"/>
              <a:gd name="T3" fmla="*/ 0 h 223"/>
              <a:gd name="T4" fmla="*/ 56 w 375"/>
              <a:gd name="T5" fmla="*/ 40 h 223"/>
              <a:gd name="T6" fmla="*/ 335 w 375"/>
              <a:gd name="T7" fmla="*/ 40 h 223"/>
              <a:gd name="T8" fmla="*/ 375 w 375"/>
              <a:gd name="T9" fmla="*/ 104 h 223"/>
              <a:gd name="T10" fmla="*/ 351 w 375"/>
              <a:gd name="T11" fmla="*/ 128 h 223"/>
              <a:gd name="T12" fmla="*/ 367 w 375"/>
              <a:gd name="T13" fmla="*/ 184 h 223"/>
              <a:gd name="T14" fmla="*/ 351 w 375"/>
              <a:gd name="T15" fmla="*/ 207 h 223"/>
              <a:gd name="T16" fmla="*/ 287 w 375"/>
              <a:gd name="T17" fmla="*/ 207 h 223"/>
              <a:gd name="T18" fmla="*/ 287 w 375"/>
              <a:gd name="T19" fmla="*/ 223 h 223"/>
              <a:gd name="T20" fmla="*/ 0 w 375"/>
              <a:gd name="T21" fmla="*/ 223 h 223"/>
              <a:gd name="T22" fmla="*/ 0 w 375"/>
              <a:gd name="T23" fmla="*/ 4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776257" name="Freeform 65"/>
          <p:cNvSpPr>
            <a:spLocks/>
          </p:cNvSpPr>
          <p:nvPr/>
        </p:nvSpPr>
        <p:spPr bwMode="auto">
          <a:xfrm>
            <a:off x="6875463" y="2566988"/>
            <a:ext cx="871537" cy="760412"/>
          </a:xfrm>
          <a:custGeom>
            <a:avLst/>
            <a:gdLst>
              <a:gd name="T0" fmla="*/ 0 w 415"/>
              <a:gd name="T1" fmla="*/ 239 h 375"/>
              <a:gd name="T2" fmla="*/ 0 w 415"/>
              <a:gd name="T3" fmla="*/ 279 h 375"/>
              <a:gd name="T4" fmla="*/ 271 w 415"/>
              <a:gd name="T5" fmla="*/ 279 h 375"/>
              <a:gd name="T6" fmla="*/ 319 w 415"/>
              <a:gd name="T7" fmla="*/ 343 h 375"/>
              <a:gd name="T8" fmla="*/ 367 w 415"/>
              <a:gd name="T9" fmla="*/ 351 h 375"/>
              <a:gd name="T10" fmla="*/ 367 w 415"/>
              <a:gd name="T11" fmla="*/ 375 h 375"/>
              <a:gd name="T12" fmla="*/ 407 w 415"/>
              <a:gd name="T13" fmla="*/ 343 h 375"/>
              <a:gd name="T14" fmla="*/ 415 w 415"/>
              <a:gd name="T15" fmla="*/ 223 h 375"/>
              <a:gd name="T16" fmla="*/ 415 w 415"/>
              <a:gd name="T17" fmla="*/ 135 h 375"/>
              <a:gd name="T18" fmla="*/ 399 w 415"/>
              <a:gd name="T19" fmla="*/ 119 h 375"/>
              <a:gd name="T20" fmla="*/ 407 w 415"/>
              <a:gd name="T21" fmla="*/ 0 h 375"/>
              <a:gd name="T22" fmla="*/ 319 w 415"/>
              <a:gd name="T23" fmla="*/ 0 h 375"/>
              <a:gd name="T24" fmla="*/ 223 w 415"/>
              <a:gd name="T25" fmla="*/ 96 h 375"/>
              <a:gd name="T26" fmla="*/ 239 w 415"/>
              <a:gd name="T27" fmla="*/ 127 h 375"/>
              <a:gd name="T28" fmla="*/ 183 w 415"/>
              <a:gd name="T29" fmla="*/ 175 h 375"/>
              <a:gd name="T30" fmla="*/ 103 w 415"/>
              <a:gd name="T31" fmla="*/ 159 h 375"/>
              <a:gd name="T32" fmla="*/ 39 w 415"/>
              <a:gd name="T33" fmla="*/ 159 h 375"/>
              <a:gd name="T34" fmla="*/ 23 w 415"/>
              <a:gd name="T35" fmla="*/ 207 h 375"/>
              <a:gd name="T36" fmla="*/ 0 w 415"/>
              <a:gd name="T37" fmla="*/ 23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776258" name="Freeform 66"/>
          <p:cNvSpPr>
            <a:spLocks/>
          </p:cNvSpPr>
          <p:nvPr/>
        </p:nvSpPr>
        <p:spPr bwMode="auto">
          <a:xfrm>
            <a:off x="7713663" y="2582863"/>
            <a:ext cx="319087" cy="371475"/>
          </a:xfrm>
          <a:custGeom>
            <a:avLst/>
            <a:gdLst>
              <a:gd name="T0" fmla="*/ 8 w 152"/>
              <a:gd name="T1" fmla="*/ 0 h 183"/>
              <a:gd name="T2" fmla="*/ 152 w 152"/>
              <a:gd name="T3" fmla="*/ 0 h 183"/>
              <a:gd name="T4" fmla="*/ 144 w 152"/>
              <a:gd name="T5" fmla="*/ 48 h 183"/>
              <a:gd name="T6" fmla="*/ 120 w 152"/>
              <a:gd name="T7" fmla="*/ 56 h 183"/>
              <a:gd name="T8" fmla="*/ 80 w 152"/>
              <a:gd name="T9" fmla="*/ 183 h 183"/>
              <a:gd name="T10" fmla="*/ 16 w 152"/>
              <a:gd name="T11" fmla="*/ 183 h 183"/>
              <a:gd name="T12" fmla="*/ 16 w 152"/>
              <a:gd name="T13" fmla="*/ 127 h 183"/>
              <a:gd name="T14" fmla="*/ 0 w 152"/>
              <a:gd name="T15" fmla="*/ 111 h 183"/>
              <a:gd name="T16" fmla="*/ 8 w 1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776259" name="Freeform 67"/>
          <p:cNvSpPr>
            <a:spLocks/>
          </p:cNvSpPr>
          <p:nvPr/>
        </p:nvSpPr>
        <p:spPr bwMode="auto">
          <a:xfrm>
            <a:off x="7881938" y="2436813"/>
            <a:ext cx="249237" cy="517525"/>
          </a:xfrm>
          <a:custGeom>
            <a:avLst/>
            <a:gdLst>
              <a:gd name="T0" fmla="*/ 72 w 119"/>
              <a:gd name="T1" fmla="*/ 72 h 255"/>
              <a:gd name="T2" fmla="*/ 119 w 119"/>
              <a:gd name="T3" fmla="*/ 0 h 255"/>
              <a:gd name="T4" fmla="*/ 119 w 119"/>
              <a:gd name="T5" fmla="*/ 239 h 255"/>
              <a:gd name="T6" fmla="*/ 72 w 119"/>
              <a:gd name="T7" fmla="*/ 255 h 255"/>
              <a:gd name="T8" fmla="*/ 0 w 119"/>
              <a:gd name="T9" fmla="*/ 255 h 255"/>
              <a:gd name="T10" fmla="*/ 40 w 119"/>
              <a:gd name="T11" fmla="*/ 128 h 255"/>
              <a:gd name="T12" fmla="*/ 72 w 119"/>
              <a:gd name="T13" fmla="*/ 120 h 255"/>
              <a:gd name="T14" fmla="*/ 72 w 119"/>
              <a:gd name="T15" fmla="*/ 7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776260" name="Freeform 68"/>
          <p:cNvSpPr>
            <a:spLocks/>
          </p:cNvSpPr>
          <p:nvPr/>
        </p:nvSpPr>
        <p:spPr bwMode="auto">
          <a:xfrm>
            <a:off x="8131175" y="2160588"/>
            <a:ext cx="504825" cy="744537"/>
          </a:xfrm>
          <a:custGeom>
            <a:avLst/>
            <a:gdLst>
              <a:gd name="T0" fmla="*/ 0 w 240"/>
              <a:gd name="T1" fmla="*/ 144 h 367"/>
              <a:gd name="T2" fmla="*/ 0 w 240"/>
              <a:gd name="T3" fmla="*/ 367 h 367"/>
              <a:gd name="T4" fmla="*/ 56 w 240"/>
              <a:gd name="T5" fmla="*/ 335 h 367"/>
              <a:gd name="T6" fmla="*/ 56 w 240"/>
              <a:gd name="T7" fmla="*/ 312 h 367"/>
              <a:gd name="T8" fmla="*/ 240 w 240"/>
              <a:gd name="T9" fmla="*/ 176 h 367"/>
              <a:gd name="T10" fmla="*/ 232 w 240"/>
              <a:gd name="T11" fmla="*/ 128 h 367"/>
              <a:gd name="T12" fmla="*/ 200 w 240"/>
              <a:gd name="T13" fmla="*/ 112 h 367"/>
              <a:gd name="T14" fmla="*/ 176 w 240"/>
              <a:gd name="T15" fmla="*/ 8 h 367"/>
              <a:gd name="T16" fmla="*/ 128 w 240"/>
              <a:gd name="T17" fmla="*/ 16 h 367"/>
              <a:gd name="T18" fmla="*/ 104 w 240"/>
              <a:gd name="T19" fmla="*/ 0 h 367"/>
              <a:gd name="T20" fmla="*/ 56 w 240"/>
              <a:gd name="T21" fmla="*/ 40 h 367"/>
              <a:gd name="T22" fmla="*/ 0 w 240"/>
              <a:gd name="T23" fmla="*/ 14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776261" name="Freeform 69"/>
          <p:cNvSpPr>
            <a:spLocks/>
          </p:cNvSpPr>
          <p:nvPr/>
        </p:nvSpPr>
        <p:spPr bwMode="auto">
          <a:xfrm>
            <a:off x="7731125" y="2922588"/>
            <a:ext cx="501650" cy="276225"/>
          </a:xfrm>
          <a:custGeom>
            <a:avLst/>
            <a:gdLst>
              <a:gd name="T0" fmla="*/ 8 w 239"/>
              <a:gd name="T1" fmla="*/ 16 h 136"/>
              <a:gd name="T2" fmla="*/ 144 w 239"/>
              <a:gd name="T3" fmla="*/ 16 h 136"/>
              <a:gd name="T4" fmla="*/ 183 w 239"/>
              <a:gd name="T5" fmla="*/ 0 h 136"/>
              <a:gd name="T6" fmla="*/ 199 w 239"/>
              <a:gd name="T7" fmla="*/ 40 h 136"/>
              <a:gd name="T8" fmla="*/ 175 w 239"/>
              <a:gd name="T9" fmla="*/ 64 h 136"/>
              <a:gd name="T10" fmla="*/ 207 w 239"/>
              <a:gd name="T11" fmla="*/ 120 h 136"/>
              <a:gd name="T12" fmla="*/ 239 w 239"/>
              <a:gd name="T13" fmla="*/ 120 h 136"/>
              <a:gd name="T14" fmla="*/ 191 w 239"/>
              <a:gd name="T15" fmla="*/ 136 h 136"/>
              <a:gd name="T16" fmla="*/ 144 w 239"/>
              <a:gd name="T17" fmla="*/ 96 h 136"/>
              <a:gd name="T18" fmla="*/ 0 w 239"/>
              <a:gd name="T19" fmla="*/ 96 h 136"/>
              <a:gd name="T20" fmla="*/ 8 w 239"/>
              <a:gd name="T21" fmla="*/ 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776262" name="Freeform 70"/>
          <p:cNvSpPr>
            <a:spLocks/>
          </p:cNvSpPr>
          <p:nvPr/>
        </p:nvSpPr>
        <p:spPr bwMode="auto">
          <a:xfrm>
            <a:off x="7966075" y="3116263"/>
            <a:ext cx="100013" cy="114300"/>
          </a:xfrm>
          <a:custGeom>
            <a:avLst/>
            <a:gdLst>
              <a:gd name="T0" fmla="*/ 0 w 48"/>
              <a:gd name="T1" fmla="*/ 0 h 56"/>
              <a:gd name="T2" fmla="*/ 32 w 48"/>
              <a:gd name="T3" fmla="*/ 0 h 56"/>
              <a:gd name="T4" fmla="*/ 48 w 48"/>
              <a:gd name="T5" fmla="*/ 16 h 56"/>
              <a:gd name="T6" fmla="*/ 32 w 48"/>
              <a:gd name="T7" fmla="*/ 56 h 56"/>
              <a:gd name="T8" fmla="*/ 0 w 48"/>
              <a:gd name="T9" fmla="*/ 56 h 56"/>
              <a:gd name="T10" fmla="*/ 0 w 48"/>
              <a:gd name="T11" fmla="*/ 0 h 56"/>
            </a:gdLst>
            <a:ahLst/>
            <a:cxnLst>
              <a:cxn ang="0">
                <a:pos x="T0" y="T1"/>
              </a:cxn>
              <a:cxn ang="0">
                <a:pos x="T2" y="T3"/>
              </a:cxn>
              <a:cxn ang="0">
                <a:pos x="T4" y="T5"/>
              </a:cxn>
              <a:cxn ang="0">
                <a:pos x="T6" y="T7"/>
              </a:cxn>
              <a:cxn ang="0">
                <a:pos x="T8" y="T9"/>
              </a:cxn>
              <a:cxn ang="0">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776263" name="Freeform 71"/>
          <p:cNvSpPr>
            <a:spLocks/>
          </p:cNvSpPr>
          <p:nvPr/>
        </p:nvSpPr>
        <p:spPr bwMode="auto">
          <a:xfrm>
            <a:off x="7731125" y="3116263"/>
            <a:ext cx="234950" cy="146050"/>
          </a:xfrm>
          <a:custGeom>
            <a:avLst/>
            <a:gdLst>
              <a:gd name="T0" fmla="*/ 0 w 112"/>
              <a:gd name="T1" fmla="*/ 0 h 72"/>
              <a:gd name="T2" fmla="*/ 112 w 112"/>
              <a:gd name="T3" fmla="*/ 0 h 72"/>
              <a:gd name="T4" fmla="*/ 112 w 112"/>
              <a:gd name="T5" fmla="*/ 56 h 72"/>
              <a:gd name="T6" fmla="*/ 0 w 112"/>
              <a:gd name="T7" fmla="*/ 72 h 72"/>
              <a:gd name="T8" fmla="*/ 0 w 112"/>
              <a:gd name="T9" fmla="*/ 0 h 72"/>
            </a:gdLst>
            <a:ahLst/>
            <a:cxnLst>
              <a:cxn ang="0">
                <a:pos x="T0" y="T1"/>
              </a:cxn>
              <a:cxn ang="0">
                <a:pos x="T2" y="T3"/>
              </a:cxn>
              <a:cxn ang="0">
                <a:pos x="T4" y="T5"/>
              </a:cxn>
              <a:cxn ang="0">
                <a:pos x="T6" y="T7"/>
              </a:cxn>
              <a:cxn ang="0">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776264" name="Freeform 72"/>
          <p:cNvSpPr>
            <a:spLocks/>
          </p:cNvSpPr>
          <p:nvPr/>
        </p:nvSpPr>
        <p:spPr bwMode="auto">
          <a:xfrm>
            <a:off x="7445375" y="3262313"/>
            <a:ext cx="201613" cy="388937"/>
          </a:xfrm>
          <a:custGeom>
            <a:avLst/>
            <a:gdLst>
              <a:gd name="T0" fmla="*/ 48 w 96"/>
              <a:gd name="T1" fmla="*/ 0 h 191"/>
              <a:gd name="T2" fmla="*/ 24 w 96"/>
              <a:gd name="T3" fmla="*/ 24 h 191"/>
              <a:gd name="T4" fmla="*/ 40 w 96"/>
              <a:gd name="T5" fmla="*/ 80 h 191"/>
              <a:gd name="T6" fmla="*/ 24 w 96"/>
              <a:gd name="T7" fmla="*/ 103 h 191"/>
              <a:gd name="T8" fmla="*/ 0 w 96"/>
              <a:gd name="T9" fmla="*/ 135 h 191"/>
              <a:gd name="T10" fmla="*/ 40 w 96"/>
              <a:gd name="T11" fmla="*/ 191 h 191"/>
              <a:gd name="T12" fmla="*/ 88 w 96"/>
              <a:gd name="T13" fmla="*/ 135 h 191"/>
              <a:gd name="T14" fmla="*/ 96 w 96"/>
              <a:gd name="T15" fmla="*/ 64 h 191"/>
              <a:gd name="T16" fmla="*/ 80 w 96"/>
              <a:gd name="T17" fmla="*/ 64 h 191"/>
              <a:gd name="T18" fmla="*/ 96 w 96"/>
              <a:gd name="T19" fmla="*/ 32 h 191"/>
              <a:gd name="T20" fmla="*/ 96 w 96"/>
              <a:gd name="T21" fmla="*/ 8 h 191"/>
              <a:gd name="T22" fmla="*/ 48 w 96"/>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776265" name="Freeform 73"/>
          <p:cNvSpPr>
            <a:spLocks/>
          </p:cNvSpPr>
          <p:nvPr/>
        </p:nvSpPr>
        <p:spPr bwMode="auto">
          <a:xfrm>
            <a:off x="7361238" y="3471863"/>
            <a:ext cx="150812" cy="260350"/>
          </a:xfrm>
          <a:custGeom>
            <a:avLst/>
            <a:gdLst>
              <a:gd name="T0" fmla="*/ 64 w 72"/>
              <a:gd name="T1" fmla="*/ 0 h 128"/>
              <a:gd name="T2" fmla="*/ 0 w 72"/>
              <a:gd name="T3" fmla="*/ 0 h 128"/>
              <a:gd name="T4" fmla="*/ 0 w 72"/>
              <a:gd name="T5" fmla="*/ 128 h 128"/>
              <a:gd name="T6" fmla="*/ 64 w 72"/>
              <a:gd name="T7" fmla="*/ 128 h 128"/>
              <a:gd name="T8" fmla="*/ 72 w 72"/>
              <a:gd name="T9" fmla="*/ 112 h 128"/>
              <a:gd name="T10" fmla="*/ 40 w 72"/>
              <a:gd name="T11" fmla="*/ 72 h 128"/>
              <a:gd name="T12" fmla="*/ 40 w 72"/>
              <a:gd name="T13" fmla="*/ 32 h 128"/>
              <a:gd name="T14" fmla="*/ 64 w 72"/>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776266" name="Freeform 74"/>
          <p:cNvSpPr>
            <a:spLocks/>
          </p:cNvSpPr>
          <p:nvPr/>
        </p:nvSpPr>
        <p:spPr bwMode="auto">
          <a:xfrm>
            <a:off x="6892925" y="3505200"/>
            <a:ext cx="601663" cy="373063"/>
          </a:xfrm>
          <a:custGeom>
            <a:avLst/>
            <a:gdLst>
              <a:gd name="T0" fmla="*/ 0 w 287"/>
              <a:gd name="T1" fmla="*/ 0 h 184"/>
              <a:gd name="T2" fmla="*/ 223 w 287"/>
              <a:gd name="T3" fmla="*/ 0 h 184"/>
              <a:gd name="T4" fmla="*/ 223 w 287"/>
              <a:gd name="T5" fmla="*/ 120 h 184"/>
              <a:gd name="T6" fmla="*/ 287 w 287"/>
              <a:gd name="T7" fmla="*/ 120 h 184"/>
              <a:gd name="T8" fmla="*/ 247 w 287"/>
              <a:gd name="T9" fmla="*/ 184 h 184"/>
              <a:gd name="T10" fmla="*/ 175 w 287"/>
              <a:gd name="T11" fmla="*/ 168 h 184"/>
              <a:gd name="T12" fmla="*/ 151 w 287"/>
              <a:gd name="T13" fmla="*/ 72 h 184"/>
              <a:gd name="T14" fmla="*/ 143 w 287"/>
              <a:gd name="T15" fmla="*/ 56 h 184"/>
              <a:gd name="T16" fmla="*/ 87 w 287"/>
              <a:gd name="T17" fmla="*/ 32 h 184"/>
              <a:gd name="T18" fmla="*/ 0 w 287"/>
              <a:gd name="T19" fmla="*/ 80 h 184"/>
              <a:gd name="T20" fmla="*/ 0 w 287"/>
              <a:gd name="T2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67" name="Freeform 75"/>
          <p:cNvSpPr>
            <a:spLocks/>
          </p:cNvSpPr>
          <p:nvPr/>
        </p:nvSpPr>
        <p:spPr bwMode="auto">
          <a:xfrm>
            <a:off x="3721100" y="3471863"/>
            <a:ext cx="1004888" cy="520700"/>
          </a:xfrm>
          <a:custGeom>
            <a:avLst/>
            <a:gdLst>
              <a:gd name="T0" fmla="*/ 0 w 479"/>
              <a:gd name="T1" fmla="*/ 0 h 256"/>
              <a:gd name="T2" fmla="*/ 455 w 479"/>
              <a:gd name="T3" fmla="*/ 0 h 256"/>
              <a:gd name="T4" fmla="*/ 471 w 479"/>
              <a:gd name="T5" fmla="*/ 16 h 256"/>
              <a:gd name="T6" fmla="*/ 447 w 479"/>
              <a:gd name="T7" fmla="*/ 40 h 256"/>
              <a:gd name="T8" fmla="*/ 479 w 479"/>
              <a:gd name="T9" fmla="*/ 72 h 256"/>
              <a:gd name="T10" fmla="*/ 479 w 479"/>
              <a:gd name="T11" fmla="*/ 256 h 256"/>
              <a:gd name="T12" fmla="*/ 0 w 479"/>
              <a:gd name="T13" fmla="*/ 256 h 256"/>
              <a:gd name="T14" fmla="*/ 0 w 479"/>
              <a:gd name="T15" fmla="*/ 0 h 2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776268" name="Freeform 76"/>
          <p:cNvSpPr>
            <a:spLocks/>
          </p:cNvSpPr>
          <p:nvPr/>
        </p:nvSpPr>
        <p:spPr bwMode="auto">
          <a:xfrm>
            <a:off x="3451225" y="2387600"/>
            <a:ext cx="1058863" cy="647700"/>
          </a:xfrm>
          <a:custGeom>
            <a:avLst/>
            <a:gdLst>
              <a:gd name="T0" fmla="*/ 0 w 504"/>
              <a:gd name="T1" fmla="*/ 0 h 319"/>
              <a:gd name="T2" fmla="*/ 496 w 504"/>
              <a:gd name="T3" fmla="*/ 0 h 319"/>
              <a:gd name="T4" fmla="*/ 496 w 504"/>
              <a:gd name="T5" fmla="*/ 24 h 319"/>
              <a:gd name="T6" fmla="*/ 472 w 504"/>
              <a:gd name="T7" fmla="*/ 56 h 319"/>
              <a:gd name="T8" fmla="*/ 504 w 504"/>
              <a:gd name="T9" fmla="*/ 88 h 319"/>
              <a:gd name="T10" fmla="*/ 504 w 504"/>
              <a:gd name="T11" fmla="*/ 231 h 319"/>
              <a:gd name="T12" fmla="*/ 488 w 504"/>
              <a:gd name="T13" fmla="*/ 231 h 319"/>
              <a:gd name="T14" fmla="*/ 488 w 504"/>
              <a:gd name="T15" fmla="*/ 319 h 319"/>
              <a:gd name="T16" fmla="*/ 400 w 504"/>
              <a:gd name="T17" fmla="*/ 295 h 319"/>
              <a:gd name="T18" fmla="*/ 368 w 504"/>
              <a:gd name="T19" fmla="*/ 271 h 319"/>
              <a:gd name="T20" fmla="*/ 0 w 504"/>
              <a:gd name="T21" fmla="*/ 271 h 319"/>
              <a:gd name="T22" fmla="*/ 0 w 504"/>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776269" name="Freeform 77"/>
          <p:cNvSpPr>
            <a:spLocks/>
          </p:cNvSpPr>
          <p:nvPr/>
        </p:nvSpPr>
        <p:spPr bwMode="auto">
          <a:xfrm>
            <a:off x="4476750" y="2857500"/>
            <a:ext cx="922338" cy="503238"/>
          </a:xfrm>
          <a:custGeom>
            <a:avLst/>
            <a:gdLst>
              <a:gd name="T0" fmla="*/ 0 w 439"/>
              <a:gd name="T1" fmla="*/ 0 h 248"/>
              <a:gd name="T2" fmla="*/ 367 w 439"/>
              <a:gd name="T3" fmla="*/ 0 h 248"/>
              <a:gd name="T4" fmla="*/ 383 w 439"/>
              <a:gd name="T5" fmla="*/ 24 h 248"/>
              <a:gd name="T6" fmla="*/ 383 w 439"/>
              <a:gd name="T7" fmla="*/ 56 h 248"/>
              <a:gd name="T8" fmla="*/ 415 w 439"/>
              <a:gd name="T9" fmla="*/ 96 h 248"/>
              <a:gd name="T10" fmla="*/ 439 w 439"/>
              <a:gd name="T11" fmla="*/ 136 h 248"/>
              <a:gd name="T12" fmla="*/ 383 w 439"/>
              <a:gd name="T13" fmla="*/ 176 h 248"/>
              <a:gd name="T14" fmla="*/ 391 w 439"/>
              <a:gd name="T15" fmla="*/ 200 h 248"/>
              <a:gd name="T16" fmla="*/ 351 w 439"/>
              <a:gd name="T17" fmla="*/ 248 h 248"/>
              <a:gd name="T18" fmla="*/ 48 w 439"/>
              <a:gd name="T19" fmla="*/ 248 h 248"/>
              <a:gd name="T20" fmla="*/ 0 w 439"/>
              <a:gd name="T21" fmla="*/ 88 h 248"/>
              <a:gd name="T22" fmla="*/ 0 w 439"/>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776270" name="Freeform 78"/>
          <p:cNvSpPr>
            <a:spLocks/>
          </p:cNvSpPr>
          <p:nvPr/>
        </p:nvSpPr>
        <p:spPr bwMode="auto">
          <a:xfrm>
            <a:off x="4392613" y="1854200"/>
            <a:ext cx="939800" cy="1003300"/>
          </a:xfrm>
          <a:custGeom>
            <a:avLst/>
            <a:gdLst>
              <a:gd name="T0" fmla="*/ 0 w 447"/>
              <a:gd name="T1" fmla="*/ 0 h 494"/>
              <a:gd name="T2" fmla="*/ 151 w 447"/>
              <a:gd name="T3" fmla="*/ 0 h 494"/>
              <a:gd name="T4" fmla="*/ 447 w 447"/>
              <a:gd name="T5" fmla="*/ 64 h 494"/>
              <a:gd name="T6" fmla="*/ 343 w 447"/>
              <a:gd name="T7" fmla="*/ 159 h 494"/>
              <a:gd name="T8" fmla="*/ 303 w 447"/>
              <a:gd name="T9" fmla="*/ 303 h 494"/>
              <a:gd name="T10" fmla="*/ 303 w 447"/>
              <a:gd name="T11" fmla="*/ 383 h 494"/>
              <a:gd name="T12" fmla="*/ 407 w 447"/>
              <a:gd name="T13" fmla="*/ 455 h 494"/>
              <a:gd name="T14" fmla="*/ 415 w 447"/>
              <a:gd name="T15" fmla="*/ 494 h 494"/>
              <a:gd name="T16" fmla="*/ 56 w 447"/>
              <a:gd name="T17" fmla="*/ 494 h 494"/>
              <a:gd name="T18" fmla="*/ 56 w 447"/>
              <a:gd name="T19" fmla="*/ 351 h 494"/>
              <a:gd name="T20" fmla="*/ 32 w 447"/>
              <a:gd name="T21" fmla="*/ 319 h 494"/>
              <a:gd name="T22" fmla="*/ 48 w 447"/>
              <a:gd name="T23" fmla="*/ 295 h 494"/>
              <a:gd name="T24" fmla="*/ 48 w 447"/>
              <a:gd name="T25" fmla="*/ 263 h 494"/>
              <a:gd name="T26" fmla="*/ 40 w 447"/>
              <a:gd name="T27" fmla="*/ 175 h 494"/>
              <a:gd name="T28" fmla="*/ 0 w 447"/>
              <a:gd name="T29"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776271" name="Freeform 79"/>
          <p:cNvSpPr>
            <a:spLocks/>
          </p:cNvSpPr>
          <p:nvPr/>
        </p:nvSpPr>
        <p:spPr bwMode="auto">
          <a:xfrm>
            <a:off x="5029200" y="2225675"/>
            <a:ext cx="820738" cy="809625"/>
          </a:xfrm>
          <a:custGeom>
            <a:avLst/>
            <a:gdLst>
              <a:gd name="T0" fmla="*/ 24 w 391"/>
              <a:gd name="T1" fmla="*/ 32 h 399"/>
              <a:gd name="T2" fmla="*/ 120 w 391"/>
              <a:gd name="T3" fmla="*/ 0 h 399"/>
              <a:gd name="T4" fmla="*/ 144 w 391"/>
              <a:gd name="T5" fmla="*/ 40 h 399"/>
              <a:gd name="T6" fmla="*/ 280 w 391"/>
              <a:gd name="T7" fmla="*/ 104 h 399"/>
              <a:gd name="T8" fmla="*/ 312 w 391"/>
              <a:gd name="T9" fmla="*/ 144 h 399"/>
              <a:gd name="T10" fmla="*/ 320 w 391"/>
              <a:gd name="T11" fmla="*/ 184 h 399"/>
              <a:gd name="T12" fmla="*/ 367 w 391"/>
              <a:gd name="T13" fmla="*/ 168 h 399"/>
              <a:gd name="T14" fmla="*/ 391 w 391"/>
              <a:gd name="T15" fmla="*/ 192 h 399"/>
              <a:gd name="T16" fmla="*/ 344 w 391"/>
              <a:gd name="T17" fmla="*/ 256 h 399"/>
              <a:gd name="T18" fmla="*/ 328 w 391"/>
              <a:gd name="T19" fmla="*/ 399 h 399"/>
              <a:gd name="T20" fmla="*/ 152 w 391"/>
              <a:gd name="T21" fmla="*/ 399 h 399"/>
              <a:gd name="T22" fmla="*/ 120 w 391"/>
              <a:gd name="T23" fmla="*/ 375 h 399"/>
              <a:gd name="T24" fmla="*/ 120 w 391"/>
              <a:gd name="T25" fmla="*/ 335 h 399"/>
              <a:gd name="T26" fmla="*/ 104 w 391"/>
              <a:gd name="T27" fmla="*/ 303 h 399"/>
              <a:gd name="T28" fmla="*/ 104 w 391"/>
              <a:gd name="T29" fmla="*/ 272 h 399"/>
              <a:gd name="T30" fmla="*/ 0 w 391"/>
              <a:gd name="T31" fmla="*/ 200 h 399"/>
              <a:gd name="T32" fmla="*/ 0 w 391"/>
              <a:gd name="T33" fmla="*/ 120 h 399"/>
              <a:gd name="T34" fmla="*/ 24 w 391"/>
              <a:gd name="T35" fmla="*/ 3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776272" name="Freeform 80"/>
          <p:cNvSpPr>
            <a:spLocks/>
          </p:cNvSpPr>
          <p:nvPr/>
        </p:nvSpPr>
        <p:spPr bwMode="auto">
          <a:xfrm>
            <a:off x="5332413" y="2146300"/>
            <a:ext cx="938212" cy="436563"/>
          </a:xfrm>
          <a:custGeom>
            <a:avLst/>
            <a:gdLst>
              <a:gd name="T0" fmla="*/ 0 w 447"/>
              <a:gd name="T1" fmla="*/ 71 h 215"/>
              <a:gd name="T2" fmla="*/ 136 w 447"/>
              <a:gd name="T3" fmla="*/ 151 h 215"/>
              <a:gd name="T4" fmla="*/ 168 w 447"/>
              <a:gd name="T5" fmla="*/ 183 h 215"/>
              <a:gd name="T6" fmla="*/ 176 w 447"/>
              <a:gd name="T7" fmla="*/ 215 h 215"/>
              <a:gd name="T8" fmla="*/ 255 w 447"/>
              <a:gd name="T9" fmla="*/ 143 h 215"/>
              <a:gd name="T10" fmla="*/ 447 w 447"/>
              <a:gd name="T11" fmla="*/ 111 h 215"/>
              <a:gd name="T12" fmla="*/ 359 w 447"/>
              <a:gd name="T13" fmla="*/ 55 h 215"/>
              <a:gd name="T14" fmla="*/ 247 w 447"/>
              <a:gd name="T15" fmla="*/ 103 h 215"/>
              <a:gd name="T16" fmla="*/ 136 w 447"/>
              <a:gd name="T17" fmla="*/ 63 h 215"/>
              <a:gd name="T18" fmla="*/ 200 w 447"/>
              <a:gd name="T19" fmla="*/ 7 h 215"/>
              <a:gd name="T20" fmla="*/ 144 w 447"/>
              <a:gd name="T21" fmla="*/ 0 h 215"/>
              <a:gd name="T22" fmla="*/ 0 w 447"/>
              <a:gd name="T23" fmla="*/ 7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776273" name="Freeform 81"/>
          <p:cNvSpPr>
            <a:spLocks/>
          </p:cNvSpPr>
          <p:nvPr/>
        </p:nvSpPr>
        <p:spPr bwMode="auto">
          <a:xfrm>
            <a:off x="5867400" y="2486025"/>
            <a:ext cx="622300" cy="679450"/>
          </a:xfrm>
          <a:custGeom>
            <a:avLst/>
            <a:gdLst>
              <a:gd name="T0" fmla="*/ 144 w 296"/>
              <a:gd name="T1" fmla="*/ 0 h 335"/>
              <a:gd name="T2" fmla="*/ 232 w 296"/>
              <a:gd name="T3" fmla="*/ 24 h 335"/>
              <a:gd name="T4" fmla="*/ 256 w 296"/>
              <a:gd name="T5" fmla="*/ 96 h 335"/>
              <a:gd name="T6" fmla="*/ 200 w 296"/>
              <a:gd name="T7" fmla="*/ 152 h 335"/>
              <a:gd name="T8" fmla="*/ 216 w 296"/>
              <a:gd name="T9" fmla="*/ 175 h 335"/>
              <a:gd name="T10" fmla="*/ 264 w 296"/>
              <a:gd name="T11" fmla="*/ 144 h 335"/>
              <a:gd name="T12" fmla="*/ 288 w 296"/>
              <a:gd name="T13" fmla="*/ 152 h 335"/>
              <a:gd name="T14" fmla="*/ 296 w 296"/>
              <a:gd name="T15" fmla="*/ 239 h 335"/>
              <a:gd name="T16" fmla="*/ 240 w 296"/>
              <a:gd name="T17" fmla="*/ 319 h 335"/>
              <a:gd name="T18" fmla="*/ 240 w 296"/>
              <a:gd name="T19" fmla="*/ 335 h 335"/>
              <a:gd name="T20" fmla="*/ 0 w 296"/>
              <a:gd name="T21" fmla="*/ 335 h 335"/>
              <a:gd name="T22" fmla="*/ 32 w 296"/>
              <a:gd name="T23" fmla="*/ 239 h 335"/>
              <a:gd name="T24" fmla="*/ 16 w 296"/>
              <a:gd name="T25" fmla="*/ 167 h 335"/>
              <a:gd name="T26" fmla="*/ 48 w 296"/>
              <a:gd name="T27" fmla="*/ 88 h 335"/>
              <a:gd name="T28" fmla="*/ 144 w 296"/>
              <a:gd name="T2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776274" name="Freeform 82"/>
          <p:cNvSpPr>
            <a:spLocks/>
          </p:cNvSpPr>
          <p:nvPr/>
        </p:nvSpPr>
        <p:spPr bwMode="auto">
          <a:xfrm>
            <a:off x="5213350" y="3035300"/>
            <a:ext cx="552450" cy="941388"/>
          </a:xfrm>
          <a:custGeom>
            <a:avLst/>
            <a:gdLst>
              <a:gd name="T0" fmla="*/ 64 w 263"/>
              <a:gd name="T1" fmla="*/ 0 h 463"/>
              <a:gd name="T2" fmla="*/ 240 w 263"/>
              <a:gd name="T3" fmla="*/ 0 h 463"/>
              <a:gd name="T4" fmla="*/ 263 w 263"/>
              <a:gd name="T5" fmla="*/ 72 h 463"/>
              <a:gd name="T6" fmla="*/ 263 w 263"/>
              <a:gd name="T7" fmla="*/ 303 h 463"/>
              <a:gd name="T8" fmla="*/ 263 w 263"/>
              <a:gd name="T9" fmla="*/ 327 h 463"/>
              <a:gd name="T10" fmla="*/ 232 w 263"/>
              <a:gd name="T11" fmla="*/ 367 h 463"/>
              <a:gd name="T12" fmla="*/ 224 w 263"/>
              <a:gd name="T13" fmla="*/ 415 h 463"/>
              <a:gd name="T14" fmla="*/ 160 w 263"/>
              <a:gd name="T15" fmla="*/ 463 h 463"/>
              <a:gd name="T16" fmla="*/ 128 w 263"/>
              <a:gd name="T17" fmla="*/ 447 h 463"/>
              <a:gd name="T18" fmla="*/ 64 w 263"/>
              <a:gd name="T19" fmla="*/ 351 h 463"/>
              <a:gd name="T20" fmla="*/ 80 w 263"/>
              <a:gd name="T21" fmla="*/ 319 h 463"/>
              <a:gd name="T22" fmla="*/ 56 w 263"/>
              <a:gd name="T23" fmla="*/ 303 h 463"/>
              <a:gd name="T24" fmla="*/ 0 w 263"/>
              <a:gd name="T25" fmla="*/ 215 h 463"/>
              <a:gd name="T26" fmla="*/ 0 w 263"/>
              <a:gd name="T27" fmla="*/ 152 h 463"/>
              <a:gd name="T28" fmla="*/ 40 w 263"/>
              <a:gd name="T29" fmla="*/ 112 h 463"/>
              <a:gd name="T30" fmla="*/ 32 w 263"/>
              <a:gd name="T31" fmla="*/ 80 h 463"/>
              <a:gd name="T32" fmla="*/ 80 w 263"/>
              <a:gd name="T33" fmla="*/ 48 h 463"/>
              <a:gd name="T34" fmla="*/ 64 w 263"/>
              <a:gd name="T35"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776275" name="Freeform 83"/>
          <p:cNvSpPr>
            <a:spLocks/>
          </p:cNvSpPr>
          <p:nvPr/>
        </p:nvSpPr>
        <p:spPr bwMode="auto">
          <a:xfrm>
            <a:off x="4578350" y="3360738"/>
            <a:ext cx="971550" cy="792162"/>
          </a:xfrm>
          <a:custGeom>
            <a:avLst/>
            <a:gdLst>
              <a:gd name="T0" fmla="*/ 0 w 463"/>
              <a:gd name="T1" fmla="*/ 0 h 390"/>
              <a:gd name="T2" fmla="*/ 303 w 463"/>
              <a:gd name="T3" fmla="*/ 0 h 390"/>
              <a:gd name="T4" fmla="*/ 303 w 463"/>
              <a:gd name="T5" fmla="*/ 48 h 390"/>
              <a:gd name="T6" fmla="*/ 359 w 463"/>
              <a:gd name="T7" fmla="*/ 143 h 390"/>
              <a:gd name="T8" fmla="*/ 383 w 463"/>
              <a:gd name="T9" fmla="*/ 159 h 390"/>
              <a:gd name="T10" fmla="*/ 367 w 463"/>
              <a:gd name="T11" fmla="*/ 191 h 390"/>
              <a:gd name="T12" fmla="*/ 431 w 463"/>
              <a:gd name="T13" fmla="*/ 287 h 390"/>
              <a:gd name="T14" fmla="*/ 463 w 463"/>
              <a:gd name="T15" fmla="*/ 303 h 390"/>
              <a:gd name="T16" fmla="*/ 423 w 463"/>
              <a:gd name="T17" fmla="*/ 390 h 390"/>
              <a:gd name="T18" fmla="*/ 383 w 463"/>
              <a:gd name="T19" fmla="*/ 390 h 390"/>
              <a:gd name="T20" fmla="*/ 391 w 463"/>
              <a:gd name="T21" fmla="*/ 351 h 390"/>
              <a:gd name="T22" fmla="*/ 87 w 463"/>
              <a:gd name="T23" fmla="*/ 351 h 390"/>
              <a:gd name="T24" fmla="*/ 71 w 463"/>
              <a:gd name="T25" fmla="*/ 311 h 390"/>
              <a:gd name="T26" fmla="*/ 71 w 463"/>
              <a:gd name="T27" fmla="*/ 127 h 390"/>
              <a:gd name="T28" fmla="*/ 39 w 463"/>
              <a:gd name="T29" fmla="*/ 95 h 390"/>
              <a:gd name="T30" fmla="*/ 63 w 463"/>
              <a:gd name="T31" fmla="*/ 71 h 390"/>
              <a:gd name="T32" fmla="*/ 0 w 463"/>
              <a:gd name="T3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776276" name="Freeform 84"/>
          <p:cNvSpPr>
            <a:spLocks/>
          </p:cNvSpPr>
          <p:nvPr/>
        </p:nvSpPr>
        <p:spPr bwMode="auto">
          <a:xfrm>
            <a:off x="5684838" y="3165475"/>
            <a:ext cx="450850" cy="712788"/>
          </a:xfrm>
          <a:custGeom>
            <a:avLst/>
            <a:gdLst>
              <a:gd name="T0" fmla="*/ 39 w 215"/>
              <a:gd name="T1" fmla="*/ 0 h 351"/>
              <a:gd name="T2" fmla="*/ 55 w 215"/>
              <a:gd name="T3" fmla="*/ 16 h 351"/>
              <a:gd name="T4" fmla="*/ 87 w 215"/>
              <a:gd name="T5" fmla="*/ 0 h 351"/>
              <a:gd name="T6" fmla="*/ 215 w 215"/>
              <a:gd name="T7" fmla="*/ 0 h 351"/>
              <a:gd name="T8" fmla="*/ 215 w 215"/>
              <a:gd name="T9" fmla="*/ 215 h 351"/>
              <a:gd name="T10" fmla="*/ 135 w 215"/>
              <a:gd name="T11" fmla="*/ 319 h 351"/>
              <a:gd name="T12" fmla="*/ 0 w 215"/>
              <a:gd name="T13" fmla="*/ 351 h 351"/>
              <a:gd name="T14" fmla="*/ 8 w 215"/>
              <a:gd name="T15" fmla="*/ 303 h 351"/>
              <a:gd name="T16" fmla="*/ 39 w 215"/>
              <a:gd name="T17" fmla="*/ 263 h 351"/>
              <a:gd name="T18" fmla="*/ 39 w 215"/>
              <a:gd name="T19"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776277" name="Freeform 85"/>
          <p:cNvSpPr>
            <a:spLocks/>
          </p:cNvSpPr>
          <p:nvPr/>
        </p:nvSpPr>
        <p:spPr bwMode="auto">
          <a:xfrm>
            <a:off x="6135688" y="3133725"/>
            <a:ext cx="622300" cy="614363"/>
          </a:xfrm>
          <a:custGeom>
            <a:avLst/>
            <a:gdLst>
              <a:gd name="T0" fmla="*/ 0 w 296"/>
              <a:gd name="T1" fmla="*/ 16 h 303"/>
              <a:gd name="T2" fmla="*/ 112 w 296"/>
              <a:gd name="T3" fmla="*/ 16 h 303"/>
              <a:gd name="T4" fmla="*/ 152 w 296"/>
              <a:gd name="T5" fmla="*/ 40 h 303"/>
              <a:gd name="T6" fmla="*/ 216 w 296"/>
              <a:gd name="T7" fmla="*/ 40 h 303"/>
              <a:gd name="T8" fmla="*/ 296 w 296"/>
              <a:gd name="T9" fmla="*/ 0 h 303"/>
              <a:gd name="T10" fmla="*/ 296 w 296"/>
              <a:gd name="T11" fmla="*/ 128 h 303"/>
              <a:gd name="T12" fmla="*/ 288 w 296"/>
              <a:gd name="T13" fmla="*/ 136 h 303"/>
              <a:gd name="T14" fmla="*/ 248 w 296"/>
              <a:gd name="T15" fmla="*/ 215 h 303"/>
              <a:gd name="T16" fmla="*/ 224 w 296"/>
              <a:gd name="T17" fmla="*/ 215 h 303"/>
              <a:gd name="T18" fmla="*/ 152 w 296"/>
              <a:gd name="T19" fmla="*/ 303 h 303"/>
              <a:gd name="T20" fmla="*/ 128 w 296"/>
              <a:gd name="T21" fmla="*/ 279 h 303"/>
              <a:gd name="T22" fmla="*/ 88 w 296"/>
              <a:gd name="T23" fmla="*/ 287 h 303"/>
              <a:gd name="T24" fmla="*/ 0 w 296"/>
              <a:gd name="T25" fmla="*/ 215 h 303"/>
              <a:gd name="T26" fmla="*/ 0 w 296"/>
              <a:gd name="T27" fmla="*/ 1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776278" name="Freeform 86"/>
          <p:cNvSpPr>
            <a:spLocks/>
          </p:cNvSpPr>
          <p:nvPr/>
        </p:nvSpPr>
        <p:spPr bwMode="auto">
          <a:xfrm>
            <a:off x="1792288" y="1873250"/>
            <a:ext cx="1658937" cy="842963"/>
          </a:xfrm>
          <a:custGeom>
            <a:avLst/>
            <a:gdLst>
              <a:gd name="T0" fmla="*/ 0 w 790"/>
              <a:gd name="T1" fmla="*/ 0 h 415"/>
              <a:gd name="T2" fmla="*/ 790 w 790"/>
              <a:gd name="T3" fmla="*/ 0 h 415"/>
              <a:gd name="T4" fmla="*/ 790 w 790"/>
              <a:gd name="T5" fmla="*/ 359 h 415"/>
              <a:gd name="T6" fmla="*/ 327 w 790"/>
              <a:gd name="T7" fmla="*/ 359 h 415"/>
              <a:gd name="T8" fmla="*/ 327 w 790"/>
              <a:gd name="T9" fmla="*/ 383 h 415"/>
              <a:gd name="T10" fmla="*/ 216 w 790"/>
              <a:gd name="T11" fmla="*/ 415 h 415"/>
              <a:gd name="T12" fmla="*/ 144 w 790"/>
              <a:gd name="T13" fmla="*/ 295 h 415"/>
              <a:gd name="T14" fmla="*/ 104 w 790"/>
              <a:gd name="T15" fmla="*/ 311 h 415"/>
              <a:gd name="T16" fmla="*/ 96 w 790"/>
              <a:gd name="T17" fmla="*/ 295 h 415"/>
              <a:gd name="T18" fmla="*/ 120 w 790"/>
              <a:gd name="T19" fmla="*/ 231 h 415"/>
              <a:gd name="T20" fmla="*/ 0 w 790"/>
              <a:gd name="T21" fmla="*/ 104 h 415"/>
              <a:gd name="T22" fmla="*/ 0 w 790"/>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79" name="Rectangle 87"/>
          <p:cNvSpPr>
            <a:spLocks noChangeArrowheads="1"/>
          </p:cNvSpPr>
          <p:nvPr/>
        </p:nvSpPr>
        <p:spPr bwMode="auto">
          <a:xfrm>
            <a:off x="2487613" y="260985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776280" name="Freeform 88"/>
          <p:cNvSpPr>
            <a:spLocks/>
          </p:cNvSpPr>
          <p:nvPr/>
        </p:nvSpPr>
        <p:spPr bwMode="auto">
          <a:xfrm>
            <a:off x="3451225" y="1854200"/>
            <a:ext cx="1042988" cy="533400"/>
          </a:xfrm>
          <a:custGeom>
            <a:avLst/>
            <a:gdLst>
              <a:gd name="T0" fmla="*/ 0 w 496"/>
              <a:gd name="T1" fmla="*/ 0 h 263"/>
              <a:gd name="T2" fmla="*/ 448 w 496"/>
              <a:gd name="T3" fmla="*/ 0 h 263"/>
              <a:gd name="T4" fmla="*/ 488 w 496"/>
              <a:gd name="T5" fmla="*/ 199 h 263"/>
              <a:gd name="T6" fmla="*/ 496 w 496"/>
              <a:gd name="T7" fmla="*/ 263 h 263"/>
              <a:gd name="T8" fmla="*/ 0 w 496"/>
              <a:gd name="T9" fmla="*/ 263 h 263"/>
              <a:gd name="T10" fmla="*/ 0 w 496"/>
              <a:gd name="T11" fmla="*/ 0 h 263"/>
            </a:gdLst>
            <a:ahLst/>
            <a:cxnLst>
              <a:cxn ang="0">
                <a:pos x="T0" y="T1"/>
              </a:cxn>
              <a:cxn ang="0">
                <a:pos x="T2" y="T3"/>
              </a:cxn>
              <a:cxn ang="0">
                <a:pos x="T4" y="T5"/>
              </a:cxn>
              <a:cxn ang="0">
                <a:pos x="T6" y="T7"/>
              </a:cxn>
              <a:cxn ang="0">
                <a:pos x="T8" y="T9"/>
              </a:cxn>
              <a:cxn ang="0">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776281" name="Freeform 89"/>
          <p:cNvSpPr>
            <a:spLocks/>
          </p:cNvSpPr>
          <p:nvPr/>
        </p:nvSpPr>
        <p:spPr bwMode="auto">
          <a:xfrm>
            <a:off x="3451225" y="2938463"/>
            <a:ext cx="1225550" cy="533400"/>
          </a:xfrm>
          <a:custGeom>
            <a:avLst/>
            <a:gdLst>
              <a:gd name="T0" fmla="*/ 0 w 583"/>
              <a:gd name="T1" fmla="*/ 0 h 263"/>
              <a:gd name="T2" fmla="*/ 368 w 583"/>
              <a:gd name="T3" fmla="*/ 0 h 263"/>
              <a:gd name="T4" fmla="*/ 400 w 583"/>
              <a:gd name="T5" fmla="*/ 24 h 263"/>
              <a:gd name="T6" fmla="*/ 488 w 583"/>
              <a:gd name="T7" fmla="*/ 48 h 263"/>
              <a:gd name="T8" fmla="*/ 536 w 583"/>
              <a:gd name="T9" fmla="*/ 208 h 263"/>
              <a:gd name="T10" fmla="*/ 583 w 583"/>
              <a:gd name="T11" fmla="*/ 263 h 263"/>
              <a:gd name="T12" fmla="*/ 128 w 583"/>
              <a:gd name="T13" fmla="*/ 263 h 263"/>
              <a:gd name="T14" fmla="*/ 128 w 583"/>
              <a:gd name="T15" fmla="*/ 176 h 263"/>
              <a:gd name="T16" fmla="*/ 0 w 583"/>
              <a:gd name="T17" fmla="*/ 176 h 263"/>
              <a:gd name="T18" fmla="*/ 0 w 58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776282"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776283" name="Freeform 91"/>
          <p:cNvSpPr>
            <a:spLocks/>
          </p:cNvSpPr>
          <p:nvPr/>
        </p:nvSpPr>
        <p:spPr bwMode="auto">
          <a:xfrm>
            <a:off x="6456363" y="3409950"/>
            <a:ext cx="754062" cy="533400"/>
          </a:xfrm>
          <a:custGeom>
            <a:avLst/>
            <a:gdLst>
              <a:gd name="T0" fmla="*/ 144 w 359"/>
              <a:gd name="T1" fmla="*/ 0 h 263"/>
              <a:gd name="T2" fmla="*/ 136 w 359"/>
              <a:gd name="T3" fmla="*/ 0 h 263"/>
              <a:gd name="T4" fmla="*/ 96 w 359"/>
              <a:gd name="T5" fmla="*/ 79 h 263"/>
              <a:gd name="T6" fmla="*/ 72 w 359"/>
              <a:gd name="T7" fmla="*/ 79 h 263"/>
              <a:gd name="T8" fmla="*/ 0 w 359"/>
              <a:gd name="T9" fmla="*/ 159 h 263"/>
              <a:gd name="T10" fmla="*/ 32 w 359"/>
              <a:gd name="T11" fmla="*/ 247 h 263"/>
              <a:gd name="T12" fmla="*/ 144 w 359"/>
              <a:gd name="T13" fmla="*/ 263 h 263"/>
              <a:gd name="T14" fmla="*/ 168 w 359"/>
              <a:gd name="T15" fmla="*/ 247 h 263"/>
              <a:gd name="T16" fmla="*/ 200 w 359"/>
              <a:gd name="T17" fmla="*/ 183 h 263"/>
              <a:gd name="T18" fmla="*/ 208 w 359"/>
              <a:gd name="T19" fmla="*/ 175 h 263"/>
              <a:gd name="T20" fmla="*/ 359 w 359"/>
              <a:gd name="T21" fmla="*/ 127 h 263"/>
              <a:gd name="T22" fmla="*/ 343 w 359"/>
              <a:gd name="T23" fmla="*/ 103 h 263"/>
              <a:gd name="T24" fmla="*/ 287 w 359"/>
              <a:gd name="T25" fmla="*/ 79 h 263"/>
              <a:gd name="T26" fmla="*/ 208 w 359"/>
              <a:gd name="T27" fmla="*/ 127 h 263"/>
              <a:gd name="T28" fmla="*/ 208 w 359"/>
              <a:gd name="T29" fmla="*/ 47 h 263"/>
              <a:gd name="T30" fmla="*/ 144 w 359"/>
              <a:gd name="T31" fmla="*/ 47 h 263"/>
              <a:gd name="T32" fmla="*/ 144 w 359"/>
              <a:gd name="T3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776284" name="Freeform 92"/>
          <p:cNvSpPr>
            <a:spLocks/>
          </p:cNvSpPr>
          <p:nvPr/>
        </p:nvSpPr>
        <p:spPr bwMode="auto">
          <a:xfrm>
            <a:off x="6221413" y="3667125"/>
            <a:ext cx="1190625" cy="406400"/>
          </a:xfrm>
          <a:custGeom>
            <a:avLst/>
            <a:gdLst>
              <a:gd name="T0" fmla="*/ 0 w 567"/>
              <a:gd name="T1" fmla="*/ 200 h 200"/>
              <a:gd name="T2" fmla="*/ 16 w 567"/>
              <a:gd name="T3" fmla="*/ 184 h 200"/>
              <a:gd name="T4" fmla="*/ 144 w 567"/>
              <a:gd name="T5" fmla="*/ 120 h 200"/>
              <a:gd name="T6" fmla="*/ 256 w 567"/>
              <a:gd name="T7" fmla="*/ 136 h 200"/>
              <a:gd name="T8" fmla="*/ 288 w 567"/>
              <a:gd name="T9" fmla="*/ 120 h 200"/>
              <a:gd name="T10" fmla="*/ 320 w 567"/>
              <a:gd name="T11" fmla="*/ 48 h 200"/>
              <a:gd name="T12" fmla="*/ 471 w 567"/>
              <a:gd name="T13" fmla="*/ 0 h 200"/>
              <a:gd name="T14" fmla="*/ 495 w 567"/>
              <a:gd name="T15" fmla="*/ 88 h 200"/>
              <a:gd name="T16" fmla="*/ 567 w 567"/>
              <a:gd name="T17" fmla="*/ 104 h 200"/>
              <a:gd name="T18" fmla="*/ 535 w 567"/>
              <a:gd name="T19" fmla="*/ 152 h 200"/>
              <a:gd name="T20" fmla="*/ 559 w 567"/>
              <a:gd name="T21" fmla="*/ 200 h 200"/>
              <a:gd name="T22" fmla="*/ 0 w 567"/>
              <a:gd name="T2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776285" name="Freeform 93"/>
          <p:cNvSpPr>
            <a:spLocks/>
          </p:cNvSpPr>
          <p:nvPr/>
        </p:nvSpPr>
        <p:spPr bwMode="auto">
          <a:xfrm>
            <a:off x="5483225" y="3570288"/>
            <a:ext cx="1039813" cy="536575"/>
          </a:xfrm>
          <a:custGeom>
            <a:avLst/>
            <a:gdLst>
              <a:gd name="T0" fmla="*/ 0 w 495"/>
              <a:gd name="T1" fmla="*/ 264 h 264"/>
              <a:gd name="T2" fmla="*/ 32 w 495"/>
              <a:gd name="T3" fmla="*/ 200 h 264"/>
              <a:gd name="T4" fmla="*/ 96 w 495"/>
              <a:gd name="T5" fmla="*/ 152 h 264"/>
              <a:gd name="T6" fmla="*/ 231 w 495"/>
              <a:gd name="T7" fmla="*/ 128 h 264"/>
              <a:gd name="T8" fmla="*/ 311 w 495"/>
              <a:gd name="T9" fmla="*/ 16 h 264"/>
              <a:gd name="T10" fmla="*/ 311 w 495"/>
              <a:gd name="T11" fmla="*/ 0 h 264"/>
              <a:gd name="T12" fmla="*/ 399 w 495"/>
              <a:gd name="T13" fmla="*/ 72 h 264"/>
              <a:gd name="T14" fmla="*/ 439 w 495"/>
              <a:gd name="T15" fmla="*/ 64 h 264"/>
              <a:gd name="T16" fmla="*/ 463 w 495"/>
              <a:gd name="T17" fmla="*/ 80 h 264"/>
              <a:gd name="T18" fmla="*/ 495 w 495"/>
              <a:gd name="T19" fmla="*/ 168 h 264"/>
              <a:gd name="T20" fmla="*/ 367 w 495"/>
              <a:gd name="T21" fmla="*/ 232 h 264"/>
              <a:gd name="T22" fmla="*/ 351 w 495"/>
              <a:gd name="T23" fmla="*/ 248 h 264"/>
              <a:gd name="T24" fmla="*/ 104 w 495"/>
              <a:gd name="T25" fmla="*/ 248 h 264"/>
              <a:gd name="T26" fmla="*/ 104 w 495"/>
              <a:gd name="T27" fmla="*/ 264 h 264"/>
              <a:gd name="T28" fmla="*/ 0 w 495"/>
              <a:gd name="T29"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776286" name="Freeform 94"/>
          <p:cNvSpPr>
            <a:spLocks/>
          </p:cNvSpPr>
          <p:nvPr/>
        </p:nvSpPr>
        <p:spPr bwMode="auto">
          <a:xfrm>
            <a:off x="4760913" y="4073525"/>
            <a:ext cx="706437" cy="615950"/>
          </a:xfrm>
          <a:custGeom>
            <a:avLst/>
            <a:gdLst>
              <a:gd name="T0" fmla="*/ 0 w 336"/>
              <a:gd name="T1" fmla="*/ 0 h 303"/>
              <a:gd name="T2" fmla="*/ 304 w 336"/>
              <a:gd name="T3" fmla="*/ 0 h 303"/>
              <a:gd name="T4" fmla="*/ 296 w 336"/>
              <a:gd name="T5" fmla="*/ 39 h 303"/>
              <a:gd name="T6" fmla="*/ 336 w 336"/>
              <a:gd name="T7" fmla="*/ 39 h 303"/>
              <a:gd name="T8" fmla="*/ 296 w 336"/>
              <a:gd name="T9" fmla="*/ 151 h 303"/>
              <a:gd name="T10" fmla="*/ 256 w 336"/>
              <a:gd name="T11" fmla="*/ 207 h 303"/>
              <a:gd name="T12" fmla="*/ 224 w 336"/>
              <a:gd name="T13" fmla="*/ 303 h 303"/>
              <a:gd name="T14" fmla="*/ 48 w 336"/>
              <a:gd name="T15" fmla="*/ 303 h 303"/>
              <a:gd name="T16" fmla="*/ 48 w 336"/>
              <a:gd name="T17" fmla="*/ 255 h 303"/>
              <a:gd name="T18" fmla="*/ 16 w 336"/>
              <a:gd name="T19" fmla="*/ 247 h 303"/>
              <a:gd name="T20" fmla="*/ 16 w 336"/>
              <a:gd name="T21" fmla="*/ 63 h 303"/>
              <a:gd name="T22" fmla="*/ 0 w 336"/>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776287" name="Freeform 95"/>
          <p:cNvSpPr>
            <a:spLocks/>
          </p:cNvSpPr>
          <p:nvPr/>
        </p:nvSpPr>
        <p:spPr bwMode="auto">
          <a:xfrm>
            <a:off x="5383213" y="4073525"/>
            <a:ext cx="1206500" cy="290513"/>
          </a:xfrm>
          <a:custGeom>
            <a:avLst/>
            <a:gdLst>
              <a:gd name="T0" fmla="*/ 56 w 575"/>
              <a:gd name="T1" fmla="*/ 16 h 143"/>
              <a:gd name="T2" fmla="*/ 152 w 575"/>
              <a:gd name="T3" fmla="*/ 16 h 143"/>
              <a:gd name="T4" fmla="*/ 152 w 575"/>
              <a:gd name="T5" fmla="*/ 0 h 143"/>
              <a:gd name="T6" fmla="*/ 575 w 575"/>
              <a:gd name="T7" fmla="*/ 0 h 143"/>
              <a:gd name="T8" fmla="*/ 567 w 575"/>
              <a:gd name="T9" fmla="*/ 31 h 143"/>
              <a:gd name="T10" fmla="*/ 399 w 575"/>
              <a:gd name="T11" fmla="*/ 103 h 143"/>
              <a:gd name="T12" fmla="*/ 383 w 575"/>
              <a:gd name="T13" fmla="*/ 143 h 143"/>
              <a:gd name="T14" fmla="*/ 0 w 575"/>
              <a:gd name="T15" fmla="*/ 143 h 143"/>
              <a:gd name="T16" fmla="*/ 56 w 575"/>
              <a:gd name="T17"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776288" name="Freeform 96"/>
          <p:cNvSpPr>
            <a:spLocks/>
          </p:cNvSpPr>
          <p:nvPr/>
        </p:nvSpPr>
        <p:spPr bwMode="auto">
          <a:xfrm>
            <a:off x="6186488" y="4073525"/>
            <a:ext cx="1258887" cy="468313"/>
          </a:xfrm>
          <a:custGeom>
            <a:avLst/>
            <a:gdLst>
              <a:gd name="T0" fmla="*/ 192 w 599"/>
              <a:gd name="T1" fmla="*/ 0 h 231"/>
              <a:gd name="T2" fmla="*/ 575 w 599"/>
              <a:gd name="T3" fmla="*/ 0 h 231"/>
              <a:gd name="T4" fmla="*/ 599 w 599"/>
              <a:gd name="T5" fmla="*/ 71 h 231"/>
              <a:gd name="T6" fmla="*/ 535 w 599"/>
              <a:gd name="T7" fmla="*/ 143 h 231"/>
              <a:gd name="T8" fmla="*/ 439 w 599"/>
              <a:gd name="T9" fmla="*/ 175 h 231"/>
              <a:gd name="T10" fmla="*/ 399 w 599"/>
              <a:gd name="T11" fmla="*/ 231 h 231"/>
              <a:gd name="T12" fmla="*/ 304 w 599"/>
              <a:gd name="T13" fmla="*/ 135 h 231"/>
              <a:gd name="T14" fmla="*/ 232 w 599"/>
              <a:gd name="T15" fmla="*/ 135 h 231"/>
              <a:gd name="T16" fmla="*/ 224 w 599"/>
              <a:gd name="T17" fmla="*/ 111 h 231"/>
              <a:gd name="T18" fmla="*/ 120 w 599"/>
              <a:gd name="T19" fmla="*/ 111 h 231"/>
              <a:gd name="T20" fmla="*/ 80 w 599"/>
              <a:gd name="T21" fmla="*/ 143 h 231"/>
              <a:gd name="T22" fmla="*/ 0 w 599"/>
              <a:gd name="T23" fmla="*/ 143 h 231"/>
              <a:gd name="T24" fmla="*/ 16 w 599"/>
              <a:gd name="T25" fmla="*/ 103 h 231"/>
              <a:gd name="T26" fmla="*/ 184 w 599"/>
              <a:gd name="T27" fmla="*/ 31 h 231"/>
              <a:gd name="T28" fmla="*/ 192 w 59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776289" name="Freeform 97"/>
          <p:cNvSpPr>
            <a:spLocks/>
          </p:cNvSpPr>
          <p:nvPr/>
        </p:nvSpPr>
        <p:spPr bwMode="auto">
          <a:xfrm>
            <a:off x="6338888" y="4298950"/>
            <a:ext cx="685800" cy="582613"/>
          </a:xfrm>
          <a:custGeom>
            <a:avLst/>
            <a:gdLst>
              <a:gd name="T0" fmla="*/ 16 w 327"/>
              <a:gd name="T1" fmla="*/ 32 h 287"/>
              <a:gd name="T2" fmla="*/ 48 w 327"/>
              <a:gd name="T3" fmla="*/ 0 h 287"/>
              <a:gd name="T4" fmla="*/ 152 w 327"/>
              <a:gd name="T5" fmla="*/ 0 h 287"/>
              <a:gd name="T6" fmla="*/ 160 w 327"/>
              <a:gd name="T7" fmla="*/ 24 h 287"/>
              <a:gd name="T8" fmla="*/ 232 w 327"/>
              <a:gd name="T9" fmla="*/ 24 h 287"/>
              <a:gd name="T10" fmla="*/ 327 w 327"/>
              <a:gd name="T11" fmla="*/ 120 h 287"/>
              <a:gd name="T12" fmla="*/ 240 w 327"/>
              <a:gd name="T13" fmla="*/ 208 h 287"/>
              <a:gd name="T14" fmla="*/ 176 w 327"/>
              <a:gd name="T15" fmla="*/ 232 h 287"/>
              <a:gd name="T16" fmla="*/ 168 w 327"/>
              <a:gd name="T17" fmla="*/ 287 h 287"/>
              <a:gd name="T18" fmla="*/ 136 w 327"/>
              <a:gd name="T19" fmla="*/ 224 h 287"/>
              <a:gd name="T20" fmla="*/ 0 w 327"/>
              <a:gd name="T21" fmla="*/ 64 h 287"/>
              <a:gd name="T22" fmla="*/ 16 w 327"/>
              <a:gd name="T23" fmla="*/ 3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776290" name="Freeform 98"/>
          <p:cNvSpPr>
            <a:spLocks/>
          </p:cNvSpPr>
          <p:nvPr/>
        </p:nvSpPr>
        <p:spPr bwMode="auto">
          <a:xfrm>
            <a:off x="6035675" y="4364038"/>
            <a:ext cx="655638" cy="728662"/>
          </a:xfrm>
          <a:custGeom>
            <a:avLst/>
            <a:gdLst>
              <a:gd name="T0" fmla="*/ 0 w 312"/>
              <a:gd name="T1" fmla="*/ 0 h 359"/>
              <a:gd name="T2" fmla="*/ 160 w 312"/>
              <a:gd name="T3" fmla="*/ 0 h 359"/>
              <a:gd name="T4" fmla="*/ 144 w 312"/>
              <a:gd name="T5" fmla="*/ 32 h 359"/>
              <a:gd name="T6" fmla="*/ 280 w 312"/>
              <a:gd name="T7" fmla="*/ 192 h 359"/>
              <a:gd name="T8" fmla="*/ 312 w 312"/>
              <a:gd name="T9" fmla="*/ 255 h 359"/>
              <a:gd name="T10" fmla="*/ 272 w 312"/>
              <a:gd name="T11" fmla="*/ 359 h 359"/>
              <a:gd name="T12" fmla="*/ 56 w 312"/>
              <a:gd name="T13" fmla="*/ 359 h 359"/>
              <a:gd name="T14" fmla="*/ 32 w 312"/>
              <a:gd name="T15" fmla="*/ 311 h 359"/>
              <a:gd name="T16" fmla="*/ 24 w 312"/>
              <a:gd name="T17" fmla="*/ 255 h 359"/>
              <a:gd name="T18" fmla="*/ 48 w 312"/>
              <a:gd name="T19" fmla="*/ 223 h 359"/>
              <a:gd name="T20" fmla="*/ 0 w 312"/>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776291" name="Freeform 99"/>
          <p:cNvSpPr>
            <a:spLocks/>
          </p:cNvSpPr>
          <p:nvPr/>
        </p:nvSpPr>
        <p:spPr bwMode="auto">
          <a:xfrm>
            <a:off x="5600700" y="4364038"/>
            <a:ext cx="536575" cy="760412"/>
          </a:xfrm>
          <a:custGeom>
            <a:avLst/>
            <a:gdLst>
              <a:gd name="T0" fmla="*/ 48 w 255"/>
              <a:gd name="T1" fmla="*/ 0 h 375"/>
              <a:gd name="T2" fmla="*/ 207 w 255"/>
              <a:gd name="T3" fmla="*/ 0 h 375"/>
              <a:gd name="T4" fmla="*/ 255 w 255"/>
              <a:gd name="T5" fmla="*/ 231 h 375"/>
              <a:gd name="T6" fmla="*/ 231 w 255"/>
              <a:gd name="T7" fmla="*/ 255 h 375"/>
              <a:gd name="T8" fmla="*/ 239 w 255"/>
              <a:gd name="T9" fmla="*/ 311 h 375"/>
              <a:gd name="T10" fmla="*/ 64 w 255"/>
              <a:gd name="T11" fmla="*/ 311 h 375"/>
              <a:gd name="T12" fmla="*/ 64 w 255"/>
              <a:gd name="T13" fmla="*/ 367 h 375"/>
              <a:gd name="T14" fmla="*/ 0 w 255"/>
              <a:gd name="T15" fmla="*/ 375 h 375"/>
              <a:gd name="T16" fmla="*/ 0 w 255"/>
              <a:gd name="T17" fmla="*/ 271 h 375"/>
              <a:gd name="T18" fmla="*/ 48 w 255"/>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776292" name="Freeform 100"/>
          <p:cNvSpPr>
            <a:spLocks/>
          </p:cNvSpPr>
          <p:nvPr/>
        </p:nvSpPr>
        <p:spPr bwMode="auto">
          <a:xfrm>
            <a:off x="5230813" y="4364038"/>
            <a:ext cx="471487" cy="809625"/>
          </a:xfrm>
          <a:custGeom>
            <a:avLst/>
            <a:gdLst>
              <a:gd name="T0" fmla="*/ 72 w 224"/>
              <a:gd name="T1" fmla="*/ 0 h 399"/>
              <a:gd name="T2" fmla="*/ 224 w 224"/>
              <a:gd name="T3" fmla="*/ 0 h 399"/>
              <a:gd name="T4" fmla="*/ 176 w 224"/>
              <a:gd name="T5" fmla="*/ 271 h 399"/>
              <a:gd name="T6" fmla="*/ 176 w 224"/>
              <a:gd name="T7" fmla="*/ 375 h 399"/>
              <a:gd name="T8" fmla="*/ 128 w 224"/>
              <a:gd name="T9" fmla="*/ 399 h 399"/>
              <a:gd name="T10" fmla="*/ 104 w 224"/>
              <a:gd name="T11" fmla="*/ 335 h 399"/>
              <a:gd name="T12" fmla="*/ 0 w 224"/>
              <a:gd name="T13" fmla="*/ 335 h 399"/>
              <a:gd name="T14" fmla="*/ 32 w 224"/>
              <a:gd name="T15" fmla="*/ 215 h 399"/>
              <a:gd name="T16" fmla="*/ 0 w 224"/>
              <a:gd name="T17" fmla="*/ 160 h 399"/>
              <a:gd name="T18" fmla="*/ 32 w 224"/>
              <a:gd name="T19" fmla="*/ 64 h 399"/>
              <a:gd name="T20" fmla="*/ 72 w 224"/>
              <a:gd name="T21"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776293" name="Freeform 101"/>
          <p:cNvSpPr>
            <a:spLocks/>
          </p:cNvSpPr>
          <p:nvPr/>
        </p:nvSpPr>
        <p:spPr bwMode="auto">
          <a:xfrm>
            <a:off x="5735638" y="4995863"/>
            <a:ext cx="1139825" cy="971550"/>
          </a:xfrm>
          <a:custGeom>
            <a:avLst/>
            <a:gdLst>
              <a:gd name="T0" fmla="*/ 0 w 543"/>
              <a:gd name="T1" fmla="*/ 0 h 479"/>
              <a:gd name="T2" fmla="*/ 175 w 543"/>
              <a:gd name="T3" fmla="*/ 0 h 479"/>
              <a:gd name="T4" fmla="*/ 199 w 543"/>
              <a:gd name="T5" fmla="*/ 48 h 479"/>
              <a:gd name="T6" fmla="*/ 423 w 543"/>
              <a:gd name="T7" fmla="*/ 48 h 479"/>
              <a:gd name="T8" fmla="*/ 423 w 543"/>
              <a:gd name="T9" fmla="*/ 88 h 479"/>
              <a:gd name="T10" fmla="*/ 503 w 543"/>
              <a:gd name="T11" fmla="*/ 231 h 479"/>
              <a:gd name="T12" fmla="*/ 535 w 543"/>
              <a:gd name="T13" fmla="*/ 327 h 479"/>
              <a:gd name="T14" fmla="*/ 543 w 543"/>
              <a:gd name="T15" fmla="*/ 399 h 479"/>
              <a:gd name="T16" fmla="*/ 463 w 543"/>
              <a:gd name="T17" fmla="*/ 471 h 479"/>
              <a:gd name="T18" fmla="*/ 407 w 543"/>
              <a:gd name="T19" fmla="*/ 479 h 479"/>
              <a:gd name="T20" fmla="*/ 383 w 543"/>
              <a:gd name="T21" fmla="*/ 335 h 479"/>
              <a:gd name="T22" fmla="*/ 367 w 543"/>
              <a:gd name="T23" fmla="*/ 335 h 479"/>
              <a:gd name="T24" fmla="*/ 303 w 543"/>
              <a:gd name="T25" fmla="*/ 247 h 479"/>
              <a:gd name="T26" fmla="*/ 319 w 543"/>
              <a:gd name="T27" fmla="*/ 176 h 479"/>
              <a:gd name="T28" fmla="*/ 247 w 543"/>
              <a:gd name="T29" fmla="*/ 96 h 479"/>
              <a:gd name="T30" fmla="*/ 159 w 543"/>
              <a:gd name="T31" fmla="*/ 120 h 479"/>
              <a:gd name="T32" fmla="*/ 87 w 543"/>
              <a:gd name="T33" fmla="*/ 56 h 479"/>
              <a:gd name="T34" fmla="*/ 0 w 543"/>
              <a:gd name="T35" fmla="*/ 56 h 479"/>
              <a:gd name="T36" fmla="*/ 0 w 543"/>
              <a:gd name="T3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776294" name="Freeform 102"/>
          <p:cNvSpPr>
            <a:spLocks/>
          </p:cNvSpPr>
          <p:nvPr/>
        </p:nvSpPr>
        <p:spPr bwMode="auto">
          <a:xfrm>
            <a:off x="4845050" y="4672013"/>
            <a:ext cx="706438" cy="647700"/>
          </a:xfrm>
          <a:custGeom>
            <a:avLst/>
            <a:gdLst>
              <a:gd name="T0" fmla="*/ 8 w 336"/>
              <a:gd name="T1" fmla="*/ 0 h 319"/>
              <a:gd name="T2" fmla="*/ 184 w 336"/>
              <a:gd name="T3" fmla="*/ 0 h 319"/>
              <a:gd name="T4" fmla="*/ 216 w 336"/>
              <a:gd name="T5" fmla="*/ 63 h 319"/>
              <a:gd name="T6" fmla="*/ 184 w 336"/>
              <a:gd name="T7" fmla="*/ 175 h 319"/>
              <a:gd name="T8" fmla="*/ 288 w 336"/>
              <a:gd name="T9" fmla="*/ 175 h 319"/>
              <a:gd name="T10" fmla="*/ 312 w 336"/>
              <a:gd name="T11" fmla="*/ 247 h 319"/>
              <a:gd name="T12" fmla="*/ 336 w 336"/>
              <a:gd name="T13" fmla="*/ 319 h 319"/>
              <a:gd name="T14" fmla="*/ 192 w 336"/>
              <a:gd name="T15" fmla="*/ 311 h 319"/>
              <a:gd name="T16" fmla="*/ 24 w 336"/>
              <a:gd name="T17" fmla="*/ 247 h 319"/>
              <a:gd name="T18" fmla="*/ 48 w 336"/>
              <a:gd name="T19" fmla="*/ 199 h 319"/>
              <a:gd name="T20" fmla="*/ 0 w 336"/>
              <a:gd name="T21" fmla="*/ 95 h 319"/>
              <a:gd name="T22" fmla="*/ 8 w 336"/>
              <a:gd name="T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776295" name="Freeform 103"/>
          <p:cNvSpPr>
            <a:spLocks/>
          </p:cNvSpPr>
          <p:nvPr/>
        </p:nvSpPr>
        <p:spPr bwMode="auto">
          <a:xfrm>
            <a:off x="3570288" y="3992563"/>
            <a:ext cx="1208087" cy="598487"/>
          </a:xfrm>
          <a:custGeom>
            <a:avLst/>
            <a:gdLst>
              <a:gd name="T0" fmla="*/ 0 w 575"/>
              <a:gd name="T1" fmla="*/ 0 h 295"/>
              <a:gd name="T2" fmla="*/ 551 w 575"/>
              <a:gd name="T3" fmla="*/ 0 h 295"/>
              <a:gd name="T4" fmla="*/ 567 w 575"/>
              <a:gd name="T5" fmla="*/ 48 h 295"/>
              <a:gd name="T6" fmla="*/ 575 w 575"/>
              <a:gd name="T7" fmla="*/ 111 h 295"/>
              <a:gd name="T8" fmla="*/ 575 w 575"/>
              <a:gd name="T9" fmla="*/ 295 h 295"/>
              <a:gd name="T10" fmla="*/ 480 w 575"/>
              <a:gd name="T11" fmla="*/ 271 h 295"/>
              <a:gd name="T12" fmla="*/ 440 w 575"/>
              <a:gd name="T13" fmla="*/ 279 h 295"/>
              <a:gd name="T14" fmla="*/ 200 w 575"/>
              <a:gd name="T15" fmla="*/ 223 h 295"/>
              <a:gd name="T16" fmla="*/ 200 w 575"/>
              <a:gd name="T17" fmla="*/ 79 h 295"/>
              <a:gd name="T18" fmla="*/ 0 w 575"/>
              <a:gd name="T19" fmla="*/ 79 h 295"/>
              <a:gd name="T20" fmla="*/ 0 w 575"/>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776296" name="Freeform 104"/>
          <p:cNvSpPr>
            <a:spLocks/>
          </p:cNvSpPr>
          <p:nvPr/>
        </p:nvSpPr>
        <p:spPr bwMode="auto">
          <a:xfrm>
            <a:off x="3051175" y="4152900"/>
            <a:ext cx="1893888" cy="1635125"/>
          </a:xfrm>
          <a:custGeom>
            <a:avLst/>
            <a:gdLst>
              <a:gd name="T0" fmla="*/ 247 w 902"/>
              <a:gd name="T1" fmla="*/ 0 h 806"/>
              <a:gd name="T2" fmla="*/ 447 w 902"/>
              <a:gd name="T3" fmla="*/ 0 h 806"/>
              <a:gd name="T4" fmla="*/ 447 w 902"/>
              <a:gd name="T5" fmla="*/ 144 h 806"/>
              <a:gd name="T6" fmla="*/ 687 w 902"/>
              <a:gd name="T7" fmla="*/ 200 h 806"/>
              <a:gd name="T8" fmla="*/ 727 w 902"/>
              <a:gd name="T9" fmla="*/ 192 h 806"/>
              <a:gd name="T10" fmla="*/ 822 w 902"/>
              <a:gd name="T11" fmla="*/ 216 h 806"/>
              <a:gd name="T12" fmla="*/ 862 w 902"/>
              <a:gd name="T13" fmla="*/ 216 h 806"/>
              <a:gd name="T14" fmla="*/ 854 w 902"/>
              <a:gd name="T15" fmla="*/ 359 h 806"/>
              <a:gd name="T16" fmla="*/ 902 w 902"/>
              <a:gd name="T17" fmla="*/ 463 h 806"/>
              <a:gd name="T18" fmla="*/ 878 w 902"/>
              <a:gd name="T19" fmla="*/ 511 h 806"/>
              <a:gd name="T20" fmla="*/ 790 w 902"/>
              <a:gd name="T21" fmla="*/ 527 h 806"/>
              <a:gd name="T22" fmla="*/ 671 w 902"/>
              <a:gd name="T23" fmla="*/ 631 h 806"/>
              <a:gd name="T24" fmla="*/ 639 w 902"/>
              <a:gd name="T25" fmla="*/ 718 h 806"/>
              <a:gd name="T26" fmla="*/ 655 w 902"/>
              <a:gd name="T27" fmla="*/ 806 h 806"/>
              <a:gd name="T28" fmla="*/ 495 w 902"/>
              <a:gd name="T29" fmla="*/ 742 h 806"/>
              <a:gd name="T30" fmla="*/ 391 w 902"/>
              <a:gd name="T31" fmla="*/ 567 h 806"/>
              <a:gd name="T32" fmla="*/ 303 w 902"/>
              <a:gd name="T33" fmla="*/ 543 h 806"/>
              <a:gd name="T34" fmla="*/ 255 w 902"/>
              <a:gd name="T35" fmla="*/ 591 h 806"/>
              <a:gd name="T36" fmla="*/ 191 w 902"/>
              <a:gd name="T37" fmla="*/ 551 h 806"/>
              <a:gd name="T38" fmla="*/ 136 w 902"/>
              <a:gd name="T39" fmla="*/ 447 h 806"/>
              <a:gd name="T40" fmla="*/ 0 w 902"/>
              <a:gd name="T41" fmla="*/ 327 h 806"/>
              <a:gd name="T42" fmla="*/ 247 w 902"/>
              <a:gd name="T43" fmla="*/ 327 h 806"/>
              <a:gd name="T44" fmla="*/ 247 w 902"/>
              <a:gd name="T4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776297" name="Freeform 105"/>
          <p:cNvSpPr>
            <a:spLocks/>
          </p:cNvSpPr>
          <p:nvPr/>
        </p:nvSpPr>
        <p:spPr bwMode="auto">
          <a:xfrm>
            <a:off x="2765425" y="3976688"/>
            <a:ext cx="804863" cy="985837"/>
          </a:xfrm>
          <a:custGeom>
            <a:avLst/>
            <a:gdLst>
              <a:gd name="T0" fmla="*/ 0 w 383"/>
              <a:gd name="T1" fmla="*/ 0 h 486"/>
              <a:gd name="T2" fmla="*/ 383 w 383"/>
              <a:gd name="T3" fmla="*/ 0 h 486"/>
              <a:gd name="T4" fmla="*/ 383 w 383"/>
              <a:gd name="T5" fmla="*/ 422 h 486"/>
              <a:gd name="T6" fmla="*/ 136 w 383"/>
              <a:gd name="T7" fmla="*/ 422 h 486"/>
              <a:gd name="T8" fmla="*/ 64 w 383"/>
              <a:gd name="T9" fmla="*/ 422 h 486"/>
              <a:gd name="T10" fmla="*/ 64 w 383"/>
              <a:gd name="T11" fmla="*/ 486 h 486"/>
              <a:gd name="T12" fmla="*/ 0 w 383"/>
              <a:gd name="T13" fmla="*/ 486 h 486"/>
              <a:gd name="T14" fmla="*/ 0 w 383"/>
              <a:gd name="T15" fmla="*/ 0 h 4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776298" name="Freeform 106"/>
          <p:cNvSpPr>
            <a:spLocks/>
          </p:cNvSpPr>
          <p:nvPr/>
        </p:nvSpPr>
        <p:spPr bwMode="auto">
          <a:xfrm>
            <a:off x="2062163" y="3133725"/>
            <a:ext cx="703262" cy="858838"/>
          </a:xfrm>
          <a:custGeom>
            <a:avLst/>
            <a:gdLst>
              <a:gd name="T0" fmla="*/ 199 w 335"/>
              <a:gd name="T1" fmla="*/ 80 h 423"/>
              <a:gd name="T2" fmla="*/ 335 w 335"/>
              <a:gd name="T3" fmla="*/ 80 h 423"/>
              <a:gd name="T4" fmla="*/ 335 w 335"/>
              <a:gd name="T5" fmla="*/ 423 h 423"/>
              <a:gd name="T6" fmla="*/ 0 w 335"/>
              <a:gd name="T7" fmla="*/ 423 h 423"/>
              <a:gd name="T8" fmla="*/ 0 w 335"/>
              <a:gd name="T9" fmla="*/ 0 h 423"/>
              <a:gd name="T10" fmla="*/ 199 w 335"/>
              <a:gd name="T11" fmla="*/ 0 h 423"/>
              <a:gd name="T12" fmla="*/ 199 w 335"/>
              <a:gd name="T13" fmla="*/ 80 h 423"/>
            </a:gdLst>
            <a:ahLst/>
            <a:cxnLst>
              <a:cxn ang="0">
                <a:pos x="T0" y="T1"/>
              </a:cxn>
              <a:cxn ang="0">
                <a:pos x="T2" y="T3"/>
              </a:cxn>
              <a:cxn ang="0">
                <a:pos x="T4" y="T5"/>
              </a:cxn>
              <a:cxn ang="0">
                <a:pos x="T6" y="T7"/>
              </a:cxn>
              <a:cxn ang="0">
                <a:pos x="T8" y="T9"/>
              </a:cxn>
              <a:cxn ang="0">
                <a:pos x="T10" y="T11"/>
              </a:cxn>
              <a:cxn ang="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776299" name="Freeform 107"/>
          <p:cNvSpPr>
            <a:spLocks/>
          </p:cNvSpPr>
          <p:nvPr/>
        </p:nvSpPr>
        <p:spPr bwMode="auto">
          <a:xfrm>
            <a:off x="635000" y="1873250"/>
            <a:ext cx="1006475" cy="598488"/>
          </a:xfrm>
          <a:custGeom>
            <a:avLst/>
            <a:gdLst>
              <a:gd name="T0" fmla="*/ 104 w 479"/>
              <a:gd name="T1" fmla="*/ 0 h 295"/>
              <a:gd name="T2" fmla="*/ 128 w 479"/>
              <a:gd name="T3" fmla="*/ 88 h 295"/>
              <a:gd name="T4" fmla="*/ 112 w 479"/>
              <a:gd name="T5" fmla="*/ 112 h 295"/>
              <a:gd name="T6" fmla="*/ 0 w 479"/>
              <a:gd name="T7" fmla="*/ 88 h 295"/>
              <a:gd name="T8" fmla="*/ 32 w 479"/>
              <a:gd name="T9" fmla="*/ 247 h 295"/>
              <a:gd name="T10" fmla="*/ 88 w 479"/>
              <a:gd name="T11" fmla="*/ 247 h 295"/>
              <a:gd name="T12" fmla="*/ 104 w 479"/>
              <a:gd name="T13" fmla="*/ 295 h 295"/>
              <a:gd name="T14" fmla="*/ 319 w 479"/>
              <a:gd name="T15" fmla="*/ 255 h 295"/>
              <a:gd name="T16" fmla="*/ 479 w 479"/>
              <a:gd name="T17" fmla="*/ 255 h 295"/>
              <a:gd name="T18" fmla="*/ 479 w 479"/>
              <a:gd name="T19" fmla="*/ 0 h 295"/>
              <a:gd name="T20" fmla="*/ 104 w 479"/>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776300" name="Freeform 108"/>
          <p:cNvSpPr>
            <a:spLocks/>
          </p:cNvSpPr>
          <p:nvPr/>
        </p:nvSpPr>
        <p:spPr bwMode="auto">
          <a:xfrm>
            <a:off x="635000" y="2374900"/>
            <a:ext cx="1057275" cy="777875"/>
          </a:xfrm>
          <a:custGeom>
            <a:avLst/>
            <a:gdLst>
              <a:gd name="T0" fmla="*/ 32 w 503"/>
              <a:gd name="T1" fmla="*/ 0 h 383"/>
              <a:gd name="T2" fmla="*/ 88 w 503"/>
              <a:gd name="T3" fmla="*/ 0 h 383"/>
              <a:gd name="T4" fmla="*/ 104 w 503"/>
              <a:gd name="T5" fmla="*/ 48 h 383"/>
              <a:gd name="T6" fmla="*/ 311 w 503"/>
              <a:gd name="T7" fmla="*/ 8 h 383"/>
              <a:gd name="T8" fmla="*/ 479 w 503"/>
              <a:gd name="T9" fmla="*/ 8 h 383"/>
              <a:gd name="T10" fmla="*/ 503 w 503"/>
              <a:gd name="T11" fmla="*/ 48 h 383"/>
              <a:gd name="T12" fmla="*/ 471 w 503"/>
              <a:gd name="T13" fmla="*/ 192 h 383"/>
              <a:gd name="T14" fmla="*/ 487 w 503"/>
              <a:gd name="T15" fmla="*/ 192 h 383"/>
              <a:gd name="T16" fmla="*/ 487 w 503"/>
              <a:gd name="T17" fmla="*/ 383 h 383"/>
              <a:gd name="T18" fmla="*/ 16 w 503"/>
              <a:gd name="T19" fmla="*/ 383 h 383"/>
              <a:gd name="T20" fmla="*/ 0 w 503"/>
              <a:gd name="T21" fmla="*/ 295 h 383"/>
              <a:gd name="T22" fmla="*/ 32 w 503"/>
              <a:gd name="T23"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776301" name="Freeform 109"/>
          <p:cNvSpPr>
            <a:spLocks/>
          </p:cNvSpPr>
          <p:nvPr/>
        </p:nvSpPr>
        <p:spPr bwMode="auto">
          <a:xfrm>
            <a:off x="1608138" y="1873250"/>
            <a:ext cx="854075" cy="1279525"/>
          </a:xfrm>
          <a:custGeom>
            <a:avLst/>
            <a:gdLst>
              <a:gd name="T0" fmla="*/ 16 w 407"/>
              <a:gd name="T1" fmla="*/ 0 h 630"/>
              <a:gd name="T2" fmla="*/ 88 w 407"/>
              <a:gd name="T3" fmla="*/ 0 h 630"/>
              <a:gd name="T4" fmla="*/ 88 w 407"/>
              <a:gd name="T5" fmla="*/ 104 h 630"/>
              <a:gd name="T6" fmla="*/ 208 w 407"/>
              <a:gd name="T7" fmla="*/ 231 h 630"/>
              <a:gd name="T8" fmla="*/ 184 w 407"/>
              <a:gd name="T9" fmla="*/ 287 h 630"/>
              <a:gd name="T10" fmla="*/ 192 w 407"/>
              <a:gd name="T11" fmla="*/ 319 h 630"/>
              <a:gd name="T12" fmla="*/ 240 w 407"/>
              <a:gd name="T13" fmla="*/ 303 h 630"/>
              <a:gd name="T14" fmla="*/ 304 w 407"/>
              <a:gd name="T15" fmla="*/ 415 h 630"/>
              <a:gd name="T16" fmla="*/ 407 w 407"/>
              <a:gd name="T17" fmla="*/ 383 h 630"/>
              <a:gd name="T18" fmla="*/ 407 w 407"/>
              <a:gd name="T19" fmla="*/ 630 h 630"/>
              <a:gd name="T20" fmla="*/ 216 w 407"/>
              <a:gd name="T21" fmla="*/ 630 h 630"/>
              <a:gd name="T22" fmla="*/ 24 w 407"/>
              <a:gd name="T23" fmla="*/ 630 h 630"/>
              <a:gd name="T24" fmla="*/ 24 w 407"/>
              <a:gd name="T25" fmla="*/ 439 h 630"/>
              <a:gd name="T26" fmla="*/ 0 w 407"/>
              <a:gd name="T27" fmla="*/ 439 h 630"/>
              <a:gd name="T28" fmla="*/ 40 w 407"/>
              <a:gd name="T29" fmla="*/ 295 h 630"/>
              <a:gd name="T30" fmla="*/ 16 w 407"/>
              <a:gd name="T31" fmla="*/ 255 h 630"/>
              <a:gd name="T32" fmla="*/ 16 w 407"/>
              <a:gd name="T33"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776302" name="Freeform 110"/>
          <p:cNvSpPr>
            <a:spLocks/>
          </p:cNvSpPr>
          <p:nvPr/>
        </p:nvSpPr>
        <p:spPr bwMode="auto">
          <a:xfrm>
            <a:off x="1254125" y="3133725"/>
            <a:ext cx="808038" cy="1246188"/>
          </a:xfrm>
          <a:custGeom>
            <a:avLst/>
            <a:gdLst>
              <a:gd name="T0" fmla="*/ 0 w 384"/>
              <a:gd name="T1" fmla="*/ 0 h 614"/>
              <a:gd name="T2" fmla="*/ 384 w 384"/>
              <a:gd name="T3" fmla="*/ 0 h 614"/>
              <a:gd name="T4" fmla="*/ 384 w 384"/>
              <a:gd name="T5" fmla="*/ 423 h 614"/>
              <a:gd name="T6" fmla="*/ 384 w 384"/>
              <a:gd name="T7" fmla="*/ 510 h 614"/>
              <a:gd name="T8" fmla="*/ 344 w 384"/>
              <a:gd name="T9" fmla="*/ 502 h 614"/>
              <a:gd name="T10" fmla="*/ 360 w 384"/>
              <a:gd name="T11" fmla="*/ 614 h 614"/>
              <a:gd name="T12" fmla="*/ 0 w 384"/>
              <a:gd name="T13" fmla="*/ 263 h 614"/>
              <a:gd name="T14" fmla="*/ 0 w 384"/>
              <a:gd name="T15" fmla="*/ 0 h 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776303" name="Freeform 111"/>
          <p:cNvSpPr>
            <a:spLocks/>
          </p:cNvSpPr>
          <p:nvPr/>
        </p:nvSpPr>
        <p:spPr bwMode="auto">
          <a:xfrm>
            <a:off x="1978025" y="3992563"/>
            <a:ext cx="787400" cy="969962"/>
          </a:xfrm>
          <a:custGeom>
            <a:avLst/>
            <a:gdLst>
              <a:gd name="T0" fmla="*/ 40 w 375"/>
              <a:gd name="T1" fmla="*/ 0 h 478"/>
              <a:gd name="T2" fmla="*/ 375 w 375"/>
              <a:gd name="T3" fmla="*/ 0 h 478"/>
              <a:gd name="T4" fmla="*/ 375 w 375"/>
              <a:gd name="T5" fmla="*/ 478 h 478"/>
              <a:gd name="T6" fmla="*/ 255 w 375"/>
              <a:gd name="T7" fmla="*/ 478 h 478"/>
              <a:gd name="T8" fmla="*/ 40 w 375"/>
              <a:gd name="T9" fmla="*/ 375 h 478"/>
              <a:gd name="T10" fmla="*/ 40 w 375"/>
              <a:gd name="T11" fmla="*/ 343 h 478"/>
              <a:gd name="T12" fmla="*/ 48 w 375"/>
              <a:gd name="T13" fmla="*/ 239 h 478"/>
              <a:gd name="T14" fmla="*/ 16 w 375"/>
              <a:gd name="T15" fmla="*/ 191 h 478"/>
              <a:gd name="T16" fmla="*/ 0 w 375"/>
              <a:gd name="T17" fmla="*/ 79 h 478"/>
              <a:gd name="T18" fmla="*/ 40 w 375"/>
              <a:gd name="T19" fmla="*/ 87 h 478"/>
              <a:gd name="T20" fmla="*/ 40 w 375"/>
              <a:gd name="T21"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776304" name="Freeform 112"/>
          <p:cNvSpPr>
            <a:spLocks/>
          </p:cNvSpPr>
          <p:nvPr/>
        </p:nvSpPr>
        <p:spPr bwMode="auto">
          <a:xfrm>
            <a:off x="635000" y="3116263"/>
            <a:ext cx="1443038" cy="1571625"/>
          </a:xfrm>
          <a:custGeom>
            <a:avLst/>
            <a:gdLst>
              <a:gd name="T0" fmla="*/ 16 w 687"/>
              <a:gd name="T1" fmla="*/ 0 h 774"/>
              <a:gd name="T2" fmla="*/ 295 w 687"/>
              <a:gd name="T3" fmla="*/ 0 h 774"/>
              <a:gd name="T4" fmla="*/ 295 w 687"/>
              <a:gd name="T5" fmla="*/ 263 h 774"/>
              <a:gd name="T6" fmla="*/ 655 w 687"/>
              <a:gd name="T7" fmla="*/ 622 h 774"/>
              <a:gd name="T8" fmla="*/ 687 w 687"/>
              <a:gd name="T9" fmla="*/ 670 h 774"/>
              <a:gd name="T10" fmla="*/ 671 w 687"/>
              <a:gd name="T11" fmla="*/ 774 h 774"/>
              <a:gd name="T12" fmla="*/ 495 w 687"/>
              <a:gd name="T13" fmla="*/ 774 h 774"/>
              <a:gd name="T14" fmla="*/ 335 w 687"/>
              <a:gd name="T15" fmla="*/ 646 h 774"/>
              <a:gd name="T16" fmla="*/ 271 w 687"/>
              <a:gd name="T17" fmla="*/ 646 h 774"/>
              <a:gd name="T18" fmla="*/ 136 w 687"/>
              <a:gd name="T19" fmla="*/ 399 h 774"/>
              <a:gd name="T20" fmla="*/ 40 w 687"/>
              <a:gd name="T21" fmla="*/ 255 h 774"/>
              <a:gd name="T22" fmla="*/ 56 w 687"/>
              <a:gd name="T23" fmla="*/ 199 h 774"/>
              <a:gd name="T24" fmla="*/ 0 w 687"/>
              <a:gd name="T25" fmla="*/ 120 h 774"/>
              <a:gd name="T26" fmla="*/ 16 w 687"/>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graphicFrame>
        <p:nvGraphicFramePr>
          <p:cNvPr id="776305" name="Object 113"/>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30055" name="Clip" r:id="rId4" imgW="7033680" imgH="2111040" progId="MS_ClipArt_Gallery.2">
                  <p:embed/>
                </p:oleObj>
              </mc:Choice>
              <mc:Fallback>
                <p:oleObj name="Clip" r:id="rId4" imgW="7033680" imgH="2111040" progId="MS_ClipArt_Gallery.2">
                  <p:embed/>
                  <p:pic>
                    <p:nvPicPr>
                      <p:cNvPr id="776305" name="Object 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6306" name="Line 114"/>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776307" name="Object 115"/>
          <p:cNvGraphicFramePr>
            <a:graphicFrameLocks noChangeAspect="1"/>
          </p:cNvGraphicFramePr>
          <p:nvPr/>
        </p:nvGraphicFramePr>
        <p:xfrm>
          <a:off x="2395538" y="2728913"/>
          <a:ext cx="468312" cy="1384300"/>
        </p:xfrm>
        <a:graphic>
          <a:graphicData uri="http://schemas.openxmlformats.org/presentationml/2006/ole">
            <mc:AlternateContent xmlns:mc="http://schemas.openxmlformats.org/markup-compatibility/2006">
              <mc:Choice xmlns:v="urn:schemas-microsoft-com:vml" Requires="v">
                <p:oleObj spid="_x0000_s130056" name="Equation" r:id="rId6" imgW="317160" imgH="939600" progId="Equation.DSMT4">
                  <p:embed/>
                </p:oleObj>
              </mc:Choice>
              <mc:Fallback>
                <p:oleObj name="Equation" r:id="rId6" imgW="317160" imgH="939600" progId="Equation.DSMT4">
                  <p:embed/>
                  <p:pic>
                    <p:nvPicPr>
                      <p:cNvPr id="776307" name="Object 1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5538" y="2728913"/>
                        <a:ext cx="468312" cy="1384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6308" name="Line 116"/>
          <p:cNvSpPr>
            <a:spLocks noChangeShapeType="1"/>
          </p:cNvSpPr>
          <p:nvPr/>
        </p:nvSpPr>
        <p:spPr bwMode="auto">
          <a:xfrm flipV="1">
            <a:off x="2998788" y="3103563"/>
            <a:ext cx="4327525" cy="3905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776309" name="Object 117"/>
          <p:cNvGraphicFramePr>
            <a:graphicFrameLocks noChangeAspect="1"/>
          </p:cNvGraphicFramePr>
          <p:nvPr/>
        </p:nvGraphicFramePr>
        <p:xfrm>
          <a:off x="7362825" y="2438400"/>
          <a:ext cx="468313" cy="1384300"/>
        </p:xfrm>
        <a:graphic>
          <a:graphicData uri="http://schemas.openxmlformats.org/presentationml/2006/ole">
            <mc:AlternateContent xmlns:mc="http://schemas.openxmlformats.org/markup-compatibility/2006">
              <mc:Choice xmlns:v="urn:schemas-microsoft-com:vml" Requires="v">
                <p:oleObj spid="_x0000_s130057" name="Equation" r:id="rId8" imgW="317160" imgH="939600" progId="Equation.DSMT4">
                  <p:embed/>
                </p:oleObj>
              </mc:Choice>
              <mc:Fallback>
                <p:oleObj name="Equation" r:id="rId8" imgW="317160" imgH="939600" progId="Equation.DSMT4">
                  <p:embed/>
                  <p:pic>
                    <p:nvPicPr>
                      <p:cNvPr id="776309"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2825" y="2438400"/>
                        <a:ext cx="468313" cy="1384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6310" name="Line 118"/>
          <p:cNvSpPr>
            <a:spLocks noChangeShapeType="1"/>
          </p:cNvSpPr>
          <p:nvPr/>
        </p:nvSpPr>
        <p:spPr bwMode="auto">
          <a:xfrm flipH="1">
            <a:off x="6157913" y="3125788"/>
            <a:ext cx="1146175" cy="181927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776311" name="Object 119"/>
          <p:cNvGraphicFramePr>
            <a:graphicFrameLocks noChangeAspect="1"/>
          </p:cNvGraphicFramePr>
          <p:nvPr/>
        </p:nvGraphicFramePr>
        <p:xfrm>
          <a:off x="5497513" y="3963988"/>
          <a:ext cx="468312" cy="1384300"/>
        </p:xfrm>
        <a:graphic>
          <a:graphicData uri="http://schemas.openxmlformats.org/presentationml/2006/ole">
            <mc:AlternateContent xmlns:mc="http://schemas.openxmlformats.org/markup-compatibility/2006">
              <mc:Choice xmlns:v="urn:schemas-microsoft-com:vml" Requires="v">
                <p:oleObj spid="_x0000_s130058" name="Equation" r:id="rId9" imgW="317160" imgH="939600" progId="Equation.DSMT4">
                  <p:embed/>
                </p:oleObj>
              </mc:Choice>
              <mc:Fallback>
                <p:oleObj name="Equation" r:id="rId9" imgW="317160" imgH="939600" progId="Equation.DSMT4">
                  <p:embed/>
                  <p:pic>
                    <p:nvPicPr>
                      <p:cNvPr id="776311"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7513" y="3963988"/>
                        <a:ext cx="468312" cy="1384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6313" name="Object 121"/>
          <p:cNvGraphicFramePr>
            <a:graphicFrameLocks noChangeAspect="1"/>
          </p:cNvGraphicFramePr>
          <p:nvPr/>
        </p:nvGraphicFramePr>
        <p:xfrm>
          <a:off x="3133725" y="4406900"/>
          <a:ext cx="468313" cy="1384300"/>
        </p:xfrm>
        <a:graphic>
          <a:graphicData uri="http://schemas.openxmlformats.org/presentationml/2006/ole">
            <mc:AlternateContent xmlns:mc="http://schemas.openxmlformats.org/markup-compatibility/2006">
              <mc:Choice xmlns:v="urn:schemas-microsoft-com:vml" Requires="v">
                <p:oleObj spid="_x0000_s130059" name="Equation" r:id="rId10" imgW="317160" imgH="939600" progId="Equation.DSMT4">
                  <p:embed/>
                </p:oleObj>
              </mc:Choice>
              <mc:Fallback>
                <p:oleObj name="Equation" r:id="rId10" imgW="317160" imgH="939600" progId="Equation.DSMT4">
                  <p:embed/>
                  <p:pic>
                    <p:nvPicPr>
                      <p:cNvPr id="776313" name="Object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725" y="4406900"/>
                        <a:ext cx="468313" cy="13843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6315" name="Text Box 123"/>
          <p:cNvSpPr txBox="1">
            <a:spLocks noGrp="1" noChangeArrowheads="1"/>
          </p:cNvSpPr>
          <p:nvPr>
            <p:ph type="title"/>
          </p:nvPr>
        </p:nvSpPr>
        <p:spPr>
          <a:noFill/>
          <a:ln/>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altLang="en-US" dirty="0"/>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603680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6313"/>
                                        </p:tgtEl>
                                        <p:attrNameLst>
                                          <p:attrName>style.visibility</p:attrName>
                                        </p:attrNameLst>
                                      </p:cBhvr>
                                      <p:to>
                                        <p:strVal val="visible"/>
                                      </p:to>
                                    </p:set>
                                    <p:animEffect transition="in" filter="dissolve">
                                      <p:cBhvr>
                                        <p:cTn id="7" dur="500"/>
                                        <p:tgtEl>
                                          <p:spTgt spid="7763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76306"/>
                                        </p:tgtEl>
                                        <p:attrNameLst>
                                          <p:attrName>style.visibility</p:attrName>
                                        </p:attrNameLst>
                                      </p:cBhvr>
                                      <p:to>
                                        <p:strVal val="visible"/>
                                      </p:to>
                                    </p:set>
                                    <p:animEffect transition="in" filter="wipe(down)">
                                      <p:cBhvr>
                                        <p:cTn id="12" dur="500"/>
                                        <p:tgtEl>
                                          <p:spTgt spid="776306"/>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776307"/>
                                        </p:tgtEl>
                                        <p:attrNameLst>
                                          <p:attrName>style.visibility</p:attrName>
                                        </p:attrNameLst>
                                      </p:cBhvr>
                                      <p:to>
                                        <p:strVal val="visible"/>
                                      </p:to>
                                    </p:set>
                                    <p:animEffect transition="in" filter="dissolve">
                                      <p:cBhvr>
                                        <p:cTn id="16" dur="500"/>
                                        <p:tgtEl>
                                          <p:spTgt spid="7763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76308"/>
                                        </p:tgtEl>
                                        <p:attrNameLst>
                                          <p:attrName>style.visibility</p:attrName>
                                        </p:attrNameLst>
                                      </p:cBhvr>
                                      <p:to>
                                        <p:strVal val="visible"/>
                                      </p:to>
                                    </p:set>
                                    <p:animEffect transition="in" filter="wipe(left)">
                                      <p:cBhvr>
                                        <p:cTn id="21" dur="500"/>
                                        <p:tgtEl>
                                          <p:spTgt spid="776308"/>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776309"/>
                                        </p:tgtEl>
                                        <p:attrNameLst>
                                          <p:attrName>style.visibility</p:attrName>
                                        </p:attrNameLst>
                                      </p:cBhvr>
                                      <p:to>
                                        <p:strVal val="visible"/>
                                      </p:to>
                                    </p:set>
                                    <p:animEffect transition="in" filter="dissolve">
                                      <p:cBhvr>
                                        <p:cTn id="25" dur="500"/>
                                        <p:tgtEl>
                                          <p:spTgt spid="77630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76310"/>
                                        </p:tgtEl>
                                        <p:attrNameLst>
                                          <p:attrName>style.visibility</p:attrName>
                                        </p:attrNameLst>
                                      </p:cBhvr>
                                      <p:to>
                                        <p:strVal val="visible"/>
                                      </p:to>
                                    </p:set>
                                    <p:animEffect transition="in" filter="wipe(up)">
                                      <p:cBhvr>
                                        <p:cTn id="30" dur="500"/>
                                        <p:tgtEl>
                                          <p:spTgt spid="776310"/>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776311"/>
                                        </p:tgtEl>
                                        <p:attrNameLst>
                                          <p:attrName>style.visibility</p:attrName>
                                        </p:attrNameLst>
                                      </p:cBhvr>
                                      <p:to>
                                        <p:strVal val="visible"/>
                                      </p:to>
                                    </p:set>
                                    <p:animEffect transition="in" filter="dissolve">
                                      <p:cBhvr>
                                        <p:cTn id="34" dur="500"/>
                                        <p:tgtEl>
                                          <p:spTgt spid="77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306" grpId="0" animBg="1"/>
      <p:bldP spid="776308" grpId="0" animBg="1"/>
      <p:bldP spid="7763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970" name="Rectangle 2"/>
          <p:cNvSpPr>
            <a:spLocks noGrp="1" noChangeArrowheads="1"/>
          </p:cNvSpPr>
          <p:nvPr>
            <p:ph type="title"/>
          </p:nvPr>
        </p:nvSpPr>
        <p:spPr/>
        <p:txBody>
          <a:bodyPr/>
          <a:lstStyle/>
          <a:p>
            <a:r>
              <a:rPr lang="en-US" altLang="en-US" sz="3200" dirty="0"/>
              <a:t>Hierarchical learning</a:t>
            </a:r>
          </a:p>
        </p:txBody>
      </p:sp>
      <p:sp>
        <p:nvSpPr>
          <p:cNvPr id="2259971" name="Rectangle 3"/>
          <p:cNvSpPr>
            <a:spLocks noGrp="1" noChangeArrowheads="1"/>
          </p:cNvSpPr>
          <p:nvPr>
            <p:ph type="body" idx="1"/>
          </p:nvPr>
        </p:nvSpPr>
        <p:spPr/>
        <p:txBody>
          <a:bodyPr/>
          <a:lstStyle/>
          <a:p>
            <a:r>
              <a:rPr lang="en-US" altLang="en-US" dirty="0" smtClean="0"/>
              <a:t>Our </a:t>
            </a:r>
            <a:r>
              <a:rPr lang="en-US" altLang="en-US" dirty="0"/>
              <a:t>optimization problem at time t looks like:</a:t>
            </a:r>
          </a:p>
          <a:p>
            <a:endParaRPr lang="en-US" altLang="en-US" dirty="0"/>
          </a:p>
          <a:p>
            <a:endParaRPr lang="en-US" altLang="en-US" dirty="0"/>
          </a:p>
          <a:p>
            <a:endParaRPr lang="en-US" altLang="en-US" dirty="0"/>
          </a:p>
          <a:p>
            <a:endParaRPr lang="en-US" altLang="en-US" dirty="0" smtClean="0"/>
          </a:p>
          <a:p>
            <a:endParaRPr lang="en-US" altLang="en-US" dirty="0"/>
          </a:p>
          <a:p>
            <a:pPr lvl="1"/>
            <a:r>
              <a:rPr lang="en-US" altLang="en-US" dirty="0" smtClean="0"/>
              <a:t>We </a:t>
            </a:r>
            <a:r>
              <a:rPr lang="en-US" altLang="en-US" dirty="0"/>
              <a:t>had to develop novel machine learning strategies to estimate this </a:t>
            </a:r>
            <a:r>
              <a:rPr lang="en-US" altLang="en-US" dirty="0" smtClean="0"/>
              <a:t>function, since the attribute space was very large.</a:t>
            </a:r>
            <a:endParaRPr lang="en-US" altLang="en-US" dirty="0"/>
          </a:p>
        </p:txBody>
      </p:sp>
      <p:graphicFrame>
        <p:nvGraphicFramePr>
          <p:cNvPr id="2259972" name="Object 4"/>
          <p:cNvGraphicFramePr>
            <a:graphicFrameLocks noChangeAspect="1"/>
          </p:cNvGraphicFramePr>
          <p:nvPr/>
        </p:nvGraphicFramePr>
        <p:xfrm>
          <a:off x="1654175" y="2230438"/>
          <a:ext cx="5434013" cy="893762"/>
        </p:xfrm>
        <a:graphic>
          <a:graphicData uri="http://schemas.openxmlformats.org/presentationml/2006/ole">
            <mc:AlternateContent xmlns:mc="http://schemas.openxmlformats.org/markup-compatibility/2006">
              <mc:Choice xmlns:v="urn:schemas-microsoft-com:vml" Requires="v">
                <p:oleObj spid="_x0000_s131075" name="Equation" r:id="rId4" imgW="2781000" imgH="457200" progId="Equation.DSMT4">
                  <p:embed/>
                </p:oleObj>
              </mc:Choice>
              <mc:Fallback>
                <p:oleObj name="Equation" r:id="rId4" imgW="2781000" imgH="457200" progId="Equation.DSMT4">
                  <p:embed/>
                  <p:pic>
                    <p:nvPicPr>
                      <p:cNvPr id="22599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2230438"/>
                        <a:ext cx="5434013" cy="89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59977" name="Group 9"/>
          <p:cNvGrpSpPr>
            <a:grpSpLocks/>
          </p:cNvGrpSpPr>
          <p:nvPr/>
        </p:nvGrpSpPr>
        <p:grpSpPr bwMode="auto">
          <a:xfrm>
            <a:off x="2173288" y="2786063"/>
            <a:ext cx="3616325" cy="1384300"/>
            <a:chOff x="1369" y="1755"/>
            <a:chExt cx="2278" cy="872"/>
          </a:xfrm>
        </p:grpSpPr>
        <p:sp>
          <p:nvSpPr>
            <p:cNvPr id="2259974" name="Oval 6"/>
            <p:cNvSpPr>
              <a:spLocks noChangeArrowheads="1"/>
            </p:cNvSpPr>
            <p:nvPr/>
          </p:nvSpPr>
          <p:spPr bwMode="auto">
            <a:xfrm>
              <a:off x="2935" y="1755"/>
              <a:ext cx="466" cy="293"/>
            </a:xfrm>
            <a:prstGeom prst="ellipse">
              <a:avLst/>
            </a:prstGeom>
            <a:noFill/>
            <a:ln w="25400">
              <a:solidFill>
                <a:srgbClr val="0033CC"/>
              </a:solidFill>
              <a:round/>
              <a:headEnd type="none" w="lg"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975" name="Text Box 7"/>
            <p:cNvSpPr txBox="1">
              <a:spLocks noChangeArrowheads="1"/>
            </p:cNvSpPr>
            <p:nvPr/>
          </p:nvSpPr>
          <p:spPr bwMode="auto">
            <a:xfrm>
              <a:off x="1369" y="2369"/>
              <a:ext cx="2278" cy="258"/>
            </a:xfrm>
            <a:prstGeom prst="rect">
              <a:avLst/>
            </a:prstGeom>
            <a:noFill/>
            <a:ln w="12700">
              <a:solidFill>
                <a:srgbClr val="0033CC"/>
              </a:solidFill>
              <a:miter lim="800000"/>
              <a:headEnd type="none" w="lg"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33CC"/>
                  </a:solidFill>
                </a:rPr>
                <a:t>There are a </a:t>
              </a:r>
              <a:r>
                <a:rPr lang="en-US" altLang="en-US" i="1">
                  <a:solidFill>
                    <a:srgbClr val="0033CC"/>
                  </a:solidFill>
                </a:rPr>
                <a:t>lot</a:t>
              </a:r>
              <a:r>
                <a:rPr lang="en-US" altLang="en-US">
                  <a:solidFill>
                    <a:srgbClr val="0033CC"/>
                  </a:solidFill>
                </a:rPr>
                <a:t> of these attributes!</a:t>
              </a:r>
            </a:p>
          </p:txBody>
        </p:sp>
        <p:sp>
          <p:nvSpPr>
            <p:cNvPr id="2259976" name="Line 8"/>
            <p:cNvSpPr>
              <a:spLocks noChangeShapeType="1"/>
            </p:cNvSpPr>
            <p:nvPr/>
          </p:nvSpPr>
          <p:spPr bwMode="auto">
            <a:xfrm flipV="1">
              <a:off x="2880" y="2021"/>
              <a:ext cx="192" cy="347"/>
            </a:xfrm>
            <a:prstGeom prst="line">
              <a:avLst/>
            </a:prstGeom>
            <a:noFill/>
            <a:ln w="25400">
              <a:solidFill>
                <a:srgbClr val="0033CC"/>
              </a:solidFill>
              <a:round/>
              <a:headEnd type="none" w="lg"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159881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259977"/>
                                        </p:tgtEl>
                                        <p:attrNameLst>
                                          <p:attrName>style.visibility</p:attrName>
                                        </p:attrNameLst>
                                      </p:cBhvr>
                                      <p:to>
                                        <p:strVal val="visible"/>
                                      </p:to>
                                    </p:set>
                                    <p:animEffect transition="in" filter="wipe(down)">
                                      <p:cBhvr>
                                        <p:cTn id="7" dur="500"/>
                                        <p:tgtEl>
                                          <p:spTgt spid="2259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818" name="Rectangle 2"/>
          <p:cNvSpPr>
            <a:spLocks noGrp="1" noChangeArrowheads="1"/>
          </p:cNvSpPr>
          <p:nvPr>
            <p:ph type="body" idx="1"/>
          </p:nvPr>
        </p:nvSpPr>
        <p:spPr/>
        <p:txBody>
          <a:bodyPr/>
          <a:lstStyle/>
          <a:p>
            <a:r>
              <a:rPr lang="en-US" altLang="en-US"/>
              <a:t>Different levels of aggregation:</a:t>
            </a:r>
          </a:p>
        </p:txBody>
      </p:sp>
      <p:graphicFrame>
        <p:nvGraphicFramePr>
          <p:cNvPr id="2082819" name="Object 3"/>
          <p:cNvGraphicFramePr>
            <a:graphicFrameLocks noChangeAspect="1"/>
          </p:cNvGraphicFramePr>
          <p:nvPr/>
        </p:nvGraphicFramePr>
        <p:xfrm>
          <a:off x="566738" y="4394200"/>
          <a:ext cx="736600" cy="508000"/>
        </p:xfrm>
        <a:graphic>
          <a:graphicData uri="http://schemas.openxmlformats.org/presentationml/2006/ole">
            <mc:AlternateContent xmlns:mc="http://schemas.openxmlformats.org/markup-compatibility/2006">
              <mc:Choice xmlns:v="urn:schemas-microsoft-com:vml" Requires="v">
                <p:oleObj spid="_x0000_s132104" name="Equation" r:id="rId4" imgW="368280" imgH="253800" progId="Equation.DSMT4">
                  <p:embed/>
                </p:oleObj>
              </mc:Choice>
              <mc:Fallback>
                <p:oleObj name="Equation" r:id="rId4" imgW="368280" imgH="253800" progId="Equation.DSMT4">
                  <p:embed/>
                  <p:pic>
                    <p:nvPicPr>
                      <p:cNvPr id="208281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4394200"/>
                        <a:ext cx="7366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82820" name="Group 4"/>
          <p:cNvGrpSpPr>
            <a:grpSpLocks/>
          </p:cNvGrpSpPr>
          <p:nvPr/>
        </p:nvGrpSpPr>
        <p:grpSpPr bwMode="auto">
          <a:xfrm>
            <a:off x="3116263" y="2522538"/>
            <a:ext cx="1884362" cy="2325687"/>
            <a:chOff x="2829" y="1706"/>
            <a:chExt cx="1187" cy="1465"/>
          </a:xfrm>
        </p:grpSpPr>
        <p:graphicFrame>
          <p:nvGraphicFramePr>
            <p:cNvPr id="2082821" name="Object 5"/>
            <p:cNvGraphicFramePr>
              <a:graphicFrameLocks noChangeAspect="1"/>
            </p:cNvGraphicFramePr>
            <p:nvPr/>
          </p:nvGraphicFramePr>
          <p:xfrm>
            <a:off x="2829" y="1706"/>
            <a:ext cx="1187" cy="672"/>
          </p:xfrm>
          <a:graphic>
            <a:graphicData uri="http://schemas.openxmlformats.org/presentationml/2006/ole">
              <mc:AlternateContent xmlns:mc="http://schemas.openxmlformats.org/markup-compatibility/2006">
                <mc:Choice xmlns:v="urn:schemas-microsoft-com:vml" Requires="v">
                  <p:oleObj spid="_x0000_s132105" name="Equation" r:id="rId6" imgW="1206360" imgH="711000" progId="Equation.DSMT4">
                    <p:embed/>
                  </p:oleObj>
                </mc:Choice>
                <mc:Fallback>
                  <p:oleObj name="Equation" r:id="rId6" imgW="1206360" imgH="711000" progId="Equation.DSMT4">
                    <p:embed/>
                    <p:pic>
                      <p:nvPicPr>
                        <p:cNvPr id="208282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9" y="1706"/>
                          <a:ext cx="1187"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82822" name="Text Box 6"/>
            <p:cNvSpPr txBox="1">
              <a:spLocks noChangeArrowheads="1"/>
            </p:cNvSpPr>
            <p:nvPr/>
          </p:nvSpPr>
          <p:spPr bwMode="auto">
            <a:xfrm>
              <a:off x="3120" y="2921"/>
              <a:ext cx="5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33,264</a:t>
              </a:r>
            </a:p>
          </p:txBody>
        </p:sp>
      </p:grpSp>
      <p:graphicFrame>
        <p:nvGraphicFramePr>
          <p:cNvPr id="2082823" name="Object 7"/>
          <p:cNvGraphicFramePr>
            <a:graphicFrameLocks noChangeAspect="1"/>
          </p:cNvGraphicFramePr>
          <p:nvPr/>
        </p:nvGraphicFramePr>
        <p:xfrm>
          <a:off x="657225" y="2862263"/>
          <a:ext cx="436563" cy="247650"/>
        </p:xfrm>
        <a:graphic>
          <a:graphicData uri="http://schemas.openxmlformats.org/presentationml/2006/ole">
            <mc:AlternateContent xmlns:mc="http://schemas.openxmlformats.org/markup-compatibility/2006">
              <mc:Choice xmlns:v="urn:schemas-microsoft-com:vml" Requires="v">
                <p:oleObj spid="_x0000_s132106" name="Equation" r:id="rId8" imgW="279360" imgH="164880" progId="Equation.DSMT4">
                  <p:embed/>
                </p:oleObj>
              </mc:Choice>
              <mc:Fallback>
                <p:oleObj name="Equation" r:id="rId8" imgW="279360" imgH="164880" progId="Equation.DSMT4">
                  <p:embed/>
                  <p:pic>
                    <p:nvPicPr>
                      <p:cNvPr id="208282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 y="2862263"/>
                        <a:ext cx="436563"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82834" name="Group 18"/>
          <p:cNvGrpSpPr>
            <a:grpSpLocks/>
          </p:cNvGrpSpPr>
          <p:nvPr/>
        </p:nvGrpSpPr>
        <p:grpSpPr bwMode="auto">
          <a:xfrm>
            <a:off x="6780213" y="2544763"/>
            <a:ext cx="1685925" cy="2289175"/>
            <a:chOff x="4271" y="1603"/>
            <a:chExt cx="1062" cy="1442"/>
          </a:xfrm>
        </p:grpSpPr>
        <p:sp>
          <p:nvSpPr>
            <p:cNvPr id="2082825" name="Text Box 9"/>
            <p:cNvSpPr txBox="1">
              <a:spLocks noChangeArrowheads="1"/>
            </p:cNvSpPr>
            <p:nvPr/>
          </p:nvSpPr>
          <p:spPr bwMode="auto">
            <a:xfrm>
              <a:off x="4578" y="2795"/>
              <a:ext cx="3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672</a:t>
              </a:r>
            </a:p>
          </p:txBody>
        </p:sp>
        <p:graphicFrame>
          <p:nvGraphicFramePr>
            <p:cNvPr id="2082826" name="Object 10"/>
            <p:cNvGraphicFramePr>
              <a:graphicFrameLocks noChangeAspect="1"/>
            </p:cNvGraphicFramePr>
            <p:nvPr/>
          </p:nvGraphicFramePr>
          <p:xfrm>
            <a:off x="4271" y="1603"/>
            <a:ext cx="1062" cy="432"/>
          </p:xfrm>
          <a:graphic>
            <a:graphicData uri="http://schemas.openxmlformats.org/presentationml/2006/ole">
              <mc:AlternateContent xmlns:mc="http://schemas.openxmlformats.org/markup-compatibility/2006">
                <mc:Choice xmlns:v="urn:schemas-microsoft-com:vml" Requires="v">
                  <p:oleObj spid="_x0000_s132107" name="Equation" r:id="rId10" imgW="1079280" imgH="457200" progId="Equation.DSMT4">
                    <p:embed/>
                  </p:oleObj>
                </mc:Choice>
                <mc:Fallback>
                  <p:oleObj name="Equation" r:id="rId10" imgW="1079280" imgH="457200" progId="Equation.DSMT4">
                    <p:embed/>
                    <p:pic>
                      <p:nvPicPr>
                        <p:cNvPr id="2082826"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1" y="1603"/>
                          <a:ext cx="1062"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082827" name="Group 11"/>
          <p:cNvGrpSpPr>
            <a:grpSpLocks/>
          </p:cNvGrpSpPr>
          <p:nvPr/>
        </p:nvGrpSpPr>
        <p:grpSpPr bwMode="auto">
          <a:xfrm>
            <a:off x="4921250" y="2535238"/>
            <a:ext cx="1965325" cy="2312987"/>
            <a:chOff x="1891" y="1714"/>
            <a:chExt cx="1238" cy="1457"/>
          </a:xfrm>
        </p:grpSpPr>
        <p:graphicFrame>
          <p:nvGraphicFramePr>
            <p:cNvPr id="2082828" name="Object 12"/>
            <p:cNvGraphicFramePr>
              <a:graphicFrameLocks noChangeAspect="1"/>
            </p:cNvGraphicFramePr>
            <p:nvPr/>
          </p:nvGraphicFramePr>
          <p:xfrm>
            <a:off x="1891" y="1714"/>
            <a:ext cx="1238" cy="432"/>
          </p:xfrm>
          <a:graphic>
            <a:graphicData uri="http://schemas.openxmlformats.org/presentationml/2006/ole">
              <mc:AlternateContent xmlns:mc="http://schemas.openxmlformats.org/markup-compatibility/2006">
                <mc:Choice xmlns:v="urn:schemas-microsoft-com:vml" Requires="v">
                  <p:oleObj spid="_x0000_s132108" name="Equation" r:id="rId12" imgW="1257120" imgH="457200" progId="Equation.DSMT4">
                    <p:embed/>
                  </p:oleObj>
                </mc:Choice>
                <mc:Fallback>
                  <p:oleObj name="Equation" r:id="rId12" imgW="1257120" imgH="457200" progId="Equation.DSMT4">
                    <p:embed/>
                    <p:pic>
                      <p:nvPicPr>
                        <p:cNvPr id="2082828"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91" y="1714"/>
                          <a:ext cx="1238"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82829" name="Text Box 13"/>
            <p:cNvSpPr txBox="1">
              <a:spLocks noChangeArrowheads="1"/>
            </p:cNvSpPr>
            <p:nvPr/>
          </p:nvSpPr>
          <p:spPr bwMode="auto">
            <a:xfrm>
              <a:off x="2261" y="2921"/>
              <a:ext cx="4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5,544</a:t>
              </a:r>
            </a:p>
          </p:txBody>
        </p:sp>
      </p:grpSp>
      <p:grpSp>
        <p:nvGrpSpPr>
          <p:cNvPr id="2082830" name="Group 14"/>
          <p:cNvGrpSpPr>
            <a:grpSpLocks/>
          </p:cNvGrpSpPr>
          <p:nvPr/>
        </p:nvGrpSpPr>
        <p:grpSpPr bwMode="auto">
          <a:xfrm>
            <a:off x="1257300" y="2535238"/>
            <a:ext cx="1922463" cy="2312987"/>
            <a:chOff x="3745" y="1714"/>
            <a:chExt cx="1211" cy="1457"/>
          </a:xfrm>
        </p:grpSpPr>
        <p:graphicFrame>
          <p:nvGraphicFramePr>
            <p:cNvPr id="2082831" name="Object 15"/>
            <p:cNvGraphicFramePr>
              <a:graphicFrameLocks noChangeAspect="1"/>
            </p:cNvGraphicFramePr>
            <p:nvPr/>
          </p:nvGraphicFramePr>
          <p:xfrm>
            <a:off x="3745" y="1714"/>
            <a:ext cx="1211" cy="864"/>
          </p:xfrm>
          <a:graphic>
            <a:graphicData uri="http://schemas.openxmlformats.org/presentationml/2006/ole">
              <mc:AlternateContent xmlns:mc="http://schemas.openxmlformats.org/markup-compatibility/2006">
                <mc:Choice xmlns:v="urn:schemas-microsoft-com:vml" Requires="v">
                  <p:oleObj spid="_x0000_s132109" name="Equation" r:id="rId14" imgW="1231560" imgH="914400" progId="Equation.DSMT4">
                    <p:embed/>
                  </p:oleObj>
                </mc:Choice>
                <mc:Fallback>
                  <p:oleObj name="Equation" r:id="rId14" imgW="1231560" imgH="914400" progId="Equation.DSMT4">
                    <p:embed/>
                    <p:pic>
                      <p:nvPicPr>
                        <p:cNvPr id="2082831"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5" y="1714"/>
                          <a:ext cx="1211"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82832" name="Text Box 16"/>
            <p:cNvSpPr txBox="1">
              <a:spLocks noChangeArrowheads="1"/>
            </p:cNvSpPr>
            <p:nvPr/>
          </p:nvSpPr>
          <p:spPr bwMode="auto">
            <a:xfrm>
              <a:off x="3952" y="292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3,293,136</a:t>
              </a:r>
            </a:p>
          </p:txBody>
        </p:sp>
      </p:grpSp>
      <p:sp>
        <p:nvSpPr>
          <p:cNvPr id="2082835" name="Rectangle 19"/>
          <p:cNvSpPr>
            <a:spLocks noGrp="1" noChangeArrowheads="1"/>
          </p:cNvSpPr>
          <p:nvPr>
            <p:ph type="title"/>
          </p:nvPr>
        </p:nvSpPr>
        <p:spPr>
          <a:noFill/>
          <a:ln/>
        </p:spPr>
        <p:txBody>
          <a:bodyPr/>
          <a:lstStyle/>
          <a:p>
            <a:r>
              <a:rPr lang="en-US" altLang="en-US" sz="3200" dirty="0"/>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0822119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82830"/>
                                        </p:tgtEl>
                                        <p:attrNameLst>
                                          <p:attrName>style.visibility</p:attrName>
                                        </p:attrNameLst>
                                      </p:cBhvr>
                                      <p:to>
                                        <p:strVal val="visible"/>
                                      </p:to>
                                    </p:set>
                                    <p:animEffect transition="in" filter="wipe(up)">
                                      <p:cBhvr>
                                        <p:cTn id="7" dur="500"/>
                                        <p:tgtEl>
                                          <p:spTgt spid="2082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082820"/>
                                        </p:tgtEl>
                                        <p:attrNameLst>
                                          <p:attrName>style.visibility</p:attrName>
                                        </p:attrNameLst>
                                      </p:cBhvr>
                                      <p:to>
                                        <p:strVal val="visible"/>
                                      </p:to>
                                    </p:set>
                                    <p:animEffect transition="in" filter="wipe(up)">
                                      <p:cBhvr>
                                        <p:cTn id="12" dur="500"/>
                                        <p:tgtEl>
                                          <p:spTgt spid="2082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82827"/>
                                        </p:tgtEl>
                                        <p:attrNameLst>
                                          <p:attrName>style.visibility</p:attrName>
                                        </p:attrNameLst>
                                      </p:cBhvr>
                                      <p:to>
                                        <p:strVal val="visible"/>
                                      </p:to>
                                    </p:set>
                                    <p:animEffect transition="in" filter="wipe(up)">
                                      <p:cBhvr>
                                        <p:cTn id="17" dur="500"/>
                                        <p:tgtEl>
                                          <p:spTgt spid="20828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082834"/>
                                        </p:tgtEl>
                                        <p:attrNameLst>
                                          <p:attrName>style.visibility</p:attrName>
                                        </p:attrNameLst>
                                      </p:cBhvr>
                                      <p:to>
                                        <p:strVal val="visible"/>
                                      </p:to>
                                    </p:set>
                                    <p:animEffect transition="in" filter="wipe(up)">
                                      <p:cBhvr>
                                        <p:cTn id="22" dur="500"/>
                                        <p:tgtEl>
                                          <p:spTgt spid="2082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graphicFrame>
        <p:nvGraphicFramePr>
          <p:cNvPr id="6" name="Object 5"/>
          <p:cNvGraphicFramePr>
            <a:graphicFrameLocks noChangeAspect="1"/>
          </p:cNvGraphicFramePr>
          <p:nvPr>
            <p:extLst/>
          </p:nvPr>
        </p:nvGraphicFramePr>
        <p:xfrm>
          <a:off x="1046163" y="1616075"/>
          <a:ext cx="8075612" cy="5119688"/>
        </p:xfrm>
        <a:graphic>
          <a:graphicData uri="http://schemas.openxmlformats.org/presentationml/2006/ole">
            <mc:AlternateContent xmlns:mc="http://schemas.openxmlformats.org/markup-compatibility/2006">
              <mc:Choice xmlns:v="urn:schemas-microsoft-com:vml" Requires="v">
                <p:oleObj spid="_x0000_s104451" name="Equation" r:id="rId3" imgW="5410080" imgH="3429000" progId="Equation.DSMT4">
                  <p:embed/>
                </p:oleObj>
              </mc:Choice>
              <mc:Fallback>
                <p:oleObj name="Equation" r:id="rId3" imgW="5410080" imgH="3429000" progId="Equation.DSMT4">
                  <p:embed/>
                  <p:pic>
                    <p:nvPicPr>
                      <p:cNvPr id="6" name="Object 5"/>
                      <p:cNvPicPr>
                        <a:picLocks noChangeAspect="1" noChangeArrowheads="1"/>
                      </p:cNvPicPr>
                      <p:nvPr/>
                    </p:nvPicPr>
                    <p:blipFill>
                      <a:blip r:embed="rId4"/>
                      <a:srcRect/>
                      <a:stretch>
                        <a:fillRect/>
                      </a:stretch>
                    </p:blipFill>
                    <p:spPr bwMode="auto">
                      <a:xfrm>
                        <a:off x="1046163" y="1616075"/>
                        <a:ext cx="8075612" cy="5119688"/>
                      </a:xfrm>
                      <a:prstGeom prst="rect">
                        <a:avLst/>
                      </a:prstGeom>
                      <a:noFill/>
                      <a:ln>
                        <a:noFill/>
                      </a:ln>
                    </p:spPr>
                  </p:pic>
                </p:oleObj>
              </mc:Fallback>
            </mc:AlternateContent>
          </a:graphicData>
        </a:graphic>
      </p:graphicFrame>
      <p:sp>
        <p:nvSpPr>
          <p:cNvPr id="7" name="Content Placeholder 6"/>
          <p:cNvSpPr>
            <a:spLocks noGrp="1"/>
          </p:cNvSpPr>
          <p:nvPr>
            <p:ph idx="1"/>
          </p:nvPr>
        </p:nvSpPr>
        <p:spPr/>
        <p:txBody>
          <a:bodyPr/>
          <a:lstStyle/>
          <a:p>
            <a:r>
              <a:rPr lang="en-US" dirty="0"/>
              <a:t>D</a:t>
            </a:r>
            <a:r>
              <a:rPr lang="en-US" dirty="0" smtClean="0"/>
              <a:t>ynamic programming in multiple dimensions</a:t>
            </a:r>
            <a:endParaRPr lang="en-US" dirty="0"/>
          </a:p>
        </p:txBody>
      </p:sp>
      <p:sp>
        <p:nvSpPr>
          <p:cNvPr id="3" name="Rectangle 2"/>
          <p:cNvSpPr/>
          <p:nvPr/>
        </p:nvSpPr>
        <p:spPr>
          <a:xfrm>
            <a:off x="1210614" y="2283072"/>
            <a:ext cx="7650051" cy="327826"/>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1530442" y="2663782"/>
            <a:ext cx="7330224" cy="360609"/>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9" name="Rectangle 8"/>
          <p:cNvSpPr/>
          <p:nvPr/>
        </p:nvSpPr>
        <p:spPr>
          <a:xfrm>
            <a:off x="1791551" y="3059585"/>
            <a:ext cx="7069114" cy="360609"/>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0" name="Rectangle 9"/>
          <p:cNvSpPr/>
          <p:nvPr/>
        </p:nvSpPr>
        <p:spPr>
          <a:xfrm>
            <a:off x="3572504" y="3812535"/>
            <a:ext cx="1038133" cy="720828"/>
          </a:xfrm>
          <a:prstGeom prst="rect">
            <a:avLst/>
          </a:prstGeom>
          <a:solidFill>
            <a:srgbClr val="FF9933">
              <a:alpha val="38039"/>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506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3"/>
          <p:cNvSpPr>
            <a:spLocks noGrp="1" noChangeArrowheads="1"/>
          </p:cNvSpPr>
          <p:nvPr>
            <p:ph type="body" idx="1"/>
          </p:nvPr>
        </p:nvSpPr>
        <p:spPr/>
        <p:txBody>
          <a:bodyPr/>
          <a:lstStyle/>
          <a:p>
            <a:r>
              <a:rPr lang="en-US" altLang="en-US" smtClean="0"/>
              <a:t>Estimating value functions</a:t>
            </a:r>
          </a:p>
          <a:p>
            <a:pPr lvl="1"/>
            <a:r>
              <a:rPr lang="en-US" altLang="en-US" smtClean="0"/>
              <a:t>Most aggregate level</a:t>
            </a:r>
          </a:p>
        </p:txBody>
      </p:sp>
      <p:graphicFrame>
        <p:nvGraphicFramePr>
          <p:cNvPr id="138245" name="Object 4"/>
          <p:cNvGraphicFramePr>
            <a:graphicFrameLocks noChangeAspect="1"/>
          </p:cNvGraphicFramePr>
          <p:nvPr/>
        </p:nvGraphicFramePr>
        <p:xfrm>
          <a:off x="1487488" y="2384425"/>
          <a:ext cx="6321425" cy="1776413"/>
        </p:xfrm>
        <a:graphic>
          <a:graphicData uri="http://schemas.openxmlformats.org/presentationml/2006/ole">
            <mc:AlternateContent xmlns:mc="http://schemas.openxmlformats.org/markup-compatibility/2006">
              <mc:Choice xmlns:v="urn:schemas-microsoft-com:vml" Requires="v">
                <p:oleObj spid="_x0000_s133123" name="Equation" r:id="rId4" imgW="4064000" imgH="1143000" progId="Equation.DSMT4">
                  <p:embed/>
                </p:oleObj>
              </mc:Choice>
              <mc:Fallback>
                <p:oleObj name="Equation" r:id="rId4" imgW="4064000" imgH="1143000" progId="Equation.DSMT4">
                  <p:embed/>
                  <p:pic>
                    <p:nvPicPr>
                      <p:cNvPr id="13824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2384425"/>
                        <a:ext cx="6321425" cy="177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19"/>
          <p:cNvSpPr>
            <a:spLocks noGrp="1" noChangeArrowheads="1"/>
          </p:cNvSpPr>
          <p:nvPr>
            <p:ph type="title"/>
          </p:nvPr>
        </p:nvSpPr>
        <p:spPr>
          <a:xfrm>
            <a:off x="685800" y="304800"/>
            <a:ext cx="7772400" cy="609600"/>
          </a:xfrm>
          <a:noFill/>
          <a:ln/>
        </p:spPr>
        <p:txBody>
          <a:bodyPr/>
          <a:lstStyle/>
          <a:p>
            <a:r>
              <a:rPr lang="en-US" altLang="en-US" sz="3200" dirty="0"/>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1224317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3"/>
          <p:cNvSpPr>
            <a:spLocks noGrp="1" noChangeArrowheads="1"/>
          </p:cNvSpPr>
          <p:nvPr>
            <p:ph type="body" idx="1"/>
          </p:nvPr>
        </p:nvSpPr>
        <p:spPr/>
        <p:txBody>
          <a:bodyPr/>
          <a:lstStyle/>
          <a:p>
            <a:r>
              <a:rPr lang="en-US" altLang="en-US" smtClean="0"/>
              <a:t>Estimating value functions</a:t>
            </a:r>
          </a:p>
          <a:p>
            <a:pPr lvl="1"/>
            <a:r>
              <a:rPr lang="en-US" altLang="en-US" smtClean="0"/>
              <a:t>Middle level of aggregation</a:t>
            </a:r>
          </a:p>
          <a:p>
            <a:pPr lvl="1"/>
            <a:endParaRPr lang="en-US" altLang="en-US" smtClean="0"/>
          </a:p>
        </p:txBody>
      </p:sp>
      <p:graphicFrame>
        <p:nvGraphicFramePr>
          <p:cNvPr id="139269" name="Object 4"/>
          <p:cNvGraphicFramePr>
            <a:graphicFrameLocks noChangeAspect="1"/>
          </p:cNvGraphicFramePr>
          <p:nvPr/>
        </p:nvGraphicFramePr>
        <p:xfrm>
          <a:off x="1414463" y="2382838"/>
          <a:ext cx="6442075" cy="1776412"/>
        </p:xfrm>
        <a:graphic>
          <a:graphicData uri="http://schemas.openxmlformats.org/presentationml/2006/ole">
            <mc:AlternateContent xmlns:mc="http://schemas.openxmlformats.org/markup-compatibility/2006">
              <mc:Choice xmlns:v="urn:schemas-microsoft-com:vml" Requires="v">
                <p:oleObj spid="_x0000_s134147" name="Equation" r:id="rId4" imgW="4140200" imgH="1143000" progId="Equation.DSMT4">
                  <p:embed/>
                </p:oleObj>
              </mc:Choice>
              <mc:Fallback>
                <p:oleObj name="Equation" r:id="rId4" imgW="4140200" imgH="1143000" progId="Equation.DSMT4">
                  <p:embed/>
                  <p:pic>
                    <p:nvPicPr>
                      <p:cNvPr id="13926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2382838"/>
                        <a:ext cx="6442075" cy="177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19"/>
          <p:cNvSpPr>
            <a:spLocks noGrp="1" noChangeArrowheads="1"/>
          </p:cNvSpPr>
          <p:nvPr>
            <p:ph type="title"/>
          </p:nvPr>
        </p:nvSpPr>
        <p:spPr>
          <a:xfrm>
            <a:off x="685800" y="304800"/>
            <a:ext cx="7772400" cy="609600"/>
          </a:xfrm>
          <a:noFill/>
          <a:ln/>
        </p:spPr>
        <p:txBody>
          <a:bodyPr/>
          <a:lstStyle/>
          <a:p>
            <a:r>
              <a:rPr lang="en-US" altLang="en-US" sz="3200" dirty="0"/>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439018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3"/>
          <p:cNvSpPr>
            <a:spLocks noGrp="1" noChangeArrowheads="1"/>
          </p:cNvSpPr>
          <p:nvPr>
            <p:ph type="body" idx="1"/>
          </p:nvPr>
        </p:nvSpPr>
        <p:spPr/>
        <p:txBody>
          <a:bodyPr/>
          <a:lstStyle/>
          <a:p>
            <a:r>
              <a:rPr lang="en-US" altLang="en-US" smtClean="0"/>
              <a:t>Estimating value functions</a:t>
            </a:r>
          </a:p>
          <a:p>
            <a:pPr lvl="1"/>
            <a:r>
              <a:rPr lang="en-US" altLang="en-US" smtClean="0"/>
              <a:t>Most disaggregate level</a:t>
            </a:r>
          </a:p>
        </p:txBody>
      </p:sp>
      <p:graphicFrame>
        <p:nvGraphicFramePr>
          <p:cNvPr id="140293" name="Object 4"/>
          <p:cNvGraphicFramePr>
            <a:graphicFrameLocks noChangeAspect="1"/>
          </p:cNvGraphicFramePr>
          <p:nvPr/>
        </p:nvGraphicFramePr>
        <p:xfrm>
          <a:off x="1395413" y="2382838"/>
          <a:ext cx="6481762" cy="1776412"/>
        </p:xfrm>
        <a:graphic>
          <a:graphicData uri="http://schemas.openxmlformats.org/presentationml/2006/ole">
            <mc:AlternateContent xmlns:mc="http://schemas.openxmlformats.org/markup-compatibility/2006">
              <mc:Choice xmlns:v="urn:schemas-microsoft-com:vml" Requires="v">
                <p:oleObj spid="_x0000_s135171" name="Equation" r:id="rId4" imgW="4165600" imgH="1143000" progId="Equation.DSMT4">
                  <p:embed/>
                </p:oleObj>
              </mc:Choice>
              <mc:Fallback>
                <p:oleObj name="Equation" r:id="rId4" imgW="4165600" imgH="1143000" progId="Equation.DSMT4">
                  <p:embed/>
                  <p:pic>
                    <p:nvPicPr>
                      <p:cNvPr id="14029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413" y="2382838"/>
                        <a:ext cx="6481762" cy="177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19"/>
          <p:cNvSpPr>
            <a:spLocks noGrp="1" noChangeArrowheads="1"/>
          </p:cNvSpPr>
          <p:nvPr>
            <p:ph type="title"/>
          </p:nvPr>
        </p:nvSpPr>
        <p:spPr>
          <a:xfrm>
            <a:off x="685800" y="304800"/>
            <a:ext cx="7772400" cy="609600"/>
          </a:xfrm>
          <a:noFill/>
          <a:ln/>
        </p:spPr>
        <p:txBody>
          <a:bodyPr/>
          <a:lstStyle/>
          <a:p>
            <a:r>
              <a:rPr lang="en-US" altLang="en-US" sz="3200" dirty="0"/>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6912749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346" name="Rectangle 2"/>
          <p:cNvSpPr>
            <a:spLocks noGrp="1" noChangeArrowheads="1"/>
          </p:cNvSpPr>
          <p:nvPr>
            <p:ph type="body" sz="half" idx="1"/>
          </p:nvPr>
        </p:nvSpPr>
        <p:spPr>
          <a:xfrm>
            <a:off x="685800" y="1143000"/>
            <a:ext cx="7453313" cy="1541463"/>
          </a:xfrm>
        </p:spPr>
        <p:txBody>
          <a:bodyPr/>
          <a:lstStyle/>
          <a:p>
            <a:r>
              <a:rPr lang="en-US" altLang="en-US" sz="2400"/>
              <a:t>Adaptive hierarchical estimation procedure developed as part of this project (George, Powell and Kulkarni, 2008)</a:t>
            </a:r>
          </a:p>
          <a:p>
            <a:pPr lvl="1"/>
            <a:r>
              <a:rPr lang="en-US" altLang="en-US" sz="2000"/>
              <a:t>Use weighted sum across different levels of aggregation.</a:t>
            </a:r>
          </a:p>
          <a:p>
            <a:pPr lvl="1"/>
            <a:endParaRPr lang="en-US" altLang="en-US" sz="2000"/>
          </a:p>
          <a:p>
            <a:pPr lvl="1"/>
            <a:endParaRPr lang="en-US" altLang="en-US" sz="2000"/>
          </a:p>
          <a:p>
            <a:pPr lvl="1"/>
            <a:endParaRPr lang="en-US" altLang="en-US" sz="2000"/>
          </a:p>
          <a:p>
            <a:pPr lvl="1"/>
            <a:endParaRPr lang="en-US" altLang="en-US" sz="2000"/>
          </a:p>
          <a:p>
            <a:pPr lvl="1"/>
            <a:endParaRPr lang="en-US" altLang="en-US" sz="2000"/>
          </a:p>
          <a:p>
            <a:pPr lvl="1"/>
            <a:endParaRPr lang="en-US" altLang="en-US" sz="2000"/>
          </a:p>
          <a:p>
            <a:pPr lvl="1"/>
            <a:endParaRPr lang="en-US" altLang="en-US" sz="2000"/>
          </a:p>
        </p:txBody>
      </p:sp>
      <p:graphicFrame>
        <p:nvGraphicFramePr>
          <p:cNvPr id="2105347" name="Object 3"/>
          <p:cNvGraphicFramePr>
            <a:graphicFrameLocks noChangeAspect="1"/>
          </p:cNvGraphicFramePr>
          <p:nvPr/>
        </p:nvGraphicFramePr>
        <p:xfrm>
          <a:off x="1633538" y="2125663"/>
          <a:ext cx="5083175" cy="2544762"/>
        </p:xfrm>
        <a:graphic>
          <a:graphicData uri="http://schemas.openxmlformats.org/presentationml/2006/ole">
            <mc:AlternateContent xmlns:mc="http://schemas.openxmlformats.org/markup-compatibility/2006">
              <mc:Choice xmlns:v="urn:schemas-microsoft-com:vml" Requires="v">
                <p:oleObj spid="_x0000_s136196" name="Equation" r:id="rId4" imgW="2158920" imgH="1079280" progId="Equation.DSMT4">
                  <p:embed/>
                </p:oleObj>
              </mc:Choice>
              <mc:Fallback>
                <p:oleObj name="Equation" r:id="rId4" imgW="2158920" imgH="1079280" progId="Equation.DSMT4">
                  <p:embed/>
                  <p:pic>
                    <p:nvPicPr>
                      <p:cNvPr id="210534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2125663"/>
                        <a:ext cx="5083175" cy="2544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05351" name="Group 7"/>
          <p:cNvGrpSpPr>
            <a:grpSpLocks/>
          </p:cNvGrpSpPr>
          <p:nvPr/>
        </p:nvGrpSpPr>
        <p:grpSpPr bwMode="auto">
          <a:xfrm>
            <a:off x="5278438" y="3733800"/>
            <a:ext cx="1908175" cy="1516063"/>
            <a:chOff x="2812" y="2352"/>
            <a:chExt cx="1202" cy="955"/>
          </a:xfrm>
        </p:grpSpPr>
        <p:sp>
          <p:nvSpPr>
            <p:cNvPr id="2105352" name="Oval 8"/>
            <p:cNvSpPr>
              <a:spLocks noChangeArrowheads="1"/>
            </p:cNvSpPr>
            <p:nvPr/>
          </p:nvSpPr>
          <p:spPr bwMode="auto">
            <a:xfrm>
              <a:off x="2812" y="2352"/>
              <a:ext cx="378" cy="616"/>
            </a:xfrm>
            <a:prstGeom prst="ellipse">
              <a:avLst/>
            </a:prstGeom>
            <a:noFill/>
            <a:ln w="19050" algn="ctr">
              <a:solidFill>
                <a:schemeClr val="accent2"/>
              </a:solidFill>
              <a:round/>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105353" name="Text Box 9"/>
            <p:cNvSpPr txBox="1">
              <a:spLocks noChangeArrowheads="1"/>
            </p:cNvSpPr>
            <p:nvPr/>
          </p:nvSpPr>
          <p:spPr bwMode="auto">
            <a:xfrm>
              <a:off x="2954" y="3060"/>
              <a:ext cx="1060" cy="247"/>
            </a:xfrm>
            <a:prstGeom prst="rect">
              <a:avLst/>
            </a:prstGeom>
            <a:noFill/>
            <a:ln w="19050" algn="ctr">
              <a:solidFill>
                <a:schemeClr val="accent2"/>
              </a:solid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a:solidFill>
                    <a:schemeClr val="accent2"/>
                  </a:solidFill>
                </a:rPr>
                <a:t>Estimate of bias</a:t>
              </a:r>
            </a:p>
          </p:txBody>
        </p:sp>
      </p:grpSp>
      <p:sp>
        <p:nvSpPr>
          <p:cNvPr id="2105354" name="Text Box 10"/>
          <p:cNvSpPr txBox="1">
            <a:spLocks noChangeArrowheads="1"/>
          </p:cNvSpPr>
          <p:nvPr/>
        </p:nvSpPr>
        <p:spPr bwMode="auto">
          <a:xfrm>
            <a:off x="1398588" y="5443538"/>
            <a:ext cx="58943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chemeClr val="accent2"/>
                </a:solidFill>
              </a:rPr>
              <a:t>Both can be computed using simple recursive formulas. </a:t>
            </a:r>
          </a:p>
        </p:txBody>
      </p:sp>
      <p:grpSp>
        <p:nvGrpSpPr>
          <p:cNvPr id="2105359" name="Group 15"/>
          <p:cNvGrpSpPr>
            <a:grpSpLocks/>
          </p:cNvGrpSpPr>
          <p:nvPr/>
        </p:nvGrpSpPr>
        <p:grpSpPr bwMode="auto">
          <a:xfrm>
            <a:off x="1120013" y="3695700"/>
            <a:ext cx="3725863" cy="1647825"/>
            <a:chOff x="442" y="2328"/>
            <a:chExt cx="2347" cy="1038"/>
          </a:xfrm>
        </p:grpSpPr>
        <p:grpSp>
          <p:nvGrpSpPr>
            <p:cNvPr id="2105348" name="Group 4"/>
            <p:cNvGrpSpPr>
              <a:grpSpLocks/>
            </p:cNvGrpSpPr>
            <p:nvPr/>
          </p:nvGrpSpPr>
          <p:grpSpPr bwMode="auto">
            <a:xfrm>
              <a:off x="442" y="2328"/>
              <a:ext cx="2347" cy="1023"/>
              <a:chOff x="442" y="2328"/>
              <a:chExt cx="2347" cy="1023"/>
            </a:xfrm>
          </p:grpSpPr>
          <p:sp>
            <p:nvSpPr>
              <p:cNvPr id="2105349" name="Oval 5"/>
              <p:cNvSpPr>
                <a:spLocks noChangeArrowheads="1"/>
              </p:cNvSpPr>
              <p:nvPr/>
            </p:nvSpPr>
            <p:spPr bwMode="auto">
              <a:xfrm>
                <a:off x="1888" y="2328"/>
                <a:ext cx="901" cy="696"/>
              </a:xfrm>
              <a:prstGeom prst="ellipse">
                <a:avLst/>
              </a:prstGeom>
              <a:noFill/>
              <a:ln w="19050" algn="ctr">
                <a:solidFill>
                  <a:schemeClr val="accent2"/>
                </a:solidFill>
                <a:round/>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105350" name="Text Box 6"/>
              <p:cNvSpPr txBox="1">
                <a:spLocks noChangeArrowheads="1"/>
              </p:cNvSpPr>
              <p:nvPr/>
            </p:nvSpPr>
            <p:spPr bwMode="auto">
              <a:xfrm>
                <a:off x="442" y="3104"/>
                <a:ext cx="1868" cy="247"/>
              </a:xfrm>
              <a:prstGeom prst="rect">
                <a:avLst/>
              </a:prstGeom>
              <a:noFill/>
              <a:ln w="19050" algn="ctr">
                <a:solidFill>
                  <a:schemeClr val="accent2"/>
                </a:solidFill>
                <a:miter lim="800000"/>
                <a:headEnd type="none" w="lg" len="lg"/>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a:solidFill>
                      <a:schemeClr val="accent2"/>
                    </a:solidFill>
                  </a:rPr>
                  <a:t>Estimate of variance -             </a:t>
                </a:r>
              </a:p>
            </p:txBody>
          </p:sp>
        </p:grpSp>
        <p:graphicFrame>
          <p:nvGraphicFramePr>
            <p:cNvPr id="2105356" name="Object 12"/>
            <p:cNvGraphicFramePr>
              <a:graphicFrameLocks noChangeAspect="1"/>
            </p:cNvGraphicFramePr>
            <p:nvPr/>
          </p:nvGraphicFramePr>
          <p:xfrm>
            <a:off x="1795" y="3088"/>
            <a:ext cx="524" cy="278"/>
          </p:xfrm>
          <a:graphic>
            <a:graphicData uri="http://schemas.openxmlformats.org/presentationml/2006/ole">
              <mc:AlternateContent xmlns:mc="http://schemas.openxmlformats.org/markup-compatibility/2006">
                <mc:Choice xmlns:v="urn:schemas-microsoft-com:vml" Requires="v">
                  <p:oleObj spid="_x0000_s136197" name="Equation" r:id="rId6" imgW="431640" imgH="228600" progId="Equation.DSMT4">
                    <p:embed/>
                  </p:oleObj>
                </mc:Choice>
                <mc:Fallback>
                  <p:oleObj name="Equation" r:id="rId6" imgW="431640" imgH="228600" progId="Equation.DSMT4">
                    <p:embed/>
                    <p:pic>
                      <p:nvPicPr>
                        <p:cNvPr id="2105356"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 y="3088"/>
                          <a:ext cx="524" cy="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105360" name="Rectangle 16"/>
          <p:cNvSpPr>
            <a:spLocks noGrp="1" noChangeArrowheads="1"/>
          </p:cNvSpPr>
          <p:nvPr>
            <p:ph type="title"/>
          </p:nvPr>
        </p:nvSpPr>
        <p:spPr>
          <a:noFill/>
          <a:ln/>
        </p:spPr>
        <p:txBody>
          <a:bodyPr/>
          <a:lstStyle/>
          <a:p>
            <a:r>
              <a:rPr lang="en-US" altLang="en-US" sz="3200" dirty="0"/>
              <a:t>Hierarchical learning</a:t>
            </a:r>
          </a:p>
        </p:txBody>
      </p:sp>
      <p:sp>
        <p:nvSpPr>
          <p:cNvPr id="2105361" name="Text Box 17"/>
          <p:cNvSpPr txBox="1">
            <a:spLocks noChangeArrowheads="1"/>
          </p:cNvSpPr>
          <p:nvPr/>
        </p:nvSpPr>
        <p:spPr bwMode="auto">
          <a:xfrm>
            <a:off x="488950" y="6024563"/>
            <a:ext cx="86550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lg"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b="1" dirty="0"/>
              <a:t>George, A., W.B. Powell and S. </a:t>
            </a:r>
            <a:r>
              <a:rPr lang="en-US" altLang="en-US" sz="1600" b="1" dirty="0" err="1"/>
              <a:t>Kulkarni</a:t>
            </a:r>
            <a:r>
              <a:rPr lang="en-US" altLang="en-US" sz="1600" b="1" dirty="0"/>
              <a:t>, “Value Function Approximation Using Hierarchical Aggregation for </a:t>
            </a:r>
            <a:r>
              <a:rPr lang="en-US" altLang="en-US" sz="1600" b="1" dirty="0" err="1"/>
              <a:t>Multiattribute</a:t>
            </a:r>
            <a:r>
              <a:rPr lang="en-US" altLang="en-US" sz="1600" b="1" dirty="0"/>
              <a:t> Resource Management,” </a:t>
            </a:r>
            <a:r>
              <a:rPr lang="en-US" altLang="en-US" sz="1600" b="1" i="1" dirty="0"/>
              <a:t>Journal of Machine Learning Research</a:t>
            </a:r>
            <a:r>
              <a:rPr lang="en-US" altLang="en-US" sz="1600" b="1" dirty="0"/>
              <a:t>, Vol. 9, pp. 2079-2111 (2008).</a:t>
            </a:r>
          </a:p>
        </p:txBody>
      </p:sp>
      <p:sp>
        <p:nvSpPr>
          <p:cNvPr id="2" name="Footer Placeholder 1"/>
          <p:cNvSpPr>
            <a:spLocks noGrp="1"/>
          </p:cNvSpPr>
          <p:nvPr>
            <p:ph type="ftr" sz="quarter" idx="11"/>
          </p:nvPr>
        </p:nvSpPr>
        <p:spPr/>
        <p:txBody>
          <a:bodyPr/>
          <a:lstStyle/>
          <a:p>
            <a:r>
              <a:rPr lang="en-US" altLang="en-US" smtClean="0"/>
              <a:t>© 2019 Warren B. Powell</a:t>
            </a:r>
            <a:endParaRPr lang="en-US" altLang="en-US">
              <a:cs typeface="Times New Roman" pitchFamily="18" charset="0"/>
            </a:endParaRPr>
          </a:p>
        </p:txBody>
      </p:sp>
    </p:spTree>
    <p:extLst>
      <p:ext uri="{BB962C8B-B14F-4D97-AF65-F5344CB8AC3E}">
        <p14:creationId xmlns:p14="http://schemas.microsoft.com/office/powerpoint/2010/main" val="46426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05359"/>
                                        </p:tgtEl>
                                        <p:attrNameLst>
                                          <p:attrName>style.visibility</p:attrName>
                                        </p:attrNameLst>
                                      </p:cBhvr>
                                      <p:to>
                                        <p:strVal val="visible"/>
                                      </p:to>
                                    </p:set>
                                    <p:animEffect transition="in" filter="wipe(up)">
                                      <p:cBhvr>
                                        <p:cTn id="7" dur="500"/>
                                        <p:tgtEl>
                                          <p:spTgt spid="2105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105351"/>
                                        </p:tgtEl>
                                        <p:attrNameLst>
                                          <p:attrName>style.visibility</p:attrName>
                                        </p:attrNameLst>
                                      </p:cBhvr>
                                      <p:to>
                                        <p:strVal val="visible"/>
                                      </p:to>
                                    </p:set>
                                    <p:animEffect transition="in" filter="wipe(up)">
                                      <p:cBhvr>
                                        <p:cTn id="12" dur="500"/>
                                        <p:tgtEl>
                                          <p:spTgt spid="2105351"/>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05354"/>
                                        </p:tgtEl>
                                        <p:attrNameLst>
                                          <p:attrName>style.visibility</p:attrName>
                                        </p:attrNameLst>
                                      </p:cBhvr>
                                      <p:to>
                                        <p:strVal val="visible"/>
                                      </p:to>
                                    </p:set>
                                    <p:animEffect transition="in" filter="wipe(left)">
                                      <p:cBhvr>
                                        <p:cTn id="16" dur="500"/>
                                        <p:tgtEl>
                                          <p:spTgt spid="2105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54"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9986" name="Rectangle 2" descr="10%"/>
          <p:cNvSpPr>
            <a:spLocks noChangeArrowheads="1"/>
          </p:cNvSpPr>
          <p:nvPr/>
        </p:nvSpPr>
        <p:spPr bwMode="auto">
          <a:xfrm>
            <a:off x="2374900" y="1747940"/>
            <a:ext cx="742950" cy="4648200"/>
          </a:xfrm>
          <a:prstGeom prst="rect">
            <a:avLst/>
          </a:prstGeom>
          <a:pattFill prst="pct10">
            <a:fgClr>
              <a:schemeClr val="tx1"/>
            </a:fgClr>
            <a:bgClr>
              <a:schemeClr val="bg1"/>
            </a:bgClr>
          </a:pattFill>
          <a:ln w="1270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9987" name="Line 3"/>
          <p:cNvSpPr>
            <a:spLocks noChangeShapeType="1"/>
          </p:cNvSpPr>
          <p:nvPr/>
        </p:nvSpPr>
        <p:spPr bwMode="auto">
          <a:xfrm flipV="1">
            <a:off x="901700" y="1843190"/>
            <a:ext cx="0" cy="47085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9988" name="Line 4"/>
          <p:cNvSpPr>
            <a:spLocks noChangeShapeType="1"/>
          </p:cNvSpPr>
          <p:nvPr/>
        </p:nvSpPr>
        <p:spPr bwMode="auto">
          <a:xfrm>
            <a:off x="596900" y="6399315"/>
            <a:ext cx="8229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9989" name="Text Box 5"/>
          <p:cNvSpPr txBox="1">
            <a:spLocks noChangeArrowheads="1"/>
          </p:cNvSpPr>
          <p:nvPr/>
        </p:nvSpPr>
        <p:spPr bwMode="auto">
          <a:xfrm>
            <a:off x="284163" y="1967015"/>
            <a:ext cx="69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sz="2400" dirty="0">
                <a:cs typeface="Arial" charset="0"/>
              </a:rPr>
              <a:t>v(a)</a:t>
            </a:r>
          </a:p>
        </p:txBody>
      </p:sp>
      <p:grpSp>
        <p:nvGrpSpPr>
          <p:cNvPr id="2729990" name="Group 6"/>
          <p:cNvGrpSpPr>
            <a:grpSpLocks/>
          </p:cNvGrpSpPr>
          <p:nvPr/>
        </p:nvGrpSpPr>
        <p:grpSpPr bwMode="auto">
          <a:xfrm>
            <a:off x="901700" y="1925740"/>
            <a:ext cx="7416800" cy="3860800"/>
            <a:chOff x="480" y="1088"/>
            <a:chExt cx="4672" cy="2432"/>
          </a:xfrm>
        </p:grpSpPr>
        <p:sp>
          <p:nvSpPr>
            <p:cNvPr id="2729991" name="Line 7"/>
            <p:cNvSpPr>
              <a:spLocks noChangeShapeType="1"/>
            </p:cNvSpPr>
            <p:nvPr/>
          </p:nvSpPr>
          <p:spPr bwMode="auto">
            <a:xfrm flipV="1">
              <a:off x="1888" y="1728"/>
              <a:ext cx="0" cy="384"/>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729992" name="Group 8"/>
            <p:cNvGrpSpPr>
              <a:grpSpLocks/>
            </p:cNvGrpSpPr>
            <p:nvPr/>
          </p:nvGrpSpPr>
          <p:grpSpPr bwMode="auto">
            <a:xfrm>
              <a:off x="480" y="1088"/>
              <a:ext cx="4672" cy="2432"/>
              <a:chOff x="480" y="1088"/>
              <a:chExt cx="4672" cy="2432"/>
            </a:xfrm>
          </p:grpSpPr>
          <p:sp>
            <p:nvSpPr>
              <p:cNvPr id="2729993" name="Line 9"/>
              <p:cNvSpPr>
                <a:spLocks noChangeShapeType="1"/>
              </p:cNvSpPr>
              <p:nvPr/>
            </p:nvSpPr>
            <p:spPr bwMode="auto">
              <a:xfrm flipH="1" flipV="1">
                <a:off x="3760" y="1088"/>
                <a:ext cx="0" cy="72"/>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729994" name="Group 10"/>
              <p:cNvGrpSpPr>
                <a:grpSpLocks/>
              </p:cNvGrpSpPr>
              <p:nvPr/>
            </p:nvGrpSpPr>
            <p:grpSpPr bwMode="auto">
              <a:xfrm>
                <a:off x="480" y="1104"/>
                <a:ext cx="4672" cy="2416"/>
                <a:chOff x="480" y="1104"/>
                <a:chExt cx="4672" cy="2416"/>
              </a:xfrm>
            </p:grpSpPr>
            <p:grpSp>
              <p:nvGrpSpPr>
                <p:cNvPr id="2729995" name="Group 11"/>
                <p:cNvGrpSpPr>
                  <a:grpSpLocks/>
                </p:cNvGrpSpPr>
                <p:nvPr/>
              </p:nvGrpSpPr>
              <p:grpSpPr bwMode="auto">
                <a:xfrm>
                  <a:off x="480" y="1152"/>
                  <a:ext cx="3280" cy="2368"/>
                  <a:chOff x="480" y="1152"/>
                  <a:chExt cx="3280" cy="2368"/>
                </a:xfrm>
              </p:grpSpPr>
              <p:sp>
                <p:nvSpPr>
                  <p:cNvPr id="2729996" name="Line 12"/>
                  <p:cNvSpPr>
                    <a:spLocks noChangeShapeType="1"/>
                  </p:cNvSpPr>
                  <p:nvPr/>
                </p:nvSpPr>
                <p:spPr bwMode="auto">
                  <a:xfrm>
                    <a:off x="480" y="3520"/>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29997" name="Line 13"/>
                  <p:cNvSpPr>
                    <a:spLocks noChangeShapeType="1"/>
                  </p:cNvSpPr>
                  <p:nvPr/>
                </p:nvSpPr>
                <p:spPr bwMode="auto">
                  <a:xfrm flipV="1">
                    <a:off x="952" y="2720"/>
                    <a:ext cx="0" cy="80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29998" name="Line 14"/>
                  <p:cNvSpPr>
                    <a:spLocks noChangeShapeType="1"/>
                  </p:cNvSpPr>
                  <p:nvPr/>
                </p:nvSpPr>
                <p:spPr bwMode="auto">
                  <a:xfrm>
                    <a:off x="960" y="2728"/>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29999" name="Line 15"/>
                  <p:cNvSpPr>
                    <a:spLocks noChangeShapeType="1"/>
                  </p:cNvSpPr>
                  <p:nvPr/>
                </p:nvSpPr>
                <p:spPr bwMode="auto">
                  <a:xfrm>
                    <a:off x="3280" y="1152"/>
                    <a:ext cx="0" cy="96"/>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0" name="Line 16"/>
                  <p:cNvSpPr>
                    <a:spLocks noChangeShapeType="1"/>
                  </p:cNvSpPr>
                  <p:nvPr/>
                </p:nvSpPr>
                <p:spPr bwMode="auto">
                  <a:xfrm>
                    <a:off x="3288" y="1160"/>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1" name="Line 17"/>
                  <p:cNvSpPr>
                    <a:spLocks noChangeShapeType="1"/>
                  </p:cNvSpPr>
                  <p:nvPr/>
                </p:nvSpPr>
                <p:spPr bwMode="auto">
                  <a:xfrm>
                    <a:off x="2824" y="1240"/>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2" name="Line 18"/>
                  <p:cNvSpPr>
                    <a:spLocks noChangeShapeType="1"/>
                  </p:cNvSpPr>
                  <p:nvPr/>
                </p:nvSpPr>
                <p:spPr bwMode="auto">
                  <a:xfrm>
                    <a:off x="2352" y="1448"/>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3" name="Line 19"/>
                  <p:cNvSpPr>
                    <a:spLocks noChangeShapeType="1"/>
                  </p:cNvSpPr>
                  <p:nvPr/>
                </p:nvSpPr>
                <p:spPr bwMode="auto">
                  <a:xfrm>
                    <a:off x="1888" y="1744"/>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4" name="Line 20"/>
                  <p:cNvSpPr>
                    <a:spLocks noChangeShapeType="1"/>
                  </p:cNvSpPr>
                  <p:nvPr/>
                </p:nvSpPr>
                <p:spPr bwMode="auto">
                  <a:xfrm>
                    <a:off x="1416" y="2128"/>
                    <a:ext cx="472"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5" name="Line 21"/>
                  <p:cNvSpPr>
                    <a:spLocks noChangeShapeType="1"/>
                  </p:cNvSpPr>
                  <p:nvPr/>
                </p:nvSpPr>
                <p:spPr bwMode="auto">
                  <a:xfrm flipV="1">
                    <a:off x="2824" y="1232"/>
                    <a:ext cx="0" cy="208"/>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6" name="Line 22"/>
                  <p:cNvSpPr>
                    <a:spLocks noChangeShapeType="1"/>
                  </p:cNvSpPr>
                  <p:nvPr/>
                </p:nvSpPr>
                <p:spPr bwMode="auto">
                  <a:xfrm flipV="1">
                    <a:off x="2360" y="1448"/>
                    <a:ext cx="0" cy="288"/>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07" name="Line 23"/>
                  <p:cNvSpPr>
                    <a:spLocks noChangeShapeType="1"/>
                  </p:cNvSpPr>
                  <p:nvPr/>
                </p:nvSpPr>
                <p:spPr bwMode="auto">
                  <a:xfrm flipV="1">
                    <a:off x="1416" y="2120"/>
                    <a:ext cx="0" cy="592"/>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730008" name="Line 24"/>
                <p:cNvSpPr>
                  <a:spLocks noChangeShapeType="1"/>
                </p:cNvSpPr>
                <p:nvPr/>
              </p:nvSpPr>
              <p:spPr bwMode="auto">
                <a:xfrm>
                  <a:off x="3744" y="1104"/>
                  <a:ext cx="1408" cy="0"/>
                </a:xfrm>
                <a:prstGeom prst="line">
                  <a:avLst/>
                </a:prstGeom>
                <a:noFill/>
                <a:ln w="28575">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grpSp>
      <p:grpSp>
        <p:nvGrpSpPr>
          <p:cNvPr id="2730009" name="Group 25"/>
          <p:cNvGrpSpPr>
            <a:grpSpLocks/>
          </p:cNvGrpSpPr>
          <p:nvPr/>
        </p:nvGrpSpPr>
        <p:grpSpPr bwMode="auto">
          <a:xfrm rot="2900180">
            <a:off x="1186656" y="4174434"/>
            <a:ext cx="201613" cy="200025"/>
            <a:chOff x="100" y="1592"/>
            <a:chExt cx="778" cy="744"/>
          </a:xfrm>
        </p:grpSpPr>
        <p:sp>
          <p:nvSpPr>
            <p:cNvPr id="2730010" name="Line 26"/>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11" name="Line 27"/>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12" name="Group 28"/>
          <p:cNvGrpSpPr>
            <a:grpSpLocks/>
          </p:cNvGrpSpPr>
          <p:nvPr/>
        </p:nvGrpSpPr>
        <p:grpSpPr bwMode="auto">
          <a:xfrm rot="2900180">
            <a:off x="1180306" y="6009584"/>
            <a:ext cx="201613" cy="200025"/>
            <a:chOff x="100" y="1592"/>
            <a:chExt cx="778" cy="744"/>
          </a:xfrm>
        </p:grpSpPr>
        <p:sp>
          <p:nvSpPr>
            <p:cNvPr id="2730013" name="Line 29"/>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14" name="Line 30"/>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15" name="Group 31"/>
          <p:cNvGrpSpPr>
            <a:grpSpLocks/>
          </p:cNvGrpSpPr>
          <p:nvPr/>
        </p:nvGrpSpPr>
        <p:grpSpPr bwMode="auto">
          <a:xfrm rot="2900180">
            <a:off x="1955006" y="5596834"/>
            <a:ext cx="201613" cy="200025"/>
            <a:chOff x="100" y="1592"/>
            <a:chExt cx="778" cy="744"/>
          </a:xfrm>
        </p:grpSpPr>
        <p:sp>
          <p:nvSpPr>
            <p:cNvPr id="2730016" name="Line 32"/>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17" name="Line 33"/>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18" name="Group 34"/>
          <p:cNvGrpSpPr>
            <a:grpSpLocks/>
          </p:cNvGrpSpPr>
          <p:nvPr/>
        </p:nvGrpSpPr>
        <p:grpSpPr bwMode="auto">
          <a:xfrm rot="2900180">
            <a:off x="1955006" y="5095184"/>
            <a:ext cx="201613" cy="200025"/>
            <a:chOff x="100" y="1592"/>
            <a:chExt cx="778" cy="744"/>
          </a:xfrm>
        </p:grpSpPr>
        <p:sp>
          <p:nvSpPr>
            <p:cNvPr id="2730019" name="Line 35"/>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20" name="Line 36"/>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21" name="Group 37"/>
          <p:cNvGrpSpPr>
            <a:grpSpLocks/>
          </p:cNvGrpSpPr>
          <p:nvPr/>
        </p:nvGrpSpPr>
        <p:grpSpPr bwMode="auto">
          <a:xfrm rot="2900180">
            <a:off x="1942306" y="3736284"/>
            <a:ext cx="201613" cy="200025"/>
            <a:chOff x="100" y="1592"/>
            <a:chExt cx="778" cy="744"/>
          </a:xfrm>
        </p:grpSpPr>
        <p:sp>
          <p:nvSpPr>
            <p:cNvPr id="2730022" name="Line 38"/>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23" name="Line 39"/>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24" name="Group 40"/>
          <p:cNvGrpSpPr>
            <a:grpSpLocks/>
          </p:cNvGrpSpPr>
          <p:nvPr/>
        </p:nvGrpSpPr>
        <p:grpSpPr bwMode="auto">
          <a:xfrm rot="2900180">
            <a:off x="2615406" y="2478984"/>
            <a:ext cx="201613" cy="200025"/>
            <a:chOff x="100" y="1592"/>
            <a:chExt cx="778" cy="744"/>
          </a:xfrm>
        </p:grpSpPr>
        <p:sp>
          <p:nvSpPr>
            <p:cNvPr id="2730025" name="Line 41"/>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26" name="Line 42"/>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30027" name="Group 43"/>
          <p:cNvGrpSpPr>
            <a:grpSpLocks/>
          </p:cNvGrpSpPr>
          <p:nvPr/>
        </p:nvGrpSpPr>
        <p:grpSpPr bwMode="auto">
          <a:xfrm>
            <a:off x="889000" y="1925740"/>
            <a:ext cx="7480300" cy="2743200"/>
            <a:chOff x="384" y="720"/>
            <a:chExt cx="4712" cy="1728"/>
          </a:xfrm>
        </p:grpSpPr>
        <p:grpSp>
          <p:nvGrpSpPr>
            <p:cNvPr id="2730028" name="Group 44"/>
            <p:cNvGrpSpPr>
              <a:grpSpLocks/>
            </p:cNvGrpSpPr>
            <p:nvPr/>
          </p:nvGrpSpPr>
          <p:grpSpPr bwMode="auto">
            <a:xfrm>
              <a:off x="384" y="720"/>
              <a:ext cx="4712" cy="1728"/>
              <a:chOff x="472" y="1088"/>
              <a:chExt cx="4712" cy="1728"/>
            </a:xfrm>
          </p:grpSpPr>
          <p:sp>
            <p:nvSpPr>
              <p:cNvPr id="2730029" name="Line 45"/>
              <p:cNvSpPr>
                <a:spLocks noChangeShapeType="1"/>
              </p:cNvSpPr>
              <p:nvPr/>
            </p:nvSpPr>
            <p:spPr bwMode="auto">
              <a:xfrm>
                <a:off x="1896" y="1368"/>
                <a:ext cx="1856" cy="0"/>
              </a:xfrm>
              <a:prstGeom prst="line">
                <a:avLst/>
              </a:prstGeom>
              <a:noFill/>
              <a:ln w="381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30" name="Line 46"/>
              <p:cNvSpPr>
                <a:spLocks noChangeShapeType="1"/>
              </p:cNvSpPr>
              <p:nvPr/>
            </p:nvSpPr>
            <p:spPr bwMode="auto">
              <a:xfrm>
                <a:off x="472" y="2816"/>
                <a:ext cx="1416" cy="0"/>
              </a:xfrm>
              <a:prstGeom prst="line">
                <a:avLst/>
              </a:prstGeom>
              <a:noFill/>
              <a:ln w="381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31" name="Line 47"/>
              <p:cNvSpPr>
                <a:spLocks noChangeShapeType="1"/>
              </p:cNvSpPr>
              <p:nvPr/>
            </p:nvSpPr>
            <p:spPr bwMode="auto">
              <a:xfrm>
                <a:off x="1888" y="1368"/>
                <a:ext cx="0" cy="1448"/>
              </a:xfrm>
              <a:prstGeom prst="line">
                <a:avLst/>
              </a:prstGeom>
              <a:noFill/>
              <a:ln w="381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32" name="Line 48"/>
              <p:cNvSpPr>
                <a:spLocks noChangeShapeType="1"/>
              </p:cNvSpPr>
              <p:nvPr/>
            </p:nvSpPr>
            <p:spPr bwMode="auto">
              <a:xfrm>
                <a:off x="3768" y="1088"/>
                <a:ext cx="1416" cy="0"/>
              </a:xfrm>
              <a:prstGeom prst="line">
                <a:avLst/>
              </a:prstGeom>
              <a:noFill/>
              <a:ln w="381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0033" name="Line 49"/>
              <p:cNvSpPr>
                <a:spLocks noChangeShapeType="1"/>
              </p:cNvSpPr>
              <p:nvPr/>
            </p:nvSpPr>
            <p:spPr bwMode="auto">
              <a:xfrm>
                <a:off x="3752" y="1104"/>
                <a:ext cx="0" cy="256"/>
              </a:xfrm>
              <a:prstGeom prst="line">
                <a:avLst/>
              </a:prstGeom>
              <a:noFill/>
              <a:ln w="381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730034" name="Text Box 50"/>
            <p:cNvSpPr txBox="1">
              <a:spLocks noChangeArrowheads="1"/>
            </p:cNvSpPr>
            <p:nvPr/>
          </p:nvSpPr>
          <p:spPr bwMode="auto">
            <a:xfrm>
              <a:off x="3054" y="991"/>
              <a:ext cx="1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i="0">
                  <a:solidFill>
                    <a:srgbClr val="FF0000"/>
                  </a:solidFill>
                  <a:latin typeface="Arial" charset="0"/>
                  <a:cs typeface="Arial" charset="0"/>
                </a:rPr>
                <a:t>Aggregated function</a:t>
              </a:r>
            </a:p>
          </p:txBody>
        </p:sp>
      </p:grpSp>
      <p:sp>
        <p:nvSpPr>
          <p:cNvPr id="2730035" name="Text Box 51"/>
          <p:cNvSpPr txBox="1">
            <a:spLocks noChangeArrowheads="1"/>
          </p:cNvSpPr>
          <p:nvPr/>
        </p:nvSpPr>
        <p:spPr bwMode="auto">
          <a:xfrm>
            <a:off x="3933825" y="164475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i="0">
                <a:solidFill>
                  <a:srgbClr val="0066CC"/>
                </a:solidFill>
                <a:latin typeface="Arial" charset="0"/>
                <a:cs typeface="Arial" charset="0"/>
              </a:rPr>
              <a:t>Original function</a:t>
            </a:r>
          </a:p>
        </p:txBody>
      </p:sp>
      <p:sp>
        <p:nvSpPr>
          <p:cNvPr id="2730036" name="Text Box 52"/>
          <p:cNvSpPr txBox="1">
            <a:spLocks noChangeArrowheads="1"/>
          </p:cNvSpPr>
          <p:nvPr/>
        </p:nvSpPr>
        <p:spPr bwMode="auto">
          <a:xfrm>
            <a:off x="2595563" y="5827815"/>
            <a:ext cx="3409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800">
                <a:cs typeface="Arial" charset="0"/>
              </a:rPr>
              <a:t>a   = attribute selected</a:t>
            </a:r>
          </a:p>
        </p:txBody>
      </p:sp>
      <p:grpSp>
        <p:nvGrpSpPr>
          <p:cNvPr id="2730037" name="Group 53"/>
          <p:cNvGrpSpPr>
            <a:grpSpLocks/>
          </p:cNvGrpSpPr>
          <p:nvPr/>
        </p:nvGrpSpPr>
        <p:grpSpPr bwMode="auto">
          <a:xfrm rot="2900180">
            <a:off x="2723356" y="4133159"/>
            <a:ext cx="201613" cy="200025"/>
            <a:chOff x="100" y="1592"/>
            <a:chExt cx="778" cy="744"/>
          </a:xfrm>
        </p:grpSpPr>
        <p:sp>
          <p:nvSpPr>
            <p:cNvPr id="2730038" name="Line 54"/>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39" name="Line 55"/>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30040" name="Line 56"/>
          <p:cNvSpPr>
            <a:spLocks noChangeShapeType="1"/>
          </p:cNvSpPr>
          <p:nvPr/>
        </p:nvSpPr>
        <p:spPr bwMode="auto">
          <a:xfrm rot="10800000">
            <a:off x="2698750" y="2649640"/>
            <a:ext cx="0" cy="923925"/>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30041" name="Group 57"/>
          <p:cNvGrpSpPr>
            <a:grpSpLocks/>
          </p:cNvGrpSpPr>
          <p:nvPr/>
        </p:nvGrpSpPr>
        <p:grpSpPr bwMode="auto">
          <a:xfrm rot="2900180">
            <a:off x="2615406" y="3742634"/>
            <a:ext cx="201613" cy="200025"/>
            <a:chOff x="100" y="1592"/>
            <a:chExt cx="778" cy="744"/>
          </a:xfrm>
        </p:grpSpPr>
        <p:sp>
          <p:nvSpPr>
            <p:cNvPr id="2730042" name="Line 58"/>
            <p:cNvSpPr>
              <a:spLocks noChangeShapeType="1"/>
            </p:cNvSpPr>
            <p:nvPr/>
          </p:nvSpPr>
          <p:spPr bwMode="auto">
            <a:xfrm>
              <a:off x="489" y="1592"/>
              <a:ext cx="0" cy="744"/>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43" name="Line 59"/>
            <p:cNvSpPr>
              <a:spLocks noChangeShapeType="1"/>
            </p:cNvSpPr>
            <p:nvPr/>
          </p:nvSpPr>
          <p:spPr bwMode="auto">
            <a:xfrm rot="-5400000">
              <a:off x="489" y="1591"/>
              <a:ext cx="0" cy="778"/>
            </a:xfrm>
            <a:prstGeom prst="line">
              <a:avLst/>
            </a:prstGeom>
            <a:noFill/>
            <a:ln w="2857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30044" name="Line 60"/>
          <p:cNvSpPr>
            <a:spLocks noChangeShapeType="1"/>
          </p:cNvSpPr>
          <p:nvPr/>
        </p:nvSpPr>
        <p:spPr bwMode="auto">
          <a:xfrm>
            <a:off x="2822575" y="3592615"/>
            <a:ext cx="0" cy="561975"/>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0045" name="Line 61"/>
          <p:cNvSpPr>
            <a:spLocks noChangeShapeType="1"/>
          </p:cNvSpPr>
          <p:nvPr/>
        </p:nvSpPr>
        <p:spPr bwMode="auto">
          <a:xfrm>
            <a:off x="2995613" y="3605315"/>
            <a:ext cx="0" cy="1077913"/>
          </a:xfrm>
          <a:prstGeom prst="line">
            <a:avLst/>
          </a:prstGeom>
          <a:noFill/>
          <a:ln w="38100">
            <a:solidFill>
              <a:schemeClr val="accent2"/>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730046" name="Group 62"/>
          <p:cNvGrpSpPr>
            <a:grpSpLocks/>
          </p:cNvGrpSpPr>
          <p:nvPr/>
        </p:nvGrpSpPr>
        <p:grpSpPr bwMode="auto">
          <a:xfrm>
            <a:off x="3013075" y="3852965"/>
            <a:ext cx="2159000" cy="519113"/>
            <a:chOff x="1722" y="1934"/>
            <a:chExt cx="1360" cy="327"/>
          </a:xfrm>
        </p:grpSpPr>
        <p:graphicFrame>
          <p:nvGraphicFramePr>
            <p:cNvPr id="2730047" name="Object 63"/>
            <p:cNvGraphicFramePr>
              <a:graphicFrameLocks noChangeAspect="1"/>
            </p:cNvGraphicFramePr>
            <p:nvPr/>
          </p:nvGraphicFramePr>
          <p:xfrm>
            <a:off x="2234" y="1934"/>
            <a:ext cx="848" cy="327"/>
          </p:xfrm>
          <a:graphic>
            <a:graphicData uri="http://schemas.openxmlformats.org/presentationml/2006/ole">
              <mc:AlternateContent xmlns:mc="http://schemas.openxmlformats.org/markup-compatibility/2006">
                <mc:Choice xmlns:v="urn:schemas-microsoft-com:vml" Requires="v">
                  <p:oleObj spid="_x0000_s137219" name="Equation" r:id="rId4" imgW="685800" imgH="266400" progId="Equation.DSMT4">
                    <p:embed/>
                  </p:oleObj>
                </mc:Choice>
                <mc:Fallback>
                  <p:oleObj name="Equation" r:id="rId4" imgW="685800" imgH="266400" progId="Equation.DSMT4">
                    <p:embed/>
                    <p:pic>
                      <p:nvPicPr>
                        <p:cNvPr id="2730047"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 y="1934"/>
                          <a:ext cx="848"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30048" name="Line 64"/>
            <p:cNvSpPr>
              <a:spLocks noChangeShapeType="1"/>
            </p:cNvSpPr>
            <p:nvPr/>
          </p:nvSpPr>
          <p:spPr bwMode="auto">
            <a:xfrm>
              <a:off x="1722" y="2112"/>
              <a:ext cx="446" cy="0"/>
            </a:xfrm>
            <a:prstGeom prst="line">
              <a:avLst/>
            </a:prstGeom>
            <a:noFill/>
            <a:ln w="19050">
              <a:solidFill>
                <a:srgbClr val="0066CC"/>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8"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TextBox 1"/>
          <p:cNvSpPr txBox="1"/>
          <p:nvPr/>
        </p:nvSpPr>
        <p:spPr>
          <a:xfrm>
            <a:off x="6010275" y="3424340"/>
            <a:ext cx="2816225" cy="1569660"/>
          </a:xfrm>
          <a:prstGeom prst="rect">
            <a:avLst/>
          </a:prstGeom>
          <a:noFill/>
        </p:spPr>
        <p:txBody>
          <a:bodyPr wrap="square" rtlCol="0">
            <a:spAutoFit/>
          </a:bodyPr>
          <a:lstStyle/>
          <a:p>
            <a:pPr algn="l"/>
            <a:r>
              <a:rPr lang="en-US" sz="2400" i="0" dirty="0" smtClean="0"/>
              <a:t>Approximating a nonlinear function using two-levels of aggregation.</a:t>
            </a:r>
          </a:p>
        </p:txBody>
      </p:sp>
      <p:sp>
        <p:nvSpPr>
          <p:cNvPr id="72" name="Content Placeholder 2"/>
          <p:cNvSpPr>
            <a:spLocks noGrp="1"/>
          </p:cNvSpPr>
          <p:nvPr>
            <p:ph idx="4294967295"/>
          </p:nvPr>
        </p:nvSpPr>
        <p:spPr>
          <a:xfrm>
            <a:off x="685800" y="1143000"/>
            <a:ext cx="7772400" cy="4953000"/>
          </a:xfrm>
          <a:prstGeom prst="rect">
            <a:avLst/>
          </a:prstGeom>
        </p:spPr>
        <p:txBody>
          <a:bodyPr/>
          <a:lstStyle/>
          <a:p>
            <a:r>
              <a:rPr lang="en-US" dirty="0" smtClean="0"/>
              <a:t>Hierarchical aggregation</a:t>
            </a:r>
            <a:endParaRPr lang="en-US" dirty="0"/>
          </a:p>
        </p:txBody>
      </p:sp>
      <p:sp>
        <p:nvSpPr>
          <p:cNvPr id="3" name="Footer Placeholder 2"/>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1198734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00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729986"/>
                                        </p:tgtEl>
                                        <p:attrNameLst>
                                          <p:attrName>style.visibility</p:attrName>
                                        </p:attrNameLst>
                                      </p:cBhvr>
                                      <p:to>
                                        <p:strVal val="visible"/>
                                      </p:to>
                                    </p:set>
                                    <p:animEffect transition="in" filter="wipe(up)">
                                      <p:cBhvr>
                                        <p:cTn id="11" dur="500"/>
                                        <p:tgtEl>
                                          <p:spTgt spid="2729986"/>
                                        </p:tgtEl>
                                      </p:cBhvr>
                                    </p:animEffect>
                                  </p:childTnLst>
                                </p:cTn>
                              </p:par>
                            </p:childTnLst>
                          </p:cTn>
                        </p:par>
                        <p:par>
                          <p:cTn id="12" fill="hold" nodeType="afterGroup">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730036"/>
                                        </p:tgtEl>
                                        <p:attrNameLst>
                                          <p:attrName>style.visibility</p:attrName>
                                        </p:attrNameLst>
                                      </p:cBhvr>
                                      <p:to>
                                        <p:strVal val="visible"/>
                                      </p:to>
                                    </p:set>
                                    <p:animEffect transition="in" filter="wipe(left)">
                                      <p:cBhvr>
                                        <p:cTn id="15" dur="500"/>
                                        <p:tgtEl>
                                          <p:spTgt spid="27300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2730045"/>
                                        </p:tgtEl>
                                        <p:attrNameLst>
                                          <p:attrName>style.visibility</p:attrName>
                                        </p:attrNameLst>
                                      </p:cBhvr>
                                      <p:to>
                                        <p:strVal val="visible"/>
                                      </p:to>
                                    </p:set>
                                    <p:anim calcmode="lin" valueType="num">
                                      <p:cBhvr>
                                        <p:cTn id="20" dur="500" fill="hold"/>
                                        <p:tgtEl>
                                          <p:spTgt spid="2730045"/>
                                        </p:tgtEl>
                                        <p:attrNameLst>
                                          <p:attrName>ppt_w</p:attrName>
                                        </p:attrNameLst>
                                      </p:cBhvr>
                                      <p:tavLst>
                                        <p:tav tm="0">
                                          <p:val>
                                            <p:fltVal val="0"/>
                                          </p:val>
                                        </p:tav>
                                        <p:tav tm="100000">
                                          <p:val>
                                            <p:strVal val="#ppt_w"/>
                                          </p:val>
                                        </p:tav>
                                      </p:tavLst>
                                    </p:anim>
                                    <p:anim calcmode="lin" valueType="num">
                                      <p:cBhvr>
                                        <p:cTn id="21" dur="500" fill="hold"/>
                                        <p:tgtEl>
                                          <p:spTgt spid="273004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2730046"/>
                                        </p:tgtEl>
                                        <p:attrNameLst>
                                          <p:attrName>style.visibility</p:attrName>
                                        </p:attrNameLst>
                                      </p:cBhvr>
                                      <p:to>
                                        <p:strVal val="visible"/>
                                      </p:to>
                                    </p:set>
                                    <p:animEffect transition="in" filter="wipe(left)">
                                      <p:cBhvr>
                                        <p:cTn id="25" dur="500"/>
                                        <p:tgtEl>
                                          <p:spTgt spid="2730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9986" grpId="0" animBg="1"/>
      <p:bldP spid="2730036" grpId="0"/>
      <p:bldP spid="273004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034" name="Line 2"/>
          <p:cNvSpPr>
            <a:spLocks noChangeShapeType="1"/>
          </p:cNvSpPr>
          <p:nvPr/>
        </p:nvSpPr>
        <p:spPr bwMode="auto">
          <a:xfrm flipV="1">
            <a:off x="762000" y="1627188"/>
            <a:ext cx="0" cy="47085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2035" name="Text Box 3"/>
          <p:cNvSpPr txBox="1">
            <a:spLocks noChangeArrowheads="1"/>
          </p:cNvSpPr>
          <p:nvPr/>
        </p:nvSpPr>
        <p:spPr bwMode="auto">
          <a:xfrm>
            <a:off x="8399463" y="5662613"/>
            <a:ext cx="319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sz="2400"/>
              <a:t>x</a:t>
            </a:r>
          </a:p>
        </p:txBody>
      </p:sp>
      <p:sp>
        <p:nvSpPr>
          <p:cNvPr id="2732036" name="Line 4"/>
          <p:cNvSpPr>
            <a:spLocks noChangeShapeType="1"/>
          </p:cNvSpPr>
          <p:nvPr/>
        </p:nvSpPr>
        <p:spPr bwMode="auto">
          <a:xfrm>
            <a:off x="457200" y="6183313"/>
            <a:ext cx="8229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2037" name="Text Box 5"/>
          <p:cNvSpPr txBox="1">
            <a:spLocks noChangeArrowheads="1"/>
          </p:cNvSpPr>
          <p:nvPr/>
        </p:nvSpPr>
        <p:spPr bwMode="auto">
          <a:xfrm>
            <a:off x="176213" y="1643063"/>
            <a:ext cx="60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sz="2400"/>
              <a:t>f(x)</a:t>
            </a:r>
          </a:p>
        </p:txBody>
      </p:sp>
      <p:sp>
        <p:nvSpPr>
          <p:cNvPr id="2732038" name="Line 6"/>
          <p:cNvSpPr>
            <a:spLocks noChangeShapeType="1"/>
          </p:cNvSpPr>
          <p:nvPr/>
        </p:nvSpPr>
        <p:spPr bwMode="auto">
          <a:xfrm>
            <a:off x="2247900" y="33909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39" name="Line 7"/>
          <p:cNvSpPr>
            <a:spLocks noChangeShapeType="1"/>
          </p:cNvSpPr>
          <p:nvPr/>
        </p:nvSpPr>
        <p:spPr bwMode="auto">
          <a:xfrm>
            <a:off x="762000" y="55880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0" name="Line 8"/>
          <p:cNvSpPr>
            <a:spLocks noChangeShapeType="1"/>
          </p:cNvSpPr>
          <p:nvPr/>
        </p:nvSpPr>
        <p:spPr bwMode="auto">
          <a:xfrm flipV="1">
            <a:off x="1511300" y="4318000"/>
            <a:ext cx="0" cy="12700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1" name="Line 9"/>
          <p:cNvSpPr>
            <a:spLocks noChangeShapeType="1"/>
          </p:cNvSpPr>
          <p:nvPr/>
        </p:nvSpPr>
        <p:spPr bwMode="auto">
          <a:xfrm>
            <a:off x="1524000" y="43307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2" name="Line 10"/>
          <p:cNvSpPr>
            <a:spLocks noChangeShapeType="1"/>
          </p:cNvSpPr>
          <p:nvPr/>
        </p:nvSpPr>
        <p:spPr bwMode="auto">
          <a:xfrm>
            <a:off x="5207000" y="1828800"/>
            <a:ext cx="0" cy="1524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3" name="Line 11"/>
          <p:cNvSpPr>
            <a:spLocks noChangeShapeType="1"/>
          </p:cNvSpPr>
          <p:nvPr/>
        </p:nvSpPr>
        <p:spPr bwMode="auto">
          <a:xfrm flipH="1" flipV="1">
            <a:off x="5969000" y="1727200"/>
            <a:ext cx="0" cy="1143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4" name="Line 12"/>
          <p:cNvSpPr>
            <a:spLocks noChangeShapeType="1"/>
          </p:cNvSpPr>
          <p:nvPr/>
        </p:nvSpPr>
        <p:spPr bwMode="auto">
          <a:xfrm>
            <a:off x="5219700" y="18415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5" name="Line 13"/>
          <p:cNvSpPr>
            <a:spLocks noChangeShapeType="1"/>
          </p:cNvSpPr>
          <p:nvPr/>
        </p:nvSpPr>
        <p:spPr bwMode="auto">
          <a:xfrm>
            <a:off x="4483100" y="19685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6" name="Line 14"/>
          <p:cNvSpPr>
            <a:spLocks noChangeShapeType="1"/>
          </p:cNvSpPr>
          <p:nvPr/>
        </p:nvSpPr>
        <p:spPr bwMode="auto">
          <a:xfrm>
            <a:off x="3733800" y="22987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7" name="Line 15"/>
          <p:cNvSpPr>
            <a:spLocks noChangeShapeType="1"/>
          </p:cNvSpPr>
          <p:nvPr/>
        </p:nvSpPr>
        <p:spPr bwMode="auto">
          <a:xfrm>
            <a:off x="2997200" y="2768600"/>
            <a:ext cx="7493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8" name="Line 16"/>
          <p:cNvSpPr>
            <a:spLocks noChangeShapeType="1"/>
          </p:cNvSpPr>
          <p:nvPr/>
        </p:nvSpPr>
        <p:spPr bwMode="auto">
          <a:xfrm flipV="1">
            <a:off x="4483100" y="1955800"/>
            <a:ext cx="0" cy="3302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49" name="Line 17"/>
          <p:cNvSpPr>
            <a:spLocks noChangeShapeType="1"/>
          </p:cNvSpPr>
          <p:nvPr/>
        </p:nvSpPr>
        <p:spPr bwMode="auto">
          <a:xfrm flipV="1">
            <a:off x="3746500" y="2298700"/>
            <a:ext cx="0" cy="4572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50" name="Line 18"/>
          <p:cNvSpPr>
            <a:spLocks noChangeShapeType="1"/>
          </p:cNvSpPr>
          <p:nvPr/>
        </p:nvSpPr>
        <p:spPr bwMode="auto">
          <a:xfrm flipV="1">
            <a:off x="2247900" y="3378200"/>
            <a:ext cx="0" cy="9398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51" name="Line 19"/>
          <p:cNvSpPr>
            <a:spLocks noChangeShapeType="1"/>
          </p:cNvSpPr>
          <p:nvPr/>
        </p:nvSpPr>
        <p:spPr bwMode="auto">
          <a:xfrm flipV="1">
            <a:off x="2997200" y="2768600"/>
            <a:ext cx="0" cy="60960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52" name="Line 20"/>
          <p:cNvSpPr>
            <a:spLocks noChangeShapeType="1"/>
          </p:cNvSpPr>
          <p:nvPr/>
        </p:nvSpPr>
        <p:spPr bwMode="auto">
          <a:xfrm>
            <a:off x="5943600" y="1752600"/>
            <a:ext cx="2235200"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32053" name="Rectangle 21"/>
          <p:cNvSpPr>
            <a:spLocks noChangeArrowheads="1"/>
          </p:cNvSpPr>
          <p:nvPr/>
        </p:nvSpPr>
        <p:spPr bwMode="auto">
          <a:xfrm>
            <a:off x="757238" y="1738313"/>
            <a:ext cx="2249487" cy="4449762"/>
          </a:xfrm>
          <a:prstGeom prst="rect">
            <a:avLst/>
          </a:prstGeom>
          <a:solidFill>
            <a:schemeClr val="hlink">
              <a:alpha val="50000"/>
            </a:schemeClr>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i="0"/>
              <a:t>High bias</a:t>
            </a:r>
          </a:p>
        </p:txBody>
      </p:sp>
      <p:sp>
        <p:nvSpPr>
          <p:cNvPr id="2732054" name="Rectangle 22"/>
          <p:cNvSpPr>
            <a:spLocks noChangeArrowheads="1"/>
          </p:cNvSpPr>
          <p:nvPr/>
        </p:nvSpPr>
        <p:spPr bwMode="auto">
          <a:xfrm>
            <a:off x="3005138" y="1736725"/>
            <a:ext cx="2995612" cy="4446588"/>
          </a:xfrm>
          <a:prstGeom prst="rect">
            <a:avLst/>
          </a:prstGeom>
          <a:solidFill>
            <a:schemeClr val="hlink">
              <a:alpha val="50000"/>
            </a:schemeClr>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i="0"/>
              <a:t>Moderate bias</a:t>
            </a:r>
            <a:endParaRPr lang="en-US" sz="2400" i="0"/>
          </a:p>
        </p:txBody>
      </p:sp>
      <p:sp>
        <p:nvSpPr>
          <p:cNvPr id="2732055" name="Rectangle 23"/>
          <p:cNvSpPr>
            <a:spLocks noChangeArrowheads="1"/>
          </p:cNvSpPr>
          <p:nvPr/>
        </p:nvSpPr>
        <p:spPr bwMode="auto">
          <a:xfrm>
            <a:off x="5995988" y="1733550"/>
            <a:ext cx="2249487" cy="4449763"/>
          </a:xfrm>
          <a:prstGeom prst="rect">
            <a:avLst/>
          </a:prstGeom>
          <a:solidFill>
            <a:schemeClr val="hlink">
              <a:alpha val="50000"/>
            </a:schemeClr>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i="0"/>
              <a:t>Zero bias</a:t>
            </a:r>
          </a:p>
        </p:txBody>
      </p:sp>
      <p:sp>
        <p:nvSpPr>
          <p:cNvPr id="28" name="Content Placeholder 2"/>
          <p:cNvSpPr>
            <a:spLocks noGrp="1"/>
          </p:cNvSpPr>
          <p:nvPr>
            <p:ph idx="4294967295"/>
          </p:nvPr>
        </p:nvSpPr>
        <p:spPr>
          <a:xfrm>
            <a:off x="685800" y="1143000"/>
            <a:ext cx="7772400" cy="4953000"/>
          </a:xfrm>
          <a:prstGeom prst="rect">
            <a:avLst/>
          </a:prstGeom>
        </p:spPr>
        <p:txBody>
          <a:bodyPr/>
          <a:lstStyle/>
          <a:p>
            <a:r>
              <a:rPr lang="en-US" dirty="0" smtClean="0"/>
              <a:t>Hierarchical aggregation</a:t>
            </a:r>
            <a:endParaRPr lang="en-US" dirty="0"/>
          </a:p>
        </p:txBody>
      </p:sp>
      <p:sp>
        <p:nvSpPr>
          <p:cNvPr id="29"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1448394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732053"/>
                                        </p:tgtEl>
                                        <p:attrNameLst>
                                          <p:attrName>style.visibility</p:attrName>
                                        </p:attrNameLst>
                                      </p:cBhvr>
                                      <p:to>
                                        <p:strVal val="visible"/>
                                      </p:to>
                                    </p:set>
                                    <p:anim calcmode="lin" valueType="num">
                                      <p:cBhvr>
                                        <p:cTn id="7" dur="500" fill="hold"/>
                                        <p:tgtEl>
                                          <p:spTgt spid="2732053"/>
                                        </p:tgtEl>
                                        <p:attrNameLst>
                                          <p:attrName>ppt_w</p:attrName>
                                        </p:attrNameLst>
                                      </p:cBhvr>
                                      <p:tavLst>
                                        <p:tav tm="0">
                                          <p:val>
                                            <p:strVal val="2/3*#ppt_w"/>
                                          </p:val>
                                        </p:tav>
                                        <p:tav tm="100000">
                                          <p:val>
                                            <p:strVal val="#ppt_w"/>
                                          </p:val>
                                        </p:tav>
                                      </p:tavLst>
                                    </p:anim>
                                    <p:anim calcmode="lin" valueType="num">
                                      <p:cBhvr>
                                        <p:cTn id="8" dur="500" fill="hold"/>
                                        <p:tgtEl>
                                          <p:spTgt spid="273205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732054"/>
                                        </p:tgtEl>
                                        <p:attrNameLst>
                                          <p:attrName>style.visibility</p:attrName>
                                        </p:attrNameLst>
                                      </p:cBhvr>
                                      <p:to>
                                        <p:strVal val="visible"/>
                                      </p:to>
                                    </p:set>
                                    <p:anim calcmode="lin" valueType="num">
                                      <p:cBhvr>
                                        <p:cTn id="13" dur="500" fill="hold"/>
                                        <p:tgtEl>
                                          <p:spTgt spid="2732054"/>
                                        </p:tgtEl>
                                        <p:attrNameLst>
                                          <p:attrName>ppt_w</p:attrName>
                                        </p:attrNameLst>
                                      </p:cBhvr>
                                      <p:tavLst>
                                        <p:tav tm="0">
                                          <p:val>
                                            <p:fltVal val="0"/>
                                          </p:val>
                                        </p:tav>
                                        <p:tav tm="100000">
                                          <p:val>
                                            <p:strVal val="#ppt_w"/>
                                          </p:val>
                                        </p:tav>
                                      </p:tavLst>
                                    </p:anim>
                                    <p:anim calcmode="lin" valueType="num">
                                      <p:cBhvr>
                                        <p:cTn id="14" dur="500" fill="hold"/>
                                        <p:tgtEl>
                                          <p:spTgt spid="2732054"/>
                                        </p:tgtEl>
                                        <p:attrNameLst>
                                          <p:attrName>ppt_h</p:attrName>
                                        </p:attrNameLst>
                                      </p:cBhvr>
                                      <p:tavLst>
                                        <p:tav tm="0">
                                          <p:val>
                                            <p:fltVal val="0"/>
                                          </p:val>
                                        </p:tav>
                                        <p:tav tm="100000">
                                          <p:val>
                                            <p:strVal val="#ppt_h"/>
                                          </p:val>
                                        </p:tav>
                                      </p:tavLst>
                                    </p:anim>
                                    <p:anim calcmode="lin" valueType="num">
                                      <p:cBhvr>
                                        <p:cTn id="15" dur="500" fill="hold"/>
                                        <p:tgtEl>
                                          <p:spTgt spid="2732054"/>
                                        </p:tgtEl>
                                        <p:attrNameLst>
                                          <p:attrName>ppt_x</p:attrName>
                                        </p:attrNameLst>
                                      </p:cBhvr>
                                      <p:tavLst>
                                        <p:tav tm="0">
                                          <p:val>
                                            <p:fltVal val="0.5"/>
                                          </p:val>
                                        </p:tav>
                                        <p:tav tm="100000">
                                          <p:val>
                                            <p:strVal val="#ppt_x"/>
                                          </p:val>
                                        </p:tav>
                                      </p:tavLst>
                                    </p:anim>
                                    <p:anim calcmode="lin" valueType="num">
                                      <p:cBhvr>
                                        <p:cTn id="16" dur="500" fill="hold"/>
                                        <p:tgtEl>
                                          <p:spTgt spid="2732054"/>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2732055"/>
                                        </p:tgtEl>
                                        <p:attrNameLst>
                                          <p:attrName>style.visibility</p:attrName>
                                        </p:attrNameLst>
                                      </p:cBhvr>
                                      <p:to>
                                        <p:strVal val="visible"/>
                                      </p:to>
                                    </p:set>
                                    <p:anim calcmode="lin" valueType="num">
                                      <p:cBhvr>
                                        <p:cTn id="21" dur="500" fill="hold"/>
                                        <p:tgtEl>
                                          <p:spTgt spid="2732055"/>
                                        </p:tgtEl>
                                        <p:attrNameLst>
                                          <p:attrName>ppt_w</p:attrName>
                                        </p:attrNameLst>
                                      </p:cBhvr>
                                      <p:tavLst>
                                        <p:tav tm="0">
                                          <p:val>
                                            <p:strVal val="2/3*#ppt_w"/>
                                          </p:val>
                                        </p:tav>
                                        <p:tav tm="100000">
                                          <p:val>
                                            <p:strVal val="#ppt_w"/>
                                          </p:val>
                                        </p:tav>
                                      </p:tavLst>
                                    </p:anim>
                                    <p:anim calcmode="lin" valueType="num">
                                      <p:cBhvr>
                                        <p:cTn id="22" dur="500" fill="hold"/>
                                        <p:tgtEl>
                                          <p:spTgt spid="273205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2053" grpId="0" animBg="1" autoUpdateAnimBg="0"/>
      <p:bldP spid="2732054" grpId="0" animBg="1" autoUpdateAnimBg="0"/>
      <p:bldP spid="2732055"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8" name="Group 2"/>
          <p:cNvGrpSpPr>
            <a:grpSpLocks/>
          </p:cNvGrpSpPr>
          <p:nvPr/>
        </p:nvGrpSpPr>
        <p:grpSpPr bwMode="auto">
          <a:xfrm>
            <a:off x="8097838" y="2501900"/>
            <a:ext cx="538162" cy="728663"/>
            <a:chOff x="4816" y="1931"/>
            <a:chExt cx="256" cy="359"/>
          </a:xfrm>
        </p:grpSpPr>
        <p:sp>
          <p:nvSpPr>
            <p:cNvPr id="134269"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34270"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34271"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34272"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34149" name="Group 7"/>
          <p:cNvGrpSpPr>
            <a:grpSpLocks/>
          </p:cNvGrpSpPr>
          <p:nvPr/>
        </p:nvGrpSpPr>
        <p:grpSpPr bwMode="auto">
          <a:xfrm>
            <a:off x="4392613" y="5108575"/>
            <a:ext cx="2482850" cy="1165225"/>
            <a:chOff x="3052" y="3215"/>
            <a:chExt cx="1182" cy="574"/>
          </a:xfrm>
        </p:grpSpPr>
        <p:sp>
          <p:nvSpPr>
            <p:cNvPr id="134255"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4256"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34257"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58"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4259"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60"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61"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34262"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4263"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4264"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65"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34266"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267"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68"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34150" name="Group 22"/>
          <p:cNvGrpSpPr>
            <a:grpSpLocks/>
          </p:cNvGrpSpPr>
          <p:nvPr/>
        </p:nvGrpSpPr>
        <p:grpSpPr bwMode="auto">
          <a:xfrm>
            <a:off x="6607175" y="4217988"/>
            <a:ext cx="838200" cy="1020762"/>
            <a:chOff x="4106" y="2776"/>
            <a:chExt cx="399" cy="503"/>
          </a:xfrm>
        </p:grpSpPr>
        <p:sp>
          <p:nvSpPr>
            <p:cNvPr id="134249"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4250"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34251"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34252"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34253"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34254"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34151" name="Freeform 29"/>
          <p:cNvSpPr>
            <a:spLocks/>
          </p:cNvSpPr>
          <p:nvPr/>
        </p:nvSpPr>
        <p:spPr bwMode="auto">
          <a:xfrm>
            <a:off x="7529513" y="3521075"/>
            <a:ext cx="100012" cy="438150"/>
          </a:xfrm>
          <a:custGeom>
            <a:avLst/>
            <a:gdLst>
              <a:gd name="T0" fmla="*/ 0 w 48"/>
              <a:gd name="T1" fmla="*/ 129822 h 216"/>
              <a:gd name="T2" fmla="*/ 100012 w 48"/>
              <a:gd name="T3" fmla="*/ 0 h 216"/>
              <a:gd name="T4" fmla="*/ 100012 w 48"/>
              <a:gd name="T5" fmla="*/ 308328 h 216"/>
              <a:gd name="T6" fmla="*/ 0 w 48"/>
              <a:gd name="T7" fmla="*/ 438150 h 216"/>
              <a:gd name="T8" fmla="*/ 0 w 48"/>
              <a:gd name="T9" fmla="*/ 129822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34152" name="Freeform 30"/>
          <p:cNvSpPr>
            <a:spLocks/>
          </p:cNvSpPr>
          <p:nvPr/>
        </p:nvSpPr>
        <p:spPr bwMode="auto">
          <a:xfrm>
            <a:off x="7445375" y="3536950"/>
            <a:ext cx="84138" cy="438150"/>
          </a:xfrm>
          <a:custGeom>
            <a:avLst/>
            <a:gdLst>
              <a:gd name="T0" fmla="*/ 0 w 40"/>
              <a:gd name="T1" fmla="*/ 0 h 216"/>
              <a:gd name="T2" fmla="*/ 84138 w 40"/>
              <a:gd name="T3" fmla="*/ 113594 h 216"/>
              <a:gd name="T4" fmla="*/ 84138 w 40"/>
              <a:gd name="T5" fmla="*/ 438150 h 216"/>
              <a:gd name="T6" fmla="*/ 0 w 40"/>
              <a:gd name="T7" fmla="*/ 324556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34153" name="Freeform 31"/>
          <p:cNvSpPr>
            <a:spLocks/>
          </p:cNvSpPr>
          <p:nvPr/>
        </p:nvSpPr>
        <p:spPr bwMode="auto">
          <a:xfrm>
            <a:off x="7410450" y="3698875"/>
            <a:ext cx="101600" cy="501650"/>
          </a:xfrm>
          <a:custGeom>
            <a:avLst/>
            <a:gdLst>
              <a:gd name="T0" fmla="*/ 101600 w 48"/>
              <a:gd name="T1" fmla="*/ 0 h 247"/>
              <a:gd name="T2" fmla="*/ 0 w 48"/>
              <a:gd name="T3" fmla="*/ 194973 h 247"/>
              <a:gd name="T4" fmla="*/ 0 w 48"/>
              <a:gd name="T5" fmla="*/ 501650 h 247"/>
              <a:gd name="T6" fmla="*/ 101600 w 48"/>
              <a:gd name="T7" fmla="*/ 308708 h 247"/>
              <a:gd name="T8" fmla="*/ 101600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34154" name="Freeform 32"/>
          <p:cNvSpPr>
            <a:spLocks/>
          </p:cNvSpPr>
          <p:nvPr/>
        </p:nvSpPr>
        <p:spPr bwMode="auto">
          <a:xfrm>
            <a:off x="7343775" y="3894138"/>
            <a:ext cx="66675" cy="227012"/>
          </a:xfrm>
          <a:custGeom>
            <a:avLst/>
            <a:gdLst>
              <a:gd name="T0" fmla="*/ 66675 w 32"/>
              <a:gd name="T1" fmla="*/ 0 h 112"/>
              <a:gd name="T2" fmla="*/ 0 w 32"/>
              <a:gd name="T3" fmla="*/ 64861 h 112"/>
              <a:gd name="T4" fmla="*/ 66675 w 32"/>
              <a:gd name="T5" fmla="*/ 227012 h 112"/>
              <a:gd name="T6" fmla="*/ 66675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34155" name="Freeform 33"/>
          <p:cNvSpPr>
            <a:spLocks/>
          </p:cNvSpPr>
          <p:nvPr/>
        </p:nvSpPr>
        <p:spPr bwMode="auto">
          <a:xfrm>
            <a:off x="8132763" y="3165475"/>
            <a:ext cx="117475" cy="355600"/>
          </a:xfrm>
          <a:custGeom>
            <a:avLst/>
            <a:gdLst>
              <a:gd name="T0" fmla="*/ 0 w 56"/>
              <a:gd name="T1" fmla="*/ 32512 h 175"/>
              <a:gd name="T2" fmla="*/ 117475 w 56"/>
              <a:gd name="T3" fmla="*/ 0 h 175"/>
              <a:gd name="T4" fmla="*/ 117475 w 56"/>
              <a:gd name="T5" fmla="*/ 306832 h 175"/>
              <a:gd name="T6" fmla="*/ 0 w 56"/>
              <a:gd name="T7" fmla="*/ 355600 h 175"/>
              <a:gd name="T8" fmla="*/ 0 w 56"/>
              <a:gd name="T9" fmla="*/ 32512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34156" name="Freeform 34"/>
          <p:cNvSpPr>
            <a:spLocks/>
          </p:cNvSpPr>
          <p:nvPr/>
        </p:nvSpPr>
        <p:spPr bwMode="auto">
          <a:xfrm>
            <a:off x="8067675" y="3149600"/>
            <a:ext cx="65088" cy="355600"/>
          </a:xfrm>
          <a:custGeom>
            <a:avLst/>
            <a:gdLst>
              <a:gd name="T0" fmla="*/ 0 w 31"/>
              <a:gd name="T1" fmla="*/ 0 h 175"/>
              <a:gd name="T2" fmla="*/ 65088 w 31"/>
              <a:gd name="T3" fmla="*/ 65024 h 175"/>
              <a:gd name="T4" fmla="*/ 65088 w 31"/>
              <a:gd name="T5" fmla="*/ 355600 h 175"/>
              <a:gd name="T6" fmla="*/ 0 w 31"/>
              <a:gd name="T7" fmla="*/ 308864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34157" name="Freeform 35"/>
          <p:cNvSpPr>
            <a:spLocks/>
          </p:cNvSpPr>
          <p:nvPr/>
        </p:nvSpPr>
        <p:spPr bwMode="auto">
          <a:xfrm>
            <a:off x="8034338" y="3165475"/>
            <a:ext cx="33337" cy="371475"/>
          </a:xfrm>
          <a:custGeom>
            <a:avLst/>
            <a:gdLst>
              <a:gd name="T0" fmla="*/ 33337 w 16"/>
              <a:gd name="T1" fmla="*/ 0 h 183"/>
              <a:gd name="T2" fmla="*/ 33337 w 16"/>
              <a:gd name="T3" fmla="*/ 292308 h 183"/>
              <a:gd name="T4" fmla="*/ 0 w 16"/>
              <a:gd name="T5" fmla="*/ 371475 h 183"/>
              <a:gd name="T6" fmla="*/ 0 w 16"/>
              <a:gd name="T7" fmla="*/ 48718 h 183"/>
              <a:gd name="T8" fmla="*/ 3333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34158" name="Freeform 36"/>
          <p:cNvSpPr>
            <a:spLocks/>
          </p:cNvSpPr>
          <p:nvPr/>
        </p:nvSpPr>
        <p:spPr bwMode="auto">
          <a:xfrm>
            <a:off x="7731125" y="3230563"/>
            <a:ext cx="303213" cy="339725"/>
          </a:xfrm>
          <a:custGeom>
            <a:avLst/>
            <a:gdLst>
              <a:gd name="T0" fmla="*/ 303213 w 144"/>
              <a:gd name="T1" fmla="*/ 0 h 167"/>
              <a:gd name="T2" fmla="*/ 235832 w 144"/>
              <a:gd name="T3" fmla="*/ 0 h 167"/>
              <a:gd name="T4" fmla="*/ 0 w 144"/>
              <a:gd name="T5" fmla="*/ 32549 h 167"/>
              <a:gd name="T6" fmla="*/ 0 w 144"/>
              <a:gd name="T7" fmla="*/ 339725 h 167"/>
              <a:gd name="T8" fmla="*/ 235832 w 144"/>
              <a:gd name="T9" fmla="*/ 323451 h 167"/>
              <a:gd name="T10" fmla="*/ 303213 w 144"/>
              <a:gd name="T11" fmla="*/ 307176 h 167"/>
              <a:gd name="T12" fmla="*/ 303213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34159" name="Freeform 37"/>
          <p:cNvSpPr>
            <a:spLocks/>
          </p:cNvSpPr>
          <p:nvPr/>
        </p:nvSpPr>
        <p:spPr bwMode="auto">
          <a:xfrm>
            <a:off x="7629525" y="3279775"/>
            <a:ext cx="101600" cy="403225"/>
          </a:xfrm>
          <a:custGeom>
            <a:avLst/>
            <a:gdLst>
              <a:gd name="T0" fmla="*/ 101600 w 48"/>
              <a:gd name="T1" fmla="*/ 0 h 199"/>
              <a:gd name="T2" fmla="*/ 101600 w 48"/>
              <a:gd name="T3" fmla="*/ 305965 h 199"/>
              <a:gd name="T4" fmla="*/ 33867 w 48"/>
              <a:gd name="T5" fmla="*/ 338385 h 199"/>
              <a:gd name="T6" fmla="*/ 0 w 48"/>
              <a:gd name="T7" fmla="*/ 403225 h 199"/>
              <a:gd name="T8" fmla="*/ 0 w 48"/>
              <a:gd name="T9" fmla="*/ 241124 h 199"/>
              <a:gd name="T10" fmla="*/ 16933 w 48"/>
              <a:gd name="T11" fmla="*/ 129680 h 199"/>
              <a:gd name="T12" fmla="*/ 0 w 48"/>
              <a:gd name="T13" fmla="*/ 113470 h 199"/>
              <a:gd name="T14" fmla="*/ 33867 w 48"/>
              <a:gd name="T15" fmla="*/ 32420 h 199"/>
              <a:gd name="T16" fmla="*/ 101600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34160" name="Group 38"/>
          <p:cNvGrpSpPr>
            <a:grpSpLocks/>
          </p:cNvGrpSpPr>
          <p:nvPr/>
        </p:nvGrpSpPr>
        <p:grpSpPr bwMode="auto">
          <a:xfrm>
            <a:off x="635000" y="2033588"/>
            <a:ext cx="3790950" cy="4064000"/>
            <a:chOff x="1263" y="1700"/>
            <a:chExt cx="1805" cy="2002"/>
          </a:xfrm>
        </p:grpSpPr>
        <p:sp>
          <p:nvSpPr>
            <p:cNvPr id="134233"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34"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235"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36"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237"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38"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239"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240"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41"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34242"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43"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34244"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34245"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46"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4247"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4248"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34161" name="Group 55"/>
          <p:cNvGrpSpPr>
            <a:grpSpLocks/>
          </p:cNvGrpSpPr>
          <p:nvPr/>
        </p:nvGrpSpPr>
        <p:grpSpPr bwMode="auto">
          <a:xfrm>
            <a:off x="5080000" y="1984375"/>
            <a:ext cx="1409700" cy="1230313"/>
            <a:chOff x="3379" y="1676"/>
            <a:chExt cx="671" cy="606"/>
          </a:xfrm>
        </p:grpSpPr>
        <p:sp>
          <p:nvSpPr>
            <p:cNvPr id="134225"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4226"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34227"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34228"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34229"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34230"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34231"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34232"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34162" name="Freeform 64"/>
          <p:cNvSpPr>
            <a:spLocks/>
          </p:cNvSpPr>
          <p:nvPr/>
        </p:nvSpPr>
        <p:spPr bwMode="auto">
          <a:xfrm>
            <a:off x="6757988" y="3051175"/>
            <a:ext cx="787400" cy="454025"/>
          </a:xfrm>
          <a:custGeom>
            <a:avLst/>
            <a:gdLst>
              <a:gd name="T0" fmla="*/ 0 w 375"/>
              <a:gd name="T1" fmla="*/ 81439 h 223"/>
              <a:gd name="T2" fmla="*/ 117585 w 375"/>
              <a:gd name="T3" fmla="*/ 0 h 223"/>
              <a:gd name="T4" fmla="*/ 117585 w 375"/>
              <a:gd name="T5" fmla="*/ 81439 h 223"/>
              <a:gd name="T6" fmla="*/ 703411 w 375"/>
              <a:gd name="T7" fmla="*/ 81439 h 223"/>
              <a:gd name="T8" fmla="*/ 787400 w 375"/>
              <a:gd name="T9" fmla="*/ 211743 h 223"/>
              <a:gd name="T10" fmla="*/ 737006 w 375"/>
              <a:gd name="T11" fmla="*/ 260606 h 223"/>
              <a:gd name="T12" fmla="*/ 770602 w 375"/>
              <a:gd name="T13" fmla="*/ 374622 h 223"/>
              <a:gd name="T14" fmla="*/ 737006 w 375"/>
              <a:gd name="T15" fmla="*/ 421449 h 223"/>
              <a:gd name="T16" fmla="*/ 602623 w 375"/>
              <a:gd name="T17" fmla="*/ 421449 h 223"/>
              <a:gd name="T18" fmla="*/ 602623 w 375"/>
              <a:gd name="T19" fmla="*/ 454025 h 223"/>
              <a:gd name="T20" fmla="*/ 0 w 375"/>
              <a:gd name="T21" fmla="*/ 454025 h 223"/>
              <a:gd name="T22" fmla="*/ 0 w 375"/>
              <a:gd name="T23" fmla="*/ 81439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34163" name="Freeform 65"/>
          <p:cNvSpPr>
            <a:spLocks/>
          </p:cNvSpPr>
          <p:nvPr/>
        </p:nvSpPr>
        <p:spPr bwMode="auto">
          <a:xfrm>
            <a:off x="6875463" y="2566988"/>
            <a:ext cx="871537" cy="760412"/>
          </a:xfrm>
          <a:custGeom>
            <a:avLst/>
            <a:gdLst>
              <a:gd name="T0" fmla="*/ 0 w 415"/>
              <a:gd name="T1" fmla="*/ 484636 h 375"/>
              <a:gd name="T2" fmla="*/ 0 w 415"/>
              <a:gd name="T3" fmla="*/ 565747 h 375"/>
              <a:gd name="T4" fmla="*/ 569124 w 415"/>
              <a:gd name="T5" fmla="*/ 565747 h 375"/>
              <a:gd name="T6" fmla="*/ 669928 w 415"/>
              <a:gd name="T7" fmla="*/ 695524 h 375"/>
              <a:gd name="T8" fmla="*/ 770733 w 415"/>
              <a:gd name="T9" fmla="*/ 711746 h 375"/>
              <a:gd name="T10" fmla="*/ 770733 w 415"/>
              <a:gd name="T11" fmla="*/ 760412 h 375"/>
              <a:gd name="T12" fmla="*/ 854736 w 415"/>
              <a:gd name="T13" fmla="*/ 695524 h 375"/>
              <a:gd name="T14" fmla="*/ 871537 w 415"/>
              <a:gd name="T15" fmla="*/ 452192 h 375"/>
              <a:gd name="T16" fmla="*/ 871537 w 415"/>
              <a:gd name="T17" fmla="*/ 273748 h 375"/>
              <a:gd name="T18" fmla="*/ 837936 w 415"/>
              <a:gd name="T19" fmla="*/ 241304 h 375"/>
              <a:gd name="T20" fmla="*/ 854736 w 415"/>
              <a:gd name="T21" fmla="*/ 0 h 375"/>
              <a:gd name="T22" fmla="*/ 669928 w 415"/>
              <a:gd name="T23" fmla="*/ 0 h 375"/>
              <a:gd name="T24" fmla="*/ 468320 w 415"/>
              <a:gd name="T25" fmla="*/ 194665 h 375"/>
              <a:gd name="T26" fmla="*/ 501921 w 415"/>
              <a:gd name="T27" fmla="*/ 257526 h 375"/>
              <a:gd name="T28" fmla="*/ 384316 w 415"/>
              <a:gd name="T29" fmla="*/ 354859 h 375"/>
              <a:gd name="T30" fmla="*/ 216309 w 415"/>
              <a:gd name="T31" fmla="*/ 322415 h 375"/>
              <a:gd name="T32" fmla="*/ 81903 w 415"/>
              <a:gd name="T33" fmla="*/ 322415 h 375"/>
              <a:gd name="T34" fmla="*/ 48302 w 415"/>
              <a:gd name="T35" fmla="*/ 419747 h 375"/>
              <a:gd name="T36" fmla="*/ 0 w 415"/>
              <a:gd name="T37" fmla="*/ 484636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34164" name="Freeform 66"/>
          <p:cNvSpPr>
            <a:spLocks/>
          </p:cNvSpPr>
          <p:nvPr/>
        </p:nvSpPr>
        <p:spPr bwMode="auto">
          <a:xfrm>
            <a:off x="7713663" y="2582863"/>
            <a:ext cx="319087" cy="371475"/>
          </a:xfrm>
          <a:custGeom>
            <a:avLst/>
            <a:gdLst>
              <a:gd name="T0" fmla="*/ 16794 w 152"/>
              <a:gd name="T1" fmla="*/ 0 h 183"/>
              <a:gd name="T2" fmla="*/ 319087 w 152"/>
              <a:gd name="T3" fmla="*/ 0 h 183"/>
              <a:gd name="T4" fmla="*/ 302293 w 152"/>
              <a:gd name="T5" fmla="*/ 97436 h 183"/>
              <a:gd name="T6" fmla="*/ 251911 w 152"/>
              <a:gd name="T7" fmla="*/ 113675 h 183"/>
              <a:gd name="T8" fmla="*/ 167941 w 152"/>
              <a:gd name="T9" fmla="*/ 371475 h 183"/>
              <a:gd name="T10" fmla="*/ 33588 w 152"/>
              <a:gd name="T11" fmla="*/ 371475 h 183"/>
              <a:gd name="T12" fmla="*/ 33588 w 152"/>
              <a:gd name="T13" fmla="*/ 257800 h 183"/>
              <a:gd name="T14" fmla="*/ 0 w 152"/>
              <a:gd name="T15" fmla="*/ 225321 h 183"/>
              <a:gd name="T16" fmla="*/ 16794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34165" name="Freeform 67"/>
          <p:cNvSpPr>
            <a:spLocks/>
          </p:cNvSpPr>
          <p:nvPr/>
        </p:nvSpPr>
        <p:spPr bwMode="auto">
          <a:xfrm>
            <a:off x="7881938" y="2436813"/>
            <a:ext cx="249237" cy="517525"/>
          </a:xfrm>
          <a:custGeom>
            <a:avLst/>
            <a:gdLst>
              <a:gd name="T0" fmla="*/ 150799 w 119"/>
              <a:gd name="T1" fmla="*/ 146125 h 255"/>
              <a:gd name="T2" fmla="*/ 249237 w 119"/>
              <a:gd name="T3" fmla="*/ 0 h 255"/>
              <a:gd name="T4" fmla="*/ 249237 w 119"/>
              <a:gd name="T5" fmla="*/ 485053 h 255"/>
              <a:gd name="T6" fmla="*/ 150799 w 119"/>
              <a:gd name="T7" fmla="*/ 517525 h 255"/>
              <a:gd name="T8" fmla="*/ 0 w 119"/>
              <a:gd name="T9" fmla="*/ 517525 h 255"/>
              <a:gd name="T10" fmla="*/ 83777 w 119"/>
              <a:gd name="T11" fmla="*/ 259777 h 255"/>
              <a:gd name="T12" fmla="*/ 150799 w 119"/>
              <a:gd name="T13" fmla="*/ 243541 h 255"/>
              <a:gd name="T14" fmla="*/ 150799 w 119"/>
              <a:gd name="T15" fmla="*/ 146125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34166" name="Freeform 68"/>
          <p:cNvSpPr>
            <a:spLocks/>
          </p:cNvSpPr>
          <p:nvPr/>
        </p:nvSpPr>
        <p:spPr bwMode="auto">
          <a:xfrm>
            <a:off x="8131175" y="2160588"/>
            <a:ext cx="504825" cy="744537"/>
          </a:xfrm>
          <a:custGeom>
            <a:avLst/>
            <a:gdLst>
              <a:gd name="T0" fmla="*/ 0 w 240"/>
              <a:gd name="T1" fmla="*/ 292134 h 367"/>
              <a:gd name="T2" fmla="*/ 0 w 240"/>
              <a:gd name="T3" fmla="*/ 744537 h 367"/>
              <a:gd name="T4" fmla="*/ 117793 w 240"/>
              <a:gd name="T5" fmla="*/ 679618 h 367"/>
              <a:gd name="T6" fmla="*/ 117793 w 240"/>
              <a:gd name="T7" fmla="*/ 632958 h 367"/>
              <a:gd name="T8" fmla="*/ 504825 w 240"/>
              <a:gd name="T9" fmla="*/ 357053 h 367"/>
              <a:gd name="T10" fmla="*/ 487998 w 240"/>
              <a:gd name="T11" fmla="*/ 259675 h 367"/>
              <a:gd name="T12" fmla="*/ 420688 w 240"/>
              <a:gd name="T13" fmla="*/ 227216 h 367"/>
              <a:gd name="T14" fmla="*/ 370205 w 240"/>
              <a:gd name="T15" fmla="*/ 16230 h 367"/>
              <a:gd name="T16" fmla="*/ 269240 w 240"/>
              <a:gd name="T17" fmla="*/ 32459 h 367"/>
              <a:gd name="T18" fmla="*/ 218758 w 240"/>
              <a:gd name="T19" fmla="*/ 0 h 367"/>
              <a:gd name="T20" fmla="*/ 117793 w 240"/>
              <a:gd name="T21" fmla="*/ 81148 h 367"/>
              <a:gd name="T22" fmla="*/ 0 w 240"/>
              <a:gd name="T23" fmla="*/ 29213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34167" name="Freeform 69"/>
          <p:cNvSpPr>
            <a:spLocks/>
          </p:cNvSpPr>
          <p:nvPr/>
        </p:nvSpPr>
        <p:spPr bwMode="auto">
          <a:xfrm>
            <a:off x="7731125" y="2922588"/>
            <a:ext cx="501650" cy="276225"/>
          </a:xfrm>
          <a:custGeom>
            <a:avLst/>
            <a:gdLst>
              <a:gd name="T0" fmla="*/ 16792 w 239"/>
              <a:gd name="T1" fmla="*/ 32497 h 136"/>
              <a:gd name="T2" fmla="*/ 302249 w 239"/>
              <a:gd name="T3" fmla="*/ 32497 h 136"/>
              <a:gd name="T4" fmla="*/ 384109 w 239"/>
              <a:gd name="T5" fmla="*/ 0 h 136"/>
              <a:gd name="T6" fmla="*/ 417692 w 239"/>
              <a:gd name="T7" fmla="*/ 81243 h 136"/>
              <a:gd name="T8" fmla="*/ 367317 w 239"/>
              <a:gd name="T9" fmla="*/ 129988 h 136"/>
              <a:gd name="T10" fmla="*/ 434483 w 239"/>
              <a:gd name="T11" fmla="*/ 243728 h 136"/>
              <a:gd name="T12" fmla="*/ 501650 w 239"/>
              <a:gd name="T13" fmla="*/ 243728 h 136"/>
              <a:gd name="T14" fmla="*/ 400900 w 239"/>
              <a:gd name="T15" fmla="*/ 276225 h 136"/>
              <a:gd name="T16" fmla="*/ 302249 w 239"/>
              <a:gd name="T17" fmla="*/ 194982 h 136"/>
              <a:gd name="T18" fmla="*/ 0 w 239"/>
              <a:gd name="T19" fmla="*/ 194982 h 136"/>
              <a:gd name="T20" fmla="*/ 16792 w 239"/>
              <a:gd name="T21" fmla="*/ 3249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34168" name="Freeform 70"/>
          <p:cNvSpPr>
            <a:spLocks/>
          </p:cNvSpPr>
          <p:nvPr/>
        </p:nvSpPr>
        <p:spPr bwMode="auto">
          <a:xfrm>
            <a:off x="7966075" y="3116263"/>
            <a:ext cx="100013" cy="114300"/>
          </a:xfrm>
          <a:custGeom>
            <a:avLst/>
            <a:gdLst>
              <a:gd name="T0" fmla="*/ 0 w 48"/>
              <a:gd name="T1" fmla="*/ 0 h 56"/>
              <a:gd name="T2" fmla="*/ 66675 w 48"/>
              <a:gd name="T3" fmla="*/ 0 h 56"/>
              <a:gd name="T4" fmla="*/ 100013 w 48"/>
              <a:gd name="T5" fmla="*/ 32657 h 56"/>
              <a:gd name="T6" fmla="*/ 66675 w 48"/>
              <a:gd name="T7" fmla="*/ 114300 h 56"/>
              <a:gd name="T8" fmla="*/ 0 w 48"/>
              <a:gd name="T9" fmla="*/ 114300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4169" name="Freeform 71"/>
          <p:cNvSpPr>
            <a:spLocks/>
          </p:cNvSpPr>
          <p:nvPr/>
        </p:nvSpPr>
        <p:spPr bwMode="auto">
          <a:xfrm>
            <a:off x="7731125" y="3116263"/>
            <a:ext cx="234950" cy="146050"/>
          </a:xfrm>
          <a:custGeom>
            <a:avLst/>
            <a:gdLst>
              <a:gd name="T0" fmla="*/ 0 w 112"/>
              <a:gd name="T1" fmla="*/ 0 h 72"/>
              <a:gd name="T2" fmla="*/ 234950 w 112"/>
              <a:gd name="T3" fmla="*/ 0 h 72"/>
              <a:gd name="T4" fmla="*/ 234950 w 112"/>
              <a:gd name="T5" fmla="*/ 113594 h 72"/>
              <a:gd name="T6" fmla="*/ 0 w 112"/>
              <a:gd name="T7" fmla="*/ 146050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4170" name="Freeform 72"/>
          <p:cNvSpPr>
            <a:spLocks/>
          </p:cNvSpPr>
          <p:nvPr/>
        </p:nvSpPr>
        <p:spPr bwMode="auto">
          <a:xfrm>
            <a:off x="7445375" y="3262313"/>
            <a:ext cx="201613" cy="388937"/>
          </a:xfrm>
          <a:custGeom>
            <a:avLst/>
            <a:gdLst>
              <a:gd name="T0" fmla="*/ 100807 w 96"/>
              <a:gd name="T1" fmla="*/ 0 h 191"/>
              <a:gd name="T2" fmla="*/ 50403 w 96"/>
              <a:gd name="T3" fmla="*/ 48872 h 191"/>
              <a:gd name="T4" fmla="*/ 84005 w 96"/>
              <a:gd name="T5" fmla="*/ 162906 h 191"/>
              <a:gd name="T6" fmla="*/ 50403 w 96"/>
              <a:gd name="T7" fmla="*/ 209741 h 191"/>
              <a:gd name="T8" fmla="*/ 0 w 96"/>
              <a:gd name="T9" fmla="*/ 274903 h 191"/>
              <a:gd name="T10" fmla="*/ 84005 w 96"/>
              <a:gd name="T11" fmla="*/ 388937 h 191"/>
              <a:gd name="T12" fmla="*/ 184812 w 96"/>
              <a:gd name="T13" fmla="*/ 274903 h 191"/>
              <a:gd name="T14" fmla="*/ 201613 w 96"/>
              <a:gd name="T15" fmla="*/ 130324 h 191"/>
              <a:gd name="T16" fmla="*/ 168011 w 96"/>
              <a:gd name="T17" fmla="*/ 130324 h 191"/>
              <a:gd name="T18" fmla="*/ 201613 w 96"/>
              <a:gd name="T19" fmla="*/ 65162 h 191"/>
              <a:gd name="T20" fmla="*/ 201613 w 96"/>
              <a:gd name="T21" fmla="*/ 16291 h 191"/>
              <a:gd name="T22" fmla="*/ 10080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34171" name="Freeform 73"/>
          <p:cNvSpPr>
            <a:spLocks/>
          </p:cNvSpPr>
          <p:nvPr/>
        </p:nvSpPr>
        <p:spPr bwMode="auto">
          <a:xfrm>
            <a:off x="7361238" y="3471863"/>
            <a:ext cx="150812" cy="260350"/>
          </a:xfrm>
          <a:custGeom>
            <a:avLst/>
            <a:gdLst>
              <a:gd name="T0" fmla="*/ 134055 w 72"/>
              <a:gd name="T1" fmla="*/ 0 h 128"/>
              <a:gd name="T2" fmla="*/ 0 w 72"/>
              <a:gd name="T3" fmla="*/ 0 h 128"/>
              <a:gd name="T4" fmla="*/ 0 w 72"/>
              <a:gd name="T5" fmla="*/ 260350 h 128"/>
              <a:gd name="T6" fmla="*/ 134055 w 72"/>
              <a:gd name="T7" fmla="*/ 260350 h 128"/>
              <a:gd name="T8" fmla="*/ 150812 w 72"/>
              <a:gd name="T9" fmla="*/ 227806 h 128"/>
              <a:gd name="T10" fmla="*/ 83784 w 72"/>
              <a:gd name="T11" fmla="*/ 146447 h 128"/>
              <a:gd name="T12" fmla="*/ 83784 w 72"/>
              <a:gd name="T13" fmla="*/ 65088 h 128"/>
              <a:gd name="T14" fmla="*/ 134055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34172" name="Freeform 74"/>
          <p:cNvSpPr>
            <a:spLocks/>
          </p:cNvSpPr>
          <p:nvPr/>
        </p:nvSpPr>
        <p:spPr bwMode="auto">
          <a:xfrm>
            <a:off x="6892925" y="3505200"/>
            <a:ext cx="601663" cy="373063"/>
          </a:xfrm>
          <a:custGeom>
            <a:avLst/>
            <a:gdLst>
              <a:gd name="T0" fmla="*/ 0 w 287"/>
              <a:gd name="T1" fmla="*/ 0 h 184"/>
              <a:gd name="T2" fmla="*/ 467494 w 287"/>
              <a:gd name="T3" fmla="*/ 0 h 184"/>
              <a:gd name="T4" fmla="*/ 467494 w 287"/>
              <a:gd name="T5" fmla="*/ 243302 h 184"/>
              <a:gd name="T6" fmla="*/ 601663 w 287"/>
              <a:gd name="T7" fmla="*/ 243302 h 184"/>
              <a:gd name="T8" fmla="*/ 517808 w 287"/>
              <a:gd name="T9" fmla="*/ 373063 h 184"/>
              <a:gd name="T10" fmla="*/ 366868 w 287"/>
              <a:gd name="T11" fmla="*/ 340623 h 184"/>
              <a:gd name="T12" fmla="*/ 316554 w 287"/>
              <a:gd name="T13" fmla="*/ 145981 h 184"/>
              <a:gd name="T14" fmla="*/ 299783 w 287"/>
              <a:gd name="T15" fmla="*/ 113541 h 184"/>
              <a:gd name="T16" fmla="*/ 182386 w 287"/>
              <a:gd name="T17" fmla="*/ 64881 h 184"/>
              <a:gd name="T18" fmla="*/ 0 w 287"/>
              <a:gd name="T19" fmla="*/ 162201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4173" name="Freeform 75"/>
          <p:cNvSpPr>
            <a:spLocks/>
          </p:cNvSpPr>
          <p:nvPr/>
        </p:nvSpPr>
        <p:spPr bwMode="auto">
          <a:xfrm>
            <a:off x="3721100" y="3471863"/>
            <a:ext cx="1004888" cy="520700"/>
          </a:xfrm>
          <a:custGeom>
            <a:avLst/>
            <a:gdLst>
              <a:gd name="T0" fmla="*/ 0 w 479"/>
              <a:gd name="T1" fmla="*/ 0 h 256"/>
              <a:gd name="T2" fmla="*/ 954539 w 479"/>
              <a:gd name="T3" fmla="*/ 0 h 256"/>
              <a:gd name="T4" fmla="*/ 988105 w 479"/>
              <a:gd name="T5" fmla="*/ 32544 h 256"/>
              <a:gd name="T6" fmla="*/ 937756 w 479"/>
              <a:gd name="T7" fmla="*/ 81359 h 256"/>
              <a:gd name="T8" fmla="*/ 1004888 w 479"/>
              <a:gd name="T9" fmla="*/ 146447 h 256"/>
              <a:gd name="T10" fmla="*/ 1004888 w 479"/>
              <a:gd name="T11" fmla="*/ 520700 h 256"/>
              <a:gd name="T12" fmla="*/ 0 w 479"/>
              <a:gd name="T13" fmla="*/ 520700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34174" name="Freeform 76"/>
          <p:cNvSpPr>
            <a:spLocks/>
          </p:cNvSpPr>
          <p:nvPr/>
        </p:nvSpPr>
        <p:spPr bwMode="auto">
          <a:xfrm>
            <a:off x="3451225" y="2387600"/>
            <a:ext cx="1058863" cy="647700"/>
          </a:xfrm>
          <a:custGeom>
            <a:avLst/>
            <a:gdLst>
              <a:gd name="T0" fmla="*/ 0 w 504"/>
              <a:gd name="T1" fmla="*/ 0 h 319"/>
              <a:gd name="T2" fmla="*/ 1042056 w 504"/>
              <a:gd name="T3" fmla="*/ 0 h 319"/>
              <a:gd name="T4" fmla="*/ 1042056 w 504"/>
              <a:gd name="T5" fmla="*/ 48730 h 319"/>
              <a:gd name="T6" fmla="*/ 991634 w 504"/>
              <a:gd name="T7" fmla="*/ 113703 h 319"/>
              <a:gd name="T8" fmla="*/ 1058863 w 504"/>
              <a:gd name="T9" fmla="*/ 178676 h 319"/>
              <a:gd name="T10" fmla="*/ 1058863 w 504"/>
              <a:gd name="T11" fmla="*/ 469024 h 319"/>
              <a:gd name="T12" fmla="*/ 1025248 w 504"/>
              <a:gd name="T13" fmla="*/ 469024 h 319"/>
              <a:gd name="T14" fmla="*/ 1025248 w 504"/>
              <a:gd name="T15" fmla="*/ 647700 h 319"/>
              <a:gd name="T16" fmla="*/ 840367 w 504"/>
              <a:gd name="T17" fmla="*/ 598970 h 319"/>
              <a:gd name="T18" fmla="*/ 773138 w 504"/>
              <a:gd name="T19" fmla="*/ 550240 h 319"/>
              <a:gd name="T20" fmla="*/ 0 w 504"/>
              <a:gd name="T21" fmla="*/ 550240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34175" name="Freeform 77"/>
          <p:cNvSpPr>
            <a:spLocks/>
          </p:cNvSpPr>
          <p:nvPr/>
        </p:nvSpPr>
        <p:spPr bwMode="auto">
          <a:xfrm>
            <a:off x="4476750" y="2857500"/>
            <a:ext cx="922338" cy="503238"/>
          </a:xfrm>
          <a:custGeom>
            <a:avLst/>
            <a:gdLst>
              <a:gd name="T0" fmla="*/ 0 w 439"/>
              <a:gd name="T1" fmla="*/ 0 h 248"/>
              <a:gd name="T2" fmla="*/ 771066 w 439"/>
              <a:gd name="T3" fmla="*/ 0 h 248"/>
              <a:gd name="T4" fmla="*/ 804682 w 439"/>
              <a:gd name="T5" fmla="*/ 48700 h 248"/>
              <a:gd name="T6" fmla="*/ 804682 w 439"/>
              <a:gd name="T7" fmla="*/ 113634 h 248"/>
              <a:gd name="T8" fmla="*/ 871914 w 439"/>
              <a:gd name="T9" fmla="*/ 194802 h 248"/>
              <a:gd name="T10" fmla="*/ 922338 w 439"/>
              <a:gd name="T11" fmla="*/ 275969 h 248"/>
              <a:gd name="T12" fmla="*/ 804682 w 439"/>
              <a:gd name="T13" fmla="*/ 357137 h 248"/>
              <a:gd name="T14" fmla="*/ 821490 w 439"/>
              <a:gd name="T15" fmla="*/ 405837 h 248"/>
              <a:gd name="T16" fmla="*/ 737450 w 439"/>
              <a:gd name="T17" fmla="*/ 503238 h 248"/>
              <a:gd name="T18" fmla="*/ 100848 w 439"/>
              <a:gd name="T19" fmla="*/ 503238 h 248"/>
              <a:gd name="T20" fmla="*/ 0 w 439"/>
              <a:gd name="T21" fmla="*/ 178568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34176" name="Freeform 78"/>
          <p:cNvSpPr>
            <a:spLocks/>
          </p:cNvSpPr>
          <p:nvPr/>
        </p:nvSpPr>
        <p:spPr bwMode="auto">
          <a:xfrm>
            <a:off x="4392613" y="1854200"/>
            <a:ext cx="939800" cy="1003300"/>
          </a:xfrm>
          <a:custGeom>
            <a:avLst/>
            <a:gdLst>
              <a:gd name="T0" fmla="*/ 0 w 447"/>
              <a:gd name="T1" fmla="*/ 0 h 494"/>
              <a:gd name="T2" fmla="*/ 317472 w 447"/>
              <a:gd name="T3" fmla="*/ 0 h 494"/>
              <a:gd name="T4" fmla="*/ 939800 w 447"/>
              <a:gd name="T5" fmla="*/ 129982 h 494"/>
              <a:gd name="T6" fmla="*/ 721144 w 447"/>
              <a:gd name="T7" fmla="*/ 322924 h 494"/>
              <a:gd name="T8" fmla="*/ 637046 w 447"/>
              <a:gd name="T9" fmla="*/ 615384 h 494"/>
              <a:gd name="T10" fmla="*/ 637046 w 447"/>
              <a:gd name="T11" fmla="*/ 777862 h 494"/>
              <a:gd name="T12" fmla="*/ 855702 w 447"/>
              <a:gd name="T13" fmla="*/ 924092 h 494"/>
              <a:gd name="T14" fmla="*/ 872521 w 447"/>
              <a:gd name="T15" fmla="*/ 1003300 h 494"/>
              <a:gd name="T16" fmla="*/ 117738 w 447"/>
              <a:gd name="T17" fmla="*/ 1003300 h 494"/>
              <a:gd name="T18" fmla="*/ 117738 w 447"/>
              <a:gd name="T19" fmla="*/ 712871 h 494"/>
              <a:gd name="T20" fmla="*/ 67279 w 447"/>
              <a:gd name="T21" fmla="*/ 647880 h 494"/>
              <a:gd name="T22" fmla="*/ 100918 w 447"/>
              <a:gd name="T23" fmla="*/ 599137 h 494"/>
              <a:gd name="T24" fmla="*/ 100918 w 447"/>
              <a:gd name="T25" fmla="*/ 534146 h 494"/>
              <a:gd name="T26" fmla="*/ 84098 w 447"/>
              <a:gd name="T27" fmla="*/ 355420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34177" name="Freeform 79"/>
          <p:cNvSpPr>
            <a:spLocks/>
          </p:cNvSpPr>
          <p:nvPr/>
        </p:nvSpPr>
        <p:spPr bwMode="auto">
          <a:xfrm>
            <a:off x="5029200" y="2225675"/>
            <a:ext cx="820738" cy="809625"/>
          </a:xfrm>
          <a:custGeom>
            <a:avLst/>
            <a:gdLst>
              <a:gd name="T0" fmla="*/ 50378 w 391"/>
              <a:gd name="T1" fmla="*/ 64932 h 399"/>
              <a:gd name="T2" fmla="*/ 251889 w 391"/>
              <a:gd name="T3" fmla="*/ 0 h 399"/>
              <a:gd name="T4" fmla="*/ 302267 w 391"/>
              <a:gd name="T5" fmla="*/ 81165 h 399"/>
              <a:gd name="T6" fmla="*/ 587741 w 391"/>
              <a:gd name="T7" fmla="*/ 211030 h 399"/>
              <a:gd name="T8" fmla="*/ 654911 w 391"/>
              <a:gd name="T9" fmla="*/ 292195 h 399"/>
              <a:gd name="T10" fmla="*/ 671704 w 391"/>
              <a:gd name="T11" fmla="*/ 373361 h 399"/>
              <a:gd name="T12" fmla="*/ 770360 w 391"/>
              <a:gd name="T13" fmla="*/ 340895 h 399"/>
              <a:gd name="T14" fmla="*/ 820738 w 391"/>
              <a:gd name="T15" fmla="*/ 389594 h 399"/>
              <a:gd name="T16" fmla="*/ 722082 w 391"/>
              <a:gd name="T17" fmla="*/ 519459 h 399"/>
              <a:gd name="T18" fmla="*/ 688496 w 391"/>
              <a:gd name="T19" fmla="*/ 809625 h 399"/>
              <a:gd name="T20" fmla="*/ 319059 w 391"/>
              <a:gd name="T21" fmla="*/ 809625 h 399"/>
              <a:gd name="T22" fmla="*/ 251889 w 391"/>
              <a:gd name="T23" fmla="*/ 760926 h 399"/>
              <a:gd name="T24" fmla="*/ 251889 w 391"/>
              <a:gd name="T25" fmla="*/ 679760 h 399"/>
              <a:gd name="T26" fmla="*/ 218304 w 391"/>
              <a:gd name="T27" fmla="*/ 614828 h 399"/>
              <a:gd name="T28" fmla="*/ 218304 w 391"/>
              <a:gd name="T29" fmla="*/ 551925 h 399"/>
              <a:gd name="T30" fmla="*/ 0 w 391"/>
              <a:gd name="T31" fmla="*/ 405827 h 399"/>
              <a:gd name="T32" fmla="*/ 0 w 391"/>
              <a:gd name="T33" fmla="*/ 243496 h 399"/>
              <a:gd name="T34" fmla="*/ 50378 w 391"/>
              <a:gd name="T35" fmla="*/ 64932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34178" name="Freeform 80"/>
          <p:cNvSpPr>
            <a:spLocks/>
          </p:cNvSpPr>
          <p:nvPr/>
        </p:nvSpPr>
        <p:spPr bwMode="auto">
          <a:xfrm>
            <a:off x="5332413" y="2146300"/>
            <a:ext cx="938212" cy="436563"/>
          </a:xfrm>
          <a:custGeom>
            <a:avLst/>
            <a:gdLst>
              <a:gd name="T0" fmla="*/ 0 w 447"/>
              <a:gd name="T1" fmla="*/ 144167 h 215"/>
              <a:gd name="T2" fmla="*/ 285452 w 447"/>
              <a:gd name="T3" fmla="*/ 306609 h 215"/>
              <a:gd name="T4" fmla="*/ 352617 w 447"/>
              <a:gd name="T5" fmla="*/ 371586 h 215"/>
              <a:gd name="T6" fmla="*/ 369408 w 447"/>
              <a:gd name="T7" fmla="*/ 436563 h 215"/>
              <a:gd name="T8" fmla="*/ 535222 w 447"/>
              <a:gd name="T9" fmla="*/ 290365 h 215"/>
              <a:gd name="T10" fmla="*/ 938212 w 447"/>
              <a:gd name="T11" fmla="*/ 225388 h 215"/>
              <a:gd name="T12" fmla="*/ 753508 w 447"/>
              <a:gd name="T13" fmla="*/ 111679 h 215"/>
              <a:gd name="T14" fmla="*/ 518430 w 447"/>
              <a:gd name="T15" fmla="*/ 209144 h 215"/>
              <a:gd name="T16" fmla="*/ 285452 w 447"/>
              <a:gd name="T17" fmla="*/ 127923 h 215"/>
              <a:gd name="T18" fmla="*/ 419782 w 447"/>
              <a:gd name="T19" fmla="*/ 14214 h 215"/>
              <a:gd name="T20" fmla="*/ 302243 w 447"/>
              <a:gd name="T21" fmla="*/ 0 h 215"/>
              <a:gd name="T22" fmla="*/ 0 w 447"/>
              <a:gd name="T23" fmla="*/ 14416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34179" name="Freeform 81"/>
          <p:cNvSpPr>
            <a:spLocks/>
          </p:cNvSpPr>
          <p:nvPr/>
        </p:nvSpPr>
        <p:spPr bwMode="auto">
          <a:xfrm>
            <a:off x="5867400" y="2486025"/>
            <a:ext cx="622300" cy="679450"/>
          </a:xfrm>
          <a:custGeom>
            <a:avLst/>
            <a:gdLst>
              <a:gd name="T0" fmla="*/ 302741 w 296"/>
              <a:gd name="T1" fmla="*/ 0 h 335"/>
              <a:gd name="T2" fmla="*/ 487749 w 296"/>
              <a:gd name="T3" fmla="*/ 48677 h 335"/>
              <a:gd name="T4" fmla="*/ 538205 w 296"/>
              <a:gd name="T5" fmla="*/ 194708 h 335"/>
              <a:gd name="T6" fmla="*/ 420473 w 296"/>
              <a:gd name="T7" fmla="*/ 308288 h 335"/>
              <a:gd name="T8" fmla="*/ 454111 w 296"/>
              <a:gd name="T9" fmla="*/ 354937 h 335"/>
              <a:gd name="T10" fmla="*/ 555024 w 296"/>
              <a:gd name="T11" fmla="*/ 292062 h 335"/>
              <a:gd name="T12" fmla="*/ 605481 w 296"/>
              <a:gd name="T13" fmla="*/ 308288 h 335"/>
              <a:gd name="T14" fmla="*/ 622300 w 296"/>
              <a:gd name="T15" fmla="*/ 484742 h 335"/>
              <a:gd name="T16" fmla="*/ 504568 w 296"/>
              <a:gd name="T17" fmla="*/ 646999 h 335"/>
              <a:gd name="T18" fmla="*/ 504568 w 296"/>
              <a:gd name="T19" fmla="*/ 679450 h 335"/>
              <a:gd name="T20" fmla="*/ 0 w 296"/>
              <a:gd name="T21" fmla="*/ 679450 h 335"/>
              <a:gd name="T22" fmla="*/ 67276 w 296"/>
              <a:gd name="T23" fmla="*/ 484742 h 335"/>
              <a:gd name="T24" fmla="*/ 33638 w 296"/>
              <a:gd name="T25" fmla="*/ 338711 h 335"/>
              <a:gd name="T26" fmla="*/ 100914 w 296"/>
              <a:gd name="T27" fmla="*/ 178482 h 335"/>
              <a:gd name="T28" fmla="*/ 302741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34180" name="Freeform 82"/>
          <p:cNvSpPr>
            <a:spLocks/>
          </p:cNvSpPr>
          <p:nvPr/>
        </p:nvSpPr>
        <p:spPr bwMode="auto">
          <a:xfrm>
            <a:off x="5213350" y="3035300"/>
            <a:ext cx="552450" cy="941388"/>
          </a:xfrm>
          <a:custGeom>
            <a:avLst/>
            <a:gdLst>
              <a:gd name="T0" fmla="*/ 134437 w 263"/>
              <a:gd name="T1" fmla="*/ 0 h 463"/>
              <a:gd name="T2" fmla="*/ 504137 w 263"/>
              <a:gd name="T3" fmla="*/ 0 h 463"/>
              <a:gd name="T4" fmla="*/ 552450 w 263"/>
              <a:gd name="T5" fmla="*/ 146393 h 463"/>
              <a:gd name="T6" fmla="*/ 552450 w 263"/>
              <a:gd name="T7" fmla="*/ 616070 h 463"/>
              <a:gd name="T8" fmla="*/ 552450 w 263"/>
              <a:gd name="T9" fmla="*/ 664868 h 463"/>
              <a:gd name="T10" fmla="*/ 487332 w 263"/>
              <a:gd name="T11" fmla="*/ 746197 h 463"/>
              <a:gd name="T12" fmla="*/ 470528 w 263"/>
              <a:gd name="T13" fmla="*/ 843793 h 463"/>
              <a:gd name="T14" fmla="*/ 336091 w 263"/>
              <a:gd name="T15" fmla="*/ 941388 h 463"/>
              <a:gd name="T16" fmla="*/ 268873 w 263"/>
              <a:gd name="T17" fmla="*/ 908856 h 463"/>
              <a:gd name="T18" fmla="*/ 134437 w 263"/>
              <a:gd name="T19" fmla="*/ 713666 h 463"/>
              <a:gd name="T20" fmla="*/ 168046 w 263"/>
              <a:gd name="T21" fmla="*/ 648602 h 463"/>
              <a:gd name="T22" fmla="*/ 117632 w 263"/>
              <a:gd name="T23" fmla="*/ 616070 h 463"/>
              <a:gd name="T24" fmla="*/ 0 w 263"/>
              <a:gd name="T25" fmla="*/ 437146 h 463"/>
              <a:gd name="T26" fmla="*/ 0 w 263"/>
              <a:gd name="T27" fmla="*/ 309052 h 463"/>
              <a:gd name="T28" fmla="*/ 84023 w 263"/>
              <a:gd name="T29" fmla="*/ 227722 h 463"/>
              <a:gd name="T30" fmla="*/ 67218 w 263"/>
              <a:gd name="T31" fmla="*/ 162659 h 463"/>
              <a:gd name="T32" fmla="*/ 168046 w 263"/>
              <a:gd name="T33" fmla="*/ 97595 h 463"/>
              <a:gd name="T34" fmla="*/ 13443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34181" name="Freeform 83"/>
          <p:cNvSpPr>
            <a:spLocks/>
          </p:cNvSpPr>
          <p:nvPr/>
        </p:nvSpPr>
        <p:spPr bwMode="auto">
          <a:xfrm>
            <a:off x="4578350" y="3360738"/>
            <a:ext cx="971550" cy="792162"/>
          </a:xfrm>
          <a:custGeom>
            <a:avLst/>
            <a:gdLst>
              <a:gd name="T0" fmla="*/ 0 w 463"/>
              <a:gd name="T1" fmla="*/ 0 h 390"/>
              <a:gd name="T2" fmla="*/ 635809 w 463"/>
              <a:gd name="T3" fmla="*/ 0 h 390"/>
              <a:gd name="T4" fmla="*/ 635809 w 463"/>
              <a:gd name="T5" fmla="*/ 97497 h 390"/>
              <a:gd name="T6" fmla="*/ 753318 w 463"/>
              <a:gd name="T7" fmla="*/ 290459 h 390"/>
              <a:gd name="T8" fmla="*/ 803680 w 463"/>
              <a:gd name="T9" fmla="*/ 322958 h 390"/>
              <a:gd name="T10" fmla="*/ 770106 w 463"/>
              <a:gd name="T11" fmla="*/ 387956 h 390"/>
              <a:gd name="T12" fmla="*/ 904402 w 463"/>
              <a:gd name="T13" fmla="*/ 582950 h 390"/>
              <a:gd name="T14" fmla="*/ 971550 w 463"/>
              <a:gd name="T15" fmla="*/ 615449 h 390"/>
              <a:gd name="T16" fmla="*/ 887615 w 463"/>
              <a:gd name="T17" fmla="*/ 792162 h 390"/>
              <a:gd name="T18" fmla="*/ 803680 w 463"/>
              <a:gd name="T19" fmla="*/ 792162 h 390"/>
              <a:gd name="T20" fmla="*/ 820467 w 463"/>
              <a:gd name="T21" fmla="*/ 712946 h 390"/>
              <a:gd name="T22" fmla="*/ 182559 w 463"/>
              <a:gd name="T23" fmla="*/ 712946 h 390"/>
              <a:gd name="T24" fmla="*/ 148985 w 463"/>
              <a:gd name="T25" fmla="*/ 631698 h 390"/>
              <a:gd name="T26" fmla="*/ 148985 w 463"/>
              <a:gd name="T27" fmla="*/ 257960 h 390"/>
              <a:gd name="T28" fmla="*/ 81837 w 463"/>
              <a:gd name="T29" fmla="*/ 192963 h 390"/>
              <a:gd name="T30" fmla="*/ 132198 w 463"/>
              <a:gd name="T31" fmla="*/ 144214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34182" name="Freeform 84"/>
          <p:cNvSpPr>
            <a:spLocks/>
          </p:cNvSpPr>
          <p:nvPr/>
        </p:nvSpPr>
        <p:spPr bwMode="auto">
          <a:xfrm>
            <a:off x="5684838" y="3165475"/>
            <a:ext cx="450850" cy="712788"/>
          </a:xfrm>
          <a:custGeom>
            <a:avLst/>
            <a:gdLst>
              <a:gd name="T0" fmla="*/ 81782 w 215"/>
              <a:gd name="T1" fmla="*/ 0 h 351"/>
              <a:gd name="T2" fmla="*/ 115334 w 215"/>
              <a:gd name="T3" fmla="*/ 32492 h 351"/>
              <a:gd name="T4" fmla="*/ 182437 w 215"/>
              <a:gd name="T5" fmla="*/ 0 h 351"/>
              <a:gd name="T6" fmla="*/ 450850 w 215"/>
              <a:gd name="T7" fmla="*/ 0 h 351"/>
              <a:gd name="T8" fmla="*/ 450850 w 215"/>
              <a:gd name="T9" fmla="*/ 436608 h 351"/>
              <a:gd name="T10" fmla="*/ 283092 w 215"/>
              <a:gd name="T11" fmla="*/ 647804 h 351"/>
              <a:gd name="T12" fmla="*/ 0 w 215"/>
              <a:gd name="T13" fmla="*/ 712788 h 351"/>
              <a:gd name="T14" fmla="*/ 16776 w 215"/>
              <a:gd name="T15" fmla="*/ 615313 h 351"/>
              <a:gd name="T16" fmla="*/ 81782 w 215"/>
              <a:gd name="T17" fmla="*/ 534083 h 351"/>
              <a:gd name="T18" fmla="*/ 81782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34183" name="Freeform 85"/>
          <p:cNvSpPr>
            <a:spLocks/>
          </p:cNvSpPr>
          <p:nvPr/>
        </p:nvSpPr>
        <p:spPr bwMode="auto">
          <a:xfrm>
            <a:off x="6135688" y="3133725"/>
            <a:ext cx="622300" cy="614363"/>
          </a:xfrm>
          <a:custGeom>
            <a:avLst/>
            <a:gdLst>
              <a:gd name="T0" fmla="*/ 0 w 296"/>
              <a:gd name="T1" fmla="*/ 32442 h 303"/>
              <a:gd name="T2" fmla="*/ 235465 w 296"/>
              <a:gd name="T3" fmla="*/ 32442 h 303"/>
              <a:gd name="T4" fmla="*/ 319559 w 296"/>
              <a:gd name="T5" fmla="*/ 81104 h 303"/>
              <a:gd name="T6" fmla="*/ 454111 w 296"/>
              <a:gd name="T7" fmla="*/ 81104 h 303"/>
              <a:gd name="T8" fmla="*/ 622300 w 296"/>
              <a:gd name="T9" fmla="*/ 0 h 303"/>
              <a:gd name="T10" fmla="*/ 622300 w 296"/>
              <a:gd name="T11" fmla="*/ 259533 h 303"/>
              <a:gd name="T12" fmla="*/ 605481 w 296"/>
              <a:gd name="T13" fmla="*/ 275754 h 303"/>
              <a:gd name="T14" fmla="*/ 521386 w 296"/>
              <a:gd name="T15" fmla="*/ 435934 h 303"/>
              <a:gd name="T16" fmla="*/ 470930 w 296"/>
              <a:gd name="T17" fmla="*/ 435934 h 303"/>
              <a:gd name="T18" fmla="*/ 319559 w 296"/>
              <a:gd name="T19" fmla="*/ 614363 h 303"/>
              <a:gd name="T20" fmla="*/ 269103 w 296"/>
              <a:gd name="T21" fmla="*/ 565701 h 303"/>
              <a:gd name="T22" fmla="*/ 185008 w 296"/>
              <a:gd name="T23" fmla="*/ 581921 h 303"/>
              <a:gd name="T24" fmla="*/ 0 w 296"/>
              <a:gd name="T25" fmla="*/ 435934 h 303"/>
              <a:gd name="T26" fmla="*/ 0 w 296"/>
              <a:gd name="T27" fmla="*/ 32442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34184" name="Freeform 86"/>
          <p:cNvSpPr>
            <a:spLocks/>
          </p:cNvSpPr>
          <p:nvPr/>
        </p:nvSpPr>
        <p:spPr bwMode="auto">
          <a:xfrm>
            <a:off x="1792288" y="1854200"/>
            <a:ext cx="1658937" cy="842963"/>
          </a:xfrm>
          <a:custGeom>
            <a:avLst/>
            <a:gdLst>
              <a:gd name="T0" fmla="*/ 0 w 790"/>
              <a:gd name="T1" fmla="*/ 0 h 415"/>
              <a:gd name="T2" fmla="*/ 1658937 w 790"/>
              <a:gd name="T3" fmla="*/ 0 h 415"/>
              <a:gd name="T4" fmla="*/ 1658937 w 790"/>
              <a:gd name="T5" fmla="*/ 729214 h 415"/>
              <a:gd name="T6" fmla="*/ 686674 w 790"/>
              <a:gd name="T7" fmla="*/ 729214 h 415"/>
              <a:gd name="T8" fmla="*/ 686674 w 790"/>
              <a:gd name="T9" fmla="*/ 777963 h 415"/>
              <a:gd name="T10" fmla="*/ 453583 w 790"/>
              <a:gd name="T11" fmla="*/ 842963 h 415"/>
              <a:gd name="T12" fmla="*/ 302389 w 790"/>
              <a:gd name="T13" fmla="*/ 599215 h 415"/>
              <a:gd name="T14" fmla="*/ 218392 w 790"/>
              <a:gd name="T15" fmla="*/ 631714 h 415"/>
              <a:gd name="T16" fmla="*/ 201592 w 790"/>
              <a:gd name="T17" fmla="*/ 599215 h 415"/>
              <a:gd name="T18" fmla="*/ 251990 w 790"/>
              <a:gd name="T19" fmla="*/ 469216 h 415"/>
              <a:gd name="T20" fmla="*/ 0 w 790"/>
              <a:gd name="T21" fmla="*/ 211249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4185"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186" name="Freeform 88"/>
          <p:cNvSpPr>
            <a:spLocks/>
          </p:cNvSpPr>
          <p:nvPr/>
        </p:nvSpPr>
        <p:spPr bwMode="auto">
          <a:xfrm>
            <a:off x="3451225" y="1854200"/>
            <a:ext cx="1042988" cy="533400"/>
          </a:xfrm>
          <a:custGeom>
            <a:avLst/>
            <a:gdLst>
              <a:gd name="T0" fmla="*/ 0 w 496"/>
              <a:gd name="T1" fmla="*/ 0 h 263"/>
              <a:gd name="T2" fmla="*/ 942054 w 496"/>
              <a:gd name="T3" fmla="*/ 0 h 263"/>
              <a:gd name="T4" fmla="*/ 1026166 w 496"/>
              <a:gd name="T5" fmla="*/ 403599 h 263"/>
              <a:gd name="T6" fmla="*/ 1042988 w 496"/>
              <a:gd name="T7" fmla="*/ 533400 h 263"/>
              <a:gd name="T8" fmla="*/ 0 w 496"/>
              <a:gd name="T9" fmla="*/ 533400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4187" name="Freeform 89"/>
          <p:cNvSpPr>
            <a:spLocks/>
          </p:cNvSpPr>
          <p:nvPr/>
        </p:nvSpPr>
        <p:spPr bwMode="auto">
          <a:xfrm>
            <a:off x="3451225" y="2938463"/>
            <a:ext cx="1225550" cy="533400"/>
          </a:xfrm>
          <a:custGeom>
            <a:avLst/>
            <a:gdLst>
              <a:gd name="T0" fmla="*/ 0 w 583"/>
              <a:gd name="T1" fmla="*/ 0 h 263"/>
              <a:gd name="T2" fmla="*/ 773589 w 583"/>
              <a:gd name="T3" fmla="*/ 0 h 263"/>
              <a:gd name="T4" fmla="*/ 840858 w 583"/>
              <a:gd name="T5" fmla="*/ 48675 h 263"/>
              <a:gd name="T6" fmla="*/ 1025846 w 583"/>
              <a:gd name="T7" fmla="*/ 97351 h 263"/>
              <a:gd name="T8" fmla="*/ 1126749 w 583"/>
              <a:gd name="T9" fmla="*/ 421852 h 263"/>
              <a:gd name="T10" fmla="*/ 1225550 w 583"/>
              <a:gd name="T11" fmla="*/ 533400 h 263"/>
              <a:gd name="T12" fmla="*/ 269074 w 583"/>
              <a:gd name="T13" fmla="*/ 533400 h 263"/>
              <a:gd name="T14" fmla="*/ 269074 w 583"/>
              <a:gd name="T15" fmla="*/ 356952 h 263"/>
              <a:gd name="T16" fmla="*/ 0 w 583"/>
              <a:gd name="T17" fmla="*/ 356952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34188"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4189" name="Freeform 91"/>
          <p:cNvSpPr>
            <a:spLocks/>
          </p:cNvSpPr>
          <p:nvPr/>
        </p:nvSpPr>
        <p:spPr bwMode="auto">
          <a:xfrm>
            <a:off x="6456363" y="3409950"/>
            <a:ext cx="754062" cy="533400"/>
          </a:xfrm>
          <a:custGeom>
            <a:avLst/>
            <a:gdLst>
              <a:gd name="T0" fmla="*/ 302465 w 359"/>
              <a:gd name="T1" fmla="*/ 0 h 263"/>
              <a:gd name="T2" fmla="*/ 285661 w 359"/>
              <a:gd name="T3" fmla="*/ 0 h 263"/>
              <a:gd name="T4" fmla="*/ 201643 w 359"/>
              <a:gd name="T5" fmla="*/ 160223 h 263"/>
              <a:gd name="T6" fmla="*/ 151232 w 359"/>
              <a:gd name="T7" fmla="*/ 160223 h 263"/>
              <a:gd name="T8" fmla="*/ 0 w 359"/>
              <a:gd name="T9" fmla="*/ 322474 h 263"/>
              <a:gd name="T10" fmla="*/ 67214 w 359"/>
              <a:gd name="T11" fmla="*/ 500950 h 263"/>
              <a:gd name="T12" fmla="*/ 302465 w 359"/>
              <a:gd name="T13" fmla="*/ 533400 h 263"/>
              <a:gd name="T14" fmla="*/ 352876 w 359"/>
              <a:gd name="T15" fmla="*/ 500950 h 263"/>
              <a:gd name="T16" fmla="*/ 420090 w 359"/>
              <a:gd name="T17" fmla="*/ 371149 h 263"/>
              <a:gd name="T18" fmla="*/ 436894 w 359"/>
              <a:gd name="T19" fmla="*/ 354924 h 263"/>
              <a:gd name="T20" fmla="*/ 754062 w 359"/>
              <a:gd name="T21" fmla="*/ 257573 h 263"/>
              <a:gd name="T22" fmla="*/ 720455 w 359"/>
              <a:gd name="T23" fmla="*/ 208898 h 263"/>
              <a:gd name="T24" fmla="*/ 602830 w 359"/>
              <a:gd name="T25" fmla="*/ 160223 h 263"/>
              <a:gd name="T26" fmla="*/ 436894 w 359"/>
              <a:gd name="T27" fmla="*/ 257573 h 263"/>
              <a:gd name="T28" fmla="*/ 436894 w 359"/>
              <a:gd name="T29" fmla="*/ 95322 h 263"/>
              <a:gd name="T30" fmla="*/ 302465 w 359"/>
              <a:gd name="T31" fmla="*/ 95322 h 263"/>
              <a:gd name="T32" fmla="*/ 302465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34190" name="Freeform 92"/>
          <p:cNvSpPr>
            <a:spLocks/>
          </p:cNvSpPr>
          <p:nvPr/>
        </p:nvSpPr>
        <p:spPr bwMode="auto">
          <a:xfrm>
            <a:off x="6221413" y="3667125"/>
            <a:ext cx="1190625" cy="406400"/>
          </a:xfrm>
          <a:custGeom>
            <a:avLst/>
            <a:gdLst>
              <a:gd name="T0" fmla="*/ 0 w 567"/>
              <a:gd name="T1" fmla="*/ 406400 h 200"/>
              <a:gd name="T2" fmla="*/ 33598 w 567"/>
              <a:gd name="T3" fmla="*/ 373888 h 200"/>
              <a:gd name="T4" fmla="*/ 302381 w 567"/>
              <a:gd name="T5" fmla="*/ 243840 h 200"/>
              <a:gd name="T6" fmla="*/ 537566 w 567"/>
              <a:gd name="T7" fmla="*/ 276352 h 200"/>
              <a:gd name="T8" fmla="*/ 604762 w 567"/>
              <a:gd name="T9" fmla="*/ 243840 h 200"/>
              <a:gd name="T10" fmla="*/ 671958 w 567"/>
              <a:gd name="T11" fmla="*/ 97536 h 200"/>
              <a:gd name="T12" fmla="*/ 989038 w 567"/>
              <a:gd name="T13" fmla="*/ 0 h 200"/>
              <a:gd name="T14" fmla="*/ 1039435 w 567"/>
              <a:gd name="T15" fmla="*/ 178816 h 200"/>
              <a:gd name="T16" fmla="*/ 1190625 w 567"/>
              <a:gd name="T17" fmla="*/ 211328 h 200"/>
              <a:gd name="T18" fmla="*/ 1123429 w 567"/>
              <a:gd name="T19" fmla="*/ 308864 h 200"/>
              <a:gd name="T20" fmla="*/ 1173826 w 567"/>
              <a:gd name="T21" fmla="*/ 406400 h 200"/>
              <a:gd name="T22" fmla="*/ 0 w 567"/>
              <a:gd name="T23" fmla="*/ 406400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34191" name="Freeform 93"/>
          <p:cNvSpPr>
            <a:spLocks/>
          </p:cNvSpPr>
          <p:nvPr/>
        </p:nvSpPr>
        <p:spPr bwMode="auto">
          <a:xfrm>
            <a:off x="5483225" y="3570288"/>
            <a:ext cx="1039813" cy="536575"/>
          </a:xfrm>
          <a:custGeom>
            <a:avLst/>
            <a:gdLst>
              <a:gd name="T0" fmla="*/ 0 w 495"/>
              <a:gd name="T1" fmla="*/ 536575 h 264"/>
              <a:gd name="T2" fmla="*/ 67220 w 495"/>
              <a:gd name="T3" fmla="*/ 406496 h 264"/>
              <a:gd name="T4" fmla="*/ 201661 w 495"/>
              <a:gd name="T5" fmla="*/ 308937 h 264"/>
              <a:gd name="T6" fmla="*/ 485246 w 495"/>
              <a:gd name="T7" fmla="*/ 260158 h 264"/>
              <a:gd name="T8" fmla="*/ 653297 w 495"/>
              <a:gd name="T9" fmla="*/ 32520 h 264"/>
              <a:gd name="T10" fmla="*/ 653297 w 495"/>
              <a:gd name="T11" fmla="*/ 0 h 264"/>
              <a:gd name="T12" fmla="*/ 838152 w 495"/>
              <a:gd name="T13" fmla="*/ 146339 h 264"/>
              <a:gd name="T14" fmla="*/ 922178 w 495"/>
              <a:gd name="T15" fmla="*/ 130079 h 264"/>
              <a:gd name="T16" fmla="*/ 972593 w 495"/>
              <a:gd name="T17" fmla="*/ 162598 h 264"/>
              <a:gd name="T18" fmla="*/ 1039813 w 495"/>
              <a:gd name="T19" fmla="*/ 341457 h 264"/>
              <a:gd name="T20" fmla="*/ 770932 w 495"/>
              <a:gd name="T21" fmla="*/ 471536 h 264"/>
              <a:gd name="T22" fmla="*/ 737322 w 495"/>
              <a:gd name="T23" fmla="*/ 504055 h 264"/>
              <a:gd name="T24" fmla="*/ 218466 w 495"/>
              <a:gd name="T25" fmla="*/ 504055 h 264"/>
              <a:gd name="T26" fmla="*/ 218466 w 495"/>
              <a:gd name="T27" fmla="*/ 536575 h 264"/>
              <a:gd name="T28" fmla="*/ 0 w 495"/>
              <a:gd name="T29" fmla="*/ 536575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34192" name="Freeform 94"/>
          <p:cNvSpPr>
            <a:spLocks/>
          </p:cNvSpPr>
          <p:nvPr/>
        </p:nvSpPr>
        <p:spPr bwMode="auto">
          <a:xfrm>
            <a:off x="4760913" y="4073525"/>
            <a:ext cx="706437" cy="615950"/>
          </a:xfrm>
          <a:custGeom>
            <a:avLst/>
            <a:gdLst>
              <a:gd name="T0" fmla="*/ 0 w 336"/>
              <a:gd name="T1" fmla="*/ 0 h 303"/>
              <a:gd name="T2" fmla="*/ 639157 w 336"/>
              <a:gd name="T3" fmla="*/ 0 h 303"/>
              <a:gd name="T4" fmla="*/ 622337 w 336"/>
              <a:gd name="T5" fmla="*/ 79281 h 303"/>
              <a:gd name="T6" fmla="*/ 706437 w 336"/>
              <a:gd name="T7" fmla="*/ 79281 h 303"/>
              <a:gd name="T8" fmla="*/ 622337 w 336"/>
              <a:gd name="T9" fmla="*/ 306959 h 303"/>
              <a:gd name="T10" fmla="*/ 538238 w 336"/>
              <a:gd name="T11" fmla="*/ 420798 h 303"/>
              <a:gd name="T12" fmla="*/ 470958 w 336"/>
              <a:gd name="T13" fmla="*/ 615950 h 303"/>
              <a:gd name="T14" fmla="*/ 100920 w 336"/>
              <a:gd name="T15" fmla="*/ 615950 h 303"/>
              <a:gd name="T16" fmla="*/ 100920 w 336"/>
              <a:gd name="T17" fmla="*/ 518374 h 303"/>
              <a:gd name="T18" fmla="*/ 33640 w 336"/>
              <a:gd name="T19" fmla="*/ 502111 h 303"/>
              <a:gd name="T20" fmla="*/ 33640 w 336"/>
              <a:gd name="T21" fmla="*/ 128069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34193" name="Freeform 95"/>
          <p:cNvSpPr>
            <a:spLocks/>
          </p:cNvSpPr>
          <p:nvPr/>
        </p:nvSpPr>
        <p:spPr bwMode="auto">
          <a:xfrm>
            <a:off x="5383213" y="4073525"/>
            <a:ext cx="1206500" cy="290513"/>
          </a:xfrm>
          <a:custGeom>
            <a:avLst/>
            <a:gdLst>
              <a:gd name="T0" fmla="*/ 117503 w 575"/>
              <a:gd name="T1" fmla="*/ 32505 h 143"/>
              <a:gd name="T2" fmla="*/ 318936 w 575"/>
              <a:gd name="T3" fmla="*/ 32505 h 143"/>
              <a:gd name="T4" fmla="*/ 318936 w 575"/>
              <a:gd name="T5" fmla="*/ 0 h 143"/>
              <a:gd name="T6" fmla="*/ 1206500 w 575"/>
              <a:gd name="T7" fmla="*/ 0 h 143"/>
              <a:gd name="T8" fmla="*/ 1189714 w 575"/>
              <a:gd name="T9" fmla="*/ 62978 h 143"/>
              <a:gd name="T10" fmla="*/ 837206 w 575"/>
              <a:gd name="T11" fmla="*/ 209251 h 143"/>
              <a:gd name="T12" fmla="*/ 803634 w 575"/>
              <a:gd name="T13" fmla="*/ 290513 h 143"/>
              <a:gd name="T14" fmla="*/ 0 w 575"/>
              <a:gd name="T15" fmla="*/ 290513 h 143"/>
              <a:gd name="T16" fmla="*/ 117503 w 575"/>
              <a:gd name="T17" fmla="*/ 32505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34194" name="Freeform 96"/>
          <p:cNvSpPr>
            <a:spLocks/>
          </p:cNvSpPr>
          <p:nvPr/>
        </p:nvSpPr>
        <p:spPr bwMode="auto">
          <a:xfrm>
            <a:off x="6186488" y="4073525"/>
            <a:ext cx="1258887" cy="468313"/>
          </a:xfrm>
          <a:custGeom>
            <a:avLst/>
            <a:gdLst>
              <a:gd name="T0" fmla="*/ 403516 w 599"/>
              <a:gd name="T1" fmla="*/ 0 h 231"/>
              <a:gd name="T2" fmla="*/ 1208447 w 599"/>
              <a:gd name="T3" fmla="*/ 0 h 231"/>
              <a:gd name="T4" fmla="*/ 1258887 w 599"/>
              <a:gd name="T5" fmla="*/ 143940 h 231"/>
              <a:gd name="T6" fmla="*/ 1124382 w 599"/>
              <a:gd name="T7" fmla="*/ 289908 h 231"/>
              <a:gd name="T8" fmla="*/ 922623 w 599"/>
              <a:gd name="T9" fmla="*/ 354783 h 231"/>
              <a:gd name="T10" fmla="*/ 838557 w 599"/>
              <a:gd name="T11" fmla="*/ 468313 h 231"/>
              <a:gd name="T12" fmla="*/ 638901 w 599"/>
              <a:gd name="T13" fmla="*/ 273689 h 231"/>
              <a:gd name="T14" fmla="*/ 487582 w 599"/>
              <a:gd name="T15" fmla="*/ 273689 h 231"/>
              <a:gd name="T16" fmla="*/ 470769 w 599"/>
              <a:gd name="T17" fmla="*/ 225034 h 231"/>
              <a:gd name="T18" fmla="*/ 252198 w 599"/>
              <a:gd name="T19" fmla="*/ 225034 h 231"/>
              <a:gd name="T20" fmla="*/ 168132 w 599"/>
              <a:gd name="T21" fmla="*/ 289908 h 231"/>
              <a:gd name="T22" fmla="*/ 0 w 599"/>
              <a:gd name="T23" fmla="*/ 289908 h 231"/>
              <a:gd name="T24" fmla="*/ 33626 w 599"/>
              <a:gd name="T25" fmla="*/ 208815 h 231"/>
              <a:gd name="T26" fmla="*/ 386703 w 599"/>
              <a:gd name="T27" fmla="*/ 62847 h 231"/>
              <a:gd name="T28" fmla="*/ 403516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34195" name="Freeform 97"/>
          <p:cNvSpPr>
            <a:spLocks/>
          </p:cNvSpPr>
          <p:nvPr/>
        </p:nvSpPr>
        <p:spPr bwMode="auto">
          <a:xfrm>
            <a:off x="6338888" y="4298950"/>
            <a:ext cx="685800" cy="582613"/>
          </a:xfrm>
          <a:custGeom>
            <a:avLst/>
            <a:gdLst>
              <a:gd name="T0" fmla="*/ 33556 w 327"/>
              <a:gd name="T1" fmla="*/ 64960 h 287"/>
              <a:gd name="T2" fmla="*/ 100668 w 327"/>
              <a:gd name="T3" fmla="*/ 0 h 287"/>
              <a:gd name="T4" fmla="*/ 318782 w 327"/>
              <a:gd name="T5" fmla="*/ 0 h 287"/>
              <a:gd name="T6" fmla="*/ 335560 w 327"/>
              <a:gd name="T7" fmla="*/ 48720 h 287"/>
              <a:gd name="T8" fmla="*/ 486561 w 327"/>
              <a:gd name="T9" fmla="*/ 48720 h 287"/>
              <a:gd name="T10" fmla="*/ 685800 w 327"/>
              <a:gd name="T11" fmla="*/ 243601 h 287"/>
              <a:gd name="T12" fmla="*/ 503339 w 327"/>
              <a:gd name="T13" fmla="*/ 422242 h 287"/>
              <a:gd name="T14" fmla="*/ 369116 w 327"/>
              <a:gd name="T15" fmla="*/ 470962 h 287"/>
              <a:gd name="T16" fmla="*/ 352338 w 327"/>
              <a:gd name="T17" fmla="*/ 582613 h 287"/>
              <a:gd name="T18" fmla="*/ 285226 w 327"/>
              <a:gd name="T19" fmla="*/ 454722 h 287"/>
              <a:gd name="T20" fmla="*/ 0 w 327"/>
              <a:gd name="T21" fmla="*/ 129921 h 287"/>
              <a:gd name="T22" fmla="*/ 33556 w 327"/>
              <a:gd name="T23" fmla="*/ 6496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34196" name="Freeform 98"/>
          <p:cNvSpPr>
            <a:spLocks/>
          </p:cNvSpPr>
          <p:nvPr/>
        </p:nvSpPr>
        <p:spPr bwMode="auto">
          <a:xfrm>
            <a:off x="6035675" y="4364038"/>
            <a:ext cx="655638" cy="728662"/>
          </a:xfrm>
          <a:custGeom>
            <a:avLst/>
            <a:gdLst>
              <a:gd name="T0" fmla="*/ 0 w 312"/>
              <a:gd name="T1" fmla="*/ 0 h 359"/>
              <a:gd name="T2" fmla="*/ 336225 w 312"/>
              <a:gd name="T3" fmla="*/ 0 h 359"/>
              <a:gd name="T4" fmla="*/ 302602 w 312"/>
              <a:gd name="T5" fmla="*/ 64950 h 359"/>
              <a:gd name="T6" fmla="*/ 588393 w 312"/>
              <a:gd name="T7" fmla="*/ 389702 h 359"/>
              <a:gd name="T8" fmla="*/ 655638 w 312"/>
              <a:gd name="T9" fmla="*/ 517573 h 359"/>
              <a:gd name="T10" fmla="*/ 571582 w 312"/>
              <a:gd name="T11" fmla="*/ 728662 h 359"/>
              <a:gd name="T12" fmla="*/ 117679 w 312"/>
              <a:gd name="T13" fmla="*/ 728662 h 359"/>
              <a:gd name="T14" fmla="*/ 67245 w 312"/>
              <a:gd name="T15" fmla="*/ 631236 h 359"/>
              <a:gd name="T16" fmla="*/ 50434 w 312"/>
              <a:gd name="T17" fmla="*/ 517573 h 359"/>
              <a:gd name="T18" fmla="*/ 100867 w 312"/>
              <a:gd name="T19" fmla="*/ 452623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34197" name="Freeform 99"/>
          <p:cNvSpPr>
            <a:spLocks/>
          </p:cNvSpPr>
          <p:nvPr/>
        </p:nvSpPr>
        <p:spPr bwMode="auto">
          <a:xfrm>
            <a:off x="5600700" y="4364038"/>
            <a:ext cx="536575" cy="760412"/>
          </a:xfrm>
          <a:custGeom>
            <a:avLst/>
            <a:gdLst>
              <a:gd name="T0" fmla="*/ 101002 w 255"/>
              <a:gd name="T1" fmla="*/ 0 h 375"/>
              <a:gd name="T2" fmla="*/ 435573 w 255"/>
              <a:gd name="T3" fmla="*/ 0 h 375"/>
              <a:gd name="T4" fmla="*/ 536575 w 255"/>
              <a:gd name="T5" fmla="*/ 468414 h 375"/>
              <a:gd name="T6" fmla="*/ 486074 w 255"/>
              <a:gd name="T7" fmla="*/ 517080 h 375"/>
              <a:gd name="T8" fmla="*/ 502908 w 255"/>
              <a:gd name="T9" fmla="*/ 630635 h 375"/>
              <a:gd name="T10" fmla="*/ 134670 w 255"/>
              <a:gd name="T11" fmla="*/ 630635 h 375"/>
              <a:gd name="T12" fmla="*/ 134670 w 255"/>
              <a:gd name="T13" fmla="*/ 744190 h 375"/>
              <a:gd name="T14" fmla="*/ 0 w 255"/>
              <a:gd name="T15" fmla="*/ 760412 h 375"/>
              <a:gd name="T16" fmla="*/ 0 w 255"/>
              <a:gd name="T17" fmla="*/ 549524 h 375"/>
              <a:gd name="T18" fmla="*/ 101002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34198" name="Freeform 100"/>
          <p:cNvSpPr>
            <a:spLocks/>
          </p:cNvSpPr>
          <p:nvPr/>
        </p:nvSpPr>
        <p:spPr bwMode="auto">
          <a:xfrm>
            <a:off x="5230813" y="4364038"/>
            <a:ext cx="471487" cy="809625"/>
          </a:xfrm>
          <a:custGeom>
            <a:avLst/>
            <a:gdLst>
              <a:gd name="T0" fmla="*/ 151549 w 224"/>
              <a:gd name="T1" fmla="*/ 0 h 399"/>
              <a:gd name="T2" fmla="*/ 471487 w 224"/>
              <a:gd name="T3" fmla="*/ 0 h 399"/>
              <a:gd name="T4" fmla="*/ 370454 w 224"/>
              <a:gd name="T5" fmla="*/ 549896 h 399"/>
              <a:gd name="T6" fmla="*/ 370454 w 224"/>
              <a:gd name="T7" fmla="*/ 760926 h 399"/>
              <a:gd name="T8" fmla="*/ 269421 w 224"/>
              <a:gd name="T9" fmla="*/ 809625 h 399"/>
              <a:gd name="T10" fmla="*/ 218905 w 224"/>
              <a:gd name="T11" fmla="*/ 679760 h 399"/>
              <a:gd name="T12" fmla="*/ 0 w 224"/>
              <a:gd name="T13" fmla="*/ 679760 h 399"/>
              <a:gd name="T14" fmla="*/ 67355 w 224"/>
              <a:gd name="T15" fmla="*/ 436264 h 399"/>
              <a:gd name="T16" fmla="*/ 0 w 224"/>
              <a:gd name="T17" fmla="*/ 324662 h 399"/>
              <a:gd name="T18" fmla="*/ 67355 w 224"/>
              <a:gd name="T19" fmla="*/ 129865 h 399"/>
              <a:gd name="T20" fmla="*/ 151549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34199" name="Freeform 101"/>
          <p:cNvSpPr>
            <a:spLocks/>
          </p:cNvSpPr>
          <p:nvPr/>
        </p:nvSpPr>
        <p:spPr bwMode="auto">
          <a:xfrm>
            <a:off x="5735638" y="4995863"/>
            <a:ext cx="1139825" cy="971550"/>
          </a:xfrm>
          <a:custGeom>
            <a:avLst/>
            <a:gdLst>
              <a:gd name="T0" fmla="*/ 0 w 543"/>
              <a:gd name="T1" fmla="*/ 0 h 479"/>
              <a:gd name="T2" fmla="*/ 367347 w 543"/>
              <a:gd name="T3" fmla="*/ 0 h 479"/>
              <a:gd name="T4" fmla="*/ 417726 w 543"/>
              <a:gd name="T5" fmla="*/ 97358 h 479"/>
              <a:gd name="T6" fmla="*/ 887930 w 543"/>
              <a:gd name="T7" fmla="*/ 97358 h 479"/>
              <a:gd name="T8" fmla="*/ 887930 w 543"/>
              <a:gd name="T9" fmla="*/ 178489 h 479"/>
              <a:gd name="T10" fmla="*/ 1055860 w 543"/>
              <a:gd name="T11" fmla="*/ 468535 h 479"/>
              <a:gd name="T12" fmla="*/ 1123032 w 543"/>
              <a:gd name="T13" fmla="*/ 663250 h 479"/>
              <a:gd name="T14" fmla="*/ 1139825 w 543"/>
              <a:gd name="T15" fmla="*/ 809287 h 479"/>
              <a:gd name="T16" fmla="*/ 971895 w 543"/>
              <a:gd name="T17" fmla="*/ 955324 h 479"/>
              <a:gd name="T18" fmla="*/ 854344 w 543"/>
              <a:gd name="T19" fmla="*/ 971550 h 479"/>
              <a:gd name="T20" fmla="*/ 803965 w 543"/>
              <a:gd name="T21" fmla="*/ 679477 h 479"/>
              <a:gd name="T22" fmla="*/ 770379 w 543"/>
              <a:gd name="T23" fmla="*/ 679477 h 479"/>
              <a:gd name="T24" fmla="*/ 636035 w 543"/>
              <a:gd name="T25" fmla="*/ 500987 h 479"/>
              <a:gd name="T26" fmla="*/ 669621 w 543"/>
              <a:gd name="T27" fmla="*/ 356979 h 479"/>
              <a:gd name="T28" fmla="*/ 518484 w 543"/>
              <a:gd name="T29" fmla="*/ 194716 h 479"/>
              <a:gd name="T30" fmla="*/ 333761 w 543"/>
              <a:gd name="T31" fmla="*/ 243395 h 479"/>
              <a:gd name="T32" fmla="*/ 182624 w 543"/>
              <a:gd name="T33" fmla="*/ 113584 h 479"/>
              <a:gd name="T34" fmla="*/ 0 w 543"/>
              <a:gd name="T35" fmla="*/ 113584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34200" name="Freeform 102"/>
          <p:cNvSpPr>
            <a:spLocks/>
          </p:cNvSpPr>
          <p:nvPr/>
        </p:nvSpPr>
        <p:spPr bwMode="auto">
          <a:xfrm>
            <a:off x="4845050" y="4672013"/>
            <a:ext cx="706438" cy="647700"/>
          </a:xfrm>
          <a:custGeom>
            <a:avLst/>
            <a:gdLst>
              <a:gd name="T0" fmla="*/ 16820 w 336"/>
              <a:gd name="T1" fmla="*/ 0 h 319"/>
              <a:gd name="T2" fmla="*/ 386859 w 336"/>
              <a:gd name="T3" fmla="*/ 0 h 319"/>
              <a:gd name="T4" fmla="*/ 454139 w 336"/>
              <a:gd name="T5" fmla="*/ 127916 h 319"/>
              <a:gd name="T6" fmla="*/ 386859 w 336"/>
              <a:gd name="T7" fmla="*/ 355321 h 319"/>
              <a:gd name="T8" fmla="*/ 605518 w 336"/>
              <a:gd name="T9" fmla="*/ 355321 h 319"/>
              <a:gd name="T10" fmla="*/ 655978 w 336"/>
              <a:gd name="T11" fmla="*/ 501511 h 319"/>
              <a:gd name="T12" fmla="*/ 706438 w 336"/>
              <a:gd name="T13" fmla="*/ 647700 h 319"/>
              <a:gd name="T14" fmla="*/ 403679 w 336"/>
              <a:gd name="T15" fmla="*/ 631457 h 319"/>
              <a:gd name="T16" fmla="*/ 50460 w 336"/>
              <a:gd name="T17" fmla="*/ 501511 h 319"/>
              <a:gd name="T18" fmla="*/ 100920 w 336"/>
              <a:gd name="T19" fmla="*/ 404051 h 319"/>
              <a:gd name="T20" fmla="*/ 0 w 336"/>
              <a:gd name="T21" fmla="*/ 192889 h 319"/>
              <a:gd name="T22" fmla="*/ 16820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34201" name="Freeform 103"/>
          <p:cNvSpPr>
            <a:spLocks/>
          </p:cNvSpPr>
          <p:nvPr/>
        </p:nvSpPr>
        <p:spPr bwMode="auto">
          <a:xfrm>
            <a:off x="3570288" y="3992563"/>
            <a:ext cx="1208087" cy="598487"/>
          </a:xfrm>
          <a:custGeom>
            <a:avLst/>
            <a:gdLst>
              <a:gd name="T0" fmla="*/ 0 w 575"/>
              <a:gd name="T1" fmla="*/ 0 h 295"/>
              <a:gd name="T2" fmla="*/ 1157662 w 575"/>
              <a:gd name="T3" fmla="*/ 0 h 295"/>
              <a:gd name="T4" fmla="*/ 1191279 w 575"/>
              <a:gd name="T5" fmla="*/ 97381 h 295"/>
              <a:gd name="T6" fmla="*/ 1208087 w 575"/>
              <a:gd name="T7" fmla="*/ 225193 h 295"/>
              <a:gd name="T8" fmla="*/ 1208087 w 575"/>
              <a:gd name="T9" fmla="*/ 598487 h 295"/>
              <a:gd name="T10" fmla="*/ 1008490 w 575"/>
              <a:gd name="T11" fmla="*/ 549797 h 295"/>
              <a:gd name="T12" fmla="*/ 924449 w 575"/>
              <a:gd name="T13" fmla="*/ 566027 h 295"/>
              <a:gd name="T14" fmla="*/ 420204 w 575"/>
              <a:gd name="T15" fmla="*/ 452416 h 295"/>
              <a:gd name="T16" fmla="*/ 420204 w 575"/>
              <a:gd name="T17" fmla="*/ 160273 h 295"/>
              <a:gd name="T18" fmla="*/ 0 w 575"/>
              <a:gd name="T19" fmla="*/ 160273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34202" name="Freeform 104"/>
          <p:cNvSpPr>
            <a:spLocks/>
          </p:cNvSpPr>
          <p:nvPr/>
        </p:nvSpPr>
        <p:spPr bwMode="auto">
          <a:xfrm>
            <a:off x="3051175" y="4152900"/>
            <a:ext cx="1893888" cy="1635125"/>
          </a:xfrm>
          <a:custGeom>
            <a:avLst/>
            <a:gdLst>
              <a:gd name="T0" fmla="*/ 518615 w 902"/>
              <a:gd name="T1" fmla="*/ 0 h 806"/>
              <a:gd name="T2" fmla="*/ 938545 w 902"/>
              <a:gd name="T3" fmla="*/ 0 h 806"/>
              <a:gd name="T4" fmla="*/ 938545 w 902"/>
              <a:gd name="T5" fmla="*/ 292132 h 806"/>
              <a:gd name="T6" fmla="*/ 1442462 w 902"/>
              <a:gd name="T7" fmla="*/ 405738 h 806"/>
              <a:gd name="T8" fmla="*/ 1526449 w 902"/>
              <a:gd name="T9" fmla="*/ 389509 h 806"/>
              <a:gd name="T10" fmla="*/ 1725916 w 902"/>
              <a:gd name="T11" fmla="*/ 438197 h 806"/>
              <a:gd name="T12" fmla="*/ 1809902 w 902"/>
              <a:gd name="T13" fmla="*/ 438197 h 806"/>
              <a:gd name="T14" fmla="*/ 1793105 w 902"/>
              <a:gd name="T15" fmla="*/ 728300 h 806"/>
              <a:gd name="T16" fmla="*/ 1893888 w 902"/>
              <a:gd name="T17" fmla="*/ 939284 h 806"/>
              <a:gd name="T18" fmla="*/ 1843496 w 902"/>
              <a:gd name="T19" fmla="*/ 1036661 h 806"/>
              <a:gd name="T20" fmla="*/ 1658727 w 902"/>
              <a:gd name="T21" fmla="*/ 1069120 h 806"/>
              <a:gd name="T22" fmla="*/ 1408868 w 902"/>
              <a:gd name="T23" fmla="*/ 1280104 h 806"/>
              <a:gd name="T24" fmla="*/ 1341679 w 902"/>
              <a:gd name="T25" fmla="*/ 1456600 h 806"/>
              <a:gd name="T26" fmla="*/ 1375273 w 902"/>
              <a:gd name="T27" fmla="*/ 1635125 h 806"/>
              <a:gd name="T28" fmla="*/ 1039329 w 902"/>
              <a:gd name="T29" fmla="*/ 1505289 h 806"/>
              <a:gd name="T30" fmla="*/ 820965 w 902"/>
              <a:gd name="T31" fmla="*/ 1150268 h 806"/>
              <a:gd name="T32" fmla="*/ 636195 w 902"/>
              <a:gd name="T33" fmla="*/ 1101579 h 806"/>
              <a:gd name="T34" fmla="*/ 535412 w 902"/>
              <a:gd name="T35" fmla="*/ 1198956 h 806"/>
              <a:gd name="T36" fmla="*/ 401034 w 902"/>
              <a:gd name="T37" fmla="*/ 1117809 h 806"/>
              <a:gd name="T38" fmla="*/ 285553 w 902"/>
              <a:gd name="T39" fmla="*/ 906825 h 806"/>
              <a:gd name="T40" fmla="*/ 0 w 902"/>
              <a:gd name="T41" fmla="*/ 663382 h 806"/>
              <a:gd name="T42" fmla="*/ 518615 w 902"/>
              <a:gd name="T43" fmla="*/ 663382 h 806"/>
              <a:gd name="T44" fmla="*/ 518615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34203" name="Freeform 105"/>
          <p:cNvSpPr>
            <a:spLocks/>
          </p:cNvSpPr>
          <p:nvPr/>
        </p:nvSpPr>
        <p:spPr bwMode="auto">
          <a:xfrm>
            <a:off x="2765425" y="3976688"/>
            <a:ext cx="804863" cy="985837"/>
          </a:xfrm>
          <a:custGeom>
            <a:avLst/>
            <a:gdLst>
              <a:gd name="T0" fmla="*/ 0 w 383"/>
              <a:gd name="T1" fmla="*/ 0 h 486"/>
              <a:gd name="T2" fmla="*/ 804863 w 383"/>
              <a:gd name="T3" fmla="*/ 0 h 486"/>
              <a:gd name="T4" fmla="*/ 804863 w 383"/>
              <a:gd name="T5" fmla="*/ 856015 h 486"/>
              <a:gd name="T6" fmla="*/ 285800 w 383"/>
              <a:gd name="T7" fmla="*/ 856015 h 486"/>
              <a:gd name="T8" fmla="*/ 134494 w 383"/>
              <a:gd name="T9" fmla="*/ 856015 h 486"/>
              <a:gd name="T10" fmla="*/ 134494 w 383"/>
              <a:gd name="T11" fmla="*/ 985837 h 486"/>
              <a:gd name="T12" fmla="*/ 0 w 383"/>
              <a:gd name="T13" fmla="*/ 98583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34204" name="Freeform 106"/>
          <p:cNvSpPr>
            <a:spLocks/>
          </p:cNvSpPr>
          <p:nvPr/>
        </p:nvSpPr>
        <p:spPr bwMode="auto">
          <a:xfrm>
            <a:off x="2062163" y="3133725"/>
            <a:ext cx="703262" cy="858838"/>
          </a:xfrm>
          <a:custGeom>
            <a:avLst/>
            <a:gdLst>
              <a:gd name="T0" fmla="*/ 417759 w 335"/>
              <a:gd name="T1" fmla="*/ 162428 h 423"/>
              <a:gd name="T2" fmla="*/ 703262 w 335"/>
              <a:gd name="T3" fmla="*/ 162428 h 423"/>
              <a:gd name="T4" fmla="*/ 703262 w 335"/>
              <a:gd name="T5" fmla="*/ 858838 h 423"/>
              <a:gd name="T6" fmla="*/ 0 w 335"/>
              <a:gd name="T7" fmla="*/ 858838 h 423"/>
              <a:gd name="T8" fmla="*/ 0 w 335"/>
              <a:gd name="T9" fmla="*/ 0 h 423"/>
              <a:gd name="T10" fmla="*/ 417759 w 335"/>
              <a:gd name="T11" fmla="*/ 0 h 423"/>
              <a:gd name="T12" fmla="*/ 417759 w 335"/>
              <a:gd name="T13" fmla="*/ 162428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34205" name="Freeform 107"/>
          <p:cNvSpPr>
            <a:spLocks/>
          </p:cNvSpPr>
          <p:nvPr/>
        </p:nvSpPr>
        <p:spPr bwMode="auto">
          <a:xfrm>
            <a:off x="635000" y="1854200"/>
            <a:ext cx="1006475" cy="598488"/>
          </a:xfrm>
          <a:custGeom>
            <a:avLst/>
            <a:gdLst>
              <a:gd name="T0" fmla="*/ 218525 w 479"/>
              <a:gd name="T1" fmla="*/ 0 h 295"/>
              <a:gd name="T2" fmla="*/ 268954 w 479"/>
              <a:gd name="T3" fmla="*/ 178532 h 295"/>
              <a:gd name="T4" fmla="*/ 235334 w 479"/>
              <a:gd name="T5" fmla="*/ 227223 h 295"/>
              <a:gd name="T6" fmla="*/ 0 w 479"/>
              <a:gd name="T7" fmla="*/ 178532 h 295"/>
              <a:gd name="T8" fmla="*/ 67238 w 479"/>
              <a:gd name="T9" fmla="*/ 501107 h 295"/>
              <a:gd name="T10" fmla="*/ 184906 w 479"/>
              <a:gd name="T11" fmla="*/ 501107 h 295"/>
              <a:gd name="T12" fmla="*/ 218525 w 479"/>
              <a:gd name="T13" fmla="*/ 598488 h 295"/>
              <a:gd name="T14" fmla="*/ 670283 w 479"/>
              <a:gd name="T15" fmla="*/ 517337 h 295"/>
              <a:gd name="T16" fmla="*/ 1006475 w 479"/>
              <a:gd name="T17" fmla="*/ 517337 h 295"/>
              <a:gd name="T18" fmla="*/ 1006475 w 479"/>
              <a:gd name="T19" fmla="*/ 0 h 295"/>
              <a:gd name="T20" fmla="*/ 218525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34206" name="Freeform 108"/>
          <p:cNvSpPr>
            <a:spLocks/>
          </p:cNvSpPr>
          <p:nvPr/>
        </p:nvSpPr>
        <p:spPr bwMode="auto">
          <a:xfrm>
            <a:off x="635000" y="2355850"/>
            <a:ext cx="1057275" cy="777875"/>
          </a:xfrm>
          <a:custGeom>
            <a:avLst/>
            <a:gdLst>
              <a:gd name="T0" fmla="*/ 67262 w 503"/>
              <a:gd name="T1" fmla="*/ 0 h 383"/>
              <a:gd name="T2" fmla="*/ 184971 w 503"/>
              <a:gd name="T3" fmla="*/ 0 h 383"/>
              <a:gd name="T4" fmla="*/ 218602 w 503"/>
              <a:gd name="T5" fmla="*/ 97488 h 383"/>
              <a:gd name="T6" fmla="*/ 653703 w 503"/>
              <a:gd name="T7" fmla="*/ 16248 h 383"/>
              <a:gd name="T8" fmla="*/ 1006828 w 503"/>
              <a:gd name="T9" fmla="*/ 16248 h 383"/>
              <a:gd name="T10" fmla="*/ 1057275 w 503"/>
              <a:gd name="T11" fmla="*/ 97488 h 383"/>
              <a:gd name="T12" fmla="*/ 990013 w 503"/>
              <a:gd name="T13" fmla="*/ 389953 h 383"/>
              <a:gd name="T14" fmla="*/ 1023644 w 503"/>
              <a:gd name="T15" fmla="*/ 389953 h 383"/>
              <a:gd name="T16" fmla="*/ 1023644 w 503"/>
              <a:gd name="T17" fmla="*/ 777875 h 383"/>
              <a:gd name="T18" fmla="*/ 33631 w 503"/>
              <a:gd name="T19" fmla="*/ 777875 h 383"/>
              <a:gd name="T20" fmla="*/ 0 w 503"/>
              <a:gd name="T21" fmla="*/ 599147 h 383"/>
              <a:gd name="T22" fmla="*/ 67262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34207" name="Freeform 109"/>
          <p:cNvSpPr>
            <a:spLocks/>
          </p:cNvSpPr>
          <p:nvPr/>
        </p:nvSpPr>
        <p:spPr bwMode="auto">
          <a:xfrm>
            <a:off x="1608138" y="1854200"/>
            <a:ext cx="854075" cy="1279525"/>
          </a:xfrm>
          <a:custGeom>
            <a:avLst/>
            <a:gdLst>
              <a:gd name="T0" fmla="*/ 33575 w 407"/>
              <a:gd name="T1" fmla="*/ 0 h 630"/>
              <a:gd name="T2" fmla="*/ 184665 w 407"/>
              <a:gd name="T3" fmla="*/ 0 h 630"/>
              <a:gd name="T4" fmla="*/ 184665 w 407"/>
              <a:gd name="T5" fmla="*/ 211223 h 630"/>
              <a:gd name="T6" fmla="*/ 436481 w 407"/>
              <a:gd name="T7" fmla="*/ 469159 h 630"/>
              <a:gd name="T8" fmla="*/ 386117 w 407"/>
              <a:gd name="T9" fmla="*/ 582895 h 630"/>
              <a:gd name="T10" fmla="*/ 402905 w 407"/>
              <a:gd name="T11" fmla="*/ 647886 h 630"/>
              <a:gd name="T12" fmla="*/ 503631 w 407"/>
              <a:gd name="T13" fmla="*/ 615391 h 630"/>
              <a:gd name="T14" fmla="*/ 637933 w 407"/>
              <a:gd name="T15" fmla="*/ 842862 h 630"/>
              <a:gd name="T16" fmla="*/ 854075 w 407"/>
              <a:gd name="T17" fmla="*/ 777870 h 630"/>
              <a:gd name="T18" fmla="*/ 854075 w 407"/>
              <a:gd name="T19" fmla="*/ 1279525 h 630"/>
              <a:gd name="T20" fmla="*/ 453268 w 407"/>
              <a:gd name="T21" fmla="*/ 1279525 h 630"/>
              <a:gd name="T22" fmla="*/ 50363 w 407"/>
              <a:gd name="T23" fmla="*/ 1279525 h 630"/>
              <a:gd name="T24" fmla="*/ 50363 w 407"/>
              <a:gd name="T25" fmla="*/ 891606 h 630"/>
              <a:gd name="T26" fmla="*/ 0 w 407"/>
              <a:gd name="T27" fmla="*/ 891606 h 630"/>
              <a:gd name="T28" fmla="*/ 83939 w 407"/>
              <a:gd name="T29" fmla="*/ 599143 h 630"/>
              <a:gd name="T30" fmla="*/ 33575 w 407"/>
              <a:gd name="T31" fmla="*/ 517903 h 630"/>
              <a:gd name="T32" fmla="*/ 33575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34208" name="Freeform 110"/>
          <p:cNvSpPr>
            <a:spLocks/>
          </p:cNvSpPr>
          <p:nvPr/>
        </p:nvSpPr>
        <p:spPr bwMode="auto">
          <a:xfrm>
            <a:off x="1254125" y="3133725"/>
            <a:ext cx="808038" cy="1246188"/>
          </a:xfrm>
          <a:custGeom>
            <a:avLst/>
            <a:gdLst>
              <a:gd name="T0" fmla="*/ 0 w 384"/>
              <a:gd name="T1" fmla="*/ 0 h 614"/>
              <a:gd name="T2" fmla="*/ 808038 w 384"/>
              <a:gd name="T3" fmla="*/ 0 h 614"/>
              <a:gd name="T4" fmla="*/ 808038 w 384"/>
              <a:gd name="T5" fmla="*/ 858530 h 614"/>
              <a:gd name="T6" fmla="*/ 808038 w 384"/>
              <a:gd name="T7" fmla="*/ 1035107 h 614"/>
              <a:gd name="T8" fmla="*/ 723867 w 384"/>
              <a:gd name="T9" fmla="*/ 1018870 h 614"/>
              <a:gd name="T10" fmla="*/ 757536 w 384"/>
              <a:gd name="T11" fmla="*/ 1246188 h 614"/>
              <a:gd name="T12" fmla="*/ 0 w 384"/>
              <a:gd name="T13" fmla="*/ 533791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34209" name="Freeform 111"/>
          <p:cNvSpPr>
            <a:spLocks/>
          </p:cNvSpPr>
          <p:nvPr/>
        </p:nvSpPr>
        <p:spPr bwMode="auto">
          <a:xfrm>
            <a:off x="1978025" y="3992563"/>
            <a:ext cx="787400" cy="969962"/>
          </a:xfrm>
          <a:custGeom>
            <a:avLst/>
            <a:gdLst>
              <a:gd name="T0" fmla="*/ 83989 w 375"/>
              <a:gd name="T1" fmla="*/ 0 h 478"/>
              <a:gd name="T2" fmla="*/ 787400 w 375"/>
              <a:gd name="T3" fmla="*/ 0 h 478"/>
              <a:gd name="T4" fmla="*/ 787400 w 375"/>
              <a:gd name="T5" fmla="*/ 969962 h 478"/>
              <a:gd name="T6" fmla="*/ 535432 w 375"/>
              <a:gd name="T7" fmla="*/ 969962 h 478"/>
              <a:gd name="T8" fmla="*/ 83989 w 375"/>
              <a:gd name="T9" fmla="*/ 760953 h 478"/>
              <a:gd name="T10" fmla="*/ 83989 w 375"/>
              <a:gd name="T11" fmla="*/ 696019 h 478"/>
              <a:gd name="T12" fmla="*/ 100787 w 375"/>
              <a:gd name="T13" fmla="*/ 484981 h 478"/>
              <a:gd name="T14" fmla="*/ 33596 w 375"/>
              <a:gd name="T15" fmla="*/ 387579 h 478"/>
              <a:gd name="T16" fmla="*/ 0 w 375"/>
              <a:gd name="T17" fmla="*/ 160308 h 478"/>
              <a:gd name="T18" fmla="*/ 83989 w 375"/>
              <a:gd name="T19" fmla="*/ 176541 h 478"/>
              <a:gd name="T20" fmla="*/ 83989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34210" name="Freeform 112"/>
          <p:cNvSpPr>
            <a:spLocks/>
          </p:cNvSpPr>
          <p:nvPr/>
        </p:nvSpPr>
        <p:spPr bwMode="auto">
          <a:xfrm>
            <a:off x="635000" y="3116263"/>
            <a:ext cx="1443038" cy="1571625"/>
          </a:xfrm>
          <a:custGeom>
            <a:avLst/>
            <a:gdLst>
              <a:gd name="T0" fmla="*/ 33608 w 687"/>
              <a:gd name="T1" fmla="*/ 0 h 774"/>
              <a:gd name="T2" fmla="*/ 619645 w 687"/>
              <a:gd name="T3" fmla="*/ 0 h 774"/>
              <a:gd name="T4" fmla="*/ 619645 w 687"/>
              <a:gd name="T5" fmla="*/ 534028 h 774"/>
              <a:gd name="T6" fmla="*/ 1375822 w 687"/>
              <a:gd name="T7" fmla="*/ 1262985 h 774"/>
              <a:gd name="T8" fmla="*/ 1443038 w 687"/>
              <a:gd name="T9" fmla="*/ 1360451 h 774"/>
              <a:gd name="T10" fmla="*/ 1409430 w 687"/>
              <a:gd name="T11" fmla="*/ 1571625 h 774"/>
              <a:gd name="T12" fmla="*/ 1039744 w 687"/>
              <a:gd name="T13" fmla="*/ 1571625 h 774"/>
              <a:gd name="T14" fmla="*/ 703665 w 687"/>
              <a:gd name="T15" fmla="*/ 1311718 h 774"/>
              <a:gd name="T16" fmla="*/ 569233 w 687"/>
              <a:gd name="T17" fmla="*/ 1311718 h 774"/>
              <a:gd name="T18" fmla="*/ 285667 w 687"/>
              <a:gd name="T19" fmla="*/ 810179 h 774"/>
              <a:gd name="T20" fmla="*/ 84020 w 687"/>
              <a:gd name="T21" fmla="*/ 517783 h 774"/>
              <a:gd name="T22" fmla="*/ 117628 w 687"/>
              <a:gd name="T23" fmla="*/ 404074 h 774"/>
              <a:gd name="T24" fmla="*/ 0 w 687"/>
              <a:gd name="T25" fmla="*/ 243663 h 774"/>
              <a:gd name="T26" fmla="*/ 33608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134211" name="Line 113"/>
          <p:cNvSpPr>
            <a:spLocks noChangeShapeType="1"/>
          </p:cNvSpPr>
          <p:nvPr/>
        </p:nvSpPr>
        <p:spPr bwMode="auto">
          <a:xfrm flipV="1">
            <a:off x="4610100" y="3314700"/>
            <a:ext cx="2946400" cy="1358900"/>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34212" name="Object 114"/>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38247" name="Clip" r:id="rId4" imgW="7034213" imgH="2111375" progId="MS_ClipArt_Gallery.2">
                  <p:embed/>
                </p:oleObj>
              </mc:Choice>
              <mc:Fallback>
                <p:oleObj name="Clip" r:id="rId4" imgW="7034213" imgH="2111375" progId="MS_ClipArt_Gallery.2">
                  <p:embed/>
                  <p:pic>
                    <p:nvPicPr>
                      <p:cNvPr id="134212" name="Object 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4213" name="Line 115"/>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4" name="Rectangle 116"/>
          <p:cNvSpPr>
            <a:spLocks noChangeArrowheads="1"/>
          </p:cNvSpPr>
          <p:nvPr/>
        </p:nvSpPr>
        <p:spPr bwMode="auto">
          <a:xfrm>
            <a:off x="3505200" y="3568700"/>
            <a:ext cx="1079500" cy="495300"/>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34215" name="Object 117"/>
          <p:cNvGraphicFramePr>
            <a:graphicFrameLocks noChangeAspect="1"/>
          </p:cNvGraphicFramePr>
          <p:nvPr/>
        </p:nvGraphicFramePr>
        <p:xfrm>
          <a:off x="3524250" y="3617913"/>
          <a:ext cx="1069975" cy="469900"/>
        </p:xfrm>
        <a:graphic>
          <a:graphicData uri="http://schemas.openxmlformats.org/presentationml/2006/ole">
            <mc:AlternateContent xmlns:mc="http://schemas.openxmlformats.org/markup-compatibility/2006">
              <mc:Choice xmlns:v="urn:schemas-microsoft-com:vml" Requires="v">
                <p:oleObj spid="_x0000_s138248" name="Equation" r:id="rId6" imgW="520700" imgH="228600" progId="Equation.DSMT4">
                  <p:embed/>
                </p:oleObj>
              </mc:Choice>
              <mc:Fallback>
                <p:oleObj name="Equation" r:id="rId6" imgW="520700" imgH="228600" progId="Equation.DSMT4">
                  <p:embed/>
                  <p:pic>
                    <p:nvPicPr>
                      <p:cNvPr id="134215"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0" y="3617913"/>
                        <a:ext cx="106997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4216" name="Rectangle 118"/>
          <p:cNvSpPr>
            <a:spLocks noChangeArrowheads="1"/>
          </p:cNvSpPr>
          <p:nvPr/>
        </p:nvSpPr>
        <p:spPr bwMode="auto">
          <a:xfrm>
            <a:off x="4992688" y="3443288"/>
            <a:ext cx="1079500" cy="495300"/>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34217" name="Object 119"/>
          <p:cNvGraphicFramePr>
            <a:graphicFrameLocks noChangeAspect="1"/>
          </p:cNvGraphicFramePr>
          <p:nvPr/>
        </p:nvGraphicFramePr>
        <p:xfrm>
          <a:off x="4986338" y="3492500"/>
          <a:ext cx="1122362" cy="469900"/>
        </p:xfrm>
        <a:graphic>
          <a:graphicData uri="http://schemas.openxmlformats.org/presentationml/2006/ole">
            <mc:AlternateContent xmlns:mc="http://schemas.openxmlformats.org/markup-compatibility/2006">
              <mc:Choice xmlns:v="urn:schemas-microsoft-com:vml" Requires="v">
                <p:oleObj spid="_x0000_s138249" name="Equation" r:id="rId8" imgW="545863" imgH="228501" progId="Equation.DSMT4">
                  <p:embed/>
                </p:oleObj>
              </mc:Choice>
              <mc:Fallback>
                <p:oleObj name="Equation" r:id="rId8" imgW="545863" imgH="228501" progId="Equation.DSMT4">
                  <p:embed/>
                  <p:pic>
                    <p:nvPicPr>
                      <p:cNvPr id="134217" name="Object 1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338" y="3492500"/>
                        <a:ext cx="11223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34218" name="Group 120"/>
          <p:cNvGrpSpPr>
            <a:grpSpLocks/>
          </p:cNvGrpSpPr>
          <p:nvPr/>
        </p:nvGrpSpPr>
        <p:grpSpPr bwMode="auto">
          <a:xfrm>
            <a:off x="2109788" y="3265488"/>
            <a:ext cx="927100" cy="508000"/>
            <a:chOff x="1329" y="2057"/>
            <a:chExt cx="584" cy="320"/>
          </a:xfrm>
        </p:grpSpPr>
        <p:sp>
          <p:nvSpPr>
            <p:cNvPr id="134223" name="Rectangle 121"/>
            <p:cNvSpPr>
              <a:spLocks noChangeArrowheads="1"/>
            </p:cNvSpPr>
            <p:nvPr/>
          </p:nvSpPr>
          <p:spPr bwMode="auto">
            <a:xfrm>
              <a:off x="1329" y="2057"/>
              <a:ext cx="584" cy="312"/>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34224" name="Object 122"/>
            <p:cNvGraphicFramePr>
              <a:graphicFrameLocks noChangeAspect="1"/>
            </p:cNvGraphicFramePr>
            <p:nvPr/>
          </p:nvGraphicFramePr>
          <p:xfrm>
            <a:off x="1415" y="2064"/>
            <a:ext cx="493" cy="313"/>
          </p:xfrm>
          <a:graphic>
            <a:graphicData uri="http://schemas.openxmlformats.org/presentationml/2006/ole">
              <mc:AlternateContent xmlns:mc="http://schemas.openxmlformats.org/markup-compatibility/2006">
                <mc:Choice xmlns:v="urn:schemas-microsoft-com:vml" Requires="v">
                  <p:oleObj spid="_x0000_s138250" name="Equation" r:id="rId10" imgW="380835" imgH="241195" progId="Equation.DSMT4">
                    <p:embed/>
                  </p:oleObj>
                </mc:Choice>
                <mc:Fallback>
                  <p:oleObj name="Equation" r:id="rId10" imgW="380835" imgH="241195" progId="Equation.DSMT4">
                    <p:embed/>
                    <p:pic>
                      <p:nvPicPr>
                        <p:cNvPr id="134224" name="Object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2064"/>
                          <a:ext cx="493" cy="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34219" name="Group 123"/>
          <p:cNvGrpSpPr>
            <a:grpSpLocks/>
          </p:cNvGrpSpPr>
          <p:nvPr/>
        </p:nvGrpSpPr>
        <p:grpSpPr bwMode="auto">
          <a:xfrm>
            <a:off x="7470775" y="2873375"/>
            <a:ext cx="931863" cy="508000"/>
            <a:chOff x="1329" y="2057"/>
            <a:chExt cx="587" cy="320"/>
          </a:xfrm>
        </p:grpSpPr>
        <p:sp>
          <p:nvSpPr>
            <p:cNvPr id="134221" name="Rectangle 124"/>
            <p:cNvSpPr>
              <a:spLocks noChangeArrowheads="1"/>
            </p:cNvSpPr>
            <p:nvPr/>
          </p:nvSpPr>
          <p:spPr bwMode="auto">
            <a:xfrm>
              <a:off x="1329" y="2057"/>
              <a:ext cx="584" cy="312"/>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34222" name="Object 125"/>
            <p:cNvGraphicFramePr>
              <a:graphicFrameLocks noChangeAspect="1"/>
            </p:cNvGraphicFramePr>
            <p:nvPr/>
          </p:nvGraphicFramePr>
          <p:xfrm>
            <a:off x="1407" y="2064"/>
            <a:ext cx="509" cy="313"/>
          </p:xfrm>
          <a:graphic>
            <a:graphicData uri="http://schemas.openxmlformats.org/presentationml/2006/ole">
              <mc:AlternateContent xmlns:mc="http://schemas.openxmlformats.org/markup-compatibility/2006">
                <mc:Choice xmlns:v="urn:schemas-microsoft-com:vml" Requires="v">
                  <p:oleObj spid="_x0000_s138251" name="Equation" r:id="rId12" imgW="393529" imgH="241195" progId="Equation.DSMT4">
                    <p:embed/>
                  </p:oleObj>
                </mc:Choice>
                <mc:Fallback>
                  <p:oleObj name="Equation" r:id="rId12" imgW="393529" imgH="241195" progId="Equation.DSMT4">
                    <p:embed/>
                    <p:pic>
                      <p:nvPicPr>
                        <p:cNvPr id="134222" name="Object 1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7" y="2064"/>
                          <a:ext cx="509" cy="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28"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340391702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2" name="Group 2"/>
          <p:cNvGrpSpPr>
            <a:grpSpLocks/>
          </p:cNvGrpSpPr>
          <p:nvPr/>
        </p:nvGrpSpPr>
        <p:grpSpPr bwMode="auto">
          <a:xfrm>
            <a:off x="8097838" y="2501900"/>
            <a:ext cx="538162" cy="728663"/>
            <a:chOff x="4816" y="1931"/>
            <a:chExt cx="256" cy="359"/>
          </a:xfrm>
        </p:grpSpPr>
        <p:sp>
          <p:nvSpPr>
            <p:cNvPr id="135289"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35290"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35291"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35292"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35173" name="Group 7"/>
          <p:cNvGrpSpPr>
            <a:grpSpLocks/>
          </p:cNvGrpSpPr>
          <p:nvPr/>
        </p:nvGrpSpPr>
        <p:grpSpPr bwMode="auto">
          <a:xfrm>
            <a:off x="4392613" y="5108575"/>
            <a:ext cx="2482850" cy="1165225"/>
            <a:chOff x="3052" y="3215"/>
            <a:chExt cx="1182" cy="574"/>
          </a:xfrm>
        </p:grpSpPr>
        <p:sp>
          <p:nvSpPr>
            <p:cNvPr id="135275"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5276"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35277"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78"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5279"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80"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81"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35282"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5283"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5284"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85"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35286"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87"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88"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35174" name="Group 22"/>
          <p:cNvGrpSpPr>
            <a:grpSpLocks/>
          </p:cNvGrpSpPr>
          <p:nvPr/>
        </p:nvGrpSpPr>
        <p:grpSpPr bwMode="auto">
          <a:xfrm>
            <a:off x="6607175" y="4217988"/>
            <a:ext cx="838200" cy="1020762"/>
            <a:chOff x="4106" y="2776"/>
            <a:chExt cx="399" cy="503"/>
          </a:xfrm>
        </p:grpSpPr>
        <p:sp>
          <p:nvSpPr>
            <p:cNvPr id="135269"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5270"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35271"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35272"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35273"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35274"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35175" name="Freeform 29"/>
          <p:cNvSpPr>
            <a:spLocks/>
          </p:cNvSpPr>
          <p:nvPr/>
        </p:nvSpPr>
        <p:spPr bwMode="auto">
          <a:xfrm>
            <a:off x="7529513" y="3521075"/>
            <a:ext cx="100012" cy="438150"/>
          </a:xfrm>
          <a:custGeom>
            <a:avLst/>
            <a:gdLst>
              <a:gd name="T0" fmla="*/ 0 w 48"/>
              <a:gd name="T1" fmla="*/ 129822 h 216"/>
              <a:gd name="T2" fmla="*/ 100012 w 48"/>
              <a:gd name="T3" fmla="*/ 0 h 216"/>
              <a:gd name="T4" fmla="*/ 100012 w 48"/>
              <a:gd name="T5" fmla="*/ 308328 h 216"/>
              <a:gd name="T6" fmla="*/ 0 w 48"/>
              <a:gd name="T7" fmla="*/ 438150 h 216"/>
              <a:gd name="T8" fmla="*/ 0 w 48"/>
              <a:gd name="T9" fmla="*/ 129822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35176" name="Freeform 30"/>
          <p:cNvSpPr>
            <a:spLocks/>
          </p:cNvSpPr>
          <p:nvPr/>
        </p:nvSpPr>
        <p:spPr bwMode="auto">
          <a:xfrm>
            <a:off x="7445375" y="3536950"/>
            <a:ext cx="84138" cy="438150"/>
          </a:xfrm>
          <a:custGeom>
            <a:avLst/>
            <a:gdLst>
              <a:gd name="T0" fmla="*/ 0 w 40"/>
              <a:gd name="T1" fmla="*/ 0 h 216"/>
              <a:gd name="T2" fmla="*/ 84138 w 40"/>
              <a:gd name="T3" fmla="*/ 113594 h 216"/>
              <a:gd name="T4" fmla="*/ 84138 w 40"/>
              <a:gd name="T5" fmla="*/ 438150 h 216"/>
              <a:gd name="T6" fmla="*/ 0 w 40"/>
              <a:gd name="T7" fmla="*/ 324556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35177" name="Freeform 31"/>
          <p:cNvSpPr>
            <a:spLocks/>
          </p:cNvSpPr>
          <p:nvPr/>
        </p:nvSpPr>
        <p:spPr bwMode="auto">
          <a:xfrm>
            <a:off x="7410450" y="3698875"/>
            <a:ext cx="101600" cy="501650"/>
          </a:xfrm>
          <a:custGeom>
            <a:avLst/>
            <a:gdLst>
              <a:gd name="T0" fmla="*/ 101600 w 48"/>
              <a:gd name="T1" fmla="*/ 0 h 247"/>
              <a:gd name="T2" fmla="*/ 0 w 48"/>
              <a:gd name="T3" fmla="*/ 194973 h 247"/>
              <a:gd name="T4" fmla="*/ 0 w 48"/>
              <a:gd name="T5" fmla="*/ 501650 h 247"/>
              <a:gd name="T6" fmla="*/ 101600 w 48"/>
              <a:gd name="T7" fmla="*/ 308708 h 247"/>
              <a:gd name="T8" fmla="*/ 101600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35178" name="Freeform 32"/>
          <p:cNvSpPr>
            <a:spLocks/>
          </p:cNvSpPr>
          <p:nvPr/>
        </p:nvSpPr>
        <p:spPr bwMode="auto">
          <a:xfrm>
            <a:off x="7343775" y="3894138"/>
            <a:ext cx="66675" cy="227012"/>
          </a:xfrm>
          <a:custGeom>
            <a:avLst/>
            <a:gdLst>
              <a:gd name="T0" fmla="*/ 66675 w 32"/>
              <a:gd name="T1" fmla="*/ 0 h 112"/>
              <a:gd name="T2" fmla="*/ 0 w 32"/>
              <a:gd name="T3" fmla="*/ 64861 h 112"/>
              <a:gd name="T4" fmla="*/ 66675 w 32"/>
              <a:gd name="T5" fmla="*/ 227012 h 112"/>
              <a:gd name="T6" fmla="*/ 66675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35179" name="Freeform 33"/>
          <p:cNvSpPr>
            <a:spLocks/>
          </p:cNvSpPr>
          <p:nvPr/>
        </p:nvSpPr>
        <p:spPr bwMode="auto">
          <a:xfrm>
            <a:off x="8132763" y="3165475"/>
            <a:ext cx="117475" cy="355600"/>
          </a:xfrm>
          <a:custGeom>
            <a:avLst/>
            <a:gdLst>
              <a:gd name="T0" fmla="*/ 0 w 56"/>
              <a:gd name="T1" fmla="*/ 32512 h 175"/>
              <a:gd name="T2" fmla="*/ 117475 w 56"/>
              <a:gd name="T3" fmla="*/ 0 h 175"/>
              <a:gd name="T4" fmla="*/ 117475 w 56"/>
              <a:gd name="T5" fmla="*/ 306832 h 175"/>
              <a:gd name="T6" fmla="*/ 0 w 56"/>
              <a:gd name="T7" fmla="*/ 355600 h 175"/>
              <a:gd name="T8" fmla="*/ 0 w 56"/>
              <a:gd name="T9" fmla="*/ 32512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35180" name="Freeform 34"/>
          <p:cNvSpPr>
            <a:spLocks/>
          </p:cNvSpPr>
          <p:nvPr/>
        </p:nvSpPr>
        <p:spPr bwMode="auto">
          <a:xfrm>
            <a:off x="8067675" y="3149600"/>
            <a:ext cx="65088" cy="355600"/>
          </a:xfrm>
          <a:custGeom>
            <a:avLst/>
            <a:gdLst>
              <a:gd name="T0" fmla="*/ 0 w 31"/>
              <a:gd name="T1" fmla="*/ 0 h 175"/>
              <a:gd name="T2" fmla="*/ 65088 w 31"/>
              <a:gd name="T3" fmla="*/ 65024 h 175"/>
              <a:gd name="T4" fmla="*/ 65088 w 31"/>
              <a:gd name="T5" fmla="*/ 355600 h 175"/>
              <a:gd name="T6" fmla="*/ 0 w 31"/>
              <a:gd name="T7" fmla="*/ 308864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35181" name="Freeform 35"/>
          <p:cNvSpPr>
            <a:spLocks/>
          </p:cNvSpPr>
          <p:nvPr/>
        </p:nvSpPr>
        <p:spPr bwMode="auto">
          <a:xfrm>
            <a:off x="8034338" y="3165475"/>
            <a:ext cx="33337" cy="371475"/>
          </a:xfrm>
          <a:custGeom>
            <a:avLst/>
            <a:gdLst>
              <a:gd name="T0" fmla="*/ 33337 w 16"/>
              <a:gd name="T1" fmla="*/ 0 h 183"/>
              <a:gd name="T2" fmla="*/ 33337 w 16"/>
              <a:gd name="T3" fmla="*/ 292308 h 183"/>
              <a:gd name="T4" fmla="*/ 0 w 16"/>
              <a:gd name="T5" fmla="*/ 371475 h 183"/>
              <a:gd name="T6" fmla="*/ 0 w 16"/>
              <a:gd name="T7" fmla="*/ 48718 h 183"/>
              <a:gd name="T8" fmla="*/ 3333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35182" name="Freeform 36"/>
          <p:cNvSpPr>
            <a:spLocks/>
          </p:cNvSpPr>
          <p:nvPr/>
        </p:nvSpPr>
        <p:spPr bwMode="auto">
          <a:xfrm>
            <a:off x="7731125" y="3230563"/>
            <a:ext cx="303213" cy="339725"/>
          </a:xfrm>
          <a:custGeom>
            <a:avLst/>
            <a:gdLst>
              <a:gd name="T0" fmla="*/ 303213 w 144"/>
              <a:gd name="T1" fmla="*/ 0 h 167"/>
              <a:gd name="T2" fmla="*/ 235832 w 144"/>
              <a:gd name="T3" fmla="*/ 0 h 167"/>
              <a:gd name="T4" fmla="*/ 0 w 144"/>
              <a:gd name="T5" fmla="*/ 32549 h 167"/>
              <a:gd name="T6" fmla="*/ 0 w 144"/>
              <a:gd name="T7" fmla="*/ 339725 h 167"/>
              <a:gd name="T8" fmla="*/ 235832 w 144"/>
              <a:gd name="T9" fmla="*/ 323451 h 167"/>
              <a:gd name="T10" fmla="*/ 303213 w 144"/>
              <a:gd name="T11" fmla="*/ 307176 h 167"/>
              <a:gd name="T12" fmla="*/ 303213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35183" name="Freeform 37"/>
          <p:cNvSpPr>
            <a:spLocks/>
          </p:cNvSpPr>
          <p:nvPr/>
        </p:nvSpPr>
        <p:spPr bwMode="auto">
          <a:xfrm>
            <a:off x="7629525" y="3279775"/>
            <a:ext cx="101600" cy="403225"/>
          </a:xfrm>
          <a:custGeom>
            <a:avLst/>
            <a:gdLst>
              <a:gd name="T0" fmla="*/ 101600 w 48"/>
              <a:gd name="T1" fmla="*/ 0 h 199"/>
              <a:gd name="T2" fmla="*/ 101600 w 48"/>
              <a:gd name="T3" fmla="*/ 305965 h 199"/>
              <a:gd name="T4" fmla="*/ 33867 w 48"/>
              <a:gd name="T5" fmla="*/ 338385 h 199"/>
              <a:gd name="T6" fmla="*/ 0 w 48"/>
              <a:gd name="T7" fmla="*/ 403225 h 199"/>
              <a:gd name="T8" fmla="*/ 0 w 48"/>
              <a:gd name="T9" fmla="*/ 241124 h 199"/>
              <a:gd name="T10" fmla="*/ 16933 w 48"/>
              <a:gd name="T11" fmla="*/ 129680 h 199"/>
              <a:gd name="T12" fmla="*/ 0 w 48"/>
              <a:gd name="T13" fmla="*/ 113470 h 199"/>
              <a:gd name="T14" fmla="*/ 33867 w 48"/>
              <a:gd name="T15" fmla="*/ 32420 h 199"/>
              <a:gd name="T16" fmla="*/ 101600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35184" name="Group 38"/>
          <p:cNvGrpSpPr>
            <a:grpSpLocks/>
          </p:cNvGrpSpPr>
          <p:nvPr/>
        </p:nvGrpSpPr>
        <p:grpSpPr bwMode="auto">
          <a:xfrm>
            <a:off x="635000" y="2033588"/>
            <a:ext cx="3790950" cy="4064000"/>
            <a:chOff x="1263" y="1700"/>
            <a:chExt cx="1805" cy="2002"/>
          </a:xfrm>
        </p:grpSpPr>
        <p:sp>
          <p:nvSpPr>
            <p:cNvPr id="135253"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54"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55"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56"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57"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58"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59"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60"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61"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35262"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63"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35264"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35265"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66"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35267"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5268"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35185" name="Group 55"/>
          <p:cNvGrpSpPr>
            <a:grpSpLocks/>
          </p:cNvGrpSpPr>
          <p:nvPr/>
        </p:nvGrpSpPr>
        <p:grpSpPr bwMode="auto">
          <a:xfrm>
            <a:off x="5080000" y="1984375"/>
            <a:ext cx="1409700" cy="1230313"/>
            <a:chOff x="3379" y="1676"/>
            <a:chExt cx="671" cy="606"/>
          </a:xfrm>
        </p:grpSpPr>
        <p:sp>
          <p:nvSpPr>
            <p:cNvPr id="135245"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35246"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35247"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35248"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35249"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35250"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35251"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35252"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35186" name="Freeform 64"/>
          <p:cNvSpPr>
            <a:spLocks/>
          </p:cNvSpPr>
          <p:nvPr/>
        </p:nvSpPr>
        <p:spPr bwMode="auto">
          <a:xfrm>
            <a:off x="6757988" y="3051175"/>
            <a:ext cx="787400" cy="454025"/>
          </a:xfrm>
          <a:custGeom>
            <a:avLst/>
            <a:gdLst>
              <a:gd name="T0" fmla="*/ 0 w 375"/>
              <a:gd name="T1" fmla="*/ 81439 h 223"/>
              <a:gd name="T2" fmla="*/ 117585 w 375"/>
              <a:gd name="T3" fmla="*/ 0 h 223"/>
              <a:gd name="T4" fmla="*/ 117585 w 375"/>
              <a:gd name="T5" fmla="*/ 81439 h 223"/>
              <a:gd name="T6" fmla="*/ 703411 w 375"/>
              <a:gd name="T7" fmla="*/ 81439 h 223"/>
              <a:gd name="T8" fmla="*/ 787400 w 375"/>
              <a:gd name="T9" fmla="*/ 211743 h 223"/>
              <a:gd name="T10" fmla="*/ 737006 w 375"/>
              <a:gd name="T11" fmla="*/ 260606 h 223"/>
              <a:gd name="T12" fmla="*/ 770602 w 375"/>
              <a:gd name="T13" fmla="*/ 374622 h 223"/>
              <a:gd name="T14" fmla="*/ 737006 w 375"/>
              <a:gd name="T15" fmla="*/ 421449 h 223"/>
              <a:gd name="T16" fmla="*/ 602623 w 375"/>
              <a:gd name="T17" fmla="*/ 421449 h 223"/>
              <a:gd name="T18" fmla="*/ 602623 w 375"/>
              <a:gd name="T19" fmla="*/ 454025 h 223"/>
              <a:gd name="T20" fmla="*/ 0 w 375"/>
              <a:gd name="T21" fmla="*/ 454025 h 223"/>
              <a:gd name="T22" fmla="*/ 0 w 375"/>
              <a:gd name="T23" fmla="*/ 81439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35187" name="Freeform 65"/>
          <p:cNvSpPr>
            <a:spLocks/>
          </p:cNvSpPr>
          <p:nvPr/>
        </p:nvSpPr>
        <p:spPr bwMode="auto">
          <a:xfrm>
            <a:off x="6875463" y="2566988"/>
            <a:ext cx="871537" cy="760412"/>
          </a:xfrm>
          <a:custGeom>
            <a:avLst/>
            <a:gdLst>
              <a:gd name="T0" fmla="*/ 0 w 415"/>
              <a:gd name="T1" fmla="*/ 484636 h 375"/>
              <a:gd name="T2" fmla="*/ 0 w 415"/>
              <a:gd name="T3" fmla="*/ 565747 h 375"/>
              <a:gd name="T4" fmla="*/ 569124 w 415"/>
              <a:gd name="T5" fmla="*/ 565747 h 375"/>
              <a:gd name="T6" fmla="*/ 669928 w 415"/>
              <a:gd name="T7" fmla="*/ 695524 h 375"/>
              <a:gd name="T8" fmla="*/ 770733 w 415"/>
              <a:gd name="T9" fmla="*/ 711746 h 375"/>
              <a:gd name="T10" fmla="*/ 770733 w 415"/>
              <a:gd name="T11" fmla="*/ 760412 h 375"/>
              <a:gd name="T12" fmla="*/ 854736 w 415"/>
              <a:gd name="T13" fmla="*/ 695524 h 375"/>
              <a:gd name="T14" fmla="*/ 871537 w 415"/>
              <a:gd name="T15" fmla="*/ 452192 h 375"/>
              <a:gd name="T16" fmla="*/ 871537 w 415"/>
              <a:gd name="T17" fmla="*/ 273748 h 375"/>
              <a:gd name="T18" fmla="*/ 837936 w 415"/>
              <a:gd name="T19" fmla="*/ 241304 h 375"/>
              <a:gd name="T20" fmla="*/ 854736 w 415"/>
              <a:gd name="T21" fmla="*/ 0 h 375"/>
              <a:gd name="T22" fmla="*/ 669928 w 415"/>
              <a:gd name="T23" fmla="*/ 0 h 375"/>
              <a:gd name="T24" fmla="*/ 468320 w 415"/>
              <a:gd name="T25" fmla="*/ 194665 h 375"/>
              <a:gd name="T26" fmla="*/ 501921 w 415"/>
              <a:gd name="T27" fmla="*/ 257526 h 375"/>
              <a:gd name="T28" fmla="*/ 384316 w 415"/>
              <a:gd name="T29" fmla="*/ 354859 h 375"/>
              <a:gd name="T30" fmla="*/ 216309 w 415"/>
              <a:gd name="T31" fmla="*/ 322415 h 375"/>
              <a:gd name="T32" fmla="*/ 81903 w 415"/>
              <a:gd name="T33" fmla="*/ 322415 h 375"/>
              <a:gd name="T34" fmla="*/ 48302 w 415"/>
              <a:gd name="T35" fmla="*/ 419747 h 375"/>
              <a:gd name="T36" fmla="*/ 0 w 415"/>
              <a:gd name="T37" fmla="*/ 484636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35188" name="Freeform 66"/>
          <p:cNvSpPr>
            <a:spLocks/>
          </p:cNvSpPr>
          <p:nvPr/>
        </p:nvSpPr>
        <p:spPr bwMode="auto">
          <a:xfrm>
            <a:off x="7713663" y="2582863"/>
            <a:ext cx="319087" cy="371475"/>
          </a:xfrm>
          <a:custGeom>
            <a:avLst/>
            <a:gdLst>
              <a:gd name="T0" fmla="*/ 16794 w 152"/>
              <a:gd name="T1" fmla="*/ 0 h 183"/>
              <a:gd name="T2" fmla="*/ 319087 w 152"/>
              <a:gd name="T3" fmla="*/ 0 h 183"/>
              <a:gd name="T4" fmla="*/ 302293 w 152"/>
              <a:gd name="T5" fmla="*/ 97436 h 183"/>
              <a:gd name="T6" fmla="*/ 251911 w 152"/>
              <a:gd name="T7" fmla="*/ 113675 h 183"/>
              <a:gd name="T8" fmla="*/ 167941 w 152"/>
              <a:gd name="T9" fmla="*/ 371475 h 183"/>
              <a:gd name="T10" fmla="*/ 33588 w 152"/>
              <a:gd name="T11" fmla="*/ 371475 h 183"/>
              <a:gd name="T12" fmla="*/ 33588 w 152"/>
              <a:gd name="T13" fmla="*/ 257800 h 183"/>
              <a:gd name="T14" fmla="*/ 0 w 152"/>
              <a:gd name="T15" fmla="*/ 225321 h 183"/>
              <a:gd name="T16" fmla="*/ 16794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35189" name="Freeform 67"/>
          <p:cNvSpPr>
            <a:spLocks/>
          </p:cNvSpPr>
          <p:nvPr/>
        </p:nvSpPr>
        <p:spPr bwMode="auto">
          <a:xfrm>
            <a:off x="7881938" y="2436813"/>
            <a:ext cx="249237" cy="517525"/>
          </a:xfrm>
          <a:custGeom>
            <a:avLst/>
            <a:gdLst>
              <a:gd name="T0" fmla="*/ 150799 w 119"/>
              <a:gd name="T1" fmla="*/ 146125 h 255"/>
              <a:gd name="T2" fmla="*/ 249237 w 119"/>
              <a:gd name="T3" fmla="*/ 0 h 255"/>
              <a:gd name="T4" fmla="*/ 249237 w 119"/>
              <a:gd name="T5" fmla="*/ 485053 h 255"/>
              <a:gd name="T6" fmla="*/ 150799 w 119"/>
              <a:gd name="T7" fmla="*/ 517525 h 255"/>
              <a:gd name="T8" fmla="*/ 0 w 119"/>
              <a:gd name="T9" fmla="*/ 517525 h 255"/>
              <a:gd name="T10" fmla="*/ 83777 w 119"/>
              <a:gd name="T11" fmla="*/ 259777 h 255"/>
              <a:gd name="T12" fmla="*/ 150799 w 119"/>
              <a:gd name="T13" fmla="*/ 243541 h 255"/>
              <a:gd name="T14" fmla="*/ 150799 w 119"/>
              <a:gd name="T15" fmla="*/ 146125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35190" name="Freeform 68"/>
          <p:cNvSpPr>
            <a:spLocks/>
          </p:cNvSpPr>
          <p:nvPr/>
        </p:nvSpPr>
        <p:spPr bwMode="auto">
          <a:xfrm>
            <a:off x="8131175" y="2160588"/>
            <a:ext cx="504825" cy="744537"/>
          </a:xfrm>
          <a:custGeom>
            <a:avLst/>
            <a:gdLst>
              <a:gd name="T0" fmla="*/ 0 w 240"/>
              <a:gd name="T1" fmla="*/ 292134 h 367"/>
              <a:gd name="T2" fmla="*/ 0 w 240"/>
              <a:gd name="T3" fmla="*/ 744537 h 367"/>
              <a:gd name="T4" fmla="*/ 117793 w 240"/>
              <a:gd name="T5" fmla="*/ 679618 h 367"/>
              <a:gd name="T6" fmla="*/ 117793 w 240"/>
              <a:gd name="T7" fmla="*/ 632958 h 367"/>
              <a:gd name="T8" fmla="*/ 504825 w 240"/>
              <a:gd name="T9" fmla="*/ 357053 h 367"/>
              <a:gd name="T10" fmla="*/ 487998 w 240"/>
              <a:gd name="T11" fmla="*/ 259675 h 367"/>
              <a:gd name="T12" fmla="*/ 420688 w 240"/>
              <a:gd name="T13" fmla="*/ 227216 h 367"/>
              <a:gd name="T14" fmla="*/ 370205 w 240"/>
              <a:gd name="T15" fmla="*/ 16230 h 367"/>
              <a:gd name="T16" fmla="*/ 269240 w 240"/>
              <a:gd name="T17" fmla="*/ 32459 h 367"/>
              <a:gd name="T18" fmla="*/ 218758 w 240"/>
              <a:gd name="T19" fmla="*/ 0 h 367"/>
              <a:gd name="T20" fmla="*/ 117793 w 240"/>
              <a:gd name="T21" fmla="*/ 81148 h 367"/>
              <a:gd name="T22" fmla="*/ 0 w 240"/>
              <a:gd name="T23" fmla="*/ 29213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35191" name="Freeform 69"/>
          <p:cNvSpPr>
            <a:spLocks/>
          </p:cNvSpPr>
          <p:nvPr/>
        </p:nvSpPr>
        <p:spPr bwMode="auto">
          <a:xfrm>
            <a:off x="7731125" y="2922588"/>
            <a:ext cx="501650" cy="276225"/>
          </a:xfrm>
          <a:custGeom>
            <a:avLst/>
            <a:gdLst>
              <a:gd name="T0" fmla="*/ 16792 w 239"/>
              <a:gd name="T1" fmla="*/ 32497 h 136"/>
              <a:gd name="T2" fmla="*/ 302249 w 239"/>
              <a:gd name="T3" fmla="*/ 32497 h 136"/>
              <a:gd name="T4" fmla="*/ 384109 w 239"/>
              <a:gd name="T5" fmla="*/ 0 h 136"/>
              <a:gd name="T6" fmla="*/ 417692 w 239"/>
              <a:gd name="T7" fmla="*/ 81243 h 136"/>
              <a:gd name="T8" fmla="*/ 367317 w 239"/>
              <a:gd name="T9" fmla="*/ 129988 h 136"/>
              <a:gd name="T10" fmla="*/ 434483 w 239"/>
              <a:gd name="T11" fmla="*/ 243728 h 136"/>
              <a:gd name="T12" fmla="*/ 501650 w 239"/>
              <a:gd name="T13" fmla="*/ 243728 h 136"/>
              <a:gd name="T14" fmla="*/ 400900 w 239"/>
              <a:gd name="T15" fmla="*/ 276225 h 136"/>
              <a:gd name="T16" fmla="*/ 302249 w 239"/>
              <a:gd name="T17" fmla="*/ 194982 h 136"/>
              <a:gd name="T18" fmla="*/ 0 w 239"/>
              <a:gd name="T19" fmla="*/ 194982 h 136"/>
              <a:gd name="T20" fmla="*/ 16792 w 239"/>
              <a:gd name="T21" fmla="*/ 3249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35192" name="Freeform 70"/>
          <p:cNvSpPr>
            <a:spLocks/>
          </p:cNvSpPr>
          <p:nvPr/>
        </p:nvSpPr>
        <p:spPr bwMode="auto">
          <a:xfrm>
            <a:off x="7966075" y="3116263"/>
            <a:ext cx="100013" cy="114300"/>
          </a:xfrm>
          <a:custGeom>
            <a:avLst/>
            <a:gdLst>
              <a:gd name="T0" fmla="*/ 0 w 48"/>
              <a:gd name="T1" fmla="*/ 0 h 56"/>
              <a:gd name="T2" fmla="*/ 66675 w 48"/>
              <a:gd name="T3" fmla="*/ 0 h 56"/>
              <a:gd name="T4" fmla="*/ 100013 w 48"/>
              <a:gd name="T5" fmla="*/ 32657 h 56"/>
              <a:gd name="T6" fmla="*/ 66675 w 48"/>
              <a:gd name="T7" fmla="*/ 114300 h 56"/>
              <a:gd name="T8" fmla="*/ 0 w 48"/>
              <a:gd name="T9" fmla="*/ 114300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5193" name="Freeform 71"/>
          <p:cNvSpPr>
            <a:spLocks/>
          </p:cNvSpPr>
          <p:nvPr/>
        </p:nvSpPr>
        <p:spPr bwMode="auto">
          <a:xfrm>
            <a:off x="7731125" y="3116263"/>
            <a:ext cx="234950" cy="146050"/>
          </a:xfrm>
          <a:custGeom>
            <a:avLst/>
            <a:gdLst>
              <a:gd name="T0" fmla="*/ 0 w 112"/>
              <a:gd name="T1" fmla="*/ 0 h 72"/>
              <a:gd name="T2" fmla="*/ 234950 w 112"/>
              <a:gd name="T3" fmla="*/ 0 h 72"/>
              <a:gd name="T4" fmla="*/ 234950 w 112"/>
              <a:gd name="T5" fmla="*/ 113594 h 72"/>
              <a:gd name="T6" fmla="*/ 0 w 112"/>
              <a:gd name="T7" fmla="*/ 146050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35194" name="Freeform 72"/>
          <p:cNvSpPr>
            <a:spLocks/>
          </p:cNvSpPr>
          <p:nvPr/>
        </p:nvSpPr>
        <p:spPr bwMode="auto">
          <a:xfrm>
            <a:off x="7445375" y="3262313"/>
            <a:ext cx="201613" cy="388937"/>
          </a:xfrm>
          <a:custGeom>
            <a:avLst/>
            <a:gdLst>
              <a:gd name="T0" fmla="*/ 100807 w 96"/>
              <a:gd name="T1" fmla="*/ 0 h 191"/>
              <a:gd name="T2" fmla="*/ 50403 w 96"/>
              <a:gd name="T3" fmla="*/ 48872 h 191"/>
              <a:gd name="T4" fmla="*/ 84005 w 96"/>
              <a:gd name="T5" fmla="*/ 162906 h 191"/>
              <a:gd name="T6" fmla="*/ 50403 w 96"/>
              <a:gd name="T7" fmla="*/ 209741 h 191"/>
              <a:gd name="T8" fmla="*/ 0 w 96"/>
              <a:gd name="T9" fmla="*/ 274903 h 191"/>
              <a:gd name="T10" fmla="*/ 84005 w 96"/>
              <a:gd name="T11" fmla="*/ 388937 h 191"/>
              <a:gd name="T12" fmla="*/ 184812 w 96"/>
              <a:gd name="T13" fmla="*/ 274903 h 191"/>
              <a:gd name="T14" fmla="*/ 201613 w 96"/>
              <a:gd name="T15" fmla="*/ 130324 h 191"/>
              <a:gd name="T16" fmla="*/ 168011 w 96"/>
              <a:gd name="T17" fmla="*/ 130324 h 191"/>
              <a:gd name="T18" fmla="*/ 201613 w 96"/>
              <a:gd name="T19" fmla="*/ 65162 h 191"/>
              <a:gd name="T20" fmla="*/ 201613 w 96"/>
              <a:gd name="T21" fmla="*/ 16291 h 191"/>
              <a:gd name="T22" fmla="*/ 10080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35195" name="Freeform 73"/>
          <p:cNvSpPr>
            <a:spLocks/>
          </p:cNvSpPr>
          <p:nvPr/>
        </p:nvSpPr>
        <p:spPr bwMode="auto">
          <a:xfrm>
            <a:off x="7361238" y="3471863"/>
            <a:ext cx="150812" cy="260350"/>
          </a:xfrm>
          <a:custGeom>
            <a:avLst/>
            <a:gdLst>
              <a:gd name="T0" fmla="*/ 134055 w 72"/>
              <a:gd name="T1" fmla="*/ 0 h 128"/>
              <a:gd name="T2" fmla="*/ 0 w 72"/>
              <a:gd name="T3" fmla="*/ 0 h 128"/>
              <a:gd name="T4" fmla="*/ 0 w 72"/>
              <a:gd name="T5" fmla="*/ 260350 h 128"/>
              <a:gd name="T6" fmla="*/ 134055 w 72"/>
              <a:gd name="T7" fmla="*/ 260350 h 128"/>
              <a:gd name="T8" fmla="*/ 150812 w 72"/>
              <a:gd name="T9" fmla="*/ 227806 h 128"/>
              <a:gd name="T10" fmla="*/ 83784 w 72"/>
              <a:gd name="T11" fmla="*/ 146447 h 128"/>
              <a:gd name="T12" fmla="*/ 83784 w 72"/>
              <a:gd name="T13" fmla="*/ 65088 h 128"/>
              <a:gd name="T14" fmla="*/ 134055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35196" name="Freeform 74"/>
          <p:cNvSpPr>
            <a:spLocks/>
          </p:cNvSpPr>
          <p:nvPr/>
        </p:nvSpPr>
        <p:spPr bwMode="auto">
          <a:xfrm>
            <a:off x="6892925" y="3505200"/>
            <a:ext cx="601663" cy="373063"/>
          </a:xfrm>
          <a:custGeom>
            <a:avLst/>
            <a:gdLst>
              <a:gd name="T0" fmla="*/ 0 w 287"/>
              <a:gd name="T1" fmla="*/ 0 h 184"/>
              <a:gd name="T2" fmla="*/ 467494 w 287"/>
              <a:gd name="T3" fmla="*/ 0 h 184"/>
              <a:gd name="T4" fmla="*/ 467494 w 287"/>
              <a:gd name="T5" fmla="*/ 243302 h 184"/>
              <a:gd name="T6" fmla="*/ 601663 w 287"/>
              <a:gd name="T7" fmla="*/ 243302 h 184"/>
              <a:gd name="T8" fmla="*/ 517808 w 287"/>
              <a:gd name="T9" fmla="*/ 373063 h 184"/>
              <a:gd name="T10" fmla="*/ 366868 w 287"/>
              <a:gd name="T11" fmla="*/ 340623 h 184"/>
              <a:gd name="T12" fmla="*/ 316554 w 287"/>
              <a:gd name="T13" fmla="*/ 145981 h 184"/>
              <a:gd name="T14" fmla="*/ 299783 w 287"/>
              <a:gd name="T15" fmla="*/ 113541 h 184"/>
              <a:gd name="T16" fmla="*/ 182386 w 287"/>
              <a:gd name="T17" fmla="*/ 64881 h 184"/>
              <a:gd name="T18" fmla="*/ 0 w 287"/>
              <a:gd name="T19" fmla="*/ 162201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5197" name="Freeform 75"/>
          <p:cNvSpPr>
            <a:spLocks/>
          </p:cNvSpPr>
          <p:nvPr/>
        </p:nvSpPr>
        <p:spPr bwMode="auto">
          <a:xfrm>
            <a:off x="3721100" y="3471863"/>
            <a:ext cx="1004888" cy="520700"/>
          </a:xfrm>
          <a:custGeom>
            <a:avLst/>
            <a:gdLst>
              <a:gd name="T0" fmla="*/ 0 w 479"/>
              <a:gd name="T1" fmla="*/ 0 h 256"/>
              <a:gd name="T2" fmla="*/ 954539 w 479"/>
              <a:gd name="T3" fmla="*/ 0 h 256"/>
              <a:gd name="T4" fmla="*/ 988105 w 479"/>
              <a:gd name="T5" fmla="*/ 32544 h 256"/>
              <a:gd name="T6" fmla="*/ 937756 w 479"/>
              <a:gd name="T7" fmla="*/ 81359 h 256"/>
              <a:gd name="T8" fmla="*/ 1004888 w 479"/>
              <a:gd name="T9" fmla="*/ 146447 h 256"/>
              <a:gd name="T10" fmla="*/ 1004888 w 479"/>
              <a:gd name="T11" fmla="*/ 520700 h 256"/>
              <a:gd name="T12" fmla="*/ 0 w 479"/>
              <a:gd name="T13" fmla="*/ 520700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35198" name="Freeform 76"/>
          <p:cNvSpPr>
            <a:spLocks/>
          </p:cNvSpPr>
          <p:nvPr/>
        </p:nvSpPr>
        <p:spPr bwMode="auto">
          <a:xfrm>
            <a:off x="3451225" y="2387600"/>
            <a:ext cx="1058863" cy="647700"/>
          </a:xfrm>
          <a:custGeom>
            <a:avLst/>
            <a:gdLst>
              <a:gd name="T0" fmla="*/ 0 w 504"/>
              <a:gd name="T1" fmla="*/ 0 h 319"/>
              <a:gd name="T2" fmla="*/ 1042056 w 504"/>
              <a:gd name="T3" fmla="*/ 0 h 319"/>
              <a:gd name="T4" fmla="*/ 1042056 w 504"/>
              <a:gd name="T5" fmla="*/ 48730 h 319"/>
              <a:gd name="T6" fmla="*/ 991634 w 504"/>
              <a:gd name="T7" fmla="*/ 113703 h 319"/>
              <a:gd name="T8" fmla="*/ 1058863 w 504"/>
              <a:gd name="T9" fmla="*/ 178676 h 319"/>
              <a:gd name="T10" fmla="*/ 1058863 w 504"/>
              <a:gd name="T11" fmla="*/ 469024 h 319"/>
              <a:gd name="T12" fmla="*/ 1025248 w 504"/>
              <a:gd name="T13" fmla="*/ 469024 h 319"/>
              <a:gd name="T14" fmla="*/ 1025248 w 504"/>
              <a:gd name="T15" fmla="*/ 647700 h 319"/>
              <a:gd name="T16" fmla="*/ 840367 w 504"/>
              <a:gd name="T17" fmla="*/ 598970 h 319"/>
              <a:gd name="T18" fmla="*/ 773138 w 504"/>
              <a:gd name="T19" fmla="*/ 550240 h 319"/>
              <a:gd name="T20" fmla="*/ 0 w 504"/>
              <a:gd name="T21" fmla="*/ 550240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35199" name="Freeform 77"/>
          <p:cNvSpPr>
            <a:spLocks/>
          </p:cNvSpPr>
          <p:nvPr/>
        </p:nvSpPr>
        <p:spPr bwMode="auto">
          <a:xfrm>
            <a:off x="4476750" y="2857500"/>
            <a:ext cx="922338" cy="503238"/>
          </a:xfrm>
          <a:custGeom>
            <a:avLst/>
            <a:gdLst>
              <a:gd name="T0" fmla="*/ 0 w 439"/>
              <a:gd name="T1" fmla="*/ 0 h 248"/>
              <a:gd name="T2" fmla="*/ 771066 w 439"/>
              <a:gd name="T3" fmla="*/ 0 h 248"/>
              <a:gd name="T4" fmla="*/ 804682 w 439"/>
              <a:gd name="T5" fmla="*/ 48700 h 248"/>
              <a:gd name="T6" fmla="*/ 804682 w 439"/>
              <a:gd name="T7" fmla="*/ 113634 h 248"/>
              <a:gd name="T8" fmla="*/ 871914 w 439"/>
              <a:gd name="T9" fmla="*/ 194802 h 248"/>
              <a:gd name="T10" fmla="*/ 922338 w 439"/>
              <a:gd name="T11" fmla="*/ 275969 h 248"/>
              <a:gd name="T12" fmla="*/ 804682 w 439"/>
              <a:gd name="T13" fmla="*/ 357137 h 248"/>
              <a:gd name="T14" fmla="*/ 821490 w 439"/>
              <a:gd name="T15" fmla="*/ 405837 h 248"/>
              <a:gd name="T16" fmla="*/ 737450 w 439"/>
              <a:gd name="T17" fmla="*/ 503238 h 248"/>
              <a:gd name="T18" fmla="*/ 100848 w 439"/>
              <a:gd name="T19" fmla="*/ 503238 h 248"/>
              <a:gd name="T20" fmla="*/ 0 w 439"/>
              <a:gd name="T21" fmla="*/ 178568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35200" name="Freeform 78"/>
          <p:cNvSpPr>
            <a:spLocks/>
          </p:cNvSpPr>
          <p:nvPr/>
        </p:nvSpPr>
        <p:spPr bwMode="auto">
          <a:xfrm>
            <a:off x="4392613" y="1854200"/>
            <a:ext cx="939800" cy="1003300"/>
          </a:xfrm>
          <a:custGeom>
            <a:avLst/>
            <a:gdLst>
              <a:gd name="T0" fmla="*/ 0 w 447"/>
              <a:gd name="T1" fmla="*/ 0 h 494"/>
              <a:gd name="T2" fmla="*/ 317472 w 447"/>
              <a:gd name="T3" fmla="*/ 0 h 494"/>
              <a:gd name="T4" fmla="*/ 939800 w 447"/>
              <a:gd name="T5" fmla="*/ 129982 h 494"/>
              <a:gd name="T6" fmla="*/ 721144 w 447"/>
              <a:gd name="T7" fmla="*/ 322924 h 494"/>
              <a:gd name="T8" fmla="*/ 637046 w 447"/>
              <a:gd name="T9" fmla="*/ 615384 h 494"/>
              <a:gd name="T10" fmla="*/ 637046 w 447"/>
              <a:gd name="T11" fmla="*/ 777862 h 494"/>
              <a:gd name="T12" fmla="*/ 855702 w 447"/>
              <a:gd name="T13" fmla="*/ 924092 h 494"/>
              <a:gd name="T14" fmla="*/ 872521 w 447"/>
              <a:gd name="T15" fmla="*/ 1003300 h 494"/>
              <a:gd name="T16" fmla="*/ 117738 w 447"/>
              <a:gd name="T17" fmla="*/ 1003300 h 494"/>
              <a:gd name="T18" fmla="*/ 117738 w 447"/>
              <a:gd name="T19" fmla="*/ 712871 h 494"/>
              <a:gd name="T20" fmla="*/ 67279 w 447"/>
              <a:gd name="T21" fmla="*/ 647880 h 494"/>
              <a:gd name="T22" fmla="*/ 100918 w 447"/>
              <a:gd name="T23" fmla="*/ 599137 h 494"/>
              <a:gd name="T24" fmla="*/ 100918 w 447"/>
              <a:gd name="T25" fmla="*/ 534146 h 494"/>
              <a:gd name="T26" fmla="*/ 84098 w 447"/>
              <a:gd name="T27" fmla="*/ 355420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35201" name="Freeform 79"/>
          <p:cNvSpPr>
            <a:spLocks/>
          </p:cNvSpPr>
          <p:nvPr/>
        </p:nvSpPr>
        <p:spPr bwMode="auto">
          <a:xfrm>
            <a:off x="5029200" y="2225675"/>
            <a:ext cx="820738" cy="809625"/>
          </a:xfrm>
          <a:custGeom>
            <a:avLst/>
            <a:gdLst>
              <a:gd name="T0" fmla="*/ 50378 w 391"/>
              <a:gd name="T1" fmla="*/ 64932 h 399"/>
              <a:gd name="T2" fmla="*/ 251889 w 391"/>
              <a:gd name="T3" fmla="*/ 0 h 399"/>
              <a:gd name="T4" fmla="*/ 302267 w 391"/>
              <a:gd name="T5" fmla="*/ 81165 h 399"/>
              <a:gd name="T6" fmla="*/ 587741 w 391"/>
              <a:gd name="T7" fmla="*/ 211030 h 399"/>
              <a:gd name="T8" fmla="*/ 654911 w 391"/>
              <a:gd name="T9" fmla="*/ 292195 h 399"/>
              <a:gd name="T10" fmla="*/ 671704 w 391"/>
              <a:gd name="T11" fmla="*/ 373361 h 399"/>
              <a:gd name="T12" fmla="*/ 770360 w 391"/>
              <a:gd name="T13" fmla="*/ 340895 h 399"/>
              <a:gd name="T14" fmla="*/ 820738 w 391"/>
              <a:gd name="T15" fmla="*/ 389594 h 399"/>
              <a:gd name="T16" fmla="*/ 722082 w 391"/>
              <a:gd name="T17" fmla="*/ 519459 h 399"/>
              <a:gd name="T18" fmla="*/ 688496 w 391"/>
              <a:gd name="T19" fmla="*/ 809625 h 399"/>
              <a:gd name="T20" fmla="*/ 319059 w 391"/>
              <a:gd name="T21" fmla="*/ 809625 h 399"/>
              <a:gd name="T22" fmla="*/ 251889 w 391"/>
              <a:gd name="T23" fmla="*/ 760926 h 399"/>
              <a:gd name="T24" fmla="*/ 251889 w 391"/>
              <a:gd name="T25" fmla="*/ 679760 h 399"/>
              <a:gd name="T26" fmla="*/ 218304 w 391"/>
              <a:gd name="T27" fmla="*/ 614828 h 399"/>
              <a:gd name="T28" fmla="*/ 218304 w 391"/>
              <a:gd name="T29" fmla="*/ 551925 h 399"/>
              <a:gd name="T30" fmla="*/ 0 w 391"/>
              <a:gd name="T31" fmla="*/ 405827 h 399"/>
              <a:gd name="T32" fmla="*/ 0 w 391"/>
              <a:gd name="T33" fmla="*/ 243496 h 399"/>
              <a:gd name="T34" fmla="*/ 50378 w 391"/>
              <a:gd name="T35" fmla="*/ 64932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35202" name="Freeform 80"/>
          <p:cNvSpPr>
            <a:spLocks/>
          </p:cNvSpPr>
          <p:nvPr/>
        </p:nvSpPr>
        <p:spPr bwMode="auto">
          <a:xfrm>
            <a:off x="5332413" y="2146300"/>
            <a:ext cx="938212" cy="436563"/>
          </a:xfrm>
          <a:custGeom>
            <a:avLst/>
            <a:gdLst>
              <a:gd name="T0" fmla="*/ 0 w 447"/>
              <a:gd name="T1" fmla="*/ 144167 h 215"/>
              <a:gd name="T2" fmla="*/ 285452 w 447"/>
              <a:gd name="T3" fmla="*/ 306609 h 215"/>
              <a:gd name="T4" fmla="*/ 352617 w 447"/>
              <a:gd name="T5" fmla="*/ 371586 h 215"/>
              <a:gd name="T6" fmla="*/ 369408 w 447"/>
              <a:gd name="T7" fmla="*/ 436563 h 215"/>
              <a:gd name="T8" fmla="*/ 535222 w 447"/>
              <a:gd name="T9" fmla="*/ 290365 h 215"/>
              <a:gd name="T10" fmla="*/ 938212 w 447"/>
              <a:gd name="T11" fmla="*/ 225388 h 215"/>
              <a:gd name="T12" fmla="*/ 753508 w 447"/>
              <a:gd name="T13" fmla="*/ 111679 h 215"/>
              <a:gd name="T14" fmla="*/ 518430 w 447"/>
              <a:gd name="T15" fmla="*/ 209144 h 215"/>
              <a:gd name="T16" fmla="*/ 285452 w 447"/>
              <a:gd name="T17" fmla="*/ 127923 h 215"/>
              <a:gd name="T18" fmla="*/ 419782 w 447"/>
              <a:gd name="T19" fmla="*/ 14214 h 215"/>
              <a:gd name="T20" fmla="*/ 302243 w 447"/>
              <a:gd name="T21" fmla="*/ 0 h 215"/>
              <a:gd name="T22" fmla="*/ 0 w 447"/>
              <a:gd name="T23" fmla="*/ 14416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35203" name="Freeform 81"/>
          <p:cNvSpPr>
            <a:spLocks/>
          </p:cNvSpPr>
          <p:nvPr/>
        </p:nvSpPr>
        <p:spPr bwMode="auto">
          <a:xfrm>
            <a:off x="5867400" y="2486025"/>
            <a:ext cx="622300" cy="679450"/>
          </a:xfrm>
          <a:custGeom>
            <a:avLst/>
            <a:gdLst>
              <a:gd name="T0" fmla="*/ 302741 w 296"/>
              <a:gd name="T1" fmla="*/ 0 h 335"/>
              <a:gd name="T2" fmla="*/ 487749 w 296"/>
              <a:gd name="T3" fmla="*/ 48677 h 335"/>
              <a:gd name="T4" fmla="*/ 538205 w 296"/>
              <a:gd name="T5" fmla="*/ 194708 h 335"/>
              <a:gd name="T6" fmla="*/ 420473 w 296"/>
              <a:gd name="T7" fmla="*/ 308288 h 335"/>
              <a:gd name="T8" fmla="*/ 454111 w 296"/>
              <a:gd name="T9" fmla="*/ 354937 h 335"/>
              <a:gd name="T10" fmla="*/ 555024 w 296"/>
              <a:gd name="T11" fmla="*/ 292062 h 335"/>
              <a:gd name="T12" fmla="*/ 605481 w 296"/>
              <a:gd name="T13" fmla="*/ 308288 h 335"/>
              <a:gd name="T14" fmla="*/ 622300 w 296"/>
              <a:gd name="T15" fmla="*/ 484742 h 335"/>
              <a:gd name="T16" fmla="*/ 504568 w 296"/>
              <a:gd name="T17" fmla="*/ 646999 h 335"/>
              <a:gd name="T18" fmla="*/ 504568 w 296"/>
              <a:gd name="T19" fmla="*/ 679450 h 335"/>
              <a:gd name="T20" fmla="*/ 0 w 296"/>
              <a:gd name="T21" fmla="*/ 679450 h 335"/>
              <a:gd name="T22" fmla="*/ 67276 w 296"/>
              <a:gd name="T23" fmla="*/ 484742 h 335"/>
              <a:gd name="T24" fmla="*/ 33638 w 296"/>
              <a:gd name="T25" fmla="*/ 338711 h 335"/>
              <a:gd name="T26" fmla="*/ 100914 w 296"/>
              <a:gd name="T27" fmla="*/ 178482 h 335"/>
              <a:gd name="T28" fmla="*/ 302741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35204" name="Freeform 82"/>
          <p:cNvSpPr>
            <a:spLocks/>
          </p:cNvSpPr>
          <p:nvPr/>
        </p:nvSpPr>
        <p:spPr bwMode="auto">
          <a:xfrm>
            <a:off x="5213350" y="3035300"/>
            <a:ext cx="552450" cy="941388"/>
          </a:xfrm>
          <a:custGeom>
            <a:avLst/>
            <a:gdLst>
              <a:gd name="T0" fmla="*/ 134437 w 263"/>
              <a:gd name="T1" fmla="*/ 0 h 463"/>
              <a:gd name="T2" fmla="*/ 504137 w 263"/>
              <a:gd name="T3" fmla="*/ 0 h 463"/>
              <a:gd name="T4" fmla="*/ 552450 w 263"/>
              <a:gd name="T5" fmla="*/ 146393 h 463"/>
              <a:gd name="T6" fmla="*/ 552450 w 263"/>
              <a:gd name="T7" fmla="*/ 616070 h 463"/>
              <a:gd name="T8" fmla="*/ 552450 w 263"/>
              <a:gd name="T9" fmla="*/ 664868 h 463"/>
              <a:gd name="T10" fmla="*/ 487332 w 263"/>
              <a:gd name="T11" fmla="*/ 746197 h 463"/>
              <a:gd name="T12" fmla="*/ 470528 w 263"/>
              <a:gd name="T13" fmla="*/ 843793 h 463"/>
              <a:gd name="T14" fmla="*/ 336091 w 263"/>
              <a:gd name="T15" fmla="*/ 941388 h 463"/>
              <a:gd name="T16" fmla="*/ 268873 w 263"/>
              <a:gd name="T17" fmla="*/ 908856 h 463"/>
              <a:gd name="T18" fmla="*/ 134437 w 263"/>
              <a:gd name="T19" fmla="*/ 713666 h 463"/>
              <a:gd name="T20" fmla="*/ 168046 w 263"/>
              <a:gd name="T21" fmla="*/ 648602 h 463"/>
              <a:gd name="T22" fmla="*/ 117632 w 263"/>
              <a:gd name="T23" fmla="*/ 616070 h 463"/>
              <a:gd name="T24" fmla="*/ 0 w 263"/>
              <a:gd name="T25" fmla="*/ 437146 h 463"/>
              <a:gd name="T26" fmla="*/ 0 w 263"/>
              <a:gd name="T27" fmla="*/ 309052 h 463"/>
              <a:gd name="T28" fmla="*/ 84023 w 263"/>
              <a:gd name="T29" fmla="*/ 227722 h 463"/>
              <a:gd name="T30" fmla="*/ 67218 w 263"/>
              <a:gd name="T31" fmla="*/ 162659 h 463"/>
              <a:gd name="T32" fmla="*/ 168046 w 263"/>
              <a:gd name="T33" fmla="*/ 97595 h 463"/>
              <a:gd name="T34" fmla="*/ 13443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35205" name="Freeform 83"/>
          <p:cNvSpPr>
            <a:spLocks/>
          </p:cNvSpPr>
          <p:nvPr/>
        </p:nvSpPr>
        <p:spPr bwMode="auto">
          <a:xfrm>
            <a:off x="4578350" y="3360738"/>
            <a:ext cx="971550" cy="792162"/>
          </a:xfrm>
          <a:custGeom>
            <a:avLst/>
            <a:gdLst>
              <a:gd name="T0" fmla="*/ 0 w 463"/>
              <a:gd name="T1" fmla="*/ 0 h 390"/>
              <a:gd name="T2" fmla="*/ 635809 w 463"/>
              <a:gd name="T3" fmla="*/ 0 h 390"/>
              <a:gd name="T4" fmla="*/ 635809 w 463"/>
              <a:gd name="T5" fmla="*/ 97497 h 390"/>
              <a:gd name="T6" fmla="*/ 753318 w 463"/>
              <a:gd name="T7" fmla="*/ 290459 h 390"/>
              <a:gd name="T8" fmla="*/ 803680 w 463"/>
              <a:gd name="T9" fmla="*/ 322958 h 390"/>
              <a:gd name="T10" fmla="*/ 770106 w 463"/>
              <a:gd name="T11" fmla="*/ 387956 h 390"/>
              <a:gd name="T12" fmla="*/ 904402 w 463"/>
              <a:gd name="T13" fmla="*/ 582950 h 390"/>
              <a:gd name="T14" fmla="*/ 971550 w 463"/>
              <a:gd name="T15" fmla="*/ 615449 h 390"/>
              <a:gd name="T16" fmla="*/ 887615 w 463"/>
              <a:gd name="T17" fmla="*/ 792162 h 390"/>
              <a:gd name="T18" fmla="*/ 803680 w 463"/>
              <a:gd name="T19" fmla="*/ 792162 h 390"/>
              <a:gd name="T20" fmla="*/ 820467 w 463"/>
              <a:gd name="T21" fmla="*/ 712946 h 390"/>
              <a:gd name="T22" fmla="*/ 182559 w 463"/>
              <a:gd name="T23" fmla="*/ 712946 h 390"/>
              <a:gd name="T24" fmla="*/ 148985 w 463"/>
              <a:gd name="T25" fmla="*/ 631698 h 390"/>
              <a:gd name="T26" fmla="*/ 148985 w 463"/>
              <a:gd name="T27" fmla="*/ 257960 h 390"/>
              <a:gd name="T28" fmla="*/ 81837 w 463"/>
              <a:gd name="T29" fmla="*/ 192963 h 390"/>
              <a:gd name="T30" fmla="*/ 132198 w 463"/>
              <a:gd name="T31" fmla="*/ 144214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35206" name="Freeform 84"/>
          <p:cNvSpPr>
            <a:spLocks/>
          </p:cNvSpPr>
          <p:nvPr/>
        </p:nvSpPr>
        <p:spPr bwMode="auto">
          <a:xfrm>
            <a:off x="5684838" y="3165475"/>
            <a:ext cx="450850" cy="712788"/>
          </a:xfrm>
          <a:custGeom>
            <a:avLst/>
            <a:gdLst>
              <a:gd name="T0" fmla="*/ 81782 w 215"/>
              <a:gd name="T1" fmla="*/ 0 h 351"/>
              <a:gd name="T2" fmla="*/ 115334 w 215"/>
              <a:gd name="T3" fmla="*/ 32492 h 351"/>
              <a:gd name="T4" fmla="*/ 182437 w 215"/>
              <a:gd name="T5" fmla="*/ 0 h 351"/>
              <a:gd name="T6" fmla="*/ 450850 w 215"/>
              <a:gd name="T7" fmla="*/ 0 h 351"/>
              <a:gd name="T8" fmla="*/ 450850 w 215"/>
              <a:gd name="T9" fmla="*/ 436608 h 351"/>
              <a:gd name="T10" fmla="*/ 283092 w 215"/>
              <a:gd name="T11" fmla="*/ 647804 h 351"/>
              <a:gd name="T12" fmla="*/ 0 w 215"/>
              <a:gd name="T13" fmla="*/ 712788 h 351"/>
              <a:gd name="T14" fmla="*/ 16776 w 215"/>
              <a:gd name="T15" fmla="*/ 615313 h 351"/>
              <a:gd name="T16" fmla="*/ 81782 w 215"/>
              <a:gd name="T17" fmla="*/ 534083 h 351"/>
              <a:gd name="T18" fmla="*/ 81782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35207" name="Freeform 85"/>
          <p:cNvSpPr>
            <a:spLocks/>
          </p:cNvSpPr>
          <p:nvPr/>
        </p:nvSpPr>
        <p:spPr bwMode="auto">
          <a:xfrm>
            <a:off x="6135688" y="3133725"/>
            <a:ext cx="622300" cy="614363"/>
          </a:xfrm>
          <a:custGeom>
            <a:avLst/>
            <a:gdLst>
              <a:gd name="T0" fmla="*/ 0 w 296"/>
              <a:gd name="T1" fmla="*/ 32442 h 303"/>
              <a:gd name="T2" fmla="*/ 235465 w 296"/>
              <a:gd name="T3" fmla="*/ 32442 h 303"/>
              <a:gd name="T4" fmla="*/ 319559 w 296"/>
              <a:gd name="T5" fmla="*/ 81104 h 303"/>
              <a:gd name="T6" fmla="*/ 454111 w 296"/>
              <a:gd name="T7" fmla="*/ 81104 h 303"/>
              <a:gd name="T8" fmla="*/ 622300 w 296"/>
              <a:gd name="T9" fmla="*/ 0 h 303"/>
              <a:gd name="T10" fmla="*/ 622300 w 296"/>
              <a:gd name="T11" fmla="*/ 259533 h 303"/>
              <a:gd name="T12" fmla="*/ 605481 w 296"/>
              <a:gd name="T13" fmla="*/ 275754 h 303"/>
              <a:gd name="T14" fmla="*/ 521386 w 296"/>
              <a:gd name="T15" fmla="*/ 435934 h 303"/>
              <a:gd name="T16" fmla="*/ 470930 w 296"/>
              <a:gd name="T17" fmla="*/ 435934 h 303"/>
              <a:gd name="T18" fmla="*/ 319559 w 296"/>
              <a:gd name="T19" fmla="*/ 614363 h 303"/>
              <a:gd name="T20" fmla="*/ 269103 w 296"/>
              <a:gd name="T21" fmla="*/ 565701 h 303"/>
              <a:gd name="T22" fmla="*/ 185008 w 296"/>
              <a:gd name="T23" fmla="*/ 581921 h 303"/>
              <a:gd name="T24" fmla="*/ 0 w 296"/>
              <a:gd name="T25" fmla="*/ 435934 h 303"/>
              <a:gd name="T26" fmla="*/ 0 w 296"/>
              <a:gd name="T27" fmla="*/ 32442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35208" name="Freeform 86"/>
          <p:cNvSpPr>
            <a:spLocks/>
          </p:cNvSpPr>
          <p:nvPr/>
        </p:nvSpPr>
        <p:spPr bwMode="auto">
          <a:xfrm>
            <a:off x="1792288" y="1854200"/>
            <a:ext cx="1658937" cy="842963"/>
          </a:xfrm>
          <a:custGeom>
            <a:avLst/>
            <a:gdLst>
              <a:gd name="T0" fmla="*/ 0 w 790"/>
              <a:gd name="T1" fmla="*/ 0 h 415"/>
              <a:gd name="T2" fmla="*/ 1658937 w 790"/>
              <a:gd name="T3" fmla="*/ 0 h 415"/>
              <a:gd name="T4" fmla="*/ 1658937 w 790"/>
              <a:gd name="T5" fmla="*/ 729214 h 415"/>
              <a:gd name="T6" fmla="*/ 686674 w 790"/>
              <a:gd name="T7" fmla="*/ 729214 h 415"/>
              <a:gd name="T8" fmla="*/ 686674 w 790"/>
              <a:gd name="T9" fmla="*/ 777963 h 415"/>
              <a:gd name="T10" fmla="*/ 453583 w 790"/>
              <a:gd name="T11" fmla="*/ 842963 h 415"/>
              <a:gd name="T12" fmla="*/ 302389 w 790"/>
              <a:gd name="T13" fmla="*/ 599215 h 415"/>
              <a:gd name="T14" fmla="*/ 218392 w 790"/>
              <a:gd name="T15" fmla="*/ 631714 h 415"/>
              <a:gd name="T16" fmla="*/ 201592 w 790"/>
              <a:gd name="T17" fmla="*/ 599215 h 415"/>
              <a:gd name="T18" fmla="*/ 251990 w 790"/>
              <a:gd name="T19" fmla="*/ 469216 h 415"/>
              <a:gd name="T20" fmla="*/ 0 w 790"/>
              <a:gd name="T21" fmla="*/ 211249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5209"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10" name="Freeform 88"/>
          <p:cNvSpPr>
            <a:spLocks/>
          </p:cNvSpPr>
          <p:nvPr/>
        </p:nvSpPr>
        <p:spPr bwMode="auto">
          <a:xfrm>
            <a:off x="3451225" y="1854200"/>
            <a:ext cx="1042988" cy="533400"/>
          </a:xfrm>
          <a:custGeom>
            <a:avLst/>
            <a:gdLst>
              <a:gd name="T0" fmla="*/ 0 w 496"/>
              <a:gd name="T1" fmla="*/ 0 h 263"/>
              <a:gd name="T2" fmla="*/ 942054 w 496"/>
              <a:gd name="T3" fmla="*/ 0 h 263"/>
              <a:gd name="T4" fmla="*/ 1026166 w 496"/>
              <a:gd name="T5" fmla="*/ 403599 h 263"/>
              <a:gd name="T6" fmla="*/ 1042988 w 496"/>
              <a:gd name="T7" fmla="*/ 533400 h 263"/>
              <a:gd name="T8" fmla="*/ 0 w 496"/>
              <a:gd name="T9" fmla="*/ 533400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35211" name="Freeform 89"/>
          <p:cNvSpPr>
            <a:spLocks/>
          </p:cNvSpPr>
          <p:nvPr/>
        </p:nvSpPr>
        <p:spPr bwMode="auto">
          <a:xfrm>
            <a:off x="3451225" y="2938463"/>
            <a:ext cx="1225550" cy="533400"/>
          </a:xfrm>
          <a:custGeom>
            <a:avLst/>
            <a:gdLst>
              <a:gd name="T0" fmla="*/ 0 w 583"/>
              <a:gd name="T1" fmla="*/ 0 h 263"/>
              <a:gd name="T2" fmla="*/ 773589 w 583"/>
              <a:gd name="T3" fmla="*/ 0 h 263"/>
              <a:gd name="T4" fmla="*/ 840858 w 583"/>
              <a:gd name="T5" fmla="*/ 48675 h 263"/>
              <a:gd name="T6" fmla="*/ 1025846 w 583"/>
              <a:gd name="T7" fmla="*/ 97351 h 263"/>
              <a:gd name="T8" fmla="*/ 1126749 w 583"/>
              <a:gd name="T9" fmla="*/ 421852 h 263"/>
              <a:gd name="T10" fmla="*/ 1225550 w 583"/>
              <a:gd name="T11" fmla="*/ 533400 h 263"/>
              <a:gd name="T12" fmla="*/ 269074 w 583"/>
              <a:gd name="T13" fmla="*/ 533400 h 263"/>
              <a:gd name="T14" fmla="*/ 269074 w 583"/>
              <a:gd name="T15" fmla="*/ 356952 h 263"/>
              <a:gd name="T16" fmla="*/ 0 w 583"/>
              <a:gd name="T17" fmla="*/ 356952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35212"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35213" name="Freeform 91"/>
          <p:cNvSpPr>
            <a:spLocks/>
          </p:cNvSpPr>
          <p:nvPr/>
        </p:nvSpPr>
        <p:spPr bwMode="auto">
          <a:xfrm>
            <a:off x="6456363" y="3409950"/>
            <a:ext cx="754062" cy="533400"/>
          </a:xfrm>
          <a:custGeom>
            <a:avLst/>
            <a:gdLst>
              <a:gd name="T0" fmla="*/ 302465 w 359"/>
              <a:gd name="T1" fmla="*/ 0 h 263"/>
              <a:gd name="T2" fmla="*/ 285661 w 359"/>
              <a:gd name="T3" fmla="*/ 0 h 263"/>
              <a:gd name="T4" fmla="*/ 201643 w 359"/>
              <a:gd name="T5" fmla="*/ 160223 h 263"/>
              <a:gd name="T6" fmla="*/ 151232 w 359"/>
              <a:gd name="T7" fmla="*/ 160223 h 263"/>
              <a:gd name="T8" fmla="*/ 0 w 359"/>
              <a:gd name="T9" fmla="*/ 322474 h 263"/>
              <a:gd name="T10" fmla="*/ 67214 w 359"/>
              <a:gd name="T11" fmla="*/ 500950 h 263"/>
              <a:gd name="T12" fmla="*/ 302465 w 359"/>
              <a:gd name="T13" fmla="*/ 533400 h 263"/>
              <a:gd name="T14" fmla="*/ 352876 w 359"/>
              <a:gd name="T15" fmla="*/ 500950 h 263"/>
              <a:gd name="T16" fmla="*/ 420090 w 359"/>
              <a:gd name="T17" fmla="*/ 371149 h 263"/>
              <a:gd name="T18" fmla="*/ 436894 w 359"/>
              <a:gd name="T19" fmla="*/ 354924 h 263"/>
              <a:gd name="T20" fmla="*/ 754062 w 359"/>
              <a:gd name="T21" fmla="*/ 257573 h 263"/>
              <a:gd name="T22" fmla="*/ 720455 w 359"/>
              <a:gd name="T23" fmla="*/ 208898 h 263"/>
              <a:gd name="T24" fmla="*/ 602830 w 359"/>
              <a:gd name="T25" fmla="*/ 160223 h 263"/>
              <a:gd name="T26" fmla="*/ 436894 w 359"/>
              <a:gd name="T27" fmla="*/ 257573 h 263"/>
              <a:gd name="T28" fmla="*/ 436894 w 359"/>
              <a:gd name="T29" fmla="*/ 95322 h 263"/>
              <a:gd name="T30" fmla="*/ 302465 w 359"/>
              <a:gd name="T31" fmla="*/ 95322 h 263"/>
              <a:gd name="T32" fmla="*/ 302465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35214" name="Freeform 92"/>
          <p:cNvSpPr>
            <a:spLocks/>
          </p:cNvSpPr>
          <p:nvPr/>
        </p:nvSpPr>
        <p:spPr bwMode="auto">
          <a:xfrm>
            <a:off x="6221413" y="3667125"/>
            <a:ext cx="1190625" cy="406400"/>
          </a:xfrm>
          <a:custGeom>
            <a:avLst/>
            <a:gdLst>
              <a:gd name="T0" fmla="*/ 0 w 567"/>
              <a:gd name="T1" fmla="*/ 406400 h 200"/>
              <a:gd name="T2" fmla="*/ 33598 w 567"/>
              <a:gd name="T3" fmla="*/ 373888 h 200"/>
              <a:gd name="T4" fmla="*/ 302381 w 567"/>
              <a:gd name="T5" fmla="*/ 243840 h 200"/>
              <a:gd name="T6" fmla="*/ 537566 w 567"/>
              <a:gd name="T7" fmla="*/ 276352 h 200"/>
              <a:gd name="T8" fmla="*/ 604762 w 567"/>
              <a:gd name="T9" fmla="*/ 243840 h 200"/>
              <a:gd name="T10" fmla="*/ 671958 w 567"/>
              <a:gd name="T11" fmla="*/ 97536 h 200"/>
              <a:gd name="T12" fmla="*/ 989038 w 567"/>
              <a:gd name="T13" fmla="*/ 0 h 200"/>
              <a:gd name="T14" fmla="*/ 1039435 w 567"/>
              <a:gd name="T15" fmla="*/ 178816 h 200"/>
              <a:gd name="T16" fmla="*/ 1190625 w 567"/>
              <a:gd name="T17" fmla="*/ 211328 h 200"/>
              <a:gd name="T18" fmla="*/ 1123429 w 567"/>
              <a:gd name="T19" fmla="*/ 308864 h 200"/>
              <a:gd name="T20" fmla="*/ 1173826 w 567"/>
              <a:gd name="T21" fmla="*/ 406400 h 200"/>
              <a:gd name="T22" fmla="*/ 0 w 567"/>
              <a:gd name="T23" fmla="*/ 406400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35215" name="Freeform 93"/>
          <p:cNvSpPr>
            <a:spLocks/>
          </p:cNvSpPr>
          <p:nvPr/>
        </p:nvSpPr>
        <p:spPr bwMode="auto">
          <a:xfrm>
            <a:off x="5483225" y="3570288"/>
            <a:ext cx="1039813" cy="536575"/>
          </a:xfrm>
          <a:custGeom>
            <a:avLst/>
            <a:gdLst>
              <a:gd name="T0" fmla="*/ 0 w 495"/>
              <a:gd name="T1" fmla="*/ 536575 h 264"/>
              <a:gd name="T2" fmla="*/ 67220 w 495"/>
              <a:gd name="T3" fmla="*/ 406496 h 264"/>
              <a:gd name="T4" fmla="*/ 201661 w 495"/>
              <a:gd name="T5" fmla="*/ 308937 h 264"/>
              <a:gd name="T6" fmla="*/ 485246 w 495"/>
              <a:gd name="T7" fmla="*/ 260158 h 264"/>
              <a:gd name="T8" fmla="*/ 653297 w 495"/>
              <a:gd name="T9" fmla="*/ 32520 h 264"/>
              <a:gd name="T10" fmla="*/ 653297 w 495"/>
              <a:gd name="T11" fmla="*/ 0 h 264"/>
              <a:gd name="T12" fmla="*/ 838152 w 495"/>
              <a:gd name="T13" fmla="*/ 146339 h 264"/>
              <a:gd name="T14" fmla="*/ 922178 w 495"/>
              <a:gd name="T15" fmla="*/ 130079 h 264"/>
              <a:gd name="T16" fmla="*/ 972593 w 495"/>
              <a:gd name="T17" fmla="*/ 162598 h 264"/>
              <a:gd name="T18" fmla="*/ 1039813 w 495"/>
              <a:gd name="T19" fmla="*/ 341457 h 264"/>
              <a:gd name="T20" fmla="*/ 770932 w 495"/>
              <a:gd name="T21" fmla="*/ 471536 h 264"/>
              <a:gd name="T22" fmla="*/ 737322 w 495"/>
              <a:gd name="T23" fmla="*/ 504055 h 264"/>
              <a:gd name="T24" fmla="*/ 218466 w 495"/>
              <a:gd name="T25" fmla="*/ 504055 h 264"/>
              <a:gd name="T26" fmla="*/ 218466 w 495"/>
              <a:gd name="T27" fmla="*/ 536575 h 264"/>
              <a:gd name="T28" fmla="*/ 0 w 495"/>
              <a:gd name="T29" fmla="*/ 536575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35216" name="Freeform 94"/>
          <p:cNvSpPr>
            <a:spLocks/>
          </p:cNvSpPr>
          <p:nvPr/>
        </p:nvSpPr>
        <p:spPr bwMode="auto">
          <a:xfrm>
            <a:off x="4760913" y="4073525"/>
            <a:ext cx="706437" cy="615950"/>
          </a:xfrm>
          <a:custGeom>
            <a:avLst/>
            <a:gdLst>
              <a:gd name="T0" fmla="*/ 0 w 336"/>
              <a:gd name="T1" fmla="*/ 0 h 303"/>
              <a:gd name="T2" fmla="*/ 639157 w 336"/>
              <a:gd name="T3" fmla="*/ 0 h 303"/>
              <a:gd name="T4" fmla="*/ 622337 w 336"/>
              <a:gd name="T5" fmla="*/ 79281 h 303"/>
              <a:gd name="T6" fmla="*/ 706437 w 336"/>
              <a:gd name="T7" fmla="*/ 79281 h 303"/>
              <a:gd name="T8" fmla="*/ 622337 w 336"/>
              <a:gd name="T9" fmla="*/ 306959 h 303"/>
              <a:gd name="T10" fmla="*/ 538238 w 336"/>
              <a:gd name="T11" fmla="*/ 420798 h 303"/>
              <a:gd name="T12" fmla="*/ 470958 w 336"/>
              <a:gd name="T13" fmla="*/ 615950 h 303"/>
              <a:gd name="T14" fmla="*/ 100920 w 336"/>
              <a:gd name="T15" fmla="*/ 615950 h 303"/>
              <a:gd name="T16" fmla="*/ 100920 w 336"/>
              <a:gd name="T17" fmla="*/ 518374 h 303"/>
              <a:gd name="T18" fmla="*/ 33640 w 336"/>
              <a:gd name="T19" fmla="*/ 502111 h 303"/>
              <a:gd name="T20" fmla="*/ 33640 w 336"/>
              <a:gd name="T21" fmla="*/ 128069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35217" name="Freeform 95"/>
          <p:cNvSpPr>
            <a:spLocks/>
          </p:cNvSpPr>
          <p:nvPr/>
        </p:nvSpPr>
        <p:spPr bwMode="auto">
          <a:xfrm>
            <a:off x="5383213" y="4073525"/>
            <a:ext cx="1206500" cy="290513"/>
          </a:xfrm>
          <a:custGeom>
            <a:avLst/>
            <a:gdLst>
              <a:gd name="T0" fmla="*/ 117503 w 575"/>
              <a:gd name="T1" fmla="*/ 32505 h 143"/>
              <a:gd name="T2" fmla="*/ 318936 w 575"/>
              <a:gd name="T3" fmla="*/ 32505 h 143"/>
              <a:gd name="T4" fmla="*/ 318936 w 575"/>
              <a:gd name="T5" fmla="*/ 0 h 143"/>
              <a:gd name="T6" fmla="*/ 1206500 w 575"/>
              <a:gd name="T7" fmla="*/ 0 h 143"/>
              <a:gd name="T8" fmla="*/ 1189714 w 575"/>
              <a:gd name="T9" fmla="*/ 62978 h 143"/>
              <a:gd name="T10" fmla="*/ 837206 w 575"/>
              <a:gd name="T11" fmla="*/ 209251 h 143"/>
              <a:gd name="T12" fmla="*/ 803634 w 575"/>
              <a:gd name="T13" fmla="*/ 290513 h 143"/>
              <a:gd name="T14" fmla="*/ 0 w 575"/>
              <a:gd name="T15" fmla="*/ 290513 h 143"/>
              <a:gd name="T16" fmla="*/ 117503 w 575"/>
              <a:gd name="T17" fmla="*/ 32505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35218" name="Freeform 96"/>
          <p:cNvSpPr>
            <a:spLocks/>
          </p:cNvSpPr>
          <p:nvPr/>
        </p:nvSpPr>
        <p:spPr bwMode="auto">
          <a:xfrm>
            <a:off x="6186488" y="4073525"/>
            <a:ext cx="1258887" cy="468313"/>
          </a:xfrm>
          <a:custGeom>
            <a:avLst/>
            <a:gdLst>
              <a:gd name="T0" fmla="*/ 403516 w 599"/>
              <a:gd name="T1" fmla="*/ 0 h 231"/>
              <a:gd name="T2" fmla="*/ 1208447 w 599"/>
              <a:gd name="T3" fmla="*/ 0 h 231"/>
              <a:gd name="T4" fmla="*/ 1258887 w 599"/>
              <a:gd name="T5" fmla="*/ 143940 h 231"/>
              <a:gd name="T6" fmla="*/ 1124382 w 599"/>
              <a:gd name="T7" fmla="*/ 289908 h 231"/>
              <a:gd name="T8" fmla="*/ 922623 w 599"/>
              <a:gd name="T9" fmla="*/ 354783 h 231"/>
              <a:gd name="T10" fmla="*/ 838557 w 599"/>
              <a:gd name="T11" fmla="*/ 468313 h 231"/>
              <a:gd name="T12" fmla="*/ 638901 w 599"/>
              <a:gd name="T13" fmla="*/ 273689 h 231"/>
              <a:gd name="T14" fmla="*/ 487582 w 599"/>
              <a:gd name="T15" fmla="*/ 273689 h 231"/>
              <a:gd name="T16" fmla="*/ 470769 w 599"/>
              <a:gd name="T17" fmla="*/ 225034 h 231"/>
              <a:gd name="T18" fmla="*/ 252198 w 599"/>
              <a:gd name="T19" fmla="*/ 225034 h 231"/>
              <a:gd name="T20" fmla="*/ 168132 w 599"/>
              <a:gd name="T21" fmla="*/ 289908 h 231"/>
              <a:gd name="T22" fmla="*/ 0 w 599"/>
              <a:gd name="T23" fmla="*/ 289908 h 231"/>
              <a:gd name="T24" fmla="*/ 33626 w 599"/>
              <a:gd name="T25" fmla="*/ 208815 h 231"/>
              <a:gd name="T26" fmla="*/ 386703 w 599"/>
              <a:gd name="T27" fmla="*/ 62847 h 231"/>
              <a:gd name="T28" fmla="*/ 403516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35219" name="Freeform 97"/>
          <p:cNvSpPr>
            <a:spLocks/>
          </p:cNvSpPr>
          <p:nvPr/>
        </p:nvSpPr>
        <p:spPr bwMode="auto">
          <a:xfrm>
            <a:off x="6338888" y="4298950"/>
            <a:ext cx="685800" cy="582613"/>
          </a:xfrm>
          <a:custGeom>
            <a:avLst/>
            <a:gdLst>
              <a:gd name="T0" fmla="*/ 33556 w 327"/>
              <a:gd name="T1" fmla="*/ 64960 h 287"/>
              <a:gd name="T2" fmla="*/ 100668 w 327"/>
              <a:gd name="T3" fmla="*/ 0 h 287"/>
              <a:gd name="T4" fmla="*/ 318782 w 327"/>
              <a:gd name="T5" fmla="*/ 0 h 287"/>
              <a:gd name="T6" fmla="*/ 335560 w 327"/>
              <a:gd name="T7" fmla="*/ 48720 h 287"/>
              <a:gd name="T8" fmla="*/ 486561 w 327"/>
              <a:gd name="T9" fmla="*/ 48720 h 287"/>
              <a:gd name="T10" fmla="*/ 685800 w 327"/>
              <a:gd name="T11" fmla="*/ 243601 h 287"/>
              <a:gd name="T12" fmla="*/ 503339 w 327"/>
              <a:gd name="T13" fmla="*/ 422242 h 287"/>
              <a:gd name="T14" fmla="*/ 369116 w 327"/>
              <a:gd name="T15" fmla="*/ 470962 h 287"/>
              <a:gd name="T16" fmla="*/ 352338 w 327"/>
              <a:gd name="T17" fmla="*/ 582613 h 287"/>
              <a:gd name="T18" fmla="*/ 285226 w 327"/>
              <a:gd name="T19" fmla="*/ 454722 h 287"/>
              <a:gd name="T20" fmla="*/ 0 w 327"/>
              <a:gd name="T21" fmla="*/ 129921 h 287"/>
              <a:gd name="T22" fmla="*/ 33556 w 327"/>
              <a:gd name="T23" fmla="*/ 6496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35220" name="Freeform 98"/>
          <p:cNvSpPr>
            <a:spLocks/>
          </p:cNvSpPr>
          <p:nvPr/>
        </p:nvSpPr>
        <p:spPr bwMode="auto">
          <a:xfrm>
            <a:off x="6035675" y="4364038"/>
            <a:ext cx="655638" cy="728662"/>
          </a:xfrm>
          <a:custGeom>
            <a:avLst/>
            <a:gdLst>
              <a:gd name="T0" fmla="*/ 0 w 312"/>
              <a:gd name="T1" fmla="*/ 0 h 359"/>
              <a:gd name="T2" fmla="*/ 336225 w 312"/>
              <a:gd name="T3" fmla="*/ 0 h 359"/>
              <a:gd name="T4" fmla="*/ 302602 w 312"/>
              <a:gd name="T5" fmla="*/ 64950 h 359"/>
              <a:gd name="T6" fmla="*/ 588393 w 312"/>
              <a:gd name="T7" fmla="*/ 389702 h 359"/>
              <a:gd name="T8" fmla="*/ 655638 w 312"/>
              <a:gd name="T9" fmla="*/ 517573 h 359"/>
              <a:gd name="T10" fmla="*/ 571582 w 312"/>
              <a:gd name="T11" fmla="*/ 728662 h 359"/>
              <a:gd name="T12" fmla="*/ 117679 w 312"/>
              <a:gd name="T13" fmla="*/ 728662 h 359"/>
              <a:gd name="T14" fmla="*/ 67245 w 312"/>
              <a:gd name="T15" fmla="*/ 631236 h 359"/>
              <a:gd name="T16" fmla="*/ 50434 w 312"/>
              <a:gd name="T17" fmla="*/ 517573 h 359"/>
              <a:gd name="T18" fmla="*/ 100867 w 312"/>
              <a:gd name="T19" fmla="*/ 452623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35221" name="Freeform 99"/>
          <p:cNvSpPr>
            <a:spLocks/>
          </p:cNvSpPr>
          <p:nvPr/>
        </p:nvSpPr>
        <p:spPr bwMode="auto">
          <a:xfrm>
            <a:off x="5600700" y="4364038"/>
            <a:ext cx="536575" cy="760412"/>
          </a:xfrm>
          <a:custGeom>
            <a:avLst/>
            <a:gdLst>
              <a:gd name="T0" fmla="*/ 101002 w 255"/>
              <a:gd name="T1" fmla="*/ 0 h 375"/>
              <a:gd name="T2" fmla="*/ 435573 w 255"/>
              <a:gd name="T3" fmla="*/ 0 h 375"/>
              <a:gd name="T4" fmla="*/ 536575 w 255"/>
              <a:gd name="T5" fmla="*/ 468414 h 375"/>
              <a:gd name="T6" fmla="*/ 486074 w 255"/>
              <a:gd name="T7" fmla="*/ 517080 h 375"/>
              <a:gd name="T8" fmla="*/ 502908 w 255"/>
              <a:gd name="T9" fmla="*/ 630635 h 375"/>
              <a:gd name="T10" fmla="*/ 134670 w 255"/>
              <a:gd name="T11" fmla="*/ 630635 h 375"/>
              <a:gd name="T12" fmla="*/ 134670 w 255"/>
              <a:gd name="T13" fmla="*/ 744190 h 375"/>
              <a:gd name="T14" fmla="*/ 0 w 255"/>
              <a:gd name="T15" fmla="*/ 760412 h 375"/>
              <a:gd name="T16" fmla="*/ 0 w 255"/>
              <a:gd name="T17" fmla="*/ 549524 h 375"/>
              <a:gd name="T18" fmla="*/ 101002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35222" name="Freeform 100"/>
          <p:cNvSpPr>
            <a:spLocks/>
          </p:cNvSpPr>
          <p:nvPr/>
        </p:nvSpPr>
        <p:spPr bwMode="auto">
          <a:xfrm>
            <a:off x="5230813" y="4364038"/>
            <a:ext cx="471487" cy="809625"/>
          </a:xfrm>
          <a:custGeom>
            <a:avLst/>
            <a:gdLst>
              <a:gd name="T0" fmla="*/ 151549 w 224"/>
              <a:gd name="T1" fmla="*/ 0 h 399"/>
              <a:gd name="T2" fmla="*/ 471487 w 224"/>
              <a:gd name="T3" fmla="*/ 0 h 399"/>
              <a:gd name="T4" fmla="*/ 370454 w 224"/>
              <a:gd name="T5" fmla="*/ 549896 h 399"/>
              <a:gd name="T6" fmla="*/ 370454 w 224"/>
              <a:gd name="T7" fmla="*/ 760926 h 399"/>
              <a:gd name="T8" fmla="*/ 269421 w 224"/>
              <a:gd name="T9" fmla="*/ 809625 h 399"/>
              <a:gd name="T10" fmla="*/ 218905 w 224"/>
              <a:gd name="T11" fmla="*/ 679760 h 399"/>
              <a:gd name="T12" fmla="*/ 0 w 224"/>
              <a:gd name="T13" fmla="*/ 679760 h 399"/>
              <a:gd name="T14" fmla="*/ 67355 w 224"/>
              <a:gd name="T15" fmla="*/ 436264 h 399"/>
              <a:gd name="T16" fmla="*/ 0 w 224"/>
              <a:gd name="T17" fmla="*/ 324662 h 399"/>
              <a:gd name="T18" fmla="*/ 67355 w 224"/>
              <a:gd name="T19" fmla="*/ 129865 h 399"/>
              <a:gd name="T20" fmla="*/ 151549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35223" name="Freeform 101"/>
          <p:cNvSpPr>
            <a:spLocks/>
          </p:cNvSpPr>
          <p:nvPr/>
        </p:nvSpPr>
        <p:spPr bwMode="auto">
          <a:xfrm>
            <a:off x="5735638" y="4995863"/>
            <a:ext cx="1139825" cy="971550"/>
          </a:xfrm>
          <a:custGeom>
            <a:avLst/>
            <a:gdLst>
              <a:gd name="T0" fmla="*/ 0 w 543"/>
              <a:gd name="T1" fmla="*/ 0 h 479"/>
              <a:gd name="T2" fmla="*/ 367347 w 543"/>
              <a:gd name="T3" fmla="*/ 0 h 479"/>
              <a:gd name="T4" fmla="*/ 417726 w 543"/>
              <a:gd name="T5" fmla="*/ 97358 h 479"/>
              <a:gd name="T6" fmla="*/ 887930 w 543"/>
              <a:gd name="T7" fmla="*/ 97358 h 479"/>
              <a:gd name="T8" fmla="*/ 887930 w 543"/>
              <a:gd name="T9" fmla="*/ 178489 h 479"/>
              <a:gd name="T10" fmla="*/ 1055860 w 543"/>
              <a:gd name="T11" fmla="*/ 468535 h 479"/>
              <a:gd name="T12" fmla="*/ 1123032 w 543"/>
              <a:gd name="T13" fmla="*/ 663250 h 479"/>
              <a:gd name="T14" fmla="*/ 1139825 w 543"/>
              <a:gd name="T15" fmla="*/ 809287 h 479"/>
              <a:gd name="T16" fmla="*/ 971895 w 543"/>
              <a:gd name="T17" fmla="*/ 955324 h 479"/>
              <a:gd name="T18" fmla="*/ 854344 w 543"/>
              <a:gd name="T19" fmla="*/ 971550 h 479"/>
              <a:gd name="T20" fmla="*/ 803965 w 543"/>
              <a:gd name="T21" fmla="*/ 679477 h 479"/>
              <a:gd name="T22" fmla="*/ 770379 w 543"/>
              <a:gd name="T23" fmla="*/ 679477 h 479"/>
              <a:gd name="T24" fmla="*/ 636035 w 543"/>
              <a:gd name="T25" fmla="*/ 500987 h 479"/>
              <a:gd name="T26" fmla="*/ 669621 w 543"/>
              <a:gd name="T27" fmla="*/ 356979 h 479"/>
              <a:gd name="T28" fmla="*/ 518484 w 543"/>
              <a:gd name="T29" fmla="*/ 194716 h 479"/>
              <a:gd name="T30" fmla="*/ 333761 w 543"/>
              <a:gd name="T31" fmla="*/ 243395 h 479"/>
              <a:gd name="T32" fmla="*/ 182624 w 543"/>
              <a:gd name="T33" fmla="*/ 113584 h 479"/>
              <a:gd name="T34" fmla="*/ 0 w 543"/>
              <a:gd name="T35" fmla="*/ 113584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35224" name="Freeform 102"/>
          <p:cNvSpPr>
            <a:spLocks/>
          </p:cNvSpPr>
          <p:nvPr/>
        </p:nvSpPr>
        <p:spPr bwMode="auto">
          <a:xfrm>
            <a:off x="4845050" y="4672013"/>
            <a:ext cx="706438" cy="647700"/>
          </a:xfrm>
          <a:custGeom>
            <a:avLst/>
            <a:gdLst>
              <a:gd name="T0" fmla="*/ 16820 w 336"/>
              <a:gd name="T1" fmla="*/ 0 h 319"/>
              <a:gd name="T2" fmla="*/ 386859 w 336"/>
              <a:gd name="T3" fmla="*/ 0 h 319"/>
              <a:gd name="T4" fmla="*/ 454139 w 336"/>
              <a:gd name="T5" fmla="*/ 127916 h 319"/>
              <a:gd name="T6" fmla="*/ 386859 w 336"/>
              <a:gd name="T7" fmla="*/ 355321 h 319"/>
              <a:gd name="T8" fmla="*/ 605518 w 336"/>
              <a:gd name="T9" fmla="*/ 355321 h 319"/>
              <a:gd name="T10" fmla="*/ 655978 w 336"/>
              <a:gd name="T11" fmla="*/ 501511 h 319"/>
              <a:gd name="T12" fmla="*/ 706438 w 336"/>
              <a:gd name="T13" fmla="*/ 647700 h 319"/>
              <a:gd name="T14" fmla="*/ 403679 w 336"/>
              <a:gd name="T15" fmla="*/ 631457 h 319"/>
              <a:gd name="T16" fmla="*/ 50460 w 336"/>
              <a:gd name="T17" fmla="*/ 501511 h 319"/>
              <a:gd name="T18" fmla="*/ 100920 w 336"/>
              <a:gd name="T19" fmla="*/ 404051 h 319"/>
              <a:gd name="T20" fmla="*/ 0 w 336"/>
              <a:gd name="T21" fmla="*/ 192889 h 319"/>
              <a:gd name="T22" fmla="*/ 16820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35225" name="Freeform 103"/>
          <p:cNvSpPr>
            <a:spLocks/>
          </p:cNvSpPr>
          <p:nvPr/>
        </p:nvSpPr>
        <p:spPr bwMode="auto">
          <a:xfrm>
            <a:off x="3570288" y="3992563"/>
            <a:ext cx="1208087" cy="598487"/>
          </a:xfrm>
          <a:custGeom>
            <a:avLst/>
            <a:gdLst>
              <a:gd name="T0" fmla="*/ 0 w 575"/>
              <a:gd name="T1" fmla="*/ 0 h 295"/>
              <a:gd name="T2" fmla="*/ 1157662 w 575"/>
              <a:gd name="T3" fmla="*/ 0 h 295"/>
              <a:gd name="T4" fmla="*/ 1191279 w 575"/>
              <a:gd name="T5" fmla="*/ 97381 h 295"/>
              <a:gd name="T6" fmla="*/ 1208087 w 575"/>
              <a:gd name="T7" fmla="*/ 225193 h 295"/>
              <a:gd name="T8" fmla="*/ 1208087 w 575"/>
              <a:gd name="T9" fmla="*/ 598487 h 295"/>
              <a:gd name="T10" fmla="*/ 1008490 w 575"/>
              <a:gd name="T11" fmla="*/ 549797 h 295"/>
              <a:gd name="T12" fmla="*/ 924449 w 575"/>
              <a:gd name="T13" fmla="*/ 566027 h 295"/>
              <a:gd name="T14" fmla="*/ 420204 w 575"/>
              <a:gd name="T15" fmla="*/ 452416 h 295"/>
              <a:gd name="T16" fmla="*/ 420204 w 575"/>
              <a:gd name="T17" fmla="*/ 160273 h 295"/>
              <a:gd name="T18" fmla="*/ 0 w 575"/>
              <a:gd name="T19" fmla="*/ 160273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35226" name="Freeform 104"/>
          <p:cNvSpPr>
            <a:spLocks/>
          </p:cNvSpPr>
          <p:nvPr/>
        </p:nvSpPr>
        <p:spPr bwMode="auto">
          <a:xfrm>
            <a:off x="3051175" y="4152900"/>
            <a:ext cx="1893888" cy="1635125"/>
          </a:xfrm>
          <a:custGeom>
            <a:avLst/>
            <a:gdLst>
              <a:gd name="T0" fmla="*/ 518615 w 902"/>
              <a:gd name="T1" fmla="*/ 0 h 806"/>
              <a:gd name="T2" fmla="*/ 938545 w 902"/>
              <a:gd name="T3" fmla="*/ 0 h 806"/>
              <a:gd name="T4" fmla="*/ 938545 w 902"/>
              <a:gd name="T5" fmla="*/ 292132 h 806"/>
              <a:gd name="T6" fmla="*/ 1442462 w 902"/>
              <a:gd name="T7" fmla="*/ 405738 h 806"/>
              <a:gd name="T8" fmla="*/ 1526449 w 902"/>
              <a:gd name="T9" fmla="*/ 389509 h 806"/>
              <a:gd name="T10" fmla="*/ 1725916 w 902"/>
              <a:gd name="T11" fmla="*/ 438197 h 806"/>
              <a:gd name="T12" fmla="*/ 1809902 w 902"/>
              <a:gd name="T13" fmla="*/ 438197 h 806"/>
              <a:gd name="T14" fmla="*/ 1793105 w 902"/>
              <a:gd name="T15" fmla="*/ 728300 h 806"/>
              <a:gd name="T16" fmla="*/ 1893888 w 902"/>
              <a:gd name="T17" fmla="*/ 939284 h 806"/>
              <a:gd name="T18" fmla="*/ 1843496 w 902"/>
              <a:gd name="T19" fmla="*/ 1036661 h 806"/>
              <a:gd name="T20" fmla="*/ 1658727 w 902"/>
              <a:gd name="T21" fmla="*/ 1069120 h 806"/>
              <a:gd name="T22" fmla="*/ 1408868 w 902"/>
              <a:gd name="T23" fmla="*/ 1280104 h 806"/>
              <a:gd name="T24" fmla="*/ 1341679 w 902"/>
              <a:gd name="T25" fmla="*/ 1456600 h 806"/>
              <a:gd name="T26" fmla="*/ 1375273 w 902"/>
              <a:gd name="T27" fmla="*/ 1635125 h 806"/>
              <a:gd name="T28" fmla="*/ 1039329 w 902"/>
              <a:gd name="T29" fmla="*/ 1505289 h 806"/>
              <a:gd name="T30" fmla="*/ 820965 w 902"/>
              <a:gd name="T31" fmla="*/ 1150268 h 806"/>
              <a:gd name="T32" fmla="*/ 636195 w 902"/>
              <a:gd name="T33" fmla="*/ 1101579 h 806"/>
              <a:gd name="T34" fmla="*/ 535412 w 902"/>
              <a:gd name="T35" fmla="*/ 1198956 h 806"/>
              <a:gd name="T36" fmla="*/ 401034 w 902"/>
              <a:gd name="T37" fmla="*/ 1117809 h 806"/>
              <a:gd name="T38" fmla="*/ 285553 w 902"/>
              <a:gd name="T39" fmla="*/ 906825 h 806"/>
              <a:gd name="T40" fmla="*/ 0 w 902"/>
              <a:gd name="T41" fmla="*/ 663382 h 806"/>
              <a:gd name="T42" fmla="*/ 518615 w 902"/>
              <a:gd name="T43" fmla="*/ 663382 h 806"/>
              <a:gd name="T44" fmla="*/ 518615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35227" name="Freeform 105"/>
          <p:cNvSpPr>
            <a:spLocks/>
          </p:cNvSpPr>
          <p:nvPr/>
        </p:nvSpPr>
        <p:spPr bwMode="auto">
          <a:xfrm>
            <a:off x="2765425" y="3976688"/>
            <a:ext cx="804863" cy="985837"/>
          </a:xfrm>
          <a:custGeom>
            <a:avLst/>
            <a:gdLst>
              <a:gd name="T0" fmla="*/ 0 w 383"/>
              <a:gd name="T1" fmla="*/ 0 h 486"/>
              <a:gd name="T2" fmla="*/ 804863 w 383"/>
              <a:gd name="T3" fmla="*/ 0 h 486"/>
              <a:gd name="T4" fmla="*/ 804863 w 383"/>
              <a:gd name="T5" fmla="*/ 856015 h 486"/>
              <a:gd name="T6" fmla="*/ 285800 w 383"/>
              <a:gd name="T7" fmla="*/ 856015 h 486"/>
              <a:gd name="T8" fmla="*/ 134494 w 383"/>
              <a:gd name="T9" fmla="*/ 856015 h 486"/>
              <a:gd name="T10" fmla="*/ 134494 w 383"/>
              <a:gd name="T11" fmla="*/ 985837 h 486"/>
              <a:gd name="T12" fmla="*/ 0 w 383"/>
              <a:gd name="T13" fmla="*/ 98583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35228" name="Freeform 106"/>
          <p:cNvSpPr>
            <a:spLocks/>
          </p:cNvSpPr>
          <p:nvPr/>
        </p:nvSpPr>
        <p:spPr bwMode="auto">
          <a:xfrm>
            <a:off x="2062163" y="3133725"/>
            <a:ext cx="703262" cy="858838"/>
          </a:xfrm>
          <a:custGeom>
            <a:avLst/>
            <a:gdLst>
              <a:gd name="T0" fmla="*/ 417759 w 335"/>
              <a:gd name="T1" fmla="*/ 162428 h 423"/>
              <a:gd name="T2" fmla="*/ 703262 w 335"/>
              <a:gd name="T3" fmla="*/ 162428 h 423"/>
              <a:gd name="T4" fmla="*/ 703262 w 335"/>
              <a:gd name="T5" fmla="*/ 858838 h 423"/>
              <a:gd name="T6" fmla="*/ 0 w 335"/>
              <a:gd name="T7" fmla="*/ 858838 h 423"/>
              <a:gd name="T8" fmla="*/ 0 w 335"/>
              <a:gd name="T9" fmla="*/ 0 h 423"/>
              <a:gd name="T10" fmla="*/ 417759 w 335"/>
              <a:gd name="T11" fmla="*/ 0 h 423"/>
              <a:gd name="T12" fmla="*/ 417759 w 335"/>
              <a:gd name="T13" fmla="*/ 162428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35229" name="Freeform 107"/>
          <p:cNvSpPr>
            <a:spLocks/>
          </p:cNvSpPr>
          <p:nvPr/>
        </p:nvSpPr>
        <p:spPr bwMode="auto">
          <a:xfrm>
            <a:off x="635000" y="1854200"/>
            <a:ext cx="1006475" cy="598488"/>
          </a:xfrm>
          <a:custGeom>
            <a:avLst/>
            <a:gdLst>
              <a:gd name="T0" fmla="*/ 218525 w 479"/>
              <a:gd name="T1" fmla="*/ 0 h 295"/>
              <a:gd name="T2" fmla="*/ 268954 w 479"/>
              <a:gd name="T3" fmla="*/ 178532 h 295"/>
              <a:gd name="T4" fmla="*/ 235334 w 479"/>
              <a:gd name="T5" fmla="*/ 227223 h 295"/>
              <a:gd name="T6" fmla="*/ 0 w 479"/>
              <a:gd name="T7" fmla="*/ 178532 h 295"/>
              <a:gd name="T8" fmla="*/ 67238 w 479"/>
              <a:gd name="T9" fmla="*/ 501107 h 295"/>
              <a:gd name="T10" fmla="*/ 184906 w 479"/>
              <a:gd name="T11" fmla="*/ 501107 h 295"/>
              <a:gd name="T12" fmla="*/ 218525 w 479"/>
              <a:gd name="T13" fmla="*/ 598488 h 295"/>
              <a:gd name="T14" fmla="*/ 670283 w 479"/>
              <a:gd name="T15" fmla="*/ 517337 h 295"/>
              <a:gd name="T16" fmla="*/ 1006475 w 479"/>
              <a:gd name="T17" fmla="*/ 517337 h 295"/>
              <a:gd name="T18" fmla="*/ 1006475 w 479"/>
              <a:gd name="T19" fmla="*/ 0 h 295"/>
              <a:gd name="T20" fmla="*/ 218525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35230" name="Freeform 108"/>
          <p:cNvSpPr>
            <a:spLocks/>
          </p:cNvSpPr>
          <p:nvPr/>
        </p:nvSpPr>
        <p:spPr bwMode="auto">
          <a:xfrm>
            <a:off x="635000" y="2355850"/>
            <a:ext cx="1057275" cy="777875"/>
          </a:xfrm>
          <a:custGeom>
            <a:avLst/>
            <a:gdLst>
              <a:gd name="T0" fmla="*/ 67262 w 503"/>
              <a:gd name="T1" fmla="*/ 0 h 383"/>
              <a:gd name="T2" fmla="*/ 184971 w 503"/>
              <a:gd name="T3" fmla="*/ 0 h 383"/>
              <a:gd name="T4" fmla="*/ 218602 w 503"/>
              <a:gd name="T5" fmla="*/ 97488 h 383"/>
              <a:gd name="T6" fmla="*/ 653703 w 503"/>
              <a:gd name="T7" fmla="*/ 16248 h 383"/>
              <a:gd name="T8" fmla="*/ 1006828 w 503"/>
              <a:gd name="T9" fmla="*/ 16248 h 383"/>
              <a:gd name="T10" fmla="*/ 1057275 w 503"/>
              <a:gd name="T11" fmla="*/ 97488 h 383"/>
              <a:gd name="T12" fmla="*/ 990013 w 503"/>
              <a:gd name="T13" fmla="*/ 389953 h 383"/>
              <a:gd name="T14" fmla="*/ 1023644 w 503"/>
              <a:gd name="T15" fmla="*/ 389953 h 383"/>
              <a:gd name="T16" fmla="*/ 1023644 w 503"/>
              <a:gd name="T17" fmla="*/ 777875 h 383"/>
              <a:gd name="T18" fmla="*/ 33631 w 503"/>
              <a:gd name="T19" fmla="*/ 777875 h 383"/>
              <a:gd name="T20" fmla="*/ 0 w 503"/>
              <a:gd name="T21" fmla="*/ 599147 h 383"/>
              <a:gd name="T22" fmla="*/ 67262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35231" name="Freeform 109"/>
          <p:cNvSpPr>
            <a:spLocks/>
          </p:cNvSpPr>
          <p:nvPr/>
        </p:nvSpPr>
        <p:spPr bwMode="auto">
          <a:xfrm>
            <a:off x="1608138" y="1854200"/>
            <a:ext cx="854075" cy="1279525"/>
          </a:xfrm>
          <a:custGeom>
            <a:avLst/>
            <a:gdLst>
              <a:gd name="T0" fmla="*/ 33575 w 407"/>
              <a:gd name="T1" fmla="*/ 0 h 630"/>
              <a:gd name="T2" fmla="*/ 184665 w 407"/>
              <a:gd name="T3" fmla="*/ 0 h 630"/>
              <a:gd name="T4" fmla="*/ 184665 w 407"/>
              <a:gd name="T5" fmla="*/ 211223 h 630"/>
              <a:gd name="T6" fmla="*/ 436481 w 407"/>
              <a:gd name="T7" fmla="*/ 469159 h 630"/>
              <a:gd name="T8" fmla="*/ 386117 w 407"/>
              <a:gd name="T9" fmla="*/ 582895 h 630"/>
              <a:gd name="T10" fmla="*/ 402905 w 407"/>
              <a:gd name="T11" fmla="*/ 647886 h 630"/>
              <a:gd name="T12" fmla="*/ 503631 w 407"/>
              <a:gd name="T13" fmla="*/ 615391 h 630"/>
              <a:gd name="T14" fmla="*/ 637933 w 407"/>
              <a:gd name="T15" fmla="*/ 842862 h 630"/>
              <a:gd name="T16" fmla="*/ 854075 w 407"/>
              <a:gd name="T17" fmla="*/ 777870 h 630"/>
              <a:gd name="T18" fmla="*/ 854075 w 407"/>
              <a:gd name="T19" fmla="*/ 1279525 h 630"/>
              <a:gd name="T20" fmla="*/ 453268 w 407"/>
              <a:gd name="T21" fmla="*/ 1279525 h 630"/>
              <a:gd name="T22" fmla="*/ 50363 w 407"/>
              <a:gd name="T23" fmla="*/ 1279525 h 630"/>
              <a:gd name="T24" fmla="*/ 50363 w 407"/>
              <a:gd name="T25" fmla="*/ 891606 h 630"/>
              <a:gd name="T26" fmla="*/ 0 w 407"/>
              <a:gd name="T27" fmla="*/ 891606 h 630"/>
              <a:gd name="T28" fmla="*/ 83939 w 407"/>
              <a:gd name="T29" fmla="*/ 599143 h 630"/>
              <a:gd name="T30" fmla="*/ 33575 w 407"/>
              <a:gd name="T31" fmla="*/ 517903 h 630"/>
              <a:gd name="T32" fmla="*/ 33575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35232" name="Freeform 110"/>
          <p:cNvSpPr>
            <a:spLocks/>
          </p:cNvSpPr>
          <p:nvPr/>
        </p:nvSpPr>
        <p:spPr bwMode="auto">
          <a:xfrm>
            <a:off x="1254125" y="3133725"/>
            <a:ext cx="808038" cy="1246188"/>
          </a:xfrm>
          <a:custGeom>
            <a:avLst/>
            <a:gdLst>
              <a:gd name="T0" fmla="*/ 0 w 384"/>
              <a:gd name="T1" fmla="*/ 0 h 614"/>
              <a:gd name="T2" fmla="*/ 808038 w 384"/>
              <a:gd name="T3" fmla="*/ 0 h 614"/>
              <a:gd name="T4" fmla="*/ 808038 w 384"/>
              <a:gd name="T5" fmla="*/ 858530 h 614"/>
              <a:gd name="T6" fmla="*/ 808038 w 384"/>
              <a:gd name="T7" fmla="*/ 1035107 h 614"/>
              <a:gd name="T8" fmla="*/ 723867 w 384"/>
              <a:gd name="T9" fmla="*/ 1018870 h 614"/>
              <a:gd name="T10" fmla="*/ 757536 w 384"/>
              <a:gd name="T11" fmla="*/ 1246188 h 614"/>
              <a:gd name="T12" fmla="*/ 0 w 384"/>
              <a:gd name="T13" fmla="*/ 533791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35233" name="Freeform 111"/>
          <p:cNvSpPr>
            <a:spLocks/>
          </p:cNvSpPr>
          <p:nvPr/>
        </p:nvSpPr>
        <p:spPr bwMode="auto">
          <a:xfrm>
            <a:off x="1978025" y="3992563"/>
            <a:ext cx="787400" cy="969962"/>
          </a:xfrm>
          <a:custGeom>
            <a:avLst/>
            <a:gdLst>
              <a:gd name="T0" fmla="*/ 83989 w 375"/>
              <a:gd name="T1" fmla="*/ 0 h 478"/>
              <a:gd name="T2" fmla="*/ 787400 w 375"/>
              <a:gd name="T3" fmla="*/ 0 h 478"/>
              <a:gd name="T4" fmla="*/ 787400 w 375"/>
              <a:gd name="T5" fmla="*/ 969962 h 478"/>
              <a:gd name="T6" fmla="*/ 535432 w 375"/>
              <a:gd name="T7" fmla="*/ 969962 h 478"/>
              <a:gd name="T8" fmla="*/ 83989 w 375"/>
              <a:gd name="T9" fmla="*/ 760953 h 478"/>
              <a:gd name="T10" fmla="*/ 83989 w 375"/>
              <a:gd name="T11" fmla="*/ 696019 h 478"/>
              <a:gd name="T12" fmla="*/ 100787 w 375"/>
              <a:gd name="T13" fmla="*/ 484981 h 478"/>
              <a:gd name="T14" fmla="*/ 33596 w 375"/>
              <a:gd name="T15" fmla="*/ 387579 h 478"/>
              <a:gd name="T16" fmla="*/ 0 w 375"/>
              <a:gd name="T17" fmla="*/ 160308 h 478"/>
              <a:gd name="T18" fmla="*/ 83989 w 375"/>
              <a:gd name="T19" fmla="*/ 176541 h 478"/>
              <a:gd name="T20" fmla="*/ 83989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35234" name="Freeform 112"/>
          <p:cNvSpPr>
            <a:spLocks/>
          </p:cNvSpPr>
          <p:nvPr/>
        </p:nvSpPr>
        <p:spPr bwMode="auto">
          <a:xfrm>
            <a:off x="635000" y="3116263"/>
            <a:ext cx="1443038" cy="1571625"/>
          </a:xfrm>
          <a:custGeom>
            <a:avLst/>
            <a:gdLst>
              <a:gd name="T0" fmla="*/ 33608 w 687"/>
              <a:gd name="T1" fmla="*/ 0 h 774"/>
              <a:gd name="T2" fmla="*/ 619645 w 687"/>
              <a:gd name="T3" fmla="*/ 0 h 774"/>
              <a:gd name="T4" fmla="*/ 619645 w 687"/>
              <a:gd name="T5" fmla="*/ 534028 h 774"/>
              <a:gd name="T6" fmla="*/ 1375822 w 687"/>
              <a:gd name="T7" fmla="*/ 1262985 h 774"/>
              <a:gd name="T8" fmla="*/ 1443038 w 687"/>
              <a:gd name="T9" fmla="*/ 1360451 h 774"/>
              <a:gd name="T10" fmla="*/ 1409430 w 687"/>
              <a:gd name="T11" fmla="*/ 1571625 h 774"/>
              <a:gd name="T12" fmla="*/ 1039744 w 687"/>
              <a:gd name="T13" fmla="*/ 1571625 h 774"/>
              <a:gd name="T14" fmla="*/ 703665 w 687"/>
              <a:gd name="T15" fmla="*/ 1311718 h 774"/>
              <a:gd name="T16" fmla="*/ 569233 w 687"/>
              <a:gd name="T17" fmla="*/ 1311718 h 774"/>
              <a:gd name="T18" fmla="*/ 285667 w 687"/>
              <a:gd name="T19" fmla="*/ 810179 h 774"/>
              <a:gd name="T20" fmla="*/ 84020 w 687"/>
              <a:gd name="T21" fmla="*/ 517783 h 774"/>
              <a:gd name="T22" fmla="*/ 117628 w 687"/>
              <a:gd name="T23" fmla="*/ 404074 h 774"/>
              <a:gd name="T24" fmla="*/ 0 w 687"/>
              <a:gd name="T25" fmla="*/ 243663 h 774"/>
              <a:gd name="T26" fmla="*/ 33608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325489" name="Line 113"/>
          <p:cNvSpPr>
            <a:spLocks noChangeShapeType="1"/>
          </p:cNvSpPr>
          <p:nvPr/>
        </p:nvSpPr>
        <p:spPr bwMode="auto">
          <a:xfrm flipV="1">
            <a:off x="4000500" y="3441700"/>
            <a:ext cx="2832100" cy="11684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35236" name="Object 114"/>
          <p:cNvGraphicFramePr>
            <a:graphicFrameLocks noChangeAspect="1"/>
          </p:cNvGraphicFramePr>
          <p:nvPr/>
        </p:nvGraphicFramePr>
        <p:xfrm>
          <a:off x="3600450" y="4833938"/>
          <a:ext cx="917575" cy="276225"/>
        </p:xfrm>
        <a:graphic>
          <a:graphicData uri="http://schemas.openxmlformats.org/presentationml/2006/ole">
            <mc:AlternateContent xmlns:mc="http://schemas.openxmlformats.org/markup-compatibility/2006">
              <mc:Choice xmlns:v="urn:schemas-microsoft-com:vml" Requires="v">
                <p:oleObj spid="_x0000_s139270" name="Clip" r:id="rId4" imgW="7034213" imgH="2111375" progId="MS_ClipArt_Gallery.2">
                  <p:embed/>
                </p:oleObj>
              </mc:Choice>
              <mc:Fallback>
                <p:oleObj name="Clip" r:id="rId4" imgW="7034213" imgH="2111375" progId="MS_ClipArt_Gallery.2">
                  <p:embed/>
                  <p:pic>
                    <p:nvPicPr>
                      <p:cNvPr id="135236" name="Object 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48339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25491" name="Oval 115"/>
          <p:cNvSpPr>
            <a:spLocks noChangeArrowheads="1"/>
          </p:cNvSpPr>
          <p:nvPr/>
        </p:nvSpPr>
        <p:spPr bwMode="auto">
          <a:xfrm>
            <a:off x="4724400" y="2527300"/>
            <a:ext cx="10541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endParaRPr lang="en-US" altLang="en-US" sz="2400"/>
          </a:p>
        </p:txBody>
      </p:sp>
      <p:sp>
        <p:nvSpPr>
          <p:cNvPr id="4325492" name="Oval 116"/>
          <p:cNvSpPr>
            <a:spLocks noChangeArrowheads="1"/>
          </p:cNvSpPr>
          <p:nvPr/>
        </p:nvSpPr>
        <p:spPr bwMode="auto">
          <a:xfrm>
            <a:off x="6565900" y="1409700"/>
            <a:ext cx="2082800" cy="3048000"/>
          </a:xfrm>
          <a:prstGeom prst="ellipse">
            <a:avLst/>
          </a:prstGeom>
          <a:solidFill>
            <a:srgbClr val="00FFFF">
              <a:alpha val="20000"/>
            </a:srgbClr>
          </a:solidFill>
          <a:ln w="38100">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r>
              <a:rPr lang="en-US" altLang="en-US" sz="2400"/>
              <a:t>NE region</a:t>
            </a:r>
          </a:p>
        </p:txBody>
      </p:sp>
      <p:sp>
        <p:nvSpPr>
          <p:cNvPr id="4325493" name="Text Box 117"/>
          <p:cNvSpPr txBox="1">
            <a:spLocks noChangeArrowheads="1"/>
          </p:cNvSpPr>
          <p:nvPr/>
        </p:nvSpPr>
        <p:spPr bwMode="auto">
          <a:xfrm>
            <a:off x="6880225" y="3101975"/>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l" eaLnBrk="1" hangingPunct="1"/>
            <a:r>
              <a:rPr lang="en-US" altLang="en-US" sz="2400"/>
              <a:t>PA</a:t>
            </a:r>
          </a:p>
        </p:txBody>
      </p:sp>
      <p:sp>
        <p:nvSpPr>
          <p:cNvPr id="135240" name="Text Box 118"/>
          <p:cNvSpPr txBox="1">
            <a:spLocks noChangeArrowheads="1"/>
          </p:cNvSpPr>
          <p:nvPr/>
        </p:nvSpPr>
        <p:spPr bwMode="auto">
          <a:xfrm>
            <a:off x="3883025" y="5070475"/>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l" eaLnBrk="1" hangingPunct="1"/>
            <a:r>
              <a:rPr lang="en-US" altLang="en-US" sz="2400"/>
              <a:t>TX</a:t>
            </a:r>
          </a:p>
        </p:txBody>
      </p:sp>
      <p:graphicFrame>
        <p:nvGraphicFramePr>
          <p:cNvPr id="4325495" name="Object 119"/>
          <p:cNvGraphicFramePr>
            <a:graphicFrameLocks noChangeAspect="1"/>
          </p:cNvGraphicFramePr>
          <p:nvPr/>
        </p:nvGraphicFramePr>
        <p:xfrm>
          <a:off x="4737100" y="3046413"/>
          <a:ext cx="812800" cy="406400"/>
        </p:xfrm>
        <a:graphic>
          <a:graphicData uri="http://schemas.openxmlformats.org/presentationml/2006/ole">
            <mc:AlternateContent xmlns:mc="http://schemas.openxmlformats.org/markup-compatibility/2006">
              <mc:Choice xmlns:v="urn:schemas-microsoft-com:vml" Requires="v">
                <p:oleObj spid="_x0000_s139271" name="Equation" r:id="rId6" imgW="457200" imgH="228600" progId="Equation.DSMT4">
                  <p:embed/>
                </p:oleObj>
              </mc:Choice>
              <mc:Fallback>
                <p:oleObj name="Equation" r:id="rId6" imgW="457200" imgH="228600" progId="Equation.DSMT4">
                  <p:embed/>
                  <p:pic>
                    <p:nvPicPr>
                      <p:cNvPr id="4325495"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7100" y="3046413"/>
                        <a:ext cx="8128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25496" name="Object 120"/>
          <p:cNvGraphicFramePr>
            <a:graphicFrameLocks noChangeAspect="1"/>
          </p:cNvGraphicFramePr>
          <p:nvPr/>
        </p:nvGraphicFramePr>
        <p:xfrm>
          <a:off x="7392988" y="1611313"/>
          <a:ext cx="430212" cy="406400"/>
        </p:xfrm>
        <a:graphic>
          <a:graphicData uri="http://schemas.openxmlformats.org/presentationml/2006/ole">
            <mc:AlternateContent xmlns:mc="http://schemas.openxmlformats.org/markup-compatibility/2006">
              <mc:Choice xmlns:v="urn:schemas-microsoft-com:vml" Requires="v">
                <p:oleObj spid="_x0000_s139272" name="Equation" r:id="rId8" imgW="241300" imgH="228600" progId="Equation.DSMT4">
                  <p:embed/>
                </p:oleObj>
              </mc:Choice>
              <mc:Fallback>
                <p:oleObj name="Equation" r:id="rId8" imgW="241300" imgH="228600" progId="Equation.DSMT4">
                  <p:embed/>
                  <p:pic>
                    <p:nvPicPr>
                      <p:cNvPr id="4325496"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2988" y="1611313"/>
                        <a:ext cx="43021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325497" name="Object 121"/>
          <p:cNvGraphicFramePr>
            <a:graphicFrameLocks noChangeAspect="1"/>
          </p:cNvGraphicFramePr>
          <p:nvPr/>
        </p:nvGraphicFramePr>
        <p:xfrm>
          <a:off x="4737100" y="3046413"/>
          <a:ext cx="1016000" cy="406400"/>
        </p:xfrm>
        <a:graphic>
          <a:graphicData uri="http://schemas.openxmlformats.org/presentationml/2006/ole">
            <mc:AlternateContent xmlns:mc="http://schemas.openxmlformats.org/markup-compatibility/2006">
              <mc:Choice xmlns:v="urn:schemas-microsoft-com:vml" Requires="v">
                <p:oleObj spid="_x0000_s139273" name="Equation" r:id="rId10" imgW="571252" imgH="228501" progId="Equation.DSMT4">
                  <p:embed/>
                </p:oleObj>
              </mc:Choice>
              <mc:Fallback>
                <p:oleObj name="Equation" r:id="rId10" imgW="571252" imgH="228501" progId="Equation.DSMT4">
                  <p:embed/>
                  <p:pic>
                    <p:nvPicPr>
                      <p:cNvPr id="4325497"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7100" y="3046413"/>
                        <a:ext cx="10160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4"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884610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25489"/>
                                        </p:tgtEl>
                                        <p:attrNameLst>
                                          <p:attrName>style.visibility</p:attrName>
                                        </p:attrNameLst>
                                      </p:cBhvr>
                                      <p:to>
                                        <p:strVal val="visible"/>
                                      </p:to>
                                    </p:set>
                                    <p:animEffect transition="in" filter="wipe(down)">
                                      <p:cBhvr>
                                        <p:cTn id="7" dur="500"/>
                                        <p:tgtEl>
                                          <p:spTgt spid="4325489"/>
                                        </p:tgtEl>
                                      </p:cBhvr>
                                    </p:animEffect>
                                  </p:childTnLst>
                                </p:cTn>
                              </p:par>
                            </p:childTnLst>
                          </p:cTn>
                        </p:par>
                        <p:par>
                          <p:cTn id="8" fill="hold" nodeType="afterGroup">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43254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25491"/>
                                        </p:tgtEl>
                                        <p:attrNameLst>
                                          <p:attrName>style.visibility</p:attrName>
                                        </p:attrNameLst>
                                      </p:cBhvr>
                                      <p:to>
                                        <p:strVal val="visible"/>
                                      </p:to>
                                    </p:set>
                                    <p:animEffect transition="in" filter="wipe(down)">
                                      <p:cBhvr>
                                        <p:cTn id="15" dur="500"/>
                                        <p:tgtEl>
                                          <p:spTgt spid="4325491"/>
                                        </p:tgtEl>
                                      </p:cBhvr>
                                    </p:animEffect>
                                  </p:childTnLst>
                                </p:cTn>
                              </p:par>
                              <p:par>
                                <p:cTn id="16" presetID="22" presetClass="entr" presetSubtype="4" fill="hold" nodeType="withEffect">
                                  <p:stCondLst>
                                    <p:cond delay="0"/>
                                  </p:stCondLst>
                                  <p:childTnLst>
                                    <p:set>
                                      <p:cBhvr>
                                        <p:cTn id="17" dur="1" fill="hold">
                                          <p:stCondLst>
                                            <p:cond delay="0"/>
                                          </p:stCondLst>
                                        </p:cTn>
                                        <p:tgtEl>
                                          <p:spTgt spid="4325495"/>
                                        </p:tgtEl>
                                        <p:attrNameLst>
                                          <p:attrName>style.visibility</p:attrName>
                                        </p:attrNameLst>
                                      </p:cBhvr>
                                      <p:to>
                                        <p:strVal val="visible"/>
                                      </p:to>
                                    </p:set>
                                    <p:animEffect transition="in" filter="wipe(down)">
                                      <p:cBhvr>
                                        <p:cTn id="18" dur="500"/>
                                        <p:tgtEl>
                                          <p:spTgt spid="432549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25493"/>
                                        </p:tgtEl>
                                        <p:attrNameLst>
                                          <p:attrName>style.visibility</p:attrName>
                                        </p:attrNameLst>
                                      </p:cBhvr>
                                      <p:to>
                                        <p:strVal val="hidden"/>
                                      </p:to>
                                    </p:set>
                                  </p:childTnLst>
                                </p:cTn>
                              </p:par>
                            </p:childTnLst>
                          </p:cTn>
                        </p:par>
                        <p:par>
                          <p:cTn id="23" fill="hold" nodeType="afterGroup">
                            <p:stCondLst>
                              <p:cond delay="0"/>
                            </p:stCondLst>
                            <p:childTnLst>
                              <p:par>
                                <p:cTn id="24" presetID="22" presetClass="entr" presetSubtype="4" fill="hold" grpId="0" nodeType="afterEffect">
                                  <p:stCondLst>
                                    <p:cond delay="0"/>
                                  </p:stCondLst>
                                  <p:childTnLst>
                                    <p:set>
                                      <p:cBhvr>
                                        <p:cTn id="25" dur="1" fill="hold">
                                          <p:stCondLst>
                                            <p:cond delay="0"/>
                                          </p:stCondLst>
                                        </p:cTn>
                                        <p:tgtEl>
                                          <p:spTgt spid="4325492"/>
                                        </p:tgtEl>
                                        <p:attrNameLst>
                                          <p:attrName>style.visibility</p:attrName>
                                        </p:attrNameLst>
                                      </p:cBhvr>
                                      <p:to>
                                        <p:strVal val="visible"/>
                                      </p:to>
                                    </p:set>
                                    <p:animEffect transition="in" filter="wipe(down)">
                                      <p:cBhvr>
                                        <p:cTn id="26" dur="500"/>
                                        <p:tgtEl>
                                          <p:spTgt spid="4325492"/>
                                        </p:tgtEl>
                                      </p:cBhvr>
                                    </p:animEffect>
                                  </p:childTnLst>
                                </p:cTn>
                              </p:par>
                              <p:par>
                                <p:cTn id="27" presetID="22" presetClass="entr" presetSubtype="4" fill="hold" nodeType="withEffect">
                                  <p:stCondLst>
                                    <p:cond delay="0"/>
                                  </p:stCondLst>
                                  <p:childTnLst>
                                    <p:set>
                                      <p:cBhvr>
                                        <p:cTn id="28" dur="1" fill="hold">
                                          <p:stCondLst>
                                            <p:cond delay="0"/>
                                          </p:stCondLst>
                                        </p:cTn>
                                        <p:tgtEl>
                                          <p:spTgt spid="4325496"/>
                                        </p:tgtEl>
                                        <p:attrNameLst>
                                          <p:attrName>style.visibility</p:attrName>
                                        </p:attrNameLst>
                                      </p:cBhvr>
                                      <p:to>
                                        <p:strVal val="visible"/>
                                      </p:to>
                                    </p:set>
                                    <p:animEffect transition="in" filter="wipe(down)">
                                      <p:cBhvr>
                                        <p:cTn id="29" dur="500"/>
                                        <p:tgtEl>
                                          <p:spTgt spid="432549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4325495"/>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325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5489" grpId="0" animBg="1"/>
      <p:bldP spid="4325491" grpId="0" animBg="1"/>
      <p:bldP spid="4325492" grpId="0" animBg="1"/>
      <p:bldP spid="4325493" grpId="0"/>
      <p:bldP spid="4325493"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7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275" y="1637640"/>
            <a:ext cx="7413625" cy="49355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7395" name="Text Box 3"/>
          <p:cNvSpPr txBox="1">
            <a:spLocks noChangeArrowheads="1"/>
          </p:cNvSpPr>
          <p:nvPr/>
        </p:nvSpPr>
        <p:spPr bwMode="auto">
          <a:xfrm>
            <a:off x="4010025" y="6203290"/>
            <a:ext cx="1525588" cy="5191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800"/>
              <a:t>Iterations</a:t>
            </a:r>
          </a:p>
        </p:txBody>
      </p:sp>
      <p:sp>
        <p:nvSpPr>
          <p:cNvPr id="2107396" name="Text Box 4"/>
          <p:cNvSpPr txBox="1">
            <a:spLocks noChangeArrowheads="1"/>
          </p:cNvSpPr>
          <p:nvPr/>
        </p:nvSpPr>
        <p:spPr bwMode="auto">
          <a:xfrm rot="-5400000">
            <a:off x="423863" y="3856965"/>
            <a:ext cx="1366837" cy="5191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800"/>
              <a:t>Weights</a:t>
            </a:r>
          </a:p>
        </p:txBody>
      </p:sp>
      <p:sp>
        <p:nvSpPr>
          <p:cNvPr id="2107397" name="Text Box 5"/>
          <p:cNvSpPr txBox="1">
            <a:spLocks noChangeArrowheads="1"/>
          </p:cNvSpPr>
          <p:nvPr/>
        </p:nvSpPr>
        <p:spPr bwMode="auto">
          <a:xfrm>
            <a:off x="8150225" y="2440915"/>
            <a:ext cx="33655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a:t>1</a:t>
            </a:r>
          </a:p>
          <a:p>
            <a:pPr eaLnBrk="1" hangingPunct="1"/>
            <a:endParaRPr lang="en-US" altLang="en-US" sz="2400"/>
          </a:p>
          <a:p>
            <a:pPr eaLnBrk="1" hangingPunct="1"/>
            <a:r>
              <a:rPr lang="en-US" altLang="en-US" sz="2400"/>
              <a:t>3</a:t>
            </a:r>
          </a:p>
          <a:p>
            <a:pPr eaLnBrk="1" hangingPunct="1"/>
            <a:r>
              <a:rPr lang="en-US" altLang="en-US" sz="2400"/>
              <a:t>2</a:t>
            </a:r>
          </a:p>
          <a:p>
            <a:pPr eaLnBrk="1" hangingPunct="1"/>
            <a:endParaRPr lang="en-US" altLang="en-US" sz="2400"/>
          </a:p>
          <a:p>
            <a:pPr eaLnBrk="1" hangingPunct="1"/>
            <a:r>
              <a:rPr lang="en-US" altLang="en-US" sz="2400"/>
              <a:t>4</a:t>
            </a:r>
          </a:p>
          <a:p>
            <a:pPr eaLnBrk="1" hangingPunct="1"/>
            <a:endParaRPr lang="en-US" altLang="en-US" sz="2400"/>
          </a:p>
          <a:p>
            <a:pPr eaLnBrk="1" hangingPunct="1"/>
            <a:r>
              <a:rPr lang="en-US" altLang="en-US" sz="2400"/>
              <a:t>5</a:t>
            </a:r>
          </a:p>
        </p:txBody>
      </p:sp>
      <p:sp>
        <p:nvSpPr>
          <p:cNvPr id="2107398" name="Rectangle 6"/>
          <p:cNvSpPr>
            <a:spLocks noChangeArrowheads="1"/>
          </p:cNvSpPr>
          <p:nvPr/>
        </p:nvSpPr>
        <p:spPr bwMode="auto">
          <a:xfrm>
            <a:off x="6350000" y="2051978"/>
            <a:ext cx="183832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t>Aggregation level</a:t>
            </a:r>
          </a:p>
        </p:txBody>
      </p:sp>
      <p:sp>
        <p:nvSpPr>
          <p:cNvPr id="2107399" name="AutoShape 7"/>
          <p:cNvSpPr>
            <a:spLocks noChangeArrowheads="1"/>
          </p:cNvSpPr>
          <p:nvPr/>
        </p:nvSpPr>
        <p:spPr bwMode="auto">
          <a:xfrm rot="5431295">
            <a:off x="8111331" y="2181359"/>
            <a:ext cx="360363" cy="2254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7400" name="Rectangle 8"/>
          <p:cNvSpPr>
            <a:spLocks noChangeArrowheads="1"/>
          </p:cNvSpPr>
          <p:nvPr/>
        </p:nvSpPr>
        <p:spPr bwMode="auto">
          <a:xfrm>
            <a:off x="8153400" y="5555590"/>
            <a:ext cx="30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400"/>
              <a:t>67</a:t>
            </a:r>
          </a:p>
        </p:txBody>
      </p:sp>
      <p:sp>
        <p:nvSpPr>
          <p:cNvPr id="2107401" name="Text Box 9"/>
          <p:cNvSpPr txBox="1">
            <a:spLocks noChangeArrowheads="1"/>
          </p:cNvSpPr>
          <p:nvPr/>
        </p:nvSpPr>
        <p:spPr bwMode="auto">
          <a:xfrm>
            <a:off x="2030413" y="2259940"/>
            <a:ext cx="431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262696"/>
                </a:solidFill>
              </a:rPr>
              <a:t>Average weight on most disaggregate level</a:t>
            </a:r>
          </a:p>
        </p:txBody>
      </p:sp>
      <p:sp>
        <p:nvSpPr>
          <p:cNvPr id="2107402" name="Text Box 10"/>
          <p:cNvSpPr txBox="1">
            <a:spLocks noChangeArrowheads="1"/>
          </p:cNvSpPr>
          <p:nvPr/>
        </p:nvSpPr>
        <p:spPr bwMode="auto">
          <a:xfrm>
            <a:off x="3840163" y="5284128"/>
            <a:ext cx="412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990000"/>
                </a:solidFill>
              </a:rPr>
              <a:t>Average weight on most aggregate levels</a:t>
            </a:r>
          </a:p>
        </p:txBody>
      </p:sp>
      <p:sp>
        <p:nvSpPr>
          <p:cNvPr id="13" name="Content Placeholder 2"/>
          <p:cNvSpPr txBox="1">
            <a:spLocks/>
          </p:cNvSpPr>
          <p:nvPr/>
        </p:nvSpPr>
        <p:spPr>
          <a:xfrm>
            <a:off x="685800" y="1143000"/>
            <a:ext cx="7772400" cy="4953000"/>
          </a:xfrm>
          <a:prstGeom prst="rect">
            <a:avLst/>
          </a:prstGeom>
        </p:spPr>
        <p:txBody>
          <a:bodyPr/>
          <a:lstStyle>
            <a:lvl1pPr marL="342900" indent="-342900" algn="l" rtl="0" eaLnBrk="0" fontAlgn="base" hangingPunct="0">
              <a:spcBef>
                <a:spcPct val="20000"/>
              </a:spcBef>
              <a:spcAft>
                <a:spcPct val="0"/>
              </a:spcAft>
              <a:buSzPct val="80000"/>
              <a:buFontTx/>
              <a:buBlip>
                <a:blip r:embed="rId4"/>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i="0" kern="0" smtClean="0"/>
              <a:t>Hierarchical aggregation</a:t>
            </a:r>
            <a:endParaRPr lang="en-US" i="0" kern="0" dirty="0"/>
          </a:p>
        </p:txBody>
      </p:sp>
      <p:sp>
        <p:nvSpPr>
          <p:cNvPr id="15"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Tree>
    <p:extLst>
      <p:ext uri="{BB962C8B-B14F-4D97-AF65-F5344CB8AC3E}">
        <p14:creationId xmlns:p14="http://schemas.microsoft.com/office/powerpoint/2010/main" val="188533181"/>
      </p:ext>
    </p:extLst>
  </p:cSld>
  <p:clrMapOvr>
    <a:masterClrMapping/>
  </p:clrMapOvr>
  <p:transition advTm="65472"/>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Notes:</a:t>
            </a:r>
          </a:p>
          <a:p>
            <a:pPr lvl="1"/>
            <a:r>
              <a:rPr lang="en-US" dirty="0" smtClean="0"/>
              <a:t>In the early iterations, we do not have enough data to provide estimates at the detail level.</a:t>
            </a:r>
          </a:p>
          <a:p>
            <a:pPr lvl="1"/>
            <a:r>
              <a:rPr lang="en-US" dirty="0" smtClean="0"/>
              <a:t>So, we put more weight on the most aggregate estimates.</a:t>
            </a:r>
          </a:p>
          <a:p>
            <a:pPr lvl="1"/>
            <a:r>
              <a:rPr lang="en-US" dirty="0" smtClean="0"/>
              <a:t>As the algorithm progresses and we gain more information, we can put more weight on the more disaggregate estimates.</a:t>
            </a:r>
          </a:p>
          <a:p>
            <a:pPr lvl="1"/>
            <a:r>
              <a:rPr lang="en-US" dirty="0" smtClean="0"/>
              <a:t>But the weights depend on how much data we have in different regions.</a:t>
            </a:r>
          </a:p>
          <a:p>
            <a:pPr lvl="1"/>
            <a:r>
              <a:rPr lang="en-US" dirty="0" smtClean="0"/>
              <a:t>This type of adaptive learning, from coarse-grained to fine-grained, is common across all learning problems in stochastic optimization.</a:t>
            </a:r>
            <a:endParaRPr lang="en-US" dirty="0"/>
          </a:p>
        </p:txBody>
      </p:sp>
      <p:sp>
        <p:nvSpPr>
          <p:cNvPr id="5"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817281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Curse of dimensionality</a:t>
            </a:r>
          </a:p>
        </p:txBody>
      </p:sp>
      <p:sp>
        <p:nvSpPr>
          <p:cNvPr id="3" name="Content Placeholder 2"/>
          <p:cNvSpPr>
            <a:spLocks noGrp="1"/>
          </p:cNvSpPr>
          <p:nvPr>
            <p:ph idx="1"/>
          </p:nvPr>
        </p:nvSpPr>
        <p:spPr/>
        <p:txBody>
          <a:bodyPr/>
          <a:lstStyle/>
          <a:p>
            <a:r>
              <a:rPr lang="en-US" dirty="0" smtClean="0"/>
              <a:t>Notes:</a:t>
            </a:r>
          </a:p>
          <a:p>
            <a:pPr lvl="1"/>
            <a:r>
              <a:rPr lang="en-US" dirty="0" smtClean="0"/>
              <a:t>There are potentially three “curses of dimensionality” when using backward dynamic programming:</a:t>
            </a:r>
          </a:p>
          <a:p>
            <a:pPr lvl="2"/>
            <a:r>
              <a:rPr lang="en-US" dirty="0" smtClean="0"/>
              <a:t>The state variable – We need to enumerate all states.  If the state variable is a vector with more than two dimensions, the state space gets very big, very quickly.</a:t>
            </a:r>
          </a:p>
          <a:p>
            <a:pPr lvl="2"/>
            <a:r>
              <a:rPr lang="en-US" dirty="0" smtClean="0"/>
              <a:t>The random information – We have to sum over all possible realizations of the random variable.  If this has more than two dimensions, this gets very big, very quickly.</a:t>
            </a:r>
          </a:p>
          <a:p>
            <a:pPr lvl="2"/>
            <a:r>
              <a:rPr lang="en-US" dirty="0" smtClean="0"/>
              <a:t>The decisions – Again, decisions may be vectors (our energy example has five dimensions).  Same problem as the other two.</a:t>
            </a:r>
          </a:p>
          <a:p>
            <a:pPr lvl="1"/>
            <a:r>
              <a:rPr lang="en-US" dirty="0" smtClean="0"/>
              <a:t>Some problems fit this framework, but not very.  However, when we can use this framework, we obtain something quite rare: an optimal policy.</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5672474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42" name="Object 2"/>
          <p:cNvGraphicFramePr>
            <a:graphicFrameLocks noChangeAspect="1"/>
          </p:cNvGraphicFramePr>
          <p:nvPr>
            <p:extLst/>
          </p:nvPr>
        </p:nvGraphicFramePr>
        <p:xfrm>
          <a:off x="287338" y="1415658"/>
          <a:ext cx="8569325" cy="5516563"/>
        </p:xfrm>
        <a:graphic>
          <a:graphicData uri="http://schemas.openxmlformats.org/presentationml/2006/ole">
            <mc:AlternateContent xmlns:mc="http://schemas.openxmlformats.org/markup-compatibility/2006">
              <mc:Choice xmlns:v="urn:schemas-microsoft-com:vml" Requires="v">
                <p:oleObj spid="_x0000_s140291" name="Chart" r:id="rId4" imgW="9715449" imgH="6877033" progId="Excel.Chart.8">
                  <p:embed/>
                </p:oleObj>
              </mc:Choice>
              <mc:Fallback>
                <p:oleObj name="Chart" r:id="rId4" imgW="9715449" imgH="6877033" progId="Excel.Chart.8">
                  <p:embed/>
                  <p:pic>
                    <p:nvPicPr>
                      <p:cNvPr id="210944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415658"/>
                        <a:ext cx="8569325" cy="551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09443" name="Group 3"/>
          <p:cNvGrpSpPr>
            <a:grpSpLocks/>
          </p:cNvGrpSpPr>
          <p:nvPr/>
        </p:nvGrpSpPr>
        <p:grpSpPr bwMode="auto">
          <a:xfrm>
            <a:off x="4886325" y="3192071"/>
            <a:ext cx="2222500" cy="1263650"/>
            <a:chOff x="1850" y="2238"/>
            <a:chExt cx="1400" cy="796"/>
          </a:xfrm>
        </p:grpSpPr>
        <p:sp>
          <p:nvSpPr>
            <p:cNvPr id="2109444" name="Rectangle 4"/>
            <p:cNvSpPr>
              <a:spLocks noChangeArrowheads="1"/>
            </p:cNvSpPr>
            <p:nvPr/>
          </p:nvSpPr>
          <p:spPr bwMode="auto">
            <a:xfrm>
              <a:off x="2350" y="2716"/>
              <a:ext cx="900" cy="31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solidFill>
                    <a:schemeClr val="accent2"/>
                  </a:solidFill>
                </a:rPr>
                <a:t>Aggregate</a:t>
              </a:r>
            </a:p>
          </p:txBody>
        </p:sp>
        <p:sp>
          <p:nvSpPr>
            <p:cNvPr id="2109445" name="Line 5"/>
            <p:cNvSpPr>
              <a:spLocks noChangeShapeType="1"/>
            </p:cNvSpPr>
            <p:nvPr/>
          </p:nvSpPr>
          <p:spPr bwMode="auto">
            <a:xfrm flipH="1" flipV="1">
              <a:off x="1850" y="2238"/>
              <a:ext cx="518" cy="484"/>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109446" name="Group 6"/>
          <p:cNvGrpSpPr>
            <a:grpSpLocks/>
          </p:cNvGrpSpPr>
          <p:nvPr/>
        </p:nvGrpSpPr>
        <p:grpSpPr bwMode="auto">
          <a:xfrm>
            <a:off x="2370138" y="4433496"/>
            <a:ext cx="2527300" cy="920750"/>
            <a:chOff x="1694" y="2934"/>
            <a:chExt cx="1592" cy="580"/>
          </a:xfrm>
        </p:grpSpPr>
        <p:sp>
          <p:nvSpPr>
            <p:cNvPr id="2109447" name="Rectangle 7"/>
            <p:cNvSpPr>
              <a:spLocks noChangeArrowheads="1"/>
            </p:cNvSpPr>
            <p:nvPr/>
          </p:nvSpPr>
          <p:spPr bwMode="auto">
            <a:xfrm>
              <a:off x="2152" y="3208"/>
              <a:ext cx="1134" cy="306"/>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solidFill>
                    <a:srgbClr val="FF0000"/>
                  </a:solidFill>
                </a:rPr>
                <a:t>Disaggregate</a:t>
              </a:r>
            </a:p>
          </p:txBody>
        </p:sp>
        <p:sp>
          <p:nvSpPr>
            <p:cNvPr id="2109448" name="Line 8"/>
            <p:cNvSpPr>
              <a:spLocks noChangeShapeType="1"/>
            </p:cNvSpPr>
            <p:nvPr/>
          </p:nvSpPr>
          <p:spPr bwMode="auto">
            <a:xfrm flipH="1" flipV="1">
              <a:off x="1694" y="2934"/>
              <a:ext cx="464" cy="28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3" name="TextBox 12"/>
          <p:cNvSpPr txBox="1"/>
          <p:nvPr/>
        </p:nvSpPr>
        <p:spPr>
          <a:xfrm>
            <a:off x="5297487" y="4558908"/>
            <a:ext cx="2970213" cy="1631216"/>
          </a:xfrm>
          <a:prstGeom prst="rect">
            <a:avLst/>
          </a:prstGeom>
          <a:solidFill>
            <a:schemeClr val="bg1"/>
          </a:solidFill>
        </p:spPr>
        <p:txBody>
          <a:bodyPr wrap="square" rtlCol="0">
            <a:spAutoFit/>
          </a:bodyPr>
          <a:lstStyle/>
          <a:p>
            <a:pPr algn="l"/>
            <a:r>
              <a:rPr lang="en-US" sz="2000" i="0" dirty="0" smtClean="0"/>
              <a:t>Aggregate approximation shows faster initial convergence; disaggregate shows better asymptotic performance.</a:t>
            </a:r>
          </a:p>
        </p:txBody>
      </p:sp>
      <p:sp>
        <p:nvSpPr>
          <p:cNvPr id="14" name="Content Placeholder 2"/>
          <p:cNvSpPr>
            <a:spLocks noGrp="1"/>
          </p:cNvSpPr>
          <p:nvPr>
            <p:ph idx="1"/>
          </p:nvPr>
        </p:nvSpPr>
        <p:spPr>
          <a:xfrm>
            <a:off x="685800" y="1022680"/>
            <a:ext cx="7772400" cy="4953000"/>
          </a:xfrm>
        </p:spPr>
        <p:txBody>
          <a:bodyPr/>
          <a:lstStyle/>
          <a:p>
            <a:r>
              <a:rPr lang="en-US" dirty="0" smtClean="0"/>
              <a:t>Hierarchical aggregation</a:t>
            </a:r>
            <a:endParaRPr lang="en-US" dirty="0"/>
          </a:p>
        </p:txBody>
      </p:sp>
      <p:sp>
        <p:nvSpPr>
          <p:cNvPr id="15"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8217903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
          <p:cNvGraphicFramePr>
            <a:graphicFrameLocks noChangeAspect="1"/>
          </p:cNvGraphicFramePr>
          <p:nvPr>
            <p:extLst/>
          </p:nvPr>
        </p:nvGraphicFramePr>
        <p:xfrm>
          <a:off x="287338" y="1406975"/>
          <a:ext cx="8569325" cy="5516563"/>
        </p:xfrm>
        <a:graphic>
          <a:graphicData uri="http://schemas.openxmlformats.org/presentationml/2006/ole">
            <mc:AlternateContent xmlns:mc="http://schemas.openxmlformats.org/markup-compatibility/2006">
              <mc:Choice xmlns:v="urn:schemas-microsoft-com:vml" Requires="v">
                <p:oleObj spid="_x0000_s141315" name="Chart" r:id="rId4" imgW="9715449" imgH="6877033" progId="Excel.Chart.8">
                  <p:embed/>
                </p:oleObj>
              </mc:Choice>
              <mc:Fallback>
                <p:oleObj name="Chart" r:id="rId4" imgW="9715449" imgH="6877033" progId="Excel.Chart.8">
                  <p:embed/>
                  <p:pic>
                    <p:nvPicPr>
                      <p:cNvPr id="1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406975"/>
                        <a:ext cx="8569325" cy="551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3"/>
          <p:cNvSpPr>
            <a:spLocks noChangeArrowheads="1"/>
          </p:cNvSpPr>
          <p:nvPr/>
        </p:nvSpPr>
        <p:spPr bwMode="auto">
          <a:xfrm>
            <a:off x="1325563" y="1700663"/>
            <a:ext cx="2990850" cy="466725"/>
          </a:xfrm>
          <a:prstGeom prst="rect">
            <a:avLst/>
          </a:prstGeom>
          <a:solidFill>
            <a:schemeClr val="bg1"/>
          </a:solidFill>
          <a:ln w="2857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solidFill>
                  <a:srgbClr val="008000"/>
                </a:solidFill>
              </a:rPr>
              <a:t>Weighted Combination </a:t>
            </a:r>
          </a:p>
        </p:txBody>
      </p:sp>
      <p:grpSp>
        <p:nvGrpSpPr>
          <p:cNvPr id="18" name="Group 4"/>
          <p:cNvGrpSpPr>
            <a:grpSpLocks/>
          </p:cNvGrpSpPr>
          <p:nvPr/>
        </p:nvGrpSpPr>
        <p:grpSpPr bwMode="auto">
          <a:xfrm>
            <a:off x="4886325" y="3183388"/>
            <a:ext cx="2222500" cy="1263650"/>
            <a:chOff x="1850" y="2238"/>
            <a:chExt cx="1400" cy="796"/>
          </a:xfrm>
        </p:grpSpPr>
        <p:sp>
          <p:nvSpPr>
            <p:cNvPr id="19" name="Rectangle 5"/>
            <p:cNvSpPr>
              <a:spLocks noChangeArrowheads="1"/>
            </p:cNvSpPr>
            <p:nvPr/>
          </p:nvSpPr>
          <p:spPr bwMode="auto">
            <a:xfrm>
              <a:off x="2350" y="2716"/>
              <a:ext cx="900" cy="318"/>
            </a:xfrm>
            <a:prstGeom prst="rect">
              <a:avLst/>
            </a:prstGeom>
            <a:solidFill>
              <a:schemeClr val="bg1"/>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solidFill>
                    <a:schemeClr val="accent2"/>
                  </a:solidFill>
                </a:rPr>
                <a:t>Aggregate</a:t>
              </a:r>
            </a:p>
          </p:txBody>
        </p:sp>
        <p:sp>
          <p:nvSpPr>
            <p:cNvPr id="20" name="Line 6"/>
            <p:cNvSpPr>
              <a:spLocks noChangeShapeType="1"/>
            </p:cNvSpPr>
            <p:nvPr/>
          </p:nvSpPr>
          <p:spPr bwMode="auto">
            <a:xfrm flipH="1" flipV="1">
              <a:off x="1850" y="2238"/>
              <a:ext cx="518" cy="484"/>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21" name="Group 7"/>
          <p:cNvGrpSpPr>
            <a:grpSpLocks/>
          </p:cNvGrpSpPr>
          <p:nvPr/>
        </p:nvGrpSpPr>
        <p:grpSpPr bwMode="auto">
          <a:xfrm>
            <a:off x="2370138" y="4424813"/>
            <a:ext cx="2527300" cy="920750"/>
            <a:chOff x="1694" y="2934"/>
            <a:chExt cx="1592" cy="580"/>
          </a:xfrm>
        </p:grpSpPr>
        <p:sp>
          <p:nvSpPr>
            <p:cNvPr id="22" name="Rectangle 8"/>
            <p:cNvSpPr>
              <a:spLocks noChangeArrowheads="1"/>
            </p:cNvSpPr>
            <p:nvPr/>
          </p:nvSpPr>
          <p:spPr bwMode="auto">
            <a:xfrm>
              <a:off x="2152" y="3208"/>
              <a:ext cx="1134" cy="306"/>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solidFill>
                    <a:srgbClr val="FF0000"/>
                  </a:solidFill>
                </a:rPr>
                <a:t>Disaggregate</a:t>
              </a:r>
            </a:p>
          </p:txBody>
        </p:sp>
        <p:sp>
          <p:nvSpPr>
            <p:cNvPr id="23" name="Line 9"/>
            <p:cNvSpPr>
              <a:spLocks noChangeShapeType="1"/>
            </p:cNvSpPr>
            <p:nvPr/>
          </p:nvSpPr>
          <p:spPr bwMode="auto">
            <a:xfrm flipH="1" flipV="1">
              <a:off x="1694" y="2934"/>
              <a:ext cx="464" cy="28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24" name="Line 10"/>
          <p:cNvSpPr>
            <a:spLocks noChangeShapeType="1"/>
          </p:cNvSpPr>
          <p:nvPr/>
        </p:nvSpPr>
        <p:spPr bwMode="auto">
          <a:xfrm>
            <a:off x="2046288" y="2161038"/>
            <a:ext cx="595312" cy="508000"/>
          </a:xfrm>
          <a:prstGeom prst="line">
            <a:avLst/>
          </a:prstGeom>
          <a:noFill/>
          <a:ln w="28575">
            <a:solidFill>
              <a:srgbClr val="008000"/>
            </a:solidFill>
            <a:round/>
            <a:headEnd type="none"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Box 24"/>
          <p:cNvSpPr txBox="1"/>
          <p:nvPr/>
        </p:nvSpPr>
        <p:spPr>
          <a:xfrm>
            <a:off x="5297487" y="4550225"/>
            <a:ext cx="2970213" cy="1323439"/>
          </a:xfrm>
          <a:prstGeom prst="rect">
            <a:avLst/>
          </a:prstGeom>
          <a:solidFill>
            <a:schemeClr val="bg1"/>
          </a:solidFill>
        </p:spPr>
        <p:txBody>
          <a:bodyPr wrap="square" rtlCol="0">
            <a:spAutoFit/>
          </a:bodyPr>
          <a:lstStyle/>
          <a:p>
            <a:pPr algn="l"/>
            <a:r>
              <a:rPr lang="en-US" sz="2000" i="0" dirty="0" smtClean="0"/>
              <a:t>But adaptive weighting outperforms both.  This hints at a strategy for adaptive learning.</a:t>
            </a:r>
          </a:p>
        </p:txBody>
      </p:sp>
      <p:sp>
        <p:nvSpPr>
          <p:cNvPr id="26" name="Content Placeholder 2"/>
          <p:cNvSpPr>
            <a:spLocks noGrp="1"/>
          </p:cNvSpPr>
          <p:nvPr>
            <p:ph idx="1"/>
          </p:nvPr>
        </p:nvSpPr>
        <p:spPr>
          <a:xfrm>
            <a:off x="685800" y="1022680"/>
            <a:ext cx="7772400" cy="4953000"/>
          </a:xfrm>
        </p:spPr>
        <p:txBody>
          <a:bodyPr/>
          <a:lstStyle/>
          <a:p>
            <a:r>
              <a:rPr lang="en-US" dirty="0" smtClean="0"/>
              <a:t>Hierarchical aggregation</a:t>
            </a:r>
            <a:endParaRPr lang="en-US" dirty="0"/>
          </a:p>
        </p:txBody>
      </p:sp>
      <p:sp>
        <p:nvSpPr>
          <p:cNvPr id="27" name="Rectangle 16"/>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dirty="0">
                <a:solidFill>
                  <a:schemeClr val="tx2"/>
                </a:solidFill>
              </a:rPr>
              <a:t>Hierarchical learning</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933636577"/>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r>
              <a:rPr lang="en-US" dirty="0" smtClean="0"/>
              <a:t>The exploration-exploitation problem</a:t>
            </a:r>
            <a:endParaRPr lang="en-US" dirty="0"/>
          </a:p>
        </p:txBody>
      </p:sp>
      <p:sp>
        <p:nvSpPr>
          <p:cNvPr id="4101" name="Rectangle 5"/>
          <p:cNvSpPr>
            <a:spLocks noGrp="1" noChangeArrowheads="1"/>
          </p:cNvSpPr>
          <p:nvPr>
            <p:ph type="subTitle" idx="1"/>
          </p:nvPr>
        </p:nvSpPr>
        <p:spPr/>
        <p:txBody>
          <a:bodyPr/>
          <a:lstStyle/>
          <a:p>
            <a:endParaRPr lang="en-US" dirty="0" smtClean="0"/>
          </a:p>
        </p:txBody>
      </p:sp>
      <p:sp>
        <p:nvSpPr>
          <p:cNvPr id="2" name="Footer Placeholder 1"/>
          <p:cNvSpPr>
            <a:spLocks noGrp="1"/>
          </p:cNvSpPr>
          <p:nvPr>
            <p:ph type="ftr" sz="quarter" idx="11"/>
          </p:nvPr>
        </p:nvSpPr>
        <p:spPr/>
        <p:txBody>
          <a:bodyPr/>
          <a:lstStyle/>
          <a:p>
            <a:pPr>
              <a:defRPr/>
            </a:pPr>
            <a:r>
              <a:rPr lang="en-US" smtClean="0"/>
              <a:t>© 2018 W.B. Powell</a:t>
            </a:r>
            <a:endParaRPr lang="en-US"/>
          </a:p>
        </p:txBody>
      </p:sp>
      <p:sp>
        <p:nvSpPr>
          <p:cNvPr id="4" name="Slide Number Placeholder 3"/>
          <p:cNvSpPr>
            <a:spLocks noGrp="1"/>
          </p:cNvSpPr>
          <p:nvPr>
            <p:ph type="sldNum" sz="quarter" idx="12"/>
          </p:nvPr>
        </p:nvSpPr>
        <p:spPr/>
        <p:txBody>
          <a:bodyPr/>
          <a:lstStyle/>
          <a:p>
            <a:pPr>
              <a:defRPr/>
            </a:pPr>
            <a:r>
              <a:rPr lang="en-US" smtClean="0"/>
              <a:t>Slide </a:t>
            </a:r>
            <a:fld id="{6AA0165E-294E-4057-A6C5-8F6B42A2F28C}" type="slidenum">
              <a:rPr lang="en-US" smtClean="0"/>
              <a:pPr>
                <a:defRPr/>
              </a:pPr>
              <a:t>92</a:t>
            </a:fld>
            <a:endParaRPr lang="en-US"/>
          </a:p>
        </p:txBody>
      </p:sp>
    </p:spTree>
    <p:extLst>
      <p:ext uri="{BB962C8B-B14F-4D97-AF65-F5344CB8AC3E}">
        <p14:creationId xmlns:p14="http://schemas.microsoft.com/office/powerpoint/2010/main" val="19926921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80" name="Group 2"/>
          <p:cNvGrpSpPr>
            <a:grpSpLocks/>
          </p:cNvGrpSpPr>
          <p:nvPr/>
        </p:nvGrpSpPr>
        <p:grpSpPr bwMode="auto">
          <a:xfrm>
            <a:off x="8097838" y="2501900"/>
            <a:ext cx="538162" cy="728663"/>
            <a:chOff x="4816" y="1931"/>
            <a:chExt cx="256" cy="359"/>
          </a:xfrm>
        </p:grpSpPr>
        <p:sp>
          <p:nvSpPr>
            <p:cNvPr id="178301"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78302"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78303"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78304"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78181" name="Group 7"/>
          <p:cNvGrpSpPr>
            <a:grpSpLocks/>
          </p:cNvGrpSpPr>
          <p:nvPr/>
        </p:nvGrpSpPr>
        <p:grpSpPr bwMode="auto">
          <a:xfrm>
            <a:off x="4392613" y="5108575"/>
            <a:ext cx="2482850" cy="1165225"/>
            <a:chOff x="3052" y="3215"/>
            <a:chExt cx="1182" cy="574"/>
          </a:xfrm>
        </p:grpSpPr>
        <p:sp>
          <p:nvSpPr>
            <p:cNvPr id="178287"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78288"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78289"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90"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78291"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92"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93"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78294"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78295"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78296"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97"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78298"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99"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300"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78182" name="Group 22"/>
          <p:cNvGrpSpPr>
            <a:grpSpLocks/>
          </p:cNvGrpSpPr>
          <p:nvPr/>
        </p:nvGrpSpPr>
        <p:grpSpPr bwMode="auto">
          <a:xfrm>
            <a:off x="6607175" y="4217988"/>
            <a:ext cx="838200" cy="1020762"/>
            <a:chOff x="4106" y="2776"/>
            <a:chExt cx="399" cy="503"/>
          </a:xfrm>
        </p:grpSpPr>
        <p:sp>
          <p:nvSpPr>
            <p:cNvPr id="178281"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78282"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78283"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78284"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78285"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78286"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78183" name="Freeform 29"/>
          <p:cNvSpPr>
            <a:spLocks/>
          </p:cNvSpPr>
          <p:nvPr/>
        </p:nvSpPr>
        <p:spPr bwMode="auto">
          <a:xfrm>
            <a:off x="7529513" y="3521075"/>
            <a:ext cx="100012" cy="438150"/>
          </a:xfrm>
          <a:custGeom>
            <a:avLst/>
            <a:gdLst>
              <a:gd name="T0" fmla="*/ 0 w 48"/>
              <a:gd name="T1" fmla="*/ 129822 h 216"/>
              <a:gd name="T2" fmla="*/ 100012 w 48"/>
              <a:gd name="T3" fmla="*/ 0 h 216"/>
              <a:gd name="T4" fmla="*/ 100012 w 48"/>
              <a:gd name="T5" fmla="*/ 308328 h 216"/>
              <a:gd name="T6" fmla="*/ 0 w 48"/>
              <a:gd name="T7" fmla="*/ 438150 h 216"/>
              <a:gd name="T8" fmla="*/ 0 w 48"/>
              <a:gd name="T9" fmla="*/ 129822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78184" name="Freeform 30"/>
          <p:cNvSpPr>
            <a:spLocks/>
          </p:cNvSpPr>
          <p:nvPr/>
        </p:nvSpPr>
        <p:spPr bwMode="auto">
          <a:xfrm>
            <a:off x="7445375" y="3536950"/>
            <a:ext cx="84138" cy="438150"/>
          </a:xfrm>
          <a:custGeom>
            <a:avLst/>
            <a:gdLst>
              <a:gd name="T0" fmla="*/ 0 w 40"/>
              <a:gd name="T1" fmla="*/ 0 h 216"/>
              <a:gd name="T2" fmla="*/ 84138 w 40"/>
              <a:gd name="T3" fmla="*/ 113594 h 216"/>
              <a:gd name="T4" fmla="*/ 84138 w 40"/>
              <a:gd name="T5" fmla="*/ 438150 h 216"/>
              <a:gd name="T6" fmla="*/ 0 w 40"/>
              <a:gd name="T7" fmla="*/ 324556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78185" name="Freeform 31"/>
          <p:cNvSpPr>
            <a:spLocks/>
          </p:cNvSpPr>
          <p:nvPr/>
        </p:nvSpPr>
        <p:spPr bwMode="auto">
          <a:xfrm>
            <a:off x="7410450" y="3698875"/>
            <a:ext cx="101600" cy="501650"/>
          </a:xfrm>
          <a:custGeom>
            <a:avLst/>
            <a:gdLst>
              <a:gd name="T0" fmla="*/ 101600 w 48"/>
              <a:gd name="T1" fmla="*/ 0 h 247"/>
              <a:gd name="T2" fmla="*/ 0 w 48"/>
              <a:gd name="T3" fmla="*/ 194973 h 247"/>
              <a:gd name="T4" fmla="*/ 0 w 48"/>
              <a:gd name="T5" fmla="*/ 501650 h 247"/>
              <a:gd name="T6" fmla="*/ 101600 w 48"/>
              <a:gd name="T7" fmla="*/ 308708 h 247"/>
              <a:gd name="T8" fmla="*/ 101600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78186" name="Freeform 32"/>
          <p:cNvSpPr>
            <a:spLocks/>
          </p:cNvSpPr>
          <p:nvPr/>
        </p:nvSpPr>
        <p:spPr bwMode="auto">
          <a:xfrm>
            <a:off x="7343775" y="3894138"/>
            <a:ext cx="66675" cy="227012"/>
          </a:xfrm>
          <a:custGeom>
            <a:avLst/>
            <a:gdLst>
              <a:gd name="T0" fmla="*/ 66675 w 32"/>
              <a:gd name="T1" fmla="*/ 0 h 112"/>
              <a:gd name="T2" fmla="*/ 0 w 32"/>
              <a:gd name="T3" fmla="*/ 64861 h 112"/>
              <a:gd name="T4" fmla="*/ 66675 w 32"/>
              <a:gd name="T5" fmla="*/ 227012 h 112"/>
              <a:gd name="T6" fmla="*/ 66675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78187" name="Freeform 33"/>
          <p:cNvSpPr>
            <a:spLocks/>
          </p:cNvSpPr>
          <p:nvPr/>
        </p:nvSpPr>
        <p:spPr bwMode="auto">
          <a:xfrm>
            <a:off x="8132763" y="3165475"/>
            <a:ext cx="117475" cy="355600"/>
          </a:xfrm>
          <a:custGeom>
            <a:avLst/>
            <a:gdLst>
              <a:gd name="T0" fmla="*/ 0 w 56"/>
              <a:gd name="T1" fmla="*/ 32512 h 175"/>
              <a:gd name="T2" fmla="*/ 117475 w 56"/>
              <a:gd name="T3" fmla="*/ 0 h 175"/>
              <a:gd name="T4" fmla="*/ 117475 w 56"/>
              <a:gd name="T5" fmla="*/ 306832 h 175"/>
              <a:gd name="T6" fmla="*/ 0 w 56"/>
              <a:gd name="T7" fmla="*/ 355600 h 175"/>
              <a:gd name="T8" fmla="*/ 0 w 56"/>
              <a:gd name="T9" fmla="*/ 32512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78188" name="Freeform 34"/>
          <p:cNvSpPr>
            <a:spLocks/>
          </p:cNvSpPr>
          <p:nvPr/>
        </p:nvSpPr>
        <p:spPr bwMode="auto">
          <a:xfrm>
            <a:off x="8067675" y="3149600"/>
            <a:ext cx="65088" cy="355600"/>
          </a:xfrm>
          <a:custGeom>
            <a:avLst/>
            <a:gdLst>
              <a:gd name="T0" fmla="*/ 0 w 31"/>
              <a:gd name="T1" fmla="*/ 0 h 175"/>
              <a:gd name="T2" fmla="*/ 65088 w 31"/>
              <a:gd name="T3" fmla="*/ 65024 h 175"/>
              <a:gd name="T4" fmla="*/ 65088 w 31"/>
              <a:gd name="T5" fmla="*/ 355600 h 175"/>
              <a:gd name="T6" fmla="*/ 0 w 31"/>
              <a:gd name="T7" fmla="*/ 308864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78189" name="Freeform 35"/>
          <p:cNvSpPr>
            <a:spLocks/>
          </p:cNvSpPr>
          <p:nvPr/>
        </p:nvSpPr>
        <p:spPr bwMode="auto">
          <a:xfrm>
            <a:off x="8034338" y="3165475"/>
            <a:ext cx="33337" cy="371475"/>
          </a:xfrm>
          <a:custGeom>
            <a:avLst/>
            <a:gdLst>
              <a:gd name="T0" fmla="*/ 33337 w 16"/>
              <a:gd name="T1" fmla="*/ 0 h 183"/>
              <a:gd name="T2" fmla="*/ 33337 w 16"/>
              <a:gd name="T3" fmla="*/ 292308 h 183"/>
              <a:gd name="T4" fmla="*/ 0 w 16"/>
              <a:gd name="T5" fmla="*/ 371475 h 183"/>
              <a:gd name="T6" fmla="*/ 0 w 16"/>
              <a:gd name="T7" fmla="*/ 48718 h 183"/>
              <a:gd name="T8" fmla="*/ 3333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78190" name="Freeform 36"/>
          <p:cNvSpPr>
            <a:spLocks/>
          </p:cNvSpPr>
          <p:nvPr/>
        </p:nvSpPr>
        <p:spPr bwMode="auto">
          <a:xfrm>
            <a:off x="7731125" y="3230563"/>
            <a:ext cx="303213" cy="339725"/>
          </a:xfrm>
          <a:custGeom>
            <a:avLst/>
            <a:gdLst>
              <a:gd name="T0" fmla="*/ 303213 w 144"/>
              <a:gd name="T1" fmla="*/ 0 h 167"/>
              <a:gd name="T2" fmla="*/ 235832 w 144"/>
              <a:gd name="T3" fmla="*/ 0 h 167"/>
              <a:gd name="T4" fmla="*/ 0 w 144"/>
              <a:gd name="T5" fmla="*/ 32549 h 167"/>
              <a:gd name="T6" fmla="*/ 0 w 144"/>
              <a:gd name="T7" fmla="*/ 339725 h 167"/>
              <a:gd name="T8" fmla="*/ 235832 w 144"/>
              <a:gd name="T9" fmla="*/ 323451 h 167"/>
              <a:gd name="T10" fmla="*/ 303213 w 144"/>
              <a:gd name="T11" fmla="*/ 307176 h 167"/>
              <a:gd name="T12" fmla="*/ 303213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78191" name="Freeform 37"/>
          <p:cNvSpPr>
            <a:spLocks/>
          </p:cNvSpPr>
          <p:nvPr/>
        </p:nvSpPr>
        <p:spPr bwMode="auto">
          <a:xfrm>
            <a:off x="7629525" y="3279775"/>
            <a:ext cx="101600" cy="403225"/>
          </a:xfrm>
          <a:custGeom>
            <a:avLst/>
            <a:gdLst>
              <a:gd name="T0" fmla="*/ 101600 w 48"/>
              <a:gd name="T1" fmla="*/ 0 h 199"/>
              <a:gd name="T2" fmla="*/ 101600 w 48"/>
              <a:gd name="T3" fmla="*/ 305965 h 199"/>
              <a:gd name="T4" fmla="*/ 33867 w 48"/>
              <a:gd name="T5" fmla="*/ 338385 h 199"/>
              <a:gd name="T6" fmla="*/ 0 w 48"/>
              <a:gd name="T7" fmla="*/ 403225 h 199"/>
              <a:gd name="T8" fmla="*/ 0 w 48"/>
              <a:gd name="T9" fmla="*/ 241124 h 199"/>
              <a:gd name="T10" fmla="*/ 16933 w 48"/>
              <a:gd name="T11" fmla="*/ 129680 h 199"/>
              <a:gd name="T12" fmla="*/ 0 w 48"/>
              <a:gd name="T13" fmla="*/ 113470 h 199"/>
              <a:gd name="T14" fmla="*/ 33867 w 48"/>
              <a:gd name="T15" fmla="*/ 32420 h 199"/>
              <a:gd name="T16" fmla="*/ 101600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78192" name="Group 38"/>
          <p:cNvGrpSpPr>
            <a:grpSpLocks/>
          </p:cNvGrpSpPr>
          <p:nvPr/>
        </p:nvGrpSpPr>
        <p:grpSpPr bwMode="auto">
          <a:xfrm>
            <a:off x="635000" y="2033588"/>
            <a:ext cx="3790950" cy="4064000"/>
            <a:chOff x="1263" y="1700"/>
            <a:chExt cx="1805" cy="2002"/>
          </a:xfrm>
        </p:grpSpPr>
        <p:sp>
          <p:nvSpPr>
            <p:cNvPr id="178265"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66"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67"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68"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69"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70"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71"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72"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73"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78274"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75"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76"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78277"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78"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78279"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80"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78193" name="Group 55"/>
          <p:cNvGrpSpPr>
            <a:grpSpLocks/>
          </p:cNvGrpSpPr>
          <p:nvPr/>
        </p:nvGrpSpPr>
        <p:grpSpPr bwMode="auto">
          <a:xfrm>
            <a:off x="5080000" y="1984375"/>
            <a:ext cx="1409700" cy="1230313"/>
            <a:chOff x="3379" y="1676"/>
            <a:chExt cx="671" cy="606"/>
          </a:xfrm>
        </p:grpSpPr>
        <p:sp>
          <p:nvSpPr>
            <p:cNvPr id="178257"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78258"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78259"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60"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78261"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78262"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78263"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78264"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78194" name="Freeform 64"/>
          <p:cNvSpPr>
            <a:spLocks/>
          </p:cNvSpPr>
          <p:nvPr/>
        </p:nvSpPr>
        <p:spPr bwMode="auto">
          <a:xfrm>
            <a:off x="6757988" y="3051175"/>
            <a:ext cx="787400" cy="454025"/>
          </a:xfrm>
          <a:custGeom>
            <a:avLst/>
            <a:gdLst>
              <a:gd name="T0" fmla="*/ 0 w 375"/>
              <a:gd name="T1" fmla="*/ 81439 h 223"/>
              <a:gd name="T2" fmla="*/ 117585 w 375"/>
              <a:gd name="T3" fmla="*/ 0 h 223"/>
              <a:gd name="T4" fmla="*/ 117585 w 375"/>
              <a:gd name="T5" fmla="*/ 81439 h 223"/>
              <a:gd name="T6" fmla="*/ 703411 w 375"/>
              <a:gd name="T7" fmla="*/ 81439 h 223"/>
              <a:gd name="T8" fmla="*/ 787400 w 375"/>
              <a:gd name="T9" fmla="*/ 211743 h 223"/>
              <a:gd name="T10" fmla="*/ 737006 w 375"/>
              <a:gd name="T11" fmla="*/ 260606 h 223"/>
              <a:gd name="T12" fmla="*/ 770602 w 375"/>
              <a:gd name="T13" fmla="*/ 374622 h 223"/>
              <a:gd name="T14" fmla="*/ 737006 w 375"/>
              <a:gd name="T15" fmla="*/ 421449 h 223"/>
              <a:gd name="T16" fmla="*/ 602623 w 375"/>
              <a:gd name="T17" fmla="*/ 421449 h 223"/>
              <a:gd name="T18" fmla="*/ 602623 w 375"/>
              <a:gd name="T19" fmla="*/ 454025 h 223"/>
              <a:gd name="T20" fmla="*/ 0 w 375"/>
              <a:gd name="T21" fmla="*/ 454025 h 223"/>
              <a:gd name="T22" fmla="*/ 0 w 375"/>
              <a:gd name="T23" fmla="*/ 81439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78195" name="Freeform 65"/>
          <p:cNvSpPr>
            <a:spLocks/>
          </p:cNvSpPr>
          <p:nvPr/>
        </p:nvSpPr>
        <p:spPr bwMode="auto">
          <a:xfrm>
            <a:off x="6875463" y="2566988"/>
            <a:ext cx="871537" cy="760412"/>
          </a:xfrm>
          <a:custGeom>
            <a:avLst/>
            <a:gdLst>
              <a:gd name="T0" fmla="*/ 0 w 415"/>
              <a:gd name="T1" fmla="*/ 484636 h 375"/>
              <a:gd name="T2" fmla="*/ 0 w 415"/>
              <a:gd name="T3" fmla="*/ 565747 h 375"/>
              <a:gd name="T4" fmla="*/ 569124 w 415"/>
              <a:gd name="T5" fmla="*/ 565747 h 375"/>
              <a:gd name="T6" fmla="*/ 669928 w 415"/>
              <a:gd name="T7" fmla="*/ 695524 h 375"/>
              <a:gd name="T8" fmla="*/ 770733 w 415"/>
              <a:gd name="T9" fmla="*/ 711746 h 375"/>
              <a:gd name="T10" fmla="*/ 770733 w 415"/>
              <a:gd name="T11" fmla="*/ 760412 h 375"/>
              <a:gd name="T12" fmla="*/ 854736 w 415"/>
              <a:gd name="T13" fmla="*/ 695524 h 375"/>
              <a:gd name="T14" fmla="*/ 871537 w 415"/>
              <a:gd name="T15" fmla="*/ 452192 h 375"/>
              <a:gd name="T16" fmla="*/ 871537 w 415"/>
              <a:gd name="T17" fmla="*/ 273748 h 375"/>
              <a:gd name="T18" fmla="*/ 837936 w 415"/>
              <a:gd name="T19" fmla="*/ 241304 h 375"/>
              <a:gd name="T20" fmla="*/ 854736 w 415"/>
              <a:gd name="T21" fmla="*/ 0 h 375"/>
              <a:gd name="T22" fmla="*/ 669928 w 415"/>
              <a:gd name="T23" fmla="*/ 0 h 375"/>
              <a:gd name="T24" fmla="*/ 468320 w 415"/>
              <a:gd name="T25" fmla="*/ 194665 h 375"/>
              <a:gd name="T26" fmla="*/ 501921 w 415"/>
              <a:gd name="T27" fmla="*/ 257526 h 375"/>
              <a:gd name="T28" fmla="*/ 384316 w 415"/>
              <a:gd name="T29" fmla="*/ 354859 h 375"/>
              <a:gd name="T30" fmla="*/ 216309 w 415"/>
              <a:gd name="T31" fmla="*/ 322415 h 375"/>
              <a:gd name="T32" fmla="*/ 81903 w 415"/>
              <a:gd name="T33" fmla="*/ 322415 h 375"/>
              <a:gd name="T34" fmla="*/ 48302 w 415"/>
              <a:gd name="T35" fmla="*/ 419747 h 375"/>
              <a:gd name="T36" fmla="*/ 0 w 415"/>
              <a:gd name="T37" fmla="*/ 484636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78196" name="Freeform 66"/>
          <p:cNvSpPr>
            <a:spLocks/>
          </p:cNvSpPr>
          <p:nvPr/>
        </p:nvSpPr>
        <p:spPr bwMode="auto">
          <a:xfrm>
            <a:off x="7713663" y="2582863"/>
            <a:ext cx="319087" cy="371475"/>
          </a:xfrm>
          <a:custGeom>
            <a:avLst/>
            <a:gdLst>
              <a:gd name="T0" fmla="*/ 16794 w 152"/>
              <a:gd name="T1" fmla="*/ 0 h 183"/>
              <a:gd name="T2" fmla="*/ 319087 w 152"/>
              <a:gd name="T3" fmla="*/ 0 h 183"/>
              <a:gd name="T4" fmla="*/ 302293 w 152"/>
              <a:gd name="T5" fmla="*/ 97436 h 183"/>
              <a:gd name="T6" fmla="*/ 251911 w 152"/>
              <a:gd name="T7" fmla="*/ 113675 h 183"/>
              <a:gd name="T8" fmla="*/ 167941 w 152"/>
              <a:gd name="T9" fmla="*/ 371475 h 183"/>
              <a:gd name="T10" fmla="*/ 33588 w 152"/>
              <a:gd name="T11" fmla="*/ 371475 h 183"/>
              <a:gd name="T12" fmla="*/ 33588 w 152"/>
              <a:gd name="T13" fmla="*/ 257800 h 183"/>
              <a:gd name="T14" fmla="*/ 0 w 152"/>
              <a:gd name="T15" fmla="*/ 225321 h 183"/>
              <a:gd name="T16" fmla="*/ 16794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78197" name="Freeform 67"/>
          <p:cNvSpPr>
            <a:spLocks/>
          </p:cNvSpPr>
          <p:nvPr/>
        </p:nvSpPr>
        <p:spPr bwMode="auto">
          <a:xfrm>
            <a:off x="7881938" y="2436813"/>
            <a:ext cx="249237" cy="517525"/>
          </a:xfrm>
          <a:custGeom>
            <a:avLst/>
            <a:gdLst>
              <a:gd name="T0" fmla="*/ 150799 w 119"/>
              <a:gd name="T1" fmla="*/ 146125 h 255"/>
              <a:gd name="T2" fmla="*/ 249237 w 119"/>
              <a:gd name="T3" fmla="*/ 0 h 255"/>
              <a:gd name="T4" fmla="*/ 249237 w 119"/>
              <a:gd name="T5" fmla="*/ 485053 h 255"/>
              <a:gd name="T6" fmla="*/ 150799 w 119"/>
              <a:gd name="T7" fmla="*/ 517525 h 255"/>
              <a:gd name="T8" fmla="*/ 0 w 119"/>
              <a:gd name="T9" fmla="*/ 517525 h 255"/>
              <a:gd name="T10" fmla="*/ 83777 w 119"/>
              <a:gd name="T11" fmla="*/ 259777 h 255"/>
              <a:gd name="T12" fmla="*/ 150799 w 119"/>
              <a:gd name="T13" fmla="*/ 243541 h 255"/>
              <a:gd name="T14" fmla="*/ 150799 w 119"/>
              <a:gd name="T15" fmla="*/ 146125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78198" name="Freeform 68"/>
          <p:cNvSpPr>
            <a:spLocks/>
          </p:cNvSpPr>
          <p:nvPr/>
        </p:nvSpPr>
        <p:spPr bwMode="auto">
          <a:xfrm>
            <a:off x="8131175" y="2160588"/>
            <a:ext cx="504825" cy="744537"/>
          </a:xfrm>
          <a:custGeom>
            <a:avLst/>
            <a:gdLst>
              <a:gd name="T0" fmla="*/ 0 w 240"/>
              <a:gd name="T1" fmla="*/ 292134 h 367"/>
              <a:gd name="T2" fmla="*/ 0 w 240"/>
              <a:gd name="T3" fmla="*/ 744537 h 367"/>
              <a:gd name="T4" fmla="*/ 117793 w 240"/>
              <a:gd name="T5" fmla="*/ 679618 h 367"/>
              <a:gd name="T6" fmla="*/ 117793 w 240"/>
              <a:gd name="T7" fmla="*/ 632958 h 367"/>
              <a:gd name="T8" fmla="*/ 504825 w 240"/>
              <a:gd name="T9" fmla="*/ 357053 h 367"/>
              <a:gd name="T10" fmla="*/ 487998 w 240"/>
              <a:gd name="T11" fmla="*/ 259675 h 367"/>
              <a:gd name="T12" fmla="*/ 420688 w 240"/>
              <a:gd name="T13" fmla="*/ 227216 h 367"/>
              <a:gd name="T14" fmla="*/ 370205 w 240"/>
              <a:gd name="T15" fmla="*/ 16230 h 367"/>
              <a:gd name="T16" fmla="*/ 269240 w 240"/>
              <a:gd name="T17" fmla="*/ 32459 h 367"/>
              <a:gd name="T18" fmla="*/ 218758 w 240"/>
              <a:gd name="T19" fmla="*/ 0 h 367"/>
              <a:gd name="T20" fmla="*/ 117793 w 240"/>
              <a:gd name="T21" fmla="*/ 81148 h 367"/>
              <a:gd name="T22" fmla="*/ 0 w 240"/>
              <a:gd name="T23" fmla="*/ 29213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78199" name="Freeform 69"/>
          <p:cNvSpPr>
            <a:spLocks/>
          </p:cNvSpPr>
          <p:nvPr/>
        </p:nvSpPr>
        <p:spPr bwMode="auto">
          <a:xfrm>
            <a:off x="7731125" y="2922588"/>
            <a:ext cx="501650" cy="276225"/>
          </a:xfrm>
          <a:custGeom>
            <a:avLst/>
            <a:gdLst>
              <a:gd name="T0" fmla="*/ 16792 w 239"/>
              <a:gd name="T1" fmla="*/ 32497 h 136"/>
              <a:gd name="T2" fmla="*/ 302249 w 239"/>
              <a:gd name="T3" fmla="*/ 32497 h 136"/>
              <a:gd name="T4" fmla="*/ 384109 w 239"/>
              <a:gd name="T5" fmla="*/ 0 h 136"/>
              <a:gd name="T6" fmla="*/ 417692 w 239"/>
              <a:gd name="T7" fmla="*/ 81243 h 136"/>
              <a:gd name="T8" fmla="*/ 367317 w 239"/>
              <a:gd name="T9" fmla="*/ 129988 h 136"/>
              <a:gd name="T10" fmla="*/ 434483 w 239"/>
              <a:gd name="T11" fmla="*/ 243728 h 136"/>
              <a:gd name="T12" fmla="*/ 501650 w 239"/>
              <a:gd name="T13" fmla="*/ 243728 h 136"/>
              <a:gd name="T14" fmla="*/ 400900 w 239"/>
              <a:gd name="T15" fmla="*/ 276225 h 136"/>
              <a:gd name="T16" fmla="*/ 302249 w 239"/>
              <a:gd name="T17" fmla="*/ 194982 h 136"/>
              <a:gd name="T18" fmla="*/ 0 w 239"/>
              <a:gd name="T19" fmla="*/ 194982 h 136"/>
              <a:gd name="T20" fmla="*/ 16792 w 239"/>
              <a:gd name="T21" fmla="*/ 3249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78200" name="Freeform 70"/>
          <p:cNvSpPr>
            <a:spLocks/>
          </p:cNvSpPr>
          <p:nvPr/>
        </p:nvSpPr>
        <p:spPr bwMode="auto">
          <a:xfrm>
            <a:off x="7966075" y="3116263"/>
            <a:ext cx="100013" cy="114300"/>
          </a:xfrm>
          <a:custGeom>
            <a:avLst/>
            <a:gdLst>
              <a:gd name="T0" fmla="*/ 0 w 48"/>
              <a:gd name="T1" fmla="*/ 0 h 56"/>
              <a:gd name="T2" fmla="*/ 66675 w 48"/>
              <a:gd name="T3" fmla="*/ 0 h 56"/>
              <a:gd name="T4" fmla="*/ 100013 w 48"/>
              <a:gd name="T5" fmla="*/ 32657 h 56"/>
              <a:gd name="T6" fmla="*/ 66675 w 48"/>
              <a:gd name="T7" fmla="*/ 114300 h 56"/>
              <a:gd name="T8" fmla="*/ 0 w 48"/>
              <a:gd name="T9" fmla="*/ 114300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78201" name="Freeform 71"/>
          <p:cNvSpPr>
            <a:spLocks/>
          </p:cNvSpPr>
          <p:nvPr/>
        </p:nvSpPr>
        <p:spPr bwMode="auto">
          <a:xfrm>
            <a:off x="7731125" y="3116263"/>
            <a:ext cx="234950" cy="146050"/>
          </a:xfrm>
          <a:custGeom>
            <a:avLst/>
            <a:gdLst>
              <a:gd name="T0" fmla="*/ 0 w 112"/>
              <a:gd name="T1" fmla="*/ 0 h 72"/>
              <a:gd name="T2" fmla="*/ 234950 w 112"/>
              <a:gd name="T3" fmla="*/ 0 h 72"/>
              <a:gd name="T4" fmla="*/ 234950 w 112"/>
              <a:gd name="T5" fmla="*/ 113594 h 72"/>
              <a:gd name="T6" fmla="*/ 0 w 112"/>
              <a:gd name="T7" fmla="*/ 146050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78202" name="Freeform 72"/>
          <p:cNvSpPr>
            <a:spLocks/>
          </p:cNvSpPr>
          <p:nvPr/>
        </p:nvSpPr>
        <p:spPr bwMode="auto">
          <a:xfrm>
            <a:off x="7445375" y="3262313"/>
            <a:ext cx="201613" cy="388937"/>
          </a:xfrm>
          <a:custGeom>
            <a:avLst/>
            <a:gdLst>
              <a:gd name="T0" fmla="*/ 100807 w 96"/>
              <a:gd name="T1" fmla="*/ 0 h 191"/>
              <a:gd name="T2" fmla="*/ 50403 w 96"/>
              <a:gd name="T3" fmla="*/ 48872 h 191"/>
              <a:gd name="T4" fmla="*/ 84005 w 96"/>
              <a:gd name="T5" fmla="*/ 162906 h 191"/>
              <a:gd name="T6" fmla="*/ 50403 w 96"/>
              <a:gd name="T7" fmla="*/ 209741 h 191"/>
              <a:gd name="T8" fmla="*/ 0 w 96"/>
              <a:gd name="T9" fmla="*/ 274903 h 191"/>
              <a:gd name="T10" fmla="*/ 84005 w 96"/>
              <a:gd name="T11" fmla="*/ 388937 h 191"/>
              <a:gd name="T12" fmla="*/ 184812 w 96"/>
              <a:gd name="T13" fmla="*/ 274903 h 191"/>
              <a:gd name="T14" fmla="*/ 201613 w 96"/>
              <a:gd name="T15" fmla="*/ 130324 h 191"/>
              <a:gd name="T16" fmla="*/ 168011 w 96"/>
              <a:gd name="T17" fmla="*/ 130324 h 191"/>
              <a:gd name="T18" fmla="*/ 201613 w 96"/>
              <a:gd name="T19" fmla="*/ 65162 h 191"/>
              <a:gd name="T20" fmla="*/ 201613 w 96"/>
              <a:gd name="T21" fmla="*/ 16291 h 191"/>
              <a:gd name="T22" fmla="*/ 10080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78203" name="Freeform 73"/>
          <p:cNvSpPr>
            <a:spLocks/>
          </p:cNvSpPr>
          <p:nvPr/>
        </p:nvSpPr>
        <p:spPr bwMode="auto">
          <a:xfrm>
            <a:off x="7361238" y="3471863"/>
            <a:ext cx="150812" cy="260350"/>
          </a:xfrm>
          <a:custGeom>
            <a:avLst/>
            <a:gdLst>
              <a:gd name="T0" fmla="*/ 134055 w 72"/>
              <a:gd name="T1" fmla="*/ 0 h 128"/>
              <a:gd name="T2" fmla="*/ 0 w 72"/>
              <a:gd name="T3" fmla="*/ 0 h 128"/>
              <a:gd name="T4" fmla="*/ 0 w 72"/>
              <a:gd name="T5" fmla="*/ 260350 h 128"/>
              <a:gd name="T6" fmla="*/ 134055 w 72"/>
              <a:gd name="T7" fmla="*/ 260350 h 128"/>
              <a:gd name="T8" fmla="*/ 150812 w 72"/>
              <a:gd name="T9" fmla="*/ 227806 h 128"/>
              <a:gd name="T10" fmla="*/ 83784 w 72"/>
              <a:gd name="T11" fmla="*/ 146447 h 128"/>
              <a:gd name="T12" fmla="*/ 83784 w 72"/>
              <a:gd name="T13" fmla="*/ 65088 h 128"/>
              <a:gd name="T14" fmla="*/ 134055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78204" name="Freeform 74"/>
          <p:cNvSpPr>
            <a:spLocks/>
          </p:cNvSpPr>
          <p:nvPr/>
        </p:nvSpPr>
        <p:spPr bwMode="auto">
          <a:xfrm>
            <a:off x="6892925" y="3505200"/>
            <a:ext cx="601663" cy="373063"/>
          </a:xfrm>
          <a:custGeom>
            <a:avLst/>
            <a:gdLst>
              <a:gd name="T0" fmla="*/ 0 w 287"/>
              <a:gd name="T1" fmla="*/ 0 h 184"/>
              <a:gd name="T2" fmla="*/ 467494 w 287"/>
              <a:gd name="T3" fmla="*/ 0 h 184"/>
              <a:gd name="T4" fmla="*/ 467494 w 287"/>
              <a:gd name="T5" fmla="*/ 243302 h 184"/>
              <a:gd name="T6" fmla="*/ 601663 w 287"/>
              <a:gd name="T7" fmla="*/ 243302 h 184"/>
              <a:gd name="T8" fmla="*/ 517808 w 287"/>
              <a:gd name="T9" fmla="*/ 373063 h 184"/>
              <a:gd name="T10" fmla="*/ 366868 w 287"/>
              <a:gd name="T11" fmla="*/ 340623 h 184"/>
              <a:gd name="T12" fmla="*/ 316554 w 287"/>
              <a:gd name="T13" fmla="*/ 145981 h 184"/>
              <a:gd name="T14" fmla="*/ 299783 w 287"/>
              <a:gd name="T15" fmla="*/ 113541 h 184"/>
              <a:gd name="T16" fmla="*/ 182386 w 287"/>
              <a:gd name="T17" fmla="*/ 64881 h 184"/>
              <a:gd name="T18" fmla="*/ 0 w 287"/>
              <a:gd name="T19" fmla="*/ 162201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05" name="Freeform 75"/>
          <p:cNvSpPr>
            <a:spLocks/>
          </p:cNvSpPr>
          <p:nvPr/>
        </p:nvSpPr>
        <p:spPr bwMode="auto">
          <a:xfrm>
            <a:off x="3721100" y="3471863"/>
            <a:ext cx="1004888" cy="520700"/>
          </a:xfrm>
          <a:custGeom>
            <a:avLst/>
            <a:gdLst>
              <a:gd name="T0" fmla="*/ 0 w 479"/>
              <a:gd name="T1" fmla="*/ 0 h 256"/>
              <a:gd name="T2" fmla="*/ 954539 w 479"/>
              <a:gd name="T3" fmla="*/ 0 h 256"/>
              <a:gd name="T4" fmla="*/ 988105 w 479"/>
              <a:gd name="T5" fmla="*/ 32544 h 256"/>
              <a:gd name="T6" fmla="*/ 937756 w 479"/>
              <a:gd name="T7" fmla="*/ 81359 h 256"/>
              <a:gd name="T8" fmla="*/ 1004888 w 479"/>
              <a:gd name="T9" fmla="*/ 146447 h 256"/>
              <a:gd name="T10" fmla="*/ 1004888 w 479"/>
              <a:gd name="T11" fmla="*/ 520700 h 256"/>
              <a:gd name="T12" fmla="*/ 0 w 479"/>
              <a:gd name="T13" fmla="*/ 520700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78206" name="Freeform 76"/>
          <p:cNvSpPr>
            <a:spLocks/>
          </p:cNvSpPr>
          <p:nvPr/>
        </p:nvSpPr>
        <p:spPr bwMode="auto">
          <a:xfrm>
            <a:off x="3451225" y="2387600"/>
            <a:ext cx="1058863" cy="647700"/>
          </a:xfrm>
          <a:custGeom>
            <a:avLst/>
            <a:gdLst>
              <a:gd name="T0" fmla="*/ 0 w 504"/>
              <a:gd name="T1" fmla="*/ 0 h 319"/>
              <a:gd name="T2" fmla="*/ 1042056 w 504"/>
              <a:gd name="T3" fmla="*/ 0 h 319"/>
              <a:gd name="T4" fmla="*/ 1042056 w 504"/>
              <a:gd name="T5" fmla="*/ 48730 h 319"/>
              <a:gd name="T6" fmla="*/ 991634 w 504"/>
              <a:gd name="T7" fmla="*/ 113703 h 319"/>
              <a:gd name="T8" fmla="*/ 1058863 w 504"/>
              <a:gd name="T9" fmla="*/ 178676 h 319"/>
              <a:gd name="T10" fmla="*/ 1058863 w 504"/>
              <a:gd name="T11" fmla="*/ 469024 h 319"/>
              <a:gd name="T12" fmla="*/ 1025248 w 504"/>
              <a:gd name="T13" fmla="*/ 469024 h 319"/>
              <a:gd name="T14" fmla="*/ 1025248 w 504"/>
              <a:gd name="T15" fmla="*/ 647700 h 319"/>
              <a:gd name="T16" fmla="*/ 840367 w 504"/>
              <a:gd name="T17" fmla="*/ 598970 h 319"/>
              <a:gd name="T18" fmla="*/ 773138 w 504"/>
              <a:gd name="T19" fmla="*/ 550240 h 319"/>
              <a:gd name="T20" fmla="*/ 0 w 504"/>
              <a:gd name="T21" fmla="*/ 550240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78207" name="Freeform 77"/>
          <p:cNvSpPr>
            <a:spLocks/>
          </p:cNvSpPr>
          <p:nvPr/>
        </p:nvSpPr>
        <p:spPr bwMode="auto">
          <a:xfrm>
            <a:off x="4476750" y="2857500"/>
            <a:ext cx="922338" cy="503238"/>
          </a:xfrm>
          <a:custGeom>
            <a:avLst/>
            <a:gdLst>
              <a:gd name="T0" fmla="*/ 0 w 439"/>
              <a:gd name="T1" fmla="*/ 0 h 248"/>
              <a:gd name="T2" fmla="*/ 771066 w 439"/>
              <a:gd name="T3" fmla="*/ 0 h 248"/>
              <a:gd name="T4" fmla="*/ 804682 w 439"/>
              <a:gd name="T5" fmla="*/ 48700 h 248"/>
              <a:gd name="T6" fmla="*/ 804682 w 439"/>
              <a:gd name="T7" fmla="*/ 113634 h 248"/>
              <a:gd name="T8" fmla="*/ 871914 w 439"/>
              <a:gd name="T9" fmla="*/ 194802 h 248"/>
              <a:gd name="T10" fmla="*/ 922338 w 439"/>
              <a:gd name="T11" fmla="*/ 275969 h 248"/>
              <a:gd name="T12" fmla="*/ 804682 w 439"/>
              <a:gd name="T13" fmla="*/ 357137 h 248"/>
              <a:gd name="T14" fmla="*/ 821490 w 439"/>
              <a:gd name="T15" fmla="*/ 405837 h 248"/>
              <a:gd name="T16" fmla="*/ 737450 w 439"/>
              <a:gd name="T17" fmla="*/ 503238 h 248"/>
              <a:gd name="T18" fmla="*/ 100848 w 439"/>
              <a:gd name="T19" fmla="*/ 503238 h 248"/>
              <a:gd name="T20" fmla="*/ 0 w 439"/>
              <a:gd name="T21" fmla="*/ 178568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78208" name="Freeform 78"/>
          <p:cNvSpPr>
            <a:spLocks/>
          </p:cNvSpPr>
          <p:nvPr/>
        </p:nvSpPr>
        <p:spPr bwMode="auto">
          <a:xfrm>
            <a:off x="4392613" y="1854200"/>
            <a:ext cx="939800" cy="1003300"/>
          </a:xfrm>
          <a:custGeom>
            <a:avLst/>
            <a:gdLst>
              <a:gd name="T0" fmla="*/ 0 w 447"/>
              <a:gd name="T1" fmla="*/ 0 h 494"/>
              <a:gd name="T2" fmla="*/ 317472 w 447"/>
              <a:gd name="T3" fmla="*/ 0 h 494"/>
              <a:gd name="T4" fmla="*/ 939800 w 447"/>
              <a:gd name="T5" fmla="*/ 129982 h 494"/>
              <a:gd name="T6" fmla="*/ 721144 w 447"/>
              <a:gd name="T7" fmla="*/ 322924 h 494"/>
              <a:gd name="T8" fmla="*/ 637046 w 447"/>
              <a:gd name="T9" fmla="*/ 615384 h 494"/>
              <a:gd name="T10" fmla="*/ 637046 w 447"/>
              <a:gd name="T11" fmla="*/ 777862 h 494"/>
              <a:gd name="T12" fmla="*/ 855702 w 447"/>
              <a:gd name="T13" fmla="*/ 924092 h 494"/>
              <a:gd name="T14" fmla="*/ 872521 w 447"/>
              <a:gd name="T15" fmla="*/ 1003300 h 494"/>
              <a:gd name="T16" fmla="*/ 117738 w 447"/>
              <a:gd name="T17" fmla="*/ 1003300 h 494"/>
              <a:gd name="T18" fmla="*/ 117738 w 447"/>
              <a:gd name="T19" fmla="*/ 712871 h 494"/>
              <a:gd name="T20" fmla="*/ 67279 w 447"/>
              <a:gd name="T21" fmla="*/ 647880 h 494"/>
              <a:gd name="T22" fmla="*/ 100918 w 447"/>
              <a:gd name="T23" fmla="*/ 599137 h 494"/>
              <a:gd name="T24" fmla="*/ 100918 w 447"/>
              <a:gd name="T25" fmla="*/ 534146 h 494"/>
              <a:gd name="T26" fmla="*/ 84098 w 447"/>
              <a:gd name="T27" fmla="*/ 355420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78209" name="Freeform 79"/>
          <p:cNvSpPr>
            <a:spLocks/>
          </p:cNvSpPr>
          <p:nvPr/>
        </p:nvSpPr>
        <p:spPr bwMode="auto">
          <a:xfrm>
            <a:off x="5029200" y="2225675"/>
            <a:ext cx="820738" cy="809625"/>
          </a:xfrm>
          <a:custGeom>
            <a:avLst/>
            <a:gdLst>
              <a:gd name="T0" fmla="*/ 50378 w 391"/>
              <a:gd name="T1" fmla="*/ 64932 h 399"/>
              <a:gd name="T2" fmla="*/ 251889 w 391"/>
              <a:gd name="T3" fmla="*/ 0 h 399"/>
              <a:gd name="T4" fmla="*/ 302267 w 391"/>
              <a:gd name="T5" fmla="*/ 81165 h 399"/>
              <a:gd name="T6" fmla="*/ 587741 w 391"/>
              <a:gd name="T7" fmla="*/ 211030 h 399"/>
              <a:gd name="T8" fmla="*/ 654911 w 391"/>
              <a:gd name="T9" fmla="*/ 292195 h 399"/>
              <a:gd name="T10" fmla="*/ 671704 w 391"/>
              <a:gd name="T11" fmla="*/ 373361 h 399"/>
              <a:gd name="T12" fmla="*/ 770360 w 391"/>
              <a:gd name="T13" fmla="*/ 340895 h 399"/>
              <a:gd name="T14" fmla="*/ 820738 w 391"/>
              <a:gd name="T15" fmla="*/ 389594 h 399"/>
              <a:gd name="T16" fmla="*/ 722082 w 391"/>
              <a:gd name="T17" fmla="*/ 519459 h 399"/>
              <a:gd name="T18" fmla="*/ 688496 w 391"/>
              <a:gd name="T19" fmla="*/ 809625 h 399"/>
              <a:gd name="T20" fmla="*/ 319059 w 391"/>
              <a:gd name="T21" fmla="*/ 809625 h 399"/>
              <a:gd name="T22" fmla="*/ 251889 w 391"/>
              <a:gd name="T23" fmla="*/ 760926 h 399"/>
              <a:gd name="T24" fmla="*/ 251889 w 391"/>
              <a:gd name="T25" fmla="*/ 679760 h 399"/>
              <a:gd name="T26" fmla="*/ 218304 w 391"/>
              <a:gd name="T27" fmla="*/ 614828 h 399"/>
              <a:gd name="T28" fmla="*/ 218304 w 391"/>
              <a:gd name="T29" fmla="*/ 551925 h 399"/>
              <a:gd name="T30" fmla="*/ 0 w 391"/>
              <a:gd name="T31" fmla="*/ 405827 h 399"/>
              <a:gd name="T32" fmla="*/ 0 w 391"/>
              <a:gd name="T33" fmla="*/ 243496 h 399"/>
              <a:gd name="T34" fmla="*/ 50378 w 391"/>
              <a:gd name="T35" fmla="*/ 64932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78210" name="Freeform 80"/>
          <p:cNvSpPr>
            <a:spLocks/>
          </p:cNvSpPr>
          <p:nvPr/>
        </p:nvSpPr>
        <p:spPr bwMode="auto">
          <a:xfrm>
            <a:off x="5332413" y="2146300"/>
            <a:ext cx="938212" cy="436563"/>
          </a:xfrm>
          <a:custGeom>
            <a:avLst/>
            <a:gdLst>
              <a:gd name="T0" fmla="*/ 0 w 447"/>
              <a:gd name="T1" fmla="*/ 144167 h 215"/>
              <a:gd name="T2" fmla="*/ 285452 w 447"/>
              <a:gd name="T3" fmla="*/ 306609 h 215"/>
              <a:gd name="T4" fmla="*/ 352617 w 447"/>
              <a:gd name="T5" fmla="*/ 371586 h 215"/>
              <a:gd name="T6" fmla="*/ 369408 w 447"/>
              <a:gd name="T7" fmla="*/ 436563 h 215"/>
              <a:gd name="T8" fmla="*/ 535222 w 447"/>
              <a:gd name="T9" fmla="*/ 290365 h 215"/>
              <a:gd name="T10" fmla="*/ 938212 w 447"/>
              <a:gd name="T11" fmla="*/ 225388 h 215"/>
              <a:gd name="T12" fmla="*/ 753508 w 447"/>
              <a:gd name="T13" fmla="*/ 111679 h 215"/>
              <a:gd name="T14" fmla="*/ 518430 w 447"/>
              <a:gd name="T15" fmla="*/ 209144 h 215"/>
              <a:gd name="T16" fmla="*/ 285452 w 447"/>
              <a:gd name="T17" fmla="*/ 127923 h 215"/>
              <a:gd name="T18" fmla="*/ 419782 w 447"/>
              <a:gd name="T19" fmla="*/ 14214 h 215"/>
              <a:gd name="T20" fmla="*/ 302243 w 447"/>
              <a:gd name="T21" fmla="*/ 0 h 215"/>
              <a:gd name="T22" fmla="*/ 0 w 447"/>
              <a:gd name="T23" fmla="*/ 14416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78211" name="Freeform 81"/>
          <p:cNvSpPr>
            <a:spLocks/>
          </p:cNvSpPr>
          <p:nvPr/>
        </p:nvSpPr>
        <p:spPr bwMode="auto">
          <a:xfrm>
            <a:off x="5867400" y="2486025"/>
            <a:ext cx="622300" cy="679450"/>
          </a:xfrm>
          <a:custGeom>
            <a:avLst/>
            <a:gdLst>
              <a:gd name="T0" fmla="*/ 302741 w 296"/>
              <a:gd name="T1" fmla="*/ 0 h 335"/>
              <a:gd name="T2" fmla="*/ 487749 w 296"/>
              <a:gd name="T3" fmla="*/ 48677 h 335"/>
              <a:gd name="T4" fmla="*/ 538205 w 296"/>
              <a:gd name="T5" fmla="*/ 194708 h 335"/>
              <a:gd name="T6" fmla="*/ 420473 w 296"/>
              <a:gd name="T7" fmla="*/ 308288 h 335"/>
              <a:gd name="T8" fmla="*/ 454111 w 296"/>
              <a:gd name="T9" fmla="*/ 354937 h 335"/>
              <a:gd name="T10" fmla="*/ 555024 w 296"/>
              <a:gd name="T11" fmla="*/ 292062 h 335"/>
              <a:gd name="T12" fmla="*/ 605481 w 296"/>
              <a:gd name="T13" fmla="*/ 308288 h 335"/>
              <a:gd name="T14" fmla="*/ 622300 w 296"/>
              <a:gd name="T15" fmla="*/ 484742 h 335"/>
              <a:gd name="T16" fmla="*/ 504568 w 296"/>
              <a:gd name="T17" fmla="*/ 646999 h 335"/>
              <a:gd name="T18" fmla="*/ 504568 w 296"/>
              <a:gd name="T19" fmla="*/ 679450 h 335"/>
              <a:gd name="T20" fmla="*/ 0 w 296"/>
              <a:gd name="T21" fmla="*/ 679450 h 335"/>
              <a:gd name="T22" fmla="*/ 67276 w 296"/>
              <a:gd name="T23" fmla="*/ 484742 h 335"/>
              <a:gd name="T24" fmla="*/ 33638 w 296"/>
              <a:gd name="T25" fmla="*/ 338711 h 335"/>
              <a:gd name="T26" fmla="*/ 100914 w 296"/>
              <a:gd name="T27" fmla="*/ 178482 h 335"/>
              <a:gd name="T28" fmla="*/ 302741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78212" name="Freeform 82"/>
          <p:cNvSpPr>
            <a:spLocks/>
          </p:cNvSpPr>
          <p:nvPr/>
        </p:nvSpPr>
        <p:spPr bwMode="auto">
          <a:xfrm>
            <a:off x="5213350" y="3035300"/>
            <a:ext cx="552450" cy="941388"/>
          </a:xfrm>
          <a:custGeom>
            <a:avLst/>
            <a:gdLst>
              <a:gd name="T0" fmla="*/ 134437 w 263"/>
              <a:gd name="T1" fmla="*/ 0 h 463"/>
              <a:gd name="T2" fmla="*/ 504137 w 263"/>
              <a:gd name="T3" fmla="*/ 0 h 463"/>
              <a:gd name="T4" fmla="*/ 552450 w 263"/>
              <a:gd name="T5" fmla="*/ 146393 h 463"/>
              <a:gd name="T6" fmla="*/ 552450 w 263"/>
              <a:gd name="T7" fmla="*/ 616070 h 463"/>
              <a:gd name="T8" fmla="*/ 552450 w 263"/>
              <a:gd name="T9" fmla="*/ 664868 h 463"/>
              <a:gd name="T10" fmla="*/ 487332 w 263"/>
              <a:gd name="T11" fmla="*/ 746197 h 463"/>
              <a:gd name="T12" fmla="*/ 470528 w 263"/>
              <a:gd name="T13" fmla="*/ 843793 h 463"/>
              <a:gd name="T14" fmla="*/ 336091 w 263"/>
              <a:gd name="T15" fmla="*/ 941388 h 463"/>
              <a:gd name="T16" fmla="*/ 268873 w 263"/>
              <a:gd name="T17" fmla="*/ 908856 h 463"/>
              <a:gd name="T18" fmla="*/ 134437 w 263"/>
              <a:gd name="T19" fmla="*/ 713666 h 463"/>
              <a:gd name="T20" fmla="*/ 168046 w 263"/>
              <a:gd name="T21" fmla="*/ 648602 h 463"/>
              <a:gd name="T22" fmla="*/ 117632 w 263"/>
              <a:gd name="T23" fmla="*/ 616070 h 463"/>
              <a:gd name="T24" fmla="*/ 0 w 263"/>
              <a:gd name="T25" fmla="*/ 437146 h 463"/>
              <a:gd name="T26" fmla="*/ 0 w 263"/>
              <a:gd name="T27" fmla="*/ 309052 h 463"/>
              <a:gd name="T28" fmla="*/ 84023 w 263"/>
              <a:gd name="T29" fmla="*/ 227722 h 463"/>
              <a:gd name="T30" fmla="*/ 67218 w 263"/>
              <a:gd name="T31" fmla="*/ 162659 h 463"/>
              <a:gd name="T32" fmla="*/ 168046 w 263"/>
              <a:gd name="T33" fmla="*/ 97595 h 463"/>
              <a:gd name="T34" fmla="*/ 13443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78213" name="Freeform 83"/>
          <p:cNvSpPr>
            <a:spLocks/>
          </p:cNvSpPr>
          <p:nvPr/>
        </p:nvSpPr>
        <p:spPr bwMode="auto">
          <a:xfrm>
            <a:off x="4578350" y="3360738"/>
            <a:ext cx="971550" cy="792162"/>
          </a:xfrm>
          <a:custGeom>
            <a:avLst/>
            <a:gdLst>
              <a:gd name="T0" fmla="*/ 0 w 463"/>
              <a:gd name="T1" fmla="*/ 0 h 390"/>
              <a:gd name="T2" fmla="*/ 635809 w 463"/>
              <a:gd name="T3" fmla="*/ 0 h 390"/>
              <a:gd name="T4" fmla="*/ 635809 w 463"/>
              <a:gd name="T5" fmla="*/ 97497 h 390"/>
              <a:gd name="T6" fmla="*/ 753318 w 463"/>
              <a:gd name="T7" fmla="*/ 290459 h 390"/>
              <a:gd name="T8" fmla="*/ 803680 w 463"/>
              <a:gd name="T9" fmla="*/ 322958 h 390"/>
              <a:gd name="T10" fmla="*/ 770106 w 463"/>
              <a:gd name="T11" fmla="*/ 387956 h 390"/>
              <a:gd name="T12" fmla="*/ 904402 w 463"/>
              <a:gd name="T13" fmla="*/ 582950 h 390"/>
              <a:gd name="T14" fmla="*/ 971550 w 463"/>
              <a:gd name="T15" fmla="*/ 615449 h 390"/>
              <a:gd name="T16" fmla="*/ 887615 w 463"/>
              <a:gd name="T17" fmla="*/ 792162 h 390"/>
              <a:gd name="T18" fmla="*/ 803680 w 463"/>
              <a:gd name="T19" fmla="*/ 792162 h 390"/>
              <a:gd name="T20" fmla="*/ 820467 w 463"/>
              <a:gd name="T21" fmla="*/ 712946 h 390"/>
              <a:gd name="T22" fmla="*/ 182559 w 463"/>
              <a:gd name="T23" fmla="*/ 712946 h 390"/>
              <a:gd name="T24" fmla="*/ 148985 w 463"/>
              <a:gd name="T25" fmla="*/ 631698 h 390"/>
              <a:gd name="T26" fmla="*/ 148985 w 463"/>
              <a:gd name="T27" fmla="*/ 257960 h 390"/>
              <a:gd name="T28" fmla="*/ 81837 w 463"/>
              <a:gd name="T29" fmla="*/ 192963 h 390"/>
              <a:gd name="T30" fmla="*/ 132198 w 463"/>
              <a:gd name="T31" fmla="*/ 144214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78214" name="Freeform 84"/>
          <p:cNvSpPr>
            <a:spLocks/>
          </p:cNvSpPr>
          <p:nvPr/>
        </p:nvSpPr>
        <p:spPr bwMode="auto">
          <a:xfrm>
            <a:off x="5684838" y="3165475"/>
            <a:ext cx="450850" cy="712788"/>
          </a:xfrm>
          <a:custGeom>
            <a:avLst/>
            <a:gdLst>
              <a:gd name="T0" fmla="*/ 81782 w 215"/>
              <a:gd name="T1" fmla="*/ 0 h 351"/>
              <a:gd name="T2" fmla="*/ 115334 w 215"/>
              <a:gd name="T3" fmla="*/ 32492 h 351"/>
              <a:gd name="T4" fmla="*/ 182437 w 215"/>
              <a:gd name="T5" fmla="*/ 0 h 351"/>
              <a:gd name="T6" fmla="*/ 450850 w 215"/>
              <a:gd name="T7" fmla="*/ 0 h 351"/>
              <a:gd name="T8" fmla="*/ 450850 w 215"/>
              <a:gd name="T9" fmla="*/ 436608 h 351"/>
              <a:gd name="T10" fmla="*/ 283092 w 215"/>
              <a:gd name="T11" fmla="*/ 647804 h 351"/>
              <a:gd name="T12" fmla="*/ 0 w 215"/>
              <a:gd name="T13" fmla="*/ 712788 h 351"/>
              <a:gd name="T14" fmla="*/ 16776 w 215"/>
              <a:gd name="T15" fmla="*/ 615313 h 351"/>
              <a:gd name="T16" fmla="*/ 81782 w 215"/>
              <a:gd name="T17" fmla="*/ 534083 h 351"/>
              <a:gd name="T18" fmla="*/ 81782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78215" name="Freeform 85"/>
          <p:cNvSpPr>
            <a:spLocks/>
          </p:cNvSpPr>
          <p:nvPr/>
        </p:nvSpPr>
        <p:spPr bwMode="auto">
          <a:xfrm>
            <a:off x="6135688" y="3133725"/>
            <a:ext cx="622300" cy="614363"/>
          </a:xfrm>
          <a:custGeom>
            <a:avLst/>
            <a:gdLst>
              <a:gd name="T0" fmla="*/ 0 w 296"/>
              <a:gd name="T1" fmla="*/ 32442 h 303"/>
              <a:gd name="T2" fmla="*/ 235465 w 296"/>
              <a:gd name="T3" fmla="*/ 32442 h 303"/>
              <a:gd name="T4" fmla="*/ 319559 w 296"/>
              <a:gd name="T5" fmla="*/ 81104 h 303"/>
              <a:gd name="T6" fmla="*/ 454111 w 296"/>
              <a:gd name="T7" fmla="*/ 81104 h 303"/>
              <a:gd name="T8" fmla="*/ 622300 w 296"/>
              <a:gd name="T9" fmla="*/ 0 h 303"/>
              <a:gd name="T10" fmla="*/ 622300 w 296"/>
              <a:gd name="T11" fmla="*/ 259533 h 303"/>
              <a:gd name="T12" fmla="*/ 605481 w 296"/>
              <a:gd name="T13" fmla="*/ 275754 h 303"/>
              <a:gd name="T14" fmla="*/ 521386 w 296"/>
              <a:gd name="T15" fmla="*/ 435934 h 303"/>
              <a:gd name="T16" fmla="*/ 470930 w 296"/>
              <a:gd name="T17" fmla="*/ 435934 h 303"/>
              <a:gd name="T18" fmla="*/ 319559 w 296"/>
              <a:gd name="T19" fmla="*/ 614363 h 303"/>
              <a:gd name="T20" fmla="*/ 269103 w 296"/>
              <a:gd name="T21" fmla="*/ 565701 h 303"/>
              <a:gd name="T22" fmla="*/ 185008 w 296"/>
              <a:gd name="T23" fmla="*/ 581921 h 303"/>
              <a:gd name="T24" fmla="*/ 0 w 296"/>
              <a:gd name="T25" fmla="*/ 435934 h 303"/>
              <a:gd name="T26" fmla="*/ 0 w 296"/>
              <a:gd name="T27" fmla="*/ 32442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78216" name="Freeform 86"/>
          <p:cNvSpPr>
            <a:spLocks/>
          </p:cNvSpPr>
          <p:nvPr/>
        </p:nvSpPr>
        <p:spPr bwMode="auto">
          <a:xfrm>
            <a:off x="1792288" y="1854200"/>
            <a:ext cx="1658937" cy="842963"/>
          </a:xfrm>
          <a:custGeom>
            <a:avLst/>
            <a:gdLst>
              <a:gd name="T0" fmla="*/ 0 w 790"/>
              <a:gd name="T1" fmla="*/ 0 h 415"/>
              <a:gd name="T2" fmla="*/ 1658937 w 790"/>
              <a:gd name="T3" fmla="*/ 0 h 415"/>
              <a:gd name="T4" fmla="*/ 1658937 w 790"/>
              <a:gd name="T5" fmla="*/ 729214 h 415"/>
              <a:gd name="T6" fmla="*/ 686674 w 790"/>
              <a:gd name="T7" fmla="*/ 729214 h 415"/>
              <a:gd name="T8" fmla="*/ 686674 w 790"/>
              <a:gd name="T9" fmla="*/ 777963 h 415"/>
              <a:gd name="T10" fmla="*/ 453583 w 790"/>
              <a:gd name="T11" fmla="*/ 842963 h 415"/>
              <a:gd name="T12" fmla="*/ 302389 w 790"/>
              <a:gd name="T13" fmla="*/ 599215 h 415"/>
              <a:gd name="T14" fmla="*/ 218392 w 790"/>
              <a:gd name="T15" fmla="*/ 631714 h 415"/>
              <a:gd name="T16" fmla="*/ 201592 w 790"/>
              <a:gd name="T17" fmla="*/ 599215 h 415"/>
              <a:gd name="T18" fmla="*/ 251990 w 790"/>
              <a:gd name="T19" fmla="*/ 469216 h 415"/>
              <a:gd name="T20" fmla="*/ 0 w 790"/>
              <a:gd name="T21" fmla="*/ 211249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17"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18" name="Freeform 88"/>
          <p:cNvSpPr>
            <a:spLocks/>
          </p:cNvSpPr>
          <p:nvPr/>
        </p:nvSpPr>
        <p:spPr bwMode="auto">
          <a:xfrm>
            <a:off x="3451225" y="1854200"/>
            <a:ext cx="1042988" cy="533400"/>
          </a:xfrm>
          <a:custGeom>
            <a:avLst/>
            <a:gdLst>
              <a:gd name="T0" fmla="*/ 0 w 496"/>
              <a:gd name="T1" fmla="*/ 0 h 263"/>
              <a:gd name="T2" fmla="*/ 942054 w 496"/>
              <a:gd name="T3" fmla="*/ 0 h 263"/>
              <a:gd name="T4" fmla="*/ 1026166 w 496"/>
              <a:gd name="T5" fmla="*/ 403599 h 263"/>
              <a:gd name="T6" fmla="*/ 1042988 w 496"/>
              <a:gd name="T7" fmla="*/ 533400 h 263"/>
              <a:gd name="T8" fmla="*/ 0 w 496"/>
              <a:gd name="T9" fmla="*/ 533400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78219" name="Freeform 89"/>
          <p:cNvSpPr>
            <a:spLocks/>
          </p:cNvSpPr>
          <p:nvPr/>
        </p:nvSpPr>
        <p:spPr bwMode="auto">
          <a:xfrm>
            <a:off x="3451225" y="2938463"/>
            <a:ext cx="1225550" cy="533400"/>
          </a:xfrm>
          <a:custGeom>
            <a:avLst/>
            <a:gdLst>
              <a:gd name="T0" fmla="*/ 0 w 583"/>
              <a:gd name="T1" fmla="*/ 0 h 263"/>
              <a:gd name="T2" fmla="*/ 773589 w 583"/>
              <a:gd name="T3" fmla="*/ 0 h 263"/>
              <a:gd name="T4" fmla="*/ 840858 w 583"/>
              <a:gd name="T5" fmla="*/ 48675 h 263"/>
              <a:gd name="T6" fmla="*/ 1025846 w 583"/>
              <a:gd name="T7" fmla="*/ 97351 h 263"/>
              <a:gd name="T8" fmla="*/ 1126749 w 583"/>
              <a:gd name="T9" fmla="*/ 421852 h 263"/>
              <a:gd name="T10" fmla="*/ 1225550 w 583"/>
              <a:gd name="T11" fmla="*/ 533400 h 263"/>
              <a:gd name="T12" fmla="*/ 269074 w 583"/>
              <a:gd name="T13" fmla="*/ 533400 h 263"/>
              <a:gd name="T14" fmla="*/ 269074 w 583"/>
              <a:gd name="T15" fmla="*/ 356952 h 263"/>
              <a:gd name="T16" fmla="*/ 0 w 583"/>
              <a:gd name="T17" fmla="*/ 356952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78220"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78221" name="Freeform 91"/>
          <p:cNvSpPr>
            <a:spLocks/>
          </p:cNvSpPr>
          <p:nvPr/>
        </p:nvSpPr>
        <p:spPr bwMode="auto">
          <a:xfrm>
            <a:off x="6456363" y="3409950"/>
            <a:ext cx="754062" cy="533400"/>
          </a:xfrm>
          <a:custGeom>
            <a:avLst/>
            <a:gdLst>
              <a:gd name="T0" fmla="*/ 302465 w 359"/>
              <a:gd name="T1" fmla="*/ 0 h 263"/>
              <a:gd name="T2" fmla="*/ 285661 w 359"/>
              <a:gd name="T3" fmla="*/ 0 h 263"/>
              <a:gd name="T4" fmla="*/ 201643 w 359"/>
              <a:gd name="T5" fmla="*/ 160223 h 263"/>
              <a:gd name="T6" fmla="*/ 151232 w 359"/>
              <a:gd name="T7" fmla="*/ 160223 h 263"/>
              <a:gd name="T8" fmla="*/ 0 w 359"/>
              <a:gd name="T9" fmla="*/ 322474 h 263"/>
              <a:gd name="T10" fmla="*/ 67214 w 359"/>
              <a:gd name="T11" fmla="*/ 500950 h 263"/>
              <a:gd name="T12" fmla="*/ 302465 w 359"/>
              <a:gd name="T13" fmla="*/ 533400 h 263"/>
              <a:gd name="T14" fmla="*/ 352876 w 359"/>
              <a:gd name="T15" fmla="*/ 500950 h 263"/>
              <a:gd name="T16" fmla="*/ 420090 w 359"/>
              <a:gd name="T17" fmla="*/ 371149 h 263"/>
              <a:gd name="T18" fmla="*/ 436894 w 359"/>
              <a:gd name="T19" fmla="*/ 354924 h 263"/>
              <a:gd name="T20" fmla="*/ 754062 w 359"/>
              <a:gd name="T21" fmla="*/ 257573 h 263"/>
              <a:gd name="T22" fmla="*/ 720455 w 359"/>
              <a:gd name="T23" fmla="*/ 208898 h 263"/>
              <a:gd name="T24" fmla="*/ 602830 w 359"/>
              <a:gd name="T25" fmla="*/ 160223 h 263"/>
              <a:gd name="T26" fmla="*/ 436894 w 359"/>
              <a:gd name="T27" fmla="*/ 257573 h 263"/>
              <a:gd name="T28" fmla="*/ 436894 w 359"/>
              <a:gd name="T29" fmla="*/ 95322 h 263"/>
              <a:gd name="T30" fmla="*/ 302465 w 359"/>
              <a:gd name="T31" fmla="*/ 95322 h 263"/>
              <a:gd name="T32" fmla="*/ 302465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78222" name="Freeform 92"/>
          <p:cNvSpPr>
            <a:spLocks/>
          </p:cNvSpPr>
          <p:nvPr/>
        </p:nvSpPr>
        <p:spPr bwMode="auto">
          <a:xfrm>
            <a:off x="6221413" y="3667125"/>
            <a:ext cx="1190625" cy="406400"/>
          </a:xfrm>
          <a:custGeom>
            <a:avLst/>
            <a:gdLst>
              <a:gd name="T0" fmla="*/ 0 w 567"/>
              <a:gd name="T1" fmla="*/ 406400 h 200"/>
              <a:gd name="T2" fmla="*/ 33598 w 567"/>
              <a:gd name="T3" fmla="*/ 373888 h 200"/>
              <a:gd name="T4" fmla="*/ 302381 w 567"/>
              <a:gd name="T5" fmla="*/ 243840 h 200"/>
              <a:gd name="T6" fmla="*/ 537566 w 567"/>
              <a:gd name="T7" fmla="*/ 276352 h 200"/>
              <a:gd name="T8" fmla="*/ 604762 w 567"/>
              <a:gd name="T9" fmla="*/ 243840 h 200"/>
              <a:gd name="T10" fmla="*/ 671958 w 567"/>
              <a:gd name="T11" fmla="*/ 97536 h 200"/>
              <a:gd name="T12" fmla="*/ 989038 w 567"/>
              <a:gd name="T13" fmla="*/ 0 h 200"/>
              <a:gd name="T14" fmla="*/ 1039435 w 567"/>
              <a:gd name="T15" fmla="*/ 178816 h 200"/>
              <a:gd name="T16" fmla="*/ 1190625 w 567"/>
              <a:gd name="T17" fmla="*/ 211328 h 200"/>
              <a:gd name="T18" fmla="*/ 1123429 w 567"/>
              <a:gd name="T19" fmla="*/ 308864 h 200"/>
              <a:gd name="T20" fmla="*/ 1173826 w 567"/>
              <a:gd name="T21" fmla="*/ 406400 h 200"/>
              <a:gd name="T22" fmla="*/ 0 w 567"/>
              <a:gd name="T23" fmla="*/ 406400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78223" name="Freeform 93"/>
          <p:cNvSpPr>
            <a:spLocks/>
          </p:cNvSpPr>
          <p:nvPr/>
        </p:nvSpPr>
        <p:spPr bwMode="auto">
          <a:xfrm>
            <a:off x="5483225" y="3570288"/>
            <a:ext cx="1039813" cy="536575"/>
          </a:xfrm>
          <a:custGeom>
            <a:avLst/>
            <a:gdLst>
              <a:gd name="T0" fmla="*/ 0 w 495"/>
              <a:gd name="T1" fmla="*/ 536575 h 264"/>
              <a:gd name="T2" fmla="*/ 67220 w 495"/>
              <a:gd name="T3" fmla="*/ 406496 h 264"/>
              <a:gd name="T4" fmla="*/ 201661 w 495"/>
              <a:gd name="T5" fmla="*/ 308937 h 264"/>
              <a:gd name="T6" fmla="*/ 485246 w 495"/>
              <a:gd name="T7" fmla="*/ 260158 h 264"/>
              <a:gd name="T8" fmla="*/ 653297 w 495"/>
              <a:gd name="T9" fmla="*/ 32520 h 264"/>
              <a:gd name="T10" fmla="*/ 653297 w 495"/>
              <a:gd name="T11" fmla="*/ 0 h 264"/>
              <a:gd name="T12" fmla="*/ 838152 w 495"/>
              <a:gd name="T13" fmla="*/ 146339 h 264"/>
              <a:gd name="T14" fmla="*/ 922178 w 495"/>
              <a:gd name="T15" fmla="*/ 130079 h 264"/>
              <a:gd name="T16" fmla="*/ 972593 w 495"/>
              <a:gd name="T17" fmla="*/ 162598 h 264"/>
              <a:gd name="T18" fmla="*/ 1039813 w 495"/>
              <a:gd name="T19" fmla="*/ 341457 h 264"/>
              <a:gd name="T20" fmla="*/ 770932 w 495"/>
              <a:gd name="T21" fmla="*/ 471536 h 264"/>
              <a:gd name="T22" fmla="*/ 737322 w 495"/>
              <a:gd name="T23" fmla="*/ 504055 h 264"/>
              <a:gd name="T24" fmla="*/ 218466 w 495"/>
              <a:gd name="T25" fmla="*/ 504055 h 264"/>
              <a:gd name="T26" fmla="*/ 218466 w 495"/>
              <a:gd name="T27" fmla="*/ 536575 h 264"/>
              <a:gd name="T28" fmla="*/ 0 w 495"/>
              <a:gd name="T29" fmla="*/ 536575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78224" name="Freeform 94"/>
          <p:cNvSpPr>
            <a:spLocks/>
          </p:cNvSpPr>
          <p:nvPr/>
        </p:nvSpPr>
        <p:spPr bwMode="auto">
          <a:xfrm>
            <a:off x="4760913" y="4073525"/>
            <a:ext cx="706437" cy="615950"/>
          </a:xfrm>
          <a:custGeom>
            <a:avLst/>
            <a:gdLst>
              <a:gd name="T0" fmla="*/ 0 w 336"/>
              <a:gd name="T1" fmla="*/ 0 h 303"/>
              <a:gd name="T2" fmla="*/ 639157 w 336"/>
              <a:gd name="T3" fmla="*/ 0 h 303"/>
              <a:gd name="T4" fmla="*/ 622337 w 336"/>
              <a:gd name="T5" fmla="*/ 79281 h 303"/>
              <a:gd name="T6" fmla="*/ 706437 w 336"/>
              <a:gd name="T7" fmla="*/ 79281 h 303"/>
              <a:gd name="T8" fmla="*/ 622337 w 336"/>
              <a:gd name="T9" fmla="*/ 306959 h 303"/>
              <a:gd name="T10" fmla="*/ 538238 w 336"/>
              <a:gd name="T11" fmla="*/ 420798 h 303"/>
              <a:gd name="T12" fmla="*/ 470958 w 336"/>
              <a:gd name="T13" fmla="*/ 615950 h 303"/>
              <a:gd name="T14" fmla="*/ 100920 w 336"/>
              <a:gd name="T15" fmla="*/ 615950 h 303"/>
              <a:gd name="T16" fmla="*/ 100920 w 336"/>
              <a:gd name="T17" fmla="*/ 518374 h 303"/>
              <a:gd name="T18" fmla="*/ 33640 w 336"/>
              <a:gd name="T19" fmla="*/ 502111 h 303"/>
              <a:gd name="T20" fmla="*/ 33640 w 336"/>
              <a:gd name="T21" fmla="*/ 128069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78225" name="Freeform 95"/>
          <p:cNvSpPr>
            <a:spLocks/>
          </p:cNvSpPr>
          <p:nvPr/>
        </p:nvSpPr>
        <p:spPr bwMode="auto">
          <a:xfrm>
            <a:off x="5383213" y="4073525"/>
            <a:ext cx="1206500" cy="290513"/>
          </a:xfrm>
          <a:custGeom>
            <a:avLst/>
            <a:gdLst>
              <a:gd name="T0" fmla="*/ 117503 w 575"/>
              <a:gd name="T1" fmla="*/ 32505 h 143"/>
              <a:gd name="T2" fmla="*/ 318936 w 575"/>
              <a:gd name="T3" fmla="*/ 32505 h 143"/>
              <a:gd name="T4" fmla="*/ 318936 w 575"/>
              <a:gd name="T5" fmla="*/ 0 h 143"/>
              <a:gd name="T6" fmla="*/ 1206500 w 575"/>
              <a:gd name="T7" fmla="*/ 0 h 143"/>
              <a:gd name="T8" fmla="*/ 1189714 w 575"/>
              <a:gd name="T9" fmla="*/ 62978 h 143"/>
              <a:gd name="T10" fmla="*/ 837206 w 575"/>
              <a:gd name="T11" fmla="*/ 209251 h 143"/>
              <a:gd name="T12" fmla="*/ 803634 w 575"/>
              <a:gd name="T13" fmla="*/ 290513 h 143"/>
              <a:gd name="T14" fmla="*/ 0 w 575"/>
              <a:gd name="T15" fmla="*/ 290513 h 143"/>
              <a:gd name="T16" fmla="*/ 117503 w 575"/>
              <a:gd name="T17" fmla="*/ 32505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78226" name="Freeform 96"/>
          <p:cNvSpPr>
            <a:spLocks/>
          </p:cNvSpPr>
          <p:nvPr/>
        </p:nvSpPr>
        <p:spPr bwMode="auto">
          <a:xfrm>
            <a:off x="6186488" y="4073525"/>
            <a:ext cx="1258887" cy="468313"/>
          </a:xfrm>
          <a:custGeom>
            <a:avLst/>
            <a:gdLst>
              <a:gd name="T0" fmla="*/ 403516 w 599"/>
              <a:gd name="T1" fmla="*/ 0 h 231"/>
              <a:gd name="T2" fmla="*/ 1208447 w 599"/>
              <a:gd name="T3" fmla="*/ 0 h 231"/>
              <a:gd name="T4" fmla="*/ 1258887 w 599"/>
              <a:gd name="T5" fmla="*/ 143940 h 231"/>
              <a:gd name="T6" fmla="*/ 1124382 w 599"/>
              <a:gd name="T7" fmla="*/ 289908 h 231"/>
              <a:gd name="T8" fmla="*/ 922623 w 599"/>
              <a:gd name="T9" fmla="*/ 354783 h 231"/>
              <a:gd name="T10" fmla="*/ 838557 w 599"/>
              <a:gd name="T11" fmla="*/ 468313 h 231"/>
              <a:gd name="T12" fmla="*/ 638901 w 599"/>
              <a:gd name="T13" fmla="*/ 273689 h 231"/>
              <a:gd name="T14" fmla="*/ 487582 w 599"/>
              <a:gd name="T15" fmla="*/ 273689 h 231"/>
              <a:gd name="T16" fmla="*/ 470769 w 599"/>
              <a:gd name="T17" fmla="*/ 225034 h 231"/>
              <a:gd name="T18" fmla="*/ 252198 w 599"/>
              <a:gd name="T19" fmla="*/ 225034 h 231"/>
              <a:gd name="T20" fmla="*/ 168132 w 599"/>
              <a:gd name="T21" fmla="*/ 289908 h 231"/>
              <a:gd name="T22" fmla="*/ 0 w 599"/>
              <a:gd name="T23" fmla="*/ 289908 h 231"/>
              <a:gd name="T24" fmla="*/ 33626 w 599"/>
              <a:gd name="T25" fmla="*/ 208815 h 231"/>
              <a:gd name="T26" fmla="*/ 386703 w 599"/>
              <a:gd name="T27" fmla="*/ 62847 h 231"/>
              <a:gd name="T28" fmla="*/ 403516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78227" name="Freeform 97"/>
          <p:cNvSpPr>
            <a:spLocks/>
          </p:cNvSpPr>
          <p:nvPr/>
        </p:nvSpPr>
        <p:spPr bwMode="auto">
          <a:xfrm>
            <a:off x="6338888" y="4298950"/>
            <a:ext cx="685800" cy="582613"/>
          </a:xfrm>
          <a:custGeom>
            <a:avLst/>
            <a:gdLst>
              <a:gd name="T0" fmla="*/ 33556 w 327"/>
              <a:gd name="T1" fmla="*/ 64960 h 287"/>
              <a:gd name="T2" fmla="*/ 100668 w 327"/>
              <a:gd name="T3" fmla="*/ 0 h 287"/>
              <a:gd name="T4" fmla="*/ 318782 w 327"/>
              <a:gd name="T5" fmla="*/ 0 h 287"/>
              <a:gd name="T6" fmla="*/ 335560 w 327"/>
              <a:gd name="T7" fmla="*/ 48720 h 287"/>
              <a:gd name="T8" fmla="*/ 486561 w 327"/>
              <a:gd name="T9" fmla="*/ 48720 h 287"/>
              <a:gd name="T10" fmla="*/ 685800 w 327"/>
              <a:gd name="T11" fmla="*/ 243601 h 287"/>
              <a:gd name="T12" fmla="*/ 503339 w 327"/>
              <a:gd name="T13" fmla="*/ 422242 h 287"/>
              <a:gd name="T14" fmla="*/ 369116 w 327"/>
              <a:gd name="T15" fmla="*/ 470962 h 287"/>
              <a:gd name="T16" fmla="*/ 352338 w 327"/>
              <a:gd name="T17" fmla="*/ 582613 h 287"/>
              <a:gd name="T18" fmla="*/ 285226 w 327"/>
              <a:gd name="T19" fmla="*/ 454722 h 287"/>
              <a:gd name="T20" fmla="*/ 0 w 327"/>
              <a:gd name="T21" fmla="*/ 129921 h 287"/>
              <a:gd name="T22" fmla="*/ 33556 w 327"/>
              <a:gd name="T23" fmla="*/ 6496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78228" name="Freeform 98"/>
          <p:cNvSpPr>
            <a:spLocks/>
          </p:cNvSpPr>
          <p:nvPr/>
        </p:nvSpPr>
        <p:spPr bwMode="auto">
          <a:xfrm>
            <a:off x="6035675" y="4364038"/>
            <a:ext cx="655638" cy="728662"/>
          </a:xfrm>
          <a:custGeom>
            <a:avLst/>
            <a:gdLst>
              <a:gd name="T0" fmla="*/ 0 w 312"/>
              <a:gd name="T1" fmla="*/ 0 h 359"/>
              <a:gd name="T2" fmla="*/ 336225 w 312"/>
              <a:gd name="T3" fmla="*/ 0 h 359"/>
              <a:gd name="T4" fmla="*/ 302602 w 312"/>
              <a:gd name="T5" fmla="*/ 64950 h 359"/>
              <a:gd name="T6" fmla="*/ 588393 w 312"/>
              <a:gd name="T7" fmla="*/ 389702 h 359"/>
              <a:gd name="T8" fmla="*/ 655638 w 312"/>
              <a:gd name="T9" fmla="*/ 517573 h 359"/>
              <a:gd name="T10" fmla="*/ 571582 w 312"/>
              <a:gd name="T11" fmla="*/ 728662 h 359"/>
              <a:gd name="T12" fmla="*/ 117679 w 312"/>
              <a:gd name="T13" fmla="*/ 728662 h 359"/>
              <a:gd name="T14" fmla="*/ 67245 w 312"/>
              <a:gd name="T15" fmla="*/ 631236 h 359"/>
              <a:gd name="T16" fmla="*/ 50434 w 312"/>
              <a:gd name="T17" fmla="*/ 517573 h 359"/>
              <a:gd name="T18" fmla="*/ 100867 w 312"/>
              <a:gd name="T19" fmla="*/ 452623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78229" name="Freeform 99"/>
          <p:cNvSpPr>
            <a:spLocks/>
          </p:cNvSpPr>
          <p:nvPr/>
        </p:nvSpPr>
        <p:spPr bwMode="auto">
          <a:xfrm>
            <a:off x="5600700" y="4364038"/>
            <a:ext cx="536575" cy="760412"/>
          </a:xfrm>
          <a:custGeom>
            <a:avLst/>
            <a:gdLst>
              <a:gd name="T0" fmla="*/ 101002 w 255"/>
              <a:gd name="T1" fmla="*/ 0 h 375"/>
              <a:gd name="T2" fmla="*/ 435573 w 255"/>
              <a:gd name="T3" fmla="*/ 0 h 375"/>
              <a:gd name="T4" fmla="*/ 536575 w 255"/>
              <a:gd name="T5" fmla="*/ 468414 h 375"/>
              <a:gd name="T6" fmla="*/ 486074 w 255"/>
              <a:gd name="T7" fmla="*/ 517080 h 375"/>
              <a:gd name="T8" fmla="*/ 502908 w 255"/>
              <a:gd name="T9" fmla="*/ 630635 h 375"/>
              <a:gd name="T10" fmla="*/ 134670 w 255"/>
              <a:gd name="T11" fmla="*/ 630635 h 375"/>
              <a:gd name="T12" fmla="*/ 134670 w 255"/>
              <a:gd name="T13" fmla="*/ 744190 h 375"/>
              <a:gd name="T14" fmla="*/ 0 w 255"/>
              <a:gd name="T15" fmla="*/ 760412 h 375"/>
              <a:gd name="T16" fmla="*/ 0 w 255"/>
              <a:gd name="T17" fmla="*/ 549524 h 375"/>
              <a:gd name="T18" fmla="*/ 101002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78230" name="Freeform 100"/>
          <p:cNvSpPr>
            <a:spLocks/>
          </p:cNvSpPr>
          <p:nvPr/>
        </p:nvSpPr>
        <p:spPr bwMode="auto">
          <a:xfrm>
            <a:off x="5230813" y="4364038"/>
            <a:ext cx="471487" cy="809625"/>
          </a:xfrm>
          <a:custGeom>
            <a:avLst/>
            <a:gdLst>
              <a:gd name="T0" fmla="*/ 151549 w 224"/>
              <a:gd name="T1" fmla="*/ 0 h 399"/>
              <a:gd name="T2" fmla="*/ 471487 w 224"/>
              <a:gd name="T3" fmla="*/ 0 h 399"/>
              <a:gd name="T4" fmla="*/ 370454 w 224"/>
              <a:gd name="T5" fmla="*/ 549896 h 399"/>
              <a:gd name="T6" fmla="*/ 370454 w 224"/>
              <a:gd name="T7" fmla="*/ 760926 h 399"/>
              <a:gd name="T8" fmla="*/ 269421 w 224"/>
              <a:gd name="T9" fmla="*/ 809625 h 399"/>
              <a:gd name="T10" fmla="*/ 218905 w 224"/>
              <a:gd name="T11" fmla="*/ 679760 h 399"/>
              <a:gd name="T12" fmla="*/ 0 w 224"/>
              <a:gd name="T13" fmla="*/ 679760 h 399"/>
              <a:gd name="T14" fmla="*/ 67355 w 224"/>
              <a:gd name="T15" fmla="*/ 436264 h 399"/>
              <a:gd name="T16" fmla="*/ 0 w 224"/>
              <a:gd name="T17" fmla="*/ 324662 h 399"/>
              <a:gd name="T18" fmla="*/ 67355 w 224"/>
              <a:gd name="T19" fmla="*/ 129865 h 399"/>
              <a:gd name="T20" fmla="*/ 151549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78231" name="Freeform 101"/>
          <p:cNvSpPr>
            <a:spLocks/>
          </p:cNvSpPr>
          <p:nvPr/>
        </p:nvSpPr>
        <p:spPr bwMode="auto">
          <a:xfrm>
            <a:off x="5735638" y="4995863"/>
            <a:ext cx="1139825" cy="971550"/>
          </a:xfrm>
          <a:custGeom>
            <a:avLst/>
            <a:gdLst>
              <a:gd name="T0" fmla="*/ 0 w 543"/>
              <a:gd name="T1" fmla="*/ 0 h 479"/>
              <a:gd name="T2" fmla="*/ 367347 w 543"/>
              <a:gd name="T3" fmla="*/ 0 h 479"/>
              <a:gd name="T4" fmla="*/ 417726 w 543"/>
              <a:gd name="T5" fmla="*/ 97358 h 479"/>
              <a:gd name="T6" fmla="*/ 887930 w 543"/>
              <a:gd name="T7" fmla="*/ 97358 h 479"/>
              <a:gd name="T8" fmla="*/ 887930 w 543"/>
              <a:gd name="T9" fmla="*/ 178489 h 479"/>
              <a:gd name="T10" fmla="*/ 1055860 w 543"/>
              <a:gd name="T11" fmla="*/ 468535 h 479"/>
              <a:gd name="T12" fmla="*/ 1123032 w 543"/>
              <a:gd name="T13" fmla="*/ 663250 h 479"/>
              <a:gd name="T14" fmla="*/ 1139825 w 543"/>
              <a:gd name="T15" fmla="*/ 809287 h 479"/>
              <a:gd name="T16" fmla="*/ 971895 w 543"/>
              <a:gd name="T17" fmla="*/ 955324 h 479"/>
              <a:gd name="T18" fmla="*/ 854344 w 543"/>
              <a:gd name="T19" fmla="*/ 971550 h 479"/>
              <a:gd name="T20" fmla="*/ 803965 w 543"/>
              <a:gd name="T21" fmla="*/ 679477 h 479"/>
              <a:gd name="T22" fmla="*/ 770379 w 543"/>
              <a:gd name="T23" fmla="*/ 679477 h 479"/>
              <a:gd name="T24" fmla="*/ 636035 w 543"/>
              <a:gd name="T25" fmla="*/ 500987 h 479"/>
              <a:gd name="T26" fmla="*/ 669621 w 543"/>
              <a:gd name="T27" fmla="*/ 356979 h 479"/>
              <a:gd name="T28" fmla="*/ 518484 w 543"/>
              <a:gd name="T29" fmla="*/ 194716 h 479"/>
              <a:gd name="T30" fmla="*/ 333761 w 543"/>
              <a:gd name="T31" fmla="*/ 243395 h 479"/>
              <a:gd name="T32" fmla="*/ 182624 w 543"/>
              <a:gd name="T33" fmla="*/ 113584 h 479"/>
              <a:gd name="T34" fmla="*/ 0 w 543"/>
              <a:gd name="T35" fmla="*/ 113584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78232" name="Freeform 102"/>
          <p:cNvSpPr>
            <a:spLocks/>
          </p:cNvSpPr>
          <p:nvPr/>
        </p:nvSpPr>
        <p:spPr bwMode="auto">
          <a:xfrm>
            <a:off x="4845050" y="4672013"/>
            <a:ext cx="706438" cy="647700"/>
          </a:xfrm>
          <a:custGeom>
            <a:avLst/>
            <a:gdLst>
              <a:gd name="T0" fmla="*/ 16820 w 336"/>
              <a:gd name="T1" fmla="*/ 0 h 319"/>
              <a:gd name="T2" fmla="*/ 386859 w 336"/>
              <a:gd name="T3" fmla="*/ 0 h 319"/>
              <a:gd name="T4" fmla="*/ 454139 w 336"/>
              <a:gd name="T5" fmla="*/ 127916 h 319"/>
              <a:gd name="T6" fmla="*/ 386859 w 336"/>
              <a:gd name="T7" fmla="*/ 355321 h 319"/>
              <a:gd name="T8" fmla="*/ 605518 w 336"/>
              <a:gd name="T9" fmla="*/ 355321 h 319"/>
              <a:gd name="T10" fmla="*/ 655978 w 336"/>
              <a:gd name="T11" fmla="*/ 501511 h 319"/>
              <a:gd name="T12" fmla="*/ 706438 w 336"/>
              <a:gd name="T13" fmla="*/ 647700 h 319"/>
              <a:gd name="T14" fmla="*/ 403679 w 336"/>
              <a:gd name="T15" fmla="*/ 631457 h 319"/>
              <a:gd name="T16" fmla="*/ 50460 w 336"/>
              <a:gd name="T17" fmla="*/ 501511 h 319"/>
              <a:gd name="T18" fmla="*/ 100920 w 336"/>
              <a:gd name="T19" fmla="*/ 404051 h 319"/>
              <a:gd name="T20" fmla="*/ 0 w 336"/>
              <a:gd name="T21" fmla="*/ 192889 h 319"/>
              <a:gd name="T22" fmla="*/ 16820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78233" name="Freeform 103"/>
          <p:cNvSpPr>
            <a:spLocks/>
          </p:cNvSpPr>
          <p:nvPr/>
        </p:nvSpPr>
        <p:spPr bwMode="auto">
          <a:xfrm>
            <a:off x="3570288" y="3992563"/>
            <a:ext cx="1208087" cy="598487"/>
          </a:xfrm>
          <a:custGeom>
            <a:avLst/>
            <a:gdLst>
              <a:gd name="T0" fmla="*/ 0 w 575"/>
              <a:gd name="T1" fmla="*/ 0 h 295"/>
              <a:gd name="T2" fmla="*/ 1157662 w 575"/>
              <a:gd name="T3" fmla="*/ 0 h 295"/>
              <a:gd name="T4" fmla="*/ 1191279 w 575"/>
              <a:gd name="T5" fmla="*/ 97381 h 295"/>
              <a:gd name="T6" fmla="*/ 1208087 w 575"/>
              <a:gd name="T7" fmla="*/ 225193 h 295"/>
              <a:gd name="T8" fmla="*/ 1208087 w 575"/>
              <a:gd name="T9" fmla="*/ 598487 h 295"/>
              <a:gd name="T10" fmla="*/ 1008490 w 575"/>
              <a:gd name="T11" fmla="*/ 549797 h 295"/>
              <a:gd name="T12" fmla="*/ 924449 w 575"/>
              <a:gd name="T13" fmla="*/ 566027 h 295"/>
              <a:gd name="T14" fmla="*/ 420204 w 575"/>
              <a:gd name="T15" fmla="*/ 452416 h 295"/>
              <a:gd name="T16" fmla="*/ 420204 w 575"/>
              <a:gd name="T17" fmla="*/ 160273 h 295"/>
              <a:gd name="T18" fmla="*/ 0 w 575"/>
              <a:gd name="T19" fmla="*/ 160273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78234" name="Freeform 104"/>
          <p:cNvSpPr>
            <a:spLocks/>
          </p:cNvSpPr>
          <p:nvPr/>
        </p:nvSpPr>
        <p:spPr bwMode="auto">
          <a:xfrm>
            <a:off x="3051175" y="4152900"/>
            <a:ext cx="1893888" cy="1635125"/>
          </a:xfrm>
          <a:custGeom>
            <a:avLst/>
            <a:gdLst>
              <a:gd name="T0" fmla="*/ 518615 w 902"/>
              <a:gd name="T1" fmla="*/ 0 h 806"/>
              <a:gd name="T2" fmla="*/ 938545 w 902"/>
              <a:gd name="T3" fmla="*/ 0 h 806"/>
              <a:gd name="T4" fmla="*/ 938545 w 902"/>
              <a:gd name="T5" fmla="*/ 292132 h 806"/>
              <a:gd name="T6" fmla="*/ 1442462 w 902"/>
              <a:gd name="T7" fmla="*/ 405738 h 806"/>
              <a:gd name="T8" fmla="*/ 1526449 w 902"/>
              <a:gd name="T9" fmla="*/ 389509 h 806"/>
              <a:gd name="T10" fmla="*/ 1725916 w 902"/>
              <a:gd name="T11" fmla="*/ 438197 h 806"/>
              <a:gd name="T12" fmla="*/ 1809902 w 902"/>
              <a:gd name="T13" fmla="*/ 438197 h 806"/>
              <a:gd name="T14" fmla="*/ 1793105 w 902"/>
              <a:gd name="T15" fmla="*/ 728300 h 806"/>
              <a:gd name="T16" fmla="*/ 1893888 w 902"/>
              <a:gd name="T17" fmla="*/ 939284 h 806"/>
              <a:gd name="T18" fmla="*/ 1843496 w 902"/>
              <a:gd name="T19" fmla="*/ 1036661 h 806"/>
              <a:gd name="T20" fmla="*/ 1658727 w 902"/>
              <a:gd name="T21" fmla="*/ 1069120 h 806"/>
              <a:gd name="T22" fmla="*/ 1408868 w 902"/>
              <a:gd name="T23" fmla="*/ 1280104 h 806"/>
              <a:gd name="T24" fmla="*/ 1341679 w 902"/>
              <a:gd name="T25" fmla="*/ 1456600 h 806"/>
              <a:gd name="T26" fmla="*/ 1375273 w 902"/>
              <a:gd name="T27" fmla="*/ 1635125 h 806"/>
              <a:gd name="T28" fmla="*/ 1039329 w 902"/>
              <a:gd name="T29" fmla="*/ 1505289 h 806"/>
              <a:gd name="T30" fmla="*/ 820965 w 902"/>
              <a:gd name="T31" fmla="*/ 1150268 h 806"/>
              <a:gd name="T32" fmla="*/ 636195 w 902"/>
              <a:gd name="T33" fmla="*/ 1101579 h 806"/>
              <a:gd name="T34" fmla="*/ 535412 w 902"/>
              <a:gd name="T35" fmla="*/ 1198956 h 806"/>
              <a:gd name="T36" fmla="*/ 401034 w 902"/>
              <a:gd name="T37" fmla="*/ 1117809 h 806"/>
              <a:gd name="T38" fmla="*/ 285553 w 902"/>
              <a:gd name="T39" fmla="*/ 906825 h 806"/>
              <a:gd name="T40" fmla="*/ 0 w 902"/>
              <a:gd name="T41" fmla="*/ 663382 h 806"/>
              <a:gd name="T42" fmla="*/ 518615 w 902"/>
              <a:gd name="T43" fmla="*/ 663382 h 806"/>
              <a:gd name="T44" fmla="*/ 518615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78235" name="Freeform 105"/>
          <p:cNvSpPr>
            <a:spLocks/>
          </p:cNvSpPr>
          <p:nvPr/>
        </p:nvSpPr>
        <p:spPr bwMode="auto">
          <a:xfrm>
            <a:off x="2765425" y="3976688"/>
            <a:ext cx="804863" cy="985837"/>
          </a:xfrm>
          <a:custGeom>
            <a:avLst/>
            <a:gdLst>
              <a:gd name="T0" fmla="*/ 0 w 383"/>
              <a:gd name="T1" fmla="*/ 0 h 486"/>
              <a:gd name="T2" fmla="*/ 804863 w 383"/>
              <a:gd name="T3" fmla="*/ 0 h 486"/>
              <a:gd name="T4" fmla="*/ 804863 w 383"/>
              <a:gd name="T5" fmla="*/ 856015 h 486"/>
              <a:gd name="T6" fmla="*/ 285800 w 383"/>
              <a:gd name="T7" fmla="*/ 856015 h 486"/>
              <a:gd name="T8" fmla="*/ 134494 w 383"/>
              <a:gd name="T9" fmla="*/ 856015 h 486"/>
              <a:gd name="T10" fmla="*/ 134494 w 383"/>
              <a:gd name="T11" fmla="*/ 985837 h 486"/>
              <a:gd name="T12" fmla="*/ 0 w 383"/>
              <a:gd name="T13" fmla="*/ 98583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78236" name="Freeform 106"/>
          <p:cNvSpPr>
            <a:spLocks/>
          </p:cNvSpPr>
          <p:nvPr/>
        </p:nvSpPr>
        <p:spPr bwMode="auto">
          <a:xfrm>
            <a:off x="2062163" y="3133725"/>
            <a:ext cx="703262" cy="858838"/>
          </a:xfrm>
          <a:custGeom>
            <a:avLst/>
            <a:gdLst>
              <a:gd name="T0" fmla="*/ 417759 w 335"/>
              <a:gd name="T1" fmla="*/ 162428 h 423"/>
              <a:gd name="T2" fmla="*/ 703262 w 335"/>
              <a:gd name="T3" fmla="*/ 162428 h 423"/>
              <a:gd name="T4" fmla="*/ 703262 w 335"/>
              <a:gd name="T5" fmla="*/ 858838 h 423"/>
              <a:gd name="T6" fmla="*/ 0 w 335"/>
              <a:gd name="T7" fmla="*/ 858838 h 423"/>
              <a:gd name="T8" fmla="*/ 0 w 335"/>
              <a:gd name="T9" fmla="*/ 0 h 423"/>
              <a:gd name="T10" fmla="*/ 417759 w 335"/>
              <a:gd name="T11" fmla="*/ 0 h 423"/>
              <a:gd name="T12" fmla="*/ 417759 w 335"/>
              <a:gd name="T13" fmla="*/ 162428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78237" name="Freeform 107"/>
          <p:cNvSpPr>
            <a:spLocks/>
          </p:cNvSpPr>
          <p:nvPr/>
        </p:nvSpPr>
        <p:spPr bwMode="auto">
          <a:xfrm>
            <a:off x="635000" y="1854200"/>
            <a:ext cx="1006475" cy="598488"/>
          </a:xfrm>
          <a:custGeom>
            <a:avLst/>
            <a:gdLst>
              <a:gd name="T0" fmla="*/ 218525 w 479"/>
              <a:gd name="T1" fmla="*/ 0 h 295"/>
              <a:gd name="T2" fmla="*/ 268954 w 479"/>
              <a:gd name="T3" fmla="*/ 178532 h 295"/>
              <a:gd name="T4" fmla="*/ 235334 w 479"/>
              <a:gd name="T5" fmla="*/ 227223 h 295"/>
              <a:gd name="T6" fmla="*/ 0 w 479"/>
              <a:gd name="T7" fmla="*/ 178532 h 295"/>
              <a:gd name="T8" fmla="*/ 67238 w 479"/>
              <a:gd name="T9" fmla="*/ 501107 h 295"/>
              <a:gd name="T10" fmla="*/ 184906 w 479"/>
              <a:gd name="T11" fmla="*/ 501107 h 295"/>
              <a:gd name="T12" fmla="*/ 218525 w 479"/>
              <a:gd name="T13" fmla="*/ 598488 h 295"/>
              <a:gd name="T14" fmla="*/ 670283 w 479"/>
              <a:gd name="T15" fmla="*/ 517337 h 295"/>
              <a:gd name="T16" fmla="*/ 1006475 w 479"/>
              <a:gd name="T17" fmla="*/ 517337 h 295"/>
              <a:gd name="T18" fmla="*/ 1006475 w 479"/>
              <a:gd name="T19" fmla="*/ 0 h 295"/>
              <a:gd name="T20" fmla="*/ 218525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78238" name="Freeform 108"/>
          <p:cNvSpPr>
            <a:spLocks/>
          </p:cNvSpPr>
          <p:nvPr/>
        </p:nvSpPr>
        <p:spPr bwMode="auto">
          <a:xfrm>
            <a:off x="635000" y="2355850"/>
            <a:ext cx="1057275" cy="777875"/>
          </a:xfrm>
          <a:custGeom>
            <a:avLst/>
            <a:gdLst>
              <a:gd name="T0" fmla="*/ 67262 w 503"/>
              <a:gd name="T1" fmla="*/ 0 h 383"/>
              <a:gd name="T2" fmla="*/ 184971 w 503"/>
              <a:gd name="T3" fmla="*/ 0 h 383"/>
              <a:gd name="T4" fmla="*/ 218602 w 503"/>
              <a:gd name="T5" fmla="*/ 97488 h 383"/>
              <a:gd name="T6" fmla="*/ 653703 w 503"/>
              <a:gd name="T7" fmla="*/ 16248 h 383"/>
              <a:gd name="T8" fmla="*/ 1006828 w 503"/>
              <a:gd name="T9" fmla="*/ 16248 h 383"/>
              <a:gd name="T10" fmla="*/ 1057275 w 503"/>
              <a:gd name="T11" fmla="*/ 97488 h 383"/>
              <a:gd name="T12" fmla="*/ 990013 w 503"/>
              <a:gd name="T13" fmla="*/ 389953 h 383"/>
              <a:gd name="T14" fmla="*/ 1023644 w 503"/>
              <a:gd name="T15" fmla="*/ 389953 h 383"/>
              <a:gd name="T16" fmla="*/ 1023644 w 503"/>
              <a:gd name="T17" fmla="*/ 777875 h 383"/>
              <a:gd name="T18" fmla="*/ 33631 w 503"/>
              <a:gd name="T19" fmla="*/ 777875 h 383"/>
              <a:gd name="T20" fmla="*/ 0 w 503"/>
              <a:gd name="T21" fmla="*/ 599147 h 383"/>
              <a:gd name="T22" fmla="*/ 67262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78239" name="Freeform 109"/>
          <p:cNvSpPr>
            <a:spLocks/>
          </p:cNvSpPr>
          <p:nvPr/>
        </p:nvSpPr>
        <p:spPr bwMode="auto">
          <a:xfrm>
            <a:off x="1608138" y="1854200"/>
            <a:ext cx="854075" cy="1279525"/>
          </a:xfrm>
          <a:custGeom>
            <a:avLst/>
            <a:gdLst>
              <a:gd name="T0" fmla="*/ 33575 w 407"/>
              <a:gd name="T1" fmla="*/ 0 h 630"/>
              <a:gd name="T2" fmla="*/ 184665 w 407"/>
              <a:gd name="T3" fmla="*/ 0 h 630"/>
              <a:gd name="T4" fmla="*/ 184665 w 407"/>
              <a:gd name="T5" fmla="*/ 211223 h 630"/>
              <a:gd name="T6" fmla="*/ 436481 w 407"/>
              <a:gd name="T7" fmla="*/ 469159 h 630"/>
              <a:gd name="T8" fmla="*/ 386117 w 407"/>
              <a:gd name="T9" fmla="*/ 582895 h 630"/>
              <a:gd name="T10" fmla="*/ 402905 w 407"/>
              <a:gd name="T11" fmla="*/ 647886 h 630"/>
              <a:gd name="T12" fmla="*/ 503631 w 407"/>
              <a:gd name="T13" fmla="*/ 615391 h 630"/>
              <a:gd name="T14" fmla="*/ 637933 w 407"/>
              <a:gd name="T15" fmla="*/ 842862 h 630"/>
              <a:gd name="T16" fmla="*/ 854075 w 407"/>
              <a:gd name="T17" fmla="*/ 777870 h 630"/>
              <a:gd name="T18" fmla="*/ 854075 w 407"/>
              <a:gd name="T19" fmla="*/ 1279525 h 630"/>
              <a:gd name="T20" fmla="*/ 453268 w 407"/>
              <a:gd name="T21" fmla="*/ 1279525 h 630"/>
              <a:gd name="T22" fmla="*/ 50363 w 407"/>
              <a:gd name="T23" fmla="*/ 1279525 h 630"/>
              <a:gd name="T24" fmla="*/ 50363 w 407"/>
              <a:gd name="T25" fmla="*/ 891606 h 630"/>
              <a:gd name="T26" fmla="*/ 0 w 407"/>
              <a:gd name="T27" fmla="*/ 891606 h 630"/>
              <a:gd name="T28" fmla="*/ 83939 w 407"/>
              <a:gd name="T29" fmla="*/ 599143 h 630"/>
              <a:gd name="T30" fmla="*/ 33575 w 407"/>
              <a:gd name="T31" fmla="*/ 517903 h 630"/>
              <a:gd name="T32" fmla="*/ 33575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78240" name="Freeform 110"/>
          <p:cNvSpPr>
            <a:spLocks/>
          </p:cNvSpPr>
          <p:nvPr/>
        </p:nvSpPr>
        <p:spPr bwMode="auto">
          <a:xfrm>
            <a:off x="1254125" y="3133725"/>
            <a:ext cx="808038" cy="1246188"/>
          </a:xfrm>
          <a:custGeom>
            <a:avLst/>
            <a:gdLst>
              <a:gd name="T0" fmla="*/ 0 w 384"/>
              <a:gd name="T1" fmla="*/ 0 h 614"/>
              <a:gd name="T2" fmla="*/ 808038 w 384"/>
              <a:gd name="T3" fmla="*/ 0 h 614"/>
              <a:gd name="T4" fmla="*/ 808038 w 384"/>
              <a:gd name="T5" fmla="*/ 858530 h 614"/>
              <a:gd name="T6" fmla="*/ 808038 w 384"/>
              <a:gd name="T7" fmla="*/ 1035107 h 614"/>
              <a:gd name="T8" fmla="*/ 723867 w 384"/>
              <a:gd name="T9" fmla="*/ 1018870 h 614"/>
              <a:gd name="T10" fmla="*/ 757536 w 384"/>
              <a:gd name="T11" fmla="*/ 1246188 h 614"/>
              <a:gd name="T12" fmla="*/ 0 w 384"/>
              <a:gd name="T13" fmla="*/ 533791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78241" name="Freeform 111"/>
          <p:cNvSpPr>
            <a:spLocks/>
          </p:cNvSpPr>
          <p:nvPr/>
        </p:nvSpPr>
        <p:spPr bwMode="auto">
          <a:xfrm>
            <a:off x="1978025" y="3992563"/>
            <a:ext cx="787400" cy="969962"/>
          </a:xfrm>
          <a:custGeom>
            <a:avLst/>
            <a:gdLst>
              <a:gd name="T0" fmla="*/ 83989 w 375"/>
              <a:gd name="T1" fmla="*/ 0 h 478"/>
              <a:gd name="T2" fmla="*/ 787400 w 375"/>
              <a:gd name="T3" fmla="*/ 0 h 478"/>
              <a:gd name="T4" fmla="*/ 787400 w 375"/>
              <a:gd name="T5" fmla="*/ 969962 h 478"/>
              <a:gd name="T6" fmla="*/ 535432 w 375"/>
              <a:gd name="T7" fmla="*/ 969962 h 478"/>
              <a:gd name="T8" fmla="*/ 83989 w 375"/>
              <a:gd name="T9" fmla="*/ 760953 h 478"/>
              <a:gd name="T10" fmla="*/ 83989 w 375"/>
              <a:gd name="T11" fmla="*/ 696019 h 478"/>
              <a:gd name="T12" fmla="*/ 100787 w 375"/>
              <a:gd name="T13" fmla="*/ 484981 h 478"/>
              <a:gd name="T14" fmla="*/ 33596 w 375"/>
              <a:gd name="T15" fmla="*/ 387579 h 478"/>
              <a:gd name="T16" fmla="*/ 0 w 375"/>
              <a:gd name="T17" fmla="*/ 160308 h 478"/>
              <a:gd name="T18" fmla="*/ 83989 w 375"/>
              <a:gd name="T19" fmla="*/ 176541 h 478"/>
              <a:gd name="T20" fmla="*/ 83989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78242" name="Freeform 112"/>
          <p:cNvSpPr>
            <a:spLocks/>
          </p:cNvSpPr>
          <p:nvPr/>
        </p:nvSpPr>
        <p:spPr bwMode="auto">
          <a:xfrm>
            <a:off x="635000" y="3116263"/>
            <a:ext cx="1443038" cy="1571625"/>
          </a:xfrm>
          <a:custGeom>
            <a:avLst/>
            <a:gdLst>
              <a:gd name="T0" fmla="*/ 33608 w 687"/>
              <a:gd name="T1" fmla="*/ 0 h 774"/>
              <a:gd name="T2" fmla="*/ 619645 w 687"/>
              <a:gd name="T3" fmla="*/ 0 h 774"/>
              <a:gd name="T4" fmla="*/ 619645 w 687"/>
              <a:gd name="T5" fmla="*/ 534028 h 774"/>
              <a:gd name="T6" fmla="*/ 1375822 w 687"/>
              <a:gd name="T7" fmla="*/ 1262985 h 774"/>
              <a:gd name="T8" fmla="*/ 1443038 w 687"/>
              <a:gd name="T9" fmla="*/ 1360451 h 774"/>
              <a:gd name="T10" fmla="*/ 1409430 w 687"/>
              <a:gd name="T11" fmla="*/ 1571625 h 774"/>
              <a:gd name="T12" fmla="*/ 1039744 w 687"/>
              <a:gd name="T13" fmla="*/ 1571625 h 774"/>
              <a:gd name="T14" fmla="*/ 703665 w 687"/>
              <a:gd name="T15" fmla="*/ 1311718 h 774"/>
              <a:gd name="T16" fmla="*/ 569233 w 687"/>
              <a:gd name="T17" fmla="*/ 1311718 h 774"/>
              <a:gd name="T18" fmla="*/ 285667 w 687"/>
              <a:gd name="T19" fmla="*/ 810179 h 774"/>
              <a:gd name="T20" fmla="*/ 84020 w 687"/>
              <a:gd name="T21" fmla="*/ 517783 h 774"/>
              <a:gd name="T22" fmla="*/ 117628 w 687"/>
              <a:gd name="T23" fmla="*/ 404074 h 774"/>
              <a:gd name="T24" fmla="*/ 0 w 687"/>
              <a:gd name="T25" fmla="*/ 243663 h 774"/>
              <a:gd name="T26" fmla="*/ 33608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178243" name="Line 113"/>
          <p:cNvSpPr>
            <a:spLocks noChangeShapeType="1"/>
          </p:cNvSpPr>
          <p:nvPr/>
        </p:nvSpPr>
        <p:spPr bwMode="auto">
          <a:xfrm flipV="1">
            <a:off x="4610100" y="3314700"/>
            <a:ext cx="2946400" cy="1358900"/>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78244" name="Object 114"/>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42343" name="Clip" r:id="rId4" imgW="7034213" imgH="2111375" progId="MS_ClipArt_Gallery.2">
                  <p:embed/>
                </p:oleObj>
              </mc:Choice>
              <mc:Fallback>
                <p:oleObj name="Clip" r:id="rId4" imgW="7034213" imgH="2111375" progId="MS_ClipArt_Gallery.2">
                  <p:embed/>
                  <p:pic>
                    <p:nvPicPr>
                      <p:cNvPr id="178244" name="Object 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8245" name="Line 115"/>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246" name="Rectangle 116"/>
          <p:cNvSpPr>
            <a:spLocks noChangeArrowheads="1"/>
          </p:cNvSpPr>
          <p:nvPr/>
        </p:nvSpPr>
        <p:spPr bwMode="auto">
          <a:xfrm>
            <a:off x="3505200" y="3568700"/>
            <a:ext cx="1079500" cy="495300"/>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78247" name="Object 117"/>
          <p:cNvGraphicFramePr>
            <a:graphicFrameLocks noChangeAspect="1"/>
          </p:cNvGraphicFramePr>
          <p:nvPr/>
        </p:nvGraphicFramePr>
        <p:xfrm>
          <a:off x="3524250" y="3617913"/>
          <a:ext cx="1069975" cy="469900"/>
        </p:xfrm>
        <a:graphic>
          <a:graphicData uri="http://schemas.openxmlformats.org/presentationml/2006/ole">
            <mc:AlternateContent xmlns:mc="http://schemas.openxmlformats.org/markup-compatibility/2006">
              <mc:Choice xmlns:v="urn:schemas-microsoft-com:vml" Requires="v">
                <p:oleObj spid="_x0000_s142344" name="Equation" r:id="rId6" imgW="520700" imgH="228600" progId="Equation.DSMT4">
                  <p:embed/>
                </p:oleObj>
              </mc:Choice>
              <mc:Fallback>
                <p:oleObj name="Equation" r:id="rId6" imgW="520700" imgH="228600" progId="Equation.DSMT4">
                  <p:embed/>
                  <p:pic>
                    <p:nvPicPr>
                      <p:cNvPr id="178247"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0" y="3617913"/>
                        <a:ext cx="1069975"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8248" name="Rectangle 118"/>
          <p:cNvSpPr>
            <a:spLocks noChangeArrowheads="1"/>
          </p:cNvSpPr>
          <p:nvPr/>
        </p:nvSpPr>
        <p:spPr bwMode="auto">
          <a:xfrm>
            <a:off x="4992688" y="3443288"/>
            <a:ext cx="1079500" cy="495300"/>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78249" name="Object 119"/>
          <p:cNvGraphicFramePr>
            <a:graphicFrameLocks noChangeAspect="1"/>
          </p:cNvGraphicFramePr>
          <p:nvPr/>
        </p:nvGraphicFramePr>
        <p:xfrm>
          <a:off x="4986338" y="3492500"/>
          <a:ext cx="1122362" cy="469900"/>
        </p:xfrm>
        <a:graphic>
          <a:graphicData uri="http://schemas.openxmlformats.org/presentationml/2006/ole">
            <mc:AlternateContent xmlns:mc="http://schemas.openxmlformats.org/markup-compatibility/2006">
              <mc:Choice xmlns:v="urn:schemas-microsoft-com:vml" Requires="v">
                <p:oleObj spid="_x0000_s142345" name="Equation" r:id="rId8" imgW="545863" imgH="228501" progId="Equation.DSMT4">
                  <p:embed/>
                </p:oleObj>
              </mc:Choice>
              <mc:Fallback>
                <p:oleObj name="Equation" r:id="rId8" imgW="545863" imgH="228501" progId="Equation.DSMT4">
                  <p:embed/>
                  <p:pic>
                    <p:nvPicPr>
                      <p:cNvPr id="178249" name="Object 1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338" y="3492500"/>
                        <a:ext cx="11223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78250" name="Group 120"/>
          <p:cNvGrpSpPr>
            <a:grpSpLocks/>
          </p:cNvGrpSpPr>
          <p:nvPr/>
        </p:nvGrpSpPr>
        <p:grpSpPr bwMode="auto">
          <a:xfrm>
            <a:off x="2109788" y="3265488"/>
            <a:ext cx="927100" cy="508000"/>
            <a:chOff x="1329" y="2057"/>
            <a:chExt cx="584" cy="320"/>
          </a:xfrm>
        </p:grpSpPr>
        <p:sp>
          <p:nvSpPr>
            <p:cNvPr id="178255" name="Rectangle 121"/>
            <p:cNvSpPr>
              <a:spLocks noChangeArrowheads="1"/>
            </p:cNvSpPr>
            <p:nvPr/>
          </p:nvSpPr>
          <p:spPr bwMode="auto">
            <a:xfrm>
              <a:off x="1329" y="2057"/>
              <a:ext cx="584" cy="312"/>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78256" name="Object 122"/>
            <p:cNvGraphicFramePr>
              <a:graphicFrameLocks noChangeAspect="1"/>
            </p:cNvGraphicFramePr>
            <p:nvPr/>
          </p:nvGraphicFramePr>
          <p:xfrm>
            <a:off x="1415" y="2064"/>
            <a:ext cx="493" cy="313"/>
          </p:xfrm>
          <a:graphic>
            <a:graphicData uri="http://schemas.openxmlformats.org/presentationml/2006/ole">
              <mc:AlternateContent xmlns:mc="http://schemas.openxmlformats.org/markup-compatibility/2006">
                <mc:Choice xmlns:v="urn:schemas-microsoft-com:vml" Requires="v">
                  <p:oleObj spid="_x0000_s142346" name="Equation" r:id="rId10" imgW="380835" imgH="241195" progId="Equation.DSMT4">
                    <p:embed/>
                  </p:oleObj>
                </mc:Choice>
                <mc:Fallback>
                  <p:oleObj name="Equation" r:id="rId10" imgW="380835" imgH="241195" progId="Equation.DSMT4">
                    <p:embed/>
                    <p:pic>
                      <p:nvPicPr>
                        <p:cNvPr id="178256" name="Object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2064"/>
                          <a:ext cx="493" cy="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78251" name="Group 123"/>
          <p:cNvGrpSpPr>
            <a:grpSpLocks/>
          </p:cNvGrpSpPr>
          <p:nvPr/>
        </p:nvGrpSpPr>
        <p:grpSpPr bwMode="auto">
          <a:xfrm>
            <a:off x="7470775" y="2873375"/>
            <a:ext cx="931863" cy="508000"/>
            <a:chOff x="1329" y="2057"/>
            <a:chExt cx="587" cy="320"/>
          </a:xfrm>
        </p:grpSpPr>
        <p:sp>
          <p:nvSpPr>
            <p:cNvPr id="178253" name="Rectangle 124"/>
            <p:cNvSpPr>
              <a:spLocks noChangeArrowheads="1"/>
            </p:cNvSpPr>
            <p:nvPr/>
          </p:nvSpPr>
          <p:spPr bwMode="auto">
            <a:xfrm>
              <a:off x="1329" y="2057"/>
              <a:ext cx="584" cy="312"/>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78254" name="Object 125"/>
            <p:cNvGraphicFramePr>
              <a:graphicFrameLocks noChangeAspect="1"/>
            </p:cNvGraphicFramePr>
            <p:nvPr/>
          </p:nvGraphicFramePr>
          <p:xfrm>
            <a:off x="1407" y="2064"/>
            <a:ext cx="509" cy="313"/>
          </p:xfrm>
          <a:graphic>
            <a:graphicData uri="http://schemas.openxmlformats.org/presentationml/2006/ole">
              <mc:AlternateContent xmlns:mc="http://schemas.openxmlformats.org/markup-compatibility/2006">
                <mc:Choice xmlns:v="urn:schemas-microsoft-com:vml" Requires="v">
                  <p:oleObj spid="_x0000_s142347" name="Equation" r:id="rId12" imgW="393529" imgH="241195" progId="Equation.DSMT4">
                    <p:embed/>
                  </p:oleObj>
                </mc:Choice>
                <mc:Fallback>
                  <p:oleObj name="Equation" r:id="rId12" imgW="393529" imgH="241195" progId="Equation.DSMT4">
                    <p:embed/>
                    <p:pic>
                      <p:nvPicPr>
                        <p:cNvPr id="178254" name="Object 1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7" y="2064"/>
                          <a:ext cx="509" cy="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78252" name="Text Box 126"/>
          <p:cNvSpPr txBox="1">
            <a:spLocks noChangeArrowheads="1"/>
          </p:cNvSpPr>
          <p:nvPr/>
        </p:nvSpPr>
        <p:spPr bwMode="auto">
          <a:xfrm>
            <a:off x="685800" y="304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l"/>
            <a:r>
              <a:rPr lang="en-US" altLang="en-US" sz="3200" i="0" dirty="0">
                <a:solidFill>
                  <a:schemeClr val="tx2"/>
                </a:solidFill>
              </a:rPr>
              <a:t>Exploration vs. exploitation</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244172234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body" idx="1"/>
          </p:nvPr>
        </p:nvSpPr>
        <p:spPr/>
        <p:txBody>
          <a:bodyPr/>
          <a:lstStyle/>
          <a:p>
            <a:r>
              <a:rPr lang="en-US" altLang="en-US" dirty="0" smtClean="0"/>
              <a:t>What decision do we make?</a:t>
            </a:r>
          </a:p>
          <a:p>
            <a:pPr lvl="2"/>
            <a:endParaRPr lang="en-US" altLang="en-US" sz="1400" dirty="0" smtClean="0"/>
          </a:p>
          <a:p>
            <a:pPr lvl="1"/>
            <a:r>
              <a:rPr lang="en-US" altLang="en-US" dirty="0" smtClean="0"/>
              <a:t>The one we think is best?</a:t>
            </a:r>
          </a:p>
          <a:p>
            <a:pPr lvl="2"/>
            <a:endParaRPr lang="en-US" altLang="en-US" sz="1400" dirty="0" smtClean="0"/>
          </a:p>
          <a:p>
            <a:pPr lvl="2"/>
            <a:r>
              <a:rPr lang="en-US" altLang="en-US" dirty="0" smtClean="0"/>
              <a:t>Exploitation</a:t>
            </a:r>
          </a:p>
          <a:p>
            <a:pPr marL="914400" lvl="2" indent="0">
              <a:buNone/>
            </a:pPr>
            <a:endParaRPr lang="en-US" altLang="en-US" sz="1600" dirty="0" smtClean="0"/>
          </a:p>
          <a:p>
            <a:pPr lvl="1"/>
            <a:r>
              <a:rPr lang="en-US" altLang="en-US" dirty="0" smtClean="0"/>
              <a:t>Or do we make a decision just to try something and learn more about the result?</a:t>
            </a:r>
          </a:p>
          <a:p>
            <a:pPr lvl="2"/>
            <a:endParaRPr lang="en-US" altLang="en-US" dirty="0" smtClean="0"/>
          </a:p>
          <a:p>
            <a:pPr lvl="2"/>
            <a:r>
              <a:rPr lang="en-US" altLang="en-US" dirty="0" smtClean="0"/>
              <a:t>Exploration</a:t>
            </a:r>
          </a:p>
          <a:p>
            <a:pPr lvl="2"/>
            <a:endParaRPr lang="en-US" altLang="en-US" sz="1400" dirty="0" smtClean="0"/>
          </a:p>
          <a:p>
            <a:pPr lvl="1"/>
            <a:r>
              <a:rPr lang="en-US" altLang="en-US" dirty="0" smtClean="0"/>
              <a:t>This is the reason that the “exploration vs. exploitation” problem is so well known in ADP/RL.  </a:t>
            </a:r>
          </a:p>
        </p:txBody>
      </p:sp>
      <p:sp>
        <p:nvSpPr>
          <p:cNvPr id="179205" name="Text Box 3"/>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altLang="en-US" sz="3200" smtClean="0"/>
              <a:t>Exploration vs. exploitation</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6031086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3" name="Rectangle 3"/>
          <p:cNvSpPr>
            <a:spLocks noGrp="1" noChangeArrowheads="1"/>
          </p:cNvSpPr>
          <p:nvPr>
            <p:ph type="body" idx="1"/>
          </p:nvPr>
        </p:nvSpPr>
        <p:spPr/>
        <p:txBody>
          <a:bodyPr/>
          <a:lstStyle/>
          <a:p>
            <a:endParaRPr lang="en-US" altLang="en-US" smtClean="0"/>
          </a:p>
        </p:txBody>
      </p:sp>
      <p:pic>
        <p:nvPicPr>
          <p:cNvPr id="1812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1054100"/>
            <a:ext cx="8026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5" name="Rectangle 5"/>
          <p:cNvSpPr>
            <a:spLocks noChangeArrowheads="1"/>
          </p:cNvSpPr>
          <p:nvPr/>
        </p:nvSpPr>
        <p:spPr bwMode="auto">
          <a:xfrm>
            <a:off x="1473200" y="5511800"/>
            <a:ext cx="6324600" cy="723900"/>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r>
              <a:rPr lang="en-US" altLang="en-US" sz="2800" b="1"/>
              <a:t>Pure exploitation</a:t>
            </a:r>
          </a:p>
        </p:txBody>
      </p:sp>
      <p:sp>
        <p:nvSpPr>
          <p:cNvPr id="10" name="Text Box 3"/>
          <p:cNvSpPr>
            <a:spLocks noGrp="1" noChangeArrowheads="1"/>
          </p:cNvSpPr>
          <p:nvPr>
            <p:ph type="title"/>
          </p:nvPr>
        </p:nvSpPr>
        <p:spPr>
          <a:xfrm>
            <a:off x="685800" y="304800"/>
            <a:ext cx="7772400" cy="609600"/>
          </a:xfrm>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altLang="en-US" sz="3200" smtClean="0"/>
              <a:t>Exploration vs. exploitation</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20989426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0" name="Group 2"/>
          <p:cNvGrpSpPr>
            <a:grpSpLocks/>
          </p:cNvGrpSpPr>
          <p:nvPr/>
        </p:nvGrpSpPr>
        <p:grpSpPr bwMode="auto">
          <a:xfrm>
            <a:off x="8097838" y="2501900"/>
            <a:ext cx="538162" cy="728663"/>
            <a:chOff x="4816" y="1931"/>
            <a:chExt cx="256" cy="359"/>
          </a:xfrm>
        </p:grpSpPr>
        <p:sp>
          <p:nvSpPr>
            <p:cNvPr id="183413" name="Freeform 3"/>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183414" name="Freeform 4"/>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183415" name="Freeform 5"/>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183416" name="Freeform 6"/>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3301" name="Group 7"/>
          <p:cNvGrpSpPr>
            <a:grpSpLocks/>
          </p:cNvGrpSpPr>
          <p:nvPr/>
        </p:nvGrpSpPr>
        <p:grpSpPr bwMode="auto">
          <a:xfrm>
            <a:off x="4392613" y="5108575"/>
            <a:ext cx="2482850" cy="1165225"/>
            <a:chOff x="3052" y="3215"/>
            <a:chExt cx="1182" cy="574"/>
          </a:xfrm>
        </p:grpSpPr>
        <p:sp>
          <p:nvSpPr>
            <p:cNvPr id="183399" name="Freeform 8"/>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83400" name="Freeform 9"/>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183401" name="Freeform 10"/>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402" name="Freeform 11"/>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83403" name="Freeform 12"/>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404" name="Freeform 13"/>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405" name="Freeform 14"/>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183406" name="Freeform 15"/>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83407" name="Freeform 16"/>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83408" name="Freeform 17"/>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409" name="Freeform 18"/>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183410" name="Rectangle 19"/>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411" name="Freeform 20"/>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412" name="Freeform 21"/>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183302" name="Group 22"/>
          <p:cNvGrpSpPr>
            <a:grpSpLocks/>
          </p:cNvGrpSpPr>
          <p:nvPr/>
        </p:nvGrpSpPr>
        <p:grpSpPr bwMode="auto">
          <a:xfrm>
            <a:off x="6607175" y="4217988"/>
            <a:ext cx="838200" cy="1020762"/>
            <a:chOff x="4106" y="2776"/>
            <a:chExt cx="399" cy="503"/>
          </a:xfrm>
        </p:grpSpPr>
        <p:sp>
          <p:nvSpPr>
            <p:cNvPr id="183393" name="Freeform 23"/>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83394" name="Freeform 24"/>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183395" name="Freeform 25"/>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183396" name="Freeform 26"/>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83397" name="Freeform 27"/>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183398" name="Freeform 28"/>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83303" name="Freeform 29"/>
          <p:cNvSpPr>
            <a:spLocks/>
          </p:cNvSpPr>
          <p:nvPr/>
        </p:nvSpPr>
        <p:spPr bwMode="auto">
          <a:xfrm>
            <a:off x="7529513" y="3521075"/>
            <a:ext cx="100012" cy="438150"/>
          </a:xfrm>
          <a:custGeom>
            <a:avLst/>
            <a:gdLst>
              <a:gd name="T0" fmla="*/ 0 w 48"/>
              <a:gd name="T1" fmla="*/ 129822 h 216"/>
              <a:gd name="T2" fmla="*/ 100012 w 48"/>
              <a:gd name="T3" fmla="*/ 0 h 216"/>
              <a:gd name="T4" fmla="*/ 100012 w 48"/>
              <a:gd name="T5" fmla="*/ 308328 h 216"/>
              <a:gd name="T6" fmla="*/ 0 w 48"/>
              <a:gd name="T7" fmla="*/ 438150 h 216"/>
              <a:gd name="T8" fmla="*/ 0 w 48"/>
              <a:gd name="T9" fmla="*/ 129822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183304" name="Freeform 30"/>
          <p:cNvSpPr>
            <a:spLocks/>
          </p:cNvSpPr>
          <p:nvPr/>
        </p:nvSpPr>
        <p:spPr bwMode="auto">
          <a:xfrm>
            <a:off x="7445375" y="3536950"/>
            <a:ext cx="84138" cy="438150"/>
          </a:xfrm>
          <a:custGeom>
            <a:avLst/>
            <a:gdLst>
              <a:gd name="T0" fmla="*/ 0 w 40"/>
              <a:gd name="T1" fmla="*/ 0 h 216"/>
              <a:gd name="T2" fmla="*/ 84138 w 40"/>
              <a:gd name="T3" fmla="*/ 113594 h 216"/>
              <a:gd name="T4" fmla="*/ 84138 w 40"/>
              <a:gd name="T5" fmla="*/ 438150 h 216"/>
              <a:gd name="T6" fmla="*/ 0 w 40"/>
              <a:gd name="T7" fmla="*/ 324556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83305" name="Freeform 31"/>
          <p:cNvSpPr>
            <a:spLocks/>
          </p:cNvSpPr>
          <p:nvPr/>
        </p:nvSpPr>
        <p:spPr bwMode="auto">
          <a:xfrm>
            <a:off x="7410450" y="3698875"/>
            <a:ext cx="101600" cy="501650"/>
          </a:xfrm>
          <a:custGeom>
            <a:avLst/>
            <a:gdLst>
              <a:gd name="T0" fmla="*/ 101600 w 48"/>
              <a:gd name="T1" fmla="*/ 0 h 247"/>
              <a:gd name="T2" fmla="*/ 0 w 48"/>
              <a:gd name="T3" fmla="*/ 194973 h 247"/>
              <a:gd name="T4" fmla="*/ 0 w 48"/>
              <a:gd name="T5" fmla="*/ 501650 h 247"/>
              <a:gd name="T6" fmla="*/ 101600 w 48"/>
              <a:gd name="T7" fmla="*/ 308708 h 247"/>
              <a:gd name="T8" fmla="*/ 101600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183306" name="Freeform 32"/>
          <p:cNvSpPr>
            <a:spLocks/>
          </p:cNvSpPr>
          <p:nvPr/>
        </p:nvSpPr>
        <p:spPr bwMode="auto">
          <a:xfrm>
            <a:off x="7343775" y="3894138"/>
            <a:ext cx="66675" cy="227012"/>
          </a:xfrm>
          <a:custGeom>
            <a:avLst/>
            <a:gdLst>
              <a:gd name="T0" fmla="*/ 66675 w 32"/>
              <a:gd name="T1" fmla="*/ 0 h 112"/>
              <a:gd name="T2" fmla="*/ 0 w 32"/>
              <a:gd name="T3" fmla="*/ 64861 h 112"/>
              <a:gd name="T4" fmla="*/ 66675 w 32"/>
              <a:gd name="T5" fmla="*/ 227012 h 112"/>
              <a:gd name="T6" fmla="*/ 66675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183307" name="Freeform 33"/>
          <p:cNvSpPr>
            <a:spLocks/>
          </p:cNvSpPr>
          <p:nvPr/>
        </p:nvSpPr>
        <p:spPr bwMode="auto">
          <a:xfrm>
            <a:off x="8132763" y="3165475"/>
            <a:ext cx="117475" cy="355600"/>
          </a:xfrm>
          <a:custGeom>
            <a:avLst/>
            <a:gdLst>
              <a:gd name="T0" fmla="*/ 0 w 56"/>
              <a:gd name="T1" fmla="*/ 32512 h 175"/>
              <a:gd name="T2" fmla="*/ 117475 w 56"/>
              <a:gd name="T3" fmla="*/ 0 h 175"/>
              <a:gd name="T4" fmla="*/ 117475 w 56"/>
              <a:gd name="T5" fmla="*/ 306832 h 175"/>
              <a:gd name="T6" fmla="*/ 0 w 56"/>
              <a:gd name="T7" fmla="*/ 355600 h 175"/>
              <a:gd name="T8" fmla="*/ 0 w 56"/>
              <a:gd name="T9" fmla="*/ 32512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183308" name="Freeform 34"/>
          <p:cNvSpPr>
            <a:spLocks/>
          </p:cNvSpPr>
          <p:nvPr/>
        </p:nvSpPr>
        <p:spPr bwMode="auto">
          <a:xfrm>
            <a:off x="8067675" y="3149600"/>
            <a:ext cx="65088" cy="355600"/>
          </a:xfrm>
          <a:custGeom>
            <a:avLst/>
            <a:gdLst>
              <a:gd name="T0" fmla="*/ 0 w 31"/>
              <a:gd name="T1" fmla="*/ 0 h 175"/>
              <a:gd name="T2" fmla="*/ 65088 w 31"/>
              <a:gd name="T3" fmla="*/ 65024 h 175"/>
              <a:gd name="T4" fmla="*/ 65088 w 31"/>
              <a:gd name="T5" fmla="*/ 355600 h 175"/>
              <a:gd name="T6" fmla="*/ 0 w 31"/>
              <a:gd name="T7" fmla="*/ 308864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183309" name="Freeform 35"/>
          <p:cNvSpPr>
            <a:spLocks/>
          </p:cNvSpPr>
          <p:nvPr/>
        </p:nvSpPr>
        <p:spPr bwMode="auto">
          <a:xfrm>
            <a:off x="8034338" y="3165475"/>
            <a:ext cx="33337" cy="371475"/>
          </a:xfrm>
          <a:custGeom>
            <a:avLst/>
            <a:gdLst>
              <a:gd name="T0" fmla="*/ 33337 w 16"/>
              <a:gd name="T1" fmla="*/ 0 h 183"/>
              <a:gd name="T2" fmla="*/ 33337 w 16"/>
              <a:gd name="T3" fmla="*/ 292308 h 183"/>
              <a:gd name="T4" fmla="*/ 0 w 16"/>
              <a:gd name="T5" fmla="*/ 371475 h 183"/>
              <a:gd name="T6" fmla="*/ 0 w 16"/>
              <a:gd name="T7" fmla="*/ 48718 h 183"/>
              <a:gd name="T8" fmla="*/ 3333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183310" name="Freeform 36"/>
          <p:cNvSpPr>
            <a:spLocks/>
          </p:cNvSpPr>
          <p:nvPr/>
        </p:nvSpPr>
        <p:spPr bwMode="auto">
          <a:xfrm>
            <a:off x="7731125" y="3230563"/>
            <a:ext cx="303213" cy="339725"/>
          </a:xfrm>
          <a:custGeom>
            <a:avLst/>
            <a:gdLst>
              <a:gd name="T0" fmla="*/ 303213 w 144"/>
              <a:gd name="T1" fmla="*/ 0 h 167"/>
              <a:gd name="T2" fmla="*/ 235832 w 144"/>
              <a:gd name="T3" fmla="*/ 0 h 167"/>
              <a:gd name="T4" fmla="*/ 0 w 144"/>
              <a:gd name="T5" fmla="*/ 32549 h 167"/>
              <a:gd name="T6" fmla="*/ 0 w 144"/>
              <a:gd name="T7" fmla="*/ 339725 h 167"/>
              <a:gd name="T8" fmla="*/ 235832 w 144"/>
              <a:gd name="T9" fmla="*/ 323451 h 167"/>
              <a:gd name="T10" fmla="*/ 303213 w 144"/>
              <a:gd name="T11" fmla="*/ 307176 h 167"/>
              <a:gd name="T12" fmla="*/ 303213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183311" name="Freeform 37"/>
          <p:cNvSpPr>
            <a:spLocks/>
          </p:cNvSpPr>
          <p:nvPr/>
        </p:nvSpPr>
        <p:spPr bwMode="auto">
          <a:xfrm>
            <a:off x="7629525" y="3279775"/>
            <a:ext cx="101600" cy="403225"/>
          </a:xfrm>
          <a:custGeom>
            <a:avLst/>
            <a:gdLst>
              <a:gd name="T0" fmla="*/ 101600 w 48"/>
              <a:gd name="T1" fmla="*/ 0 h 199"/>
              <a:gd name="T2" fmla="*/ 101600 w 48"/>
              <a:gd name="T3" fmla="*/ 305965 h 199"/>
              <a:gd name="T4" fmla="*/ 33867 w 48"/>
              <a:gd name="T5" fmla="*/ 338385 h 199"/>
              <a:gd name="T6" fmla="*/ 0 w 48"/>
              <a:gd name="T7" fmla="*/ 403225 h 199"/>
              <a:gd name="T8" fmla="*/ 0 w 48"/>
              <a:gd name="T9" fmla="*/ 241124 h 199"/>
              <a:gd name="T10" fmla="*/ 16933 w 48"/>
              <a:gd name="T11" fmla="*/ 129680 h 199"/>
              <a:gd name="T12" fmla="*/ 0 w 48"/>
              <a:gd name="T13" fmla="*/ 113470 h 199"/>
              <a:gd name="T14" fmla="*/ 33867 w 48"/>
              <a:gd name="T15" fmla="*/ 32420 h 199"/>
              <a:gd name="T16" fmla="*/ 101600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183312" name="Group 38"/>
          <p:cNvGrpSpPr>
            <a:grpSpLocks/>
          </p:cNvGrpSpPr>
          <p:nvPr/>
        </p:nvGrpSpPr>
        <p:grpSpPr bwMode="auto">
          <a:xfrm>
            <a:off x="635000" y="2033588"/>
            <a:ext cx="3790950" cy="4064000"/>
            <a:chOff x="1263" y="1700"/>
            <a:chExt cx="1805" cy="2002"/>
          </a:xfrm>
        </p:grpSpPr>
        <p:sp>
          <p:nvSpPr>
            <p:cNvPr id="183377" name="Freeform 39"/>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78" name="Rectangle 40"/>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79" name="Freeform 41"/>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80" name="Rectangle 42"/>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81" name="Freeform 43"/>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82" name="Rectangle 44"/>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83" name="Rectangle 45"/>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84" name="Freeform 46"/>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85" name="Freeform 47"/>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83386" name="Freeform 48"/>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87" name="Freeform 49"/>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88" name="Freeform 50"/>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183389" name="Freeform 51"/>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90" name="Freeform 52"/>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183391" name="Freeform 53"/>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92" name="Freeform 54"/>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183313" name="Group 55"/>
          <p:cNvGrpSpPr>
            <a:grpSpLocks/>
          </p:cNvGrpSpPr>
          <p:nvPr/>
        </p:nvGrpSpPr>
        <p:grpSpPr bwMode="auto">
          <a:xfrm>
            <a:off x="5080000" y="1984375"/>
            <a:ext cx="1409700" cy="1230313"/>
            <a:chOff x="3379" y="1676"/>
            <a:chExt cx="671" cy="606"/>
          </a:xfrm>
        </p:grpSpPr>
        <p:sp>
          <p:nvSpPr>
            <p:cNvPr id="183369" name="Freeform 56"/>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183370" name="Freeform 57"/>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183371" name="Freeform 58"/>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72" name="Freeform 59"/>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83373" name="Freeform 60"/>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183374" name="Freeform 61"/>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183375" name="Freeform 62"/>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183376" name="Freeform 63"/>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183314" name="Freeform 64"/>
          <p:cNvSpPr>
            <a:spLocks/>
          </p:cNvSpPr>
          <p:nvPr/>
        </p:nvSpPr>
        <p:spPr bwMode="auto">
          <a:xfrm>
            <a:off x="6757988" y="3051175"/>
            <a:ext cx="787400" cy="454025"/>
          </a:xfrm>
          <a:custGeom>
            <a:avLst/>
            <a:gdLst>
              <a:gd name="T0" fmla="*/ 0 w 375"/>
              <a:gd name="T1" fmla="*/ 81439 h 223"/>
              <a:gd name="T2" fmla="*/ 117585 w 375"/>
              <a:gd name="T3" fmla="*/ 0 h 223"/>
              <a:gd name="T4" fmla="*/ 117585 w 375"/>
              <a:gd name="T5" fmla="*/ 81439 h 223"/>
              <a:gd name="T6" fmla="*/ 703411 w 375"/>
              <a:gd name="T7" fmla="*/ 81439 h 223"/>
              <a:gd name="T8" fmla="*/ 787400 w 375"/>
              <a:gd name="T9" fmla="*/ 211743 h 223"/>
              <a:gd name="T10" fmla="*/ 737006 w 375"/>
              <a:gd name="T11" fmla="*/ 260606 h 223"/>
              <a:gd name="T12" fmla="*/ 770602 w 375"/>
              <a:gd name="T13" fmla="*/ 374622 h 223"/>
              <a:gd name="T14" fmla="*/ 737006 w 375"/>
              <a:gd name="T15" fmla="*/ 421449 h 223"/>
              <a:gd name="T16" fmla="*/ 602623 w 375"/>
              <a:gd name="T17" fmla="*/ 421449 h 223"/>
              <a:gd name="T18" fmla="*/ 602623 w 375"/>
              <a:gd name="T19" fmla="*/ 454025 h 223"/>
              <a:gd name="T20" fmla="*/ 0 w 375"/>
              <a:gd name="T21" fmla="*/ 454025 h 223"/>
              <a:gd name="T22" fmla="*/ 0 w 375"/>
              <a:gd name="T23" fmla="*/ 81439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183315" name="Freeform 65"/>
          <p:cNvSpPr>
            <a:spLocks/>
          </p:cNvSpPr>
          <p:nvPr/>
        </p:nvSpPr>
        <p:spPr bwMode="auto">
          <a:xfrm>
            <a:off x="6875463" y="2566988"/>
            <a:ext cx="871537" cy="760412"/>
          </a:xfrm>
          <a:custGeom>
            <a:avLst/>
            <a:gdLst>
              <a:gd name="T0" fmla="*/ 0 w 415"/>
              <a:gd name="T1" fmla="*/ 484636 h 375"/>
              <a:gd name="T2" fmla="*/ 0 w 415"/>
              <a:gd name="T3" fmla="*/ 565747 h 375"/>
              <a:gd name="T4" fmla="*/ 569124 w 415"/>
              <a:gd name="T5" fmla="*/ 565747 h 375"/>
              <a:gd name="T6" fmla="*/ 669928 w 415"/>
              <a:gd name="T7" fmla="*/ 695524 h 375"/>
              <a:gd name="T8" fmla="*/ 770733 w 415"/>
              <a:gd name="T9" fmla="*/ 711746 h 375"/>
              <a:gd name="T10" fmla="*/ 770733 w 415"/>
              <a:gd name="T11" fmla="*/ 760412 h 375"/>
              <a:gd name="T12" fmla="*/ 854736 w 415"/>
              <a:gd name="T13" fmla="*/ 695524 h 375"/>
              <a:gd name="T14" fmla="*/ 871537 w 415"/>
              <a:gd name="T15" fmla="*/ 452192 h 375"/>
              <a:gd name="T16" fmla="*/ 871537 w 415"/>
              <a:gd name="T17" fmla="*/ 273748 h 375"/>
              <a:gd name="T18" fmla="*/ 837936 w 415"/>
              <a:gd name="T19" fmla="*/ 241304 h 375"/>
              <a:gd name="T20" fmla="*/ 854736 w 415"/>
              <a:gd name="T21" fmla="*/ 0 h 375"/>
              <a:gd name="T22" fmla="*/ 669928 w 415"/>
              <a:gd name="T23" fmla="*/ 0 h 375"/>
              <a:gd name="T24" fmla="*/ 468320 w 415"/>
              <a:gd name="T25" fmla="*/ 194665 h 375"/>
              <a:gd name="T26" fmla="*/ 501921 w 415"/>
              <a:gd name="T27" fmla="*/ 257526 h 375"/>
              <a:gd name="T28" fmla="*/ 384316 w 415"/>
              <a:gd name="T29" fmla="*/ 354859 h 375"/>
              <a:gd name="T30" fmla="*/ 216309 w 415"/>
              <a:gd name="T31" fmla="*/ 322415 h 375"/>
              <a:gd name="T32" fmla="*/ 81903 w 415"/>
              <a:gd name="T33" fmla="*/ 322415 h 375"/>
              <a:gd name="T34" fmla="*/ 48302 w 415"/>
              <a:gd name="T35" fmla="*/ 419747 h 375"/>
              <a:gd name="T36" fmla="*/ 0 w 415"/>
              <a:gd name="T37" fmla="*/ 484636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183316" name="Freeform 66"/>
          <p:cNvSpPr>
            <a:spLocks/>
          </p:cNvSpPr>
          <p:nvPr/>
        </p:nvSpPr>
        <p:spPr bwMode="auto">
          <a:xfrm>
            <a:off x="7713663" y="2582863"/>
            <a:ext cx="319087" cy="371475"/>
          </a:xfrm>
          <a:custGeom>
            <a:avLst/>
            <a:gdLst>
              <a:gd name="T0" fmla="*/ 16794 w 152"/>
              <a:gd name="T1" fmla="*/ 0 h 183"/>
              <a:gd name="T2" fmla="*/ 319087 w 152"/>
              <a:gd name="T3" fmla="*/ 0 h 183"/>
              <a:gd name="T4" fmla="*/ 302293 w 152"/>
              <a:gd name="T5" fmla="*/ 97436 h 183"/>
              <a:gd name="T6" fmla="*/ 251911 w 152"/>
              <a:gd name="T7" fmla="*/ 113675 h 183"/>
              <a:gd name="T8" fmla="*/ 167941 w 152"/>
              <a:gd name="T9" fmla="*/ 371475 h 183"/>
              <a:gd name="T10" fmla="*/ 33588 w 152"/>
              <a:gd name="T11" fmla="*/ 371475 h 183"/>
              <a:gd name="T12" fmla="*/ 33588 w 152"/>
              <a:gd name="T13" fmla="*/ 257800 h 183"/>
              <a:gd name="T14" fmla="*/ 0 w 152"/>
              <a:gd name="T15" fmla="*/ 225321 h 183"/>
              <a:gd name="T16" fmla="*/ 16794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183317" name="Freeform 67"/>
          <p:cNvSpPr>
            <a:spLocks/>
          </p:cNvSpPr>
          <p:nvPr/>
        </p:nvSpPr>
        <p:spPr bwMode="auto">
          <a:xfrm>
            <a:off x="7881938" y="2436813"/>
            <a:ext cx="249237" cy="517525"/>
          </a:xfrm>
          <a:custGeom>
            <a:avLst/>
            <a:gdLst>
              <a:gd name="T0" fmla="*/ 150799 w 119"/>
              <a:gd name="T1" fmla="*/ 146125 h 255"/>
              <a:gd name="T2" fmla="*/ 249237 w 119"/>
              <a:gd name="T3" fmla="*/ 0 h 255"/>
              <a:gd name="T4" fmla="*/ 249237 w 119"/>
              <a:gd name="T5" fmla="*/ 485053 h 255"/>
              <a:gd name="T6" fmla="*/ 150799 w 119"/>
              <a:gd name="T7" fmla="*/ 517525 h 255"/>
              <a:gd name="T8" fmla="*/ 0 w 119"/>
              <a:gd name="T9" fmla="*/ 517525 h 255"/>
              <a:gd name="T10" fmla="*/ 83777 w 119"/>
              <a:gd name="T11" fmla="*/ 259777 h 255"/>
              <a:gd name="T12" fmla="*/ 150799 w 119"/>
              <a:gd name="T13" fmla="*/ 243541 h 255"/>
              <a:gd name="T14" fmla="*/ 150799 w 119"/>
              <a:gd name="T15" fmla="*/ 146125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183318" name="Freeform 68"/>
          <p:cNvSpPr>
            <a:spLocks/>
          </p:cNvSpPr>
          <p:nvPr/>
        </p:nvSpPr>
        <p:spPr bwMode="auto">
          <a:xfrm>
            <a:off x="8131175" y="2160588"/>
            <a:ext cx="504825" cy="744537"/>
          </a:xfrm>
          <a:custGeom>
            <a:avLst/>
            <a:gdLst>
              <a:gd name="T0" fmla="*/ 0 w 240"/>
              <a:gd name="T1" fmla="*/ 292134 h 367"/>
              <a:gd name="T2" fmla="*/ 0 w 240"/>
              <a:gd name="T3" fmla="*/ 744537 h 367"/>
              <a:gd name="T4" fmla="*/ 117793 w 240"/>
              <a:gd name="T5" fmla="*/ 679618 h 367"/>
              <a:gd name="T6" fmla="*/ 117793 w 240"/>
              <a:gd name="T7" fmla="*/ 632958 h 367"/>
              <a:gd name="T8" fmla="*/ 504825 w 240"/>
              <a:gd name="T9" fmla="*/ 357053 h 367"/>
              <a:gd name="T10" fmla="*/ 487998 w 240"/>
              <a:gd name="T11" fmla="*/ 259675 h 367"/>
              <a:gd name="T12" fmla="*/ 420688 w 240"/>
              <a:gd name="T13" fmla="*/ 227216 h 367"/>
              <a:gd name="T14" fmla="*/ 370205 w 240"/>
              <a:gd name="T15" fmla="*/ 16230 h 367"/>
              <a:gd name="T16" fmla="*/ 269240 w 240"/>
              <a:gd name="T17" fmla="*/ 32459 h 367"/>
              <a:gd name="T18" fmla="*/ 218758 w 240"/>
              <a:gd name="T19" fmla="*/ 0 h 367"/>
              <a:gd name="T20" fmla="*/ 117793 w 240"/>
              <a:gd name="T21" fmla="*/ 81148 h 367"/>
              <a:gd name="T22" fmla="*/ 0 w 240"/>
              <a:gd name="T23" fmla="*/ 29213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183319" name="Freeform 69"/>
          <p:cNvSpPr>
            <a:spLocks/>
          </p:cNvSpPr>
          <p:nvPr/>
        </p:nvSpPr>
        <p:spPr bwMode="auto">
          <a:xfrm>
            <a:off x="7731125" y="2922588"/>
            <a:ext cx="501650" cy="276225"/>
          </a:xfrm>
          <a:custGeom>
            <a:avLst/>
            <a:gdLst>
              <a:gd name="T0" fmla="*/ 16792 w 239"/>
              <a:gd name="T1" fmla="*/ 32497 h 136"/>
              <a:gd name="T2" fmla="*/ 302249 w 239"/>
              <a:gd name="T3" fmla="*/ 32497 h 136"/>
              <a:gd name="T4" fmla="*/ 384109 w 239"/>
              <a:gd name="T5" fmla="*/ 0 h 136"/>
              <a:gd name="T6" fmla="*/ 417692 w 239"/>
              <a:gd name="T7" fmla="*/ 81243 h 136"/>
              <a:gd name="T8" fmla="*/ 367317 w 239"/>
              <a:gd name="T9" fmla="*/ 129988 h 136"/>
              <a:gd name="T10" fmla="*/ 434483 w 239"/>
              <a:gd name="T11" fmla="*/ 243728 h 136"/>
              <a:gd name="T12" fmla="*/ 501650 w 239"/>
              <a:gd name="T13" fmla="*/ 243728 h 136"/>
              <a:gd name="T14" fmla="*/ 400900 w 239"/>
              <a:gd name="T15" fmla="*/ 276225 h 136"/>
              <a:gd name="T16" fmla="*/ 302249 w 239"/>
              <a:gd name="T17" fmla="*/ 194982 h 136"/>
              <a:gd name="T18" fmla="*/ 0 w 239"/>
              <a:gd name="T19" fmla="*/ 194982 h 136"/>
              <a:gd name="T20" fmla="*/ 16792 w 239"/>
              <a:gd name="T21" fmla="*/ 3249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183320" name="Freeform 70"/>
          <p:cNvSpPr>
            <a:spLocks/>
          </p:cNvSpPr>
          <p:nvPr/>
        </p:nvSpPr>
        <p:spPr bwMode="auto">
          <a:xfrm>
            <a:off x="7966075" y="3116263"/>
            <a:ext cx="100013" cy="114300"/>
          </a:xfrm>
          <a:custGeom>
            <a:avLst/>
            <a:gdLst>
              <a:gd name="T0" fmla="*/ 0 w 48"/>
              <a:gd name="T1" fmla="*/ 0 h 56"/>
              <a:gd name="T2" fmla="*/ 66675 w 48"/>
              <a:gd name="T3" fmla="*/ 0 h 56"/>
              <a:gd name="T4" fmla="*/ 100013 w 48"/>
              <a:gd name="T5" fmla="*/ 32657 h 56"/>
              <a:gd name="T6" fmla="*/ 66675 w 48"/>
              <a:gd name="T7" fmla="*/ 114300 h 56"/>
              <a:gd name="T8" fmla="*/ 0 w 48"/>
              <a:gd name="T9" fmla="*/ 114300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83321" name="Freeform 71"/>
          <p:cNvSpPr>
            <a:spLocks/>
          </p:cNvSpPr>
          <p:nvPr/>
        </p:nvSpPr>
        <p:spPr bwMode="auto">
          <a:xfrm>
            <a:off x="7731125" y="3116263"/>
            <a:ext cx="234950" cy="146050"/>
          </a:xfrm>
          <a:custGeom>
            <a:avLst/>
            <a:gdLst>
              <a:gd name="T0" fmla="*/ 0 w 112"/>
              <a:gd name="T1" fmla="*/ 0 h 72"/>
              <a:gd name="T2" fmla="*/ 234950 w 112"/>
              <a:gd name="T3" fmla="*/ 0 h 72"/>
              <a:gd name="T4" fmla="*/ 234950 w 112"/>
              <a:gd name="T5" fmla="*/ 113594 h 72"/>
              <a:gd name="T6" fmla="*/ 0 w 112"/>
              <a:gd name="T7" fmla="*/ 146050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183322" name="Freeform 72"/>
          <p:cNvSpPr>
            <a:spLocks/>
          </p:cNvSpPr>
          <p:nvPr/>
        </p:nvSpPr>
        <p:spPr bwMode="auto">
          <a:xfrm>
            <a:off x="7445375" y="3262313"/>
            <a:ext cx="201613" cy="388937"/>
          </a:xfrm>
          <a:custGeom>
            <a:avLst/>
            <a:gdLst>
              <a:gd name="T0" fmla="*/ 100807 w 96"/>
              <a:gd name="T1" fmla="*/ 0 h 191"/>
              <a:gd name="T2" fmla="*/ 50403 w 96"/>
              <a:gd name="T3" fmla="*/ 48872 h 191"/>
              <a:gd name="T4" fmla="*/ 84005 w 96"/>
              <a:gd name="T5" fmla="*/ 162906 h 191"/>
              <a:gd name="T6" fmla="*/ 50403 w 96"/>
              <a:gd name="T7" fmla="*/ 209741 h 191"/>
              <a:gd name="T8" fmla="*/ 0 w 96"/>
              <a:gd name="T9" fmla="*/ 274903 h 191"/>
              <a:gd name="T10" fmla="*/ 84005 w 96"/>
              <a:gd name="T11" fmla="*/ 388937 h 191"/>
              <a:gd name="T12" fmla="*/ 184812 w 96"/>
              <a:gd name="T13" fmla="*/ 274903 h 191"/>
              <a:gd name="T14" fmla="*/ 201613 w 96"/>
              <a:gd name="T15" fmla="*/ 130324 h 191"/>
              <a:gd name="T16" fmla="*/ 168011 w 96"/>
              <a:gd name="T17" fmla="*/ 130324 h 191"/>
              <a:gd name="T18" fmla="*/ 201613 w 96"/>
              <a:gd name="T19" fmla="*/ 65162 h 191"/>
              <a:gd name="T20" fmla="*/ 201613 w 96"/>
              <a:gd name="T21" fmla="*/ 16291 h 191"/>
              <a:gd name="T22" fmla="*/ 10080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183323" name="Freeform 73"/>
          <p:cNvSpPr>
            <a:spLocks/>
          </p:cNvSpPr>
          <p:nvPr/>
        </p:nvSpPr>
        <p:spPr bwMode="auto">
          <a:xfrm>
            <a:off x="7361238" y="3471863"/>
            <a:ext cx="150812" cy="260350"/>
          </a:xfrm>
          <a:custGeom>
            <a:avLst/>
            <a:gdLst>
              <a:gd name="T0" fmla="*/ 134055 w 72"/>
              <a:gd name="T1" fmla="*/ 0 h 128"/>
              <a:gd name="T2" fmla="*/ 0 w 72"/>
              <a:gd name="T3" fmla="*/ 0 h 128"/>
              <a:gd name="T4" fmla="*/ 0 w 72"/>
              <a:gd name="T5" fmla="*/ 260350 h 128"/>
              <a:gd name="T6" fmla="*/ 134055 w 72"/>
              <a:gd name="T7" fmla="*/ 260350 h 128"/>
              <a:gd name="T8" fmla="*/ 150812 w 72"/>
              <a:gd name="T9" fmla="*/ 227806 h 128"/>
              <a:gd name="T10" fmla="*/ 83784 w 72"/>
              <a:gd name="T11" fmla="*/ 146447 h 128"/>
              <a:gd name="T12" fmla="*/ 83784 w 72"/>
              <a:gd name="T13" fmla="*/ 65088 h 128"/>
              <a:gd name="T14" fmla="*/ 134055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183324" name="Freeform 74"/>
          <p:cNvSpPr>
            <a:spLocks/>
          </p:cNvSpPr>
          <p:nvPr/>
        </p:nvSpPr>
        <p:spPr bwMode="auto">
          <a:xfrm>
            <a:off x="6892925" y="3505200"/>
            <a:ext cx="601663" cy="373063"/>
          </a:xfrm>
          <a:custGeom>
            <a:avLst/>
            <a:gdLst>
              <a:gd name="T0" fmla="*/ 0 w 287"/>
              <a:gd name="T1" fmla="*/ 0 h 184"/>
              <a:gd name="T2" fmla="*/ 467494 w 287"/>
              <a:gd name="T3" fmla="*/ 0 h 184"/>
              <a:gd name="T4" fmla="*/ 467494 w 287"/>
              <a:gd name="T5" fmla="*/ 243302 h 184"/>
              <a:gd name="T6" fmla="*/ 601663 w 287"/>
              <a:gd name="T7" fmla="*/ 243302 h 184"/>
              <a:gd name="T8" fmla="*/ 517808 w 287"/>
              <a:gd name="T9" fmla="*/ 373063 h 184"/>
              <a:gd name="T10" fmla="*/ 366868 w 287"/>
              <a:gd name="T11" fmla="*/ 340623 h 184"/>
              <a:gd name="T12" fmla="*/ 316554 w 287"/>
              <a:gd name="T13" fmla="*/ 145981 h 184"/>
              <a:gd name="T14" fmla="*/ 299783 w 287"/>
              <a:gd name="T15" fmla="*/ 113541 h 184"/>
              <a:gd name="T16" fmla="*/ 182386 w 287"/>
              <a:gd name="T17" fmla="*/ 64881 h 184"/>
              <a:gd name="T18" fmla="*/ 0 w 287"/>
              <a:gd name="T19" fmla="*/ 162201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25" name="Freeform 75"/>
          <p:cNvSpPr>
            <a:spLocks/>
          </p:cNvSpPr>
          <p:nvPr/>
        </p:nvSpPr>
        <p:spPr bwMode="auto">
          <a:xfrm>
            <a:off x="3721100" y="3471863"/>
            <a:ext cx="1004888" cy="520700"/>
          </a:xfrm>
          <a:custGeom>
            <a:avLst/>
            <a:gdLst>
              <a:gd name="T0" fmla="*/ 0 w 479"/>
              <a:gd name="T1" fmla="*/ 0 h 256"/>
              <a:gd name="T2" fmla="*/ 954539 w 479"/>
              <a:gd name="T3" fmla="*/ 0 h 256"/>
              <a:gd name="T4" fmla="*/ 988105 w 479"/>
              <a:gd name="T5" fmla="*/ 32544 h 256"/>
              <a:gd name="T6" fmla="*/ 937756 w 479"/>
              <a:gd name="T7" fmla="*/ 81359 h 256"/>
              <a:gd name="T8" fmla="*/ 1004888 w 479"/>
              <a:gd name="T9" fmla="*/ 146447 h 256"/>
              <a:gd name="T10" fmla="*/ 1004888 w 479"/>
              <a:gd name="T11" fmla="*/ 520700 h 256"/>
              <a:gd name="T12" fmla="*/ 0 w 479"/>
              <a:gd name="T13" fmla="*/ 520700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83326" name="Freeform 76"/>
          <p:cNvSpPr>
            <a:spLocks/>
          </p:cNvSpPr>
          <p:nvPr/>
        </p:nvSpPr>
        <p:spPr bwMode="auto">
          <a:xfrm>
            <a:off x="3451225" y="2387600"/>
            <a:ext cx="1058863" cy="647700"/>
          </a:xfrm>
          <a:custGeom>
            <a:avLst/>
            <a:gdLst>
              <a:gd name="T0" fmla="*/ 0 w 504"/>
              <a:gd name="T1" fmla="*/ 0 h 319"/>
              <a:gd name="T2" fmla="*/ 1042056 w 504"/>
              <a:gd name="T3" fmla="*/ 0 h 319"/>
              <a:gd name="T4" fmla="*/ 1042056 w 504"/>
              <a:gd name="T5" fmla="*/ 48730 h 319"/>
              <a:gd name="T6" fmla="*/ 991634 w 504"/>
              <a:gd name="T7" fmla="*/ 113703 h 319"/>
              <a:gd name="T8" fmla="*/ 1058863 w 504"/>
              <a:gd name="T9" fmla="*/ 178676 h 319"/>
              <a:gd name="T10" fmla="*/ 1058863 w 504"/>
              <a:gd name="T11" fmla="*/ 469024 h 319"/>
              <a:gd name="T12" fmla="*/ 1025248 w 504"/>
              <a:gd name="T13" fmla="*/ 469024 h 319"/>
              <a:gd name="T14" fmla="*/ 1025248 w 504"/>
              <a:gd name="T15" fmla="*/ 647700 h 319"/>
              <a:gd name="T16" fmla="*/ 840367 w 504"/>
              <a:gd name="T17" fmla="*/ 598970 h 319"/>
              <a:gd name="T18" fmla="*/ 773138 w 504"/>
              <a:gd name="T19" fmla="*/ 550240 h 319"/>
              <a:gd name="T20" fmla="*/ 0 w 504"/>
              <a:gd name="T21" fmla="*/ 550240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83327" name="Freeform 77"/>
          <p:cNvSpPr>
            <a:spLocks/>
          </p:cNvSpPr>
          <p:nvPr/>
        </p:nvSpPr>
        <p:spPr bwMode="auto">
          <a:xfrm>
            <a:off x="4476750" y="2857500"/>
            <a:ext cx="922338" cy="503238"/>
          </a:xfrm>
          <a:custGeom>
            <a:avLst/>
            <a:gdLst>
              <a:gd name="T0" fmla="*/ 0 w 439"/>
              <a:gd name="T1" fmla="*/ 0 h 248"/>
              <a:gd name="T2" fmla="*/ 771066 w 439"/>
              <a:gd name="T3" fmla="*/ 0 h 248"/>
              <a:gd name="T4" fmla="*/ 804682 w 439"/>
              <a:gd name="T5" fmla="*/ 48700 h 248"/>
              <a:gd name="T6" fmla="*/ 804682 w 439"/>
              <a:gd name="T7" fmla="*/ 113634 h 248"/>
              <a:gd name="T8" fmla="*/ 871914 w 439"/>
              <a:gd name="T9" fmla="*/ 194802 h 248"/>
              <a:gd name="T10" fmla="*/ 922338 w 439"/>
              <a:gd name="T11" fmla="*/ 275969 h 248"/>
              <a:gd name="T12" fmla="*/ 804682 w 439"/>
              <a:gd name="T13" fmla="*/ 357137 h 248"/>
              <a:gd name="T14" fmla="*/ 821490 w 439"/>
              <a:gd name="T15" fmla="*/ 405837 h 248"/>
              <a:gd name="T16" fmla="*/ 737450 w 439"/>
              <a:gd name="T17" fmla="*/ 503238 h 248"/>
              <a:gd name="T18" fmla="*/ 100848 w 439"/>
              <a:gd name="T19" fmla="*/ 503238 h 248"/>
              <a:gd name="T20" fmla="*/ 0 w 439"/>
              <a:gd name="T21" fmla="*/ 178568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183328" name="Freeform 78"/>
          <p:cNvSpPr>
            <a:spLocks/>
          </p:cNvSpPr>
          <p:nvPr/>
        </p:nvSpPr>
        <p:spPr bwMode="auto">
          <a:xfrm>
            <a:off x="4392613" y="1854200"/>
            <a:ext cx="939800" cy="1003300"/>
          </a:xfrm>
          <a:custGeom>
            <a:avLst/>
            <a:gdLst>
              <a:gd name="T0" fmla="*/ 0 w 447"/>
              <a:gd name="T1" fmla="*/ 0 h 494"/>
              <a:gd name="T2" fmla="*/ 317472 w 447"/>
              <a:gd name="T3" fmla="*/ 0 h 494"/>
              <a:gd name="T4" fmla="*/ 939800 w 447"/>
              <a:gd name="T5" fmla="*/ 129982 h 494"/>
              <a:gd name="T6" fmla="*/ 721144 w 447"/>
              <a:gd name="T7" fmla="*/ 322924 h 494"/>
              <a:gd name="T8" fmla="*/ 637046 w 447"/>
              <a:gd name="T9" fmla="*/ 615384 h 494"/>
              <a:gd name="T10" fmla="*/ 637046 w 447"/>
              <a:gd name="T11" fmla="*/ 777862 h 494"/>
              <a:gd name="T12" fmla="*/ 855702 w 447"/>
              <a:gd name="T13" fmla="*/ 924092 h 494"/>
              <a:gd name="T14" fmla="*/ 872521 w 447"/>
              <a:gd name="T15" fmla="*/ 1003300 h 494"/>
              <a:gd name="T16" fmla="*/ 117738 w 447"/>
              <a:gd name="T17" fmla="*/ 1003300 h 494"/>
              <a:gd name="T18" fmla="*/ 117738 w 447"/>
              <a:gd name="T19" fmla="*/ 712871 h 494"/>
              <a:gd name="T20" fmla="*/ 67279 w 447"/>
              <a:gd name="T21" fmla="*/ 647880 h 494"/>
              <a:gd name="T22" fmla="*/ 100918 w 447"/>
              <a:gd name="T23" fmla="*/ 599137 h 494"/>
              <a:gd name="T24" fmla="*/ 100918 w 447"/>
              <a:gd name="T25" fmla="*/ 534146 h 494"/>
              <a:gd name="T26" fmla="*/ 84098 w 447"/>
              <a:gd name="T27" fmla="*/ 355420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183329" name="Freeform 79"/>
          <p:cNvSpPr>
            <a:spLocks/>
          </p:cNvSpPr>
          <p:nvPr/>
        </p:nvSpPr>
        <p:spPr bwMode="auto">
          <a:xfrm>
            <a:off x="5029200" y="2225675"/>
            <a:ext cx="820738" cy="809625"/>
          </a:xfrm>
          <a:custGeom>
            <a:avLst/>
            <a:gdLst>
              <a:gd name="T0" fmla="*/ 50378 w 391"/>
              <a:gd name="T1" fmla="*/ 64932 h 399"/>
              <a:gd name="T2" fmla="*/ 251889 w 391"/>
              <a:gd name="T3" fmla="*/ 0 h 399"/>
              <a:gd name="T4" fmla="*/ 302267 w 391"/>
              <a:gd name="T5" fmla="*/ 81165 h 399"/>
              <a:gd name="T6" fmla="*/ 587741 w 391"/>
              <a:gd name="T7" fmla="*/ 211030 h 399"/>
              <a:gd name="T8" fmla="*/ 654911 w 391"/>
              <a:gd name="T9" fmla="*/ 292195 h 399"/>
              <a:gd name="T10" fmla="*/ 671704 w 391"/>
              <a:gd name="T11" fmla="*/ 373361 h 399"/>
              <a:gd name="T12" fmla="*/ 770360 w 391"/>
              <a:gd name="T13" fmla="*/ 340895 h 399"/>
              <a:gd name="T14" fmla="*/ 820738 w 391"/>
              <a:gd name="T15" fmla="*/ 389594 h 399"/>
              <a:gd name="T16" fmla="*/ 722082 w 391"/>
              <a:gd name="T17" fmla="*/ 519459 h 399"/>
              <a:gd name="T18" fmla="*/ 688496 w 391"/>
              <a:gd name="T19" fmla="*/ 809625 h 399"/>
              <a:gd name="T20" fmla="*/ 319059 w 391"/>
              <a:gd name="T21" fmla="*/ 809625 h 399"/>
              <a:gd name="T22" fmla="*/ 251889 w 391"/>
              <a:gd name="T23" fmla="*/ 760926 h 399"/>
              <a:gd name="T24" fmla="*/ 251889 w 391"/>
              <a:gd name="T25" fmla="*/ 679760 h 399"/>
              <a:gd name="T26" fmla="*/ 218304 w 391"/>
              <a:gd name="T27" fmla="*/ 614828 h 399"/>
              <a:gd name="T28" fmla="*/ 218304 w 391"/>
              <a:gd name="T29" fmla="*/ 551925 h 399"/>
              <a:gd name="T30" fmla="*/ 0 w 391"/>
              <a:gd name="T31" fmla="*/ 405827 h 399"/>
              <a:gd name="T32" fmla="*/ 0 w 391"/>
              <a:gd name="T33" fmla="*/ 243496 h 399"/>
              <a:gd name="T34" fmla="*/ 50378 w 391"/>
              <a:gd name="T35" fmla="*/ 64932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183330" name="Freeform 80"/>
          <p:cNvSpPr>
            <a:spLocks/>
          </p:cNvSpPr>
          <p:nvPr/>
        </p:nvSpPr>
        <p:spPr bwMode="auto">
          <a:xfrm>
            <a:off x="5332413" y="2146300"/>
            <a:ext cx="938212" cy="436563"/>
          </a:xfrm>
          <a:custGeom>
            <a:avLst/>
            <a:gdLst>
              <a:gd name="T0" fmla="*/ 0 w 447"/>
              <a:gd name="T1" fmla="*/ 144167 h 215"/>
              <a:gd name="T2" fmla="*/ 285452 w 447"/>
              <a:gd name="T3" fmla="*/ 306609 h 215"/>
              <a:gd name="T4" fmla="*/ 352617 w 447"/>
              <a:gd name="T5" fmla="*/ 371586 h 215"/>
              <a:gd name="T6" fmla="*/ 369408 w 447"/>
              <a:gd name="T7" fmla="*/ 436563 h 215"/>
              <a:gd name="T8" fmla="*/ 535222 w 447"/>
              <a:gd name="T9" fmla="*/ 290365 h 215"/>
              <a:gd name="T10" fmla="*/ 938212 w 447"/>
              <a:gd name="T11" fmla="*/ 225388 h 215"/>
              <a:gd name="T12" fmla="*/ 753508 w 447"/>
              <a:gd name="T13" fmla="*/ 111679 h 215"/>
              <a:gd name="T14" fmla="*/ 518430 w 447"/>
              <a:gd name="T15" fmla="*/ 209144 h 215"/>
              <a:gd name="T16" fmla="*/ 285452 w 447"/>
              <a:gd name="T17" fmla="*/ 127923 h 215"/>
              <a:gd name="T18" fmla="*/ 419782 w 447"/>
              <a:gd name="T19" fmla="*/ 14214 h 215"/>
              <a:gd name="T20" fmla="*/ 302243 w 447"/>
              <a:gd name="T21" fmla="*/ 0 h 215"/>
              <a:gd name="T22" fmla="*/ 0 w 447"/>
              <a:gd name="T23" fmla="*/ 14416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183331" name="Freeform 81"/>
          <p:cNvSpPr>
            <a:spLocks/>
          </p:cNvSpPr>
          <p:nvPr/>
        </p:nvSpPr>
        <p:spPr bwMode="auto">
          <a:xfrm>
            <a:off x="5867400" y="2486025"/>
            <a:ext cx="622300" cy="679450"/>
          </a:xfrm>
          <a:custGeom>
            <a:avLst/>
            <a:gdLst>
              <a:gd name="T0" fmla="*/ 302741 w 296"/>
              <a:gd name="T1" fmla="*/ 0 h 335"/>
              <a:gd name="T2" fmla="*/ 487749 w 296"/>
              <a:gd name="T3" fmla="*/ 48677 h 335"/>
              <a:gd name="T4" fmla="*/ 538205 w 296"/>
              <a:gd name="T5" fmla="*/ 194708 h 335"/>
              <a:gd name="T6" fmla="*/ 420473 w 296"/>
              <a:gd name="T7" fmla="*/ 308288 h 335"/>
              <a:gd name="T8" fmla="*/ 454111 w 296"/>
              <a:gd name="T9" fmla="*/ 354937 h 335"/>
              <a:gd name="T10" fmla="*/ 555024 w 296"/>
              <a:gd name="T11" fmla="*/ 292062 h 335"/>
              <a:gd name="T12" fmla="*/ 605481 w 296"/>
              <a:gd name="T13" fmla="*/ 308288 h 335"/>
              <a:gd name="T14" fmla="*/ 622300 w 296"/>
              <a:gd name="T15" fmla="*/ 484742 h 335"/>
              <a:gd name="T16" fmla="*/ 504568 w 296"/>
              <a:gd name="T17" fmla="*/ 646999 h 335"/>
              <a:gd name="T18" fmla="*/ 504568 w 296"/>
              <a:gd name="T19" fmla="*/ 679450 h 335"/>
              <a:gd name="T20" fmla="*/ 0 w 296"/>
              <a:gd name="T21" fmla="*/ 679450 h 335"/>
              <a:gd name="T22" fmla="*/ 67276 w 296"/>
              <a:gd name="T23" fmla="*/ 484742 h 335"/>
              <a:gd name="T24" fmla="*/ 33638 w 296"/>
              <a:gd name="T25" fmla="*/ 338711 h 335"/>
              <a:gd name="T26" fmla="*/ 100914 w 296"/>
              <a:gd name="T27" fmla="*/ 178482 h 335"/>
              <a:gd name="T28" fmla="*/ 302741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183332" name="Freeform 82"/>
          <p:cNvSpPr>
            <a:spLocks/>
          </p:cNvSpPr>
          <p:nvPr/>
        </p:nvSpPr>
        <p:spPr bwMode="auto">
          <a:xfrm>
            <a:off x="5213350" y="3035300"/>
            <a:ext cx="552450" cy="941388"/>
          </a:xfrm>
          <a:custGeom>
            <a:avLst/>
            <a:gdLst>
              <a:gd name="T0" fmla="*/ 134437 w 263"/>
              <a:gd name="T1" fmla="*/ 0 h 463"/>
              <a:gd name="T2" fmla="*/ 504137 w 263"/>
              <a:gd name="T3" fmla="*/ 0 h 463"/>
              <a:gd name="T4" fmla="*/ 552450 w 263"/>
              <a:gd name="T5" fmla="*/ 146393 h 463"/>
              <a:gd name="T6" fmla="*/ 552450 w 263"/>
              <a:gd name="T7" fmla="*/ 616070 h 463"/>
              <a:gd name="T8" fmla="*/ 552450 w 263"/>
              <a:gd name="T9" fmla="*/ 664868 h 463"/>
              <a:gd name="T10" fmla="*/ 487332 w 263"/>
              <a:gd name="T11" fmla="*/ 746197 h 463"/>
              <a:gd name="T12" fmla="*/ 470528 w 263"/>
              <a:gd name="T13" fmla="*/ 843793 h 463"/>
              <a:gd name="T14" fmla="*/ 336091 w 263"/>
              <a:gd name="T15" fmla="*/ 941388 h 463"/>
              <a:gd name="T16" fmla="*/ 268873 w 263"/>
              <a:gd name="T17" fmla="*/ 908856 h 463"/>
              <a:gd name="T18" fmla="*/ 134437 w 263"/>
              <a:gd name="T19" fmla="*/ 713666 h 463"/>
              <a:gd name="T20" fmla="*/ 168046 w 263"/>
              <a:gd name="T21" fmla="*/ 648602 h 463"/>
              <a:gd name="T22" fmla="*/ 117632 w 263"/>
              <a:gd name="T23" fmla="*/ 616070 h 463"/>
              <a:gd name="T24" fmla="*/ 0 w 263"/>
              <a:gd name="T25" fmla="*/ 437146 h 463"/>
              <a:gd name="T26" fmla="*/ 0 w 263"/>
              <a:gd name="T27" fmla="*/ 309052 h 463"/>
              <a:gd name="T28" fmla="*/ 84023 w 263"/>
              <a:gd name="T29" fmla="*/ 227722 h 463"/>
              <a:gd name="T30" fmla="*/ 67218 w 263"/>
              <a:gd name="T31" fmla="*/ 162659 h 463"/>
              <a:gd name="T32" fmla="*/ 168046 w 263"/>
              <a:gd name="T33" fmla="*/ 97595 h 463"/>
              <a:gd name="T34" fmla="*/ 13443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183333" name="Freeform 83"/>
          <p:cNvSpPr>
            <a:spLocks/>
          </p:cNvSpPr>
          <p:nvPr/>
        </p:nvSpPr>
        <p:spPr bwMode="auto">
          <a:xfrm>
            <a:off x="4578350" y="3360738"/>
            <a:ext cx="971550" cy="792162"/>
          </a:xfrm>
          <a:custGeom>
            <a:avLst/>
            <a:gdLst>
              <a:gd name="T0" fmla="*/ 0 w 463"/>
              <a:gd name="T1" fmla="*/ 0 h 390"/>
              <a:gd name="T2" fmla="*/ 635809 w 463"/>
              <a:gd name="T3" fmla="*/ 0 h 390"/>
              <a:gd name="T4" fmla="*/ 635809 w 463"/>
              <a:gd name="T5" fmla="*/ 97497 h 390"/>
              <a:gd name="T6" fmla="*/ 753318 w 463"/>
              <a:gd name="T7" fmla="*/ 290459 h 390"/>
              <a:gd name="T8" fmla="*/ 803680 w 463"/>
              <a:gd name="T9" fmla="*/ 322958 h 390"/>
              <a:gd name="T10" fmla="*/ 770106 w 463"/>
              <a:gd name="T11" fmla="*/ 387956 h 390"/>
              <a:gd name="T12" fmla="*/ 904402 w 463"/>
              <a:gd name="T13" fmla="*/ 582950 h 390"/>
              <a:gd name="T14" fmla="*/ 971550 w 463"/>
              <a:gd name="T15" fmla="*/ 615449 h 390"/>
              <a:gd name="T16" fmla="*/ 887615 w 463"/>
              <a:gd name="T17" fmla="*/ 792162 h 390"/>
              <a:gd name="T18" fmla="*/ 803680 w 463"/>
              <a:gd name="T19" fmla="*/ 792162 h 390"/>
              <a:gd name="T20" fmla="*/ 820467 w 463"/>
              <a:gd name="T21" fmla="*/ 712946 h 390"/>
              <a:gd name="T22" fmla="*/ 182559 w 463"/>
              <a:gd name="T23" fmla="*/ 712946 h 390"/>
              <a:gd name="T24" fmla="*/ 148985 w 463"/>
              <a:gd name="T25" fmla="*/ 631698 h 390"/>
              <a:gd name="T26" fmla="*/ 148985 w 463"/>
              <a:gd name="T27" fmla="*/ 257960 h 390"/>
              <a:gd name="T28" fmla="*/ 81837 w 463"/>
              <a:gd name="T29" fmla="*/ 192963 h 390"/>
              <a:gd name="T30" fmla="*/ 132198 w 463"/>
              <a:gd name="T31" fmla="*/ 144214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183334" name="Freeform 84"/>
          <p:cNvSpPr>
            <a:spLocks/>
          </p:cNvSpPr>
          <p:nvPr/>
        </p:nvSpPr>
        <p:spPr bwMode="auto">
          <a:xfrm>
            <a:off x="5684838" y="3165475"/>
            <a:ext cx="450850" cy="712788"/>
          </a:xfrm>
          <a:custGeom>
            <a:avLst/>
            <a:gdLst>
              <a:gd name="T0" fmla="*/ 81782 w 215"/>
              <a:gd name="T1" fmla="*/ 0 h 351"/>
              <a:gd name="T2" fmla="*/ 115334 w 215"/>
              <a:gd name="T3" fmla="*/ 32492 h 351"/>
              <a:gd name="T4" fmla="*/ 182437 w 215"/>
              <a:gd name="T5" fmla="*/ 0 h 351"/>
              <a:gd name="T6" fmla="*/ 450850 w 215"/>
              <a:gd name="T7" fmla="*/ 0 h 351"/>
              <a:gd name="T8" fmla="*/ 450850 w 215"/>
              <a:gd name="T9" fmla="*/ 436608 h 351"/>
              <a:gd name="T10" fmla="*/ 283092 w 215"/>
              <a:gd name="T11" fmla="*/ 647804 h 351"/>
              <a:gd name="T12" fmla="*/ 0 w 215"/>
              <a:gd name="T13" fmla="*/ 712788 h 351"/>
              <a:gd name="T14" fmla="*/ 16776 w 215"/>
              <a:gd name="T15" fmla="*/ 615313 h 351"/>
              <a:gd name="T16" fmla="*/ 81782 w 215"/>
              <a:gd name="T17" fmla="*/ 534083 h 351"/>
              <a:gd name="T18" fmla="*/ 81782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183335" name="Freeform 85"/>
          <p:cNvSpPr>
            <a:spLocks/>
          </p:cNvSpPr>
          <p:nvPr/>
        </p:nvSpPr>
        <p:spPr bwMode="auto">
          <a:xfrm>
            <a:off x="6135688" y="3133725"/>
            <a:ext cx="622300" cy="614363"/>
          </a:xfrm>
          <a:custGeom>
            <a:avLst/>
            <a:gdLst>
              <a:gd name="T0" fmla="*/ 0 w 296"/>
              <a:gd name="T1" fmla="*/ 32442 h 303"/>
              <a:gd name="T2" fmla="*/ 235465 w 296"/>
              <a:gd name="T3" fmla="*/ 32442 h 303"/>
              <a:gd name="T4" fmla="*/ 319559 w 296"/>
              <a:gd name="T5" fmla="*/ 81104 h 303"/>
              <a:gd name="T6" fmla="*/ 454111 w 296"/>
              <a:gd name="T7" fmla="*/ 81104 h 303"/>
              <a:gd name="T8" fmla="*/ 622300 w 296"/>
              <a:gd name="T9" fmla="*/ 0 h 303"/>
              <a:gd name="T10" fmla="*/ 622300 w 296"/>
              <a:gd name="T11" fmla="*/ 259533 h 303"/>
              <a:gd name="T12" fmla="*/ 605481 w 296"/>
              <a:gd name="T13" fmla="*/ 275754 h 303"/>
              <a:gd name="T14" fmla="*/ 521386 w 296"/>
              <a:gd name="T15" fmla="*/ 435934 h 303"/>
              <a:gd name="T16" fmla="*/ 470930 w 296"/>
              <a:gd name="T17" fmla="*/ 435934 h 303"/>
              <a:gd name="T18" fmla="*/ 319559 w 296"/>
              <a:gd name="T19" fmla="*/ 614363 h 303"/>
              <a:gd name="T20" fmla="*/ 269103 w 296"/>
              <a:gd name="T21" fmla="*/ 565701 h 303"/>
              <a:gd name="T22" fmla="*/ 185008 w 296"/>
              <a:gd name="T23" fmla="*/ 581921 h 303"/>
              <a:gd name="T24" fmla="*/ 0 w 296"/>
              <a:gd name="T25" fmla="*/ 435934 h 303"/>
              <a:gd name="T26" fmla="*/ 0 w 296"/>
              <a:gd name="T27" fmla="*/ 32442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183336" name="Freeform 86"/>
          <p:cNvSpPr>
            <a:spLocks/>
          </p:cNvSpPr>
          <p:nvPr/>
        </p:nvSpPr>
        <p:spPr bwMode="auto">
          <a:xfrm>
            <a:off x="1792288" y="1854200"/>
            <a:ext cx="1658937" cy="842963"/>
          </a:xfrm>
          <a:custGeom>
            <a:avLst/>
            <a:gdLst>
              <a:gd name="T0" fmla="*/ 0 w 790"/>
              <a:gd name="T1" fmla="*/ 0 h 415"/>
              <a:gd name="T2" fmla="*/ 1658937 w 790"/>
              <a:gd name="T3" fmla="*/ 0 h 415"/>
              <a:gd name="T4" fmla="*/ 1658937 w 790"/>
              <a:gd name="T5" fmla="*/ 729214 h 415"/>
              <a:gd name="T6" fmla="*/ 686674 w 790"/>
              <a:gd name="T7" fmla="*/ 729214 h 415"/>
              <a:gd name="T8" fmla="*/ 686674 w 790"/>
              <a:gd name="T9" fmla="*/ 777963 h 415"/>
              <a:gd name="T10" fmla="*/ 453583 w 790"/>
              <a:gd name="T11" fmla="*/ 842963 h 415"/>
              <a:gd name="T12" fmla="*/ 302389 w 790"/>
              <a:gd name="T13" fmla="*/ 599215 h 415"/>
              <a:gd name="T14" fmla="*/ 218392 w 790"/>
              <a:gd name="T15" fmla="*/ 631714 h 415"/>
              <a:gd name="T16" fmla="*/ 201592 w 790"/>
              <a:gd name="T17" fmla="*/ 599215 h 415"/>
              <a:gd name="T18" fmla="*/ 251990 w 790"/>
              <a:gd name="T19" fmla="*/ 469216 h 415"/>
              <a:gd name="T20" fmla="*/ 0 w 790"/>
              <a:gd name="T21" fmla="*/ 211249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37" name="Rectangle 87"/>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38" name="Freeform 88"/>
          <p:cNvSpPr>
            <a:spLocks/>
          </p:cNvSpPr>
          <p:nvPr/>
        </p:nvSpPr>
        <p:spPr bwMode="auto">
          <a:xfrm>
            <a:off x="3451225" y="1854200"/>
            <a:ext cx="1042988" cy="533400"/>
          </a:xfrm>
          <a:custGeom>
            <a:avLst/>
            <a:gdLst>
              <a:gd name="T0" fmla="*/ 0 w 496"/>
              <a:gd name="T1" fmla="*/ 0 h 263"/>
              <a:gd name="T2" fmla="*/ 942054 w 496"/>
              <a:gd name="T3" fmla="*/ 0 h 263"/>
              <a:gd name="T4" fmla="*/ 1026166 w 496"/>
              <a:gd name="T5" fmla="*/ 403599 h 263"/>
              <a:gd name="T6" fmla="*/ 1042988 w 496"/>
              <a:gd name="T7" fmla="*/ 533400 h 263"/>
              <a:gd name="T8" fmla="*/ 0 w 496"/>
              <a:gd name="T9" fmla="*/ 533400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183339" name="Freeform 89"/>
          <p:cNvSpPr>
            <a:spLocks/>
          </p:cNvSpPr>
          <p:nvPr/>
        </p:nvSpPr>
        <p:spPr bwMode="auto">
          <a:xfrm>
            <a:off x="3451225" y="2938463"/>
            <a:ext cx="1225550" cy="533400"/>
          </a:xfrm>
          <a:custGeom>
            <a:avLst/>
            <a:gdLst>
              <a:gd name="T0" fmla="*/ 0 w 583"/>
              <a:gd name="T1" fmla="*/ 0 h 263"/>
              <a:gd name="T2" fmla="*/ 773589 w 583"/>
              <a:gd name="T3" fmla="*/ 0 h 263"/>
              <a:gd name="T4" fmla="*/ 840858 w 583"/>
              <a:gd name="T5" fmla="*/ 48675 h 263"/>
              <a:gd name="T6" fmla="*/ 1025846 w 583"/>
              <a:gd name="T7" fmla="*/ 97351 h 263"/>
              <a:gd name="T8" fmla="*/ 1126749 w 583"/>
              <a:gd name="T9" fmla="*/ 421852 h 263"/>
              <a:gd name="T10" fmla="*/ 1225550 w 583"/>
              <a:gd name="T11" fmla="*/ 533400 h 263"/>
              <a:gd name="T12" fmla="*/ 269074 w 583"/>
              <a:gd name="T13" fmla="*/ 533400 h 263"/>
              <a:gd name="T14" fmla="*/ 269074 w 583"/>
              <a:gd name="T15" fmla="*/ 356952 h 263"/>
              <a:gd name="T16" fmla="*/ 0 w 583"/>
              <a:gd name="T17" fmla="*/ 356952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183340" name="Rectangle 90"/>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sp>
        <p:nvSpPr>
          <p:cNvPr id="183341" name="Freeform 91"/>
          <p:cNvSpPr>
            <a:spLocks/>
          </p:cNvSpPr>
          <p:nvPr/>
        </p:nvSpPr>
        <p:spPr bwMode="auto">
          <a:xfrm>
            <a:off x="6456363" y="3409950"/>
            <a:ext cx="754062" cy="533400"/>
          </a:xfrm>
          <a:custGeom>
            <a:avLst/>
            <a:gdLst>
              <a:gd name="T0" fmla="*/ 302465 w 359"/>
              <a:gd name="T1" fmla="*/ 0 h 263"/>
              <a:gd name="T2" fmla="*/ 285661 w 359"/>
              <a:gd name="T3" fmla="*/ 0 h 263"/>
              <a:gd name="T4" fmla="*/ 201643 w 359"/>
              <a:gd name="T5" fmla="*/ 160223 h 263"/>
              <a:gd name="T6" fmla="*/ 151232 w 359"/>
              <a:gd name="T7" fmla="*/ 160223 h 263"/>
              <a:gd name="T8" fmla="*/ 0 w 359"/>
              <a:gd name="T9" fmla="*/ 322474 h 263"/>
              <a:gd name="T10" fmla="*/ 67214 w 359"/>
              <a:gd name="T11" fmla="*/ 500950 h 263"/>
              <a:gd name="T12" fmla="*/ 302465 w 359"/>
              <a:gd name="T13" fmla="*/ 533400 h 263"/>
              <a:gd name="T14" fmla="*/ 352876 w 359"/>
              <a:gd name="T15" fmla="*/ 500950 h 263"/>
              <a:gd name="T16" fmla="*/ 420090 w 359"/>
              <a:gd name="T17" fmla="*/ 371149 h 263"/>
              <a:gd name="T18" fmla="*/ 436894 w 359"/>
              <a:gd name="T19" fmla="*/ 354924 h 263"/>
              <a:gd name="T20" fmla="*/ 754062 w 359"/>
              <a:gd name="T21" fmla="*/ 257573 h 263"/>
              <a:gd name="T22" fmla="*/ 720455 w 359"/>
              <a:gd name="T23" fmla="*/ 208898 h 263"/>
              <a:gd name="T24" fmla="*/ 602830 w 359"/>
              <a:gd name="T25" fmla="*/ 160223 h 263"/>
              <a:gd name="T26" fmla="*/ 436894 w 359"/>
              <a:gd name="T27" fmla="*/ 257573 h 263"/>
              <a:gd name="T28" fmla="*/ 436894 w 359"/>
              <a:gd name="T29" fmla="*/ 95322 h 263"/>
              <a:gd name="T30" fmla="*/ 302465 w 359"/>
              <a:gd name="T31" fmla="*/ 95322 h 263"/>
              <a:gd name="T32" fmla="*/ 302465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183342" name="Freeform 92"/>
          <p:cNvSpPr>
            <a:spLocks/>
          </p:cNvSpPr>
          <p:nvPr/>
        </p:nvSpPr>
        <p:spPr bwMode="auto">
          <a:xfrm>
            <a:off x="6221413" y="3667125"/>
            <a:ext cx="1190625" cy="406400"/>
          </a:xfrm>
          <a:custGeom>
            <a:avLst/>
            <a:gdLst>
              <a:gd name="T0" fmla="*/ 0 w 567"/>
              <a:gd name="T1" fmla="*/ 406400 h 200"/>
              <a:gd name="T2" fmla="*/ 33598 w 567"/>
              <a:gd name="T3" fmla="*/ 373888 h 200"/>
              <a:gd name="T4" fmla="*/ 302381 w 567"/>
              <a:gd name="T5" fmla="*/ 243840 h 200"/>
              <a:gd name="T6" fmla="*/ 537566 w 567"/>
              <a:gd name="T7" fmla="*/ 276352 h 200"/>
              <a:gd name="T8" fmla="*/ 604762 w 567"/>
              <a:gd name="T9" fmla="*/ 243840 h 200"/>
              <a:gd name="T10" fmla="*/ 671958 w 567"/>
              <a:gd name="T11" fmla="*/ 97536 h 200"/>
              <a:gd name="T12" fmla="*/ 989038 w 567"/>
              <a:gd name="T13" fmla="*/ 0 h 200"/>
              <a:gd name="T14" fmla="*/ 1039435 w 567"/>
              <a:gd name="T15" fmla="*/ 178816 h 200"/>
              <a:gd name="T16" fmla="*/ 1190625 w 567"/>
              <a:gd name="T17" fmla="*/ 211328 h 200"/>
              <a:gd name="T18" fmla="*/ 1123429 w 567"/>
              <a:gd name="T19" fmla="*/ 308864 h 200"/>
              <a:gd name="T20" fmla="*/ 1173826 w 567"/>
              <a:gd name="T21" fmla="*/ 406400 h 200"/>
              <a:gd name="T22" fmla="*/ 0 w 567"/>
              <a:gd name="T23" fmla="*/ 406400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183343" name="Freeform 93"/>
          <p:cNvSpPr>
            <a:spLocks/>
          </p:cNvSpPr>
          <p:nvPr/>
        </p:nvSpPr>
        <p:spPr bwMode="auto">
          <a:xfrm>
            <a:off x="5483225" y="3570288"/>
            <a:ext cx="1039813" cy="536575"/>
          </a:xfrm>
          <a:custGeom>
            <a:avLst/>
            <a:gdLst>
              <a:gd name="T0" fmla="*/ 0 w 495"/>
              <a:gd name="T1" fmla="*/ 536575 h 264"/>
              <a:gd name="T2" fmla="*/ 67220 w 495"/>
              <a:gd name="T3" fmla="*/ 406496 h 264"/>
              <a:gd name="T4" fmla="*/ 201661 w 495"/>
              <a:gd name="T5" fmla="*/ 308937 h 264"/>
              <a:gd name="T6" fmla="*/ 485246 w 495"/>
              <a:gd name="T7" fmla="*/ 260158 h 264"/>
              <a:gd name="T8" fmla="*/ 653297 w 495"/>
              <a:gd name="T9" fmla="*/ 32520 h 264"/>
              <a:gd name="T10" fmla="*/ 653297 w 495"/>
              <a:gd name="T11" fmla="*/ 0 h 264"/>
              <a:gd name="T12" fmla="*/ 838152 w 495"/>
              <a:gd name="T13" fmla="*/ 146339 h 264"/>
              <a:gd name="T14" fmla="*/ 922178 w 495"/>
              <a:gd name="T15" fmla="*/ 130079 h 264"/>
              <a:gd name="T16" fmla="*/ 972593 w 495"/>
              <a:gd name="T17" fmla="*/ 162598 h 264"/>
              <a:gd name="T18" fmla="*/ 1039813 w 495"/>
              <a:gd name="T19" fmla="*/ 341457 h 264"/>
              <a:gd name="T20" fmla="*/ 770932 w 495"/>
              <a:gd name="T21" fmla="*/ 471536 h 264"/>
              <a:gd name="T22" fmla="*/ 737322 w 495"/>
              <a:gd name="T23" fmla="*/ 504055 h 264"/>
              <a:gd name="T24" fmla="*/ 218466 w 495"/>
              <a:gd name="T25" fmla="*/ 504055 h 264"/>
              <a:gd name="T26" fmla="*/ 218466 w 495"/>
              <a:gd name="T27" fmla="*/ 536575 h 264"/>
              <a:gd name="T28" fmla="*/ 0 w 495"/>
              <a:gd name="T29" fmla="*/ 536575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183344" name="Freeform 94"/>
          <p:cNvSpPr>
            <a:spLocks/>
          </p:cNvSpPr>
          <p:nvPr/>
        </p:nvSpPr>
        <p:spPr bwMode="auto">
          <a:xfrm>
            <a:off x="4760913" y="4073525"/>
            <a:ext cx="706437" cy="615950"/>
          </a:xfrm>
          <a:custGeom>
            <a:avLst/>
            <a:gdLst>
              <a:gd name="T0" fmla="*/ 0 w 336"/>
              <a:gd name="T1" fmla="*/ 0 h 303"/>
              <a:gd name="T2" fmla="*/ 639157 w 336"/>
              <a:gd name="T3" fmla="*/ 0 h 303"/>
              <a:gd name="T4" fmla="*/ 622337 w 336"/>
              <a:gd name="T5" fmla="*/ 79281 h 303"/>
              <a:gd name="T6" fmla="*/ 706437 w 336"/>
              <a:gd name="T7" fmla="*/ 79281 h 303"/>
              <a:gd name="T8" fmla="*/ 622337 w 336"/>
              <a:gd name="T9" fmla="*/ 306959 h 303"/>
              <a:gd name="T10" fmla="*/ 538238 w 336"/>
              <a:gd name="T11" fmla="*/ 420798 h 303"/>
              <a:gd name="T12" fmla="*/ 470958 w 336"/>
              <a:gd name="T13" fmla="*/ 615950 h 303"/>
              <a:gd name="T14" fmla="*/ 100920 w 336"/>
              <a:gd name="T15" fmla="*/ 615950 h 303"/>
              <a:gd name="T16" fmla="*/ 100920 w 336"/>
              <a:gd name="T17" fmla="*/ 518374 h 303"/>
              <a:gd name="T18" fmla="*/ 33640 w 336"/>
              <a:gd name="T19" fmla="*/ 502111 h 303"/>
              <a:gd name="T20" fmla="*/ 33640 w 336"/>
              <a:gd name="T21" fmla="*/ 128069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83345" name="Freeform 95"/>
          <p:cNvSpPr>
            <a:spLocks/>
          </p:cNvSpPr>
          <p:nvPr/>
        </p:nvSpPr>
        <p:spPr bwMode="auto">
          <a:xfrm>
            <a:off x="5383213" y="4073525"/>
            <a:ext cx="1206500" cy="290513"/>
          </a:xfrm>
          <a:custGeom>
            <a:avLst/>
            <a:gdLst>
              <a:gd name="T0" fmla="*/ 117503 w 575"/>
              <a:gd name="T1" fmla="*/ 32505 h 143"/>
              <a:gd name="T2" fmla="*/ 318936 w 575"/>
              <a:gd name="T3" fmla="*/ 32505 h 143"/>
              <a:gd name="T4" fmla="*/ 318936 w 575"/>
              <a:gd name="T5" fmla="*/ 0 h 143"/>
              <a:gd name="T6" fmla="*/ 1206500 w 575"/>
              <a:gd name="T7" fmla="*/ 0 h 143"/>
              <a:gd name="T8" fmla="*/ 1189714 w 575"/>
              <a:gd name="T9" fmla="*/ 62978 h 143"/>
              <a:gd name="T10" fmla="*/ 837206 w 575"/>
              <a:gd name="T11" fmla="*/ 209251 h 143"/>
              <a:gd name="T12" fmla="*/ 803634 w 575"/>
              <a:gd name="T13" fmla="*/ 290513 h 143"/>
              <a:gd name="T14" fmla="*/ 0 w 575"/>
              <a:gd name="T15" fmla="*/ 290513 h 143"/>
              <a:gd name="T16" fmla="*/ 117503 w 575"/>
              <a:gd name="T17" fmla="*/ 32505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183346" name="Freeform 96"/>
          <p:cNvSpPr>
            <a:spLocks/>
          </p:cNvSpPr>
          <p:nvPr/>
        </p:nvSpPr>
        <p:spPr bwMode="auto">
          <a:xfrm>
            <a:off x="6186488" y="4073525"/>
            <a:ext cx="1258887" cy="468313"/>
          </a:xfrm>
          <a:custGeom>
            <a:avLst/>
            <a:gdLst>
              <a:gd name="T0" fmla="*/ 403516 w 599"/>
              <a:gd name="T1" fmla="*/ 0 h 231"/>
              <a:gd name="T2" fmla="*/ 1208447 w 599"/>
              <a:gd name="T3" fmla="*/ 0 h 231"/>
              <a:gd name="T4" fmla="*/ 1258887 w 599"/>
              <a:gd name="T5" fmla="*/ 143940 h 231"/>
              <a:gd name="T6" fmla="*/ 1124382 w 599"/>
              <a:gd name="T7" fmla="*/ 289908 h 231"/>
              <a:gd name="T8" fmla="*/ 922623 w 599"/>
              <a:gd name="T9" fmla="*/ 354783 h 231"/>
              <a:gd name="T10" fmla="*/ 838557 w 599"/>
              <a:gd name="T11" fmla="*/ 468313 h 231"/>
              <a:gd name="T12" fmla="*/ 638901 w 599"/>
              <a:gd name="T13" fmla="*/ 273689 h 231"/>
              <a:gd name="T14" fmla="*/ 487582 w 599"/>
              <a:gd name="T15" fmla="*/ 273689 h 231"/>
              <a:gd name="T16" fmla="*/ 470769 w 599"/>
              <a:gd name="T17" fmla="*/ 225034 h 231"/>
              <a:gd name="T18" fmla="*/ 252198 w 599"/>
              <a:gd name="T19" fmla="*/ 225034 h 231"/>
              <a:gd name="T20" fmla="*/ 168132 w 599"/>
              <a:gd name="T21" fmla="*/ 289908 h 231"/>
              <a:gd name="T22" fmla="*/ 0 w 599"/>
              <a:gd name="T23" fmla="*/ 289908 h 231"/>
              <a:gd name="T24" fmla="*/ 33626 w 599"/>
              <a:gd name="T25" fmla="*/ 208815 h 231"/>
              <a:gd name="T26" fmla="*/ 386703 w 599"/>
              <a:gd name="T27" fmla="*/ 62847 h 231"/>
              <a:gd name="T28" fmla="*/ 403516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183347" name="Freeform 97"/>
          <p:cNvSpPr>
            <a:spLocks/>
          </p:cNvSpPr>
          <p:nvPr/>
        </p:nvSpPr>
        <p:spPr bwMode="auto">
          <a:xfrm>
            <a:off x="6338888" y="4298950"/>
            <a:ext cx="685800" cy="582613"/>
          </a:xfrm>
          <a:custGeom>
            <a:avLst/>
            <a:gdLst>
              <a:gd name="T0" fmla="*/ 33556 w 327"/>
              <a:gd name="T1" fmla="*/ 64960 h 287"/>
              <a:gd name="T2" fmla="*/ 100668 w 327"/>
              <a:gd name="T3" fmla="*/ 0 h 287"/>
              <a:gd name="T4" fmla="*/ 318782 w 327"/>
              <a:gd name="T5" fmla="*/ 0 h 287"/>
              <a:gd name="T6" fmla="*/ 335560 w 327"/>
              <a:gd name="T7" fmla="*/ 48720 h 287"/>
              <a:gd name="T8" fmla="*/ 486561 w 327"/>
              <a:gd name="T9" fmla="*/ 48720 h 287"/>
              <a:gd name="T10" fmla="*/ 685800 w 327"/>
              <a:gd name="T11" fmla="*/ 243601 h 287"/>
              <a:gd name="T12" fmla="*/ 503339 w 327"/>
              <a:gd name="T13" fmla="*/ 422242 h 287"/>
              <a:gd name="T14" fmla="*/ 369116 w 327"/>
              <a:gd name="T15" fmla="*/ 470962 h 287"/>
              <a:gd name="T16" fmla="*/ 352338 w 327"/>
              <a:gd name="T17" fmla="*/ 582613 h 287"/>
              <a:gd name="T18" fmla="*/ 285226 w 327"/>
              <a:gd name="T19" fmla="*/ 454722 h 287"/>
              <a:gd name="T20" fmla="*/ 0 w 327"/>
              <a:gd name="T21" fmla="*/ 129921 h 287"/>
              <a:gd name="T22" fmla="*/ 33556 w 327"/>
              <a:gd name="T23" fmla="*/ 6496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183348" name="Freeform 98"/>
          <p:cNvSpPr>
            <a:spLocks/>
          </p:cNvSpPr>
          <p:nvPr/>
        </p:nvSpPr>
        <p:spPr bwMode="auto">
          <a:xfrm>
            <a:off x="6035675" y="4364038"/>
            <a:ext cx="655638" cy="728662"/>
          </a:xfrm>
          <a:custGeom>
            <a:avLst/>
            <a:gdLst>
              <a:gd name="T0" fmla="*/ 0 w 312"/>
              <a:gd name="T1" fmla="*/ 0 h 359"/>
              <a:gd name="T2" fmla="*/ 336225 w 312"/>
              <a:gd name="T3" fmla="*/ 0 h 359"/>
              <a:gd name="T4" fmla="*/ 302602 w 312"/>
              <a:gd name="T5" fmla="*/ 64950 h 359"/>
              <a:gd name="T6" fmla="*/ 588393 w 312"/>
              <a:gd name="T7" fmla="*/ 389702 h 359"/>
              <a:gd name="T8" fmla="*/ 655638 w 312"/>
              <a:gd name="T9" fmla="*/ 517573 h 359"/>
              <a:gd name="T10" fmla="*/ 571582 w 312"/>
              <a:gd name="T11" fmla="*/ 728662 h 359"/>
              <a:gd name="T12" fmla="*/ 117679 w 312"/>
              <a:gd name="T13" fmla="*/ 728662 h 359"/>
              <a:gd name="T14" fmla="*/ 67245 w 312"/>
              <a:gd name="T15" fmla="*/ 631236 h 359"/>
              <a:gd name="T16" fmla="*/ 50434 w 312"/>
              <a:gd name="T17" fmla="*/ 517573 h 359"/>
              <a:gd name="T18" fmla="*/ 100867 w 312"/>
              <a:gd name="T19" fmla="*/ 452623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83349" name="Freeform 99"/>
          <p:cNvSpPr>
            <a:spLocks/>
          </p:cNvSpPr>
          <p:nvPr/>
        </p:nvSpPr>
        <p:spPr bwMode="auto">
          <a:xfrm>
            <a:off x="5600700" y="4364038"/>
            <a:ext cx="536575" cy="760412"/>
          </a:xfrm>
          <a:custGeom>
            <a:avLst/>
            <a:gdLst>
              <a:gd name="T0" fmla="*/ 101002 w 255"/>
              <a:gd name="T1" fmla="*/ 0 h 375"/>
              <a:gd name="T2" fmla="*/ 435573 w 255"/>
              <a:gd name="T3" fmla="*/ 0 h 375"/>
              <a:gd name="T4" fmla="*/ 536575 w 255"/>
              <a:gd name="T5" fmla="*/ 468414 h 375"/>
              <a:gd name="T6" fmla="*/ 486074 w 255"/>
              <a:gd name="T7" fmla="*/ 517080 h 375"/>
              <a:gd name="T8" fmla="*/ 502908 w 255"/>
              <a:gd name="T9" fmla="*/ 630635 h 375"/>
              <a:gd name="T10" fmla="*/ 134670 w 255"/>
              <a:gd name="T11" fmla="*/ 630635 h 375"/>
              <a:gd name="T12" fmla="*/ 134670 w 255"/>
              <a:gd name="T13" fmla="*/ 744190 h 375"/>
              <a:gd name="T14" fmla="*/ 0 w 255"/>
              <a:gd name="T15" fmla="*/ 760412 h 375"/>
              <a:gd name="T16" fmla="*/ 0 w 255"/>
              <a:gd name="T17" fmla="*/ 549524 h 375"/>
              <a:gd name="T18" fmla="*/ 101002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183350" name="Freeform 100"/>
          <p:cNvSpPr>
            <a:spLocks/>
          </p:cNvSpPr>
          <p:nvPr/>
        </p:nvSpPr>
        <p:spPr bwMode="auto">
          <a:xfrm>
            <a:off x="5230813" y="4364038"/>
            <a:ext cx="471487" cy="809625"/>
          </a:xfrm>
          <a:custGeom>
            <a:avLst/>
            <a:gdLst>
              <a:gd name="T0" fmla="*/ 151549 w 224"/>
              <a:gd name="T1" fmla="*/ 0 h 399"/>
              <a:gd name="T2" fmla="*/ 471487 w 224"/>
              <a:gd name="T3" fmla="*/ 0 h 399"/>
              <a:gd name="T4" fmla="*/ 370454 w 224"/>
              <a:gd name="T5" fmla="*/ 549896 h 399"/>
              <a:gd name="T6" fmla="*/ 370454 w 224"/>
              <a:gd name="T7" fmla="*/ 760926 h 399"/>
              <a:gd name="T8" fmla="*/ 269421 w 224"/>
              <a:gd name="T9" fmla="*/ 809625 h 399"/>
              <a:gd name="T10" fmla="*/ 218905 w 224"/>
              <a:gd name="T11" fmla="*/ 679760 h 399"/>
              <a:gd name="T12" fmla="*/ 0 w 224"/>
              <a:gd name="T13" fmla="*/ 679760 h 399"/>
              <a:gd name="T14" fmla="*/ 67355 w 224"/>
              <a:gd name="T15" fmla="*/ 436264 h 399"/>
              <a:gd name="T16" fmla="*/ 0 w 224"/>
              <a:gd name="T17" fmla="*/ 324662 h 399"/>
              <a:gd name="T18" fmla="*/ 67355 w 224"/>
              <a:gd name="T19" fmla="*/ 129865 h 399"/>
              <a:gd name="T20" fmla="*/ 151549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183351" name="Freeform 101"/>
          <p:cNvSpPr>
            <a:spLocks/>
          </p:cNvSpPr>
          <p:nvPr/>
        </p:nvSpPr>
        <p:spPr bwMode="auto">
          <a:xfrm>
            <a:off x="5735638" y="4995863"/>
            <a:ext cx="1139825" cy="971550"/>
          </a:xfrm>
          <a:custGeom>
            <a:avLst/>
            <a:gdLst>
              <a:gd name="T0" fmla="*/ 0 w 543"/>
              <a:gd name="T1" fmla="*/ 0 h 479"/>
              <a:gd name="T2" fmla="*/ 367347 w 543"/>
              <a:gd name="T3" fmla="*/ 0 h 479"/>
              <a:gd name="T4" fmla="*/ 417726 w 543"/>
              <a:gd name="T5" fmla="*/ 97358 h 479"/>
              <a:gd name="T6" fmla="*/ 887930 w 543"/>
              <a:gd name="T7" fmla="*/ 97358 h 479"/>
              <a:gd name="T8" fmla="*/ 887930 w 543"/>
              <a:gd name="T9" fmla="*/ 178489 h 479"/>
              <a:gd name="T10" fmla="*/ 1055860 w 543"/>
              <a:gd name="T11" fmla="*/ 468535 h 479"/>
              <a:gd name="T12" fmla="*/ 1123032 w 543"/>
              <a:gd name="T13" fmla="*/ 663250 h 479"/>
              <a:gd name="T14" fmla="*/ 1139825 w 543"/>
              <a:gd name="T15" fmla="*/ 809287 h 479"/>
              <a:gd name="T16" fmla="*/ 971895 w 543"/>
              <a:gd name="T17" fmla="*/ 955324 h 479"/>
              <a:gd name="T18" fmla="*/ 854344 w 543"/>
              <a:gd name="T19" fmla="*/ 971550 h 479"/>
              <a:gd name="T20" fmla="*/ 803965 w 543"/>
              <a:gd name="T21" fmla="*/ 679477 h 479"/>
              <a:gd name="T22" fmla="*/ 770379 w 543"/>
              <a:gd name="T23" fmla="*/ 679477 h 479"/>
              <a:gd name="T24" fmla="*/ 636035 w 543"/>
              <a:gd name="T25" fmla="*/ 500987 h 479"/>
              <a:gd name="T26" fmla="*/ 669621 w 543"/>
              <a:gd name="T27" fmla="*/ 356979 h 479"/>
              <a:gd name="T28" fmla="*/ 518484 w 543"/>
              <a:gd name="T29" fmla="*/ 194716 h 479"/>
              <a:gd name="T30" fmla="*/ 333761 w 543"/>
              <a:gd name="T31" fmla="*/ 243395 h 479"/>
              <a:gd name="T32" fmla="*/ 182624 w 543"/>
              <a:gd name="T33" fmla="*/ 113584 h 479"/>
              <a:gd name="T34" fmla="*/ 0 w 543"/>
              <a:gd name="T35" fmla="*/ 113584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183352" name="Freeform 102"/>
          <p:cNvSpPr>
            <a:spLocks/>
          </p:cNvSpPr>
          <p:nvPr/>
        </p:nvSpPr>
        <p:spPr bwMode="auto">
          <a:xfrm>
            <a:off x="4845050" y="4672013"/>
            <a:ext cx="706438" cy="647700"/>
          </a:xfrm>
          <a:custGeom>
            <a:avLst/>
            <a:gdLst>
              <a:gd name="T0" fmla="*/ 16820 w 336"/>
              <a:gd name="T1" fmla="*/ 0 h 319"/>
              <a:gd name="T2" fmla="*/ 386859 w 336"/>
              <a:gd name="T3" fmla="*/ 0 h 319"/>
              <a:gd name="T4" fmla="*/ 454139 w 336"/>
              <a:gd name="T5" fmla="*/ 127916 h 319"/>
              <a:gd name="T6" fmla="*/ 386859 w 336"/>
              <a:gd name="T7" fmla="*/ 355321 h 319"/>
              <a:gd name="T8" fmla="*/ 605518 w 336"/>
              <a:gd name="T9" fmla="*/ 355321 h 319"/>
              <a:gd name="T10" fmla="*/ 655978 w 336"/>
              <a:gd name="T11" fmla="*/ 501511 h 319"/>
              <a:gd name="T12" fmla="*/ 706438 w 336"/>
              <a:gd name="T13" fmla="*/ 647700 h 319"/>
              <a:gd name="T14" fmla="*/ 403679 w 336"/>
              <a:gd name="T15" fmla="*/ 631457 h 319"/>
              <a:gd name="T16" fmla="*/ 50460 w 336"/>
              <a:gd name="T17" fmla="*/ 501511 h 319"/>
              <a:gd name="T18" fmla="*/ 100920 w 336"/>
              <a:gd name="T19" fmla="*/ 404051 h 319"/>
              <a:gd name="T20" fmla="*/ 0 w 336"/>
              <a:gd name="T21" fmla="*/ 192889 h 319"/>
              <a:gd name="T22" fmla="*/ 16820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183353" name="Freeform 103"/>
          <p:cNvSpPr>
            <a:spLocks/>
          </p:cNvSpPr>
          <p:nvPr/>
        </p:nvSpPr>
        <p:spPr bwMode="auto">
          <a:xfrm>
            <a:off x="3570288" y="3992563"/>
            <a:ext cx="1208087" cy="598487"/>
          </a:xfrm>
          <a:custGeom>
            <a:avLst/>
            <a:gdLst>
              <a:gd name="T0" fmla="*/ 0 w 575"/>
              <a:gd name="T1" fmla="*/ 0 h 295"/>
              <a:gd name="T2" fmla="*/ 1157662 w 575"/>
              <a:gd name="T3" fmla="*/ 0 h 295"/>
              <a:gd name="T4" fmla="*/ 1191279 w 575"/>
              <a:gd name="T5" fmla="*/ 97381 h 295"/>
              <a:gd name="T6" fmla="*/ 1208087 w 575"/>
              <a:gd name="T7" fmla="*/ 225193 h 295"/>
              <a:gd name="T8" fmla="*/ 1208087 w 575"/>
              <a:gd name="T9" fmla="*/ 598487 h 295"/>
              <a:gd name="T10" fmla="*/ 1008490 w 575"/>
              <a:gd name="T11" fmla="*/ 549797 h 295"/>
              <a:gd name="T12" fmla="*/ 924449 w 575"/>
              <a:gd name="T13" fmla="*/ 566027 h 295"/>
              <a:gd name="T14" fmla="*/ 420204 w 575"/>
              <a:gd name="T15" fmla="*/ 452416 h 295"/>
              <a:gd name="T16" fmla="*/ 420204 w 575"/>
              <a:gd name="T17" fmla="*/ 160273 h 295"/>
              <a:gd name="T18" fmla="*/ 0 w 575"/>
              <a:gd name="T19" fmla="*/ 160273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183354" name="Freeform 104"/>
          <p:cNvSpPr>
            <a:spLocks/>
          </p:cNvSpPr>
          <p:nvPr/>
        </p:nvSpPr>
        <p:spPr bwMode="auto">
          <a:xfrm>
            <a:off x="3051175" y="4152900"/>
            <a:ext cx="1893888" cy="1635125"/>
          </a:xfrm>
          <a:custGeom>
            <a:avLst/>
            <a:gdLst>
              <a:gd name="T0" fmla="*/ 518615 w 902"/>
              <a:gd name="T1" fmla="*/ 0 h 806"/>
              <a:gd name="T2" fmla="*/ 938545 w 902"/>
              <a:gd name="T3" fmla="*/ 0 h 806"/>
              <a:gd name="T4" fmla="*/ 938545 w 902"/>
              <a:gd name="T5" fmla="*/ 292132 h 806"/>
              <a:gd name="T6" fmla="*/ 1442462 w 902"/>
              <a:gd name="T7" fmla="*/ 405738 h 806"/>
              <a:gd name="T8" fmla="*/ 1526449 w 902"/>
              <a:gd name="T9" fmla="*/ 389509 h 806"/>
              <a:gd name="T10" fmla="*/ 1725916 w 902"/>
              <a:gd name="T11" fmla="*/ 438197 h 806"/>
              <a:gd name="T12" fmla="*/ 1809902 w 902"/>
              <a:gd name="T13" fmla="*/ 438197 h 806"/>
              <a:gd name="T14" fmla="*/ 1793105 w 902"/>
              <a:gd name="T15" fmla="*/ 728300 h 806"/>
              <a:gd name="T16" fmla="*/ 1893888 w 902"/>
              <a:gd name="T17" fmla="*/ 939284 h 806"/>
              <a:gd name="T18" fmla="*/ 1843496 w 902"/>
              <a:gd name="T19" fmla="*/ 1036661 h 806"/>
              <a:gd name="T20" fmla="*/ 1658727 w 902"/>
              <a:gd name="T21" fmla="*/ 1069120 h 806"/>
              <a:gd name="T22" fmla="*/ 1408868 w 902"/>
              <a:gd name="T23" fmla="*/ 1280104 h 806"/>
              <a:gd name="T24" fmla="*/ 1341679 w 902"/>
              <a:gd name="T25" fmla="*/ 1456600 h 806"/>
              <a:gd name="T26" fmla="*/ 1375273 w 902"/>
              <a:gd name="T27" fmla="*/ 1635125 h 806"/>
              <a:gd name="T28" fmla="*/ 1039329 w 902"/>
              <a:gd name="T29" fmla="*/ 1505289 h 806"/>
              <a:gd name="T30" fmla="*/ 820965 w 902"/>
              <a:gd name="T31" fmla="*/ 1150268 h 806"/>
              <a:gd name="T32" fmla="*/ 636195 w 902"/>
              <a:gd name="T33" fmla="*/ 1101579 h 806"/>
              <a:gd name="T34" fmla="*/ 535412 w 902"/>
              <a:gd name="T35" fmla="*/ 1198956 h 806"/>
              <a:gd name="T36" fmla="*/ 401034 w 902"/>
              <a:gd name="T37" fmla="*/ 1117809 h 806"/>
              <a:gd name="T38" fmla="*/ 285553 w 902"/>
              <a:gd name="T39" fmla="*/ 906825 h 806"/>
              <a:gd name="T40" fmla="*/ 0 w 902"/>
              <a:gd name="T41" fmla="*/ 663382 h 806"/>
              <a:gd name="T42" fmla="*/ 518615 w 902"/>
              <a:gd name="T43" fmla="*/ 663382 h 806"/>
              <a:gd name="T44" fmla="*/ 518615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183355" name="Freeform 105"/>
          <p:cNvSpPr>
            <a:spLocks/>
          </p:cNvSpPr>
          <p:nvPr/>
        </p:nvSpPr>
        <p:spPr bwMode="auto">
          <a:xfrm>
            <a:off x="2765425" y="3976688"/>
            <a:ext cx="804863" cy="985837"/>
          </a:xfrm>
          <a:custGeom>
            <a:avLst/>
            <a:gdLst>
              <a:gd name="T0" fmla="*/ 0 w 383"/>
              <a:gd name="T1" fmla="*/ 0 h 486"/>
              <a:gd name="T2" fmla="*/ 804863 w 383"/>
              <a:gd name="T3" fmla="*/ 0 h 486"/>
              <a:gd name="T4" fmla="*/ 804863 w 383"/>
              <a:gd name="T5" fmla="*/ 856015 h 486"/>
              <a:gd name="T6" fmla="*/ 285800 w 383"/>
              <a:gd name="T7" fmla="*/ 856015 h 486"/>
              <a:gd name="T8" fmla="*/ 134494 w 383"/>
              <a:gd name="T9" fmla="*/ 856015 h 486"/>
              <a:gd name="T10" fmla="*/ 134494 w 383"/>
              <a:gd name="T11" fmla="*/ 985837 h 486"/>
              <a:gd name="T12" fmla="*/ 0 w 383"/>
              <a:gd name="T13" fmla="*/ 98583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183356" name="Freeform 106"/>
          <p:cNvSpPr>
            <a:spLocks/>
          </p:cNvSpPr>
          <p:nvPr/>
        </p:nvSpPr>
        <p:spPr bwMode="auto">
          <a:xfrm>
            <a:off x="635000" y="1854200"/>
            <a:ext cx="1006475" cy="598488"/>
          </a:xfrm>
          <a:custGeom>
            <a:avLst/>
            <a:gdLst>
              <a:gd name="T0" fmla="*/ 218525 w 479"/>
              <a:gd name="T1" fmla="*/ 0 h 295"/>
              <a:gd name="T2" fmla="*/ 268954 w 479"/>
              <a:gd name="T3" fmla="*/ 178532 h 295"/>
              <a:gd name="T4" fmla="*/ 235334 w 479"/>
              <a:gd name="T5" fmla="*/ 227223 h 295"/>
              <a:gd name="T6" fmla="*/ 0 w 479"/>
              <a:gd name="T7" fmla="*/ 178532 h 295"/>
              <a:gd name="T8" fmla="*/ 67238 w 479"/>
              <a:gd name="T9" fmla="*/ 501107 h 295"/>
              <a:gd name="T10" fmla="*/ 184906 w 479"/>
              <a:gd name="T11" fmla="*/ 501107 h 295"/>
              <a:gd name="T12" fmla="*/ 218525 w 479"/>
              <a:gd name="T13" fmla="*/ 598488 h 295"/>
              <a:gd name="T14" fmla="*/ 670283 w 479"/>
              <a:gd name="T15" fmla="*/ 517337 h 295"/>
              <a:gd name="T16" fmla="*/ 1006475 w 479"/>
              <a:gd name="T17" fmla="*/ 517337 h 295"/>
              <a:gd name="T18" fmla="*/ 1006475 w 479"/>
              <a:gd name="T19" fmla="*/ 0 h 295"/>
              <a:gd name="T20" fmla="*/ 218525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183357" name="Freeform 107"/>
          <p:cNvSpPr>
            <a:spLocks/>
          </p:cNvSpPr>
          <p:nvPr/>
        </p:nvSpPr>
        <p:spPr bwMode="auto">
          <a:xfrm>
            <a:off x="1608138" y="1854200"/>
            <a:ext cx="854075" cy="1279525"/>
          </a:xfrm>
          <a:custGeom>
            <a:avLst/>
            <a:gdLst>
              <a:gd name="T0" fmla="*/ 33575 w 407"/>
              <a:gd name="T1" fmla="*/ 0 h 630"/>
              <a:gd name="T2" fmla="*/ 184665 w 407"/>
              <a:gd name="T3" fmla="*/ 0 h 630"/>
              <a:gd name="T4" fmla="*/ 184665 w 407"/>
              <a:gd name="T5" fmla="*/ 211223 h 630"/>
              <a:gd name="T6" fmla="*/ 436481 w 407"/>
              <a:gd name="T7" fmla="*/ 469159 h 630"/>
              <a:gd name="T8" fmla="*/ 386117 w 407"/>
              <a:gd name="T9" fmla="*/ 582895 h 630"/>
              <a:gd name="T10" fmla="*/ 402905 w 407"/>
              <a:gd name="T11" fmla="*/ 647886 h 630"/>
              <a:gd name="T12" fmla="*/ 503631 w 407"/>
              <a:gd name="T13" fmla="*/ 615391 h 630"/>
              <a:gd name="T14" fmla="*/ 637933 w 407"/>
              <a:gd name="T15" fmla="*/ 842862 h 630"/>
              <a:gd name="T16" fmla="*/ 854075 w 407"/>
              <a:gd name="T17" fmla="*/ 777870 h 630"/>
              <a:gd name="T18" fmla="*/ 854075 w 407"/>
              <a:gd name="T19" fmla="*/ 1279525 h 630"/>
              <a:gd name="T20" fmla="*/ 453268 w 407"/>
              <a:gd name="T21" fmla="*/ 1279525 h 630"/>
              <a:gd name="T22" fmla="*/ 50363 w 407"/>
              <a:gd name="T23" fmla="*/ 1279525 h 630"/>
              <a:gd name="T24" fmla="*/ 50363 w 407"/>
              <a:gd name="T25" fmla="*/ 891606 h 630"/>
              <a:gd name="T26" fmla="*/ 0 w 407"/>
              <a:gd name="T27" fmla="*/ 891606 h 630"/>
              <a:gd name="T28" fmla="*/ 83939 w 407"/>
              <a:gd name="T29" fmla="*/ 599143 h 630"/>
              <a:gd name="T30" fmla="*/ 33575 w 407"/>
              <a:gd name="T31" fmla="*/ 517903 h 630"/>
              <a:gd name="T32" fmla="*/ 33575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183358" name="Freeform 108"/>
          <p:cNvSpPr>
            <a:spLocks/>
          </p:cNvSpPr>
          <p:nvPr/>
        </p:nvSpPr>
        <p:spPr bwMode="auto">
          <a:xfrm>
            <a:off x="1254125" y="3133725"/>
            <a:ext cx="808038" cy="1246188"/>
          </a:xfrm>
          <a:custGeom>
            <a:avLst/>
            <a:gdLst>
              <a:gd name="T0" fmla="*/ 0 w 384"/>
              <a:gd name="T1" fmla="*/ 0 h 614"/>
              <a:gd name="T2" fmla="*/ 808038 w 384"/>
              <a:gd name="T3" fmla="*/ 0 h 614"/>
              <a:gd name="T4" fmla="*/ 808038 w 384"/>
              <a:gd name="T5" fmla="*/ 858530 h 614"/>
              <a:gd name="T6" fmla="*/ 808038 w 384"/>
              <a:gd name="T7" fmla="*/ 1035107 h 614"/>
              <a:gd name="T8" fmla="*/ 723867 w 384"/>
              <a:gd name="T9" fmla="*/ 1018870 h 614"/>
              <a:gd name="T10" fmla="*/ 757536 w 384"/>
              <a:gd name="T11" fmla="*/ 1246188 h 614"/>
              <a:gd name="T12" fmla="*/ 0 w 384"/>
              <a:gd name="T13" fmla="*/ 533791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183359" name="Freeform 109"/>
          <p:cNvSpPr>
            <a:spLocks/>
          </p:cNvSpPr>
          <p:nvPr/>
        </p:nvSpPr>
        <p:spPr bwMode="auto">
          <a:xfrm>
            <a:off x="1978025" y="3992563"/>
            <a:ext cx="787400" cy="969962"/>
          </a:xfrm>
          <a:custGeom>
            <a:avLst/>
            <a:gdLst>
              <a:gd name="T0" fmla="*/ 83989 w 375"/>
              <a:gd name="T1" fmla="*/ 0 h 478"/>
              <a:gd name="T2" fmla="*/ 787400 w 375"/>
              <a:gd name="T3" fmla="*/ 0 h 478"/>
              <a:gd name="T4" fmla="*/ 787400 w 375"/>
              <a:gd name="T5" fmla="*/ 969962 h 478"/>
              <a:gd name="T6" fmla="*/ 535432 w 375"/>
              <a:gd name="T7" fmla="*/ 969962 h 478"/>
              <a:gd name="T8" fmla="*/ 83989 w 375"/>
              <a:gd name="T9" fmla="*/ 760953 h 478"/>
              <a:gd name="T10" fmla="*/ 83989 w 375"/>
              <a:gd name="T11" fmla="*/ 696019 h 478"/>
              <a:gd name="T12" fmla="*/ 100787 w 375"/>
              <a:gd name="T13" fmla="*/ 484981 h 478"/>
              <a:gd name="T14" fmla="*/ 33596 w 375"/>
              <a:gd name="T15" fmla="*/ 387579 h 478"/>
              <a:gd name="T16" fmla="*/ 0 w 375"/>
              <a:gd name="T17" fmla="*/ 160308 h 478"/>
              <a:gd name="T18" fmla="*/ 83989 w 375"/>
              <a:gd name="T19" fmla="*/ 176541 h 478"/>
              <a:gd name="T20" fmla="*/ 83989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183360" name="Freeform 110"/>
          <p:cNvSpPr>
            <a:spLocks/>
          </p:cNvSpPr>
          <p:nvPr/>
        </p:nvSpPr>
        <p:spPr bwMode="auto">
          <a:xfrm>
            <a:off x="635000" y="3116263"/>
            <a:ext cx="1443038" cy="1571625"/>
          </a:xfrm>
          <a:custGeom>
            <a:avLst/>
            <a:gdLst>
              <a:gd name="T0" fmla="*/ 33608 w 687"/>
              <a:gd name="T1" fmla="*/ 0 h 774"/>
              <a:gd name="T2" fmla="*/ 619645 w 687"/>
              <a:gd name="T3" fmla="*/ 0 h 774"/>
              <a:gd name="T4" fmla="*/ 619645 w 687"/>
              <a:gd name="T5" fmla="*/ 534028 h 774"/>
              <a:gd name="T6" fmla="*/ 1375822 w 687"/>
              <a:gd name="T7" fmla="*/ 1262985 h 774"/>
              <a:gd name="T8" fmla="*/ 1443038 w 687"/>
              <a:gd name="T9" fmla="*/ 1360451 h 774"/>
              <a:gd name="T10" fmla="*/ 1409430 w 687"/>
              <a:gd name="T11" fmla="*/ 1571625 h 774"/>
              <a:gd name="T12" fmla="*/ 1039744 w 687"/>
              <a:gd name="T13" fmla="*/ 1571625 h 774"/>
              <a:gd name="T14" fmla="*/ 703665 w 687"/>
              <a:gd name="T15" fmla="*/ 1311718 h 774"/>
              <a:gd name="T16" fmla="*/ 569233 w 687"/>
              <a:gd name="T17" fmla="*/ 1311718 h 774"/>
              <a:gd name="T18" fmla="*/ 285667 w 687"/>
              <a:gd name="T19" fmla="*/ 810179 h 774"/>
              <a:gd name="T20" fmla="*/ 84020 w 687"/>
              <a:gd name="T21" fmla="*/ 517783 h 774"/>
              <a:gd name="T22" fmla="*/ 117628 w 687"/>
              <a:gd name="T23" fmla="*/ 404074 h 774"/>
              <a:gd name="T24" fmla="*/ 0 w 687"/>
              <a:gd name="T25" fmla="*/ 243663 h 774"/>
              <a:gd name="T26" fmla="*/ 33608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graphicFrame>
        <p:nvGraphicFramePr>
          <p:cNvPr id="183361" name="Object 111"/>
          <p:cNvGraphicFramePr>
            <a:graphicFrameLocks noChangeAspect="1"/>
          </p:cNvGraphicFramePr>
          <p:nvPr/>
        </p:nvGraphicFramePr>
        <p:xfrm>
          <a:off x="3765550" y="4808538"/>
          <a:ext cx="917575" cy="276225"/>
        </p:xfrm>
        <a:graphic>
          <a:graphicData uri="http://schemas.openxmlformats.org/presentationml/2006/ole">
            <mc:AlternateContent xmlns:mc="http://schemas.openxmlformats.org/markup-compatibility/2006">
              <mc:Choice xmlns:v="urn:schemas-microsoft-com:vml" Requires="v">
                <p:oleObj spid="_x0000_s143365" name="Clip" r:id="rId4" imgW="7034213" imgH="2111375" progId="MS_ClipArt_Gallery.2">
                  <p:embed/>
                </p:oleObj>
              </mc:Choice>
              <mc:Fallback>
                <p:oleObj name="Clip" r:id="rId4" imgW="7034213" imgH="2111375" progId="MS_ClipArt_Gallery.2">
                  <p:embed/>
                  <p:pic>
                    <p:nvPicPr>
                      <p:cNvPr id="183361" name="Object 1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808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3362" name="Line 112"/>
          <p:cNvSpPr>
            <a:spLocks noChangeShapeType="1"/>
          </p:cNvSpPr>
          <p:nvPr/>
        </p:nvSpPr>
        <p:spPr bwMode="auto">
          <a:xfrm flipH="1" flipV="1">
            <a:off x="2955925" y="3546475"/>
            <a:ext cx="1031875" cy="1076325"/>
          </a:xfrm>
          <a:prstGeom prst="line">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363" name="Freeform 113"/>
          <p:cNvSpPr>
            <a:spLocks/>
          </p:cNvSpPr>
          <p:nvPr/>
        </p:nvSpPr>
        <p:spPr bwMode="auto">
          <a:xfrm>
            <a:off x="2062163" y="3133725"/>
            <a:ext cx="703262" cy="858838"/>
          </a:xfrm>
          <a:custGeom>
            <a:avLst/>
            <a:gdLst>
              <a:gd name="T0" fmla="*/ 417759 w 335"/>
              <a:gd name="T1" fmla="*/ 162428 h 423"/>
              <a:gd name="T2" fmla="*/ 703262 w 335"/>
              <a:gd name="T3" fmla="*/ 162428 h 423"/>
              <a:gd name="T4" fmla="*/ 703262 w 335"/>
              <a:gd name="T5" fmla="*/ 858838 h 423"/>
              <a:gd name="T6" fmla="*/ 0 w 335"/>
              <a:gd name="T7" fmla="*/ 858838 h 423"/>
              <a:gd name="T8" fmla="*/ 0 w 335"/>
              <a:gd name="T9" fmla="*/ 0 h 423"/>
              <a:gd name="T10" fmla="*/ 417759 w 335"/>
              <a:gd name="T11" fmla="*/ 0 h 423"/>
              <a:gd name="T12" fmla="*/ 417759 w 335"/>
              <a:gd name="T13" fmla="*/ 162428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183364" name="Freeform 114"/>
          <p:cNvSpPr>
            <a:spLocks/>
          </p:cNvSpPr>
          <p:nvPr/>
        </p:nvSpPr>
        <p:spPr bwMode="auto">
          <a:xfrm>
            <a:off x="635000" y="2355850"/>
            <a:ext cx="1057275" cy="777875"/>
          </a:xfrm>
          <a:custGeom>
            <a:avLst/>
            <a:gdLst>
              <a:gd name="T0" fmla="*/ 67262 w 503"/>
              <a:gd name="T1" fmla="*/ 0 h 383"/>
              <a:gd name="T2" fmla="*/ 184971 w 503"/>
              <a:gd name="T3" fmla="*/ 0 h 383"/>
              <a:gd name="T4" fmla="*/ 218602 w 503"/>
              <a:gd name="T5" fmla="*/ 97488 h 383"/>
              <a:gd name="T6" fmla="*/ 653703 w 503"/>
              <a:gd name="T7" fmla="*/ 16248 h 383"/>
              <a:gd name="T8" fmla="*/ 1006828 w 503"/>
              <a:gd name="T9" fmla="*/ 16248 h 383"/>
              <a:gd name="T10" fmla="*/ 1057275 w 503"/>
              <a:gd name="T11" fmla="*/ 97488 h 383"/>
              <a:gd name="T12" fmla="*/ 990013 w 503"/>
              <a:gd name="T13" fmla="*/ 389953 h 383"/>
              <a:gd name="T14" fmla="*/ 1023644 w 503"/>
              <a:gd name="T15" fmla="*/ 389953 h 383"/>
              <a:gd name="T16" fmla="*/ 1023644 w 503"/>
              <a:gd name="T17" fmla="*/ 777875 h 383"/>
              <a:gd name="T18" fmla="*/ 33631 w 503"/>
              <a:gd name="T19" fmla="*/ 777875 h 383"/>
              <a:gd name="T20" fmla="*/ 0 w 503"/>
              <a:gd name="T21" fmla="*/ 599147 h 383"/>
              <a:gd name="T22" fmla="*/ 67262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183365" name="Rectangle 115"/>
          <p:cNvSpPr>
            <a:spLocks noChangeArrowheads="1"/>
          </p:cNvSpPr>
          <p:nvPr/>
        </p:nvSpPr>
        <p:spPr bwMode="auto">
          <a:xfrm>
            <a:off x="1106488" y="2147888"/>
            <a:ext cx="3886200" cy="1346200"/>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endParaRPr lang="en-US" altLang="en-US"/>
          </a:p>
        </p:txBody>
      </p:sp>
      <p:graphicFrame>
        <p:nvGraphicFramePr>
          <p:cNvPr id="183367" name="Object 117"/>
          <p:cNvGraphicFramePr>
            <a:graphicFrameLocks noChangeAspect="1"/>
          </p:cNvGraphicFramePr>
          <p:nvPr/>
        </p:nvGraphicFramePr>
        <p:xfrm>
          <a:off x="3133725" y="4406900"/>
          <a:ext cx="582613" cy="1722438"/>
        </p:xfrm>
        <a:graphic>
          <a:graphicData uri="http://schemas.openxmlformats.org/presentationml/2006/ole">
            <mc:AlternateContent xmlns:mc="http://schemas.openxmlformats.org/markup-compatibility/2006">
              <mc:Choice xmlns:v="urn:schemas-microsoft-com:vml" Requires="v">
                <p:oleObj spid="_x0000_s143366" name="Equation" r:id="rId6" imgW="317362" imgH="939392" progId="Equation.DSMT4">
                  <p:embed/>
                </p:oleObj>
              </mc:Choice>
              <mc:Fallback>
                <p:oleObj name="Equation" r:id="rId6" imgW="317362" imgH="939392" progId="Equation.DSMT4">
                  <p:embed/>
                  <p:pic>
                    <p:nvPicPr>
                      <p:cNvPr id="183367" name="Object 1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725" y="4406900"/>
                        <a:ext cx="582613" cy="17224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3368" name="Object 118"/>
          <p:cNvGraphicFramePr>
            <a:graphicFrameLocks noChangeAspect="1"/>
          </p:cNvGraphicFramePr>
          <p:nvPr/>
        </p:nvGraphicFramePr>
        <p:xfrm>
          <a:off x="1244600" y="2182813"/>
          <a:ext cx="3673475" cy="1155700"/>
        </p:xfrm>
        <a:graphic>
          <a:graphicData uri="http://schemas.openxmlformats.org/presentationml/2006/ole">
            <mc:AlternateContent xmlns:mc="http://schemas.openxmlformats.org/markup-compatibility/2006">
              <mc:Choice xmlns:v="urn:schemas-microsoft-com:vml" Requires="v">
                <p:oleObj spid="_x0000_s143367" name="Equation" r:id="rId8" imgW="2260600" imgH="711200" progId="Equation.DSMT4">
                  <p:embed/>
                </p:oleObj>
              </mc:Choice>
              <mc:Fallback>
                <p:oleObj name="Equation" r:id="rId8" imgW="2260600" imgH="711200" progId="Equation.DSMT4">
                  <p:embed/>
                  <p:pic>
                    <p:nvPicPr>
                      <p:cNvPr id="183368" name="Object 1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4600" y="2182813"/>
                        <a:ext cx="3673475" cy="115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1" name="Text Box 3"/>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10"/>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pPr marL="0" indent="0">
              <a:buNone/>
            </a:pPr>
            <a:r>
              <a:rPr lang="en-US" altLang="en-US" sz="3200" i="0" kern="0" dirty="0" smtClean="0"/>
              <a:t>Exploration vs. exploitation</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Tree>
    <p:extLst>
      <p:ext uri="{BB962C8B-B14F-4D97-AF65-F5344CB8AC3E}">
        <p14:creationId xmlns:p14="http://schemas.microsoft.com/office/powerpoint/2010/main" val="42172988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Grp="1" noChangeArrowheads="1"/>
          </p:cNvSpPr>
          <p:nvPr>
            <p:ph type="title"/>
          </p:nvPr>
        </p:nvSpPr>
        <p:spPr/>
        <p:txBody>
          <a:bodyPr/>
          <a:lstStyle/>
          <a:p>
            <a:r>
              <a:rPr lang="en-US" altLang="en-US" dirty="0" smtClean="0"/>
              <a:t>Exploration vs. exploitation</a:t>
            </a:r>
          </a:p>
        </p:txBody>
      </p:sp>
      <p:sp>
        <p:nvSpPr>
          <p:cNvPr id="185349" name="Rectangle 3"/>
          <p:cNvSpPr>
            <a:spLocks noGrp="1" noChangeArrowheads="1"/>
          </p:cNvSpPr>
          <p:nvPr>
            <p:ph type="body" idx="1"/>
          </p:nvPr>
        </p:nvSpPr>
        <p:spPr/>
        <p:txBody>
          <a:bodyPr/>
          <a:lstStyle/>
          <a:p>
            <a:endParaRPr lang="en-US" altLang="en-US" smtClean="0"/>
          </a:p>
        </p:txBody>
      </p:sp>
      <p:pic>
        <p:nvPicPr>
          <p:cNvPr id="1853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73175"/>
            <a:ext cx="78359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51" name="Rectangle 5"/>
          <p:cNvSpPr>
            <a:spLocks noChangeArrowheads="1"/>
          </p:cNvSpPr>
          <p:nvPr/>
        </p:nvSpPr>
        <p:spPr bwMode="auto">
          <a:xfrm>
            <a:off x="1231900" y="5511800"/>
            <a:ext cx="6565900" cy="723900"/>
          </a:xfrm>
          <a:prstGeom prst="rect">
            <a:avLst/>
          </a:prstGeom>
          <a:solidFill>
            <a:schemeClr val="bg1"/>
          </a:solidFill>
          <a:ln>
            <a:noFill/>
          </a:ln>
          <a:effectLst/>
          <a:extLs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l"/>
            <a:r>
              <a:rPr lang="en-US" altLang="en-US" sz="2000" i="0" dirty="0"/>
              <a:t>Pure </a:t>
            </a:r>
            <a:r>
              <a:rPr lang="en-US" altLang="en-US" sz="2000" i="0" dirty="0" smtClean="0"/>
              <a:t>exploitation with generalized learning.</a:t>
            </a:r>
            <a:endParaRPr lang="en-US" altLang="en-US" sz="2000" i="0" dirty="0"/>
          </a:p>
        </p:txBody>
      </p:sp>
      <p:sp>
        <p:nvSpPr>
          <p:cNvPr id="2" name="Footer Placeholder 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42366513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Exploration vs. </a:t>
            </a:r>
            <a:r>
              <a:rPr lang="en-US" altLang="en-US" dirty="0" smtClean="0"/>
              <a:t>exploitation</a:t>
            </a:r>
            <a:endParaRPr lang="en-US" dirty="0"/>
          </a:p>
        </p:txBody>
      </p:sp>
      <p:sp>
        <p:nvSpPr>
          <p:cNvPr id="3" name="Content Placeholder 2"/>
          <p:cNvSpPr>
            <a:spLocks noGrp="1"/>
          </p:cNvSpPr>
          <p:nvPr>
            <p:ph idx="1"/>
          </p:nvPr>
        </p:nvSpPr>
        <p:spPr/>
        <p:txBody>
          <a:bodyPr/>
          <a:lstStyle/>
          <a:p>
            <a:r>
              <a:rPr lang="en-US" dirty="0" smtClean="0"/>
              <a:t>Notes</a:t>
            </a:r>
          </a:p>
          <a:p>
            <a:pPr lvl="1"/>
            <a:r>
              <a:rPr lang="en-US" dirty="0" smtClean="0"/>
              <a:t>This is a learning problem in the presence of a physical state (the location)</a:t>
            </a:r>
          </a:p>
          <a:p>
            <a:pPr lvl="1"/>
            <a:r>
              <a:rPr lang="en-US" dirty="0" smtClean="0"/>
              <a:t>Above, we are using a pure exploitation strategy, but with generalized learning (visiting one location teaches us about another location).</a:t>
            </a:r>
          </a:p>
          <a:p>
            <a:pPr lvl="1"/>
            <a:r>
              <a:rPr lang="en-US" dirty="0" smtClean="0"/>
              <a:t>An active area of research, with painfully little progress, is how to do active learning for state-dependent problems (in general) and more specifically, problems with a physical state.</a:t>
            </a:r>
          </a:p>
          <a:p>
            <a:pPr lvl="1"/>
            <a:r>
              <a:rPr lang="en-US" dirty="0" smtClean="0"/>
              <a:t>Note that we have avoided modeling the uncertainty in the value functions as part of the state variable.  This is a historical oversight.</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986519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1418" y="603094"/>
            <a:ext cx="5986156" cy="5343016"/>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1353312" y="6227064"/>
            <a:ext cx="6654386" cy="369332"/>
          </a:xfrm>
          <a:prstGeom prst="rect">
            <a:avLst/>
          </a:prstGeom>
          <a:noFill/>
        </p:spPr>
        <p:txBody>
          <a:bodyPr wrap="none" rtlCol="0">
            <a:spAutoFit/>
          </a:bodyPr>
          <a:lstStyle/>
          <a:p>
            <a:pPr algn="l"/>
            <a:r>
              <a:rPr lang="en-US" i="0" dirty="0" smtClean="0"/>
              <a:t>Optimal learning with a single physical state and hierarchical learning.</a:t>
            </a:r>
          </a:p>
        </p:txBody>
      </p:sp>
      <p:sp>
        <p:nvSpPr>
          <p:cNvPr id="3" name="Footer Placeholder 2"/>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622435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255142</TotalTime>
  <Pages>28</Pages>
  <Words>5503</Words>
  <Application>Microsoft Office PowerPoint</Application>
  <PresentationFormat>On-screen Show (4:3)</PresentationFormat>
  <Paragraphs>1049</Paragraphs>
  <Slides>148</Slides>
  <Notes>87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4</vt:i4>
      </vt:variant>
      <vt:variant>
        <vt:lpstr>Slide Titles</vt:lpstr>
      </vt:variant>
      <vt:variant>
        <vt:i4>148</vt:i4>
      </vt:variant>
    </vt:vector>
  </HeadingPairs>
  <TitlesOfParts>
    <vt:vector size="157" baseType="lpstr">
      <vt:lpstr>Arial</vt:lpstr>
      <vt:lpstr>Cambria Math</vt:lpstr>
      <vt:lpstr>Times New Roman</vt:lpstr>
      <vt:lpstr>Wingdings</vt:lpstr>
      <vt:lpstr>CIV 411 11 Intro and overview</vt:lpstr>
      <vt:lpstr>Equation</vt:lpstr>
      <vt:lpstr>Clip</vt:lpstr>
      <vt:lpstr>Chart</vt:lpstr>
      <vt:lpstr>Worksheet</vt:lpstr>
      <vt:lpstr>PowerPoint Presentation</vt:lpstr>
      <vt:lpstr>Week 10 </vt:lpstr>
      <vt:lpstr>Backward MDP and the curse of dimensionality</vt:lpstr>
      <vt:lpstr>Curse of dimensionality</vt:lpstr>
      <vt:lpstr>Curse of dimensionality</vt:lpstr>
      <vt:lpstr>Curse of dimensionality</vt:lpstr>
      <vt:lpstr>Curse of dimensionality</vt:lpstr>
      <vt:lpstr>Curse of dimensionality</vt:lpstr>
      <vt:lpstr>Curse of dimensionality</vt:lpstr>
      <vt:lpstr>Curse of dimensionality</vt:lpstr>
      <vt:lpstr>Backward ADP-Chapter 16</vt:lpstr>
      <vt:lpstr>Backward ADP</vt:lpstr>
      <vt:lpstr>Backward ADP</vt:lpstr>
      <vt:lpstr>Backward ADP</vt:lpstr>
      <vt:lpstr>Backward ADP</vt:lpstr>
      <vt:lpstr>Backward ADP</vt:lpstr>
      <vt:lpstr>Backward ADP</vt:lpstr>
      <vt:lpstr>Backward ADP</vt:lpstr>
      <vt:lpstr>Backward ADP</vt:lpstr>
      <vt:lpstr>Histories of approximate dynamic programming and reinforcement learning</vt:lpstr>
      <vt:lpstr>Histories of ADP/reinforcement learning</vt:lpstr>
      <vt:lpstr>The fields of stochastic optimization</vt:lpstr>
      <vt:lpstr>Histories of ADP/reinforcement learning</vt:lpstr>
      <vt:lpstr>Histories of ADP/reinforcement learning</vt:lpstr>
      <vt:lpstr>Histories of ADP/reinforcement learning</vt:lpstr>
      <vt:lpstr>Histories of ADP/reinforcement learning</vt:lpstr>
      <vt:lpstr>Histories of ADP/reinforcement learning</vt:lpstr>
      <vt:lpstr>Histories of ADP/reinforcement learning</vt:lpstr>
      <vt:lpstr>Histories of ADP/reinforcement learning</vt:lpstr>
      <vt:lpstr>Histories of ADP/reinforcement learning</vt:lpstr>
      <vt:lpstr>Next steps </vt:lpstr>
      <vt:lpstr>Learning the value of a policy</vt:lpstr>
      <vt:lpstr>TD-learning</vt:lpstr>
      <vt:lpstr>TD-learning</vt:lpstr>
      <vt:lpstr>TD-learning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Q-learning</vt:lpstr>
      <vt:lpstr>PowerPoint Presentation</vt:lpstr>
      <vt:lpstr>Approximate dynamic programming</vt:lpstr>
      <vt:lpstr>Algorithms</vt:lpstr>
      <vt:lpstr>Approximate value iteration</vt:lpstr>
      <vt:lpstr>Approximate value iteration</vt:lpstr>
      <vt:lpstr>Approximate policy iteration</vt:lpstr>
      <vt:lpstr>Approximate policy iteration</vt:lpstr>
      <vt:lpstr>Approximate dynamic programming</vt:lpstr>
      <vt:lpstr>Fleet management</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Approximate dynamic programming</vt:lpstr>
      <vt:lpstr>PowerPoint Presentation</vt:lpstr>
      <vt:lpstr>PowerPoint Presentation</vt:lpstr>
      <vt:lpstr>PowerPoint Presentation</vt:lpstr>
      <vt:lpstr>Hierarchical learning</vt:lpstr>
      <vt:lpstr>Hierarchical learning</vt:lpstr>
      <vt:lpstr>Hierarchical learning</vt:lpstr>
      <vt:lpstr>Hierarchical learning</vt:lpstr>
      <vt:lpstr>Hierarchical learning</vt:lpstr>
      <vt:lpstr>Hierarchical learning</vt:lpstr>
      <vt:lpstr>Hierarchical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exploration-exploitation problem</vt:lpstr>
      <vt:lpstr>PowerPoint Presentation</vt:lpstr>
      <vt:lpstr>Exploration vs. exploitation</vt:lpstr>
      <vt:lpstr>Exploration vs. exploitation</vt:lpstr>
      <vt:lpstr>PowerPoint Presentation</vt:lpstr>
      <vt:lpstr>Exploration vs. exploitation</vt:lpstr>
      <vt:lpstr>Exploration vs. exploitation</vt:lpstr>
      <vt:lpstr>PowerPoint Presentation</vt:lpstr>
      <vt:lpstr>Exploration vs. exploitation</vt:lpstr>
      <vt:lpstr>Exploration vs. exploitation</vt:lpstr>
      <vt:lpstr>Exploration vs. exploitation</vt:lpstr>
      <vt:lpstr>Exploration vs. exploitation</vt:lpstr>
      <vt:lpstr>Exploration vs. exploitation</vt:lpstr>
      <vt:lpstr>From one truck to many</vt:lpstr>
      <vt:lpstr>PowerPoint Presentation</vt:lpstr>
      <vt:lpstr>PowerPoint Presentation</vt:lpstr>
      <vt:lpstr>Optimizing fleets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Optimizing fleets</vt:lpstr>
      <vt:lpstr>Optimizing fleets</vt:lpstr>
      <vt:lpstr>Optimizing fleets</vt:lpstr>
      <vt:lpstr>Optimizing fleets</vt:lpstr>
      <vt:lpstr>Optimizing fleets</vt:lpstr>
      <vt:lpstr>Optimizing fleets</vt:lpstr>
      <vt:lpstr>Optimizing fleets</vt:lpstr>
      <vt:lpstr>Optimizing fleets</vt:lpstr>
      <vt:lpstr>Optimizing fleets</vt:lpstr>
      <vt:lpstr>Optimizing fleets</vt:lpstr>
      <vt:lpstr>Optimizing fleets</vt:lpstr>
      <vt:lpstr>Optimizing fleets</vt:lpstr>
      <vt:lpstr>Approximate dynamic programming</vt:lpstr>
      <vt:lpstr>Approximate dynamic programming</vt:lpstr>
      <vt:lpstr>Stepsizes</vt:lpstr>
      <vt:lpstr>Stepsizes</vt:lpstr>
      <vt:lpstr>Stepsizes</vt:lpstr>
      <vt:lpstr>Stepsizes</vt:lpstr>
      <vt:lpstr>Stepsizes</vt:lpstr>
      <vt:lpstr>Stepsizes</vt:lpstr>
      <vt:lpstr>Stepsizes</vt:lpstr>
      <vt:lpstr>Optimizing fleets</vt:lpstr>
      <vt:lpstr>Schneider National case study</vt:lpstr>
      <vt:lpstr>Schneider National</vt:lpstr>
      <vt:lpstr>Schneider National</vt:lpstr>
      <vt:lpstr>ADP for trucking</vt:lpstr>
      <vt:lpstr>Case study: truckload trucking</vt:lpstr>
      <vt:lpstr>Case study: truckload trucking</vt:lpstr>
      <vt:lpstr>Case study: truckload trucking</vt:lpstr>
      <vt:lpstr>Case study: truckload trucking</vt:lpstr>
      <vt:lpstr>Case study: truckload trucking</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Powell</cp:lastModifiedBy>
  <cp:revision>2063</cp:revision>
  <cp:lastPrinted>2019-04-26T01:03:41Z</cp:lastPrinted>
  <dcterms:created xsi:type="dcterms:W3CDTF">1999-09-07T20:53:13Z</dcterms:created>
  <dcterms:modified xsi:type="dcterms:W3CDTF">2019-05-03T02:09:22Z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