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2" r:id="rId1"/>
  </p:sldMasterIdLst>
  <p:notesMasterIdLst>
    <p:notesMasterId r:id="rId145"/>
  </p:notesMasterIdLst>
  <p:handoutMasterIdLst>
    <p:handoutMasterId r:id="rId146"/>
  </p:handoutMasterIdLst>
  <p:sldIdLst>
    <p:sldId id="3067" r:id="rId2"/>
    <p:sldId id="3068" r:id="rId3"/>
    <p:sldId id="3069" r:id="rId4"/>
    <p:sldId id="3070" r:id="rId5"/>
    <p:sldId id="3071" r:id="rId6"/>
    <p:sldId id="3072" r:id="rId7"/>
    <p:sldId id="3073" r:id="rId8"/>
    <p:sldId id="3074" r:id="rId9"/>
    <p:sldId id="3075" r:id="rId10"/>
    <p:sldId id="3076" r:id="rId11"/>
    <p:sldId id="3077" r:id="rId12"/>
    <p:sldId id="3078" r:id="rId13"/>
    <p:sldId id="3079" r:id="rId14"/>
    <p:sldId id="3080" r:id="rId15"/>
    <p:sldId id="3081" r:id="rId16"/>
    <p:sldId id="3082" r:id="rId17"/>
    <p:sldId id="3083" r:id="rId18"/>
    <p:sldId id="3084" r:id="rId19"/>
    <p:sldId id="3085" r:id="rId20"/>
    <p:sldId id="3086" r:id="rId21"/>
    <p:sldId id="3087" r:id="rId22"/>
    <p:sldId id="3088" r:id="rId23"/>
    <p:sldId id="3089" r:id="rId24"/>
    <p:sldId id="3090" r:id="rId25"/>
    <p:sldId id="3091" r:id="rId26"/>
    <p:sldId id="3092" r:id="rId27"/>
    <p:sldId id="3093" r:id="rId28"/>
    <p:sldId id="3094" r:id="rId29"/>
    <p:sldId id="3095" r:id="rId30"/>
    <p:sldId id="3096" r:id="rId31"/>
    <p:sldId id="3097" r:id="rId32"/>
    <p:sldId id="3098" r:id="rId33"/>
    <p:sldId id="3099" r:id="rId34"/>
    <p:sldId id="3100" r:id="rId35"/>
    <p:sldId id="3101" r:id="rId36"/>
    <p:sldId id="3102" r:id="rId37"/>
    <p:sldId id="3103" r:id="rId38"/>
    <p:sldId id="3104" r:id="rId39"/>
    <p:sldId id="3105" r:id="rId40"/>
    <p:sldId id="3106" r:id="rId41"/>
    <p:sldId id="3107" r:id="rId42"/>
    <p:sldId id="3108" r:id="rId43"/>
    <p:sldId id="3109" r:id="rId44"/>
    <p:sldId id="3110" r:id="rId45"/>
    <p:sldId id="3111" r:id="rId46"/>
    <p:sldId id="3112" r:id="rId47"/>
    <p:sldId id="3113" r:id="rId48"/>
    <p:sldId id="3114" r:id="rId49"/>
    <p:sldId id="3115" r:id="rId50"/>
    <p:sldId id="3116" r:id="rId51"/>
    <p:sldId id="3117" r:id="rId52"/>
    <p:sldId id="3118" r:id="rId53"/>
    <p:sldId id="3119" r:id="rId54"/>
    <p:sldId id="3120" r:id="rId55"/>
    <p:sldId id="3121" r:id="rId56"/>
    <p:sldId id="3122" r:id="rId57"/>
    <p:sldId id="3123" r:id="rId58"/>
    <p:sldId id="3124" r:id="rId59"/>
    <p:sldId id="3125" r:id="rId60"/>
    <p:sldId id="3126" r:id="rId61"/>
    <p:sldId id="3127" r:id="rId62"/>
    <p:sldId id="3128" r:id="rId63"/>
    <p:sldId id="3129" r:id="rId64"/>
    <p:sldId id="3130" r:id="rId65"/>
    <p:sldId id="3131" r:id="rId66"/>
    <p:sldId id="3132" r:id="rId67"/>
    <p:sldId id="3133" r:id="rId68"/>
    <p:sldId id="3134" r:id="rId69"/>
    <p:sldId id="3135" r:id="rId70"/>
    <p:sldId id="3136" r:id="rId71"/>
    <p:sldId id="3137" r:id="rId72"/>
    <p:sldId id="3138" r:id="rId73"/>
    <p:sldId id="3139" r:id="rId74"/>
    <p:sldId id="3140" r:id="rId75"/>
    <p:sldId id="3141" r:id="rId76"/>
    <p:sldId id="3142" r:id="rId77"/>
    <p:sldId id="3143" r:id="rId78"/>
    <p:sldId id="3144" r:id="rId79"/>
    <p:sldId id="3145" r:id="rId80"/>
    <p:sldId id="3146" r:id="rId81"/>
    <p:sldId id="3147" r:id="rId82"/>
    <p:sldId id="3148" r:id="rId83"/>
    <p:sldId id="3149" r:id="rId84"/>
    <p:sldId id="3150" r:id="rId85"/>
    <p:sldId id="3151" r:id="rId86"/>
    <p:sldId id="3152" r:id="rId87"/>
    <p:sldId id="3153" r:id="rId88"/>
    <p:sldId id="3154" r:id="rId89"/>
    <p:sldId id="3155" r:id="rId90"/>
    <p:sldId id="3156" r:id="rId91"/>
    <p:sldId id="3157" r:id="rId92"/>
    <p:sldId id="3158" r:id="rId93"/>
    <p:sldId id="3159" r:id="rId94"/>
    <p:sldId id="3160" r:id="rId95"/>
    <p:sldId id="3161" r:id="rId96"/>
    <p:sldId id="3162" r:id="rId97"/>
    <p:sldId id="3163" r:id="rId98"/>
    <p:sldId id="3164" r:id="rId99"/>
    <p:sldId id="3165" r:id="rId100"/>
    <p:sldId id="3166" r:id="rId101"/>
    <p:sldId id="3167" r:id="rId102"/>
    <p:sldId id="3168" r:id="rId103"/>
    <p:sldId id="3169" r:id="rId104"/>
    <p:sldId id="3170" r:id="rId105"/>
    <p:sldId id="3171" r:id="rId106"/>
    <p:sldId id="3172" r:id="rId107"/>
    <p:sldId id="3173" r:id="rId108"/>
    <p:sldId id="3174" r:id="rId109"/>
    <p:sldId id="3175" r:id="rId110"/>
    <p:sldId id="3176" r:id="rId111"/>
    <p:sldId id="3177" r:id="rId112"/>
    <p:sldId id="3178" r:id="rId113"/>
    <p:sldId id="3179" r:id="rId114"/>
    <p:sldId id="3180" r:id="rId115"/>
    <p:sldId id="3181" r:id="rId116"/>
    <p:sldId id="3182" r:id="rId117"/>
    <p:sldId id="3183" r:id="rId118"/>
    <p:sldId id="3184" r:id="rId119"/>
    <p:sldId id="3185" r:id="rId120"/>
    <p:sldId id="3186" r:id="rId121"/>
    <p:sldId id="3187" r:id="rId122"/>
    <p:sldId id="3188" r:id="rId123"/>
    <p:sldId id="3189" r:id="rId124"/>
    <p:sldId id="3190" r:id="rId125"/>
    <p:sldId id="3191" r:id="rId126"/>
    <p:sldId id="3192" r:id="rId127"/>
    <p:sldId id="3193" r:id="rId128"/>
    <p:sldId id="3194" r:id="rId129"/>
    <p:sldId id="3195" r:id="rId130"/>
    <p:sldId id="3196" r:id="rId131"/>
    <p:sldId id="3197" r:id="rId132"/>
    <p:sldId id="3198" r:id="rId133"/>
    <p:sldId id="3199" r:id="rId134"/>
    <p:sldId id="3200" r:id="rId135"/>
    <p:sldId id="3201" r:id="rId136"/>
    <p:sldId id="3202" r:id="rId137"/>
    <p:sldId id="3203" r:id="rId138"/>
    <p:sldId id="3204" r:id="rId139"/>
    <p:sldId id="3205" r:id="rId140"/>
    <p:sldId id="3206" r:id="rId141"/>
    <p:sldId id="3207" r:id="rId142"/>
    <p:sldId id="3208" r:id="rId143"/>
    <p:sldId id="3209" r:id="rId144"/>
  </p:sldIdLst>
  <p:sldSz cx="9144000" cy="6858000" type="screen4x3"/>
  <p:notesSz cx="7010400" cy="92964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i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i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i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i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7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CC"/>
    <a:srgbClr val="FF0000"/>
    <a:srgbClr val="008000"/>
    <a:srgbClr val="3399FF"/>
    <a:srgbClr val="CC0066"/>
    <a:srgbClr val="0000FF"/>
    <a:srgbClr val="47DCFF"/>
    <a:srgbClr val="00CCFF"/>
    <a:srgbClr val="66CC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8967" autoAdjust="0"/>
    <p:restoredTop sz="94472" autoAdjust="0"/>
  </p:normalViewPr>
  <p:slideViewPr>
    <p:cSldViewPr snapToGrid="0">
      <p:cViewPr varScale="1">
        <p:scale>
          <a:sx n="65" d="100"/>
          <a:sy n="65" d="100"/>
        </p:scale>
        <p:origin x="1478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37507"/>
    </p:cViewPr>
  </p:sorterViewPr>
  <p:notesViewPr>
    <p:cSldViewPr snapToGrid="0">
      <p:cViewPr varScale="1">
        <p:scale>
          <a:sx n="72" d="100"/>
          <a:sy n="72" d="100"/>
        </p:scale>
        <p:origin x="-1830" y="-78"/>
      </p:cViewPr>
      <p:guideLst>
        <p:guide orient="horz" pos="2927"/>
        <p:guide pos="2208"/>
      </p:guideLst>
    </p:cSldViewPr>
  </p:notesViewPr>
  <p:gridSpacing cx="38405" cy="38405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image" Target="../media/image4.wmf"/><Relationship Id="rId4" Type="http://schemas.openxmlformats.org/officeDocument/2006/relationships/image" Target="../media/image7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image" Target="../media/image69.wmf"/><Relationship Id="rId1" Type="http://schemas.openxmlformats.org/officeDocument/2006/relationships/image" Target="../media/image68.wmf"/><Relationship Id="rId4" Type="http://schemas.openxmlformats.org/officeDocument/2006/relationships/image" Target="../media/image71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image" Target="../media/image69.wmf"/><Relationship Id="rId1" Type="http://schemas.openxmlformats.org/officeDocument/2006/relationships/image" Target="../media/image68.wmf"/><Relationship Id="rId4" Type="http://schemas.openxmlformats.org/officeDocument/2006/relationships/image" Target="../media/image71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image" Target="../media/image69.wmf"/><Relationship Id="rId1" Type="http://schemas.openxmlformats.org/officeDocument/2006/relationships/image" Target="../media/image68.wmf"/><Relationship Id="rId4" Type="http://schemas.openxmlformats.org/officeDocument/2006/relationships/image" Target="../media/image71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image" Target="../media/image69.wmf"/><Relationship Id="rId1" Type="http://schemas.openxmlformats.org/officeDocument/2006/relationships/image" Target="../media/image68.wmf"/><Relationship Id="rId4" Type="http://schemas.openxmlformats.org/officeDocument/2006/relationships/image" Target="../media/image71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2" Type="http://schemas.openxmlformats.org/officeDocument/2006/relationships/image" Target="../media/image76.wmf"/><Relationship Id="rId1" Type="http://schemas.openxmlformats.org/officeDocument/2006/relationships/image" Target="../media/image75.wmf"/><Relationship Id="rId6" Type="http://schemas.openxmlformats.org/officeDocument/2006/relationships/image" Target="../media/image79.wmf"/><Relationship Id="rId5" Type="http://schemas.openxmlformats.org/officeDocument/2006/relationships/image" Target="../media/image43.wmf"/><Relationship Id="rId4" Type="http://schemas.openxmlformats.org/officeDocument/2006/relationships/image" Target="../media/image78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image" Target="../media/image8.wmf"/><Relationship Id="rId4" Type="http://schemas.openxmlformats.org/officeDocument/2006/relationships/image" Target="../media/image9.w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83.wmf"/><Relationship Id="rId1" Type="http://schemas.openxmlformats.org/officeDocument/2006/relationships/image" Target="../media/image82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wmf"/></Relationships>
</file>

<file path=ppt/drawings/_rels/vmlDrawing2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7.wmf"/><Relationship Id="rId1" Type="http://schemas.openxmlformats.org/officeDocument/2006/relationships/image" Target="../media/image86.wmf"/></Relationships>
</file>

<file path=ppt/drawings/_rels/vmlDrawing2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0.wmf"/><Relationship Id="rId1" Type="http://schemas.openxmlformats.org/officeDocument/2006/relationships/image" Target="../media/image86.wmf"/></Relationships>
</file>

<file path=ppt/drawings/_rels/vmlDrawing24.vml.rels><?xml version="1.0" encoding="UTF-8" standalone="yes"?>
<Relationships xmlns="http://schemas.openxmlformats.org/package/2006/relationships"><Relationship Id="rId2" Type="http://schemas.openxmlformats.org/officeDocument/2006/relationships/image" Target="../media/image93.wmf"/><Relationship Id="rId1" Type="http://schemas.openxmlformats.org/officeDocument/2006/relationships/image" Target="../media/image92.wmf"/></Relationships>
</file>

<file path=ppt/drawings/_rels/vmlDrawing25.vml.rels><?xml version="1.0" encoding="UTF-8" standalone="yes"?>
<Relationships xmlns="http://schemas.openxmlformats.org/package/2006/relationships"><Relationship Id="rId2" Type="http://schemas.openxmlformats.org/officeDocument/2006/relationships/image" Target="../media/image96.wmf"/><Relationship Id="rId1" Type="http://schemas.openxmlformats.org/officeDocument/2006/relationships/image" Target="../media/image95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wmf"/></Relationships>
</file>

<file path=ppt/drawings/_rels/vmlDrawing2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emf"/><Relationship Id="rId2" Type="http://schemas.openxmlformats.org/officeDocument/2006/relationships/image" Target="../media/image120.wmf"/><Relationship Id="rId1" Type="http://schemas.openxmlformats.org/officeDocument/2006/relationships/image" Target="../media/image119.emf"/><Relationship Id="rId5" Type="http://schemas.openxmlformats.org/officeDocument/2006/relationships/image" Target="../media/image123.wmf"/><Relationship Id="rId4" Type="http://schemas.openxmlformats.org/officeDocument/2006/relationships/image" Target="../media/image122.wmf"/></Relationships>
</file>

<file path=ppt/drawings/_rels/vmlDrawing2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wmf"/><Relationship Id="rId1" Type="http://schemas.openxmlformats.org/officeDocument/2006/relationships/image" Target="../media/image124.wmf"/></Relationships>
</file>

<file path=ppt/drawings/_rels/vmlDrawing2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wmf"/><Relationship Id="rId1" Type="http://schemas.openxmlformats.org/officeDocument/2006/relationships/image" Target="../media/image124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Relationship Id="rId6" Type="http://schemas.openxmlformats.org/officeDocument/2006/relationships/image" Target="../media/image17.wmf"/><Relationship Id="rId5" Type="http://schemas.openxmlformats.org/officeDocument/2006/relationships/image" Target="../media/image16.wmf"/><Relationship Id="rId4" Type="http://schemas.openxmlformats.org/officeDocument/2006/relationships/image" Target="../media/image15.wmf"/></Relationships>
</file>

<file path=ppt/drawings/_rels/vmlDrawing3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wmf"/><Relationship Id="rId1" Type="http://schemas.openxmlformats.org/officeDocument/2006/relationships/image" Target="../media/image124.wmf"/></Relationships>
</file>

<file path=ppt/drawings/_rels/vmlDrawing3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emf"/><Relationship Id="rId2" Type="http://schemas.openxmlformats.org/officeDocument/2006/relationships/image" Target="../media/image139.emf"/><Relationship Id="rId1" Type="http://schemas.openxmlformats.org/officeDocument/2006/relationships/image" Target="../media/image138.wmf"/><Relationship Id="rId5" Type="http://schemas.openxmlformats.org/officeDocument/2006/relationships/image" Target="../media/image142.wmf"/><Relationship Id="rId4" Type="http://schemas.openxmlformats.org/officeDocument/2006/relationships/image" Target="../media/image141.w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3.w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4.wmf"/></Relationships>
</file>

<file path=ppt/drawings/_rels/vmlDrawing3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wmf"/><Relationship Id="rId1" Type="http://schemas.openxmlformats.org/officeDocument/2006/relationships/image" Target="../media/image145.wmf"/></Relationships>
</file>

<file path=ppt/drawings/_rels/vmlDrawing3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wmf"/><Relationship Id="rId2" Type="http://schemas.openxmlformats.org/officeDocument/2006/relationships/image" Target="../media/image146.wmf"/><Relationship Id="rId1" Type="http://schemas.openxmlformats.org/officeDocument/2006/relationships/image" Target="../media/image145.w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4.w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5.wmf"/></Relationships>
</file>

<file path=ppt/drawings/_rels/vmlDrawing3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wmf"/><Relationship Id="rId1" Type="http://schemas.openxmlformats.org/officeDocument/2006/relationships/image" Target="../media/image159.wmf"/></Relationships>
</file>

<file path=ppt/drawings/_rels/vmlDrawing3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wmf"/><Relationship Id="rId2" Type="http://schemas.openxmlformats.org/officeDocument/2006/relationships/image" Target="../media/image161.wmf"/><Relationship Id="rId1" Type="http://schemas.openxmlformats.org/officeDocument/2006/relationships/image" Target="../media/image155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Relationship Id="rId4" Type="http://schemas.openxmlformats.org/officeDocument/2006/relationships/image" Target="../media/image13.w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5.wmf"/></Relationships>
</file>

<file path=ppt/drawings/_rels/vmlDrawing4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wmf"/><Relationship Id="rId1" Type="http://schemas.openxmlformats.org/officeDocument/2006/relationships/image" Target="../media/image168.w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6.wmf"/></Relationships>
</file>

<file path=ppt/drawings/_rels/vmlDrawing4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wmf"/><Relationship Id="rId1" Type="http://schemas.openxmlformats.org/officeDocument/2006/relationships/image" Target="../media/image190.wmf"/></Relationships>
</file>

<file path=ppt/drawings/_rels/vmlDrawing44.v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wmf"/><Relationship Id="rId3" Type="http://schemas.openxmlformats.org/officeDocument/2006/relationships/image" Target="../media/image194.wmf"/><Relationship Id="rId7" Type="http://schemas.openxmlformats.org/officeDocument/2006/relationships/image" Target="../media/image198.wmf"/><Relationship Id="rId2" Type="http://schemas.openxmlformats.org/officeDocument/2006/relationships/image" Target="../media/image193.wmf"/><Relationship Id="rId1" Type="http://schemas.openxmlformats.org/officeDocument/2006/relationships/image" Target="../media/image192.wmf"/><Relationship Id="rId6" Type="http://schemas.openxmlformats.org/officeDocument/2006/relationships/image" Target="../media/image197.wmf"/><Relationship Id="rId5" Type="http://schemas.openxmlformats.org/officeDocument/2006/relationships/image" Target="../media/image196.wmf"/><Relationship Id="rId4" Type="http://schemas.openxmlformats.org/officeDocument/2006/relationships/image" Target="../media/image195.wmf"/></Relationships>
</file>

<file path=ppt/drawings/_rels/vmlDrawing4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wmf"/><Relationship Id="rId2" Type="http://schemas.openxmlformats.org/officeDocument/2006/relationships/image" Target="../media/image202.wmf"/><Relationship Id="rId1" Type="http://schemas.openxmlformats.org/officeDocument/2006/relationships/image" Target="../media/image201.wmf"/><Relationship Id="rId4" Type="http://schemas.openxmlformats.org/officeDocument/2006/relationships/image" Target="../media/image204.w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5.w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6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Relationship Id="rId5" Type="http://schemas.openxmlformats.org/officeDocument/2006/relationships/image" Target="../media/image31.wmf"/><Relationship Id="rId4" Type="http://schemas.openxmlformats.org/officeDocument/2006/relationships/image" Target="../media/image30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88074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3"/>
            <a:ext cx="3048794" cy="490336"/>
          </a:xfrm>
          <a:prstGeom prst="rect">
            <a:avLst/>
          </a:prstGeom>
          <a:noFill/>
          <a:ln w="25400">
            <a:noFill/>
            <a:miter lim="800000"/>
            <a:headEnd type="none" w="lg" len="lg"/>
            <a:tailEnd type="none" w="med" len="lg"/>
          </a:ln>
        </p:spPr>
        <p:txBody>
          <a:bodyPr vert="horz" wrap="square" lIns="97239" tIns="48619" rIns="97239" bIns="48619" numCol="1" anchor="t" anchorCtr="0" compatLnSpc="1">
            <a:prstTxWarp prst="textNoShape">
              <a:avLst/>
            </a:prstTxWarp>
          </a:bodyPr>
          <a:lstStyle>
            <a:lvl1pPr algn="l" defTabSz="971387">
              <a:defRPr sz="1300"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9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4222" y="3"/>
            <a:ext cx="3048794" cy="490336"/>
          </a:xfrm>
          <a:prstGeom prst="rect">
            <a:avLst/>
          </a:prstGeom>
          <a:noFill/>
          <a:ln w="25400">
            <a:noFill/>
            <a:miter lim="800000"/>
            <a:headEnd type="none" w="lg" len="lg"/>
            <a:tailEnd type="none" w="med" len="lg"/>
          </a:ln>
        </p:spPr>
        <p:txBody>
          <a:bodyPr vert="horz" wrap="square" lIns="97239" tIns="48619" rIns="97239" bIns="48619" numCol="1" anchor="t" anchorCtr="0" compatLnSpc="1">
            <a:prstTxWarp prst="textNoShape">
              <a:avLst/>
            </a:prstTxWarp>
          </a:bodyPr>
          <a:lstStyle>
            <a:lvl1pPr algn="r" defTabSz="971387">
              <a:defRPr sz="1300"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9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44600" y="735013"/>
            <a:ext cx="4573588" cy="34321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9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63020" y="4411486"/>
            <a:ext cx="5137613" cy="4164013"/>
          </a:xfrm>
          <a:prstGeom prst="rect">
            <a:avLst/>
          </a:prstGeom>
          <a:noFill/>
          <a:ln w="25400">
            <a:noFill/>
            <a:miter lim="800000"/>
            <a:headEnd type="none" w="lg" len="lg"/>
            <a:tailEnd type="none" w="med" len="lg"/>
          </a:ln>
        </p:spPr>
        <p:txBody>
          <a:bodyPr vert="horz" wrap="square" lIns="97239" tIns="48619" rIns="97239" bIns="486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19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19900"/>
            <a:ext cx="3048794" cy="493411"/>
          </a:xfrm>
          <a:prstGeom prst="rect">
            <a:avLst/>
          </a:prstGeom>
          <a:noFill/>
          <a:ln w="25400">
            <a:noFill/>
            <a:miter lim="800000"/>
            <a:headEnd type="none" w="lg" len="lg"/>
            <a:tailEnd type="none" w="med" len="lg"/>
          </a:ln>
        </p:spPr>
        <p:txBody>
          <a:bodyPr vert="horz" wrap="square" lIns="97239" tIns="48619" rIns="97239" bIns="48619" numCol="1" anchor="b" anchorCtr="0" compatLnSpc="1">
            <a:prstTxWarp prst="textNoShape">
              <a:avLst/>
            </a:prstTxWarp>
          </a:bodyPr>
          <a:lstStyle>
            <a:lvl1pPr algn="l" defTabSz="971387">
              <a:defRPr sz="1300"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9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4222" y="8819900"/>
            <a:ext cx="3048794" cy="493411"/>
          </a:xfrm>
          <a:prstGeom prst="rect">
            <a:avLst/>
          </a:prstGeom>
          <a:noFill/>
          <a:ln w="25400">
            <a:noFill/>
            <a:miter lim="800000"/>
            <a:headEnd type="none" w="lg" len="lg"/>
            <a:tailEnd type="none" w="med" len="lg"/>
          </a:ln>
        </p:spPr>
        <p:txBody>
          <a:bodyPr vert="horz" wrap="square" lIns="97239" tIns="48619" rIns="97239" bIns="48619" numCol="1" anchor="b" anchorCtr="0" compatLnSpc="1">
            <a:prstTxWarp prst="textNoShape">
              <a:avLst/>
            </a:prstTxWarp>
          </a:bodyPr>
          <a:lstStyle>
            <a:lvl1pPr algn="r" defTabSz="971387">
              <a:defRPr sz="1300" i="0"/>
            </a:lvl1pPr>
          </a:lstStyle>
          <a:p>
            <a:pPr>
              <a:defRPr/>
            </a:pPr>
            <a:fld id="{DD0A9F78-39CE-4DDC-A26E-05BD6400C5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2841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8458" indent="-287868"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51470" indent="-230293"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2058" indent="-230293"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72646" indent="-230293"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33233" indent="-230293" defTabSz="9371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93823" indent="-230293" defTabSz="9371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54409" indent="-230293" defTabSz="9371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15000" indent="-230293" defTabSz="9371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CBCAAA3-AB45-4D6C-B0AA-BF75E0647B32}" type="slidenum">
              <a:rPr lang="en-US" sz="1300"/>
              <a:pPr/>
              <a:t>1</a:t>
            </a:fld>
            <a:endParaRPr lang="en-US" sz="1300"/>
          </a:p>
        </p:txBody>
      </p:sp>
      <p:sp>
        <p:nvSpPr>
          <p:cNvPr id="619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95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0A9F78-39CE-4DDC-A26E-05BD6400C5D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2668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0A9F78-39CE-4DDC-A26E-05BD6400C5D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4359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0A9F78-39CE-4DDC-A26E-05BD6400C5D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8031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8458" indent="-287868"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51470" indent="-230293"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2058" indent="-230293"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72646" indent="-230293"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33233" indent="-230293" defTabSz="9371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93823" indent="-230293" defTabSz="9371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54409" indent="-230293" defTabSz="9371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15000" indent="-230293" defTabSz="9371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848B4A7-4C20-4EBB-9609-170A49097713}" type="slidenum">
              <a:rPr lang="en-US" sz="1300"/>
              <a:pPr/>
              <a:t>18</a:t>
            </a:fld>
            <a:endParaRPr lang="en-US" sz="1300"/>
          </a:p>
        </p:txBody>
      </p:sp>
      <p:sp>
        <p:nvSpPr>
          <p:cNvPr id="620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05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450213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9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 type="none" w="lg" len="lg"/>
                <a:tailEnd type="none" w="med" len="lg"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324903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0F073E-431B-4A0E-8313-74C7C123651B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6680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8458" indent="-287868"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51470" indent="-230293"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2058" indent="-230293"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72646" indent="-230293"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33233" indent="-230293" defTabSz="9371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93823" indent="-230293" defTabSz="9371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54409" indent="-230293" defTabSz="9371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15000" indent="-230293" defTabSz="9371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848B4A7-4C20-4EBB-9609-170A49097713}" type="slidenum">
              <a:rPr lang="en-US" sz="1300"/>
              <a:pPr/>
              <a:t>35</a:t>
            </a:fld>
            <a:endParaRPr lang="en-US" sz="1300"/>
          </a:p>
        </p:txBody>
      </p:sp>
      <p:sp>
        <p:nvSpPr>
          <p:cNvPr id="620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05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592500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0A9F78-39CE-4DDC-A26E-05BD6400C5DB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791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0F073E-431B-4A0E-8313-74C7C123651B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2879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0A9F78-39CE-4DDC-A26E-05BD6400C5DB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370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8458" indent="-287868"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51470" indent="-230293"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2058" indent="-230293"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72646" indent="-230293"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33233" indent="-230293" defTabSz="9371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93823" indent="-230293" defTabSz="9371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54409" indent="-230293" defTabSz="9371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15000" indent="-230293" defTabSz="9371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848B4A7-4C20-4EBB-9609-170A49097713}" type="slidenum">
              <a:rPr lang="en-US" sz="1300"/>
              <a:pPr/>
              <a:t>2</a:t>
            </a:fld>
            <a:endParaRPr lang="en-US" sz="1300"/>
          </a:p>
        </p:txBody>
      </p:sp>
      <p:sp>
        <p:nvSpPr>
          <p:cNvPr id="620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05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451436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0A9F78-39CE-4DDC-A26E-05BD6400C5DB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9074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0A9F78-39CE-4DDC-A26E-05BD6400C5DB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1184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0A9F78-39CE-4DDC-A26E-05BD6400C5DB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4141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8458" indent="-287868"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51470" indent="-230293"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2058" indent="-230293"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72646" indent="-230293"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33233" indent="-230293" defTabSz="9371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93823" indent="-230293" defTabSz="9371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54409" indent="-230293" defTabSz="9371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15000" indent="-230293" defTabSz="9371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848B4A7-4C20-4EBB-9609-170A49097713}" type="slidenum">
              <a:rPr lang="en-US" sz="1300"/>
              <a:pPr/>
              <a:t>59</a:t>
            </a:fld>
            <a:endParaRPr lang="en-US" sz="1300"/>
          </a:p>
        </p:txBody>
      </p:sp>
      <p:sp>
        <p:nvSpPr>
          <p:cNvPr id="620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05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840015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lg" len="lg"/>
                <a:tailEnd type="none" w="med" len="lg"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197962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lg" len="lg"/>
                <a:tailEnd type="none" w="med" len="lg"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625539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lg" len="lg"/>
                <a:tailEnd type="none" w="med" len="lg"/>
              </a14:hiddenLine>
            </a:ext>
          </a:extLst>
        </p:spPr>
        <p:txBody>
          <a:bodyPr/>
          <a:lstStyle/>
          <a:p>
            <a:r>
              <a:rPr lang="en-US" baseline="0" dirty="0" smtClean="0"/>
              <a:t>SMART-ISO is composed by three nested subsystems: a day-ahead planning model (which schedules primarily the steam generation, or the so-called “slow” generators), an intermediate-term planning model (which schedules primarily the gas turbines, or the “fast” generators), and a real-time simulation model (which corresponds to the economic dispatch).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818008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/>
              <a:t>day-ahead </a:t>
            </a:r>
            <a:r>
              <a:rPr lang="en-US" dirty="0" smtClean="0"/>
              <a:t>model</a:t>
            </a:r>
            <a:r>
              <a:rPr lang="en-US" baseline="0" dirty="0" smtClean="0"/>
              <a:t> runs</a:t>
            </a:r>
            <a:r>
              <a:rPr lang="en-US" dirty="0" smtClean="0"/>
              <a:t> at, say, </a:t>
            </a:r>
            <a:r>
              <a:rPr lang="en-US" dirty="0"/>
              <a:t>noon of every day, </a:t>
            </a:r>
            <a:r>
              <a:rPr lang="en-US" dirty="0" smtClean="0"/>
              <a:t>aiming to schedule generation </a:t>
            </a:r>
            <a:r>
              <a:rPr lang="en-US" dirty="0"/>
              <a:t>for the following day (midnight to midnight).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0A9F78-39CE-4DDC-A26E-05BD6400C5DB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723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0A9F78-39CE-4DDC-A26E-05BD6400C5DB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6106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0A9F78-39CE-4DDC-A26E-05BD6400C5DB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0154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0A9F78-39CE-4DDC-A26E-05BD6400C5DB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695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66">
              <a:defRPr/>
            </a:pPr>
            <a:r>
              <a:rPr lang="en-US" dirty="0" smtClean="0"/>
              <a:t>In the real-time problem, we simulate the actual operation of the market. Though we are interested in the economic dispatch</a:t>
            </a:r>
            <a:r>
              <a:rPr lang="en-US" baseline="0" dirty="0" smtClean="0"/>
              <a:t> only for the next 5 minutes, </a:t>
            </a:r>
            <a:r>
              <a:rPr lang="en-US" dirty="0" smtClean="0"/>
              <a:t>again we solve the problem</a:t>
            </a:r>
            <a:r>
              <a:rPr lang="en-US" baseline="0" dirty="0" smtClean="0"/>
              <a:t> for a longer period of time (say 15 minutes), in order to avoid end of horizon biases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0A9F78-39CE-4DDC-A26E-05BD6400C5DB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6069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lg" len="lg"/>
                <a:tailEnd type="none" w="med" len="lg"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3666655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lg" len="lg"/>
                <a:tailEnd type="none" w="med" len="lg"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523805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lg" len="lg"/>
                <a:tailEnd type="none" w="med" len="lg"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726204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 I would like to illustrate how</a:t>
            </a:r>
            <a:r>
              <a:rPr lang="en-US" baseline="0" dirty="0" smtClean="0"/>
              <a:t> a system like this can be used for strategic analysis.</a:t>
            </a:r>
            <a:endParaRPr lang="en-US" dirty="0" smtClean="0"/>
          </a:p>
          <a:p>
            <a:r>
              <a:rPr lang="en-US" dirty="0" smtClean="0"/>
              <a:t>We have been engaged in</a:t>
            </a:r>
            <a:r>
              <a:rPr lang="en-US" baseline="0" dirty="0" smtClean="0"/>
              <a:t> a study of high off-shore wind penetration with the University of Delaware, funded by the DOE.</a:t>
            </a:r>
          </a:p>
          <a:p>
            <a:r>
              <a:rPr lang="en-US" baseline="0" dirty="0" smtClean="0"/>
              <a:t>In this study, off-shore wind farms are planned for installation, in different stages or levels of </a:t>
            </a:r>
            <a:r>
              <a:rPr lang="en-US" baseline="0" dirty="0" err="1" smtClean="0"/>
              <a:t>buildout</a:t>
            </a:r>
            <a:r>
              <a:rPr lang="en-US" baseline="0" dirty="0" smtClean="0"/>
              <a:t>, throughout the Mid-Atlantic coast, from the Jersey shore to the Virginia coast. Note that at its maximum the projected off-shore wind energy could potentially supply well over 50% of the demand in the PJM area.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0A9F78-39CE-4DDC-A26E-05BD6400C5DB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04928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0F073E-431B-4A0E-8313-74C7C123651B}" type="slidenum">
              <a:rPr lang="en-US" smtClean="0"/>
              <a:pPr>
                <a:defRPr/>
              </a:pPr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48603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126BDF-6F7A-491A-A384-EA31AA8D7E67}" type="slidenum">
              <a:rPr lang="en-US"/>
              <a:pPr/>
              <a:t>85</a:t>
            </a:fld>
            <a:endParaRPr lang="en-US"/>
          </a:p>
        </p:txBody>
      </p:sp>
      <p:sp>
        <p:nvSpPr>
          <p:cNvPr id="472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2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15130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 type="none" w="lg" len="lg"/>
                <a:tailEnd type="none" w="med" len="lg"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866311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 type="none" w="lg" len="lg"/>
                <a:tailEnd type="none" w="med" len="lg"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8398631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 type="none" w="lg" len="lg"/>
                <a:tailEnd type="none" w="med" len="lg"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813068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0A9F78-39CE-4DDC-A26E-05BD6400C5DB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6319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 type="none" w="lg" len="lg"/>
                <a:tailEnd type="none" w="med" len="lg"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6216678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Clean run – no outages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0A9F78-39CE-4DDC-A26E-05BD6400C5DB}" type="slidenum">
              <a:rPr lang="en-US" smtClean="0"/>
              <a:pPr>
                <a:defRPr/>
              </a:pPr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60828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Clean run – no outages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0A9F78-39CE-4DDC-A26E-05BD6400C5DB}" type="slidenum">
              <a:rPr lang="en-US" smtClean="0"/>
              <a:pPr>
                <a:defRPr/>
              </a:pPr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77139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8458" indent="-287868"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51470" indent="-230293"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2058" indent="-230293"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72646" indent="-230293"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33233" indent="-230293" defTabSz="9371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93823" indent="-230293" defTabSz="9371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54409" indent="-230293" defTabSz="9371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15000" indent="-230293" defTabSz="9371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848B4A7-4C20-4EBB-9609-170A49097713}" type="slidenum">
              <a:rPr lang="en-US" sz="1300"/>
              <a:pPr/>
              <a:t>100</a:t>
            </a:fld>
            <a:endParaRPr lang="en-US" sz="1300"/>
          </a:p>
        </p:txBody>
      </p:sp>
      <p:sp>
        <p:nvSpPr>
          <p:cNvPr id="620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05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8523850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71699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76033" indent="-298474" defTabSz="971699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93895" indent="-238778" defTabSz="971699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71453" indent="-238778" defTabSz="971699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49011" indent="-238778" defTabSz="971699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26568" indent="-238778" defTabSz="97169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104128" indent="-238778" defTabSz="97169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81683" indent="-238778" defTabSz="97169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059245" indent="-238778" defTabSz="97169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4666813-0D59-4875-A836-155ABE2EA342}" type="slidenum">
              <a:rPr lang="en-US" sz="1300"/>
              <a:pPr/>
              <a:t>109</a:t>
            </a:fld>
            <a:endParaRPr lang="en-US" sz="1300"/>
          </a:p>
        </p:txBody>
      </p:sp>
      <p:sp>
        <p:nvSpPr>
          <p:cNvPr id="67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2272864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71699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76033" indent="-298474" defTabSz="971699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93895" indent="-238778" defTabSz="971699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71453" indent="-238778" defTabSz="971699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49011" indent="-238778" defTabSz="971699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26568" indent="-238778" defTabSz="97169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104128" indent="-238778" defTabSz="97169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81683" indent="-238778" defTabSz="97169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059245" indent="-238778" defTabSz="97169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1AE7E02-8D42-4EE8-A7B0-848E199345B0}" type="slidenum">
              <a:rPr lang="en-US" sz="1300"/>
              <a:pPr/>
              <a:t>111</a:t>
            </a:fld>
            <a:endParaRPr lang="en-US" sz="1300"/>
          </a:p>
        </p:txBody>
      </p:sp>
      <p:sp>
        <p:nvSpPr>
          <p:cNvPr id="68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0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6344865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7140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76175" indent="-298406" defTabSz="97140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93625" indent="-238090" defTabSz="97140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71393" indent="-238090" defTabSz="97140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49160" indent="-238090" defTabSz="97140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06293" indent="-238090" defTabSz="97140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63426" indent="-238090" defTabSz="97140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20559" indent="-238090" defTabSz="97140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77692" indent="-238090" defTabSz="97140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4EA5DA2-E93B-4CC6-8804-A71F85200BC7}" type="slidenum">
              <a:rPr lang="en-US" altLang="en-US" sz="130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112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51413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7140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76175" indent="-298406" defTabSz="97140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93625" indent="-238090" defTabSz="97140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71393" indent="-238090" defTabSz="97140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49160" indent="-238090" defTabSz="97140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06293" indent="-238090" defTabSz="97140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63426" indent="-238090" defTabSz="97140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20559" indent="-238090" defTabSz="97140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77692" indent="-238090" defTabSz="97140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CAE2616-B7B2-4338-8E97-5076430E6C0F}" type="slidenum">
              <a:rPr lang="en-US" altLang="en-US" sz="130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114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06916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8458" indent="-287868"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51470" indent="-230293"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2058" indent="-230293"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72646" indent="-230293"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33233" indent="-230293" defTabSz="9371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93823" indent="-230293" defTabSz="9371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54409" indent="-230293" defTabSz="9371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15000" indent="-230293" defTabSz="9371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848B4A7-4C20-4EBB-9609-170A49097713}" type="slidenum">
              <a:rPr lang="en-US" sz="1300"/>
              <a:pPr/>
              <a:t>121</a:t>
            </a:fld>
            <a:endParaRPr lang="en-US" sz="1300"/>
          </a:p>
        </p:txBody>
      </p:sp>
      <p:sp>
        <p:nvSpPr>
          <p:cNvPr id="620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05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8117179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8458" indent="-287868"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51470" indent="-230293"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2058" indent="-230293"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72646" indent="-230293"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33233" indent="-230293" defTabSz="9371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93823" indent="-230293" defTabSz="9371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54409" indent="-230293" defTabSz="9371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15000" indent="-230293" defTabSz="9371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848B4A7-4C20-4EBB-9609-170A49097713}" type="slidenum">
              <a:rPr lang="en-US" sz="1300"/>
              <a:pPr/>
              <a:t>136</a:t>
            </a:fld>
            <a:endParaRPr lang="en-US" sz="1300"/>
          </a:p>
        </p:txBody>
      </p:sp>
      <p:sp>
        <p:nvSpPr>
          <p:cNvPr id="620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05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461840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8458" indent="-287868"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51470" indent="-230293"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2058" indent="-230293"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72646" indent="-230293"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33233" indent="-230293" defTabSz="9371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93823" indent="-230293" defTabSz="9371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54409" indent="-230293" defTabSz="9371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15000" indent="-230293" defTabSz="9371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848B4A7-4C20-4EBB-9609-170A49097713}" type="slidenum">
              <a:rPr lang="en-US" sz="1300"/>
              <a:pPr/>
              <a:t>6</a:t>
            </a:fld>
            <a:endParaRPr lang="en-US" sz="1300"/>
          </a:p>
        </p:txBody>
      </p:sp>
      <p:sp>
        <p:nvSpPr>
          <p:cNvPr id="620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05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1680634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3B538-08F2-440D-8A49-2A1102E22F53}" type="slidenum">
              <a:rPr lang="en-US" smtClean="0"/>
              <a:pPr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46536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3B538-08F2-440D-8A49-2A1102E22F53}" type="slidenum">
              <a:rPr lang="en-US" smtClean="0"/>
              <a:pPr/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6604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8458" indent="-287868"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51470" indent="-230293"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2058" indent="-230293"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72646" indent="-230293" defTabSz="937171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33233" indent="-230293" defTabSz="9371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93823" indent="-230293" defTabSz="9371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54409" indent="-230293" defTabSz="9371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15000" indent="-230293" defTabSz="9371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848B4A7-4C20-4EBB-9609-170A49097713}" type="slidenum">
              <a:rPr lang="en-US" sz="1300"/>
              <a:pPr/>
              <a:t>10</a:t>
            </a:fld>
            <a:endParaRPr lang="en-US" sz="1300"/>
          </a:p>
        </p:txBody>
      </p:sp>
      <p:sp>
        <p:nvSpPr>
          <p:cNvPr id="620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05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581603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 txBox="1">
            <a:spLocks noGrp="1" noChangeArrowheads="1"/>
          </p:cNvSpPr>
          <p:nvPr/>
        </p:nvSpPr>
        <p:spPr bwMode="auto">
          <a:xfrm>
            <a:off x="4105275" y="9109075"/>
            <a:ext cx="3181350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 type="none" w="lg" len="lg"/>
                <a:tailEnd type="none" w="med" len="lg"/>
              </a14:hiddenLine>
            </a:ext>
          </a:extLst>
        </p:spPr>
        <p:txBody>
          <a:bodyPr lIns="100895" tIns="50447" rIns="100895" bIns="50447" anchor="b"/>
          <a:lstStyle>
            <a:lvl1pPr defTabSz="1008063">
              <a:defRPr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008063">
              <a:defRPr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008063">
              <a:defRPr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008063">
              <a:defRPr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008063">
              <a:defRPr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1008063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1008063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1008063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1008063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00DA394A-045C-4DBB-A6DD-995EB8C3461A}" type="slidenum">
              <a:rPr lang="en-US" sz="1400" i="0"/>
              <a:pPr algn="r"/>
              <a:t>12</a:t>
            </a:fld>
            <a:endParaRPr lang="en-US" sz="1400" i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 type="none" w="lg" len="lg"/>
                <a:tailEnd type="none" w="med" len="lg"/>
              </a14:hiddenLine>
            </a:ext>
          </a:extLst>
        </p:spPr>
        <p:txBody>
          <a:bodyPr/>
          <a:lstStyle/>
          <a:p>
            <a:r>
              <a:rPr lang="en-US" smtClean="0"/>
              <a:t>This is the dispatch room for Schneider National, one of the largest truckload motor carriers in the U.S.</a:t>
            </a:r>
          </a:p>
        </p:txBody>
      </p:sp>
    </p:spTree>
    <p:extLst>
      <p:ext uri="{BB962C8B-B14F-4D97-AF65-F5344CB8AC3E}">
        <p14:creationId xmlns:p14="http://schemas.microsoft.com/office/powerpoint/2010/main" val="6428259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B98F24-1F84-4031-8635-B73CBECFEB13}" type="slidenum">
              <a:rPr lang="en-US"/>
              <a:pPr/>
              <a:t>13</a:t>
            </a:fld>
            <a:endParaRPr lang="en-US"/>
          </a:p>
        </p:txBody>
      </p:sp>
      <p:sp>
        <p:nvSpPr>
          <p:cNvPr id="385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5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… to tasks (loads, trains, flights).</a:t>
            </a:r>
          </a:p>
        </p:txBody>
      </p:sp>
    </p:spTree>
    <p:extLst>
      <p:ext uri="{BB962C8B-B14F-4D97-AF65-F5344CB8AC3E}">
        <p14:creationId xmlns:p14="http://schemas.microsoft.com/office/powerpoint/2010/main" val="15134270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4D75C7-CCFF-4FC9-B50B-D65DF1A76B18}" type="slidenum">
              <a:rPr lang="en-US"/>
              <a:pPr/>
              <a:t>14</a:t>
            </a:fld>
            <a:endParaRPr lang="en-US"/>
          </a:p>
        </p:txBody>
      </p:sp>
      <p:sp>
        <p:nvSpPr>
          <p:cNvPr id="385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5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After we make a decision at time t, we then have to do it again at t+1 and t+2</a:t>
            </a:r>
          </a:p>
        </p:txBody>
      </p:sp>
    </p:spTree>
    <p:extLst>
      <p:ext uri="{BB962C8B-B14F-4D97-AF65-F5344CB8AC3E}">
        <p14:creationId xmlns:p14="http://schemas.microsoft.com/office/powerpoint/2010/main" val="1004668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3415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 2018 W.B. Powell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3415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 </a:t>
            </a:r>
            <a:fld id="{6AA0165E-294E-4057-A6C5-8F6B42A2F2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0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3415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 2018 W.B. Powell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3415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 </a:t>
            </a:r>
            <a:fld id="{78C1B746-D40F-4268-B653-9A35059D1F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97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3415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 2018 W.B. Powell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3415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 </a:t>
            </a:r>
            <a:fld id="{14025F6B-BD9A-4376-BA98-5ED510D350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1394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143000"/>
            <a:ext cx="7772400" cy="4953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3415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 2018 W.B. Powell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3415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 </a:t>
            </a:r>
            <a:fld id="{E192976A-0F68-4D9C-866E-86FE193EE2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540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304800"/>
            <a:ext cx="77724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143000"/>
            <a:ext cx="38100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143000"/>
            <a:ext cx="38100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3695700"/>
            <a:ext cx="38100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695700"/>
            <a:ext cx="38100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3415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 2018 W.B. Powell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3415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 </a:t>
            </a:r>
            <a:fld id="{6227824A-19B3-470B-9710-9D7975BEDC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5147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143000"/>
            <a:ext cx="38100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143000"/>
            <a:ext cx="3810000" cy="4953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3415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 2018 W.B. Powell</a:t>
            </a: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3415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 </a:t>
            </a:r>
            <a:fld id="{C7CF53EC-859C-491E-9CEF-80A6DED9D1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9418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143000"/>
            <a:ext cx="38100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143000"/>
            <a:ext cx="38100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95700"/>
            <a:ext cx="38100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3415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 2018 W.B. Powell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3415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 </a:t>
            </a:r>
            <a:fld id="{1A3CDD86-EA66-432E-960A-948662D1BE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9485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304800"/>
            <a:ext cx="7772400" cy="579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3415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 2018 W.B. Powell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3415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 </a:t>
            </a:r>
            <a:fld id="{628028B9-87C7-4915-BF62-49E2F38484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764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SzPct val="80000"/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637828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 sz="1200" i="0"/>
            </a:lvl1pPr>
          </a:lstStyle>
          <a:p>
            <a:pPr>
              <a:defRPr/>
            </a:pPr>
            <a:r>
              <a:rPr lang="en-US" smtClean="0"/>
              <a:t>© 2018 W.B.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832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3415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 2018 W.B. Powell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3415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 </a:t>
            </a:r>
            <a:fld id="{EB221606-0BD6-4DF6-BCF5-523EBE0639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70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143000"/>
            <a:ext cx="38100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38100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303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3415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 2018 W.B. Powell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3415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 </a:t>
            </a:r>
            <a:fld id="{D113E9EA-036B-4E6B-A491-DE5A32F5B5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883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130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3415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 2018 W.B. Powell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3415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 </a:t>
            </a:r>
            <a:fld id="{CA1BF554-DF22-475E-92F9-B7E9200059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265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3415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 2018 W.B. Powell</a:t>
            </a: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3415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 </a:t>
            </a:r>
            <a:fld id="{BEF94E3D-564D-4CBF-8BAD-D2060DED54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87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3415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 2018 W.B. Powell</a:t>
            </a: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3415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Slide </a:t>
            </a:r>
            <a:fld id="{6BCDB460-1919-452B-A421-B45A16915A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815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43000"/>
            <a:ext cx="77724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304800" y="914400"/>
            <a:ext cx="5791200" cy="152400"/>
          </a:xfrm>
          <a:prstGeom prst="rect">
            <a:avLst/>
          </a:prstGeom>
          <a:gradFill rotWithShape="0">
            <a:gsLst>
              <a:gs pos="0">
                <a:srgbClr val="291000"/>
              </a:gs>
              <a:gs pos="100000">
                <a:srgbClr val="FF66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68" r:id="rId16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80000"/>
        <a:buFontTx/>
        <a:buBlip>
          <a:blip r:embed="rId18"/>
        </a:buBlip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6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6.vml"/><Relationship Id="rId5" Type="http://schemas.openxmlformats.org/officeDocument/2006/relationships/image" Target="../media/image154.wmf"/><Relationship Id="rId4" Type="http://schemas.openxmlformats.org/officeDocument/2006/relationships/oleObject" Target="../embeddings/oleObject95.bin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7.vml"/><Relationship Id="rId5" Type="http://schemas.openxmlformats.org/officeDocument/2006/relationships/image" Target="../media/image155.wmf"/><Relationship Id="rId4" Type="http://schemas.openxmlformats.org/officeDocument/2006/relationships/oleObject" Target="../embeddings/oleObject96.bin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3.png"/><Relationship Id="rId7" Type="http://schemas.openxmlformats.org/officeDocument/2006/relationships/image" Target="../media/image16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8.vml"/><Relationship Id="rId6" Type="http://schemas.openxmlformats.org/officeDocument/2006/relationships/oleObject" Target="../embeddings/oleObject98.bin"/><Relationship Id="rId5" Type="http://schemas.openxmlformats.org/officeDocument/2006/relationships/image" Target="../media/image159.wmf"/><Relationship Id="rId4" Type="http://schemas.openxmlformats.org/officeDocument/2006/relationships/oleObject" Target="../embeddings/oleObject97.bin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0.bin"/><Relationship Id="rId3" Type="http://schemas.openxmlformats.org/officeDocument/2006/relationships/image" Target="../media/image3250.png"/><Relationship Id="rId7" Type="http://schemas.openxmlformats.org/officeDocument/2006/relationships/image" Target="../media/image16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9.vml"/><Relationship Id="rId6" Type="http://schemas.openxmlformats.org/officeDocument/2006/relationships/oleObject" Target="../embeddings/oleObject99.bin"/><Relationship Id="rId5" Type="http://schemas.openxmlformats.org/officeDocument/2006/relationships/image" Target="../media/image155.wmf"/><Relationship Id="rId4" Type="http://schemas.openxmlformats.org/officeDocument/2006/relationships/oleObject" Target="../embeddings/oleObject96.bin"/><Relationship Id="rId9" Type="http://schemas.openxmlformats.org/officeDocument/2006/relationships/image" Target="../media/image162.wmf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0.vml"/><Relationship Id="rId6" Type="http://schemas.openxmlformats.org/officeDocument/2006/relationships/image" Target="../media/image165.wmf"/><Relationship Id="rId5" Type="http://schemas.openxmlformats.org/officeDocument/2006/relationships/oleObject" Target="../embeddings/oleObject101.bin"/><Relationship Id="rId4" Type="http://schemas.openxmlformats.org/officeDocument/2006/relationships/image" Target="../media/image16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4.bin"/><Relationship Id="rId3" Type="http://schemas.openxmlformats.org/officeDocument/2006/relationships/notesSlide" Target="../notesSlides/notesSlide47.xml"/><Relationship Id="rId7" Type="http://schemas.openxmlformats.org/officeDocument/2006/relationships/image" Target="../media/image16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1.vml"/><Relationship Id="rId6" Type="http://schemas.openxmlformats.org/officeDocument/2006/relationships/oleObject" Target="../embeddings/oleObject103.bin"/><Relationship Id="rId5" Type="http://schemas.openxmlformats.org/officeDocument/2006/relationships/image" Target="../media/image168.wmf"/><Relationship Id="rId4" Type="http://schemas.openxmlformats.org/officeDocument/2006/relationships/oleObject" Target="../embeddings/oleObject102.bin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2.vml"/><Relationship Id="rId4" Type="http://schemas.openxmlformats.org/officeDocument/2006/relationships/image" Target="../media/image176.wmf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00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3.vml"/><Relationship Id="rId6" Type="http://schemas.openxmlformats.org/officeDocument/2006/relationships/image" Target="../media/image191.wmf"/><Relationship Id="rId5" Type="http://schemas.openxmlformats.org/officeDocument/2006/relationships/oleObject" Target="../embeddings/oleObject107.bin"/><Relationship Id="rId4" Type="http://schemas.openxmlformats.org/officeDocument/2006/relationships/image" Target="../media/image190.wmf"/></Relationships>
</file>

<file path=ppt/slides/_rels/slide1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wmf"/><Relationship Id="rId13" Type="http://schemas.openxmlformats.org/officeDocument/2006/relationships/oleObject" Target="../embeddings/oleObject112.bin"/><Relationship Id="rId18" Type="http://schemas.openxmlformats.org/officeDocument/2006/relationships/image" Target="../media/image198.wmf"/><Relationship Id="rId3" Type="http://schemas.openxmlformats.org/officeDocument/2006/relationships/notesSlide" Target="../notesSlides/notesSlide50.xml"/><Relationship Id="rId7" Type="http://schemas.openxmlformats.org/officeDocument/2006/relationships/oleObject" Target="../embeddings/oleObject109.bin"/><Relationship Id="rId12" Type="http://schemas.openxmlformats.org/officeDocument/2006/relationships/image" Target="../media/image195.wmf"/><Relationship Id="rId17" Type="http://schemas.openxmlformats.org/officeDocument/2006/relationships/oleObject" Target="../embeddings/oleObject114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97.wmf"/><Relationship Id="rId20" Type="http://schemas.openxmlformats.org/officeDocument/2006/relationships/image" Target="../media/image199.wmf"/><Relationship Id="rId1" Type="http://schemas.openxmlformats.org/officeDocument/2006/relationships/vmlDrawing" Target="../drawings/vmlDrawing44.vml"/><Relationship Id="rId6" Type="http://schemas.openxmlformats.org/officeDocument/2006/relationships/image" Target="../media/image192.wmf"/><Relationship Id="rId11" Type="http://schemas.openxmlformats.org/officeDocument/2006/relationships/oleObject" Target="../embeddings/oleObject111.bin"/><Relationship Id="rId5" Type="http://schemas.openxmlformats.org/officeDocument/2006/relationships/oleObject" Target="../embeddings/oleObject108.bin"/><Relationship Id="rId15" Type="http://schemas.openxmlformats.org/officeDocument/2006/relationships/oleObject" Target="../embeddings/oleObject113.bin"/><Relationship Id="rId10" Type="http://schemas.openxmlformats.org/officeDocument/2006/relationships/image" Target="../media/image194.wmf"/><Relationship Id="rId19" Type="http://schemas.openxmlformats.org/officeDocument/2006/relationships/oleObject" Target="../embeddings/oleObject115.bin"/><Relationship Id="rId4" Type="http://schemas.openxmlformats.org/officeDocument/2006/relationships/image" Target="../media/image200.png"/><Relationship Id="rId9" Type="http://schemas.openxmlformats.org/officeDocument/2006/relationships/oleObject" Target="../embeddings/oleObject110.bin"/><Relationship Id="rId14" Type="http://schemas.openxmlformats.org/officeDocument/2006/relationships/image" Target="../media/image196.wmf"/></Relationships>
</file>

<file path=ppt/slides/_rels/slide1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8.bin"/><Relationship Id="rId3" Type="http://schemas.openxmlformats.org/officeDocument/2006/relationships/notesSlide" Target="../notesSlides/notesSlide51.xml"/><Relationship Id="rId7" Type="http://schemas.openxmlformats.org/officeDocument/2006/relationships/image" Target="../media/image20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5.vml"/><Relationship Id="rId6" Type="http://schemas.openxmlformats.org/officeDocument/2006/relationships/oleObject" Target="../embeddings/oleObject117.bin"/><Relationship Id="rId11" Type="http://schemas.openxmlformats.org/officeDocument/2006/relationships/image" Target="../media/image204.wmf"/><Relationship Id="rId5" Type="http://schemas.openxmlformats.org/officeDocument/2006/relationships/image" Target="../media/image201.wmf"/><Relationship Id="rId10" Type="http://schemas.openxmlformats.org/officeDocument/2006/relationships/oleObject" Target="../embeddings/oleObject119.bin"/><Relationship Id="rId4" Type="http://schemas.openxmlformats.org/officeDocument/2006/relationships/oleObject" Target="../embeddings/oleObject116.bin"/><Relationship Id="rId9" Type="http://schemas.openxmlformats.org/officeDocument/2006/relationships/image" Target="../media/image203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6.vml"/><Relationship Id="rId4" Type="http://schemas.openxmlformats.org/officeDocument/2006/relationships/image" Target="../media/image205.wmf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7.vml"/><Relationship Id="rId4" Type="http://schemas.openxmlformats.org/officeDocument/2006/relationships/image" Target="../media/image206.wmf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23.wmf"/><Relationship Id="rId4" Type="http://schemas.openxmlformats.org/officeDocument/2006/relationships/oleObject" Target="../embeddings/oleObject17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25.wmf"/><Relationship Id="rId4" Type="http://schemas.openxmlformats.org/officeDocument/2006/relationships/oleObject" Target="../embeddings/oleObject19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13" Type="http://schemas.openxmlformats.org/officeDocument/2006/relationships/image" Target="../media/image31.wmf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8.wmf"/><Relationship Id="rId12" Type="http://schemas.openxmlformats.org/officeDocument/2006/relationships/oleObject" Target="../embeddings/oleObject2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2.bin"/><Relationship Id="rId11" Type="http://schemas.openxmlformats.org/officeDocument/2006/relationships/image" Target="../media/image30.wmf"/><Relationship Id="rId5" Type="http://schemas.openxmlformats.org/officeDocument/2006/relationships/image" Target="../media/image27.wmf"/><Relationship Id="rId10" Type="http://schemas.openxmlformats.org/officeDocument/2006/relationships/oleObject" Target="../embeddings/oleObject24.bin"/><Relationship Id="rId4" Type="http://schemas.openxmlformats.org/officeDocument/2006/relationships/oleObject" Target="../embeddings/oleObject21.bin"/><Relationship Id="rId9" Type="http://schemas.openxmlformats.org/officeDocument/2006/relationships/image" Target="../media/image29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32.wmf"/><Relationship Id="rId4" Type="http://schemas.openxmlformats.org/officeDocument/2006/relationships/oleObject" Target="../embeddings/oleObject26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oleObject" Target="../embeddings/oleObject27.bin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28.bin"/><Relationship Id="rId4" Type="http://schemas.openxmlformats.org/officeDocument/2006/relationships/image" Target="../media/image34.w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1.bin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30.bin"/><Relationship Id="rId5" Type="http://schemas.openxmlformats.org/officeDocument/2006/relationships/image" Target="../media/image40.wmf"/><Relationship Id="rId4" Type="http://schemas.openxmlformats.org/officeDocument/2006/relationships/oleObject" Target="../embeddings/oleObject29.bin"/><Relationship Id="rId9" Type="http://schemas.openxmlformats.org/officeDocument/2006/relationships/image" Target="../media/image42.w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3" Type="http://schemas.openxmlformats.org/officeDocument/2006/relationships/oleObject" Target="../embeddings/oleObject32.bin"/><Relationship Id="rId7" Type="http://schemas.openxmlformats.org/officeDocument/2006/relationships/oleObject" Target="../embeddings/oleObject3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44.wmf"/><Relationship Id="rId5" Type="http://schemas.openxmlformats.org/officeDocument/2006/relationships/oleObject" Target="../embeddings/oleObject33.bin"/><Relationship Id="rId4" Type="http://schemas.openxmlformats.org/officeDocument/2006/relationships/image" Target="../media/image43.w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7.wmf"/><Relationship Id="rId5" Type="http://schemas.openxmlformats.org/officeDocument/2006/relationships/image" Target="../media/image4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6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17" Type="http://schemas.openxmlformats.org/officeDocument/2006/relationships/image" Target="../media/image53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35.bin"/><Relationship Id="rId1" Type="http://schemas.openxmlformats.org/officeDocument/2006/relationships/vmlDrawing" Target="../drawings/vmlDrawing12.v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5" Type="http://schemas.openxmlformats.org/officeDocument/2006/relationships/image" Target="../media/image6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66.wmf"/><Relationship Id="rId4" Type="http://schemas.openxmlformats.org/officeDocument/2006/relationships/oleObject" Target="../embeddings/oleObject36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9.wmf"/><Relationship Id="rId5" Type="http://schemas.openxmlformats.org/officeDocument/2006/relationships/image" Target="../media/image8.wmf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5.bin"/><Relationship Id="rId9" Type="http://schemas.openxmlformats.org/officeDocument/2006/relationships/image" Target="../media/image6.wm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9.bin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6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38.bin"/><Relationship Id="rId11" Type="http://schemas.openxmlformats.org/officeDocument/2006/relationships/image" Target="../media/image71.wmf"/><Relationship Id="rId5" Type="http://schemas.openxmlformats.org/officeDocument/2006/relationships/image" Target="../media/image68.wmf"/><Relationship Id="rId10" Type="http://schemas.openxmlformats.org/officeDocument/2006/relationships/oleObject" Target="../embeddings/oleObject40.bin"/><Relationship Id="rId4" Type="http://schemas.openxmlformats.org/officeDocument/2006/relationships/oleObject" Target="../embeddings/oleObject37.bin"/><Relationship Id="rId9" Type="http://schemas.openxmlformats.org/officeDocument/2006/relationships/image" Target="../media/image70.w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3" Type="http://schemas.openxmlformats.org/officeDocument/2006/relationships/notesSlide" Target="../notesSlides/notesSlide20.xml"/><Relationship Id="rId7" Type="http://schemas.openxmlformats.org/officeDocument/2006/relationships/oleObject" Target="../embeddings/oleObject42.bin"/><Relationship Id="rId12" Type="http://schemas.openxmlformats.org/officeDocument/2006/relationships/image" Target="../media/image7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68.wmf"/><Relationship Id="rId11" Type="http://schemas.openxmlformats.org/officeDocument/2006/relationships/oleObject" Target="../embeddings/oleObject44.bin"/><Relationship Id="rId5" Type="http://schemas.openxmlformats.org/officeDocument/2006/relationships/oleObject" Target="../embeddings/oleObject41.bin"/><Relationship Id="rId10" Type="http://schemas.openxmlformats.org/officeDocument/2006/relationships/image" Target="../media/image70.wmf"/><Relationship Id="rId4" Type="http://schemas.openxmlformats.org/officeDocument/2006/relationships/image" Target="../media/image72.png"/><Relationship Id="rId9" Type="http://schemas.openxmlformats.org/officeDocument/2006/relationships/oleObject" Target="../embeddings/oleObject43.bin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3" Type="http://schemas.openxmlformats.org/officeDocument/2006/relationships/notesSlide" Target="../notesSlides/notesSlide21.xml"/><Relationship Id="rId7" Type="http://schemas.openxmlformats.org/officeDocument/2006/relationships/oleObject" Target="../embeddings/oleObject46.bin"/><Relationship Id="rId12" Type="http://schemas.openxmlformats.org/officeDocument/2006/relationships/image" Target="../media/image7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68.wmf"/><Relationship Id="rId11" Type="http://schemas.openxmlformats.org/officeDocument/2006/relationships/oleObject" Target="../embeddings/oleObject48.bin"/><Relationship Id="rId5" Type="http://schemas.openxmlformats.org/officeDocument/2006/relationships/oleObject" Target="../embeddings/oleObject45.bin"/><Relationship Id="rId10" Type="http://schemas.openxmlformats.org/officeDocument/2006/relationships/image" Target="../media/image70.wmf"/><Relationship Id="rId4" Type="http://schemas.openxmlformats.org/officeDocument/2006/relationships/image" Target="../media/image73.png"/><Relationship Id="rId9" Type="http://schemas.openxmlformats.org/officeDocument/2006/relationships/oleObject" Target="../embeddings/oleObject47.bin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3" Type="http://schemas.openxmlformats.org/officeDocument/2006/relationships/notesSlide" Target="../notesSlides/notesSlide22.xml"/><Relationship Id="rId7" Type="http://schemas.openxmlformats.org/officeDocument/2006/relationships/oleObject" Target="../embeddings/oleObject50.bin"/><Relationship Id="rId12" Type="http://schemas.openxmlformats.org/officeDocument/2006/relationships/image" Target="../media/image7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68.wmf"/><Relationship Id="rId11" Type="http://schemas.openxmlformats.org/officeDocument/2006/relationships/oleObject" Target="../embeddings/oleObject52.bin"/><Relationship Id="rId5" Type="http://schemas.openxmlformats.org/officeDocument/2006/relationships/oleObject" Target="../embeddings/oleObject49.bin"/><Relationship Id="rId10" Type="http://schemas.openxmlformats.org/officeDocument/2006/relationships/image" Target="../media/image70.wmf"/><Relationship Id="rId4" Type="http://schemas.openxmlformats.org/officeDocument/2006/relationships/image" Target="../media/image74.png"/><Relationship Id="rId9" Type="http://schemas.openxmlformats.org/officeDocument/2006/relationships/oleObject" Target="../embeddings/oleObject51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66.wmf"/><Relationship Id="rId4" Type="http://schemas.openxmlformats.org/officeDocument/2006/relationships/oleObject" Target="../embeddings/oleObject36.bin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oleObject" Target="../embeddings/oleObject57.bin"/><Relationship Id="rId3" Type="http://schemas.openxmlformats.org/officeDocument/2006/relationships/image" Target="../media/image80.png"/><Relationship Id="rId7" Type="http://schemas.openxmlformats.org/officeDocument/2006/relationships/image" Target="../media/image76.wmf"/><Relationship Id="rId12" Type="http://schemas.openxmlformats.org/officeDocument/2006/relationships/image" Target="../media/image78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9.wmf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54.bin"/><Relationship Id="rId11" Type="http://schemas.openxmlformats.org/officeDocument/2006/relationships/oleObject" Target="../embeddings/oleObject56.bin"/><Relationship Id="rId5" Type="http://schemas.openxmlformats.org/officeDocument/2006/relationships/image" Target="../media/image75.wmf"/><Relationship Id="rId15" Type="http://schemas.openxmlformats.org/officeDocument/2006/relationships/oleObject" Target="../embeddings/oleObject58.bin"/><Relationship Id="rId10" Type="http://schemas.openxmlformats.org/officeDocument/2006/relationships/image" Target="../media/image77.wmf"/><Relationship Id="rId4" Type="http://schemas.openxmlformats.org/officeDocument/2006/relationships/oleObject" Target="../embeddings/oleObject53.bin"/><Relationship Id="rId9" Type="http://schemas.openxmlformats.org/officeDocument/2006/relationships/oleObject" Target="../embeddings/oleObject55.bin"/><Relationship Id="rId14" Type="http://schemas.openxmlformats.org/officeDocument/2006/relationships/image" Target="../media/image43.wm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wmf"/><Relationship Id="rId3" Type="http://schemas.openxmlformats.org/officeDocument/2006/relationships/image" Target="../media/image84.png"/><Relationship Id="rId7" Type="http://schemas.openxmlformats.org/officeDocument/2006/relationships/oleObject" Target="../embeddings/oleObject6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82.wmf"/><Relationship Id="rId5" Type="http://schemas.openxmlformats.org/officeDocument/2006/relationships/oleObject" Target="../embeddings/oleObject59.bin"/><Relationship Id="rId4" Type="http://schemas.openxmlformats.org/officeDocument/2006/relationships/image" Target="../media/image88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82.wmf"/><Relationship Id="rId5" Type="http://schemas.openxmlformats.org/officeDocument/2006/relationships/oleObject" Target="../embeddings/oleObject61.bin"/><Relationship Id="rId4" Type="http://schemas.openxmlformats.org/officeDocument/2006/relationships/image" Target="../media/image892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wmf"/><Relationship Id="rId3" Type="http://schemas.openxmlformats.org/officeDocument/2006/relationships/image" Target="../media/image88.jpg"/><Relationship Id="rId7" Type="http://schemas.openxmlformats.org/officeDocument/2006/relationships/oleObject" Target="../embeddings/oleObject6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86.wmf"/><Relationship Id="rId5" Type="http://schemas.openxmlformats.org/officeDocument/2006/relationships/oleObject" Target="../embeddings/oleObject62.bin"/><Relationship Id="rId4" Type="http://schemas.openxmlformats.org/officeDocument/2006/relationships/image" Target="../media/image8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7" Type="http://schemas.openxmlformats.org/officeDocument/2006/relationships/image" Target="../media/image9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65.bin"/><Relationship Id="rId5" Type="http://schemas.openxmlformats.org/officeDocument/2006/relationships/image" Target="../media/image86.wmf"/><Relationship Id="rId4" Type="http://schemas.openxmlformats.org/officeDocument/2006/relationships/oleObject" Target="../embeddings/oleObject64.bin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6" Type="http://schemas.openxmlformats.org/officeDocument/2006/relationships/oleObject" Target="../embeddings/oleObject67.bin"/><Relationship Id="rId5" Type="http://schemas.openxmlformats.org/officeDocument/2006/relationships/image" Target="../media/image92.wmf"/><Relationship Id="rId4" Type="http://schemas.openxmlformats.org/officeDocument/2006/relationships/oleObject" Target="../embeddings/oleObject66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9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6" Type="http://schemas.openxmlformats.org/officeDocument/2006/relationships/oleObject" Target="../embeddings/oleObject69.bin"/><Relationship Id="rId5" Type="http://schemas.openxmlformats.org/officeDocument/2006/relationships/image" Target="../media/image95.wmf"/><Relationship Id="rId4" Type="http://schemas.openxmlformats.org/officeDocument/2006/relationships/oleObject" Target="../embeddings/oleObject68.bin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wmf"/><Relationship Id="rId7" Type="http://schemas.openxmlformats.org/officeDocument/2006/relationships/oleObject" Target="../embeddings/oleObject7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102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60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2.pn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5.png"/><Relationship Id="rId5" Type="http://schemas.openxmlformats.org/officeDocument/2006/relationships/image" Target="../media/image654.png"/><Relationship Id="rId4" Type="http://schemas.openxmlformats.org/officeDocument/2006/relationships/image" Target="../media/image65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2.pn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5.png"/><Relationship Id="rId5" Type="http://schemas.openxmlformats.org/officeDocument/2006/relationships/image" Target="../media/image654.png"/><Relationship Id="rId4" Type="http://schemas.openxmlformats.org/officeDocument/2006/relationships/image" Target="../media/image65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2.pn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5.png"/><Relationship Id="rId5" Type="http://schemas.openxmlformats.org/officeDocument/2006/relationships/image" Target="../media/image654.png"/><Relationship Id="rId4" Type="http://schemas.openxmlformats.org/officeDocument/2006/relationships/image" Target="../media/image653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jpe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Relationship Id="rId9" Type="http://schemas.openxmlformats.org/officeDocument/2006/relationships/image" Target="../media/image109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103.jpeg"/><Relationship Id="rId7" Type="http://schemas.openxmlformats.org/officeDocument/2006/relationships/image" Target="../media/image105.jpeg"/><Relationship Id="rId12" Type="http://schemas.openxmlformats.org/officeDocument/2006/relationships/image" Target="../media/image1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jpeg"/><Relationship Id="rId11" Type="http://schemas.openxmlformats.org/officeDocument/2006/relationships/image" Target="../media/image116.jpeg"/><Relationship Id="rId5" Type="http://schemas.openxmlformats.org/officeDocument/2006/relationships/image" Target="../media/image111.jpeg"/><Relationship Id="rId10" Type="http://schemas.openxmlformats.org/officeDocument/2006/relationships/image" Target="../media/image115.jpeg"/><Relationship Id="rId4" Type="http://schemas.openxmlformats.org/officeDocument/2006/relationships/image" Target="../media/image110.jpeg"/><Relationship Id="rId9" Type="http://schemas.openxmlformats.org/officeDocument/2006/relationships/image" Target="../media/image11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emf"/><Relationship Id="rId3" Type="http://schemas.openxmlformats.org/officeDocument/2006/relationships/oleObject" Target="../embeddings/oleObject71.bin"/><Relationship Id="rId7" Type="http://schemas.openxmlformats.org/officeDocument/2006/relationships/oleObject" Target="../embeddings/oleObject73.bin"/><Relationship Id="rId12" Type="http://schemas.openxmlformats.org/officeDocument/2006/relationships/image" Target="../media/image12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120.wmf"/><Relationship Id="rId11" Type="http://schemas.openxmlformats.org/officeDocument/2006/relationships/oleObject" Target="../embeddings/oleObject75.bin"/><Relationship Id="rId5" Type="http://schemas.openxmlformats.org/officeDocument/2006/relationships/oleObject" Target="../embeddings/oleObject72.bin"/><Relationship Id="rId10" Type="http://schemas.openxmlformats.org/officeDocument/2006/relationships/image" Target="../media/image122.wmf"/><Relationship Id="rId4" Type="http://schemas.openxmlformats.org/officeDocument/2006/relationships/image" Target="../media/image119.emf"/><Relationship Id="rId9" Type="http://schemas.openxmlformats.org/officeDocument/2006/relationships/oleObject" Target="../embeddings/oleObject74.bin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wmf"/><Relationship Id="rId3" Type="http://schemas.openxmlformats.org/officeDocument/2006/relationships/notesSlide" Target="../notesSlides/notesSlide31.xml"/><Relationship Id="rId7" Type="http://schemas.openxmlformats.org/officeDocument/2006/relationships/oleObject" Target="../embeddings/oleObject7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124.wmf"/><Relationship Id="rId5" Type="http://schemas.openxmlformats.org/officeDocument/2006/relationships/oleObject" Target="../embeddings/oleObject76.bin"/><Relationship Id="rId4" Type="http://schemas.openxmlformats.org/officeDocument/2006/relationships/image" Target="../media/image118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wmf"/><Relationship Id="rId3" Type="http://schemas.openxmlformats.org/officeDocument/2006/relationships/notesSlide" Target="../notesSlides/notesSlide32.xml"/><Relationship Id="rId7" Type="http://schemas.openxmlformats.org/officeDocument/2006/relationships/oleObject" Target="../embeddings/oleObject7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124.wmf"/><Relationship Id="rId5" Type="http://schemas.openxmlformats.org/officeDocument/2006/relationships/oleObject" Target="../embeddings/oleObject78.bin"/><Relationship Id="rId4" Type="http://schemas.openxmlformats.org/officeDocument/2006/relationships/image" Target="../media/image118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wmf"/><Relationship Id="rId3" Type="http://schemas.openxmlformats.org/officeDocument/2006/relationships/notesSlide" Target="../notesSlides/notesSlide33.xml"/><Relationship Id="rId7" Type="http://schemas.openxmlformats.org/officeDocument/2006/relationships/oleObject" Target="../embeddings/oleObject8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124.wmf"/><Relationship Id="rId5" Type="http://schemas.openxmlformats.org/officeDocument/2006/relationships/oleObject" Target="../embeddings/oleObject80.bin"/><Relationship Id="rId4" Type="http://schemas.openxmlformats.org/officeDocument/2006/relationships/image" Target="../media/image11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jpeg"/><Relationship Id="rId4" Type="http://schemas.openxmlformats.org/officeDocument/2006/relationships/image" Target="../media/image126.JP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13" Type="http://schemas.openxmlformats.org/officeDocument/2006/relationships/oleObject" Target="../embeddings/oleObject12.bin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12" Type="http://schemas.openxmlformats.org/officeDocument/2006/relationships/image" Target="../media/image1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3.wmf"/><Relationship Id="rId11" Type="http://schemas.openxmlformats.org/officeDocument/2006/relationships/oleObject" Target="../embeddings/oleObject11.bin"/><Relationship Id="rId5" Type="http://schemas.openxmlformats.org/officeDocument/2006/relationships/oleObject" Target="../embeddings/oleObject8.bin"/><Relationship Id="rId10" Type="http://schemas.openxmlformats.org/officeDocument/2006/relationships/image" Target="../media/image15.wmf"/><Relationship Id="rId4" Type="http://schemas.openxmlformats.org/officeDocument/2006/relationships/image" Target="../media/image12.wmf"/><Relationship Id="rId9" Type="http://schemas.openxmlformats.org/officeDocument/2006/relationships/oleObject" Target="../embeddings/oleObject10.bin"/><Relationship Id="rId14" Type="http://schemas.openxmlformats.org/officeDocument/2006/relationships/image" Target="../media/image17.wmf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4.bin"/><Relationship Id="rId13" Type="http://schemas.openxmlformats.org/officeDocument/2006/relationships/image" Target="../media/image142.wmf"/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139.emf"/><Relationship Id="rId12" Type="http://schemas.openxmlformats.org/officeDocument/2006/relationships/oleObject" Target="../embeddings/oleObject8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1.vml"/><Relationship Id="rId6" Type="http://schemas.openxmlformats.org/officeDocument/2006/relationships/oleObject" Target="../embeddings/oleObject83.bin"/><Relationship Id="rId11" Type="http://schemas.openxmlformats.org/officeDocument/2006/relationships/image" Target="../media/image141.wmf"/><Relationship Id="rId5" Type="http://schemas.openxmlformats.org/officeDocument/2006/relationships/image" Target="../media/image138.wmf"/><Relationship Id="rId10" Type="http://schemas.openxmlformats.org/officeDocument/2006/relationships/oleObject" Target="../embeddings/oleObject85.bin"/><Relationship Id="rId4" Type="http://schemas.openxmlformats.org/officeDocument/2006/relationships/oleObject" Target="../embeddings/oleObject82.bin"/><Relationship Id="rId9" Type="http://schemas.openxmlformats.org/officeDocument/2006/relationships/image" Target="../media/image140.emf"/><Relationship Id="rId14" Type="http://schemas.openxmlformats.org/officeDocument/2006/relationships/oleObject" Target="../embeddings/oleObject87.bin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2.vml"/><Relationship Id="rId5" Type="http://schemas.openxmlformats.org/officeDocument/2006/relationships/image" Target="../media/image143.wmf"/><Relationship Id="rId4" Type="http://schemas.openxmlformats.org/officeDocument/2006/relationships/oleObject" Target="../embeddings/oleObject88.bin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3.vml"/><Relationship Id="rId5" Type="http://schemas.openxmlformats.org/officeDocument/2006/relationships/image" Target="../media/image144.wmf"/><Relationship Id="rId4" Type="http://schemas.openxmlformats.org/officeDocument/2006/relationships/oleObject" Target="../embeddings/oleObject89.bin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7" Type="http://schemas.openxmlformats.org/officeDocument/2006/relationships/image" Target="../media/image14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4.vml"/><Relationship Id="rId6" Type="http://schemas.openxmlformats.org/officeDocument/2006/relationships/oleObject" Target="../embeddings/oleObject91.bin"/><Relationship Id="rId5" Type="http://schemas.openxmlformats.org/officeDocument/2006/relationships/image" Target="../media/image145.wmf"/><Relationship Id="rId4" Type="http://schemas.openxmlformats.org/officeDocument/2006/relationships/oleObject" Target="../embeddings/oleObject90.bin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4.bin"/><Relationship Id="rId3" Type="http://schemas.openxmlformats.org/officeDocument/2006/relationships/notesSlide" Target="../notesSlides/notesSlide40.xml"/><Relationship Id="rId7" Type="http://schemas.openxmlformats.org/officeDocument/2006/relationships/image" Target="../media/image14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5.vml"/><Relationship Id="rId6" Type="http://schemas.openxmlformats.org/officeDocument/2006/relationships/oleObject" Target="../embeddings/oleObject93.bin"/><Relationship Id="rId5" Type="http://schemas.openxmlformats.org/officeDocument/2006/relationships/image" Target="../media/image145.wmf"/><Relationship Id="rId4" Type="http://schemas.openxmlformats.org/officeDocument/2006/relationships/oleObject" Target="../embeddings/oleObject92.bin"/><Relationship Id="rId9" Type="http://schemas.openxmlformats.org/officeDocument/2006/relationships/image" Target="../media/image147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14.bin"/><Relationship Id="rId10" Type="http://schemas.openxmlformats.org/officeDocument/2006/relationships/image" Target="../media/image13.wmf"/><Relationship Id="rId4" Type="http://schemas.openxmlformats.org/officeDocument/2006/relationships/image" Target="../media/image18.wmf"/><Relationship Id="rId9" Type="http://schemas.openxmlformats.org/officeDocument/2006/relationships/oleObject" Target="../embeddings/oleObject16.bin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ChangeArrowheads="1"/>
          </p:cNvSpPr>
          <p:nvPr/>
        </p:nvSpPr>
        <p:spPr bwMode="auto">
          <a:xfrm>
            <a:off x="0" y="0"/>
            <a:ext cx="9124950" cy="6838950"/>
          </a:xfrm>
          <a:prstGeom prst="rect">
            <a:avLst/>
          </a:prstGeom>
          <a:solidFill>
            <a:srgbClr val="EF91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/>
              <a:t>.</a:t>
            </a:r>
          </a:p>
        </p:txBody>
      </p:sp>
      <p:sp>
        <p:nvSpPr>
          <p:cNvPr id="3077" name="AutoShape 3"/>
          <p:cNvSpPr>
            <a:spLocks noChangeArrowheads="1"/>
          </p:cNvSpPr>
          <p:nvPr/>
        </p:nvSpPr>
        <p:spPr bwMode="auto">
          <a:xfrm>
            <a:off x="250825" y="504825"/>
            <a:ext cx="8623300" cy="3200400"/>
          </a:xfrm>
          <a:prstGeom prst="roundRect">
            <a:avLst>
              <a:gd name="adj" fmla="val 12495"/>
            </a:avLst>
          </a:prstGeom>
          <a:gradFill rotWithShape="0">
            <a:gsLst>
              <a:gs pos="0">
                <a:srgbClr val="472B00"/>
              </a:gs>
              <a:gs pos="50000">
                <a:srgbClr val="EF9100"/>
              </a:gs>
              <a:gs pos="100000">
                <a:srgbClr val="472B00"/>
              </a:gs>
            </a:gsLst>
            <a:lin ang="5400000" scaled="1"/>
          </a:gra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 algn="ctr">
              <a:lnSpc>
                <a:spcPct val="88000"/>
              </a:lnSpc>
            </a:pPr>
            <a:endParaRPr lang="en-US" sz="2800" b="1" dirty="0" smtClean="0">
              <a:solidFill>
                <a:schemeClr val="bg1"/>
              </a:solidFill>
            </a:endParaRPr>
          </a:p>
          <a:p>
            <a:pPr>
              <a:lnSpc>
                <a:spcPct val="88000"/>
              </a:lnSpc>
            </a:pPr>
            <a:r>
              <a:rPr lang="en-US" sz="2800" b="1" dirty="0">
                <a:solidFill>
                  <a:schemeClr val="bg1"/>
                </a:solidFill>
              </a:rPr>
              <a:t>ORF </a:t>
            </a:r>
            <a:r>
              <a:rPr lang="en-US" sz="2800" b="1" dirty="0" smtClean="0">
                <a:solidFill>
                  <a:schemeClr val="bg1"/>
                </a:solidFill>
              </a:rPr>
              <a:t>544</a:t>
            </a:r>
            <a:endParaRPr lang="en-US" sz="2800" b="1" dirty="0">
              <a:solidFill>
                <a:schemeClr val="bg1"/>
              </a:solidFill>
            </a:endParaRPr>
          </a:p>
          <a:p>
            <a:pPr algn="ctr">
              <a:lnSpc>
                <a:spcPct val="88000"/>
              </a:lnSpc>
            </a:pPr>
            <a:endParaRPr lang="en-US" sz="2800" b="1" dirty="0" smtClean="0">
              <a:solidFill>
                <a:schemeClr val="bg1"/>
              </a:solidFill>
            </a:endParaRPr>
          </a:p>
          <a:p>
            <a:pPr algn="ctr">
              <a:lnSpc>
                <a:spcPct val="88000"/>
              </a:lnSpc>
            </a:pPr>
            <a:r>
              <a:rPr lang="en-US" sz="2800" b="1" dirty="0" smtClean="0">
                <a:solidFill>
                  <a:schemeClr val="bg1"/>
                </a:solidFill>
              </a:rPr>
              <a:t>Stochastic Optimization and Learning</a:t>
            </a:r>
            <a:endParaRPr lang="en-US" sz="2800" b="1" dirty="0">
              <a:solidFill>
                <a:schemeClr val="bg1"/>
              </a:solidFill>
            </a:endParaRPr>
          </a:p>
          <a:p>
            <a:pPr algn="ctr">
              <a:lnSpc>
                <a:spcPct val="88000"/>
              </a:lnSpc>
            </a:pPr>
            <a:endParaRPr lang="en-US" sz="2000" b="1" dirty="0" smtClean="0">
              <a:solidFill>
                <a:schemeClr val="bg1"/>
              </a:solidFill>
            </a:endParaRPr>
          </a:p>
          <a:p>
            <a:pPr algn="ctr">
              <a:lnSpc>
                <a:spcPct val="88000"/>
              </a:lnSpc>
            </a:pPr>
            <a:r>
              <a:rPr lang="en-US" sz="2000" b="1" dirty="0" smtClean="0">
                <a:solidFill>
                  <a:schemeClr val="bg1"/>
                </a:solidFill>
              </a:rPr>
              <a:t>Spring, 2019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078" name="Rectangle 4"/>
          <p:cNvSpPr>
            <a:spLocks noChangeArrowheads="1"/>
          </p:cNvSpPr>
          <p:nvPr/>
        </p:nvSpPr>
        <p:spPr bwMode="auto">
          <a:xfrm>
            <a:off x="3790950" y="4248150"/>
            <a:ext cx="4826000" cy="2146300"/>
          </a:xfrm>
          <a:prstGeom prst="rect">
            <a:avLst/>
          </a:prstGeom>
          <a:gradFill rotWithShape="0">
            <a:gsLst>
              <a:gs pos="0">
                <a:srgbClr val="EF9100"/>
              </a:gs>
              <a:gs pos="50000">
                <a:srgbClr val="000000"/>
              </a:gs>
              <a:gs pos="100000">
                <a:srgbClr val="EF91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ctr" anchorCtr="1"/>
          <a:lstStyle/>
          <a:p>
            <a:pPr algn="ctr">
              <a:lnSpc>
                <a:spcPct val="92000"/>
              </a:lnSpc>
            </a:pPr>
            <a:r>
              <a:rPr lang="en-US" b="1" dirty="0">
                <a:solidFill>
                  <a:schemeClr val="bg1"/>
                </a:solidFill>
              </a:rPr>
              <a:t>Warren Powell</a:t>
            </a:r>
          </a:p>
          <a:p>
            <a:pPr algn="ctr">
              <a:lnSpc>
                <a:spcPct val="92000"/>
              </a:lnSpc>
            </a:pPr>
            <a:r>
              <a:rPr lang="en-US" b="1" dirty="0" smtClean="0">
                <a:solidFill>
                  <a:schemeClr val="bg1"/>
                </a:solidFill>
              </a:rPr>
              <a:t>Princeton </a:t>
            </a:r>
            <a:r>
              <a:rPr lang="en-US" b="1" dirty="0">
                <a:solidFill>
                  <a:schemeClr val="bg1"/>
                </a:solidFill>
              </a:rPr>
              <a:t>University</a:t>
            </a:r>
          </a:p>
          <a:p>
            <a:pPr algn="ctr">
              <a:lnSpc>
                <a:spcPct val="92000"/>
              </a:lnSpc>
            </a:pPr>
            <a:r>
              <a:rPr lang="en-US" sz="2000" b="1" dirty="0">
                <a:solidFill>
                  <a:schemeClr val="bg1"/>
                </a:solidFill>
              </a:rPr>
              <a:t>http://www.castlelab.princeton.edu 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079" name="Picture 5" descr="CAST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3910013"/>
            <a:ext cx="2784475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2018 W.B.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898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10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Cost function approximation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Powell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Slide </a:t>
            </a:r>
            <a:fld id="{6AA0165E-294E-4057-A6C5-8F6B42A2F28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1125418" y="4038600"/>
            <a:ext cx="7033846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Tx/>
              <a:buNone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i="0" kern="0" dirty="0" smtClean="0"/>
              <a:t>Driver dispatching for truckload</a:t>
            </a:r>
          </a:p>
        </p:txBody>
      </p:sp>
    </p:spTree>
    <p:extLst>
      <p:ext uri="{BB962C8B-B14F-4D97-AF65-F5344CB8AC3E}">
        <p14:creationId xmlns:p14="http://schemas.microsoft.com/office/powerpoint/2010/main" val="190541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10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Discrete Markov decision processes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/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1055077" y="3978275"/>
            <a:ext cx="7033846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Tx/>
              <a:buNone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i="0" kern="0" dirty="0" smtClean="0"/>
              <a:t>Modeling</a:t>
            </a:r>
          </a:p>
        </p:txBody>
      </p:sp>
    </p:spTree>
    <p:extLst>
      <p:ext uri="{BB962C8B-B14F-4D97-AF65-F5344CB8AC3E}">
        <p14:creationId xmlns:p14="http://schemas.microsoft.com/office/powerpoint/2010/main" val="269386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Discrete Markov decision processes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Dynamic programming</a:t>
                </a:r>
              </a:p>
              <a:p>
                <a:pPr lvl="1"/>
                <a:r>
                  <a:rPr lang="en-US" dirty="0" smtClean="0"/>
                  <a:t>A “dynamic program” is </a:t>
                </a:r>
                <a:r>
                  <a:rPr lang="en-US" i="1" dirty="0" smtClean="0"/>
                  <a:t>any</a:t>
                </a:r>
                <a:r>
                  <a:rPr lang="en-US" dirty="0" smtClean="0"/>
                  <a:t> sequential decision process which can be written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 smtClean="0"/>
              </a:p>
              <a:p>
                <a:pPr lvl="1"/>
                <a:endParaRPr lang="en-US" dirty="0"/>
              </a:p>
              <a:p>
                <a:pPr lvl="1"/>
                <a:r>
                  <a:rPr lang="en-US" dirty="0" smtClean="0"/>
                  <a:t>The problem is to find an effective policy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, in the presence of the uncertainties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,…</m:t>
                    </m:r>
                  </m:oMath>
                </a14:m>
                <a:endParaRPr lang="en-US" dirty="0" smtClean="0"/>
              </a:p>
              <a:p>
                <a:pPr lvl="1"/>
                <a:endParaRPr lang="en-US" dirty="0"/>
              </a:p>
              <a:p>
                <a:pPr lvl="1"/>
                <a:endParaRPr lang="en-US" dirty="0" smtClean="0"/>
              </a:p>
              <a:p>
                <a:pPr lvl="1"/>
                <a:endParaRPr lang="en-US" dirty="0" smtClean="0"/>
              </a:p>
              <a:p>
                <a:pPr marL="457200" lvl="1" indent="0">
                  <a:buNone/>
                </a:pPr>
                <a:endParaRPr lang="en-US" dirty="0" smtClean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t="-1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1422400" y="2865438"/>
          <a:ext cx="5645150" cy="481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66" name="Equation" r:id="rId4" imgW="2831760" imgH="241200" progId="Equation.DSMT4">
                  <p:embed/>
                </p:oleObj>
              </mc:Choice>
              <mc:Fallback>
                <p:oleObj name="Equation" r:id="rId4" imgW="2831760" imgH="24120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2400" y="2865438"/>
                        <a:ext cx="5645150" cy="481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9046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Discrete Markov decision processes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Our modeling framework consists of:</a:t>
                </a:r>
                <a:endParaRPr lang="en-US" dirty="0"/>
              </a:p>
              <a:p>
                <a:pPr lvl="1"/>
                <a:r>
                  <a:rPr lang="en-US" dirty="0" smtClean="0"/>
                  <a:t>States</a:t>
                </a:r>
              </a:p>
              <a:p>
                <a:pPr lvl="2"/>
                <a:r>
                  <a:rPr lang="en-US" dirty="0" smtClean="0"/>
                  <a:t>Initial state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pPr lvl="2"/>
                <a:r>
                  <a:rPr lang="en-US" dirty="0" smtClean="0"/>
                  <a:t>Dynamic states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Decisions/actions/controls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Exogenous information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b="0" dirty="0" smtClean="0"/>
              </a:p>
              <a:p>
                <a:pPr lvl="1"/>
                <a:r>
                  <a:rPr lang="en-US" dirty="0" smtClean="0"/>
                  <a:t>Transition function: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Objective function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t="-1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1962961" y="4736624"/>
          <a:ext cx="3924300" cy="912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0" name="Equation" r:id="rId4" imgW="1968480" imgH="457200" progId="Equation.DSMT4">
                  <p:embed/>
                </p:oleObj>
              </mc:Choice>
              <mc:Fallback>
                <p:oleObj name="Equation" r:id="rId4" imgW="1968480" imgH="45720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2961" y="4736624"/>
                        <a:ext cx="3924300" cy="912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5321139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Discrete Markov decision processes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“Canonical model” from </a:t>
            </a:r>
            <a:r>
              <a:rPr lang="en-US" dirty="0" err="1" smtClean="0"/>
              <a:t>Puterman</a:t>
            </a:r>
            <a:r>
              <a:rPr lang="en-US" dirty="0"/>
              <a:t> </a:t>
            </a:r>
            <a:r>
              <a:rPr lang="en-US" dirty="0" smtClean="0"/>
              <a:t>(Ch. 3)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990494" y="1783459"/>
            <a:ext cx="7942433" cy="484405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028279" y="1845094"/>
            <a:ext cx="7796213" cy="4682011"/>
            <a:chOff x="1270103" y="2102032"/>
            <a:chExt cx="7796213" cy="4682011"/>
          </a:xfrm>
        </p:grpSpPr>
        <p:pic>
          <p:nvPicPr>
            <p:cNvPr id="12554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3017" y="2102032"/>
              <a:ext cx="4644133" cy="19953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554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0103" y="4045606"/>
              <a:ext cx="7796213" cy="2738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82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Discrete Markov decision processes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The optimality equation – deterministic problem</a:t>
            </a:r>
          </a:p>
          <a:p>
            <a:pPr lvl="1"/>
            <a:r>
              <a:rPr lang="en-US" sz="2000" dirty="0" smtClean="0"/>
              <a:t>The decision out of node 1 depends on what we are planning on doing out of node 2.</a:t>
            </a:r>
          </a:p>
          <a:p>
            <a:pPr lvl="1"/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669" y="2601715"/>
            <a:ext cx="5555461" cy="419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03386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Discrete Markov decision processes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Bellman for deterministic problems</a:t>
                </a:r>
              </a:p>
              <a:p>
                <a:pPr lvl="1"/>
                <a:r>
                  <a:rPr lang="en-US" dirty="0" smtClean="0"/>
                  <a:t>The best decision out of node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 smtClean="0"/>
                  <a:t> is given by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 smtClean="0"/>
              </a:p>
              <a:p>
                <a:pPr lvl="1"/>
                <a:r>
                  <a:rPr lang="en-US" dirty="0"/>
                  <a:t>w</a:t>
                </a:r>
                <a:r>
                  <a:rPr lang="en-US" dirty="0" smtClean="0"/>
                  <a:t>here 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 smtClean="0"/>
              </a:p>
              <a:p>
                <a:pPr lvl="1"/>
                <a:r>
                  <a:rPr lang="en-US" dirty="0" smtClean="0"/>
                  <a:t>The essential idea is that you can make the best decision now (out of state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 smtClean="0"/>
                  <a:t>) given the contribution of decision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 smtClean="0"/>
                  <a:t>, given by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, plus the optimal value of the state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dirty="0" smtClean="0"/>
                  <a:t> that the decision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 smtClean="0"/>
                  <a:t> takes us to.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t="-1355" r="-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1997145" y="2333485"/>
          <a:ext cx="4102100" cy="45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14" name="Equation" r:id="rId4" imgW="2501640" imgH="279360" progId="Equation.DSMT4">
                  <p:embed/>
                </p:oleObj>
              </mc:Choice>
              <mc:Fallback>
                <p:oleObj name="Equation" r:id="rId4" imgW="2501640" imgH="27936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7145" y="2333485"/>
                        <a:ext cx="4102100" cy="458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2090738" y="3619432"/>
          <a:ext cx="3998912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15" name="Equation" r:id="rId6" imgW="2438280" imgH="279360" progId="Equation.DSMT4">
                  <p:embed/>
                </p:oleObj>
              </mc:Choice>
              <mc:Fallback>
                <p:oleObj name="Equation" r:id="rId6" imgW="2438280" imgH="27936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0738" y="3619432"/>
                        <a:ext cx="3998912" cy="458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5633102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Discrete Markov decision processes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400" dirty="0" smtClean="0"/>
                  <a:t>The optimality equations for stochastic problems:</a:t>
                </a:r>
              </a:p>
              <a:p>
                <a:pPr lvl="1"/>
                <a:r>
                  <a:rPr lang="en-US" sz="2000" dirty="0" smtClean="0"/>
                  <a:t>We start with our objective:</a:t>
                </a:r>
              </a:p>
              <a:p>
                <a:pPr lvl="1"/>
                <a:endParaRPr lang="en-US" sz="2000" dirty="0"/>
              </a:p>
              <a:p>
                <a:pPr lvl="1"/>
                <a:endParaRPr lang="en-US" sz="2000" dirty="0" smtClean="0"/>
              </a:p>
              <a:p>
                <a:pPr lvl="1"/>
                <a:r>
                  <a:rPr lang="en-US" sz="2000" dirty="0" smtClean="0"/>
                  <a:t>An optimal policy finds the best decision given the optimal value of the state that the decision takes us to:</a:t>
                </a:r>
              </a:p>
              <a:p>
                <a:pPr lvl="1"/>
                <a:endParaRPr lang="en-US" sz="2000" dirty="0"/>
              </a:p>
              <a:p>
                <a:pPr lvl="2"/>
                <a:endParaRPr lang="en-US" sz="1600" dirty="0" smtClean="0"/>
              </a:p>
              <a:p>
                <a:pPr lvl="2"/>
                <a:endParaRPr lang="en-US" sz="1600" dirty="0" smtClean="0"/>
              </a:p>
              <a:p>
                <a:pPr lvl="1"/>
                <a:r>
                  <a:rPr lang="en-US" sz="2000" dirty="0" smtClean="0"/>
                  <a:t>We then replace the downstream value of starting in state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2000" dirty="0" smtClean="0"/>
                  <a:t> with a value function:</a:t>
                </a:r>
              </a:p>
              <a:p>
                <a:pPr lvl="2"/>
                <a:endParaRPr lang="en-US" sz="1600" dirty="0"/>
              </a:p>
              <a:p>
                <a:pPr lvl="2"/>
                <a:endParaRPr lang="en-US" sz="1600" dirty="0" smtClean="0"/>
              </a:p>
              <a:p>
                <a:pPr lvl="1"/>
                <a:r>
                  <a:rPr lang="en-US" sz="2000" dirty="0" smtClean="0"/>
                  <a:t>The “optimality equations” are then</a:t>
                </a:r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t="-9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1986170" y="1953667"/>
          <a:ext cx="3241813" cy="754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38" name="Equation" r:id="rId4" imgW="1968480" imgH="457200" progId="Equation.DSMT4">
                  <p:embed/>
                </p:oleObj>
              </mc:Choice>
              <mc:Fallback>
                <p:oleObj name="Equation" r:id="rId4" imgW="1968480" imgH="45720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6170" y="1953667"/>
                        <a:ext cx="3241813" cy="754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1103245" y="3409068"/>
          <a:ext cx="7876554" cy="8243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39" name="Equation" r:id="rId6" imgW="4851360" imgH="507960" progId="Equation.DSMT4">
                  <p:embed/>
                </p:oleObj>
              </mc:Choice>
              <mc:Fallback>
                <p:oleObj name="Equation" r:id="rId6" imgW="4851360" imgH="50796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3245" y="3409068"/>
                        <a:ext cx="7876554" cy="8243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1895475" y="4906551"/>
          <a:ext cx="5141913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40" name="Equation" r:id="rId8" imgW="3136680" imgH="304560" progId="Equation.DSMT4">
                  <p:embed/>
                </p:oleObj>
              </mc:Choice>
              <mc:Fallback>
                <p:oleObj name="Equation" r:id="rId8" imgW="3136680" imgH="304560" progId="Equation.DSMT4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5475" y="4906551"/>
                        <a:ext cx="5141913" cy="500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Oval 8"/>
          <p:cNvSpPr/>
          <p:nvPr/>
        </p:nvSpPr>
        <p:spPr>
          <a:xfrm>
            <a:off x="4422912" y="3233601"/>
            <a:ext cx="3657601" cy="1152939"/>
          </a:xfrm>
          <a:prstGeom prst="ellipse">
            <a:avLst/>
          </a:prstGeom>
          <a:ln w="19050">
            <a:solidFill>
              <a:srgbClr val="0033CC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0" name="Straight Arrow Connector 9"/>
          <p:cNvCxnSpPr>
            <a:stCxn id="9" idx="4"/>
            <a:endCxn id="11" idx="0"/>
          </p:cNvCxnSpPr>
          <p:nvPr/>
        </p:nvCxnSpPr>
        <p:spPr bwMode="auto">
          <a:xfrm flipH="1">
            <a:off x="5729199" y="4386540"/>
            <a:ext cx="522514" cy="484995"/>
          </a:xfrm>
          <a:prstGeom prst="straightConnector1">
            <a:avLst/>
          </a:prstGeom>
          <a:noFill/>
          <a:ln w="19050" cap="flat" cmpd="sng" algn="ctr">
            <a:solidFill>
              <a:srgbClr val="0033CC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1" name="Oval 10"/>
          <p:cNvSpPr/>
          <p:nvPr/>
        </p:nvSpPr>
        <p:spPr>
          <a:xfrm>
            <a:off x="5216624" y="4871535"/>
            <a:ext cx="1025150" cy="613982"/>
          </a:xfrm>
          <a:prstGeom prst="ellipse">
            <a:avLst/>
          </a:prstGeom>
          <a:ln w="19050">
            <a:solidFill>
              <a:srgbClr val="0033CC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81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Discrete Markov decision processes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Bellman for stochastic problems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860" y="1729296"/>
            <a:ext cx="6782388" cy="512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8604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Discrete Markov decision processes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77" y="1134511"/>
            <a:ext cx="6805250" cy="3292125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73075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Discrete Markov decision processes</a:t>
            </a:r>
            <a:endParaRPr lang="en-US" sz="3200" dirty="0" smtClean="0"/>
          </a:p>
        </p:txBody>
      </p:sp>
      <p:sp>
        <p:nvSpPr>
          <p:cNvPr id="6349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Decision tree without learning</a:t>
            </a:r>
          </a:p>
        </p:txBody>
      </p:sp>
      <p:pic>
        <p:nvPicPr>
          <p:cNvPr id="6349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775" y="1814513"/>
            <a:ext cx="5581650" cy="460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1658430" y="4563690"/>
          <a:ext cx="742589" cy="2417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62" name="Equation" r:id="rId5" imgW="545760" imgH="177480" progId="Equation.DSMT4">
                  <p:embed/>
                </p:oleObj>
              </mc:Choice>
              <mc:Fallback>
                <p:oleObj name="Equation" r:id="rId5" imgW="545760" imgH="17748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58430" y="4563690"/>
                        <a:ext cx="742589" cy="2417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0783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8" t="8273" r="6581" b="3264"/>
          <a:stretch/>
        </p:blipFill>
        <p:spPr>
          <a:xfrm>
            <a:off x="-7796" y="945686"/>
            <a:ext cx="9151796" cy="5283200"/>
          </a:xfr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52400" y="152400"/>
            <a:ext cx="4567238" cy="7493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50000">
                <a:srgbClr val="CC3300"/>
              </a:gs>
              <a:gs pos="100000">
                <a:srgbClr val="000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  <p:txBody>
          <a:bodyPr lIns="90488" tIns="44450" rIns="90488" bIns="44450" anchor="ctr"/>
          <a:lstStyle>
            <a:lvl1pPr>
              <a:defRPr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800" i="0">
                <a:solidFill>
                  <a:schemeClr val="bg1"/>
                </a:solidFill>
              </a:rPr>
              <a:t>Schneider National</a:t>
            </a:r>
          </a:p>
        </p:txBody>
      </p:sp>
      <p:pic>
        <p:nvPicPr>
          <p:cNvPr id="6" name="Picture 5" descr="Schneider subproblem with link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838" y="1709738"/>
            <a:ext cx="3432175" cy="359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40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Discrete Markov decision processes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4953000"/>
          </a:xfrm>
        </p:spPr>
        <p:txBody>
          <a:bodyPr/>
          <a:lstStyle/>
          <a:p>
            <a:r>
              <a:rPr lang="en-US" sz="2800" dirty="0" smtClean="0"/>
              <a:t>Some vocabulary:</a:t>
            </a:r>
          </a:p>
          <a:p>
            <a:pPr lvl="1"/>
            <a:r>
              <a:rPr lang="en-US" sz="2400" dirty="0" smtClean="0"/>
              <a:t>Square nodes are:</a:t>
            </a:r>
          </a:p>
          <a:p>
            <a:pPr lvl="2"/>
            <a:r>
              <a:rPr lang="en-US" sz="2000" dirty="0" smtClean="0"/>
              <a:t>Decision nodes – Links emanating from the squares are decisions</a:t>
            </a:r>
          </a:p>
          <a:p>
            <a:pPr lvl="2"/>
            <a:r>
              <a:rPr lang="en-US" sz="2000" dirty="0" smtClean="0"/>
              <a:t>Also represents the state of our system (it implicitly captures all the information we need to make a decision).</a:t>
            </a:r>
          </a:p>
          <a:p>
            <a:pPr lvl="2"/>
            <a:r>
              <a:rPr lang="en-US" sz="2000" dirty="0" smtClean="0"/>
              <a:t>Also known as the “pre-decision state.”</a:t>
            </a:r>
            <a:endParaRPr lang="en-US" sz="2000" dirty="0"/>
          </a:p>
          <a:p>
            <a:pPr lvl="1"/>
            <a:r>
              <a:rPr lang="en-US" sz="2200" dirty="0" smtClean="0"/>
              <a:t>Circle nodes are:</a:t>
            </a:r>
          </a:p>
          <a:p>
            <a:pPr lvl="2"/>
            <a:r>
              <a:rPr lang="en-US" sz="2000" dirty="0" smtClean="0"/>
              <a:t>Outcome nodes – Links emanating from circles represent random events.</a:t>
            </a:r>
          </a:p>
          <a:p>
            <a:pPr lvl="2"/>
            <a:r>
              <a:rPr lang="en-US" sz="2000" dirty="0" smtClean="0"/>
              <a:t>Represents the state after a decision is made.</a:t>
            </a:r>
          </a:p>
          <a:p>
            <a:pPr lvl="2"/>
            <a:r>
              <a:rPr lang="en-US" sz="2000" dirty="0" smtClean="0"/>
              <a:t>Also known as the “post-decision state.”</a:t>
            </a:r>
          </a:p>
          <a:p>
            <a:pPr lvl="1"/>
            <a:r>
              <a:rPr lang="en-US" sz="2200" dirty="0" smtClean="0"/>
              <a:t>Nodes in a decision tree always imply the information in the entire path leading up to the node.</a:t>
            </a:r>
            <a:endParaRPr lang="en-US" sz="2200" dirty="0"/>
          </a:p>
          <a:p>
            <a:pPr lvl="1"/>
            <a:endParaRPr lang="en-US" sz="22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55078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Discrete Markov decision processes</a:t>
            </a:r>
            <a:endParaRPr lang="en-US" sz="3200" dirty="0" smtClean="0"/>
          </a:p>
        </p:txBody>
      </p:sp>
      <p:sp>
        <p:nvSpPr>
          <p:cNvPr id="6451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Rolling back the tree</a:t>
            </a:r>
          </a:p>
        </p:txBody>
      </p:sp>
      <p:pic>
        <p:nvPicPr>
          <p:cNvPr id="6451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1736725"/>
            <a:ext cx="8499475" cy="451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48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Box 182"/>
          <p:cNvSpPr txBox="1">
            <a:spLocks noChangeArrowheads="1"/>
          </p:cNvSpPr>
          <p:nvPr/>
        </p:nvSpPr>
        <p:spPr bwMode="auto">
          <a:xfrm>
            <a:off x="814388" y="122238"/>
            <a:ext cx="6378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/>
              <a:t>Decision         Outcome     Decision      Outcome      Decision</a:t>
            </a:r>
          </a:p>
        </p:txBody>
      </p:sp>
      <p:grpSp>
        <p:nvGrpSpPr>
          <p:cNvPr id="36867" name="Group 934"/>
          <p:cNvGrpSpPr>
            <a:grpSpLocks/>
          </p:cNvGrpSpPr>
          <p:nvPr/>
        </p:nvGrpSpPr>
        <p:grpSpPr bwMode="auto">
          <a:xfrm>
            <a:off x="862013" y="390525"/>
            <a:ext cx="6480175" cy="6253163"/>
            <a:chOff x="529936" y="43935"/>
            <a:chExt cx="6479074" cy="6225624"/>
          </a:xfrm>
        </p:grpSpPr>
        <p:sp>
          <p:nvSpPr>
            <p:cNvPr id="36868" name="Rectangle 945"/>
            <p:cNvSpPr>
              <a:spLocks noChangeArrowheads="1"/>
            </p:cNvSpPr>
            <p:nvPr/>
          </p:nvSpPr>
          <p:spPr bwMode="auto">
            <a:xfrm>
              <a:off x="529936" y="3179622"/>
              <a:ext cx="187036" cy="187036"/>
            </a:xfrm>
            <a:prstGeom prst="rect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round/>
              <a:headEnd/>
              <a:tailEnd type="stealth" w="med" len="lg"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869" name="Oval 953"/>
            <p:cNvSpPr>
              <a:spLocks noChangeArrowheads="1"/>
            </p:cNvSpPr>
            <p:nvPr/>
          </p:nvSpPr>
          <p:spPr bwMode="auto">
            <a:xfrm flipH="1">
              <a:off x="1808712" y="1575955"/>
              <a:ext cx="157248" cy="157248"/>
            </a:xfrm>
            <a:prstGeom prst="ellipse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round/>
              <a:headEnd/>
              <a:tailEnd type="stealth" w="med" len="lg"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870" name="Oval 965"/>
            <p:cNvSpPr>
              <a:spLocks noChangeArrowheads="1"/>
            </p:cNvSpPr>
            <p:nvPr/>
          </p:nvSpPr>
          <p:spPr bwMode="auto">
            <a:xfrm flipH="1">
              <a:off x="1813792" y="3181235"/>
              <a:ext cx="157248" cy="157248"/>
            </a:xfrm>
            <a:prstGeom prst="ellipse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round/>
              <a:headEnd/>
              <a:tailEnd type="stealth" w="med" len="lg"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871" name="Oval 966"/>
            <p:cNvSpPr>
              <a:spLocks noChangeArrowheads="1"/>
            </p:cNvSpPr>
            <p:nvPr/>
          </p:nvSpPr>
          <p:spPr bwMode="auto">
            <a:xfrm flipH="1">
              <a:off x="1808712" y="4781435"/>
              <a:ext cx="157248" cy="157248"/>
            </a:xfrm>
            <a:prstGeom prst="ellipse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round/>
              <a:headEnd/>
              <a:tailEnd type="stealth" w="med" len="lg"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cxnSp>
          <p:nvCxnSpPr>
            <p:cNvPr id="36872" name="Straight Arrow Connector 967"/>
            <p:cNvCxnSpPr>
              <a:cxnSpLocks noChangeShapeType="1"/>
              <a:stCxn id="36868" idx="3"/>
              <a:endCxn id="36869" idx="6"/>
            </p:cNvCxnSpPr>
            <p:nvPr/>
          </p:nvCxnSpPr>
          <p:spPr bwMode="auto">
            <a:xfrm flipV="1">
              <a:off x="716972" y="1654579"/>
              <a:ext cx="1091740" cy="1618561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873" name="Straight Arrow Connector 968"/>
            <p:cNvCxnSpPr>
              <a:cxnSpLocks noChangeShapeType="1"/>
              <a:stCxn id="36868" idx="3"/>
              <a:endCxn id="36870" idx="6"/>
            </p:cNvCxnSpPr>
            <p:nvPr/>
          </p:nvCxnSpPr>
          <p:spPr bwMode="auto">
            <a:xfrm flipV="1">
              <a:off x="716972" y="3259859"/>
              <a:ext cx="1096820" cy="13281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874" name="Straight Arrow Connector 969"/>
            <p:cNvCxnSpPr>
              <a:cxnSpLocks noChangeShapeType="1"/>
              <a:stCxn id="36868" idx="3"/>
              <a:endCxn id="36871" idx="6"/>
            </p:cNvCxnSpPr>
            <p:nvPr/>
          </p:nvCxnSpPr>
          <p:spPr bwMode="auto">
            <a:xfrm>
              <a:off x="716972" y="3273140"/>
              <a:ext cx="1091740" cy="1586919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875" name="Straight Arrow Connector 970"/>
            <p:cNvCxnSpPr>
              <a:cxnSpLocks noChangeShapeType="1"/>
            </p:cNvCxnSpPr>
            <p:nvPr/>
          </p:nvCxnSpPr>
          <p:spPr bwMode="auto">
            <a:xfrm flipV="1">
              <a:off x="1971732" y="2695979"/>
              <a:ext cx="1091740" cy="577161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prstDash val="dash"/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876" name="Straight Arrow Connector 971"/>
            <p:cNvCxnSpPr>
              <a:cxnSpLocks noChangeShapeType="1"/>
            </p:cNvCxnSpPr>
            <p:nvPr/>
          </p:nvCxnSpPr>
          <p:spPr bwMode="auto">
            <a:xfrm flipV="1">
              <a:off x="1971732" y="3259859"/>
              <a:ext cx="1096820" cy="13281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prstDash val="dash"/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877" name="Straight Arrow Connector 972"/>
            <p:cNvCxnSpPr>
              <a:cxnSpLocks noChangeShapeType="1"/>
            </p:cNvCxnSpPr>
            <p:nvPr/>
          </p:nvCxnSpPr>
          <p:spPr bwMode="auto">
            <a:xfrm>
              <a:off x="1971732" y="3273140"/>
              <a:ext cx="1091740" cy="560759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prstDash val="dash"/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6878" name="Rectangle 973"/>
            <p:cNvSpPr>
              <a:spLocks noChangeArrowheads="1"/>
            </p:cNvSpPr>
            <p:nvPr/>
          </p:nvSpPr>
          <p:spPr bwMode="auto">
            <a:xfrm>
              <a:off x="3064856" y="3174542"/>
              <a:ext cx="187036" cy="187036"/>
            </a:xfrm>
            <a:prstGeom prst="rect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round/>
              <a:headEnd/>
              <a:tailEnd type="stealth" w="med" len="lg"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879" name="Rectangle 974"/>
            <p:cNvSpPr>
              <a:spLocks noChangeArrowheads="1"/>
            </p:cNvSpPr>
            <p:nvPr/>
          </p:nvSpPr>
          <p:spPr bwMode="auto">
            <a:xfrm>
              <a:off x="3064856" y="2615742"/>
              <a:ext cx="187036" cy="187036"/>
            </a:xfrm>
            <a:prstGeom prst="rect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round/>
              <a:headEnd/>
              <a:tailEnd type="stealth" w="med" len="lg"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880" name="Rectangle 975"/>
            <p:cNvSpPr>
              <a:spLocks noChangeArrowheads="1"/>
            </p:cNvSpPr>
            <p:nvPr/>
          </p:nvSpPr>
          <p:spPr bwMode="auto">
            <a:xfrm>
              <a:off x="3064856" y="3723182"/>
              <a:ext cx="187036" cy="187036"/>
            </a:xfrm>
            <a:prstGeom prst="rect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round/>
              <a:headEnd/>
              <a:tailEnd type="stealth" w="med" len="lg"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cxnSp>
          <p:nvCxnSpPr>
            <p:cNvPr id="36881" name="Straight Arrow Connector 976"/>
            <p:cNvCxnSpPr>
              <a:cxnSpLocks noChangeShapeType="1"/>
            </p:cNvCxnSpPr>
            <p:nvPr/>
          </p:nvCxnSpPr>
          <p:spPr bwMode="auto">
            <a:xfrm flipV="1">
              <a:off x="1986972" y="1075459"/>
              <a:ext cx="1091740" cy="577161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prstDash val="dash"/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882" name="Straight Arrow Connector 977"/>
            <p:cNvCxnSpPr>
              <a:cxnSpLocks noChangeShapeType="1"/>
            </p:cNvCxnSpPr>
            <p:nvPr/>
          </p:nvCxnSpPr>
          <p:spPr bwMode="auto">
            <a:xfrm flipV="1">
              <a:off x="1986972" y="1639339"/>
              <a:ext cx="1096820" cy="13281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prstDash val="dash"/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883" name="Straight Arrow Connector 978"/>
            <p:cNvCxnSpPr>
              <a:cxnSpLocks noChangeShapeType="1"/>
            </p:cNvCxnSpPr>
            <p:nvPr/>
          </p:nvCxnSpPr>
          <p:spPr bwMode="auto">
            <a:xfrm>
              <a:off x="1986972" y="1652620"/>
              <a:ext cx="1091740" cy="560759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prstDash val="dash"/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6884" name="Rectangle 979"/>
            <p:cNvSpPr>
              <a:spLocks noChangeArrowheads="1"/>
            </p:cNvSpPr>
            <p:nvPr/>
          </p:nvSpPr>
          <p:spPr bwMode="auto">
            <a:xfrm>
              <a:off x="3080096" y="1554022"/>
              <a:ext cx="187036" cy="187036"/>
            </a:xfrm>
            <a:prstGeom prst="rect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round/>
              <a:headEnd/>
              <a:tailEnd type="stealth" w="med" len="lg"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885" name="Rectangle 980"/>
            <p:cNvSpPr>
              <a:spLocks noChangeArrowheads="1"/>
            </p:cNvSpPr>
            <p:nvPr/>
          </p:nvSpPr>
          <p:spPr bwMode="auto">
            <a:xfrm>
              <a:off x="3080096" y="995222"/>
              <a:ext cx="187036" cy="187036"/>
            </a:xfrm>
            <a:prstGeom prst="rect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round/>
              <a:headEnd/>
              <a:tailEnd type="stealth" w="med" len="lg"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886" name="Rectangle 981"/>
            <p:cNvSpPr>
              <a:spLocks noChangeArrowheads="1"/>
            </p:cNvSpPr>
            <p:nvPr/>
          </p:nvSpPr>
          <p:spPr bwMode="auto">
            <a:xfrm>
              <a:off x="3080096" y="2102662"/>
              <a:ext cx="187036" cy="187036"/>
            </a:xfrm>
            <a:prstGeom prst="rect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round/>
              <a:headEnd/>
              <a:tailEnd type="stealth" w="med" len="lg"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cxnSp>
          <p:nvCxnSpPr>
            <p:cNvPr id="36887" name="Straight Arrow Connector 982"/>
            <p:cNvCxnSpPr>
              <a:cxnSpLocks noChangeShapeType="1"/>
            </p:cNvCxnSpPr>
            <p:nvPr/>
          </p:nvCxnSpPr>
          <p:spPr bwMode="auto">
            <a:xfrm flipV="1">
              <a:off x="1976812" y="4275859"/>
              <a:ext cx="1091740" cy="577161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prstDash val="dash"/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888" name="Straight Arrow Connector 983"/>
            <p:cNvCxnSpPr>
              <a:cxnSpLocks noChangeShapeType="1"/>
            </p:cNvCxnSpPr>
            <p:nvPr/>
          </p:nvCxnSpPr>
          <p:spPr bwMode="auto">
            <a:xfrm flipV="1">
              <a:off x="1976812" y="4839739"/>
              <a:ext cx="1096820" cy="13281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prstDash val="dash"/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889" name="Straight Arrow Connector 984"/>
            <p:cNvCxnSpPr>
              <a:cxnSpLocks noChangeShapeType="1"/>
            </p:cNvCxnSpPr>
            <p:nvPr/>
          </p:nvCxnSpPr>
          <p:spPr bwMode="auto">
            <a:xfrm>
              <a:off x="1976812" y="4853020"/>
              <a:ext cx="1091740" cy="560759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prstDash val="dash"/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6890" name="Rectangle 985"/>
            <p:cNvSpPr>
              <a:spLocks noChangeArrowheads="1"/>
            </p:cNvSpPr>
            <p:nvPr/>
          </p:nvSpPr>
          <p:spPr bwMode="auto">
            <a:xfrm>
              <a:off x="3069936" y="4754422"/>
              <a:ext cx="187036" cy="187036"/>
            </a:xfrm>
            <a:prstGeom prst="rect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round/>
              <a:headEnd/>
              <a:tailEnd type="stealth" w="med" len="lg"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891" name="Rectangle 986"/>
            <p:cNvSpPr>
              <a:spLocks noChangeArrowheads="1"/>
            </p:cNvSpPr>
            <p:nvPr/>
          </p:nvSpPr>
          <p:spPr bwMode="auto">
            <a:xfrm>
              <a:off x="3069936" y="4195622"/>
              <a:ext cx="187036" cy="187036"/>
            </a:xfrm>
            <a:prstGeom prst="rect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round/>
              <a:headEnd/>
              <a:tailEnd type="stealth" w="med" len="lg"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892" name="Rectangle 987"/>
            <p:cNvSpPr>
              <a:spLocks noChangeArrowheads="1"/>
            </p:cNvSpPr>
            <p:nvPr/>
          </p:nvSpPr>
          <p:spPr bwMode="auto">
            <a:xfrm>
              <a:off x="3069936" y="5303062"/>
              <a:ext cx="187036" cy="187036"/>
            </a:xfrm>
            <a:prstGeom prst="rect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round/>
              <a:headEnd/>
              <a:tailEnd type="stealth" w="med" len="lg"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grpSp>
          <p:nvGrpSpPr>
            <p:cNvPr id="36893" name="Group 988"/>
            <p:cNvGrpSpPr>
              <a:grpSpLocks/>
            </p:cNvGrpSpPr>
            <p:nvPr/>
          </p:nvGrpSpPr>
          <p:grpSpPr bwMode="auto">
            <a:xfrm>
              <a:off x="3251891" y="2820555"/>
              <a:ext cx="1264228" cy="888768"/>
              <a:chOff x="3246692" y="2820555"/>
              <a:chExt cx="1259268" cy="888768"/>
            </a:xfrm>
          </p:grpSpPr>
          <p:sp>
            <p:nvSpPr>
              <p:cNvPr id="37670" name="Oval 1766"/>
              <p:cNvSpPr>
                <a:spLocks noChangeArrowheads="1"/>
              </p:cNvSpPr>
              <p:nvPr/>
            </p:nvSpPr>
            <p:spPr bwMode="auto">
              <a:xfrm flipH="1">
                <a:off x="4343632" y="2820555"/>
                <a:ext cx="157248" cy="157248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671" name="Oval 1767"/>
              <p:cNvSpPr>
                <a:spLocks noChangeArrowheads="1"/>
              </p:cNvSpPr>
              <p:nvPr/>
            </p:nvSpPr>
            <p:spPr bwMode="auto">
              <a:xfrm flipH="1">
                <a:off x="4348712" y="3196475"/>
                <a:ext cx="157248" cy="157248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672" name="Oval 1768"/>
              <p:cNvSpPr>
                <a:spLocks noChangeArrowheads="1"/>
              </p:cNvSpPr>
              <p:nvPr/>
            </p:nvSpPr>
            <p:spPr bwMode="auto">
              <a:xfrm flipH="1">
                <a:off x="4343632" y="3552075"/>
                <a:ext cx="157248" cy="157248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7673" name="Straight Arrow Connector 1769"/>
              <p:cNvCxnSpPr>
                <a:cxnSpLocks noChangeShapeType="1"/>
                <a:stCxn id="36878" idx="3"/>
                <a:endCxn id="37670" idx="6"/>
              </p:cNvCxnSpPr>
              <p:nvPr/>
            </p:nvCxnSpPr>
            <p:spPr bwMode="auto">
              <a:xfrm flipV="1">
                <a:off x="3246693" y="2899179"/>
                <a:ext cx="1096939" cy="368881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674" name="Straight Arrow Connector 1770"/>
              <p:cNvCxnSpPr>
                <a:cxnSpLocks noChangeShapeType="1"/>
                <a:endCxn id="37671" idx="6"/>
              </p:cNvCxnSpPr>
              <p:nvPr/>
            </p:nvCxnSpPr>
            <p:spPr bwMode="auto">
              <a:xfrm flipV="1">
                <a:off x="3251892" y="3275099"/>
                <a:ext cx="1096820" cy="13281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675" name="Straight Arrow Connector 1771"/>
              <p:cNvCxnSpPr>
                <a:cxnSpLocks noChangeShapeType="1"/>
                <a:stCxn id="36878" idx="3"/>
                <a:endCxn id="37672" idx="6"/>
              </p:cNvCxnSpPr>
              <p:nvPr/>
            </p:nvCxnSpPr>
            <p:spPr bwMode="auto">
              <a:xfrm>
                <a:off x="3246692" y="3283300"/>
                <a:ext cx="1096940" cy="347399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6894" name="Group 989"/>
            <p:cNvGrpSpPr>
              <a:grpSpLocks/>
            </p:cNvGrpSpPr>
            <p:nvPr/>
          </p:nvGrpSpPr>
          <p:grpSpPr bwMode="auto">
            <a:xfrm>
              <a:off x="3251892" y="2280805"/>
              <a:ext cx="1261688" cy="869718"/>
              <a:chOff x="3246812" y="2839605"/>
              <a:chExt cx="1261688" cy="869718"/>
            </a:xfrm>
          </p:grpSpPr>
          <p:sp>
            <p:nvSpPr>
              <p:cNvPr id="37664" name="Oval 1760"/>
              <p:cNvSpPr>
                <a:spLocks noChangeArrowheads="1"/>
              </p:cNvSpPr>
              <p:nvPr/>
            </p:nvSpPr>
            <p:spPr bwMode="auto">
              <a:xfrm flipH="1">
                <a:off x="4351252" y="2839605"/>
                <a:ext cx="157248" cy="157248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665" name="Oval 1761"/>
              <p:cNvSpPr>
                <a:spLocks noChangeArrowheads="1"/>
              </p:cNvSpPr>
              <p:nvPr/>
            </p:nvSpPr>
            <p:spPr bwMode="auto">
              <a:xfrm flipH="1">
                <a:off x="4348712" y="3192665"/>
                <a:ext cx="157248" cy="157248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666" name="Oval 1762"/>
              <p:cNvSpPr>
                <a:spLocks noChangeArrowheads="1"/>
              </p:cNvSpPr>
              <p:nvPr/>
            </p:nvSpPr>
            <p:spPr bwMode="auto">
              <a:xfrm flipH="1">
                <a:off x="4343632" y="3552075"/>
                <a:ext cx="157248" cy="157248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7667" name="Straight Arrow Connector 1763"/>
              <p:cNvCxnSpPr>
                <a:cxnSpLocks noChangeShapeType="1"/>
                <a:stCxn id="36879" idx="3"/>
                <a:endCxn id="37664" idx="6"/>
              </p:cNvCxnSpPr>
              <p:nvPr/>
            </p:nvCxnSpPr>
            <p:spPr bwMode="auto">
              <a:xfrm flipV="1">
                <a:off x="3246812" y="2918229"/>
                <a:ext cx="1104440" cy="349831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668" name="Straight Arrow Connector 1764"/>
              <p:cNvCxnSpPr>
                <a:cxnSpLocks noChangeShapeType="1"/>
                <a:stCxn id="36879" idx="3"/>
                <a:endCxn id="37665" idx="6"/>
              </p:cNvCxnSpPr>
              <p:nvPr/>
            </p:nvCxnSpPr>
            <p:spPr bwMode="auto">
              <a:xfrm>
                <a:off x="3246812" y="3268060"/>
                <a:ext cx="1101900" cy="3229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669" name="Straight Arrow Connector 1765"/>
              <p:cNvCxnSpPr>
                <a:cxnSpLocks noChangeShapeType="1"/>
                <a:stCxn id="36879" idx="3"/>
                <a:endCxn id="37666" idx="6"/>
              </p:cNvCxnSpPr>
              <p:nvPr/>
            </p:nvCxnSpPr>
            <p:spPr bwMode="auto">
              <a:xfrm>
                <a:off x="3246812" y="3268060"/>
                <a:ext cx="1096820" cy="362639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6895" name="Group 990"/>
            <p:cNvGrpSpPr>
              <a:grpSpLocks/>
            </p:cNvGrpSpPr>
            <p:nvPr/>
          </p:nvGrpSpPr>
          <p:grpSpPr bwMode="auto">
            <a:xfrm>
              <a:off x="3251892" y="3361575"/>
              <a:ext cx="1264227" cy="888768"/>
              <a:chOff x="3246693" y="2820555"/>
              <a:chExt cx="1259267" cy="888768"/>
            </a:xfrm>
          </p:grpSpPr>
          <p:sp>
            <p:nvSpPr>
              <p:cNvPr id="37658" name="Oval 1754"/>
              <p:cNvSpPr>
                <a:spLocks noChangeArrowheads="1"/>
              </p:cNvSpPr>
              <p:nvPr/>
            </p:nvSpPr>
            <p:spPr bwMode="auto">
              <a:xfrm flipH="1">
                <a:off x="4343632" y="2820555"/>
                <a:ext cx="157248" cy="157248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659" name="Oval 1755"/>
              <p:cNvSpPr>
                <a:spLocks noChangeArrowheads="1"/>
              </p:cNvSpPr>
              <p:nvPr/>
            </p:nvSpPr>
            <p:spPr bwMode="auto">
              <a:xfrm flipH="1">
                <a:off x="4348712" y="3181235"/>
                <a:ext cx="157248" cy="157248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660" name="Oval 1756"/>
              <p:cNvSpPr>
                <a:spLocks noChangeArrowheads="1"/>
              </p:cNvSpPr>
              <p:nvPr/>
            </p:nvSpPr>
            <p:spPr bwMode="auto">
              <a:xfrm flipH="1">
                <a:off x="4343632" y="3552075"/>
                <a:ext cx="157248" cy="157248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7661" name="Straight Arrow Connector 1757"/>
              <p:cNvCxnSpPr>
                <a:cxnSpLocks noChangeShapeType="1"/>
                <a:endCxn id="37658" idx="6"/>
              </p:cNvCxnSpPr>
              <p:nvPr/>
            </p:nvCxnSpPr>
            <p:spPr bwMode="auto">
              <a:xfrm flipV="1">
                <a:off x="3246693" y="2899179"/>
                <a:ext cx="1096939" cy="368881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662" name="Straight Arrow Connector 1758"/>
              <p:cNvCxnSpPr>
                <a:cxnSpLocks noChangeShapeType="1"/>
                <a:endCxn id="37659" idx="6"/>
              </p:cNvCxnSpPr>
              <p:nvPr/>
            </p:nvCxnSpPr>
            <p:spPr bwMode="auto">
              <a:xfrm flipV="1">
                <a:off x="3251892" y="3259859"/>
                <a:ext cx="1096820" cy="13281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663" name="Straight Arrow Connector 1759"/>
              <p:cNvCxnSpPr>
                <a:cxnSpLocks noChangeShapeType="1"/>
                <a:stCxn id="36880" idx="3"/>
                <a:endCxn id="37660" idx="6"/>
              </p:cNvCxnSpPr>
              <p:nvPr/>
            </p:nvCxnSpPr>
            <p:spPr bwMode="auto">
              <a:xfrm>
                <a:off x="3246693" y="3275680"/>
                <a:ext cx="1096939" cy="355019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6896" name="Group 991"/>
            <p:cNvGrpSpPr>
              <a:grpSpLocks/>
            </p:cNvGrpSpPr>
            <p:nvPr/>
          </p:nvGrpSpPr>
          <p:grpSpPr bwMode="auto">
            <a:xfrm>
              <a:off x="3248082" y="1743595"/>
              <a:ext cx="1274388" cy="873528"/>
              <a:chOff x="3231572" y="2820555"/>
              <a:chExt cx="1274388" cy="873528"/>
            </a:xfrm>
          </p:grpSpPr>
          <p:sp>
            <p:nvSpPr>
              <p:cNvPr id="37652" name="Oval 1748"/>
              <p:cNvSpPr>
                <a:spLocks noChangeArrowheads="1"/>
              </p:cNvSpPr>
              <p:nvPr/>
            </p:nvSpPr>
            <p:spPr bwMode="auto">
              <a:xfrm flipH="1">
                <a:off x="4328392" y="2820555"/>
                <a:ext cx="157248" cy="157248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653" name="Oval 1749"/>
              <p:cNvSpPr>
                <a:spLocks noChangeArrowheads="1"/>
              </p:cNvSpPr>
              <p:nvPr/>
            </p:nvSpPr>
            <p:spPr bwMode="auto">
              <a:xfrm flipH="1">
                <a:off x="4348712" y="3181235"/>
                <a:ext cx="157248" cy="157248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654" name="Oval 1750"/>
              <p:cNvSpPr>
                <a:spLocks noChangeArrowheads="1"/>
              </p:cNvSpPr>
              <p:nvPr/>
            </p:nvSpPr>
            <p:spPr bwMode="auto">
              <a:xfrm flipH="1">
                <a:off x="4343632" y="3536835"/>
                <a:ext cx="157248" cy="157248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7655" name="Straight Arrow Connector 1751"/>
              <p:cNvCxnSpPr>
                <a:cxnSpLocks noChangeShapeType="1"/>
                <a:endCxn id="37652" idx="6"/>
              </p:cNvCxnSpPr>
              <p:nvPr/>
            </p:nvCxnSpPr>
            <p:spPr bwMode="auto">
              <a:xfrm flipV="1">
                <a:off x="3231572" y="2899179"/>
                <a:ext cx="1096820" cy="368881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656" name="Straight Arrow Connector 1752"/>
              <p:cNvCxnSpPr>
                <a:cxnSpLocks noChangeShapeType="1"/>
                <a:endCxn id="37653" idx="6"/>
              </p:cNvCxnSpPr>
              <p:nvPr/>
            </p:nvCxnSpPr>
            <p:spPr bwMode="auto">
              <a:xfrm flipV="1">
                <a:off x="3251892" y="3259859"/>
                <a:ext cx="1096820" cy="13281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657" name="Straight Arrow Connector 1753"/>
              <p:cNvCxnSpPr>
                <a:cxnSpLocks noChangeShapeType="1"/>
                <a:stCxn id="36886" idx="3"/>
                <a:endCxn id="37654" idx="6"/>
              </p:cNvCxnSpPr>
              <p:nvPr/>
            </p:nvCxnSpPr>
            <p:spPr bwMode="auto">
              <a:xfrm>
                <a:off x="3250622" y="3273140"/>
                <a:ext cx="1093010" cy="342319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6897" name="Group 992"/>
            <p:cNvGrpSpPr>
              <a:grpSpLocks/>
            </p:cNvGrpSpPr>
            <p:nvPr/>
          </p:nvGrpSpPr>
          <p:grpSpPr bwMode="auto">
            <a:xfrm>
              <a:off x="3248082" y="1183525"/>
              <a:ext cx="1269308" cy="892578"/>
              <a:chOff x="3216332" y="2820555"/>
              <a:chExt cx="1269308" cy="892578"/>
            </a:xfrm>
          </p:grpSpPr>
          <p:sp>
            <p:nvSpPr>
              <p:cNvPr id="37646" name="Oval 1742"/>
              <p:cNvSpPr>
                <a:spLocks noChangeArrowheads="1"/>
              </p:cNvSpPr>
              <p:nvPr/>
            </p:nvSpPr>
            <p:spPr bwMode="auto">
              <a:xfrm flipH="1">
                <a:off x="4313152" y="2820555"/>
                <a:ext cx="157248" cy="157248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647" name="Oval 1743"/>
              <p:cNvSpPr>
                <a:spLocks noChangeArrowheads="1"/>
              </p:cNvSpPr>
              <p:nvPr/>
            </p:nvSpPr>
            <p:spPr bwMode="auto">
              <a:xfrm flipH="1">
                <a:off x="4318232" y="3181235"/>
                <a:ext cx="157248" cy="157248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648" name="Oval 1744"/>
              <p:cNvSpPr>
                <a:spLocks noChangeArrowheads="1"/>
              </p:cNvSpPr>
              <p:nvPr/>
            </p:nvSpPr>
            <p:spPr bwMode="auto">
              <a:xfrm flipH="1">
                <a:off x="4328392" y="3555885"/>
                <a:ext cx="157248" cy="157248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7649" name="Straight Arrow Connector 1745"/>
              <p:cNvCxnSpPr>
                <a:cxnSpLocks noChangeShapeType="1"/>
                <a:endCxn id="37646" idx="6"/>
              </p:cNvCxnSpPr>
              <p:nvPr/>
            </p:nvCxnSpPr>
            <p:spPr bwMode="auto">
              <a:xfrm flipV="1">
                <a:off x="3216332" y="2899179"/>
                <a:ext cx="1096820" cy="368881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650" name="Straight Arrow Connector 1746"/>
              <p:cNvCxnSpPr>
                <a:cxnSpLocks noChangeShapeType="1"/>
                <a:endCxn id="37647" idx="6"/>
              </p:cNvCxnSpPr>
              <p:nvPr/>
            </p:nvCxnSpPr>
            <p:spPr bwMode="auto">
              <a:xfrm flipV="1">
                <a:off x="3221412" y="3259859"/>
                <a:ext cx="1096820" cy="13281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651" name="Straight Arrow Connector 1747"/>
              <p:cNvCxnSpPr>
                <a:cxnSpLocks noChangeShapeType="1"/>
                <a:endCxn id="37648" idx="6"/>
              </p:cNvCxnSpPr>
              <p:nvPr/>
            </p:nvCxnSpPr>
            <p:spPr bwMode="auto">
              <a:xfrm>
                <a:off x="3231572" y="3271870"/>
                <a:ext cx="1096820" cy="362639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6898" name="Group 993"/>
            <p:cNvGrpSpPr>
              <a:grpSpLocks/>
            </p:cNvGrpSpPr>
            <p:nvPr/>
          </p:nvGrpSpPr>
          <p:grpSpPr bwMode="auto">
            <a:xfrm>
              <a:off x="3251892" y="627265"/>
              <a:ext cx="1261688" cy="888768"/>
              <a:chOff x="3212522" y="2820555"/>
              <a:chExt cx="1261688" cy="888768"/>
            </a:xfrm>
          </p:grpSpPr>
          <p:sp>
            <p:nvSpPr>
              <p:cNvPr id="37640" name="Oval 1736"/>
              <p:cNvSpPr>
                <a:spLocks noChangeArrowheads="1"/>
              </p:cNvSpPr>
              <p:nvPr/>
            </p:nvSpPr>
            <p:spPr bwMode="auto">
              <a:xfrm flipH="1">
                <a:off x="4309342" y="2820555"/>
                <a:ext cx="157248" cy="157248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641" name="Oval 1737"/>
              <p:cNvSpPr>
                <a:spLocks noChangeArrowheads="1"/>
              </p:cNvSpPr>
              <p:nvPr/>
            </p:nvSpPr>
            <p:spPr bwMode="auto">
              <a:xfrm flipH="1">
                <a:off x="4310612" y="3181235"/>
                <a:ext cx="157248" cy="157248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642" name="Oval 1738"/>
              <p:cNvSpPr>
                <a:spLocks noChangeArrowheads="1"/>
              </p:cNvSpPr>
              <p:nvPr/>
            </p:nvSpPr>
            <p:spPr bwMode="auto">
              <a:xfrm flipH="1">
                <a:off x="4316962" y="3552075"/>
                <a:ext cx="157248" cy="157248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7643" name="Straight Arrow Connector 1739"/>
              <p:cNvCxnSpPr>
                <a:cxnSpLocks noChangeShapeType="1"/>
                <a:endCxn id="37640" idx="6"/>
              </p:cNvCxnSpPr>
              <p:nvPr/>
            </p:nvCxnSpPr>
            <p:spPr bwMode="auto">
              <a:xfrm flipV="1">
                <a:off x="3212522" y="2899179"/>
                <a:ext cx="1096820" cy="368881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644" name="Straight Arrow Connector 1740"/>
              <p:cNvCxnSpPr>
                <a:cxnSpLocks noChangeShapeType="1"/>
                <a:endCxn id="37641" idx="6"/>
              </p:cNvCxnSpPr>
              <p:nvPr/>
            </p:nvCxnSpPr>
            <p:spPr bwMode="auto">
              <a:xfrm flipV="1">
                <a:off x="3213792" y="3259859"/>
                <a:ext cx="1096820" cy="13281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645" name="Straight Arrow Connector 1741"/>
              <p:cNvCxnSpPr>
                <a:cxnSpLocks noChangeShapeType="1"/>
                <a:endCxn id="37642" idx="6"/>
              </p:cNvCxnSpPr>
              <p:nvPr/>
            </p:nvCxnSpPr>
            <p:spPr bwMode="auto">
              <a:xfrm>
                <a:off x="3220142" y="3268060"/>
                <a:ext cx="1096820" cy="362639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6899" name="Group 994"/>
            <p:cNvGrpSpPr>
              <a:grpSpLocks/>
            </p:cNvGrpSpPr>
            <p:nvPr/>
          </p:nvGrpSpPr>
          <p:grpSpPr bwMode="auto">
            <a:xfrm>
              <a:off x="3254970" y="3905542"/>
              <a:ext cx="1257687" cy="829713"/>
              <a:chOff x="3255204" y="2879610"/>
              <a:chExt cx="1250756" cy="829713"/>
            </a:xfrm>
          </p:grpSpPr>
          <p:sp>
            <p:nvSpPr>
              <p:cNvPr id="37634" name="Oval 1730"/>
              <p:cNvSpPr>
                <a:spLocks noChangeArrowheads="1"/>
              </p:cNvSpPr>
              <p:nvPr/>
            </p:nvSpPr>
            <p:spPr bwMode="auto">
              <a:xfrm flipH="1">
                <a:off x="4343632" y="2879610"/>
                <a:ext cx="157248" cy="157248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635" name="Oval 1731"/>
              <p:cNvSpPr>
                <a:spLocks noChangeArrowheads="1"/>
              </p:cNvSpPr>
              <p:nvPr/>
            </p:nvSpPr>
            <p:spPr bwMode="auto">
              <a:xfrm flipH="1">
                <a:off x="4348712" y="3202190"/>
                <a:ext cx="157248" cy="157248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636" name="Oval 1732"/>
              <p:cNvSpPr>
                <a:spLocks noChangeArrowheads="1"/>
              </p:cNvSpPr>
              <p:nvPr/>
            </p:nvSpPr>
            <p:spPr bwMode="auto">
              <a:xfrm flipH="1">
                <a:off x="4343632" y="3552075"/>
                <a:ext cx="157248" cy="157248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7637" name="Straight Arrow Connector 1733"/>
              <p:cNvCxnSpPr>
                <a:cxnSpLocks noChangeShapeType="1"/>
                <a:stCxn id="36891" idx="3"/>
                <a:endCxn id="37634" idx="6"/>
              </p:cNvCxnSpPr>
              <p:nvPr/>
            </p:nvCxnSpPr>
            <p:spPr bwMode="auto">
              <a:xfrm flipV="1">
                <a:off x="3255204" y="2958234"/>
                <a:ext cx="1088428" cy="304974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638" name="Straight Arrow Connector 1734"/>
              <p:cNvCxnSpPr>
                <a:cxnSpLocks noChangeShapeType="1"/>
                <a:stCxn id="36891" idx="3"/>
                <a:endCxn id="37635" idx="6"/>
              </p:cNvCxnSpPr>
              <p:nvPr/>
            </p:nvCxnSpPr>
            <p:spPr bwMode="auto">
              <a:xfrm>
                <a:off x="3257196" y="3263208"/>
                <a:ext cx="1091517" cy="17606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639" name="Straight Arrow Connector 1735"/>
              <p:cNvCxnSpPr>
                <a:cxnSpLocks noChangeShapeType="1"/>
                <a:stCxn id="36891" idx="3"/>
                <a:endCxn id="37636" idx="6"/>
              </p:cNvCxnSpPr>
              <p:nvPr/>
            </p:nvCxnSpPr>
            <p:spPr bwMode="auto">
              <a:xfrm>
                <a:off x="3255204" y="3263208"/>
                <a:ext cx="1088428" cy="367491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6900" name="Group 995"/>
            <p:cNvGrpSpPr>
              <a:grpSpLocks/>
            </p:cNvGrpSpPr>
            <p:nvPr/>
          </p:nvGrpSpPr>
          <p:grpSpPr bwMode="auto">
            <a:xfrm>
              <a:off x="3247413" y="4393745"/>
              <a:ext cx="1259625" cy="888768"/>
              <a:chOff x="3259482" y="2820555"/>
              <a:chExt cx="1254683" cy="888768"/>
            </a:xfrm>
          </p:grpSpPr>
          <p:sp>
            <p:nvSpPr>
              <p:cNvPr id="37628" name="Oval 1724"/>
              <p:cNvSpPr>
                <a:spLocks noChangeArrowheads="1"/>
              </p:cNvSpPr>
              <p:nvPr/>
            </p:nvSpPr>
            <p:spPr bwMode="auto">
              <a:xfrm flipH="1">
                <a:off x="4356917" y="2820555"/>
                <a:ext cx="157248" cy="157248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629" name="Oval 1725"/>
              <p:cNvSpPr>
                <a:spLocks noChangeArrowheads="1"/>
              </p:cNvSpPr>
              <p:nvPr/>
            </p:nvSpPr>
            <p:spPr bwMode="auto">
              <a:xfrm flipH="1">
                <a:off x="4356302" y="3181235"/>
                <a:ext cx="157248" cy="157248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630" name="Oval 1726"/>
              <p:cNvSpPr>
                <a:spLocks noChangeArrowheads="1"/>
              </p:cNvSpPr>
              <p:nvPr/>
            </p:nvSpPr>
            <p:spPr bwMode="auto">
              <a:xfrm flipH="1">
                <a:off x="4356915" y="3552075"/>
                <a:ext cx="157248" cy="157248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7631" name="Straight Arrow Connector 1727"/>
              <p:cNvCxnSpPr>
                <a:cxnSpLocks noChangeShapeType="1"/>
                <a:endCxn id="37628" idx="6"/>
              </p:cNvCxnSpPr>
              <p:nvPr/>
            </p:nvCxnSpPr>
            <p:spPr bwMode="auto">
              <a:xfrm flipV="1">
                <a:off x="3259976" y="2899179"/>
                <a:ext cx="1096939" cy="368881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632" name="Straight Arrow Connector 1728"/>
              <p:cNvCxnSpPr>
                <a:cxnSpLocks noChangeShapeType="1"/>
                <a:endCxn id="37629" idx="6"/>
              </p:cNvCxnSpPr>
              <p:nvPr/>
            </p:nvCxnSpPr>
            <p:spPr bwMode="auto">
              <a:xfrm flipV="1">
                <a:off x="3259482" y="3259859"/>
                <a:ext cx="1096820" cy="13281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633" name="Straight Arrow Connector 1729"/>
              <p:cNvCxnSpPr>
                <a:cxnSpLocks noChangeShapeType="1"/>
                <a:endCxn id="37630" idx="6"/>
              </p:cNvCxnSpPr>
              <p:nvPr/>
            </p:nvCxnSpPr>
            <p:spPr bwMode="auto">
              <a:xfrm>
                <a:off x="3259978" y="3283300"/>
                <a:ext cx="1096940" cy="347399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6901" name="Group 996"/>
            <p:cNvGrpSpPr>
              <a:grpSpLocks/>
            </p:cNvGrpSpPr>
            <p:nvPr/>
          </p:nvGrpSpPr>
          <p:grpSpPr bwMode="auto">
            <a:xfrm>
              <a:off x="3246717" y="4941003"/>
              <a:ext cx="1259623" cy="888768"/>
              <a:chOff x="3251892" y="2820555"/>
              <a:chExt cx="1254681" cy="888768"/>
            </a:xfrm>
          </p:grpSpPr>
          <p:sp>
            <p:nvSpPr>
              <p:cNvPr id="37622" name="Oval 1718"/>
              <p:cNvSpPr>
                <a:spLocks noChangeArrowheads="1"/>
              </p:cNvSpPr>
              <p:nvPr/>
            </p:nvSpPr>
            <p:spPr bwMode="auto">
              <a:xfrm flipH="1">
                <a:off x="4349325" y="2820555"/>
                <a:ext cx="157248" cy="157248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623" name="Oval 1719"/>
              <p:cNvSpPr>
                <a:spLocks noChangeArrowheads="1"/>
              </p:cNvSpPr>
              <p:nvPr/>
            </p:nvSpPr>
            <p:spPr bwMode="auto">
              <a:xfrm flipH="1">
                <a:off x="4348712" y="3181235"/>
                <a:ext cx="157248" cy="157248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624" name="Oval 1720"/>
              <p:cNvSpPr>
                <a:spLocks noChangeArrowheads="1"/>
              </p:cNvSpPr>
              <p:nvPr/>
            </p:nvSpPr>
            <p:spPr bwMode="auto">
              <a:xfrm flipH="1">
                <a:off x="4349324" y="3552075"/>
                <a:ext cx="157248" cy="157248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7625" name="Straight Arrow Connector 1721"/>
              <p:cNvCxnSpPr>
                <a:cxnSpLocks noChangeShapeType="1"/>
                <a:endCxn id="37622" idx="6"/>
              </p:cNvCxnSpPr>
              <p:nvPr/>
            </p:nvCxnSpPr>
            <p:spPr bwMode="auto">
              <a:xfrm flipV="1">
                <a:off x="3252386" y="2899179"/>
                <a:ext cx="1096939" cy="368881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626" name="Straight Arrow Connector 1722"/>
              <p:cNvCxnSpPr>
                <a:cxnSpLocks noChangeShapeType="1"/>
                <a:endCxn id="37623" idx="6"/>
              </p:cNvCxnSpPr>
              <p:nvPr/>
            </p:nvCxnSpPr>
            <p:spPr bwMode="auto">
              <a:xfrm flipV="1">
                <a:off x="3251892" y="3259859"/>
                <a:ext cx="1096820" cy="13281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627" name="Straight Arrow Connector 1723"/>
              <p:cNvCxnSpPr>
                <a:cxnSpLocks noChangeShapeType="1"/>
                <a:endCxn id="37624" idx="6"/>
              </p:cNvCxnSpPr>
              <p:nvPr/>
            </p:nvCxnSpPr>
            <p:spPr bwMode="auto">
              <a:xfrm>
                <a:off x="3252386" y="3283300"/>
                <a:ext cx="1096940" cy="347399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6902" name="Group 997"/>
            <p:cNvGrpSpPr>
              <a:grpSpLocks/>
            </p:cNvGrpSpPr>
            <p:nvPr/>
          </p:nvGrpSpPr>
          <p:grpSpPr bwMode="auto">
            <a:xfrm>
              <a:off x="4508499" y="2982772"/>
              <a:ext cx="1221417" cy="566385"/>
              <a:chOff x="4516119" y="2982772"/>
              <a:chExt cx="1221417" cy="566385"/>
            </a:xfrm>
          </p:grpSpPr>
          <p:cxnSp>
            <p:nvCxnSpPr>
              <p:cNvPr id="37616" name="Straight Arrow Connector 1712"/>
              <p:cNvCxnSpPr>
                <a:cxnSpLocks noChangeShapeType="1"/>
                <a:stCxn id="37671" idx="2"/>
                <a:endCxn id="37619" idx="1"/>
              </p:cNvCxnSpPr>
              <p:nvPr/>
            </p:nvCxnSpPr>
            <p:spPr bwMode="auto">
              <a:xfrm flipV="1">
                <a:off x="4516119" y="3017045"/>
                <a:ext cx="1147792" cy="258054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617" name="Straight Arrow Connector 1713"/>
              <p:cNvCxnSpPr>
                <a:cxnSpLocks noChangeShapeType="1"/>
                <a:stCxn id="37671" idx="2"/>
                <a:endCxn id="37620" idx="1"/>
              </p:cNvCxnSpPr>
              <p:nvPr/>
            </p:nvCxnSpPr>
            <p:spPr bwMode="auto">
              <a:xfrm flipV="1">
                <a:off x="4516119" y="3271045"/>
                <a:ext cx="1147792" cy="4054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618" name="Straight Arrow Connector 1714"/>
              <p:cNvCxnSpPr>
                <a:cxnSpLocks noChangeShapeType="1"/>
                <a:stCxn id="37671" idx="2"/>
                <a:endCxn id="37621" idx="1"/>
              </p:cNvCxnSpPr>
              <p:nvPr/>
            </p:nvCxnSpPr>
            <p:spPr bwMode="auto">
              <a:xfrm>
                <a:off x="4516119" y="3275099"/>
                <a:ext cx="1152872" cy="239786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7619" name="Rectangle 1715"/>
              <p:cNvSpPr>
                <a:spLocks noChangeArrowheads="1"/>
              </p:cNvSpPr>
              <p:nvPr/>
            </p:nvSpPr>
            <p:spPr bwMode="auto">
              <a:xfrm>
                <a:off x="5663911" y="2982772"/>
                <a:ext cx="68545" cy="6854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620" name="Rectangle 1716"/>
              <p:cNvSpPr>
                <a:spLocks noChangeArrowheads="1"/>
              </p:cNvSpPr>
              <p:nvPr/>
            </p:nvSpPr>
            <p:spPr bwMode="auto">
              <a:xfrm>
                <a:off x="5663911" y="3236772"/>
                <a:ext cx="68545" cy="6854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621" name="Rectangle 1717"/>
              <p:cNvSpPr>
                <a:spLocks noChangeArrowheads="1"/>
              </p:cNvSpPr>
              <p:nvPr/>
            </p:nvSpPr>
            <p:spPr bwMode="auto">
              <a:xfrm>
                <a:off x="5668991" y="3480612"/>
                <a:ext cx="68545" cy="6854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36903" name="Group 998"/>
            <p:cNvGrpSpPr>
              <a:grpSpLocks/>
            </p:cNvGrpSpPr>
            <p:nvPr/>
          </p:nvGrpSpPr>
          <p:grpSpPr bwMode="auto">
            <a:xfrm>
              <a:off x="4510404" y="2778937"/>
              <a:ext cx="1221417" cy="566385"/>
              <a:chOff x="4516119" y="2982772"/>
              <a:chExt cx="1221417" cy="566385"/>
            </a:xfrm>
          </p:grpSpPr>
          <p:cxnSp>
            <p:nvCxnSpPr>
              <p:cNvPr id="37610" name="Straight Arrow Connector 1706"/>
              <p:cNvCxnSpPr>
                <a:cxnSpLocks noChangeShapeType="1"/>
                <a:endCxn id="37613" idx="1"/>
              </p:cNvCxnSpPr>
              <p:nvPr/>
            </p:nvCxnSpPr>
            <p:spPr bwMode="auto">
              <a:xfrm flipV="1">
                <a:off x="4516119" y="3017045"/>
                <a:ext cx="1147792" cy="258054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611" name="Straight Arrow Connector 1707"/>
              <p:cNvCxnSpPr>
                <a:cxnSpLocks noChangeShapeType="1"/>
                <a:endCxn id="37614" idx="1"/>
              </p:cNvCxnSpPr>
              <p:nvPr/>
            </p:nvCxnSpPr>
            <p:spPr bwMode="auto">
              <a:xfrm flipV="1">
                <a:off x="4516119" y="3271045"/>
                <a:ext cx="1147792" cy="4054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612" name="Straight Arrow Connector 1708"/>
              <p:cNvCxnSpPr>
                <a:cxnSpLocks noChangeShapeType="1"/>
                <a:endCxn id="37615" idx="1"/>
              </p:cNvCxnSpPr>
              <p:nvPr/>
            </p:nvCxnSpPr>
            <p:spPr bwMode="auto">
              <a:xfrm>
                <a:off x="4516119" y="3275099"/>
                <a:ext cx="1152872" cy="239786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7613" name="Rectangle 1709"/>
              <p:cNvSpPr>
                <a:spLocks noChangeArrowheads="1"/>
              </p:cNvSpPr>
              <p:nvPr/>
            </p:nvSpPr>
            <p:spPr bwMode="auto">
              <a:xfrm>
                <a:off x="5663911" y="2982772"/>
                <a:ext cx="68545" cy="6854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614" name="Rectangle 1710"/>
              <p:cNvSpPr>
                <a:spLocks noChangeArrowheads="1"/>
              </p:cNvSpPr>
              <p:nvPr/>
            </p:nvSpPr>
            <p:spPr bwMode="auto">
              <a:xfrm>
                <a:off x="5663911" y="3236772"/>
                <a:ext cx="68545" cy="6854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615" name="Rectangle 1711"/>
              <p:cNvSpPr>
                <a:spLocks noChangeArrowheads="1"/>
              </p:cNvSpPr>
              <p:nvPr/>
            </p:nvSpPr>
            <p:spPr bwMode="auto">
              <a:xfrm>
                <a:off x="5668991" y="3480612"/>
                <a:ext cx="68545" cy="6854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36904" name="Group 999"/>
            <p:cNvGrpSpPr>
              <a:grpSpLocks/>
            </p:cNvGrpSpPr>
            <p:nvPr/>
          </p:nvGrpSpPr>
          <p:grpSpPr bwMode="auto">
            <a:xfrm>
              <a:off x="4508499" y="2609392"/>
              <a:ext cx="1227767" cy="566385"/>
              <a:chOff x="4504689" y="2982772"/>
              <a:chExt cx="1227767" cy="566385"/>
            </a:xfrm>
          </p:grpSpPr>
          <p:cxnSp>
            <p:nvCxnSpPr>
              <p:cNvPr id="37604" name="Straight Arrow Connector 1700"/>
              <p:cNvCxnSpPr>
                <a:cxnSpLocks noChangeShapeType="1"/>
                <a:endCxn id="37607" idx="1"/>
              </p:cNvCxnSpPr>
              <p:nvPr/>
            </p:nvCxnSpPr>
            <p:spPr bwMode="auto">
              <a:xfrm flipV="1">
                <a:off x="4516119" y="3017045"/>
                <a:ext cx="1147792" cy="258054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605" name="Straight Arrow Connector 1701"/>
              <p:cNvCxnSpPr>
                <a:cxnSpLocks noChangeShapeType="1"/>
                <a:endCxn id="37608" idx="1"/>
              </p:cNvCxnSpPr>
              <p:nvPr/>
            </p:nvCxnSpPr>
            <p:spPr bwMode="auto">
              <a:xfrm flipV="1">
                <a:off x="4506594" y="3271045"/>
                <a:ext cx="1147792" cy="4054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606" name="Straight Arrow Connector 1702"/>
              <p:cNvCxnSpPr>
                <a:cxnSpLocks noChangeShapeType="1"/>
                <a:endCxn id="37609" idx="1"/>
              </p:cNvCxnSpPr>
              <p:nvPr/>
            </p:nvCxnSpPr>
            <p:spPr bwMode="auto">
              <a:xfrm>
                <a:off x="4504689" y="3275099"/>
                <a:ext cx="1152872" cy="239786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7607" name="Rectangle 1703"/>
              <p:cNvSpPr>
                <a:spLocks noChangeArrowheads="1"/>
              </p:cNvSpPr>
              <p:nvPr/>
            </p:nvSpPr>
            <p:spPr bwMode="auto">
              <a:xfrm>
                <a:off x="5663911" y="2982772"/>
                <a:ext cx="68545" cy="6854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608" name="Rectangle 1704"/>
              <p:cNvSpPr>
                <a:spLocks noChangeArrowheads="1"/>
              </p:cNvSpPr>
              <p:nvPr/>
            </p:nvSpPr>
            <p:spPr bwMode="auto">
              <a:xfrm>
                <a:off x="5654386" y="3236772"/>
                <a:ext cx="68545" cy="6854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609" name="Rectangle 1705"/>
              <p:cNvSpPr>
                <a:spLocks noChangeArrowheads="1"/>
              </p:cNvSpPr>
              <p:nvPr/>
            </p:nvSpPr>
            <p:spPr bwMode="auto">
              <a:xfrm>
                <a:off x="5657561" y="3480612"/>
                <a:ext cx="68545" cy="6854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36905" name="Group 1000"/>
            <p:cNvGrpSpPr>
              <a:grpSpLocks/>
            </p:cNvGrpSpPr>
            <p:nvPr/>
          </p:nvGrpSpPr>
          <p:grpSpPr bwMode="auto">
            <a:xfrm>
              <a:off x="4504689" y="2407462"/>
              <a:ext cx="1227767" cy="566385"/>
              <a:chOff x="4504689" y="2982772"/>
              <a:chExt cx="1227767" cy="566385"/>
            </a:xfrm>
          </p:grpSpPr>
          <p:cxnSp>
            <p:nvCxnSpPr>
              <p:cNvPr id="37598" name="Straight Arrow Connector 1694"/>
              <p:cNvCxnSpPr>
                <a:cxnSpLocks noChangeShapeType="1"/>
                <a:endCxn id="37601" idx="1"/>
              </p:cNvCxnSpPr>
              <p:nvPr/>
            </p:nvCxnSpPr>
            <p:spPr bwMode="auto">
              <a:xfrm flipV="1">
                <a:off x="4516119" y="3017045"/>
                <a:ext cx="1147792" cy="258054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599" name="Straight Arrow Connector 1695"/>
              <p:cNvCxnSpPr>
                <a:cxnSpLocks noChangeShapeType="1"/>
                <a:endCxn id="37602" idx="1"/>
              </p:cNvCxnSpPr>
              <p:nvPr/>
            </p:nvCxnSpPr>
            <p:spPr bwMode="auto">
              <a:xfrm flipV="1">
                <a:off x="4516119" y="3271045"/>
                <a:ext cx="1147792" cy="4054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600" name="Straight Arrow Connector 1696"/>
              <p:cNvCxnSpPr>
                <a:cxnSpLocks noChangeShapeType="1"/>
                <a:endCxn id="37603" idx="1"/>
              </p:cNvCxnSpPr>
              <p:nvPr/>
            </p:nvCxnSpPr>
            <p:spPr bwMode="auto">
              <a:xfrm>
                <a:off x="4504689" y="3275099"/>
                <a:ext cx="1152872" cy="239786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7601" name="Rectangle 1697"/>
              <p:cNvSpPr>
                <a:spLocks noChangeArrowheads="1"/>
              </p:cNvSpPr>
              <p:nvPr/>
            </p:nvSpPr>
            <p:spPr bwMode="auto">
              <a:xfrm>
                <a:off x="5663911" y="2982772"/>
                <a:ext cx="68545" cy="6854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602" name="Rectangle 1698"/>
              <p:cNvSpPr>
                <a:spLocks noChangeArrowheads="1"/>
              </p:cNvSpPr>
              <p:nvPr/>
            </p:nvSpPr>
            <p:spPr bwMode="auto">
              <a:xfrm>
                <a:off x="5663911" y="3236772"/>
                <a:ext cx="68545" cy="6854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603" name="Rectangle 1699"/>
              <p:cNvSpPr>
                <a:spLocks noChangeArrowheads="1"/>
              </p:cNvSpPr>
              <p:nvPr/>
            </p:nvSpPr>
            <p:spPr bwMode="auto">
              <a:xfrm>
                <a:off x="5657561" y="3480612"/>
                <a:ext cx="68545" cy="6854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36906" name="Group 1001"/>
            <p:cNvGrpSpPr>
              <a:grpSpLocks/>
            </p:cNvGrpSpPr>
            <p:nvPr/>
          </p:nvGrpSpPr>
          <p:grpSpPr bwMode="auto">
            <a:xfrm>
              <a:off x="4512309" y="2258872"/>
              <a:ext cx="1221417" cy="566385"/>
              <a:chOff x="4516119" y="2982772"/>
              <a:chExt cx="1221417" cy="566385"/>
            </a:xfrm>
          </p:grpSpPr>
          <p:cxnSp>
            <p:nvCxnSpPr>
              <p:cNvPr id="37592" name="Straight Arrow Connector 1688"/>
              <p:cNvCxnSpPr>
                <a:cxnSpLocks noChangeShapeType="1"/>
                <a:endCxn id="37595" idx="1"/>
              </p:cNvCxnSpPr>
              <p:nvPr/>
            </p:nvCxnSpPr>
            <p:spPr bwMode="auto">
              <a:xfrm flipV="1">
                <a:off x="4516119" y="3017045"/>
                <a:ext cx="1147792" cy="258054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593" name="Straight Arrow Connector 1689"/>
              <p:cNvCxnSpPr>
                <a:cxnSpLocks noChangeShapeType="1"/>
                <a:endCxn id="37596" idx="1"/>
              </p:cNvCxnSpPr>
              <p:nvPr/>
            </p:nvCxnSpPr>
            <p:spPr bwMode="auto">
              <a:xfrm flipV="1">
                <a:off x="4516119" y="3271045"/>
                <a:ext cx="1147792" cy="4054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594" name="Straight Arrow Connector 1690"/>
              <p:cNvCxnSpPr>
                <a:cxnSpLocks noChangeShapeType="1"/>
                <a:endCxn id="37597" idx="1"/>
              </p:cNvCxnSpPr>
              <p:nvPr/>
            </p:nvCxnSpPr>
            <p:spPr bwMode="auto">
              <a:xfrm>
                <a:off x="4516119" y="3275099"/>
                <a:ext cx="1152872" cy="239786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7595" name="Rectangle 1691"/>
              <p:cNvSpPr>
                <a:spLocks noChangeArrowheads="1"/>
              </p:cNvSpPr>
              <p:nvPr/>
            </p:nvSpPr>
            <p:spPr bwMode="auto">
              <a:xfrm>
                <a:off x="5663911" y="2982772"/>
                <a:ext cx="68545" cy="6854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596" name="Rectangle 1692"/>
              <p:cNvSpPr>
                <a:spLocks noChangeArrowheads="1"/>
              </p:cNvSpPr>
              <p:nvPr/>
            </p:nvSpPr>
            <p:spPr bwMode="auto">
              <a:xfrm>
                <a:off x="5663911" y="3236772"/>
                <a:ext cx="68545" cy="6854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597" name="Rectangle 1693"/>
              <p:cNvSpPr>
                <a:spLocks noChangeArrowheads="1"/>
              </p:cNvSpPr>
              <p:nvPr/>
            </p:nvSpPr>
            <p:spPr bwMode="auto">
              <a:xfrm>
                <a:off x="5668991" y="3480612"/>
                <a:ext cx="68545" cy="6854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36907" name="Group 1002"/>
            <p:cNvGrpSpPr>
              <a:grpSpLocks/>
            </p:cNvGrpSpPr>
            <p:nvPr/>
          </p:nvGrpSpPr>
          <p:grpSpPr bwMode="auto">
            <a:xfrm>
              <a:off x="4512309" y="2041702"/>
              <a:ext cx="1221417" cy="566385"/>
              <a:chOff x="4516119" y="2982772"/>
              <a:chExt cx="1221417" cy="566385"/>
            </a:xfrm>
          </p:grpSpPr>
          <p:cxnSp>
            <p:nvCxnSpPr>
              <p:cNvPr id="37586" name="Straight Arrow Connector 1682"/>
              <p:cNvCxnSpPr>
                <a:cxnSpLocks noChangeShapeType="1"/>
                <a:endCxn id="37589" idx="1"/>
              </p:cNvCxnSpPr>
              <p:nvPr/>
            </p:nvCxnSpPr>
            <p:spPr bwMode="auto">
              <a:xfrm flipV="1">
                <a:off x="4516119" y="3017045"/>
                <a:ext cx="1147792" cy="258054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587" name="Straight Arrow Connector 1683"/>
              <p:cNvCxnSpPr>
                <a:cxnSpLocks noChangeShapeType="1"/>
                <a:endCxn id="37590" idx="1"/>
              </p:cNvCxnSpPr>
              <p:nvPr/>
            </p:nvCxnSpPr>
            <p:spPr bwMode="auto">
              <a:xfrm flipV="1">
                <a:off x="4516119" y="3271045"/>
                <a:ext cx="1147792" cy="4054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588" name="Straight Arrow Connector 1684"/>
              <p:cNvCxnSpPr>
                <a:cxnSpLocks noChangeShapeType="1"/>
                <a:endCxn id="37591" idx="1"/>
              </p:cNvCxnSpPr>
              <p:nvPr/>
            </p:nvCxnSpPr>
            <p:spPr bwMode="auto">
              <a:xfrm>
                <a:off x="4516119" y="3275099"/>
                <a:ext cx="1152872" cy="239786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7589" name="Rectangle 1685"/>
              <p:cNvSpPr>
                <a:spLocks noChangeArrowheads="1"/>
              </p:cNvSpPr>
              <p:nvPr/>
            </p:nvSpPr>
            <p:spPr bwMode="auto">
              <a:xfrm>
                <a:off x="5663911" y="2982772"/>
                <a:ext cx="68545" cy="6854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590" name="Rectangle 1686"/>
              <p:cNvSpPr>
                <a:spLocks noChangeArrowheads="1"/>
              </p:cNvSpPr>
              <p:nvPr/>
            </p:nvSpPr>
            <p:spPr bwMode="auto">
              <a:xfrm>
                <a:off x="5663911" y="3236772"/>
                <a:ext cx="68545" cy="6854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591" name="Rectangle 1687"/>
              <p:cNvSpPr>
                <a:spLocks noChangeArrowheads="1"/>
              </p:cNvSpPr>
              <p:nvPr/>
            </p:nvSpPr>
            <p:spPr bwMode="auto">
              <a:xfrm>
                <a:off x="5668991" y="3480612"/>
                <a:ext cx="68545" cy="6854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36908" name="Group 1003"/>
            <p:cNvGrpSpPr>
              <a:grpSpLocks/>
            </p:cNvGrpSpPr>
            <p:nvPr/>
          </p:nvGrpSpPr>
          <p:grpSpPr bwMode="auto">
            <a:xfrm>
              <a:off x="4512309" y="1881682"/>
              <a:ext cx="1221417" cy="566385"/>
              <a:chOff x="4516119" y="2982772"/>
              <a:chExt cx="1221417" cy="566385"/>
            </a:xfrm>
          </p:grpSpPr>
          <p:cxnSp>
            <p:nvCxnSpPr>
              <p:cNvPr id="37580" name="Straight Arrow Connector 1676"/>
              <p:cNvCxnSpPr>
                <a:cxnSpLocks noChangeShapeType="1"/>
                <a:endCxn id="37583" idx="1"/>
              </p:cNvCxnSpPr>
              <p:nvPr/>
            </p:nvCxnSpPr>
            <p:spPr bwMode="auto">
              <a:xfrm flipV="1">
                <a:off x="4516119" y="3017045"/>
                <a:ext cx="1147792" cy="258054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581" name="Straight Arrow Connector 1677"/>
              <p:cNvCxnSpPr>
                <a:cxnSpLocks noChangeShapeType="1"/>
                <a:endCxn id="37584" idx="1"/>
              </p:cNvCxnSpPr>
              <p:nvPr/>
            </p:nvCxnSpPr>
            <p:spPr bwMode="auto">
              <a:xfrm flipV="1">
                <a:off x="4516119" y="3271045"/>
                <a:ext cx="1147792" cy="4054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582" name="Straight Arrow Connector 1678"/>
              <p:cNvCxnSpPr>
                <a:cxnSpLocks noChangeShapeType="1"/>
                <a:endCxn id="37585" idx="1"/>
              </p:cNvCxnSpPr>
              <p:nvPr/>
            </p:nvCxnSpPr>
            <p:spPr bwMode="auto">
              <a:xfrm>
                <a:off x="4516119" y="3275099"/>
                <a:ext cx="1152872" cy="239786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7583" name="Rectangle 1679"/>
              <p:cNvSpPr>
                <a:spLocks noChangeArrowheads="1"/>
              </p:cNvSpPr>
              <p:nvPr/>
            </p:nvSpPr>
            <p:spPr bwMode="auto">
              <a:xfrm>
                <a:off x="5663911" y="2982772"/>
                <a:ext cx="68545" cy="6854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584" name="Rectangle 1680"/>
              <p:cNvSpPr>
                <a:spLocks noChangeArrowheads="1"/>
              </p:cNvSpPr>
              <p:nvPr/>
            </p:nvSpPr>
            <p:spPr bwMode="auto">
              <a:xfrm>
                <a:off x="5663911" y="3236772"/>
                <a:ext cx="68545" cy="6854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585" name="Rectangle 1681"/>
              <p:cNvSpPr>
                <a:spLocks noChangeArrowheads="1"/>
              </p:cNvSpPr>
              <p:nvPr/>
            </p:nvSpPr>
            <p:spPr bwMode="auto">
              <a:xfrm>
                <a:off x="5668991" y="3480612"/>
                <a:ext cx="68545" cy="6854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36909" name="Group 1004"/>
            <p:cNvGrpSpPr>
              <a:grpSpLocks/>
            </p:cNvGrpSpPr>
            <p:nvPr/>
          </p:nvGrpSpPr>
          <p:grpSpPr bwMode="auto">
            <a:xfrm>
              <a:off x="4508499" y="1702612"/>
              <a:ext cx="1221417" cy="566385"/>
              <a:chOff x="4516119" y="2982772"/>
              <a:chExt cx="1221417" cy="566385"/>
            </a:xfrm>
          </p:grpSpPr>
          <p:cxnSp>
            <p:nvCxnSpPr>
              <p:cNvPr id="37574" name="Straight Arrow Connector 1670"/>
              <p:cNvCxnSpPr>
                <a:cxnSpLocks noChangeShapeType="1"/>
                <a:endCxn id="37577" idx="1"/>
              </p:cNvCxnSpPr>
              <p:nvPr/>
            </p:nvCxnSpPr>
            <p:spPr bwMode="auto">
              <a:xfrm flipV="1">
                <a:off x="4516119" y="3017045"/>
                <a:ext cx="1147792" cy="258054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575" name="Straight Arrow Connector 1671"/>
              <p:cNvCxnSpPr>
                <a:cxnSpLocks noChangeShapeType="1"/>
                <a:endCxn id="37578" idx="1"/>
              </p:cNvCxnSpPr>
              <p:nvPr/>
            </p:nvCxnSpPr>
            <p:spPr bwMode="auto">
              <a:xfrm flipV="1">
                <a:off x="4516119" y="3271045"/>
                <a:ext cx="1147792" cy="4054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576" name="Straight Arrow Connector 1672"/>
              <p:cNvCxnSpPr>
                <a:cxnSpLocks noChangeShapeType="1"/>
                <a:endCxn id="37579" idx="1"/>
              </p:cNvCxnSpPr>
              <p:nvPr/>
            </p:nvCxnSpPr>
            <p:spPr bwMode="auto">
              <a:xfrm>
                <a:off x="4516119" y="3275099"/>
                <a:ext cx="1152872" cy="239786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7577" name="Rectangle 1673"/>
              <p:cNvSpPr>
                <a:spLocks noChangeArrowheads="1"/>
              </p:cNvSpPr>
              <p:nvPr/>
            </p:nvSpPr>
            <p:spPr bwMode="auto">
              <a:xfrm>
                <a:off x="5663911" y="2982772"/>
                <a:ext cx="68545" cy="6854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578" name="Rectangle 1674"/>
              <p:cNvSpPr>
                <a:spLocks noChangeArrowheads="1"/>
              </p:cNvSpPr>
              <p:nvPr/>
            </p:nvSpPr>
            <p:spPr bwMode="auto">
              <a:xfrm>
                <a:off x="5663911" y="3236772"/>
                <a:ext cx="68545" cy="6854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579" name="Rectangle 1675"/>
              <p:cNvSpPr>
                <a:spLocks noChangeArrowheads="1"/>
              </p:cNvSpPr>
              <p:nvPr/>
            </p:nvSpPr>
            <p:spPr bwMode="auto">
              <a:xfrm>
                <a:off x="5668991" y="3480612"/>
                <a:ext cx="68545" cy="6854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36910" name="Group 1005"/>
            <p:cNvGrpSpPr>
              <a:grpSpLocks/>
            </p:cNvGrpSpPr>
            <p:nvPr/>
          </p:nvGrpSpPr>
          <p:grpSpPr bwMode="auto">
            <a:xfrm>
              <a:off x="4508499" y="1531162"/>
              <a:ext cx="1221417" cy="566385"/>
              <a:chOff x="4516119" y="2982772"/>
              <a:chExt cx="1221417" cy="566385"/>
            </a:xfrm>
          </p:grpSpPr>
          <p:cxnSp>
            <p:nvCxnSpPr>
              <p:cNvPr id="37568" name="Straight Arrow Connector 1664"/>
              <p:cNvCxnSpPr>
                <a:cxnSpLocks noChangeShapeType="1"/>
                <a:endCxn id="37571" idx="1"/>
              </p:cNvCxnSpPr>
              <p:nvPr/>
            </p:nvCxnSpPr>
            <p:spPr bwMode="auto">
              <a:xfrm flipV="1">
                <a:off x="4516119" y="3017045"/>
                <a:ext cx="1147792" cy="258054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569" name="Straight Arrow Connector 1665"/>
              <p:cNvCxnSpPr>
                <a:cxnSpLocks noChangeShapeType="1"/>
                <a:endCxn id="37572" idx="1"/>
              </p:cNvCxnSpPr>
              <p:nvPr/>
            </p:nvCxnSpPr>
            <p:spPr bwMode="auto">
              <a:xfrm flipV="1">
                <a:off x="4516119" y="3271045"/>
                <a:ext cx="1147792" cy="4054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570" name="Straight Arrow Connector 1666"/>
              <p:cNvCxnSpPr>
                <a:cxnSpLocks noChangeShapeType="1"/>
                <a:endCxn id="37573" idx="1"/>
              </p:cNvCxnSpPr>
              <p:nvPr/>
            </p:nvCxnSpPr>
            <p:spPr bwMode="auto">
              <a:xfrm>
                <a:off x="4516119" y="3275099"/>
                <a:ext cx="1152872" cy="239786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7571" name="Rectangle 1667"/>
              <p:cNvSpPr>
                <a:spLocks noChangeArrowheads="1"/>
              </p:cNvSpPr>
              <p:nvPr/>
            </p:nvSpPr>
            <p:spPr bwMode="auto">
              <a:xfrm>
                <a:off x="5663911" y="2982772"/>
                <a:ext cx="68545" cy="6854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572" name="Rectangle 1668"/>
              <p:cNvSpPr>
                <a:spLocks noChangeArrowheads="1"/>
              </p:cNvSpPr>
              <p:nvPr/>
            </p:nvSpPr>
            <p:spPr bwMode="auto">
              <a:xfrm>
                <a:off x="5663911" y="3236772"/>
                <a:ext cx="68545" cy="6854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573" name="Rectangle 1669"/>
              <p:cNvSpPr>
                <a:spLocks noChangeArrowheads="1"/>
              </p:cNvSpPr>
              <p:nvPr/>
            </p:nvSpPr>
            <p:spPr bwMode="auto">
              <a:xfrm>
                <a:off x="5668991" y="3480612"/>
                <a:ext cx="68545" cy="6854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36911" name="Group 1006"/>
            <p:cNvGrpSpPr>
              <a:grpSpLocks/>
            </p:cNvGrpSpPr>
            <p:nvPr/>
          </p:nvGrpSpPr>
          <p:grpSpPr bwMode="auto">
            <a:xfrm>
              <a:off x="4504689" y="1333042"/>
              <a:ext cx="1221417" cy="566385"/>
              <a:chOff x="4516119" y="2982772"/>
              <a:chExt cx="1221417" cy="566385"/>
            </a:xfrm>
          </p:grpSpPr>
          <p:cxnSp>
            <p:nvCxnSpPr>
              <p:cNvPr id="37562" name="Straight Arrow Connector 1658"/>
              <p:cNvCxnSpPr>
                <a:cxnSpLocks noChangeShapeType="1"/>
                <a:endCxn id="37565" idx="1"/>
              </p:cNvCxnSpPr>
              <p:nvPr/>
            </p:nvCxnSpPr>
            <p:spPr bwMode="auto">
              <a:xfrm flipV="1">
                <a:off x="4516119" y="3017045"/>
                <a:ext cx="1147792" cy="258054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563" name="Straight Arrow Connector 1659"/>
              <p:cNvCxnSpPr>
                <a:cxnSpLocks noChangeShapeType="1"/>
                <a:endCxn id="37566" idx="1"/>
              </p:cNvCxnSpPr>
              <p:nvPr/>
            </p:nvCxnSpPr>
            <p:spPr bwMode="auto">
              <a:xfrm flipV="1">
                <a:off x="4516119" y="3271045"/>
                <a:ext cx="1147792" cy="4054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564" name="Straight Arrow Connector 1660"/>
              <p:cNvCxnSpPr>
                <a:cxnSpLocks noChangeShapeType="1"/>
                <a:endCxn id="37567" idx="1"/>
              </p:cNvCxnSpPr>
              <p:nvPr/>
            </p:nvCxnSpPr>
            <p:spPr bwMode="auto">
              <a:xfrm>
                <a:off x="4516119" y="3275099"/>
                <a:ext cx="1152872" cy="239786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7565" name="Rectangle 1661"/>
              <p:cNvSpPr>
                <a:spLocks noChangeArrowheads="1"/>
              </p:cNvSpPr>
              <p:nvPr/>
            </p:nvSpPr>
            <p:spPr bwMode="auto">
              <a:xfrm>
                <a:off x="5663911" y="2982772"/>
                <a:ext cx="68545" cy="6854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566" name="Rectangle 1662"/>
              <p:cNvSpPr>
                <a:spLocks noChangeArrowheads="1"/>
              </p:cNvSpPr>
              <p:nvPr/>
            </p:nvSpPr>
            <p:spPr bwMode="auto">
              <a:xfrm>
                <a:off x="5663911" y="3236772"/>
                <a:ext cx="68545" cy="6854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567" name="Rectangle 1663"/>
              <p:cNvSpPr>
                <a:spLocks noChangeArrowheads="1"/>
              </p:cNvSpPr>
              <p:nvPr/>
            </p:nvSpPr>
            <p:spPr bwMode="auto">
              <a:xfrm>
                <a:off x="5668991" y="3480612"/>
                <a:ext cx="68545" cy="6854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36912" name="Group 1007"/>
            <p:cNvGrpSpPr>
              <a:grpSpLocks/>
            </p:cNvGrpSpPr>
            <p:nvPr/>
          </p:nvGrpSpPr>
          <p:grpSpPr bwMode="auto">
            <a:xfrm>
              <a:off x="4508499" y="1142542"/>
              <a:ext cx="1221417" cy="566385"/>
              <a:chOff x="4516119" y="2982772"/>
              <a:chExt cx="1221417" cy="566385"/>
            </a:xfrm>
          </p:grpSpPr>
          <p:cxnSp>
            <p:nvCxnSpPr>
              <p:cNvPr id="37556" name="Straight Arrow Connector 1652"/>
              <p:cNvCxnSpPr>
                <a:cxnSpLocks noChangeShapeType="1"/>
                <a:endCxn id="37559" idx="1"/>
              </p:cNvCxnSpPr>
              <p:nvPr/>
            </p:nvCxnSpPr>
            <p:spPr bwMode="auto">
              <a:xfrm flipV="1">
                <a:off x="4516119" y="3017045"/>
                <a:ext cx="1147792" cy="258054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557" name="Straight Arrow Connector 1653"/>
              <p:cNvCxnSpPr>
                <a:cxnSpLocks noChangeShapeType="1"/>
                <a:endCxn id="37560" idx="1"/>
              </p:cNvCxnSpPr>
              <p:nvPr/>
            </p:nvCxnSpPr>
            <p:spPr bwMode="auto">
              <a:xfrm flipV="1">
                <a:off x="4516119" y="3271045"/>
                <a:ext cx="1147792" cy="4054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558" name="Straight Arrow Connector 1654"/>
              <p:cNvCxnSpPr>
                <a:cxnSpLocks noChangeShapeType="1"/>
                <a:endCxn id="37561" idx="1"/>
              </p:cNvCxnSpPr>
              <p:nvPr/>
            </p:nvCxnSpPr>
            <p:spPr bwMode="auto">
              <a:xfrm>
                <a:off x="4516119" y="3275099"/>
                <a:ext cx="1152872" cy="239786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7559" name="Rectangle 1655"/>
              <p:cNvSpPr>
                <a:spLocks noChangeArrowheads="1"/>
              </p:cNvSpPr>
              <p:nvPr/>
            </p:nvSpPr>
            <p:spPr bwMode="auto">
              <a:xfrm>
                <a:off x="5663911" y="2982772"/>
                <a:ext cx="68545" cy="6854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560" name="Rectangle 1656"/>
              <p:cNvSpPr>
                <a:spLocks noChangeArrowheads="1"/>
              </p:cNvSpPr>
              <p:nvPr/>
            </p:nvSpPr>
            <p:spPr bwMode="auto">
              <a:xfrm>
                <a:off x="5663911" y="3236772"/>
                <a:ext cx="68545" cy="6854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561" name="Rectangle 1657"/>
              <p:cNvSpPr>
                <a:spLocks noChangeArrowheads="1"/>
              </p:cNvSpPr>
              <p:nvPr/>
            </p:nvSpPr>
            <p:spPr bwMode="auto">
              <a:xfrm>
                <a:off x="5668991" y="3480612"/>
                <a:ext cx="68545" cy="6854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36913" name="Group 1008"/>
            <p:cNvGrpSpPr>
              <a:grpSpLocks/>
            </p:cNvGrpSpPr>
            <p:nvPr/>
          </p:nvGrpSpPr>
          <p:grpSpPr bwMode="auto">
            <a:xfrm>
              <a:off x="4512309" y="967282"/>
              <a:ext cx="1221417" cy="566385"/>
              <a:chOff x="4516119" y="2982772"/>
              <a:chExt cx="1221417" cy="566385"/>
            </a:xfrm>
          </p:grpSpPr>
          <p:cxnSp>
            <p:nvCxnSpPr>
              <p:cNvPr id="37550" name="Straight Arrow Connector 1646"/>
              <p:cNvCxnSpPr>
                <a:cxnSpLocks noChangeShapeType="1"/>
                <a:endCxn id="37553" idx="1"/>
              </p:cNvCxnSpPr>
              <p:nvPr/>
            </p:nvCxnSpPr>
            <p:spPr bwMode="auto">
              <a:xfrm flipV="1">
                <a:off x="4516119" y="3017045"/>
                <a:ext cx="1147792" cy="258054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551" name="Straight Arrow Connector 1647"/>
              <p:cNvCxnSpPr>
                <a:cxnSpLocks noChangeShapeType="1"/>
                <a:endCxn id="37554" idx="1"/>
              </p:cNvCxnSpPr>
              <p:nvPr/>
            </p:nvCxnSpPr>
            <p:spPr bwMode="auto">
              <a:xfrm flipV="1">
                <a:off x="4516119" y="3271045"/>
                <a:ext cx="1147792" cy="4054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552" name="Straight Arrow Connector 1648"/>
              <p:cNvCxnSpPr>
                <a:cxnSpLocks noChangeShapeType="1"/>
                <a:endCxn id="37555" idx="1"/>
              </p:cNvCxnSpPr>
              <p:nvPr/>
            </p:nvCxnSpPr>
            <p:spPr bwMode="auto">
              <a:xfrm>
                <a:off x="4516119" y="3275099"/>
                <a:ext cx="1152872" cy="239786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7553" name="Rectangle 1649"/>
              <p:cNvSpPr>
                <a:spLocks noChangeArrowheads="1"/>
              </p:cNvSpPr>
              <p:nvPr/>
            </p:nvSpPr>
            <p:spPr bwMode="auto">
              <a:xfrm>
                <a:off x="5663911" y="2982772"/>
                <a:ext cx="68545" cy="6854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554" name="Rectangle 1650"/>
              <p:cNvSpPr>
                <a:spLocks noChangeArrowheads="1"/>
              </p:cNvSpPr>
              <p:nvPr/>
            </p:nvSpPr>
            <p:spPr bwMode="auto">
              <a:xfrm>
                <a:off x="5663911" y="3236772"/>
                <a:ext cx="68545" cy="6854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555" name="Rectangle 1651"/>
              <p:cNvSpPr>
                <a:spLocks noChangeArrowheads="1"/>
              </p:cNvSpPr>
              <p:nvPr/>
            </p:nvSpPr>
            <p:spPr bwMode="auto">
              <a:xfrm>
                <a:off x="5668991" y="3480612"/>
                <a:ext cx="68545" cy="6854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36914" name="Group 1009"/>
            <p:cNvGrpSpPr>
              <a:grpSpLocks/>
            </p:cNvGrpSpPr>
            <p:nvPr/>
          </p:nvGrpSpPr>
          <p:grpSpPr bwMode="auto">
            <a:xfrm>
              <a:off x="4508499" y="776782"/>
              <a:ext cx="1221417" cy="566385"/>
              <a:chOff x="4516119" y="2982772"/>
              <a:chExt cx="1221417" cy="566385"/>
            </a:xfrm>
          </p:grpSpPr>
          <p:cxnSp>
            <p:nvCxnSpPr>
              <p:cNvPr id="37544" name="Straight Arrow Connector 1640"/>
              <p:cNvCxnSpPr>
                <a:cxnSpLocks noChangeShapeType="1"/>
                <a:endCxn id="37547" idx="1"/>
              </p:cNvCxnSpPr>
              <p:nvPr/>
            </p:nvCxnSpPr>
            <p:spPr bwMode="auto">
              <a:xfrm flipV="1">
                <a:off x="4516119" y="3017045"/>
                <a:ext cx="1147792" cy="258054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545" name="Straight Arrow Connector 1641"/>
              <p:cNvCxnSpPr>
                <a:cxnSpLocks noChangeShapeType="1"/>
                <a:endCxn id="37548" idx="1"/>
              </p:cNvCxnSpPr>
              <p:nvPr/>
            </p:nvCxnSpPr>
            <p:spPr bwMode="auto">
              <a:xfrm flipV="1">
                <a:off x="4516119" y="3271045"/>
                <a:ext cx="1147792" cy="4054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546" name="Straight Arrow Connector 1642"/>
              <p:cNvCxnSpPr>
                <a:cxnSpLocks noChangeShapeType="1"/>
                <a:endCxn id="37549" idx="1"/>
              </p:cNvCxnSpPr>
              <p:nvPr/>
            </p:nvCxnSpPr>
            <p:spPr bwMode="auto">
              <a:xfrm>
                <a:off x="4516119" y="3275099"/>
                <a:ext cx="1152872" cy="239786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7547" name="Rectangle 1643"/>
              <p:cNvSpPr>
                <a:spLocks noChangeArrowheads="1"/>
              </p:cNvSpPr>
              <p:nvPr/>
            </p:nvSpPr>
            <p:spPr bwMode="auto">
              <a:xfrm>
                <a:off x="5663911" y="2982772"/>
                <a:ext cx="68545" cy="6854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548" name="Rectangle 1644"/>
              <p:cNvSpPr>
                <a:spLocks noChangeArrowheads="1"/>
              </p:cNvSpPr>
              <p:nvPr/>
            </p:nvSpPr>
            <p:spPr bwMode="auto">
              <a:xfrm>
                <a:off x="5663911" y="3236772"/>
                <a:ext cx="68545" cy="6854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549" name="Rectangle 1645"/>
              <p:cNvSpPr>
                <a:spLocks noChangeArrowheads="1"/>
              </p:cNvSpPr>
              <p:nvPr/>
            </p:nvSpPr>
            <p:spPr bwMode="auto">
              <a:xfrm>
                <a:off x="5668991" y="3480612"/>
                <a:ext cx="68545" cy="6854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36915" name="Group 1010"/>
            <p:cNvGrpSpPr>
              <a:grpSpLocks/>
            </p:cNvGrpSpPr>
            <p:nvPr/>
          </p:nvGrpSpPr>
          <p:grpSpPr bwMode="auto">
            <a:xfrm>
              <a:off x="4508499" y="411022"/>
              <a:ext cx="1221417" cy="566385"/>
              <a:chOff x="4516119" y="2982772"/>
              <a:chExt cx="1221417" cy="566385"/>
            </a:xfrm>
          </p:grpSpPr>
          <p:cxnSp>
            <p:nvCxnSpPr>
              <p:cNvPr id="37538" name="Straight Arrow Connector 1634"/>
              <p:cNvCxnSpPr>
                <a:cxnSpLocks noChangeShapeType="1"/>
                <a:endCxn id="37541" idx="1"/>
              </p:cNvCxnSpPr>
              <p:nvPr/>
            </p:nvCxnSpPr>
            <p:spPr bwMode="auto">
              <a:xfrm flipV="1">
                <a:off x="4516119" y="3017045"/>
                <a:ext cx="1147792" cy="258054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539" name="Straight Arrow Connector 1635"/>
              <p:cNvCxnSpPr>
                <a:cxnSpLocks noChangeShapeType="1"/>
                <a:endCxn id="37542" idx="1"/>
              </p:cNvCxnSpPr>
              <p:nvPr/>
            </p:nvCxnSpPr>
            <p:spPr bwMode="auto">
              <a:xfrm flipV="1">
                <a:off x="4516119" y="3271045"/>
                <a:ext cx="1147792" cy="4054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540" name="Straight Arrow Connector 1636"/>
              <p:cNvCxnSpPr>
                <a:cxnSpLocks noChangeShapeType="1"/>
                <a:endCxn id="37543" idx="1"/>
              </p:cNvCxnSpPr>
              <p:nvPr/>
            </p:nvCxnSpPr>
            <p:spPr bwMode="auto">
              <a:xfrm>
                <a:off x="4516119" y="3275099"/>
                <a:ext cx="1152872" cy="239786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7541" name="Rectangle 1637"/>
              <p:cNvSpPr>
                <a:spLocks noChangeArrowheads="1"/>
              </p:cNvSpPr>
              <p:nvPr/>
            </p:nvSpPr>
            <p:spPr bwMode="auto">
              <a:xfrm>
                <a:off x="5663911" y="2982772"/>
                <a:ext cx="68545" cy="6854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542" name="Rectangle 1638"/>
              <p:cNvSpPr>
                <a:spLocks noChangeArrowheads="1"/>
              </p:cNvSpPr>
              <p:nvPr/>
            </p:nvSpPr>
            <p:spPr bwMode="auto">
              <a:xfrm>
                <a:off x="5663911" y="3236772"/>
                <a:ext cx="68545" cy="6854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543" name="Rectangle 1639"/>
              <p:cNvSpPr>
                <a:spLocks noChangeArrowheads="1"/>
              </p:cNvSpPr>
              <p:nvPr/>
            </p:nvSpPr>
            <p:spPr bwMode="auto">
              <a:xfrm>
                <a:off x="5668991" y="3480612"/>
                <a:ext cx="68545" cy="6854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36916" name="Group 1011"/>
            <p:cNvGrpSpPr>
              <a:grpSpLocks/>
            </p:cNvGrpSpPr>
            <p:nvPr/>
          </p:nvGrpSpPr>
          <p:grpSpPr bwMode="auto">
            <a:xfrm>
              <a:off x="4512309" y="3146602"/>
              <a:ext cx="1221417" cy="566385"/>
              <a:chOff x="4516119" y="2982772"/>
              <a:chExt cx="1221417" cy="566385"/>
            </a:xfrm>
          </p:grpSpPr>
          <p:cxnSp>
            <p:nvCxnSpPr>
              <p:cNvPr id="37532" name="Straight Arrow Connector 1628"/>
              <p:cNvCxnSpPr>
                <a:cxnSpLocks noChangeShapeType="1"/>
                <a:endCxn id="37535" idx="1"/>
              </p:cNvCxnSpPr>
              <p:nvPr/>
            </p:nvCxnSpPr>
            <p:spPr bwMode="auto">
              <a:xfrm flipV="1">
                <a:off x="4516119" y="3017045"/>
                <a:ext cx="1147792" cy="258054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533" name="Straight Arrow Connector 1629"/>
              <p:cNvCxnSpPr>
                <a:cxnSpLocks noChangeShapeType="1"/>
              </p:cNvCxnSpPr>
              <p:nvPr/>
            </p:nvCxnSpPr>
            <p:spPr bwMode="auto">
              <a:xfrm flipV="1">
                <a:off x="4516119" y="3271045"/>
                <a:ext cx="1147792" cy="4054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534" name="Straight Arrow Connector 1630"/>
              <p:cNvCxnSpPr>
                <a:cxnSpLocks noChangeShapeType="1"/>
                <a:endCxn id="37537" idx="1"/>
              </p:cNvCxnSpPr>
              <p:nvPr/>
            </p:nvCxnSpPr>
            <p:spPr bwMode="auto">
              <a:xfrm>
                <a:off x="4516119" y="3275099"/>
                <a:ext cx="1152872" cy="239786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7535" name="Rectangle 1631"/>
              <p:cNvSpPr>
                <a:spLocks noChangeArrowheads="1"/>
              </p:cNvSpPr>
              <p:nvPr/>
            </p:nvSpPr>
            <p:spPr bwMode="auto">
              <a:xfrm>
                <a:off x="5663911" y="2982772"/>
                <a:ext cx="68545" cy="6854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536" name="Rectangle 1632"/>
              <p:cNvSpPr>
                <a:spLocks noChangeArrowheads="1"/>
              </p:cNvSpPr>
              <p:nvPr/>
            </p:nvSpPr>
            <p:spPr bwMode="auto">
              <a:xfrm>
                <a:off x="5663911" y="3236772"/>
                <a:ext cx="68545" cy="6854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537" name="Rectangle 1633"/>
              <p:cNvSpPr>
                <a:spLocks noChangeArrowheads="1"/>
              </p:cNvSpPr>
              <p:nvPr/>
            </p:nvSpPr>
            <p:spPr bwMode="auto">
              <a:xfrm>
                <a:off x="5668991" y="3480612"/>
                <a:ext cx="68545" cy="6854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36917" name="Group 1012"/>
            <p:cNvGrpSpPr>
              <a:grpSpLocks/>
            </p:cNvGrpSpPr>
            <p:nvPr/>
          </p:nvGrpSpPr>
          <p:grpSpPr bwMode="auto">
            <a:xfrm>
              <a:off x="4508499" y="3691432"/>
              <a:ext cx="1221417" cy="566385"/>
              <a:chOff x="4512309" y="2982772"/>
              <a:chExt cx="1221417" cy="566385"/>
            </a:xfrm>
          </p:grpSpPr>
          <p:cxnSp>
            <p:nvCxnSpPr>
              <p:cNvPr id="37526" name="Straight Arrow Connector 1622"/>
              <p:cNvCxnSpPr>
                <a:cxnSpLocks noChangeShapeType="1"/>
                <a:endCxn id="37529" idx="1"/>
              </p:cNvCxnSpPr>
              <p:nvPr/>
            </p:nvCxnSpPr>
            <p:spPr bwMode="auto">
              <a:xfrm flipV="1">
                <a:off x="4516119" y="3017045"/>
                <a:ext cx="1147792" cy="258054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527" name="Straight Arrow Connector 1623"/>
              <p:cNvCxnSpPr>
                <a:cxnSpLocks noChangeShapeType="1"/>
              </p:cNvCxnSpPr>
              <p:nvPr/>
            </p:nvCxnSpPr>
            <p:spPr bwMode="auto">
              <a:xfrm flipV="1">
                <a:off x="4516119" y="3271045"/>
                <a:ext cx="1147792" cy="4054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528" name="Straight Arrow Connector 1624"/>
              <p:cNvCxnSpPr>
                <a:cxnSpLocks noChangeShapeType="1"/>
                <a:endCxn id="37531" idx="1"/>
              </p:cNvCxnSpPr>
              <p:nvPr/>
            </p:nvCxnSpPr>
            <p:spPr bwMode="auto">
              <a:xfrm>
                <a:off x="4512309" y="3275099"/>
                <a:ext cx="1152872" cy="239786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7529" name="Rectangle 1625"/>
              <p:cNvSpPr>
                <a:spLocks noChangeArrowheads="1"/>
              </p:cNvSpPr>
              <p:nvPr/>
            </p:nvSpPr>
            <p:spPr bwMode="auto">
              <a:xfrm>
                <a:off x="5663911" y="2982772"/>
                <a:ext cx="68545" cy="6854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530" name="Rectangle 1626"/>
              <p:cNvSpPr>
                <a:spLocks noChangeArrowheads="1"/>
              </p:cNvSpPr>
              <p:nvPr/>
            </p:nvSpPr>
            <p:spPr bwMode="auto">
              <a:xfrm>
                <a:off x="5663911" y="3236772"/>
                <a:ext cx="68545" cy="6854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531" name="Rectangle 1627"/>
              <p:cNvSpPr>
                <a:spLocks noChangeArrowheads="1"/>
              </p:cNvSpPr>
              <p:nvPr/>
            </p:nvSpPr>
            <p:spPr bwMode="auto">
              <a:xfrm>
                <a:off x="5665181" y="3480612"/>
                <a:ext cx="68545" cy="6854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36918" name="Group 1013"/>
            <p:cNvGrpSpPr>
              <a:grpSpLocks/>
            </p:cNvGrpSpPr>
            <p:nvPr/>
          </p:nvGrpSpPr>
          <p:grpSpPr bwMode="auto">
            <a:xfrm>
              <a:off x="4516119" y="3502837"/>
              <a:ext cx="1220147" cy="598770"/>
              <a:chOff x="4512309" y="2982772"/>
              <a:chExt cx="1220147" cy="598770"/>
            </a:xfrm>
          </p:grpSpPr>
          <p:cxnSp>
            <p:nvCxnSpPr>
              <p:cNvPr id="37520" name="Straight Arrow Connector 1616"/>
              <p:cNvCxnSpPr>
                <a:cxnSpLocks noChangeShapeType="1"/>
                <a:endCxn id="37523" idx="1"/>
              </p:cNvCxnSpPr>
              <p:nvPr/>
            </p:nvCxnSpPr>
            <p:spPr bwMode="auto">
              <a:xfrm flipV="1">
                <a:off x="4516119" y="3017045"/>
                <a:ext cx="1147792" cy="258054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521" name="Straight Arrow Connector 1617"/>
              <p:cNvCxnSpPr>
                <a:cxnSpLocks noChangeShapeType="1"/>
              </p:cNvCxnSpPr>
              <p:nvPr/>
            </p:nvCxnSpPr>
            <p:spPr bwMode="auto">
              <a:xfrm flipV="1">
                <a:off x="4516119" y="3271045"/>
                <a:ext cx="1147792" cy="4054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522" name="Straight Arrow Connector 1618"/>
              <p:cNvCxnSpPr>
                <a:cxnSpLocks noChangeShapeType="1"/>
                <a:stCxn id="37659" idx="2"/>
                <a:endCxn id="37525" idx="1"/>
              </p:cNvCxnSpPr>
              <p:nvPr/>
            </p:nvCxnSpPr>
            <p:spPr bwMode="auto">
              <a:xfrm>
                <a:off x="4512309" y="3280814"/>
                <a:ext cx="1145252" cy="266456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7523" name="Rectangle 1619"/>
              <p:cNvSpPr>
                <a:spLocks noChangeArrowheads="1"/>
              </p:cNvSpPr>
              <p:nvPr/>
            </p:nvSpPr>
            <p:spPr bwMode="auto">
              <a:xfrm>
                <a:off x="5663911" y="2982772"/>
                <a:ext cx="68545" cy="6854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524" name="Rectangle 1620"/>
              <p:cNvSpPr>
                <a:spLocks noChangeArrowheads="1"/>
              </p:cNvSpPr>
              <p:nvPr/>
            </p:nvSpPr>
            <p:spPr bwMode="auto">
              <a:xfrm>
                <a:off x="5663911" y="3236772"/>
                <a:ext cx="68545" cy="6854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525" name="Rectangle 1621"/>
              <p:cNvSpPr>
                <a:spLocks noChangeArrowheads="1"/>
              </p:cNvSpPr>
              <p:nvPr/>
            </p:nvSpPr>
            <p:spPr bwMode="auto">
              <a:xfrm>
                <a:off x="5657561" y="3512997"/>
                <a:ext cx="68545" cy="6854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36919" name="Group 1014"/>
            <p:cNvGrpSpPr>
              <a:grpSpLocks/>
            </p:cNvGrpSpPr>
            <p:nvPr/>
          </p:nvGrpSpPr>
          <p:grpSpPr bwMode="auto">
            <a:xfrm>
              <a:off x="4512309" y="3329482"/>
              <a:ext cx="1221417" cy="566385"/>
              <a:chOff x="4512309" y="2982772"/>
              <a:chExt cx="1221417" cy="566385"/>
            </a:xfrm>
          </p:grpSpPr>
          <p:cxnSp>
            <p:nvCxnSpPr>
              <p:cNvPr id="37514" name="Straight Arrow Connector 1610"/>
              <p:cNvCxnSpPr>
                <a:cxnSpLocks noChangeShapeType="1"/>
                <a:endCxn id="37517" idx="1"/>
              </p:cNvCxnSpPr>
              <p:nvPr/>
            </p:nvCxnSpPr>
            <p:spPr bwMode="auto">
              <a:xfrm flipV="1">
                <a:off x="4516119" y="3017045"/>
                <a:ext cx="1147792" cy="258054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515" name="Straight Arrow Connector 1611"/>
              <p:cNvCxnSpPr>
                <a:cxnSpLocks noChangeShapeType="1"/>
              </p:cNvCxnSpPr>
              <p:nvPr/>
            </p:nvCxnSpPr>
            <p:spPr bwMode="auto">
              <a:xfrm flipV="1">
                <a:off x="4516119" y="3271045"/>
                <a:ext cx="1147792" cy="4054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516" name="Straight Arrow Connector 1612"/>
              <p:cNvCxnSpPr>
                <a:cxnSpLocks noChangeShapeType="1"/>
                <a:endCxn id="37519" idx="1"/>
              </p:cNvCxnSpPr>
              <p:nvPr/>
            </p:nvCxnSpPr>
            <p:spPr bwMode="auto">
              <a:xfrm>
                <a:off x="4512309" y="3275099"/>
                <a:ext cx="1152872" cy="239786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7517" name="Rectangle 1613"/>
              <p:cNvSpPr>
                <a:spLocks noChangeArrowheads="1"/>
              </p:cNvSpPr>
              <p:nvPr/>
            </p:nvSpPr>
            <p:spPr bwMode="auto">
              <a:xfrm>
                <a:off x="5663911" y="2982772"/>
                <a:ext cx="68545" cy="6854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518" name="Rectangle 1614"/>
              <p:cNvSpPr>
                <a:spLocks noChangeArrowheads="1"/>
              </p:cNvSpPr>
              <p:nvPr/>
            </p:nvSpPr>
            <p:spPr bwMode="auto">
              <a:xfrm>
                <a:off x="5663911" y="3236772"/>
                <a:ext cx="68545" cy="6854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519" name="Rectangle 1615"/>
              <p:cNvSpPr>
                <a:spLocks noChangeArrowheads="1"/>
              </p:cNvSpPr>
              <p:nvPr/>
            </p:nvSpPr>
            <p:spPr bwMode="auto">
              <a:xfrm>
                <a:off x="5665181" y="3480612"/>
                <a:ext cx="68545" cy="6854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36920" name="Group 1015"/>
            <p:cNvGrpSpPr>
              <a:grpSpLocks/>
            </p:cNvGrpSpPr>
            <p:nvPr/>
          </p:nvGrpSpPr>
          <p:grpSpPr bwMode="auto">
            <a:xfrm>
              <a:off x="4510404" y="3876217"/>
              <a:ext cx="1221417" cy="566385"/>
              <a:chOff x="4512309" y="2982772"/>
              <a:chExt cx="1221417" cy="566385"/>
            </a:xfrm>
          </p:grpSpPr>
          <p:cxnSp>
            <p:nvCxnSpPr>
              <p:cNvPr id="37508" name="Straight Arrow Connector 1604"/>
              <p:cNvCxnSpPr>
                <a:cxnSpLocks noChangeShapeType="1"/>
                <a:endCxn id="37511" idx="1"/>
              </p:cNvCxnSpPr>
              <p:nvPr/>
            </p:nvCxnSpPr>
            <p:spPr bwMode="auto">
              <a:xfrm flipV="1">
                <a:off x="4516119" y="3017045"/>
                <a:ext cx="1147792" cy="258054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509" name="Straight Arrow Connector 1605"/>
              <p:cNvCxnSpPr>
                <a:cxnSpLocks noChangeShapeType="1"/>
              </p:cNvCxnSpPr>
              <p:nvPr/>
            </p:nvCxnSpPr>
            <p:spPr bwMode="auto">
              <a:xfrm flipV="1">
                <a:off x="4516119" y="3271045"/>
                <a:ext cx="1147792" cy="4054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510" name="Straight Arrow Connector 1606"/>
              <p:cNvCxnSpPr>
                <a:cxnSpLocks noChangeShapeType="1"/>
                <a:endCxn id="37513" idx="1"/>
              </p:cNvCxnSpPr>
              <p:nvPr/>
            </p:nvCxnSpPr>
            <p:spPr bwMode="auto">
              <a:xfrm>
                <a:off x="4512309" y="3275099"/>
                <a:ext cx="1152872" cy="239786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7511" name="Rectangle 1607"/>
              <p:cNvSpPr>
                <a:spLocks noChangeArrowheads="1"/>
              </p:cNvSpPr>
              <p:nvPr/>
            </p:nvSpPr>
            <p:spPr bwMode="auto">
              <a:xfrm>
                <a:off x="5663911" y="2982772"/>
                <a:ext cx="68545" cy="6854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512" name="Rectangle 1608"/>
              <p:cNvSpPr>
                <a:spLocks noChangeArrowheads="1"/>
              </p:cNvSpPr>
              <p:nvPr/>
            </p:nvSpPr>
            <p:spPr bwMode="auto">
              <a:xfrm>
                <a:off x="5663911" y="3236772"/>
                <a:ext cx="68545" cy="6854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513" name="Rectangle 1609"/>
              <p:cNvSpPr>
                <a:spLocks noChangeArrowheads="1"/>
              </p:cNvSpPr>
              <p:nvPr/>
            </p:nvSpPr>
            <p:spPr bwMode="auto">
              <a:xfrm>
                <a:off x="5665181" y="3480612"/>
                <a:ext cx="68545" cy="6854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36921" name="Group 1016"/>
            <p:cNvGrpSpPr>
              <a:grpSpLocks/>
            </p:cNvGrpSpPr>
            <p:nvPr/>
          </p:nvGrpSpPr>
          <p:grpSpPr bwMode="auto">
            <a:xfrm>
              <a:off x="4510404" y="4009567"/>
              <a:ext cx="1221417" cy="566385"/>
              <a:chOff x="4512309" y="2982772"/>
              <a:chExt cx="1221417" cy="566385"/>
            </a:xfrm>
          </p:grpSpPr>
          <p:cxnSp>
            <p:nvCxnSpPr>
              <p:cNvPr id="37502" name="Straight Arrow Connector 1598"/>
              <p:cNvCxnSpPr>
                <a:cxnSpLocks noChangeShapeType="1"/>
                <a:endCxn id="37505" idx="1"/>
              </p:cNvCxnSpPr>
              <p:nvPr/>
            </p:nvCxnSpPr>
            <p:spPr bwMode="auto">
              <a:xfrm flipV="1">
                <a:off x="4516119" y="3017045"/>
                <a:ext cx="1147792" cy="258054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503" name="Straight Arrow Connector 1599"/>
              <p:cNvCxnSpPr>
                <a:cxnSpLocks noChangeShapeType="1"/>
              </p:cNvCxnSpPr>
              <p:nvPr/>
            </p:nvCxnSpPr>
            <p:spPr bwMode="auto">
              <a:xfrm flipV="1">
                <a:off x="4516119" y="3271045"/>
                <a:ext cx="1147792" cy="4054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504" name="Straight Arrow Connector 1600"/>
              <p:cNvCxnSpPr>
                <a:cxnSpLocks noChangeShapeType="1"/>
                <a:endCxn id="37507" idx="1"/>
              </p:cNvCxnSpPr>
              <p:nvPr/>
            </p:nvCxnSpPr>
            <p:spPr bwMode="auto">
              <a:xfrm>
                <a:off x="4512309" y="3275099"/>
                <a:ext cx="1152872" cy="239786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7505" name="Rectangle 1601"/>
              <p:cNvSpPr>
                <a:spLocks noChangeArrowheads="1"/>
              </p:cNvSpPr>
              <p:nvPr/>
            </p:nvSpPr>
            <p:spPr bwMode="auto">
              <a:xfrm>
                <a:off x="5663911" y="2982772"/>
                <a:ext cx="68545" cy="6854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506" name="Rectangle 1602"/>
              <p:cNvSpPr>
                <a:spLocks noChangeArrowheads="1"/>
              </p:cNvSpPr>
              <p:nvPr/>
            </p:nvSpPr>
            <p:spPr bwMode="auto">
              <a:xfrm>
                <a:off x="5663911" y="3236772"/>
                <a:ext cx="68545" cy="6854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507" name="Rectangle 1603"/>
              <p:cNvSpPr>
                <a:spLocks noChangeArrowheads="1"/>
              </p:cNvSpPr>
              <p:nvPr/>
            </p:nvSpPr>
            <p:spPr bwMode="auto">
              <a:xfrm>
                <a:off x="5665181" y="3480612"/>
                <a:ext cx="68545" cy="6854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36922" name="Group 1017"/>
            <p:cNvGrpSpPr>
              <a:grpSpLocks/>
            </p:cNvGrpSpPr>
            <p:nvPr/>
          </p:nvGrpSpPr>
          <p:grpSpPr bwMode="auto">
            <a:xfrm>
              <a:off x="4510404" y="4179112"/>
              <a:ext cx="1221417" cy="566385"/>
              <a:chOff x="4512309" y="2982772"/>
              <a:chExt cx="1221417" cy="566385"/>
            </a:xfrm>
          </p:grpSpPr>
          <p:cxnSp>
            <p:nvCxnSpPr>
              <p:cNvPr id="37496" name="Straight Arrow Connector 1592"/>
              <p:cNvCxnSpPr>
                <a:cxnSpLocks noChangeShapeType="1"/>
                <a:endCxn id="37499" idx="1"/>
              </p:cNvCxnSpPr>
              <p:nvPr/>
            </p:nvCxnSpPr>
            <p:spPr bwMode="auto">
              <a:xfrm flipV="1">
                <a:off x="4516119" y="3017045"/>
                <a:ext cx="1147792" cy="258054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497" name="Straight Arrow Connector 1593"/>
              <p:cNvCxnSpPr>
                <a:cxnSpLocks noChangeShapeType="1"/>
              </p:cNvCxnSpPr>
              <p:nvPr/>
            </p:nvCxnSpPr>
            <p:spPr bwMode="auto">
              <a:xfrm flipV="1">
                <a:off x="4516119" y="3271045"/>
                <a:ext cx="1147792" cy="4054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498" name="Straight Arrow Connector 1594"/>
              <p:cNvCxnSpPr>
                <a:cxnSpLocks noChangeShapeType="1"/>
                <a:endCxn id="37501" idx="1"/>
              </p:cNvCxnSpPr>
              <p:nvPr/>
            </p:nvCxnSpPr>
            <p:spPr bwMode="auto">
              <a:xfrm>
                <a:off x="4512309" y="3275099"/>
                <a:ext cx="1152872" cy="239786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7499" name="Rectangle 1595"/>
              <p:cNvSpPr>
                <a:spLocks noChangeArrowheads="1"/>
              </p:cNvSpPr>
              <p:nvPr/>
            </p:nvSpPr>
            <p:spPr bwMode="auto">
              <a:xfrm>
                <a:off x="5663911" y="2982772"/>
                <a:ext cx="68545" cy="6854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500" name="Rectangle 1596"/>
              <p:cNvSpPr>
                <a:spLocks noChangeArrowheads="1"/>
              </p:cNvSpPr>
              <p:nvPr/>
            </p:nvSpPr>
            <p:spPr bwMode="auto">
              <a:xfrm>
                <a:off x="5663911" y="3236772"/>
                <a:ext cx="68545" cy="6854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501" name="Rectangle 1597"/>
              <p:cNvSpPr>
                <a:spLocks noChangeArrowheads="1"/>
              </p:cNvSpPr>
              <p:nvPr/>
            </p:nvSpPr>
            <p:spPr bwMode="auto">
              <a:xfrm>
                <a:off x="5665181" y="3480612"/>
                <a:ext cx="68545" cy="6854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36923" name="Group 1018"/>
            <p:cNvGrpSpPr>
              <a:grpSpLocks/>
            </p:cNvGrpSpPr>
            <p:nvPr/>
          </p:nvGrpSpPr>
          <p:grpSpPr bwMode="auto">
            <a:xfrm>
              <a:off x="4510404" y="4358182"/>
              <a:ext cx="1221417" cy="566385"/>
              <a:chOff x="4512309" y="2982772"/>
              <a:chExt cx="1221417" cy="566385"/>
            </a:xfrm>
          </p:grpSpPr>
          <p:cxnSp>
            <p:nvCxnSpPr>
              <p:cNvPr id="37490" name="Straight Arrow Connector 1586"/>
              <p:cNvCxnSpPr>
                <a:cxnSpLocks noChangeShapeType="1"/>
                <a:endCxn id="37493" idx="1"/>
              </p:cNvCxnSpPr>
              <p:nvPr/>
            </p:nvCxnSpPr>
            <p:spPr bwMode="auto">
              <a:xfrm flipV="1">
                <a:off x="4516119" y="3017045"/>
                <a:ext cx="1147792" cy="258054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491" name="Straight Arrow Connector 1587"/>
              <p:cNvCxnSpPr>
                <a:cxnSpLocks noChangeShapeType="1"/>
              </p:cNvCxnSpPr>
              <p:nvPr/>
            </p:nvCxnSpPr>
            <p:spPr bwMode="auto">
              <a:xfrm flipV="1">
                <a:off x="4516119" y="3271045"/>
                <a:ext cx="1147792" cy="4054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492" name="Straight Arrow Connector 1588"/>
              <p:cNvCxnSpPr>
                <a:cxnSpLocks noChangeShapeType="1"/>
                <a:endCxn id="37495" idx="1"/>
              </p:cNvCxnSpPr>
              <p:nvPr/>
            </p:nvCxnSpPr>
            <p:spPr bwMode="auto">
              <a:xfrm>
                <a:off x="4512309" y="3275099"/>
                <a:ext cx="1152872" cy="239786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7493" name="Rectangle 1589"/>
              <p:cNvSpPr>
                <a:spLocks noChangeArrowheads="1"/>
              </p:cNvSpPr>
              <p:nvPr/>
            </p:nvSpPr>
            <p:spPr bwMode="auto">
              <a:xfrm>
                <a:off x="5663911" y="2982772"/>
                <a:ext cx="68545" cy="6854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494" name="Rectangle 1590"/>
              <p:cNvSpPr>
                <a:spLocks noChangeArrowheads="1"/>
              </p:cNvSpPr>
              <p:nvPr/>
            </p:nvSpPr>
            <p:spPr bwMode="auto">
              <a:xfrm>
                <a:off x="5663911" y="3236772"/>
                <a:ext cx="68545" cy="6854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495" name="Rectangle 1591"/>
              <p:cNvSpPr>
                <a:spLocks noChangeArrowheads="1"/>
              </p:cNvSpPr>
              <p:nvPr/>
            </p:nvSpPr>
            <p:spPr bwMode="auto">
              <a:xfrm>
                <a:off x="5665181" y="3480612"/>
                <a:ext cx="68545" cy="6854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36924" name="Group 1019"/>
            <p:cNvGrpSpPr>
              <a:grpSpLocks/>
            </p:cNvGrpSpPr>
            <p:nvPr/>
          </p:nvGrpSpPr>
          <p:grpSpPr bwMode="auto">
            <a:xfrm>
              <a:off x="4512309" y="4529632"/>
              <a:ext cx="1221417" cy="566385"/>
              <a:chOff x="4512309" y="2982772"/>
              <a:chExt cx="1221417" cy="566385"/>
            </a:xfrm>
          </p:grpSpPr>
          <p:cxnSp>
            <p:nvCxnSpPr>
              <p:cNvPr id="37484" name="Straight Arrow Connector 1580"/>
              <p:cNvCxnSpPr>
                <a:cxnSpLocks noChangeShapeType="1"/>
                <a:endCxn id="37487" idx="1"/>
              </p:cNvCxnSpPr>
              <p:nvPr/>
            </p:nvCxnSpPr>
            <p:spPr bwMode="auto">
              <a:xfrm flipV="1">
                <a:off x="4516119" y="3017045"/>
                <a:ext cx="1147792" cy="258054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485" name="Straight Arrow Connector 1581"/>
              <p:cNvCxnSpPr>
                <a:cxnSpLocks noChangeShapeType="1"/>
              </p:cNvCxnSpPr>
              <p:nvPr/>
            </p:nvCxnSpPr>
            <p:spPr bwMode="auto">
              <a:xfrm flipV="1">
                <a:off x="4516119" y="3271045"/>
                <a:ext cx="1147792" cy="4054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486" name="Straight Arrow Connector 1582"/>
              <p:cNvCxnSpPr>
                <a:cxnSpLocks noChangeShapeType="1"/>
                <a:endCxn id="37489" idx="1"/>
              </p:cNvCxnSpPr>
              <p:nvPr/>
            </p:nvCxnSpPr>
            <p:spPr bwMode="auto">
              <a:xfrm>
                <a:off x="4512309" y="3275099"/>
                <a:ext cx="1152872" cy="239786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7487" name="Rectangle 1583"/>
              <p:cNvSpPr>
                <a:spLocks noChangeArrowheads="1"/>
              </p:cNvSpPr>
              <p:nvPr/>
            </p:nvSpPr>
            <p:spPr bwMode="auto">
              <a:xfrm>
                <a:off x="5663911" y="2982772"/>
                <a:ext cx="68545" cy="6854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488" name="Rectangle 1584"/>
              <p:cNvSpPr>
                <a:spLocks noChangeArrowheads="1"/>
              </p:cNvSpPr>
              <p:nvPr/>
            </p:nvSpPr>
            <p:spPr bwMode="auto">
              <a:xfrm>
                <a:off x="5663911" y="3236772"/>
                <a:ext cx="68545" cy="6854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489" name="Rectangle 1585"/>
              <p:cNvSpPr>
                <a:spLocks noChangeArrowheads="1"/>
              </p:cNvSpPr>
              <p:nvPr/>
            </p:nvSpPr>
            <p:spPr bwMode="auto">
              <a:xfrm>
                <a:off x="5665181" y="3480612"/>
                <a:ext cx="68545" cy="6854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36925" name="Group 1020"/>
            <p:cNvGrpSpPr>
              <a:grpSpLocks/>
            </p:cNvGrpSpPr>
            <p:nvPr/>
          </p:nvGrpSpPr>
          <p:grpSpPr bwMode="auto">
            <a:xfrm>
              <a:off x="4514214" y="4723942"/>
              <a:ext cx="1221417" cy="566385"/>
              <a:chOff x="4512309" y="2982772"/>
              <a:chExt cx="1221417" cy="566385"/>
            </a:xfrm>
          </p:grpSpPr>
          <p:cxnSp>
            <p:nvCxnSpPr>
              <p:cNvPr id="37478" name="Straight Arrow Connector 1574"/>
              <p:cNvCxnSpPr>
                <a:cxnSpLocks noChangeShapeType="1"/>
                <a:endCxn id="37481" idx="1"/>
              </p:cNvCxnSpPr>
              <p:nvPr/>
            </p:nvCxnSpPr>
            <p:spPr bwMode="auto">
              <a:xfrm flipV="1">
                <a:off x="4516119" y="3017045"/>
                <a:ext cx="1147792" cy="258054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479" name="Straight Arrow Connector 1575"/>
              <p:cNvCxnSpPr>
                <a:cxnSpLocks noChangeShapeType="1"/>
              </p:cNvCxnSpPr>
              <p:nvPr/>
            </p:nvCxnSpPr>
            <p:spPr bwMode="auto">
              <a:xfrm flipV="1">
                <a:off x="4516119" y="3271045"/>
                <a:ext cx="1147792" cy="4054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480" name="Straight Arrow Connector 1576"/>
              <p:cNvCxnSpPr>
                <a:cxnSpLocks noChangeShapeType="1"/>
                <a:endCxn id="37483" idx="1"/>
              </p:cNvCxnSpPr>
              <p:nvPr/>
            </p:nvCxnSpPr>
            <p:spPr bwMode="auto">
              <a:xfrm>
                <a:off x="4512309" y="3275099"/>
                <a:ext cx="1152872" cy="239786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7481" name="Rectangle 1577"/>
              <p:cNvSpPr>
                <a:spLocks noChangeArrowheads="1"/>
              </p:cNvSpPr>
              <p:nvPr/>
            </p:nvSpPr>
            <p:spPr bwMode="auto">
              <a:xfrm>
                <a:off x="5663911" y="2982772"/>
                <a:ext cx="68545" cy="6854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482" name="Rectangle 1578"/>
              <p:cNvSpPr>
                <a:spLocks noChangeArrowheads="1"/>
              </p:cNvSpPr>
              <p:nvPr/>
            </p:nvSpPr>
            <p:spPr bwMode="auto">
              <a:xfrm>
                <a:off x="5663911" y="3236772"/>
                <a:ext cx="68545" cy="6854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483" name="Rectangle 1579"/>
              <p:cNvSpPr>
                <a:spLocks noChangeArrowheads="1"/>
              </p:cNvSpPr>
              <p:nvPr/>
            </p:nvSpPr>
            <p:spPr bwMode="auto">
              <a:xfrm>
                <a:off x="5665181" y="3480612"/>
                <a:ext cx="68545" cy="6854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36926" name="Group 1021"/>
            <p:cNvGrpSpPr>
              <a:grpSpLocks/>
            </p:cNvGrpSpPr>
            <p:nvPr/>
          </p:nvGrpSpPr>
          <p:grpSpPr bwMode="auto">
            <a:xfrm>
              <a:off x="4514214" y="4904917"/>
              <a:ext cx="1221417" cy="566385"/>
              <a:chOff x="4512309" y="2982772"/>
              <a:chExt cx="1221417" cy="566385"/>
            </a:xfrm>
          </p:grpSpPr>
          <p:cxnSp>
            <p:nvCxnSpPr>
              <p:cNvPr id="37472" name="Straight Arrow Connector 1568"/>
              <p:cNvCxnSpPr>
                <a:cxnSpLocks noChangeShapeType="1"/>
                <a:endCxn id="37475" idx="1"/>
              </p:cNvCxnSpPr>
              <p:nvPr/>
            </p:nvCxnSpPr>
            <p:spPr bwMode="auto">
              <a:xfrm flipV="1">
                <a:off x="4516119" y="3017045"/>
                <a:ext cx="1147792" cy="258054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473" name="Straight Arrow Connector 1569"/>
              <p:cNvCxnSpPr>
                <a:cxnSpLocks noChangeShapeType="1"/>
              </p:cNvCxnSpPr>
              <p:nvPr/>
            </p:nvCxnSpPr>
            <p:spPr bwMode="auto">
              <a:xfrm flipV="1">
                <a:off x="4516119" y="3271045"/>
                <a:ext cx="1147792" cy="4054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474" name="Straight Arrow Connector 1570"/>
              <p:cNvCxnSpPr>
                <a:cxnSpLocks noChangeShapeType="1"/>
                <a:endCxn id="37477" idx="1"/>
              </p:cNvCxnSpPr>
              <p:nvPr/>
            </p:nvCxnSpPr>
            <p:spPr bwMode="auto">
              <a:xfrm>
                <a:off x="4512309" y="3275099"/>
                <a:ext cx="1152872" cy="239786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7475" name="Rectangle 1571"/>
              <p:cNvSpPr>
                <a:spLocks noChangeArrowheads="1"/>
              </p:cNvSpPr>
              <p:nvPr/>
            </p:nvSpPr>
            <p:spPr bwMode="auto">
              <a:xfrm>
                <a:off x="5663911" y="2982772"/>
                <a:ext cx="68545" cy="6854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476" name="Rectangle 1572"/>
              <p:cNvSpPr>
                <a:spLocks noChangeArrowheads="1"/>
              </p:cNvSpPr>
              <p:nvPr/>
            </p:nvSpPr>
            <p:spPr bwMode="auto">
              <a:xfrm>
                <a:off x="5663911" y="3236772"/>
                <a:ext cx="68545" cy="6854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477" name="Rectangle 1573"/>
              <p:cNvSpPr>
                <a:spLocks noChangeArrowheads="1"/>
              </p:cNvSpPr>
              <p:nvPr/>
            </p:nvSpPr>
            <p:spPr bwMode="auto">
              <a:xfrm>
                <a:off x="5665181" y="3480612"/>
                <a:ext cx="68545" cy="6854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36927" name="Group 1022"/>
            <p:cNvGrpSpPr>
              <a:grpSpLocks/>
            </p:cNvGrpSpPr>
            <p:nvPr/>
          </p:nvGrpSpPr>
          <p:grpSpPr bwMode="auto">
            <a:xfrm>
              <a:off x="4514214" y="5082082"/>
              <a:ext cx="1221417" cy="566385"/>
              <a:chOff x="4512309" y="2982772"/>
              <a:chExt cx="1221417" cy="566385"/>
            </a:xfrm>
          </p:grpSpPr>
          <p:cxnSp>
            <p:nvCxnSpPr>
              <p:cNvPr id="37466" name="Straight Arrow Connector 1562"/>
              <p:cNvCxnSpPr>
                <a:cxnSpLocks noChangeShapeType="1"/>
                <a:endCxn id="37469" idx="1"/>
              </p:cNvCxnSpPr>
              <p:nvPr/>
            </p:nvCxnSpPr>
            <p:spPr bwMode="auto">
              <a:xfrm flipV="1">
                <a:off x="4516119" y="3017045"/>
                <a:ext cx="1147792" cy="258054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467" name="Straight Arrow Connector 1563"/>
              <p:cNvCxnSpPr>
                <a:cxnSpLocks noChangeShapeType="1"/>
              </p:cNvCxnSpPr>
              <p:nvPr/>
            </p:nvCxnSpPr>
            <p:spPr bwMode="auto">
              <a:xfrm flipV="1">
                <a:off x="4516119" y="3271045"/>
                <a:ext cx="1147792" cy="4054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468" name="Straight Arrow Connector 1564"/>
              <p:cNvCxnSpPr>
                <a:cxnSpLocks noChangeShapeType="1"/>
                <a:endCxn id="37471" idx="1"/>
              </p:cNvCxnSpPr>
              <p:nvPr/>
            </p:nvCxnSpPr>
            <p:spPr bwMode="auto">
              <a:xfrm>
                <a:off x="4512309" y="3275099"/>
                <a:ext cx="1152872" cy="239786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7469" name="Rectangle 1565"/>
              <p:cNvSpPr>
                <a:spLocks noChangeArrowheads="1"/>
              </p:cNvSpPr>
              <p:nvPr/>
            </p:nvSpPr>
            <p:spPr bwMode="auto">
              <a:xfrm>
                <a:off x="5663911" y="2982772"/>
                <a:ext cx="68545" cy="6854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470" name="Rectangle 1566"/>
              <p:cNvSpPr>
                <a:spLocks noChangeArrowheads="1"/>
              </p:cNvSpPr>
              <p:nvPr/>
            </p:nvSpPr>
            <p:spPr bwMode="auto">
              <a:xfrm>
                <a:off x="5663911" y="3236772"/>
                <a:ext cx="68545" cy="6854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471" name="Rectangle 1567"/>
              <p:cNvSpPr>
                <a:spLocks noChangeArrowheads="1"/>
              </p:cNvSpPr>
              <p:nvPr/>
            </p:nvSpPr>
            <p:spPr bwMode="auto">
              <a:xfrm>
                <a:off x="5665181" y="3480612"/>
                <a:ext cx="68545" cy="6854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36928" name="Group 1023"/>
            <p:cNvGrpSpPr>
              <a:grpSpLocks/>
            </p:cNvGrpSpPr>
            <p:nvPr/>
          </p:nvGrpSpPr>
          <p:grpSpPr bwMode="auto">
            <a:xfrm>
              <a:off x="4516119" y="5453557"/>
              <a:ext cx="1221417" cy="566385"/>
              <a:chOff x="4512309" y="2982772"/>
              <a:chExt cx="1221417" cy="566385"/>
            </a:xfrm>
          </p:grpSpPr>
          <p:cxnSp>
            <p:nvCxnSpPr>
              <p:cNvPr id="37460" name="Straight Arrow Connector 1556"/>
              <p:cNvCxnSpPr>
                <a:cxnSpLocks noChangeShapeType="1"/>
                <a:endCxn id="37463" idx="1"/>
              </p:cNvCxnSpPr>
              <p:nvPr/>
            </p:nvCxnSpPr>
            <p:spPr bwMode="auto">
              <a:xfrm flipV="1">
                <a:off x="4516119" y="3017045"/>
                <a:ext cx="1147792" cy="258054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461" name="Straight Arrow Connector 1557"/>
              <p:cNvCxnSpPr>
                <a:cxnSpLocks noChangeShapeType="1"/>
              </p:cNvCxnSpPr>
              <p:nvPr/>
            </p:nvCxnSpPr>
            <p:spPr bwMode="auto">
              <a:xfrm flipV="1">
                <a:off x="4516119" y="3271045"/>
                <a:ext cx="1147792" cy="4054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462" name="Straight Arrow Connector 1558"/>
              <p:cNvCxnSpPr>
                <a:cxnSpLocks noChangeShapeType="1"/>
                <a:endCxn id="37465" idx="1"/>
              </p:cNvCxnSpPr>
              <p:nvPr/>
            </p:nvCxnSpPr>
            <p:spPr bwMode="auto">
              <a:xfrm>
                <a:off x="4512309" y="3275099"/>
                <a:ext cx="1152872" cy="239786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7463" name="Rectangle 1559"/>
              <p:cNvSpPr>
                <a:spLocks noChangeArrowheads="1"/>
              </p:cNvSpPr>
              <p:nvPr/>
            </p:nvSpPr>
            <p:spPr bwMode="auto">
              <a:xfrm>
                <a:off x="5663911" y="2982772"/>
                <a:ext cx="68545" cy="6854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464" name="Rectangle 1560"/>
              <p:cNvSpPr>
                <a:spLocks noChangeArrowheads="1"/>
              </p:cNvSpPr>
              <p:nvPr/>
            </p:nvSpPr>
            <p:spPr bwMode="auto">
              <a:xfrm>
                <a:off x="5663911" y="3236772"/>
                <a:ext cx="68545" cy="6854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465" name="Rectangle 1561"/>
              <p:cNvSpPr>
                <a:spLocks noChangeArrowheads="1"/>
              </p:cNvSpPr>
              <p:nvPr/>
            </p:nvSpPr>
            <p:spPr bwMode="auto">
              <a:xfrm>
                <a:off x="5665181" y="3480612"/>
                <a:ext cx="68545" cy="6854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36929" name="Group 1024"/>
            <p:cNvGrpSpPr>
              <a:grpSpLocks/>
            </p:cNvGrpSpPr>
            <p:nvPr/>
          </p:nvGrpSpPr>
          <p:grpSpPr bwMode="auto">
            <a:xfrm>
              <a:off x="5731821" y="2820555"/>
              <a:ext cx="1269410" cy="777239"/>
              <a:chOff x="3250142" y="2820555"/>
              <a:chExt cx="1264445" cy="777239"/>
            </a:xfrm>
          </p:grpSpPr>
          <p:sp>
            <p:nvSpPr>
              <p:cNvPr id="37454" name="Oval 1550"/>
              <p:cNvSpPr>
                <a:spLocks noChangeArrowheads="1"/>
              </p:cNvSpPr>
              <p:nvPr/>
            </p:nvSpPr>
            <p:spPr bwMode="auto">
              <a:xfrm flipH="1">
                <a:off x="4468858" y="282055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455" name="Oval 1551"/>
              <p:cNvSpPr>
                <a:spLocks noChangeArrowheads="1"/>
              </p:cNvSpPr>
              <p:nvPr/>
            </p:nvSpPr>
            <p:spPr bwMode="auto">
              <a:xfrm flipH="1">
                <a:off x="4466359" y="319647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456" name="Oval 1552"/>
              <p:cNvSpPr>
                <a:spLocks noChangeArrowheads="1"/>
              </p:cNvSpPr>
              <p:nvPr/>
            </p:nvSpPr>
            <p:spPr bwMode="auto">
              <a:xfrm flipH="1">
                <a:off x="4468868" y="355207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7457" name="Straight Arrow Connector 1553"/>
              <p:cNvCxnSpPr>
                <a:cxnSpLocks noChangeShapeType="1"/>
                <a:stCxn id="37615" idx="3"/>
                <a:endCxn id="37454" idx="6"/>
              </p:cNvCxnSpPr>
              <p:nvPr/>
            </p:nvCxnSpPr>
            <p:spPr bwMode="auto">
              <a:xfrm flipV="1">
                <a:off x="3250142" y="2843415"/>
                <a:ext cx="1218716" cy="467635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458" name="Straight Arrow Connector 1554"/>
              <p:cNvCxnSpPr>
                <a:cxnSpLocks noChangeShapeType="1"/>
                <a:stCxn id="37615" idx="3"/>
                <a:endCxn id="37455" idx="6"/>
              </p:cNvCxnSpPr>
              <p:nvPr/>
            </p:nvCxnSpPr>
            <p:spPr bwMode="auto">
              <a:xfrm flipV="1">
                <a:off x="3250142" y="3219335"/>
                <a:ext cx="1216217" cy="91715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459" name="Straight Arrow Connector 1555"/>
              <p:cNvCxnSpPr>
                <a:cxnSpLocks noChangeShapeType="1"/>
                <a:stCxn id="37615" idx="3"/>
                <a:endCxn id="37456" idx="6"/>
              </p:cNvCxnSpPr>
              <p:nvPr/>
            </p:nvCxnSpPr>
            <p:spPr bwMode="auto">
              <a:xfrm>
                <a:off x="3250142" y="3311050"/>
                <a:ext cx="1218726" cy="263885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6930" name="Group 1025"/>
            <p:cNvGrpSpPr>
              <a:grpSpLocks/>
            </p:cNvGrpSpPr>
            <p:nvPr/>
          </p:nvGrpSpPr>
          <p:grpSpPr bwMode="auto">
            <a:xfrm>
              <a:off x="5733726" y="2950095"/>
              <a:ext cx="1269410" cy="777239"/>
              <a:chOff x="3250142" y="2820555"/>
              <a:chExt cx="1264445" cy="777239"/>
            </a:xfrm>
          </p:grpSpPr>
          <p:sp>
            <p:nvSpPr>
              <p:cNvPr id="37448" name="Oval 1544"/>
              <p:cNvSpPr>
                <a:spLocks noChangeArrowheads="1"/>
              </p:cNvSpPr>
              <p:nvPr/>
            </p:nvSpPr>
            <p:spPr bwMode="auto">
              <a:xfrm flipH="1">
                <a:off x="4468858" y="282055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449" name="Oval 1545"/>
              <p:cNvSpPr>
                <a:spLocks noChangeArrowheads="1"/>
              </p:cNvSpPr>
              <p:nvPr/>
            </p:nvSpPr>
            <p:spPr bwMode="auto">
              <a:xfrm flipH="1">
                <a:off x="4466359" y="319647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450" name="Oval 1546"/>
              <p:cNvSpPr>
                <a:spLocks noChangeArrowheads="1"/>
              </p:cNvSpPr>
              <p:nvPr/>
            </p:nvSpPr>
            <p:spPr bwMode="auto">
              <a:xfrm flipH="1">
                <a:off x="4468868" y="355207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7451" name="Straight Arrow Connector 1547"/>
              <p:cNvCxnSpPr>
                <a:cxnSpLocks noChangeShapeType="1"/>
                <a:endCxn id="37448" idx="6"/>
              </p:cNvCxnSpPr>
              <p:nvPr/>
            </p:nvCxnSpPr>
            <p:spPr bwMode="auto">
              <a:xfrm flipV="1">
                <a:off x="3250142" y="2843415"/>
                <a:ext cx="1218716" cy="467635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452" name="Straight Arrow Connector 1548"/>
              <p:cNvCxnSpPr>
                <a:cxnSpLocks noChangeShapeType="1"/>
                <a:endCxn id="37449" idx="6"/>
              </p:cNvCxnSpPr>
              <p:nvPr/>
            </p:nvCxnSpPr>
            <p:spPr bwMode="auto">
              <a:xfrm flipV="1">
                <a:off x="3250142" y="3219335"/>
                <a:ext cx="1216217" cy="91715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453" name="Straight Arrow Connector 1549"/>
              <p:cNvCxnSpPr>
                <a:cxnSpLocks noChangeShapeType="1"/>
                <a:endCxn id="37450" idx="6"/>
              </p:cNvCxnSpPr>
              <p:nvPr/>
            </p:nvCxnSpPr>
            <p:spPr bwMode="auto">
              <a:xfrm>
                <a:off x="3250142" y="3311050"/>
                <a:ext cx="1218726" cy="263885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6931" name="Group 1026"/>
            <p:cNvGrpSpPr>
              <a:grpSpLocks/>
            </p:cNvGrpSpPr>
            <p:nvPr/>
          </p:nvGrpSpPr>
          <p:grpSpPr bwMode="auto">
            <a:xfrm>
              <a:off x="5731821" y="3043440"/>
              <a:ext cx="1269410" cy="777239"/>
              <a:chOff x="3250142" y="2820555"/>
              <a:chExt cx="1264445" cy="777239"/>
            </a:xfrm>
          </p:grpSpPr>
          <p:sp>
            <p:nvSpPr>
              <p:cNvPr id="37442" name="Oval 1538"/>
              <p:cNvSpPr>
                <a:spLocks noChangeArrowheads="1"/>
              </p:cNvSpPr>
              <p:nvPr/>
            </p:nvSpPr>
            <p:spPr bwMode="auto">
              <a:xfrm flipH="1">
                <a:off x="4468858" y="282055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443" name="Oval 1539"/>
              <p:cNvSpPr>
                <a:spLocks noChangeArrowheads="1"/>
              </p:cNvSpPr>
              <p:nvPr/>
            </p:nvSpPr>
            <p:spPr bwMode="auto">
              <a:xfrm flipH="1">
                <a:off x="4466359" y="319647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444" name="Oval 1540"/>
              <p:cNvSpPr>
                <a:spLocks noChangeArrowheads="1"/>
              </p:cNvSpPr>
              <p:nvPr/>
            </p:nvSpPr>
            <p:spPr bwMode="auto">
              <a:xfrm flipH="1">
                <a:off x="4468868" y="355207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7445" name="Straight Arrow Connector 1541"/>
              <p:cNvCxnSpPr>
                <a:cxnSpLocks noChangeShapeType="1"/>
                <a:endCxn id="37442" idx="6"/>
              </p:cNvCxnSpPr>
              <p:nvPr/>
            </p:nvCxnSpPr>
            <p:spPr bwMode="auto">
              <a:xfrm flipV="1">
                <a:off x="3250142" y="2843415"/>
                <a:ext cx="1218716" cy="467635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446" name="Straight Arrow Connector 1542"/>
              <p:cNvCxnSpPr>
                <a:cxnSpLocks noChangeShapeType="1"/>
                <a:endCxn id="37443" idx="6"/>
              </p:cNvCxnSpPr>
              <p:nvPr/>
            </p:nvCxnSpPr>
            <p:spPr bwMode="auto">
              <a:xfrm flipV="1">
                <a:off x="3250142" y="3219335"/>
                <a:ext cx="1216217" cy="91715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447" name="Straight Arrow Connector 1543"/>
              <p:cNvCxnSpPr>
                <a:cxnSpLocks noChangeShapeType="1"/>
                <a:endCxn id="37444" idx="6"/>
              </p:cNvCxnSpPr>
              <p:nvPr/>
            </p:nvCxnSpPr>
            <p:spPr bwMode="auto">
              <a:xfrm>
                <a:off x="3250142" y="3311050"/>
                <a:ext cx="1218726" cy="263885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6932" name="Group 1027"/>
            <p:cNvGrpSpPr>
              <a:grpSpLocks/>
            </p:cNvGrpSpPr>
            <p:nvPr/>
          </p:nvGrpSpPr>
          <p:grpSpPr bwMode="auto">
            <a:xfrm>
              <a:off x="5727376" y="3127260"/>
              <a:ext cx="1275760" cy="822959"/>
              <a:chOff x="3250142" y="2774835"/>
              <a:chExt cx="1264445" cy="822959"/>
            </a:xfrm>
          </p:grpSpPr>
          <p:sp>
            <p:nvSpPr>
              <p:cNvPr id="37436" name="Oval 1532"/>
              <p:cNvSpPr>
                <a:spLocks noChangeArrowheads="1"/>
              </p:cNvSpPr>
              <p:nvPr/>
            </p:nvSpPr>
            <p:spPr bwMode="auto">
              <a:xfrm flipH="1">
                <a:off x="4468858" y="277483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437" name="Oval 1533"/>
              <p:cNvSpPr>
                <a:spLocks noChangeArrowheads="1"/>
              </p:cNvSpPr>
              <p:nvPr/>
            </p:nvSpPr>
            <p:spPr bwMode="auto">
              <a:xfrm flipH="1">
                <a:off x="4466359" y="319647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438" name="Oval 1534"/>
              <p:cNvSpPr>
                <a:spLocks noChangeArrowheads="1"/>
              </p:cNvSpPr>
              <p:nvPr/>
            </p:nvSpPr>
            <p:spPr bwMode="auto">
              <a:xfrm flipH="1">
                <a:off x="4468868" y="355207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7439" name="Straight Arrow Connector 1535"/>
              <p:cNvCxnSpPr>
                <a:cxnSpLocks noChangeShapeType="1"/>
                <a:stCxn id="37537" idx="3"/>
                <a:endCxn id="37436" idx="6"/>
              </p:cNvCxnSpPr>
              <p:nvPr/>
            </p:nvCxnSpPr>
            <p:spPr bwMode="auto">
              <a:xfrm flipV="1">
                <a:off x="3256436" y="2797695"/>
                <a:ext cx="1212423" cy="528595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440" name="Straight Arrow Connector 1536"/>
              <p:cNvCxnSpPr>
                <a:cxnSpLocks noChangeShapeType="1"/>
                <a:endCxn id="37437" idx="6"/>
              </p:cNvCxnSpPr>
              <p:nvPr/>
            </p:nvCxnSpPr>
            <p:spPr bwMode="auto">
              <a:xfrm flipV="1">
                <a:off x="3250142" y="3219335"/>
                <a:ext cx="1216217" cy="91715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441" name="Straight Arrow Connector 1537"/>
              <p:cNvCxnSpPr>
                <a:cxnSpLocks noChangeShapeType="1"/>
                <a:endCxn id="37438" idx="6"/>
              </p:cNvCxnSpPr>
              <p:nvPr/>
            </p:nvCxnSpPr>
            <p:spPr bwMode="auto">
              <a:xfrm>
                <a:off x="3250142" y="3311050"/>
                <a:ext cx="1218726" cy="263885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6933" name="Group 1028"/>
            <p:cNvGrpSpPr>
              <a:grpSpLocks/>
            </p:cNvGrpSpPr>
            <p:nvPr/>
          </p:nvGrpSpPr>
          <p:grpSpPr bwMode="auto">
            <a:xfrm>
              <a:off x="5724201" y="2689110"/>
              <a:ext cx="1269410" cy="777239"/>
              <a:chOff x="3250142" y="2820555"/>
              <a:chExt cx="1264445" cy="777239"/>
            </a:xfrm>
          </p:grpSpPr>
          <p:sp>
            <p:nvSpPr>
              <p:cNvPr id="37430" name="Oval 1526"/>
              <p:cNvSpPr>
                <a:spLocks noChangeArrowheads="1"/>
              </p:cNvSpPr>
              <p:nvPr/>
            </p:nvSpPr>
            <p:spPr bwMode="auto">
              <a:xfrm flipH="1">
                <a:off x="4468858" y="282055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431" name="Oval 1527"/>
              <p:cNvSpPr>
                <a:spLocks noChangeArrowheads="1"/>
              </p:cNvSpPr>
              <p:nvPr/>
            </p:nvSpPr>
            <p:spPr bwMode="auto">
              <a:xfrm flipH="1">
                <a:off x="4466359" y="319647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432" name="Oval 1528"/>
              <p:cNvSpPr>
                <a:spLocks noChangeArrowheads="1"/>
              </p:cNvSpPr>
              <p:nvPr/>
            </p:nvSpPr>
            <p:spPr bwMode="auto">
              <a:xfrm flipH="1">
                <a:off x="4468868" y="355207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7433" name="Straight Arrow Connector 1529"/>
              <p:cNvCxnSpPr>
                <a:cxnSpLocks noChangeShapeType="1"/>
                <a:endCxn id="37430" idx="6"/>
              </p:cNvCxnSpPr>
              <p:nvPr/>
            </p:nvCxnSpPr>
            <p:spPr bwMode="auto">
              <a:xfrm flipV="1">
                <a:off x="3250142" y="2843415"/>
                <a:ext cx="1218716" cy="467635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434" name="Straight Arrow Connector 1530"/>
              <p:cNvCxnSpPr>
                <a:cxnSpLocks noChangeShapeType="1"/>
                <a:endCxn id="37431" idx="6"/>
              </p:cNvCxnSpPr>
              <p:nvPr/>
            </p:nvCxnSpPr>
            <p:spPr bwMode="auto">
              <a:xfrm flipV="1">
                <a:off x="3250142" y="3219335"/>
                <a:ext cx="1216217" cy="91715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435" name="Straight Arrow Connector 1531"/>
              <p:cNvCxnSpPr>
                <a:cxnSpLocks noChangeShapeType="1"/>
                <a:endCxn id="37432" idx="6"/>
              </p:cNvCxnSpPr>
              <p:nvPr/>
            </p:nvCxnSpPr>
            <p:spPr bwMode="auto">
              <a:xfrm>
                <a:off x="3250142" y="3311050"/>
                <a:ext cx="1218726" cy="263885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6934" name="Group 1029"/>
            <p:cNvGrpSpPr>
              <a:grpSpLocks/>
            </p:cNvGrpSpPr>
            <p:nvPr/>
          </p:nvGrpSpPr>
          <p:grpSpPr bwMode="auto">
            <a:xfrm>
              <a:off x="5726106" y="2818650"/>
              <a:ext cx="1269410" cy="777239"/>
              <a:chOff x="3250142" y="2820555"/>
              <a:chExt cx="1264445" cy="777239"/>
            </a:xfrm>
          </p:grpSpPr>
          <p:sp>
            <p:nvSpPr>
              <p:cNvPr id="37424" name="Oval 1520"/>
              <p:cNvSpPr>
                <a:spLocks noChangeArrowheads="1"/>
              </p:cNvSpPr>
              <p:nvPr/>
            </p:nvSpPr>
            <p:spPr bwMode="auto">
              <a:xfrm flipH="1">
                <a:off x="4468858" y="282055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425" name="Oval 1521"/>
              <p:cNvSpPr>
                <a:spLocks noChangeArrowheads="1"/>
              </p:cNvSpPr>
              <p:nvPr/>
            </p:nvSpPr>
            <p:spPr bwMode="auto">
              <a:xfrm flipH="1">
                <a:off x="4466359" y="319647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426" name="Oval 1522"/>
              <p:cNvSpPr>
                <a:spLocks noChangeArrowheads="1"/>
              </p:cNvSpPr>
              <p:nvPr/>
            </p:nvSpPr>
            <p:spPr bwMode="auto">
              <a:xfrm flipH="1">
                <a:off x="4468868" y="355207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7427" name="Straight Arrow Connector 1523"/>
              <p:cNvCxnSpPr>
                <a:cxnSpLocks noChangeShapeType="1"/>
                <a:endCxn id="37424" idx="6"/>
              </p:cNvCxnSpPr>
              <p:nvPr/>
            </p:nvCxnSpPr>
            <p:spPr bwMode="auto">
              <a:xfrm flipV="1">
                <a:off x="3250142" y="2843415"/>
                <a:ext cx="1218716" cy="467635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428" name="Straight Arrow Connector 1524"/>
              <p:cNvCxnSpPr>
                <a:cxnSpLocks noChangeShapeType="1"/>
                <a:endCxn id="37425" idx="6"/>
              </p:cNvCxnSpPr>
              <p:nvPr/>
            </p:nvCxnSpPr>
            <p:spPr bwMode="auto">
              <a:xfrm flipV="1">
                <a:off x="3250142" y="3219335"/>
                <a:ext cx="1216217" cy="91715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429" name="Straight Arrow Connector 1525"/>
              <p:cNvCxnSpPr>
                <a:cxnSpLocks noChangeShapeType="1"/>
                <a:endCxn id="37426" idx="6"/>
              </p:cNvCxnSpPr>
              <p:nvPr/>
            </p:nvCxnSpPr>
            <p:spPr bwMode="auto">
              <a:xfrm>
                <a:off x="3250142" y="3311050"/>
                <a:ext cx="1218726" cy="263885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6935" name="Group 1030"/>
            <p:cNvGrpSpPr>
              <a:grpSpLocks/>
            </p:cNvGrpSpPr>
            <p:nvPr/>
          </p:nvGrpSpPr>
          <p:grpSpPr bwMode="auto">
            <a:xfrm>
              <a:off x="5733726" y="2868180"/>
              <a:ext cx="1269410" cy="777239"/>
              <a:chOff x="3250142" y="2820555"/>
              <a:chExt cx="1264445" cy="777239"/>
            </a:xfrm>
          </p:grpSpPr>
          <p:sp>
            <p:nvSpPr>
              <p:cNvPr id="37418" name="Oval 1514"/>
              <p:cNvSpPr>
                <a:spLocks noChangeArrowheads="1"/>
              </p:cNvSpPr>
              <p:nvPr/>
            </p:nvSpPr>
            <p:spPr bwMode="auto">
              <a:xfrm flipH="1">
                <a:off x="4468858" y="282055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419" name="Oval 1515"/>
              <p:cNvSpPr>
                <a:spLocks noChangeArrowheads="1"/>
              </p:cNvSpPr>
              <p:nvPr/>
            </p:nvSpPr>
            <p:spPr bwMode="auto">
              <a:xfrm flipH="1">
                <a:off x="4466359" y="319647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420" name="Oval 1516"/>
              <p:cNvSpPr>
                <a:spLocks noChangeArrowheads="1"/>
              </p:cNvSpPr>
              <p:nvPr/>
            </p:nvSpPr>
            <p:spPr bwMode="auto">
              <a:xfrm flipH="1">
                <a:off x="4468868" y="355207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7421" name="Straight Arrow Connector 1517"/>
              <p:cNvCxnSpPr>
                <a:cxnSpLocks noChangeShapeType="1"/>
                <a:endCxn id="37418" idx="6"/>
              </p:cNvCxnSpPr>
              <p:nvPr/>
            </p:nvCxnSpPr>
            <p:spPr bwMode="auto">
              <a:xfrm flipV="1">
                <a:off x="3250142" y="2843415"/>
                <a:ext cx="1218716" cy="467635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422" name="Straight Arrow Connector 1518"/>
              <p:cNvCxnSpPr>
                <a:cxnSpLocks noChangeShapeType="1"/>
                <a:endCxn id="37419" idx="6"/>
              </p:cNvCxnSpPr>
              <p:nvPr/>
            </p:nvCxnSpPr>
            <p:spPr bwMode="auto">
              <a:xfrm flipV="1">
                <a:off x="3250142" y="3219335"/>
                <a:ext cx="1216217" cy="91715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423" name="Straight Arrow Connector 1519"/>
              <p:cNvCxnSpPr>
                <a:cxnSpLocks noChangeShapeType="1"/>
                <a:endCxn id="37420" idx="6"/>
              </p:cNvCxnSpPr>
              <p:nvPr/>
            </p:nvCxnSpPr>
            <p:spPr bwMode="auto">
              <a:xfrm>
                <a:off x="3250142" y="3311050"/>
                <a:ext cx="1218726" cy="263885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6936" name="Group 1031"/>
            <p:cNvGrpSpPr>
              <a:grpSpLocks/>
            </p:cNvGrpSpPr>
            <p:nvPr/>
          </p:nvGrpSpPr>
          <p:grpSpPr bwMode="auto">
            <a:xfrm>
              <a:off x="5735631" y="2997720"/>
              <a:ext cx="1269410" cy="777239"/>
              <a:chOff x="3250142" y="2820555"/>
              <a:chExt cx="1264445" cy="777239"/>
            </a:xfrm>
          </p:grpSpPr>
          <p:sp>
            <p:nvSpPr>
              <p:cNvPr id="37412" name="Oval 1508"/>
              <p:cNvSpPr>
                <a:spLocks noChangeArrowheads="1"/>
              </p:cNvSpPr>
              <p:nvPr/>
            </p:nvSpPr>
            <p:spPr bwMode="auto">
              <a:xfrm flipH="1">
                <a:off x="4468858" y="282055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413" name="Oval 1509"/>
              <p:cNvSpPr>
                <a:spLocks noChangeArrowheads="1"/>
              </p:cNvSpPr>
              <p:nvPr/>
            </p:nvSpPr>
            <p:spPr bwMode="auto">
              <a:xfrm flipH="1">
                <a:off x="4466359" y="319647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414" name="Oval 1510"/>
              <p:cNvSpPr>
                <a:spLocks noChangeArrowheads="1"/>
              </p:cNvSpPr>
              <p:nvPr/>
            </p:nvSpPr>
            <p:spPr bwMode="auto">
              <a:xfrm flipH="1">
                <a:off x="4468868" y="355207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7415" name="Straight Arrow Connector 1511"/>
              <p:cNvCxnSpPr>
                <a:cxnSpLocks noChangeShapeType="1"/>
                <a:endCxn id="37412" idx="6"/>
              </p:cNvCxnSpPr>
              <p:nvPr/>
            </p:nvCxnSpPr>
            <p:spPr bwMode="auto">
              <a:xfrm flipV="1">
                <a:off x="3250142" y="2843415"/>
                <a:ext cx="1218716" cy="467635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416" name="Straight Arrow Connector 1512"/>
              <p:cNvCxnSpPr>
                <a:cxnSpLocks noChangeShapeType="1"/>
                <a:endCxn id="37413" idx="6"/>
              </p:cNvCxnSpPr>
              <p:nvPr/>
            </p:nvCxnSpPr>
            <p:spPr bwMode="auto">
              <a:xfrm flipV="1">
                <a:off x="3250142" y="3219335"/>
                <a:ext cx="1216217" cy="91715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417" name="Straight Arrow Connector 1513"/>
              <p:cNvCxnSpPr>
                <a:cxnSpLocks noChangeShapeType="1"/>
                <a:endCxn id="37414" idx="6"/>
              </p:cNvCxnSpPr>
              <p:nvPr/>
            </p:nvCxnSpPr>
            <p:spPr bwMode="auto">
              <a:xfrm>
                <a:off x="3250142" y="3311050"/>
                <a:ext cx="1218726" cy="263885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6937" name="Group 1032"/>
            <p:cNvGrpSpPr>
              <a:grpSpLocks/>
            </p:cNvGrpSpPr>
            <p:nvPr/>
          </p:nvGrpSpPr>
          <p:grpSpPr bwMode="auto">
            <a:xfrm>
              <a:off x="5728011" y="2447175"/>
              <a:ext cx="1269410" cy="777239"/>
              <a:chOff x="3250142" y="2820555"/>
              <a:chExt cx="1264445" cy="777239"/>
            </a:xfrm>
          </p:grpSpPr>
          <p:sp>
            <p:nvSpPr>
              <p:cNvPr id="37406" name="Oval 1502"/>
              <p:cNvSpPr>
                <a:spLocks noChangeArrowheads="1"/>
              </p:cNvSpPr>
              <p:nvPr/>
            </p:nvSpPr>
            <p:spPr bwMode="auto">
              <a:xfrm flipH="1">
                <a:off x="4468858" y="282055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407" name="Oval 1503"/>
              <p:cNvSpPr>
                <a:spLocks noChangeArrowheads="1"/>
              </p:cNvSpPr>
              <p:nvPr/>
            </p:nvSpPr>
            <p:spPr bwMode="auto">
              <a:xfrm flipH="1">
                <a:off x="4466359" y="319647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408" name="Oval 1504"/>
              <p:cNvSpPr>
                <a:spLocks noChangeArrowheads="1"/>
              </p:cNvSpPr>
              <p:nvPr/>
            </p:nvSpPr>
            <p:spPr bwMode="auto">
              <a:xfrm flipH="1">
                <a:off x="4468868" y="355207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7409" name="Straight Arrow Connector 1505"/>
              <p:cNvCxnSpPr>
                <a:cxnSpLocks noChangeShapeType="1"/>
                <a:endCxn id="37406" idx="6"/>
              </p:cNvCxnSpPr>
              <p:nvPr/>
            </p:nvCxnSpPr>
            <p:spPr bwMode="auto">
              <a:xfrm flipV="1">
                <a:off x="3250142" y="2843415"/>
                <a:ext cx="1218716" cy="467635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410" name="Straight Arrow Connector 1506"/>
              <p:cNvCxnSpPr>
                <a:cxnSpLocks noChangeShapeType="1"/>
                <a:endCxn id="37407" idx="6"/>
              </p:cNvCxnSpPr>
              <p:nvPr/>
            </p:nvCxnSpPr>
            <p:spPr bwMode="auto">
              <a:xfrm flipV="1">
                <a:off x="3250142" y="3219335"/>
                <a:ext cx="1216217" cy="91715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411" name="Straight Arrow Connector 1507"/>
              <p:cNvCxnSpPr>
                <a:cxnSpLocks noChangeShapeType="1"/>
                <a:endCxn id="37408" idx="6"/>
              </p:cNvCxnSpPr>
              <p:nvPr/>
            </p:nvCxnSpPr>
            <p:spPr bwMode="auto">
              <a:xfrm>
                <a:off x="3250142" y="3311050"/>
                <a:ext cx="1218726" cy="263885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6938" name="Group 1033"/>
            <p:cNvGrpSpPr>
              <a:grpSpLocks/>
            </p:cNvGrpSpPr>
            <p:nvPr/>
          </p:nvGrpSpPr>
          <p:grpSpPr bwMode="auto">
            <a:xfrm>
              <a:off x="5729916" y="2576715"/>
              <a:ext cx="1269410" cy="777239"/>
              <a:chOff x="3250142" y="2820555"/>
              <a:chExt cx="1264445" cy="777239"/>
            </a:xfrm>
          </p:grpSpPr>
          <p:sp>
            <p:nvSpPr>
              <p:cNvPr id="37400" name="Oval 1496"/>
              <p:cNvSpPr>
                <a:spLocks noChangeArrowheads="1"/>
              </p:cNvSpPr>
              <p:nvPr/>
            </p:nvSpPr>
            <p:spPr bwMode="auto">
              <a:xfrm flipH="1">
                <a:off x="4468858" y="282055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401" name="Oval 1497"/>
              <p:cNvSpPr>
                <a:spLocks noChangeArrowheads="1"/>
              </p:cNvSpPr>
              <p:nvPr/>
            </p:nvSpPr>
            <p:spPr bwMode="auto">
              <a:xfrm flipH="1">
                <a:off x="4466359" y="319647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402" name="Oval 1498"/>
              <p:cNvSpPr>
                <a:spLocks noChangeArrowheads="1"/>
              </p:cNvSpPr>
              <p:nvPr/>
            </p:nvSpPr>
            <p:spPr bwMode="auto">
              <a:xfrm flipH="1">
                <a:off x="4468868" y="355207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7403" name="Straight Arrow Connector 1499"/>
              <p:cNvCxnSpPr>
                <a:cxnSpLocks noChangeShapeType="1"/>
                <a:endCxn id="37400" idx="6"/>
              </p:cNvCxnSpPr>
              <p:nvPr/>
            </p:nvCxnSpPr>
            <p:spPr bwMode="auto">
              <a:xfrm flipV="1">
                <a:off x="3250142" y="2843415"/>
                <a:ext cx="1218716" cy="467635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404" name="Straight Arrow Connector 1500"/>
              <p:cNvCxnSpPr>
                <a:cxnSpLocks noChangeShapeType="1"/>
                <a:endCxn id="37401" idx="6"/>
              </p:cNvCxnSpPr>
              <p:nvPr/>
            </p:nvCxnSpPr>
            <p:spPr bwMode="auto">
              <a:xfrm flipV="1">
                <a:off x="3250142" y="3219335"/>
                <a:ext cx="1216217" cy="91715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405" name="Straight Arrow Connector 1501"/>
              <p:cNvCxnSpPr>
                <a:cxnSpLocks noChangeShapeType="1"/>
                <a:endCxn id="37402" idx="6"/>
              </p:cNvCxnSpPr>
              <p:nvPr/>
            </p:nvCxnSpPr>
            <p:spPr bwMode="auto">
              <a:xfrm>
                <a:off x="3250142" y="3311050"/>
                <a:ext cx="1218726" cy="263885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6939" name="Group 1034"/>
            <p:cNvGrpSpPr>
              <a:grpSpLocks/>
            </p:cNvGrpSpPr>
            <p:nvPr/>
          </p:nvGrpSpPr>
          <p:grpSpPr bwMode="auto">
            <a:xfrm>
              <a:off x="5731821" y="2148090"/>
              <a:ext cx="1269410" cy="777239"/>
              <a:chOff x="3250142" y="2820555"/>
              <a:chExt cx="1264445" cy="777239"/>
            </a:xfrm>
          </p:grpSpPr>
          <p:sp>
            <p:nvSpPr>
              <p:cNvPr id="37394" name="Oval 1490"/>
              <p:cNvSpPr>
                <a:spLocks noChangeArrowheads="1"/>
              </p:cNvSpPr>
              <p:nvPr/>
            </p:nvSpPr>
            <p:spPr bwMode="auto">
              <a:xfrm flipH="1">
                <a:off x="4468858" y="282055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395" name="Oval 1491"/>
              <p:cNvSpPr>
                <a:spLocks noChangeArrowheads="1"/>
              </p:cNvSpPr>
              <p:nvPr/>
            </p:nvSpPr>
            <p:spPr bwMode="auto">
              <a:xfrm flipH="1">
                <a:off x="4466359" y="319647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396" name="Oval 1492"/>
              <p:cNvSpPr>
                <a:spLocks noChangeArrowheads="1"/>
              </p:cNvSpPr>
              <p:nvPr/>
            </p:nvSpPr>
            <p:spPr bwMode="auto">
              <a:xfrm flipH="1">
                <a:off x="4468868" y="355207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7397" name="Straight Arrow Connector 1493"/>
              <p:cNvCxnSpPr>
                <a:cxnSpLocks noChangeShapeType="1"/>
                <a:endCxn id="37394" idx="6"/>
              </p:cNvCxnSpPr>
              <p:nvPr/>
            </p:nvCxnSpPr>
            <p:spPr bwMode="auto">
              <a:xfrm flipV="1">
                <a:off x="3250142" y="2843415"/>
                <a:ext cx="1218716" cy="467635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398" name="Straight Arrow Connector 1494"/>
              <p:cNvCxnSpPr>
                <a:cxnSpLocks noChangeShapeType="1"/>
                <a:endCxn id="37395" idx="6"/>
              </p:cNvCxnSpPr>
              <p:nvPr/>
            </p:nvCxnSpPr>
            <p:spPr bwMode="auto">
              <a:xfrm flipV="1">
                <a:off x="3250142" y="3219335"/>
                <a:ext cx="1216217" cy="91715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399" name="Straight Arrow Connector 1495"/>
              <p:cNvCxnSpPr>
                <a:cxnSpLocks noChangeShapeType="1"/>
                <a:endCxn id="37396" idx="6"/>
              </p:cNvCxnSpPr>
              <p:nvPr/>
            </p:nvCxnSpPr>
            <p:spPr bwMode="auto">
              <a:xfrm>
                <a:off x="3250142" y="3311050"/>
                <a:ext cx="1218726" cy="263885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6940" name="Group 1035"/>
            <p:cNvGrpSpPr>
              <a:grpSpLocks/>
            </p:cNvGrpSpPr>
            <p:nvPr/>
          </p:nvGrpSpPr>
          <p:grpSpPr bwMode="auto">
            <a:xfrm>
              <a:off x="5731821" y="2300490"/>
              <a:ext cx="1269410" cy="777239"/>
              <a:chOff x="3250142" y="2820555"/>
              <a:chExt cx="1264445" cy="777239"/>
            </a:xfrm>
          </p:grpSpPr>
          <p:sp>
            <p:nvSpPr>
              <p:cNvPr id="37388" name="Oval 1484"/>
              <p:cNvSpPr>
                <a:spLocks noChangeArrowheads="1"/>
              </p:cNvSpPr>
              <p:nvPr/>
            </p:nvSpPr>
            <p:spPr bwMode="auto">
              <a:xfrm flipH="1">
                <a:off x="4468858" y="282055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389" name="Oval 1485"/>
              <p:cNvSpPr>
                <a:spLocks noChangeArrowheads="1"/>
              </p:cNvSpPr>
              <p:nvPr/>
            </p:nvSpPr>
            <p:spPr bwMode="auto">
              <a:xfrm flipH="1">
                <a:off x="4466359" y="319647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390" name="Oval 1486"/>
              <p:cNvSpPr>
                <a:spLocks noChangeArrowheads="1"/>
              </p:cNvSpPr>
              <p:nvPr/>
            </p:nvSpPr>
            <p:spPr bwMode="auto">
              <a:xfrm flipH="1">
                <a:off x="4468868" y="355207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7391" name="Straight Arrow Connector 1487"/>
              <p:cNvCxnSpPr>
                <a:cxnSpLocks noChangeShapeType="1"/>
                <a:endCxn id="37388" idx="6"/>
              </p:cNvCxnSpPr>
              <p:nvPr/>
            </p:nvCxnSpPr>
            <p:spPr bwMode="auto">
              <a:xfrm flipV="1">
                <a:off x="3250142" y="2843415"/>
                <a:ext cx="1218716" cy="467635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392" name="Straight Arrow Connector 1488"/>
              <p:cNvCxnSpPr>
                <a:cxnSpLocks noChangeShapeType="1"/>
                <a:endCxn id="37389" idx="6"/>
              </p:cNvCxnSpPr>
              <p:nvPr/>
            </p:nvCxnSpPr>
            <p:spPr bwMode="auto">
              <a:xfrm flipV="1">
                <a:off x="3250142" y="3219335"/>
                <a:ext cx="1216217" cy="91715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393" name="Straight Arrow Connector 1489"/>
              <p:cNvCxnSpPr>
                <a:cxnSpLocks noChangeShapeType="1"/>
                <a:endCxn id="37390" idx="6"/>
              </p:cNvCxnSpPr>
              <p:nvPr/>
            </p:nvCxnSpPr>
            <p:spPr bwMode="auto">
              <a:xfrm>
                <a:off x="3250142" y="3311050"/>
                <a:ext cx="1218726" cy="263885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6941" name="Group 1036"/>
            <p:cNvGrpSpPr>
              <a:grpSpLocks/>
            </p:cNvGrpSpPr>
            <p:nvPr/>
          </p:nvGrpSpPr>
          <p:grpSpPr bwMode="auto">
            <a:xfrm>
              <a:off x="5728011" y="1788045"/>
              <a:ext cx="1272607" cy="1009649"/>
              <a:chOff x="5728011" y="1788045"/>
              <a:chExt cx="1272607" cy="1009649"/>
            </a:xfrm>
          </p:grpSpPr>
          <p:grpSp>
            <p:nvGrpSpPr>
              <p:cNvPr id="37379" name="Group 1475"/>
              <p:cNvGrpSpPr>
                <a:grpSpLocks/>
              </p:cNvGrpSpPr>
              <p:nvPr/>
            </p:nvGrpSpPr>
            <p:grpSpPr bwMode="auto">
              <a:xfrm>
                <a:off x="5728011" y="1788045"/>
                <a:ext cx="1269410" cy="1009649"/>
                <a:chOff x="3250142" y="2685300"/>
                <a:chExt cx="1264445" cy="1009649"/>
              </a:xfrm>
            </p:grpSpPr>
            <p:sp>
              <p:nvSpPr>
                <p:cNvPr id="37382" name="Oval 1478"/>
                <p:cNvSpPr>
                  <a:spLocks noChangeArrowheads="1"/>
                </p:cNvSpPr>
                <p:nvPr/>
              </p:nvSpPr>
              <p:spPr bwMode="auto">
                <a:xfrm flipH="1">
                  <a:off x="4468858" y="268530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 type="stealth" w="med" len="lg"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7383" name="Oval 1479"/>
                <p:cNvSpPr>
                  <a:spLocks noChangeArrowheads="1"/>
                </p:cNvSpPr>
                <p:nvPr/>
              </p:nvSpPr>
              <p:spPr bwMode="auto">
                <a:xfrm flipH="1">
                  <a:off x="4466359" y="3196475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 type="stealth" w="med" len="lg"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7384" name="Oval 1480"/>
                <p:cNvSpPr>
                  <a:spLocks noChangeArrowheads="1"/>
                </p:cNvSpPr>
                <p:nvPr/>
              </p:nvSpPr>
              <p:spPr bwMode="auto">
                <a:xfrm flipH="1">
                  <a:off x="4468868" y="364923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 type="stealth" w="med" len="lg"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cxnSp>
              <p:nvCxnSpPr>
                <p:cNvPr id="37385" name="Straight Arrow Connector 1481"/>
                <p:cNvCxnSpPr>
                  <a:cxnSpLocks noChangeShapeType="1"/>
                  <a:stCxn id="37585" idx="3"/>
                  <a:endCxn id="37382" idx="6"/>
                </p:cNvCxnSpPr>
                <p:nvPr/>
              </p:nvCxnSpPr>
              <p:spPr bwMode="auto">
                <a:xfrm flipV="1">
                  <a:off x="3255835" y="2708160"/>
                  <a:ext cx="1213023" cy="602890"/>
                </a:xfrm>
                <a:prstGeom prst="straightConnector1">
                  <a:avLst/>
                </a:prstGeom>
                <a:noFill/>
                <a:ln w="3175" algn="ctr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7386" name="Straight Arrow Connector 1482"/>
                <p:cNvCxnSpPr>
                  <a:cxnSpLocks noChangeShapeType="1"/>
                  <a:endCxn id="37383" idx="6"/>
                </p:cNvCxnSpPr>
                <p:nvPr/>
              </p:nvCxnSpPr>
              <p:spPr bwMode="auto">
                <a:xfrm flipV="1">
                  <a:off x="3250142" y="3219335"/>
                  <a:ext cx="1216217" cy="91715"/>
                </a:xfrm>
                <a:prstGeom prst="straightConnector1">
                  <a:avLst/>
                </a:prstGeom>
                <a:noFill/>
                <a:ln w="3175" algn="ctr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7387" name="Straight Arrow Connector 1483"/>
                <p:cNvCxnSpPr>
                  <a:cxnSpLocks noChangeShapeType="1"/>
                  <a:stCxn id="37585" idx="3"/>
                </p:cNvCxnSpPr>
                <p:nvPr/>
              </p:nvCxnSpPr>
              <p:spPr bwMode="auto">
                <a:xfrm>
                  <a:off x="3255835" y="3311050"/>
                  <a:ext cx="1215901" cy="356595"/>
                </a:xfrm>
                <a:prstGeom prst="straightConnector1">
                  <a:avLst/>
                </a:prstGeom>
                <a:noFill/>
                <a:ln w="3175" algn="ctr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37380" name="Oval 1476"/>
              <p:cNvSpPr>
                <a:spLocks noChangeArrowheads="1"/>
              </p:cNvSpPr>
              <p:nvPr/>
            </p:nvSpPr>
            <p:spPr bwMode="auto">
              <a:xfrm flipH="1">
                <a:off x="6954719" y="2011565"/>
                <a:ext cx="4589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7381" name="Straight Arrow Connector 1477"/>
              <p:cNvCxnSpPr>
                <a:cxnSpLocks noChangeShapeType="1"/>
                <a:stCxn id="37585" idx="3"/>
                <a:endCxn id="37380" idx="6"/>
              </p:cNvCxnSpPr>
              <p:nvPr/>
            </p:nvCxnSpPr>
            <p:spPr bwMode="auto">
              <a:xfrm flipV="1">
                <a:off x="5733726" y="2034425"/>
                <a:ext cx="1220993" cy="379370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6942" name="Group 1037"/>
            <p:cNvGrpSpPr>
              <a:grpSpLocks/>
            </p:cNvGrpSpPr>
            <p:nvPr/>
          </p:nvGrpSpPr>
          <p:grpSpPr bwMode="auto">
            <a:xfrm>
              <a:off x="5720391" y="2264295"/>
              <a:ext cx="1272607" cy="1009649"/>
              <a:chOff x="5728011" y="1788045"/>
              <a:chExt cx="1272607" cy="1009649"/>
            </a:xfrm>
          </p:grpSpPr>
          <p:grpSp>
            <p:nvGrpSpPr>
              <p:cNvPr id="37370" name="Group 1466"/>
              <p:cNvGrpSpPr>
                <a:grpSpLocks/>
              </p:cNvGrpSpPr>
              <p:nvPr/>
            </p:nvGrpSpPr>
            <p:grpSpPr bwMode="auto">
              <a:xfrm>
                <a:off x="5728011" y="1788045"/>
                <a:ext cx="1269410" cy="1009649"/>
                <a:chOff x="3250142" y="2685300"/>
                <a:chExt cx="1264445" cy="1009649"/>
              </a:xfrm>
            </p:grpSpPr>
            <p:sp>
              <p:nvSpPr>
                <p:cNvPr id="37373" name="Oval 1469"/>
                <p:cNvSpPr>
                  <a:spLocks noChangeArrowheads="1"/>
                </p:cNvSpPr>
                <p:nvPr/>
              </p:nvSpPr>
              <p:spPr bwMode="auto">
                <a:xfrm flipH="1">
                  <a:off x="4468858" y="268530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 type="stealth" w="med" len="lg"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7374" name="Oval 1470"/>
                <p:cNvSpPr>
                  <a:spLocks noChangeArrowheads="1"/>
                </p:cNvSpPr>
                <p:nvPr/>
              </p:nvSpPr>
              <p:spPr bwMode="auto">
                <a:xfrm flipH="1">
                  <a:off x="4466359" y="3196475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 type="stealth" w="med" len="lg"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7375" name="Oval 1471"/>
                <p:cNvSpPr>
                  <a:spLocks noChangeArrowheads="1"/>
                </p:cNvSpPr>
                <p:nvPr/>
              </p:nvSpPr>
              <p:spPr bwMode="auto">
                <a:xfrm flipH="1">
                  <a:off x="4468868" y="364923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 type="stealth" w="med" len="lg"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cxnSp>
              <p:nvCxnSpPr>
                <p:cNvPr id="37376" name="Straight Arrow Connector 1472"/>
                <p:cNvCxnSpPr>
                  <a:cxnSpLocks noChangeShapeType="1"/>
                  <a:endCxn id="37373" idx="6"/>
                </p:cNvCxnSpPr>
                <p:nvPr/>
              </p:nvCxnSpPr>
              <p:spPr bwMode="auto">
                <a:xfrm flipV="1">
                  <a:off x="3255835" y="2708160"/>
                  <a:ext cx="1213023" cy="602890"/>
                </a:xfrm>
                <a:prstGeom prst="straightConnector1">
                  <a:avLst/>
                </a:prstGeom>
                <a:noFill/>
                <a:ln w="3175" algn="ctr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7377" name="Straight Arrow Connector 1473"/>
                <p:cNvCxnSpPr>
                  <a:cxnSpLocks noChangeShapeType="1"/>
                  <a:endCxn id="37374" idx="6"/>
                </p:cNvCxnSpPr>
                <p:nvPr/>
              </p:nvCxnSpPr>
              <p:spPr bwMode="auto">
                <a:xfrm flipV="1">
                  <a:off x="3250142" y="3219335"/>
                  <a:ext cx="1216217" cy="91715"/>
                </a:xfrm>
                <a:prstGeom prst="straightConnector1">
                  <a:avLst/>
                </a:prstGeom>
                <a:noFill/>
                <a:ln w="3175" algn="ctr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7378" name="Straight Arrow Connector 1474"/>
                <p:cNvCxnSpPr>
                  <a:cxnSpLocks noChangeShapeType="1"/>
                </p:cNvCxnSpPr>
                <p:nvPr/>
              </p:nvCxnSpPr>
              <p:spPr bwMode="auto">
                <a:xfrm>
                  <a:off x="3255835" y="3311050"/>
                  <a:ext cx="1215901" cy="356595"/>
                </a:xfrm>
                <a:prstGeom prst="straightConnector1">
                  <a:avLst/>
                </a:prstGeom>
                <a:noFill/>
                <a:ln w="3175" algn="ctr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37371" name="Oval 1467"/>
              <p:cNvSpPr>
                <a:spLocks noChangeArrowheads="1"/>
              </p:cNvSpPr>
              <p:nvPr/>
            </p:nvSpPr>
            <p:spPr bwMode="auto">
              <a:xfrm flipH="1">
                <a:off x="6954719" y="2011565"/>
                <a:ext cx="4589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7372" name="Straight Arrow Connector 1468"/>
              <p:cNvCxnSpPr>
                <a:cxnSpLocks noChangeShapeType="1"/>
                <a:endCxn id="37371" idx="6"/>
              </p:cNvCxnSpPr>
              <p:nvPr/>
            </p:nvCxnSpPr>
            <p:spPr bwMode="auto">
              <a:xfrm flipV="1">
                <a:off x="5733726" y="2034425"/>
                <a:ext cx="1220993" cy="379370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6943" name="Group 1038"/>
            <p:cNvGrpSpPr>
              <a:grpSpLocks/>
            </p:cNvGrpSpPr>
            <p:nvPr/>
          </p:nvGrpSpPr>
          <p:grpSpPr bwMode="auto">
            <a:xfrm>
              <a:off x="5726106" y="1948065"/>
              <a:ext cx="1272607" cy="1009649"/>
              <a:chOff x="5728011" y="1788045"/>
              <a:chExt cx="1272607" cy="1009649"/>
            </a:xfrm>
          </p:grpSpPr>
          <p:grpSp>
            <p:nvGrpSpPr>
              <p:cNvPr id="37361" name="Group 1457"/>
              <p:cNvGrpSpPr>
                <a:grpSpLocks/>
              </p:cNvGrpSpPr>
              <p:nvPr/>
            </p:nvGrpSpPr>
            <p:grpSpPr bwMode="auto">
              <a:xfrm>
                <a:off x="5728011" y="1788045"/>
                <a:ext cx="1269410" cy="1009649"/>
                <a:chOff x="3250142" y="2685300"/>
                <a:chExt cx="1264445" cy="1009649"/>
              </a:xfrm>
            </p:grpSpPr>
            <p:sp>
              <p:nvSpPr>
                <p:cNvPr id="37364" name="Oval 1460"/>
                <p:cNvSpPr>
                  <a:spLocks noChangeArrowheads="1"/>
                </p:cNvSpPr>
                <p:nvPr/>
              </p:nvSpPr>
              <p:spPr bwMode="auto">
                <a:xfrm flipH="1">
                  <a:off x="4468858" y="268530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 type="stealth" w="med" len="lg"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7365" name="Oval 1461"/>
                <p:cNvSpPr>
                  <a:spLocks noChangeArrowheads="1"/>
                </p:cNvSpPr>
                <p:nvPr/>
              </p:nvSpPr>
              <p:spPr bwMode="auto">
                <a:xfrm flipH="1">
                  <a:off x="4466359" y="3196475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 type="stealth" w="med" len="lg"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7366" name="Oval 1462"/>
                <p:cNvSpPr>
                  <a:spLocks noChangeArrowheads="1"/>
                </p:cNvSpPr>
                <p:nvPr/>
              </p:nvSpPr>
              <p:spPr bwMode="auto">
                <a:xfrm flipH="1">
                  <a:off x="4468868" y="364923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 type="stealth" w="med" len="lg"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cxnSp>
              <p:nvCxnSpPr>
                <p:cNvPr id="37367" name="Straight Arrow Connector 1463"/>
                <p:cNvCxnSpPr>
                  <a:cxnSpLocks noChangeShapeType="1"/>
                  <a:endCxn id="37364" idx="6"/>
                </p:cNvCxnSpPr>
                <p:nvPr/>
              </p:nvCxnSpPr>
              <p:spPr bwMode="auto">
                <a:xfrm flipV="1">
                  <a:off x="3255835" y="2708160"/>
                  <a:ext cx="1213023" cy="602890"/>
                </a:xfrm>
                <a:prstGeom prst="straightConnector1">
                  <a:avLst/>
                </a:prstGeom>
                <a:noFill/>
                <a:ln w="3175" algn="ctr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7368" name="Straight Arrow Connector 1464"/>
                <p:cNvCxnSpPr>
                  <a:cxnSpLocks noChangeShapeType="1"/>
                  <a:endCxn id="37365" idx="6"/>
                </p:cNvCxnSpPr>
                <p:nvPr/>
              </p:nvCxnSpPr>
              <p:spPr bwMode="auto">
                <a:xfrm flipV="1">
                  <a:off x="3250142" y="3219335"/>
                  <a:ext cx="1216217" cy="91715"/>
                </a:xfrm>
                <a:prstGeom prst="straightConnector1">
                  <a:avLst/>
                </a:prstGeom>
                <a:noFill/>
                <a:ln w="3175" algn="ctr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7369" name="Straight Arrow Connector 1465"/>
                <p:cNvCxnSpPr>
                  <a:cxnSpLocks noChangeShapeType="1"/>
                </p:cNvCxnSpPr>
                <p:nvPr/>
              </p:nvCxnSpPr>
              <p:spPr bwMode="auto">
                <a:xfrm>
                  <a:off x="3255835" y="3311050"/>
                  <a:ext cx="1215901" cy="356595"/>
                </a:xfrm>
                <a:prstGeom prst="straightConnector1">
                  <a:avLst/>
                </a:prstGeom>
                <a:noFill/>
                <a:ln w="3175" algn="ctr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37362" name="Oval 1458"/>
              <p:cNvSpPr>
                <a:spLocks noChangeArrowheads="1"/>
              </p:cNvSpPr>
              <p:nvPr/>
            </p:nvSpPr>
            <p:spPr bwMode="auto">
              <a:xfrm flipH="1">
                <a:off x="6954719" y="2011565"/>
                <a:ext cx="4589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7363" name="Straight Arrow Connector 1459"/>
              <p:cNvCxnSpPr>
                <a:cxnSpLocks noChangeShapeType="1"/>
                <a:endCxn id="37362" idx="6"/>
              </p:cNvCxnSpPr>
              <p:nvPr/>
            </p:nvCxnSpPr>
            <p:spPr bwMode="auto">
              <a:xfrm flipV="1">
                <a:off x="5733726" y="2034425"/>
                <a:ext cx="1220993" cy="379370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6944" name="Group 1039"/>
            <p:cNvGrpSpPr>
              <a:grpSpLocks/>
            </p:cNvGrpSpPr>
            <p:nvPr/>
          </p:nvGrpSpPr>
          <p:grpSpPr bwMode="auto">
            <a:xfrm>
              <a:off x="5724201" y="2071890"/>
              <a:ext cx="1272607" cy="1009649"/>
              <a:chOff x="5728011" y="1788045"/>
              <a:chExt cx="1272607" cy="1009649"/>
            </a:xfrm>
          </p:grpSpPr>
          <p:grpSp>
            <p:nvGrpSpPr>
              <p:cNvPr id="37352" name="Group 1448"/>
              <p:cNvGrpSpPr>
                <a:grpSpLocks/>
              </p:cNvGrpSpPr>
              <p:nvPr/>
            </p:nvGrpSpPr>
            <p:grpSpPr bwMode="auto">
              <a:xfrm>
                <a:off x="5728011" y="1788045"/>
                <a:ext cx="1269410" cy="1009649"/>
                <a:chOff x="3250142" y="2685300"/>
                <a:chExt cx="1264445" cy="1009649"/>
              </a:xfrm>
            </p:grpSpPr>
            <p:sp>
              <p:nvSpPr>
                <p:cNvPr id="37355" name="Oval 1451"/>
                <p:cNvSpPr>
                  <a:spLocks noChangeArrowheads="1"/>
                </p:cNvSpPr>
                <p:nvPr/>
              </p:nvSpPr>
              <p:spPr bwMode="auto">
                <a:xfrm flipH="1">
                  <a:off x="4468858" y="268530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 type="stealth" w="med" len="lg"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7356" name="Oval 1452"/>
                <p:cNvSpPr>
                  <a:spLocks noChangeArrowheads="1"/>
                </p:cNvSpPr>
                <p:nvPr/>
              </p:nvSpPr>
              <p:spPr bwMode="auto">
                <a:xfrm flipH="1">
                  <a:off x="4466359" y="3196475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 type="stealth" w="med" len="lg"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7357" name="Oval 1453"/>
                <p:cNvSpPr>
                  <a:spLocks noChangeArrowheads="1"/>
                </p:cNvSpPr>
                <p:nvPr/>
              </p:nvSpPr>
              <p:spPr bwMode="auto">
                <a:xfrm flipH="1">
                  <a:off x="4468868" y="364923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 type="stealth" w="med" len="lg"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cxnSp>
              <p:nvCxnSpPr>
                <p:cNvPr id="37358" name="Straight Arrow Connector 1454"/>
                <p:cNvCxnSpPr>
                  <a:cxnSpLocks noChangeShapeType="1"/>
                  <a:endCxn id="37355" idx="6"/>
                </p:cNvCxnSpPr>
                <p:nvPr/>
              </p:nvCxnSpPr>
              <p:spPr bwMode="auto">
                <a:xfrm flipV="1">
                  <a:off x="3255835" y="2708160"/>
                  <a:ext cx="1213023" cy="602890"/>
                </a:xfrm>
                <a:prstGeom prst="straightConnector1">
                  <a:avLst/>
                </a:prstGeom>
                <a:noFill/>
                <a:ln w="3175" algn="ctr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7359" name="Straight Arrow Connector 1455"/>
                <p:cNvCxnSpPr>
                  <a:cxnSpLocks noChangeShapeType="1"/>
                  <a:endCxn id="37356" idx="6"/>
                </p:cNvCxnSpPr>
                <p:nvPr/>
              </p:nvCxnSpPr>
              <p:spPr bwMode="auto">
                <a:xfrm flipV="1">
                  <a:off x="3250142" y="3219335"/>
                  <a:ext cx="1216217" cy="91715"/>
                </a:xfrm>
                <a:prstGeom prst="straightConnector1">
                  <a:avLst/>
                </a:prstGeom>
                <a:noFill/>
                <a:ln w="3175" algn="ctr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7360" name="Straight Arrow Connector 1456"/>
                <p:cNvCxnSpPr>
                  <a:cxnSpLocks noChangeShapeType="1"/>
                </p:cNvCxnSpPr>
                <p:nvPr/>
              </p:nvCxnSpPr>
              <p:spPr bwMode="auto">
                <a:xfrm>
                  <a:off x="3255835" y="3311050"/>
                  <a:ext cx="1215901" cy="356595"/>
                </a:xfrm>
                <a:prstGeom prst="straightConnector1">
                  <a:avLst/>
                </a:prstGeom>
                <a:noFill/>
                <a:ln w="3175" algn="ctr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37353" name="Oval 1449"/>
              <p:cNvSpPr>
                <a:spLocks noChangeArrowheads="1"/>
              </p:cNvSpPr>
              <p:nvPr/>
            </p:nvSpPr>
            <p:spPr bwMode="auto">
              <a:xfrm flipH="1">
                <a:off x="6954719" y="2011565"/>
                <a:ext cx="4589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7354" name="Straight Arrow Connector 1450"/>
              <p:cNvCxnSpPr>
                <a:cxnSpLocks noChangeShapeType="1"/>
                <a:endCxn id="37353" idx="6"/>
              </p:cNvCxnSpPr>
              <p:nvPr/>
            </p:nvCxnSpPr>
            <p:spPr bwMode="auto">
              <a:xfrm flipV="1">
                <a:off x="5733726" y="2034425"/>
                <a:ext cx="1220993" cy="379370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6945" name="Group 1040"/>
            <p:cNvGrpSpPr>
              <a:grpSpLocks/>
            </p:cNvGrpSpPr>
            <p:nvPr/>
          </p:nvGrpSpPr>
          <p:grpSpPr bwMode="auto">
            <a:xfrm>
              <a:off x="5724201" y="2388120"/>
              <a:ext cx="1272607" cy="1009649"/>
              <a:chOff x="5728011" y="1788045"/>
              <a:chExt cx="1272607" cy="1009649"/>
            </a:xfrm>
          </p:grpSpPr>
          <p:grpSp>
            <p:nvGrpSpPr>
              <p:cNvPr id="37343" name="Group 1439"/>
              <p:cNvGrpSpPr>
                <a:grpSpLocks/>
              </p:cNvGrpSpPr>
              <p:nvPr/>
            </p:nvGrpSpPr>
            <p:grpSpPr bwMode="auto">
              <a:xfrm>
                <a:off x="5728011" y="1788045"/>
                <a:ext cx="1269410" cy="1009649"/>
                <a:chOff x="3250142" y="2685300"/>
                <a:chExt cx="1264445" cy="1009649"/>
              </a:xfrm>
            </p:grpSpPr>
            <p:sp>
              <p:nvSpPr>
                <p:cNvPr id="37346" name="Oval 1442"/>
                <p:cNvSpPr>
                  <a:spLocks noChangeArrowheads="1"/>
                </p:cNvSpPr>
                <p:nvPr/>
              </p:nvSpPr>
              <p:spPr bwMode="auto">
                <a:xfrm flipH="1">
                  <a:off x="4468858" y="268530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 type="stealth" w="med" len="lg"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7347" name="Oval 1443"/>
                <p:cNvSpPr>
                  <a:spLocks noChangeArrowheads="1"/>
                </p:cNvSpPr>
                <p:nvPr/>
              </p:nvSpPr>
              <p:spPr bwMode="auto">
                <a:xfrm flipH="1">
                  <a:off x="4466359" y="3196475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 type="stealth" w="med" len="lg"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7348" name="Oval 1444"/>
                <p:cNvSpPr>
                  <a:spLocks noChangeArrowheads="1"/>
                </p:cNvSpPr>
                <p:nvPr/>
              </p:nvSpPr>
              <p:spPr bwMode="auto">
                <a:xfrm flipH="1">
                  <a:off x="4468868" y="364923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 type="stealth" w="med" len="lg"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cxnSp>
              <p:nvCxnSpPr>
                <p:cNvPr id="37349" name="Straight Arrow Connector 1445"/>
                <p:cNvCxnSpPr>
                  <a:cxnSpLocks noChangeShapeType="1"/>
                  <a:endCxn id="37346" idx="6"/>
                </p:cNvCxnSpPr>
                <p:nvPr/>
              </p:nvCxnSpPr>
              <p:spPr bwMode="auto">
                <a:xfrm flipV="1">
                  <a:off x="3255835" y="2708160"/>
                  <a:ext cx="1213023" cy="602890"/>
                </a:xfrm>
                <a:prstGeom prst="straightConnector1">
                  <a:avLst/>
                </a:prstGeom>
                <a:noFill/>
                <a:ln w="3175" algn="ctr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7350" name="Straight Arrow Connector 1446"/>
                <p:cNvCxnSpPr>
                  <a:cxnSpLocks noChangeShapeType="1"/>
                  <a:endCxn id="37347" idx="6"/>
                </p:cNvCxnSpPr>
                <p:nvPr/>
              </p:nvCxnSpPr>
              <p:spPr bwMode="auto">
                <a:xfrm flipV="1">
                  <a:off x="3250142" y="3219335"/>
                  <a:ext cx="1216217" cy="91715"/>
                </a:xfrm>
                <a:prstGeom prst="straightConnector1">
                  <a:avLst/>
                </a:prstGeom>
                <a:noFill/>
                <a:ln w="3175" algn="ctr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7351" name="Straight Arrow Connector 1447"/>
                <p:cNvCxnSpPr>
                  <a:cxnSpLocks noChangeShapeType="1"/>
                </p:cNvCxnSpPr>
                <p:nvPr/>
              </p:nvCxnSpPr>
              <p:spPr bwMode="auto">
                <a:xfrm>
                  <a:off x="3255835" y="3311050"/>
                  <a:ext cx="1215901" cy="356595"/>
                </a:xfrm>
                <a:prstGeom prst="straightConnector1">
                  <a:avLst/>
                </a:prstGeom>
                <a:noFill/>
                <a:ln w="3175" algn="ctr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37344" name="Oval 1440"/>
              <p:cNvSpPr>
                <a:spLocks noChangeArrowheads="1"/>
              </p:cNvSpPr>
              <p:nvPr/>
            </p:nvSpPr>
            <p:spPr bwMode="auto">
              <a:xfrm flipH="1">
                <a:off x="6954719" y="2011565"/>
                <a:ext cx="4589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7345" name="Straight Arrow Connector 1441"/>
              <p:cNvCxnSpPr>
                <a:cxnSpLocks noChangeShapeType="1"/>
                <a:endCxn id="37344" idx="6"/>
              </p:cNvCxnSpPr>
              <p:nvPr/>
            </p:nvCxnSpPr>
            <p:spPr bwMode="auto">
              <a:xfrm flipV="1">
                <a:off x="5733726" y="2034425"/>
                <a:ext cx="1220993" cy="379370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6946" name="Group 1041"/>
            <p:cNvGrpSpPr>
              <a:grpSpLocks/>
            </p:cNvGrpSpPr>
            <p:nvPr/>
          </p:nvGrpSpPr>
          <p:grpSpPr bwMode="auto">
            <a:xfrm>
              <a:off x="5729916" y="2511945"/>
              <a:ext cx="1272607" cy="1009649"/>
              <a:chOff x="5728011" y="1788045"/>
              <a:chExt cx="1272607" cy="1009649"/>
            </a:xfrm>
          </p:grpSpPr>
          <p:grpSp>
            <p:nvGrpSpPr>
              <p:cNvPr id="37334" name="Group 1430"/>
              <p:cNvGrpSpPr>
                <a:grpSpLocks/>
              </p:cNvGrpSpPr>
              <p:nvPr/>
            </p:nvGrpSpPr>
            <p:grpSpPr bwMode="auto">
              <a:xfrm>
                <a:off x="5728011" y="1788045"/>
                <a:ext cx="1269410" cy="1009649"/>
                <a:chOff x="3250142" y="2685300"/>
                <a:chExt cx="1264445" cy="1009649"/>
              </a:xfrm>
            </p:grpSpPr>
            <p:sp>
              <p:nvSpPr>
                <p:cNvPr id="37337" name="Oval 1433"/>
                <p:cNvSpPr>
                  <a:spLocks noChangeArrowheads="1"/>
                </p:cNvSpPr>
                <p:nvPr/>
              </p:nvSpPr>
              <p:spPr bwMode="auto">
                <a:xfrm flipH="1">
                  <a:off x="4468858" y="268530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 type="stealth" w="med" len="lg"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7338" name="Oval 1434"/>
                <p:cNvSpPr>
                  <a:spLocks noChangeArrowheads="1"/>
                </p:cNvSpPr>
                <p:nvPr/>
              </p:nvSpPr>
              <p:spPr bwMode="auto">
                <a:xfrm flipH="1">
                  <a:off x="4466359" y="3196475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 type="stealth" w="med" len="lg"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7339" name="Oval 1435"/>
                <p:cNvSpPr>
                  <a:spLocks noChangeArrowheads="1"/>
                </p:cNvSpPr>
                <p:nvPr/>
              </p:nvSpPr>
              <p:spPr bwMode="auto">
                <a:xfrm flipH="1">
                  <a:off x="4468868" y="364923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 type="stealth" w="med" len="lg"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cxnSp>
              <p:nvCxnSpPr>
                <p:cNvPr id="37340" name="Straight Arrow Connector 1436"/>
                <p:cNvCxnSpPr>
                  <a:cxnSpLocks noChangeShapeType="1"/>
                  <a:endCxn id="37337" idx="6"/>
                </p:cNvCxnSpPr>
                <p:nvPr/>
              </p:nvCxnSpPr>
              <p:spPr bwMode="auto">
                <a:xfrm flipV="1">
                  <a:off x="3255835" y="2708160"/>
                  <a:ext cx="1213023" cy="602890"/>
                </a:xfrm>
                <a:prstGeom prst="straightConnector1">
                  <a:avLst/>
                </a:prstGeom>
                <a:noFill/>
                <a:ln w="3175" algn="ctr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7341" name="Straight Arrow Connector 1437"/>
                <p:cNvCxnSpPr>
                  <a:cxnSpLocks noChangeShapeType="1"/>
                  <a:endCxn id="37338" idx="6"/>
                </p:cNvCxnSpPr>
                <p:nvPr/>
              </p:nvCxnSpPr>
              <p:spPr bwMode="auto">
                <a:xfrm flipV="1">
                  <a:off x="3250142" y="3219335"/>
                  <a:ext cx="1216217" cy="91715"/>
                </a:xfrm>
                <a:prstGeom prst="straightConnector1">
                  <a:avLst/>
                </a:prstGeom>
                <a:noFill/>
                <a:ln w="3175" algn="ctr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7342" name="Straight Arrow Connector 1438"/>
                <p:cNvCxnSpPr>
                  <a:cxnSpLocks noChangeShapeType="1"/>
                </p:cNvCxnSpPr>
                <p:nvPr/>
              </p:nvCxnSpPr>
              <p:spPr bwMode="auto">
                <a:xfrm>
                  <a:off x="3255835" y="3311050"/>
                  <a:ext cx="1215901" cy="356595"/>
                </a:xfrm>
                <a:prstGeom prst="straightConnector1">
                  <a:avLst/>
                </a:prstGeom>
                <a:noFill/>
                <a:ln w="3175" algn="ctr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37335" name="Oval 1431"/>
              <p:cNvSpPr>
                <a:spLocks noChangeArrowheads="1"/>
              </p:cNvSpPr>
              <p:nvPr/>
            </p:nvSpPr>
            <p:spPr bwMode="auto">
              <a:xfrm flipH="1">
                <a:off x="6954719" y="2011565"/>
                <a:ext cx="4589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7336" name="Straight Arrow Connector 1432"/>
              <p:cNvCxnSpPr>
                <a:cxnSpLocks noChangeShapeType="1"/>
                <a:endCxn id="37335" idx="6"/>
              </p:cNvCxnSpPr>
              <p:nvPr/>
            </p:nvCxnSpPr>
            <p:spPr bwMode="auto">
              <a:xfrm flipV="1">
                <a:off x="5733726" y="2034425"/>
                <a:ext cx="1220993" cy="379370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6947" name="Group 1042"/>
            <p:cNvGrpSpPr>
              <a:grpSpLocks/>
            </p:cNvGrpSpPr>
            <p:nvPr/>
          </p:nvGrpSpPr>
          <p:grpSpPr bwMode="auto">
            <a:xfrm>
              <a:off x="5724201" y="2993910"/>
              <a:ext cx="1272607" cy="1009649"/>
              <a:chOff x="5728011" y="1788045"/>
              <a:chExt cx="1272607" cy="1009649"/>
            </a:xfrm>
          </p:grpSpPr>
          <p:grpSp>
            <p:nvGrpSpPr>
              <p:cNvPr id="37325" name="Group 1421"/>
              <p:cNvGrpSpPr>
                <a:grpSpLocks/>
              </p:cNvGrpSpPr>
              <p:nvPr/>
            </p:nvGrpSpPr>
            <p:grpSpPr bwMode="auto">
              <a:xfrm>
                <a:off x="5728011" y="1788045"/>
                <a:ext cx="1269410" cy="1009649"/>
                <a:chOff x="3250142" y="2685300"/>
                <a:chExt cx="1264445" cy="1009649"/>
              </a:xfrm>
            </p:grpSpPr>
            <p:sp>
              <p:nvSpPr>
                <p:cNvPr id="37328" name="Oval 1424"/>
                <p:cNvSpPr>
                  <a:spLocks noChangeArrowheads="1"/>
                </p:cNvSpPr>
                <p:nvPr/>
              </p:nvSpPr>
              <p:spPr bwMode="auto">
                <a:xfrm flipH="1">
                  <a:off x="4468858" y="268530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 type="stealth" w="med" len="lg"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7329" name="Oval 1425"/>
                <p:cNvSpPr>
                  <a:spLocks noChangeArrowheads="1"/>
                </p:cNvSpPr>
                <p:nvPr/>
              </p:nvSpPr>
              <p:spPr bwMode="auto">
                <a:xfrm flipH="1">
                  <a:off x="4466359" y="3196475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 type="stealth" w="med" len="lg"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7330" name="Oval 1426"/>
                <p:cNvSpPr>
                  <a:spLocks noChangeArrowheads="1"/>
                </p:cNvSpPr>
                <p:nvPr/>
              </p:nvSpPr>
              <p:spPr bwMode="auto">
                <a:xfrm flipH="1">
                  <a:off x="4468868" y="364923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 type="stealth" w="med" len="lg"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cxnSp>
              <p:nvCxnSpPr>
                <p:cNvPr id="37331" name="Straight Arrow Connector 1427"/>
                <p:cNvCxnSpPr>
                  <a:cxnSpLocks noChangeShapeType="1"/>
                  <a:endCxn id="37328" idx="6"/>
                </p:cNvCxnSpPr>
                <p:nvPr/>
              </p:nvCxnSpPr>
              <p:spPr bwMode="auto">
                <a:xfrm flipV="1">
                  <a:off x="3255835" y="2708160"/>
                  <a:ext cx="1213023" cy="602890"/>
                </a:xfrm>
                <a:prstGeom prst="straightConnector1">
                  <a:avLst/>
                </a:prstGeom>
                <a:noFill/>
                <a:ln w="3175" algn="ctr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7332" name="Straight Arrow Connector 1428"/>
                <p:cNvCxnSpPr>
                  <a:cxnSpLocks noChangeShapeType="1"/>
                  <a:endCxn id="37329" idx="6"/>
                </p:cNvCxnSpPr>
                <p:nvPr/>
              </p:nvCxnSpPr>
              <p:spPr bwMode="auto">
                <a:xfrm flipV="1">
                  <a:off x="3250142" y="3219335"/>
                  <a:ext cx="1216217" cy="91715"/>
                </a:xfrm>
                <a:prstGeom prst="straightConnector1">
                  <a:avLst/>
                </a:prstGeom>
                <a:noFill/>
                <a:ln w="3175" algn="ctr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7333" name="Straight Arrow Connector 1429"/>
                <p:cNvCxnSpPr>
                  <a:cxnSpLocks noChangeShapeType="1"/>
                </p:cNvCxnSpPr>
                <p:nvPr/>
              </p:nvCxnSpPr>
              <p:spPr bwMode="auto">
                <a:xfrm>
                  <a:off x="3255835" y="3311050"/>
                  <a:ext cx="1215901" cy="356595"/>
                </a:xfrm>
                <a:prstGeom prst="straightConnector1">
                  <a:avLst/>
                </a:prstGeom>
                <a:noFill/>
                <a:ln w="3175" algn="ctr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37326" name="Oval 1422"/>
              <p:cNvSpPr>
                <a:spLocks noChangeArrowheads="1"/>
              </p:cNvSpPr>
              <p:nvPr/>
            </p:nvSpPr>
            <p:spPr bwMode="auto">
              <a:xfrm flipH="1">
                <a:off x="6954719" y="2011565"/>
                <a:ext cx="4589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7327" name="Straight Arrow Connector 1423"/>
              <p:cNvCxnSpPr>
                <a:cxnSpLocks noChangeShapeType="1"/>
                <a:endCxn id="37326" idx="6"/>
              </p:cNvCxnSpPr>
              <p:nvPr/>
            </p:nvCxnSpPr>
            <p:spPr bwMode="auto">
              <a:xfrm flipV="1">
                <a:off x="5733726" y="2034425"/>
                <a:ext cx="1220993" cy="379370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6948" name="Group 1043"/>
            <p:cNvGrpSpPr>
              <a:grpSpLocks/>
            </p:cNvGrpSpPr>
            <p:nvPr/>
          </p:nvGrpSpPr>
          <p:grpSpPr bwMode="auto">
            <a:xfrm>
              <a:off x="5729916" y="3169170"/>
              <a:ext cx="1272607" cy="1009649"/>
              <a:chOff x="5728011" y="1788045"/>
              <a:chExt cx="1272607" cy="1009649"/>
            </a:xfrm>
          </p:grpSpPr>
          <p:grpSp>
            <p:nvGrpSpPr>
              <p:cNvPr id="37316" name="Group 1412"/>
              <p:cNvGrpSpPr>
                <a:grpSpLocks/>
              </p:cNvGrpSpPr>
              <p:nvPr/>
            </p:nvGrpSpPr>
            <p:grpSpPr bwMode="auto">
              <a:xfrm>
                <a:off x="5728011" y="1788045"/>
                <a:ext cx="1269410" cy="1009649"/>
                <a:chOff x="3250142" y="2685300"/>
                <a:chExt cx="1264445" cy="1009649"/>
              </a:xfrm>
            </p:grpSpPr>
            <p:sp>
              <p:nvSpPr>
                <p:cNvPr id="37319" name="Oval 1415"/>
                <p:cNvSpPr>
                  <a:spLocks noChangeArrowheads="1"/>
                </p:cNvSpPr>
                <p:nvPr/>
              </p:nvSpPr>
              <p:spPr bwMode="auto">
                <a:xfrm flipH="1">
                  <a:off x="4468858" y="268530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 type="stealth" w="med" len="lg"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7320" name="Oval 1416"/>
                <p:cNvSpPr>
                  <a:spLocks noChangeArrowheads="1"/>
                </p:cNvSpPr>
                <p:nvPr/>
              </p:nvSpPr>
              <p:spPr bwMode="auto">
                <a:xfrm flipH="1">
                  <a:off x="4466359" y="3196475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 type="stealth" w="med" len="lg"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7321" name="Oval 1417"/>
                <p:cNvSpPr>
                  <a:spLocks noChangeArrowheads="1"/>
                </p:cNvSpPr>
                <p:nvPr/>
              </p:nvSpPr>
              <p:spPr bwMode="auto">
                <a:xfrm flipH="1">
                  <a:off x="4468868" y="364923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 type="stealth" w="med" len="lg"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cxnSp>
              <p:nvCxnSpPr>
                <p:cNvPr id="37322" name="Straight Arrow Connector 1418"/>
                <p:cNvCxnSpPr>
                  <a:cxnSpLocks noChangeShapeType="1"/>
                  <a:endCxn id="37319" idx="6"/>
                </p:cNvCxnSpPr>
                <p:nvPr/>
              </p:nvCxnSpPr>
              <p:spPr bwMode="auto">
                <a:xfrm flipV="1">
                  <a:off x="3255835" y="2708160"/>
                  <a:ext cx="1213023" cy="602890"/>
                </a:xfrm>
                <a:prstGeom prst="straightConnector1">
                  <a:avLst/>
                </a:prstGeom>
                <a:noFill/>
                <a:ln w="3175" algn="ctr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7323" name="Straight Arrow Connector 1419"/>
                <p:cNvCxnSpPr>
                  <a:cxnSpLocks noChangeShapeType="1"/>
                  <a:endCxn id="37320" idx="6"/>
                </p:cNvCxnSpPr>
                <p:nvPr/>
              </p:nvCxnSpPr>
              <p:spPr bwMode="auto">
                <a:xfrm flipV="1">
                  <a:off x="3250142" y="3219335"/>
                  <a:ext cx="1216217" cy="91715"/>
                </a:xfrm>
                <a:prstGeom prst="straightConnector1">
                  <a:avLst/>
                </a:prstGeom>
                <a:noFill/>
                <a:ln w="3175" algn="ctr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7324" name="Straight Arrow Connector 1420"/>
                <p:cNvCxnSpPr>
                  <a:cxnSpLocks noChangeShapeType="1"/>
                </p:cNvCxnSpPr>
                <p:nvPr/>
              </p:nvCxnSpPr>
              <p:spPr bwMode="auto">
                <a:xfrm>
                  <a:off x="3255835" y="3311050"/>
                  <a:ext cx="1215901" cy="356595"/>
                </a:xfrm>
                <a:prstGeom prst="straightConnector1">
                  <a:avLst/>
                </a:prstGeom>
                <a:noFill/>
                <a:ln w="3175" algn="ctr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37317" name="Oval 1413"/>
              <p:cNvSpPr>
                <a:spLocks noChangeArrowheads="1"/>
              </p:cNvSpPr>
              <p:nvPr/>
            </p:nvSpPr>
            <p:spPr bwMode="auto">
              <a:xfrm flipH="1">
                <a:off x="6954719" y="2011565"/>
                <a:ext cx="4589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7318" name="Straight Arrow Connector 1414"/>
              <p:cNvCxnSpPr>
                <a:cxnSpLocks noChangeShapeType="1"/>
                <a:endCxn id="37317" idx="6"/>
              </p:cNvCxnSpPr>
              <p:nvPr/>
            </p:nvCxnSpPr>
            <p:spPr bwMode="auto">
              <a:xfrm flipV="1">
                <a:off x="5733726" y="2034425"/>
                <a:ext cx="1220993" cy="379370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6949" name="Group 1044"/>
            <p:cNvGrpSpPr>
              <a:grpSpLocks/>
            </p:cNvGrpSpPr>
            <p:nvPr/>
          </p:nvGrpSpPr>
          <p:grpSpPr bwMode="auto">
            <a:xfrm>
              <a:off x="5727885" y="3288092"/>
              <a:ext cx="1272607" cy="1009649"/>
              <a:chOff x="5728011" y="1788045"/>
              <a:chExt cx="1272607" cy="1009649"/>
            </a:xfrm>
          </p:grpSpPr>
          <p:grpSp>
            <p:nvGrpSpPr>
              <p:cNvPr id="37307" name="Group 1403"/>
              <p:cNvGrpSpPr>
                <a:grpSpLocks/>
              </p:cNvGrpSpPr>
              <p:nvPr/>
            </p:nvGrpSpPr>
            <p:grpSpPr bwMode="auto">
              <a:xfrm>
                <a:off x="5728011" y="1788045"/>
                <a:ext cx="1269410" cy="1009649"/>
                <a:chOff x="3250142" y="2685300"/>
                <a:chExt cx="1264445" cy="1009649"/>
              </a:xfrm>
            </p:grpSpPr>
            <p:sp>
              <p:nvSpPr>
                <p:cNvPr id="37310" name="Oval 1406"/>
                <p:cNvSpPr>
                  <a:spLocks noChangeArrowheads="1"/>
                </p:cNvSpPr>
                <p:nvPr/>
              </p:nvSpPr>
              <p:spPr bwMode="auto">
                <a:xfrm flipH="1">
                  <a:off x="4468858" y="268530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 type="stealth" w="med" len="lg"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7311" name="Oval 1407"/>
                <p:cNvSpPr>
                  <a:spLocks noChangeArrowheads="1"/>
                </p:cNvSpPr>
                <p:nvPr/>
              </p:nvSpPr>
              <p:spPr bwMode="auto">
                <a:xfrm flipH="1">
                  <a:off x="4466359" y="3196475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 type="stealth" w="med" len="lg"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7312" name="Oval 1408"/>
                <p:cNvSpPr>
                  <a:spLocks noChangeArrowheads="1"/>
                </p:cNvSpPr>
                <p:nvPr/>
              </p:nvSpPr>
              <p:spPr bwMode="auto">
                <a:xfrm flipH="1">
                  <a:off x="4468868" y="364923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 type="stealth" w="med" len="lg"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cxnSp>
              <p:nvCxnSpPr>
                <p:cNvPr id="37313" name="Straight Arrow Connector 1409"/>
                <p:cNvCxnSpPr>
                  <a:cxnSpLocks noChangeShapeType="1"/>
                  <a:endCxn id="37310" idx="6"/>
                </p:cNvCxnSpPr>
                <p:nvPr/>
              </p:nvCxnSpPr>
              <p:spPr bwMode="auto">
                <a:xfrm flipV="1">
                  <a:off x="3255835" y="2708160"/>
                  <a:ext cx="1213023" cy="602890"/>
                </a:xfrm>
                <a:prstGeom prst="straightConnector1">
                  <a:avLst/>
                </a:prstGeom>
                <a:noFill/>
                <a:ln w="3175" algn="ctr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7314" name="Straight Arrow Connector 1410"/>
                <p:cNvCxnSpPr>
                  <a:cxnSpLocks noChangeShapeType="1"/>
                  <a:endCxn id="37311" idx="6"/>
                </p:cNvCxnSpPr>
                <p:nvPr/>
              </p:nvCxnSpPr>
              <p:spPr bwMode="auto">
                <a:xfrm flipV="1">
                  <a:off x="3250142" y="3219335"/>
                  <a:ext cx="1216217" cy="91715"/>
                </a:xfrm>
                <a:prstGeom prst="straightConnector1">
                  <a:avLst/>
                </a:prstGeom>
                <a:noFill/>
                <a:ln w="3175" algn="ctr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7315" name="Straight Arrow Connector 1411"/>
                <p:cNvCxnSpPr>
                  <a:cxnSpLocks noChangeShapeType="1"/>
                </p:cNvCxnSpPr>
                <p:nvPr/>
              </p:nvCxnSpPr>
              <p:spPr bwMode="auto">
                <a:xfrm>
                  <a:off x="3255835" y="3311050"/>
                  <a:ext cx="1215901" cy="356595"/>
                </a:xfrm>
                <a:prstGeom prst="straightConnector1">
                  <a:avLst/>
                </a:prstGeom>
                <a:noFill/>
                <a:ln w="3175" algn="ctr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37308" name="Oval 1404"/>
              <p:cNvSpPr>
                <a:spLocks noChangeArrowheads="1"/>
              </p:cNvSpPr>
              <p:nvPr/>
            </p:nvSpPr>
            <p:spPr bwMode="auto">
              <a:xfrm flipH="1">
                <a:off x="6954719" y="2011565"/>
                <a:ext cx="4589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7309" name="Straight Arrow Connector 1405"/>
              <p:cNvCxnSpPr>
                <a:cxnSpLocks noChangeShapeType="1"/>
                <a:endCxn id="37308" idx="6"/>
              </p:cNvCxnSpPr>
              <p:nvPr/>
            </p:nvCxnSpPr>
            <p:spPr bwMode="auto">
              <a:xfrm flipV="1">
                <a:off x="5733726" y="2034425"/>
                <a:ext cx="1220993" cy="379370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6950" name="Group 1045"/>
            <p:cNvGrpSpPr>
              <a:grpSpLocks/>
            </p:cNvGrpSpPr>
            <p:nvPr/>
          </p:nvGrpSpPr>
          <p:grpSpPr bwMode="auto">
            <a:xfrm>
              <a:off x="5728686" y="3416012"/>
              <a:ext cx="1272607" cy="1009649"/>
              <a:chOff x="5728011" y="1788045"/>
              <a:chExt cx="1272607" cy="1009649"/>
            </a:xfrm>
          </p:grpSpPr>
          <p:grpSp>
            <p:nvGrpSpPr>
              <p:cNvPr id="37298" name="Group 1394"/>
              <p:cNvGrpSpPr>
                <a:grpSpLocks/>
              </p:cNvGrpSpPr>
              <p:nvPr/>
            </p:nvGrpSpPr>
            <p:grpSpPr bwMode="auto">
              <a:xfrm>
                <a:off x="5728011" y="1788045"/>
                <a:ext cx="1269410" cy="1009649"/>
                <a:chOff x="3250142" y="2685300"/>
                <a:chExt cx="1264445" cy="1009649"/>
              </a:xfrm>
            </p:grpSpPr>
            <p:sp>
              <p:nvSpPr>
                <p:cNvPr id="37301" name="Oval 1397"/>
                <p:cNvSpPr>
                  <a:spLocks noChangeArrowheads="1"/>
                </p:cNvSpPr>
                <p:nvPr/>
              </p:nvSpPr>
              <p:spPr bwMode="auto">
                <a:xfrm flipH="1">
                  <a:off x="4468858" y="268530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 type="stealth" w="med" len="lg"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7302" name="Oval 1398"/>
                <p:cNvSpPr>
                  <a:spLocks noChangeArrowheads="1"/>
                </p:cNvSpPr>
                <p:nvPr/>
              </p:nvSpPr>
              <p:spPr bwMode="auto">
                <a:xfrm flipH="1">
                  <a:off x="4466359" y="3196475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 type="stealth" w="med" len="lg"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7303" name="Oval 1399"/>
                <p:cNvSpPr>
                  <a:spLocks noChangeArrowheads="1"/>
                </p:cNvSpPr>
                <p:nvPr/>
              </p:nvSpPr>
              <p:spPr bwMode="auto">
                <a:xfrm flipH="1">
                  <a:off x="4468868" y="364923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 type="stealth" w="med" len="lg"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cxnSp>
              <p:nvCxnSpPr>
                <p:cNvPr id="37304" name="Straight Arrow Connector 1400"/>
                <p:cNvCxnSpPr>
                  <a:cxnSpLocks noChangeShapeType="1"/>
                  <a:endCxn id="37301" idx="6"/>
                </p:cNvCxnSpPr>
                <p:nvPr/>
              </p:nvCxnSpPr>
              <p:spPr bwMode="auto">
                <a:xfrm flipV="1">
                  <a:off x="3255835" y="2708160"/>
                  <a:ext cx="1213023" cy="602890"/>
                </a:xfrm>
                <a:prstGeom prst="straightConnector1">
                  <a:avLst/>
                </a:prstGeom>
                <a:noFill/>
                <a:ln w="3175" algn="ctr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7305" name="Straight Arrow Connector 1401"/>
                <p:cNvCxnSpPr>
                  <a:cxnSpLocks noChangeShapeType="1"/>
                  <a:endCxn id="37302" idx="6"/>
                </p:cNvCxnSpPr>
                <p:nvPr/>
              </p:nvCxnSpPr>
              <p:spPr bwMode="auto">
                <a:xfrm flipV="1">
                  <a:off x="3250142" y="3219335"/>
                  <a:ext cx="1216217" cy="91715"/>
                </a:xfrm>
                <a:prstGeom prst="straightConnector1">
                  <a:avLst/>
                </a:prstGeom>
                <a:noFill/>
                <a:ln w="3175" algn="ctr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7306" name="Straight Arrow Connector 1402"/>
                <p:cNvCxnSpPr>
                  <a:cxnSpLocks noChangeShapeType="1"/>
                </p:cNvCxnSpPr>
                <p:nvPr/>
              </p:nvCxnSpPr>
              <p:spPr bwMode="auto">
                <a:xfrm>
                  <a:off x="3255835" y="3311050"/>
                  <a:ext cx="1215901" cy="356595"/>
                </a:xfrm>
                <a:prstGeom prst="straightConnector1">
                  <a:avLst/>
                </a:prstGeom>
                <a:noFill/>
                <a:ln w="3175" algn="ctr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37299" name="Oval 1395"/>
              <p:cNvSpPr>
                <a:spLocks noChangeArrowheads="1"/>
              </p:cNvSpPr>
              <p:nvPr/>
            </p:nvSpPr>
            <p:spPr bwMode="auto">
              <a:xfrm flipH="1">
                <a:off x="6954719" y="2011565"/>
                <a:ext cx="4589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7300" name="Straight Arrow Connector 1396"/>
              <p:cNvCxnSpPr>
                <a:cxnSpLocks noChangeShapeType="1"/>
                <a:endCxn id="37299" idx="6"/>
              </p:cNvCxnSpPr>
              <p:nvPr/>
            </p:nvCxnSpPr>
            <p:spPr bwMode="auto">
              <a:xfrm flipV="1">
                <a:off x="5733726" y="2034425"/>
                <a:ext cx="1220993" cy="379370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6951" name="Group 1046"/>
            <p:cNvGrpSpPr>
              <a:grpSpLocks/>
            </p:cNvGrpSpPr>
            <p:nvPr/>
          </p:nvGrpSpPr>
          <p:grpSpPr bwMode="auto">
            <a:xfrm>
              <a:off x="5725909" y="3591827"/>
              <a:ext cx="1272607" cy="1009649"/>
              <a:chOff x="5728011" y="1788045"/>
              <a:chExt cx="1272607" cy="1009649"/>
            </a:xfrm>
          </p:grpSpPr>
          <p:grpSp>
            <p:nvGrpSpPr>
              <p:cNvPr id="37289" name="Group 1385"/>
              <p:cNvGrpSpPr>
                <a:grpSpLocks/>
              </p:cNvGrpSpPr>
              <p:nvPr/>
            </p:nvGrpSpPr>
            <p:grpSpPr bwMode="auto">
              <a:xfrm>
                <a:off x="5728011" y="1788045"/>
                <a:ext cx="1269410" cy="1009649"/>
                <a:chOff x="3250142" y="2685300"/>
                <a:chExt cx="1264445" cy="1009649"/>
              </a:xfrm>
            </p:grpSpPr>
            <p:sp>
              <p:nvSpPr>
                <p:cNvPr id="37292" name="Oval 1388"/>
                <p:cNvSpPr>
                  <a:spLocks noChangeArrowheads="1"/>
                </p:cNvSpPr>
                <p:nvPr/>
              </p:nvSpPr>
              <p:spPr bwMode="auto">
                <a:xfrm flipH="1">
                  <a:off x="4468858" y="268530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 type="stealth" w="med" len="lg"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7293" name="Oval 1389"/>
                <p:cNvSpPr>
                  <a:spLocks noChangeArrowheads="1"/>
                </p:cNvSpPr>
                <p:nvPr/>
              </p:nvSpPr>
              <p:spPr bwMode="auto">
                <a:xfrm flipH="1">
                  <a:off x="4466359" y="3196475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 type="stealth" w="med" len="lg"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7294" name="Oval 1390"/>
                <p:cNvSpPr>
                  <a:spLocks noChangeArrowheads="1"/>
                </p:cNvSpPr>
                <p:nvPr/>
              </p:nvSpPr>
              <p:spPr bwMode="auto">
                <a:xfrm flipH="1">
                  <a:off x="4468868" y="364923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 type="stealth" w="med" len="lg"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cxnSp>
              <p:nvCxnSpPr>
                <p:cNvPr id="37295" name="Straight Arrow Connector 1391"/>
                <p:cNvCxnSpPr>
                  <a:cxnSpLocks noChangeShapeType="1"/>
                  <a:endCxn id="37292" idx="6"/>
                </p:cNvCxnSpPr>
                <p:nvPr/>
              </p:nvCxnSpPr>
              <p:spPr bwMode="auto">
                <a:xfrm flipV="1">
                  <a:off x="3255835" y="2708160"/>
                  <a:ext cx="1213023" cy="602890"/>
                </a:xfrm>
                <a:prstGeom prst="straightConnector1">
                  <a:avLst/>
                </a:prstGeom>
                <a:noFill/>
                <a:ln w="3175" algn="ctr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7296" name="Straight Arrow Connector 1392"/>
                <p:cNvCxnSpPr>
                  <a:cxnSpLocks noChangeShapeType="1"/>
                  <a:endCxn id="37293" idx="6"/>
                </p:cNvCxnSpPr>
                <p:nvPr/>
              </p:nvCxnSpPr>
              <p:spPr bwMode="auto">
                <a:xfrm flipV="1">
                  <a:off x="3250142" y="3219335"/>
                  <a:ext cx="1216217" cy="91715"/>
                </a:xfrm>
                <a:prstGeom prst="straightConnector1">
                  <a:avLst/>
                </a:prstGeom>
                <a:noFill/>
                <a:ln w="3175" algn="ctr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7297" name="Straight Arrow Connector 1393"/>
                <p:cNvCxnSpPr>
                  <a:cxnSpLocks noChangeShapeType="1"/>
                </p:cNvCxnSpPr>
                <p:nvPr/>
              </p:nvCxnSpPr>
              <p:spPr bwMode="auto">
                <a:xfrm>
                  <a:off x="3255835" y="3311050"/>
                  <a:ext cx="1215901" cy="356595"/>
                </a:xfrm>
                <a:prstGeom prst="straightConnector1">
                  <a:avLst/>
                </a:prstGeom>
                <a:noFill/>
                <a:ln w="3175" algn="ctr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37290" name="Oval 1386"/>
              <p:cNvSpPr>
                <a:spLocks noChangeArrowheads="1"/>
              </p:cNvSpPr>
              <p:nvPr/>
            </p:nvSpPr>
            <p:spPr bwMode="auto">
              <a:xfrm flipH="1">
                <a:off x="6954719" y="2011565"/>
                <a:ext cx="4589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7291" name="Straight Arrow Connector 1387"/>
              <p:cNvCxnSpPr>
                <a:cxnSpLocks noChangeShapeType="1"/>
                <a:endCxn id="37290" idx="6"/>
              </p:cNvCxnSpPr>
              <p:nvPr/>
            </p:nvCxnSpPr>
            <p:spPr bwMode="auto">
              <a:xfrm flipV="1">
                <a:off x="5733726" y="2034425"/>
                <a:ext cx="1220993" cy="379370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6952" name="Group 1047"/>
            <p:cNvGrpSpPr>
              <a:grpSpLocks/>
            </p:cNvGrpSpPr>
            <p:nvPr/>
          </p:nvGrpSpPr>
          <p:grpSpPr bwMode="auto">
            <a:xfrm>
              <a:off x="5731493" y="3771172"/>
              <a:ext cx="1272607" cy="1009649"/>
              <a:chOff x="5728011" y="1788045"/>
              <a:chExt cx="1272607" cy="1009649"/>
            </a:xfrm>
          </p:grpSpPr>
          <p:grpSp>
            <p:nvGrpSpPr>
              <p:cNvPr id="37280" name="Group 1376"/>
              <p:cNvGrpSpPr>
                <a:grpSpLocks/>
              </p:cNvGrpSpPr>
              <p:nvPr/>
            </p:nvGrpSpPr>
            <p:grpSpPr bwMode="auto">
              <a:xfrm>
                <a:off x="5728011" y="1788045"/>
                <a:ext cx="1269410" cy="1009649"/>
                <a:chOff x="3250142" y="2685300"/>
                <a:chExt cx="1264445" cy="1009649"/>
              </a:xfrm>
            </p:grpSpPr>
            <p:sp>
              <p:nvSpPr>
                <p:cNvPr id="37283" name="Oval 1379"/>
                <p:cNvSpPr>
                  <a:spLocks noChangeArrowheads="1"/>
                </p:cNvSpPr>
                <p:nvPr/>
              </p:nvSpPr>
              <p:spPr bwMode="auto">
                <a:xfrm flipH="1">
                  <a:off x="4468858" y="268530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 type="stealth" w="med" len="lg"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7284" name="Oval 1380"/>
                <p:cNvSpPr>
                  <a:spLocks noChangeArrowheads="1"/>
                </p:cNvSpPr>
                <p:nvPr/>
              </p:nvSpPr>
              <p:spPr bwMode="auto">
                <a:xfrm flipH="1">
                  <a:off x="4466359" y="3196475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 type="stealth" w="med" len="lg"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7285" name="Oval 1381"/>
                <p:cNvSpPr>
                  <a:spLocks noChangeArrowheads="1"/>
                </p:cNvSpPr>
                <p:nvPr/>
              </p:nvSpPr>
              <p:spPr bwMode="auto">
                <a:xfrm flipH="1">
                  <a:off x="4468868" y="364923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 type="stealth" w="med" len="lg"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cxnSp>
              <p:nvCxnSpPr>
                <p:cNvPr id="37286" name="Straight Arrow Connector 1382"/>
                <p:cNvCxnSpPr>
                  <a:cxnSpLocks noChangeShapeType="1"/>
                  <a:endCxn id="37283" idx="6"/>
                </p:cNvCxnSpPr>
                <p:nvPr/>
              </p:nvCxnSpPr>
              <p:spPr bwMode="auto">
                <a:xfrm flipV="1">
                  <a:off x="3255835" y="2708160"/>
                  <a:ext cx="1213023" cy="602890"/>
                </a:xfrm>
                <a:prstGeom prst="straightConnector1">
                  <a:avLst/>
                </a:prstGeom>
                <a:noFill/>
                <a:ln w="3175" algn="ctr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7287" name="Straight Arrow Connector 1383"/>
                <p:cNvCxnSpPr>
                  <a:cxnSpLocks noChangeShapeType="1"/>
                  <a:endCxn id="37284" idx="6"/>
                </p:cNvCxnSpPr>
                <p:nvPr/>
              </p:nvCxnSpPr>
              <p:spPr bwMode="auto">
                <a:xfrm flipV="1">
                  <a:off x="3250142" y="3219335"/>
                  <a:ext cx="1216217" cy="91715"/>
                </a:xfrm>
                <a:prstGeom prst="straightConnector1">
                  <a:avLst/>
                </a:prstGeom>
                <a:noFill/>
                <a:ln w="3175" algn="ctr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7288" name="Straight Arrow Connector 1384"/>
                <p:cNvCxnSpPr>
                  <a:cxnSpLocks noChangeShapeType="1"/>
                </p:cNvCxnSpPr>
                <p:nvPr/>
              </p:nvCxnSpPr>
              <p:spPr bwMode="auto">
                <a:xfrm>
                  <a:off x="3255835" y="3311050"/>
                  <a:ext cx="1215901" cy="356595"/>
                </a:xfrm>
                <a:prstGeom prst="straightConnector1">
                  <a:avLst/>
                </a:prstGeom>
                <a:noFill/>
                <a:ln w="3175" algn="ctr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37281" name="Oval 1377"/>
              <p:cNvSpPr>
                <a:spLocks noChangeArrowheads="1"/>
              </p:cNvSpPr>
              <p:nvPr/>
            </p:nvSpPr>
            <p:spPr bwMode="auto">
              <a:xfrm flipH="1">
                <a:off x="6954719" y="2011565"/>
                <a:ext cx="4589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7282" name="Straight Arrow Connector 1378"/>
              <p:cNvCxnSpPr>
                <a:cxnSpLocks noChangeShapeType="1"/>
                <a:endCxn id="37281" idx="6"/>
              </p:cNvCxnSpPr>
              <p:nvPr/>
            </p:nvCxnSpPr>
            <p:spPr bwMode="auto">
              <a:xfrm flipV="1">
                <a:off x="5733726" y="2034425"/>
                <a:ext cx="1220993" cy="379370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6953" name="Group 1048"/>
            <p:cNvGrpSpPr>
              <a:grpSpLocks/>
            </p:cNvGrpSpPr>
            <p:nvPr/>
          </p:nvGrpSpPr>
          <p:grpSpPr bwMode="auto">
            <a:xfrm>
              <a:off x="5730519" y="3940300"/>
              <a:ext cx="1272607" cy="1009649"/>
              <a:chOff x="5728011" y="1788045"/>
              <a:chExt cx="1272607" cy="1009649"/>
            </a:xfrm>
          </p:grpSpPr>
          <p:grpSp>
            <p:nvGrpSpPr>
              <p:cNvPr id="37271" name="Group 1367"/>
              <p:cNvGrpSpPr>
                <a:grpSpLocks/>
              </p:cNvGrpSpPr>
              <p:nvPr/>
            </p:nvGrpSpPr>
            <p:grpSpPr bwMode="auto">
              <a:xfrm>
                <a:off x="5728011" y="1788045"/>
                <a:ext cx="1269410" cy="1009649"/>
                <a:chOff x="3250142" y="2685300"/>
                <a:chExt cx="1264445" cy="1009649"/>
              </a:xfrm>
            </p:grpSpPr>
            <p:sp>
              <p:nvSpPr>
                <p:cNvPr id="37274" name="Oval 1370"/>
                <p:cNvSpPr>
                  <a:spLocks noChangeArrowheads="1"/>
                </p:cNvSpPr>
                <p:nvPr/>
              </p:nvSpPr>
              <p:spPr bwMode="auto">
                <a:xfrm flipH="1">
                  <a:off x="4468858" y="268530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 type="stealth" w="med" len="lg"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7275" name="Oval 1371"/>
                <p:cNvSpPr>
                  <a:spLocks noChangeArrowheads="1"/>
                </p:cNvSpPr>
                <p:nvPr/>
              </p:nvSpPr>
              <p:spPr bwMode="auto">
                <a:xfrm flipH="1">
                  <a:off x="4466359" y="3196475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 type="stealth" w="med" len="lg"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7276" name="Oval 1372"/>
                <p:cNvSpPr>
                  <a:spLocks noChangeArrowheads="1"/>
                </p:cNvSpPr>
                <p:nvPr/>
              </p:nvSpPr>
              <p:spPr bwMode="auto">
                <a:xfrm flipH="1">
                  <a:off x="4468868" y="364923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 type="stealth" w="med" len="lg"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cxnSp>
              <p:nvCxnSpPr>
                <p:cNvPr id="37277" name="Straight Arrow Connector 1373"/>
                <p:cNvCxnSpPr>
                  <a:cxnSpLocks noChangeShapeType="1"/>
                  <a:endCxn id="37274" idx="6"/>
                </p:cNvCxnSpPr>
                <p:nvPr/>
              </p:nvCxnSpPr>
              <p:spPr bwMode="auto">
                <a:xfrm flipV="1">
                  <a:off x="3255835" y="2708160"/>
                  <a:ext cx="1213023" cy="602890"/>
                </a:xfrm>
                <a:prstGeom prst="straightConnector1">
                  <a:avLst/>
                </a:prstGeom>
                <a:noFill/>
                <a:ln w="3175" algn="ctr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7278" name="Straight Arrow Connector 1374"/>
                <p:cNvCxnSpPr>
                  <a:cxnSpLocks noChangeShapeType="1"/>
                  <a:endCxn id="37275" idx="6"/>
                </p:cNvCxnSpPr>
                <p:nvPr/>
              </p:nvCxnSpPr>
              <p:spPr bwMode="auto">
                <a:xfrm flipV="1">
                  <a:off x="3250142" y="3219335"/>
                  <a:ext cx="1216217" cy="91715"/>
                </a:xfrm>
                <a:prstGeom prst="straightConnector1">
                  <a:avLst/>
                </a:prstGeom>
                <a:noFill/>
                <a:ln w="3175" algn="ctr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7279" name="Straight Arrow Connector 1375"/>
                <p:cNvCxnSpPr>
                  <a:cxnSpLocks noChangeShapeType="1"/>
                </p:cNvCxnSpPr>
                <p:nvPr/>
              </p:nvCxnSpPr>
              <p:spPr bwMode="auto">
                <a:xfrm>
                  <a:off x="3255835" y="3311050"/>
                  <a:ext cx="1215901" cy="356595"/>
                </a:xfrm>
                <a:prstGeom prst="straightConnector1">
                  <a:avLst/>
                </a:prstGeom>
                <a:noFill/>
                <a:ln w="3175" algn="ctr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37272" name="Oval 1368"/>
              <p:cNvSpPr>
                <a:spLocks noChangeArrowheads="1"/>
              </p:cNvSpPr>
              <p:nvPr/>
            </p:nvSpPr>
            <p:spPr bwMode="auto">
              <a:xfrm flipH="1">
                <a:off x="6954719" y="2011565"/>
                <a:ext cx="4589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7273" name="Straight Arrow Connector 1369"/>
              <p:cNvCxnSpPr>
                <a:cxnSpLocks noChangeShapeType="1"/>
                <a:endCxn id="37272" idx="6"/>
              </p:cNvCxnSpPr>
              <p:nvPr/>
            </p:nvCxnSpPr>
            <p:spPr bwMode="auto">
              <a:xfrm flipV="1">
                <a:off x="5733726" y="2034425"/>
                <a:ext cx="1220993" cy="379370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6954" name="Group 1049"/>
            <p:cNvGrpSpPr>
              <a:grpSpLocks/>
            </p:cNvGrpSpPr>
            <p:nvPr/>
          </p:nvGrpSpPr>
          <p:grpSpPr bwMode="auto">
            <a:xfrm>
              <a:off x="5731952" y="4134404"/>
              <a:ext cx="1272607" cy="1009649"/>
              <a:chOff x="5728011" y="1788045"/>
              <a:chExt cx="1272607" cy="1009649"/>
            </a:xfrm>
          </p:grpSpPr>
          <p:grpSp>
            <p:nvGrpSpPr>
              <p:cNvPr id="37262" name="Group 1358"/>
              <p:cNvGrpSpPr>
                <a:grpSpLocks/>
              </p:cNvGrpSpPr>
              <p:nvPr/>
            </p:nvGrpSpPr>
            <p:grpSpPr bwMode="auto">
              <a:xfrm>
                <a:off x="5728011" y="1788045"/>
                <a:ext cx="1269410" cy="1009649"/>
                <a:chOff x="3250142" y="2685300"/>
                <a:chExt cx="1264445" cy="1009649"/>
              </a:xfrm>
            </p:grpSpPr>
            <p:sp>
              <p:nvSpPr>
                <p:cNvPr id="37265" name="Oval 1361"/>
                <p:cNvSpPr>
                  <a:spLocks noChangeArrowheads="1"/>
                </p:cNvSpPr>
                <p:nvPr/>
              </p:nvSpPr>
              <p:spPr bwMode="auto">
                <a:xfrm flipH="1">
                  <a:off x="4468858" y="268530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 type="stealth" w="med" len="lg"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7266" name="Oval 1362"/>
                <p:cNvSpPr>
                  <a:spLocks noChangeArrowheads="1"/>
                </p:cNvSpPr>
                <p:nvPr/>
              </p:nvSpPr>
              <p:spPr bwMode="auto">
                <a:xfrm flipH="1">
                  <a:off x="4466359" y="3196475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 type="stealth" w="med" len="lg"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7267" name="Oval 1363"/>
                <p:cNvSpPr>
                  <a:spLocks noChangeArrowheads="1"/>
                </p:cNvSpPr>
                <p:nvPr/>
              </p:nvSpPr>
              <p:spPr bwMode="auto">
                <a:xfrm flipH="1">
                  <a:off x="4468868" y="364923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 type="stealth" w="med" len="lg"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cxnSp>
              <p:nvCxnSpPr>
                <p:cNvPr id="37268" name="Straight Arrow Connector 1364"/>
                <p:cNvCxnSpPr>
                  <a:cxnSpLocks noChangeShapeType="1"/>
                  <a:endCxn id="37265" idx="6"/>
                </p:cNvCxnSpPr>
                <p:nvPr/>
              </p:nvCxnSpPr>
              <p:spPr bwMode="auto">
                <a:xfrm flipV="1">
                  <a:off x="3255835" y="2708160"/>
                  <a:ext cx="1213023" cy="602890"/>
                </a:xfrm>
                <a:prstGeom prst="straightConnector1">
                  <a:avLst/>
                </a:prstGeom>
                <a:noFill/>
                <a:ln w="3175" algn="ctr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7269" name="Straight Arrow Connector 1365"/>
                <p:cNvCxnSpPr>
                  <a:cxnSpLocks noChangeShapeType="1"/>
                  <a:endCxn id="37266" idx="6"/>
                </p:cNvCxnSpPr>
                <p:nvPr/>
              </p:nvCxnSpPr>
              <p:spPr bwMode="auto">
                <a:xfrm flipV="1">
                  <a:off x="3250142" y="3219335"/>
                  <a:ext cx="1216217" cy="91715"/>
                </a:xfrm>
                <a:prstGeom prst="straightConnector1">
                  <a:avLst/>
                </a:prstGeom>
                <a:noFill/>
                <a:ln w="3175" algn="ctr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7270" name="Straight Arrow Connector 1366"/>
                <p:cNvCxnSpPr>
                  <a:cxnSpLocks noChangeShapeType="1"/>
                </p:cNvCxnSpPr>
                <p:nvPr/>
              </p:nvCxnSpPr>
              <p:spPr bwMode="auto">
                <a:xfrm>
                  <a:off x="3255835" y="3311050"/>
                  <a:ext cx="1215901" cy="356595"/>
                </a:xfrm>
                <a:prstGeom prst="straightConnector1">
                  <a:avLst/>
                </a:prstGeom>
                <a:noFill/>
                <a:ln w="3175" algn="ctr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37263" name="Oval 1359"/>
              <p:cNvSpPr>
                <a:spLocks noChangeArrowheads="1"/>
              </p:cNvSpPr>
              <p:nvPr/>
            </p:nvSpPr>
            <p:spPr bwMode="auto">
              <a:xfrm flipH="1">
                <a:off x="6954719" y="2011565"/>
                <a:ext cx="4589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7264" name="Straight Arrow Connector 1360"/>
              <p:cNvCxnSpPr>
                <a:cxnSpLocks noChangeShapeType="1"/>
                <a:endCxn id="37263" idx="6"/>
              </p:cNvCxnSpPr>
              <p:nvPr/>
            </p:nvCxnSpPr>
            <p:spPr bwMode="auto">
              <a:xfrm flipV="1">
                <a:off x="5733726" y="2034425"/>
                <a:ext cx="1220993" cy="379370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6955" name="Group 1050"/>
            <p:cNvGrpSpPr>
              <a:grpSpLocks/>
            </p:cNvGrpSpPr>
            <p:nvPr/>
          </p:nvGrpSpPr>
          <p:grpSpPr bwMode="auto">
            <a:xfrm>
              <a:off x="5730519" y="4318021"/>
              <a:ext cx="1272607" cy="1009649"/>
              <a:chOff x="5728011" y="1788045"/>
              <a:chExt cx="1272607" cy="1009649"/>
            </a:xfrm>
          </p:grpSpPr>
          <p:grpSp>
            <p:nvGrpSpPr>
              <p:cNvPr id="37253" name="Group 1349"/>
              <p:cNvGrpSpPr>
                <a:grpSpLocks/>
              </p:cNvGrpSpPr>
              <p:nvPr/>
            </p:nvGrpSpPr>
            <p:grpSpPr bwMode="auto">
              <a:xfrm>
                <a:off x="5728011" y="1788045"/>
                <a:ext cx="1269410" cy="1009649"/>
                <a:chOff x="3250142" y="2685300"/>
                <a:chExt cx="1264445" cy="1009649"/>
              </a:xfrm>
            </p:grpSpPr>
            <p:sp>
              <p:nvSpPr>
                <p:cNvPr id="37256" name="Oval 1352"/>
                <p:cNvSpPr>
                  <a:spLocks noChangeArrowheads="1"/>
                </p:cNvSpPr>
                <p:nvPr/>
              </p:nvSpPr>
              <p:spPr bwMode="auto">
                <a:xfrm flipH="1">
                  <a:off x="4468858" y="268530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 type="stealth" w="med" len="lg"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7257" name="Oval 1353"/>
                <p:cNvSpPr>
                  <a:spLocks noChangeArrowheads="1"/>
                </p:cNvSpPr>
                <p:nvPr/>
              </p:nvSpPr>
              <p:spPr bwMode="auto">
                <a:xfrm flipH="1">
                  <a:off x="4466359" y="3196475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 type="stealth" w="med" len="lg"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7258" name="Oval 1354"/>
                <p:cNvSpPr>
                  <a:spLocks noChangeArrowheads="1"/>
                </p:cNvSpPr>
                <p:nvPr/>
              </p:nvSpPr>
              <p:spPr bwMode="auto">
                <a:xfrm flipH="1">
                  <a:off x="4468868" y="364923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 type="stealth" w="med" len="lg"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cxnSp>
              <p:nvCxnSpPr>
                <p:cNvPr id="37259" name="Straight Arrow Connector 1355"/>
                <p:cNvCxnSpPr>
                  <a:cxnSpLocks noChangeShapeType="1"/>
                  <a:endCxn id="37256" idx="6"/>
                </p:cNvCxnSpPr>
                <p:nvPr/>
              </p:nvCxnSpPr>
              <p:spPr bwMode="auto">
                <a:xfrm flipV="1">
                  <a:off x="3255835" y="2708160"/>
                  <a:ext cx="1213023" cy="602890"/>
                </a:xfrm>
                <a:prstGeom prst="straightConnector1">
                  <a:avLst/>
                </a:prstGeom>
                <a:noFill/>
                <a:ln w="3175" algn="ctr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7260" name="Straight Arrow Connector 1356"/>
                <p:cNvCxnSpPr>
                  <a:cxnSpLocks noChangeShapeType="1"/>
                  <a:endCxn id="37257" idx="6"/>
                </p:cNvCxnSpPr>
                <p:nvPr/>
              </p:nvCxnSpPr>
              <p:spPr bwMode="auto">
                <a:xfrm flipV="1">
                  <a:off x="3250142" y="3219335"/>
                  <a:ext cx="1216217" cy="91715"/>
                </a:xfrm>
                <a:prstGeom prst="straightConnector1">
                  <a:avLst/>
                </a:prstGeom>
                <a:noFill/>
                <a:ln w="3175" algn="ctr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7261" name="Straight Arrow Connector 1357"/>
                <p:cNvCxnSpPr>
                  <a:cxnSpLocks noChangeShapeType="1"/>
                </p:cNvCxnSpPr>
                <p:nvPr/>
              </p:nvCxnSpPr>
              <p:spPr bwMode="auto">
                <a:xfrm>
                  <a:off x="3255835" y="3311050"/>
                  <a:ext cx="1215901" cy="356595"/>
                </a:xfrm>
                <a:prstGeom prst="straightConnector1">
                  <a:avLst/>
                </a:prstGeom>
                <a:noFill/>
                <a:ln w="3175" algn="ctr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37254" name="Oval 1350"/>
              <p:cNvSpPr>
                <a:spLocks noChangeArrowheads="1"/>
              </p:cNvSpPr>
              <p:nvPr/>
            </p:nvSpPr>
            <p:spPr bwMode="auto">
              <a:xfrm flipH="1">
                <a:off x="6954719" y="2011565"/>
                <a:ext cx="4589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7255" name="Straight Arrow Connector 1351"/>
              <p:cNvCxnSpPr>
                <a:cxnSpLocks noChangeShapeType="1"/>
                <a:endCxn id="37254" idx="6"/>
              </p:cNvCxnSpPr>
              <p:nvPr/>
            </p:nvCxnSpPr>
            <p:spPr bwMode="auto">
              <a:xfrm flipV="1">
                <a:off x="5733726" y="2034425"/>
                <a:ext cx="1220993" cy="379370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6956" name="Group 1051"/>
            <p:cNvGrpSpPr>
              <a:grpSpLocks/>
            </p:cNvGrpSpPr>
            <p:nvPr/>
          </p:nvGrpSpPr>
          <p:grpSpPr bwMode="auto">
            <a:xfrm>
              <a:off x="5731839" y="4488340"/>
              <a:ext cx="1272607" cy="1009649"/>
              <a:chOff x="5728011" y="1788045"/>
              <a:chExt cx="1272607" cy="1009649"/>
            </a:xfrm>
          </p:grpSpPr>
          <p:grpSp>
            <p:nvGrpSpPr>
              <p:cNvPr id="37244" name="Group 1340"/>
              <p:cNvGrpSpPr>
                <a:grpSpLocks/>
              </p:cNvGrpSpPr>
              <p:nvPr/>
            </p:nvGrpSpPr>
            <p:grpSpPr bwMode="auto">
              <a:xfrm>
                <a:off x="5728011" y="1788045"/>
                <a:ext cx="1269410" cy="1009649"/>
                <a:chOff x="3250142" y="2685300"/>
                <a:chExt cx="1264445" cy="1009649"/>
              </a:xfrm>
            </p:grpSpPr>
            <p:sp>
              <p:nvSpPr>
                <p:cNvPr id="37247" name="Oval 1343"/>
                <p:cNvSpPr>
                  <a:spLocks noChangeArrowheads="1"/>
                </p:cNvSpPr>
                <p:nvPr/>
              </p:nvSpPr>
              <p:spPr bwMode="auto">
                <a:xfrm flipH="1">
                  <a:off x="4468858" y="268530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 type="stealth" w="med" len="lg"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7248" name="Oval 1344"/>
                <p:cNvSpPr>
                  <a:spLocks noChangeArrowheads="1"/>
                </p:cNvSpPr>
                <p:nvPr/>
              </p:nvSpPr>
              <p:spPr bwMode="auto">
                <a:xfrm flipH="1">
                  <a:off x="4466359" y="3196475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 type="stealth" w="med" len="lg"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7249" name="Oval 1345"/>
                <p:cNvSpPr>
                  <a:spLocks noChangeArrowheads="1"/>
                </p:cNvSpPr>
                <p:nvPr/>
              </p:nvSpPr>
              <p:spPr bwMode="auto">
                <a:xfrm flipH="1">
                  <a:off x="4468868" y="364923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 type="stealth" w="med" len="lg"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cxnSp>
              <p:nvCxnSpPr>
                <p:cNvPr id="37250" name="Straight Arrow Connector 1346"/>
                <p:cNvCxnSpPr>
                  <a:cxnSpLocks noChangeShapeType="1"/>
                  <a:endCxn id="37247" idx="6"/>
                </p:cNvCxnSpPr>
                <p:nvPr/>
              </p:nvCxnSpPr>
              <p:spPr bwMode="auto">
                <a:xfrm flipV="1">
                  <a:off x="3255835" y="2708160"/>
                  <a:ext cx="1213023" cy="602890"/>
                </a:xfrm>
                <a:prstGeom prst="straightConnector1">
                  <a:avLst/>
                </a:prstGeom>
                <a:noFill/>
                <a:ln w="3175" algn="ctr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7251" name="Straight Arrow Connector 1347"/>
                <p:cNvCxnSpPr>
                  <a:cxnSpLocks noChangeShapeType="1"/>
                  <a:endCxn id="37248" idx="6"/>
                </p:cNvCxnSpPr>
                <p:nvPr/>
              </p:nvCxnSpPr>
              <p:spPr bwMode="auto">
                <a:xfrm flipV="1">
                  <a:off x="3250142" y="3219335"/>
                  <a:ext cx="1216217" cy="91715"/>
                </a:xfrm>
                <a:prstGeom prst="straightConnector1">
                  <a:avLst/>
                </a:prstGeom>
                <a:noFill/>
                <a:ln w="3175" algn="ctr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7252" name="Straight Arrow Connector 1348"/>
                <p:cNvCxnSpPr>
                  <a:cxnSpLocks noChangeShapeType="1"/>
                </p:cNvCxnSpPr>
                <p:nvPr/>
              </p:nvCxnSpPr>
              <p:spPr bwMode="auto">
                <a:xfrm>
                  <a:off x="3255835" y="3311050"/>
                  <a:ext cx="1215901" cy="356595"/>
                </a:xfrm>
                <a:prstGeom prst="straightConnector1">
                  <a:avLst/>
                </a:prstGeom>
                <a:noFill/>
                <a:ln w="3175" algn="ctr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37245" name="Oval 1341"/>
              <p:cNvSpPr>
                <a:spLocks noChangeArrowheads="1"/>
              </p:cNvSpPr>
              <p:nvPr/>
            </p:nvSpPr>
            <p:spPr bwMode="auto">
              <a:xfrm flipH="1">
                <a:off x="6954719" y="2011565"/>
                <a:ext cx="4589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7246" name="Straight Arrow Connector 1342"/>
              <p:cNvCxnSpPr>
                <a:cxnSpLocks noChangeShapeType="1"/>
                <a:endCxn id="37245" idx="6"/>
              </p:cNvCxnSpPr>
              <p:nvPr/>
            </p:nvCxnSpPr>
            <p:spPr bwMode="auto">
              <a:xfrm flipV="1">
                <a:off x="5733726" y="2034425"/>
                <a:ext cx="1220993" cy="379370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6957" name="Group 1052"/>
            <p:cNvGrpSpPr>
              <a:grpSpLocks/>
            </p:cNvGrpSpPr>
            <p:nvPr/>
          </p:nvGrpSpPr>
          <p:grpSpPr bwMode="auto">
            <a:xfrm>
              <a:off x="5728686" y="4747163"/>
              <a:ext cx="1272607" cy="1009649"/>
              <a:chOff x="5728011" y="1788045"/>
              <a:chExt cx="1272607" cy="1009649"/>
            </a:xfrm>
          </p:grpSpPr>
          <p:grpSp>
            <p:nvGrpSpPr>
              <p:cNvPr id="37235" name="Group 1331"/>
              <p:cNvGrpSpPr>
                <a:grpSpLocks/>
              </p:cNvGrpSpPr>
              <p:nvPr/>
            </p:nvGrpSpPr>
            <p:grpSpPr bwMode="auto">
              <a:xfrm>
                <a:off x="5728011" y="1788045"/>
                <a:ext cx="1269410" cy="1009649"/>
                <a:chOff x="3250142" y="2685300"/>
                <a:chExt cx="1264445" cy="1009649"/>
              </a:xfrm>
            </p:grpSpPr>
            <p:sp>
              <p:nvSpPr>
                <p:cNvPr id="37238" name="Oval 1334"/>
                <p:cNvSpPr>
                  <a:spLocks noChangeArrowheads="1"/>
                </p:cNvSpPr>
                <p:nvPr/>
              </p:nvSpPr>
              <p:spPr bwMode="auto">
                <a:xfrm flipH="1">
                  <a:off x="4468858" y="268530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 type="stealth" w="med" len="lg"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7239" name="Oval 1335"/>
                <p:cNvSpPr>
                  <a:spLocks noChangeArrowheads="1"/>
                </p:cNvSpPr>
                <p:nvPr/>
              </p:nvSpPr>
              <p:spPr bwMode="auto">
                <a:xfrm flipH="1">
                  <a:off x="4466359" y="3196475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 type="stealth" w="med" len="lg"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7240" name="Oval 1336"/>
                <p:cNvSpPr>
                  <a:spLocks noChangeArrowheads="1"/>
                </p:cNvSpPr>
                <p:nvPr/>
              </p:nvSpPr>
              <p:spPr bwMode="auto">
                <a:xfrm flipH="1">
                  <a:off x="4468868" y="364923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 type="stealth" w="med" len="lg"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cxnSp>
              <p:nvCxnSpPr>
                <p:cNvPr id="37241" name="Straight Arrow Connector 1337"/>
                <p:cNvCxnSpPr>
                  <a:cxnSpLocks noChangeShapeType="1"/>
                  <a:endCxn id="37238" idx="6"/>
                </p:cNvCxnSpPr>
                <p:nvPr/>
              </p:nvCxnSpPr>
              <p:spPr bwMode="auto">
                <a:xfrm flipV="1">
                  <a:off x="3255835" y="2708160"/>
                  <a:ext cx="1213023" cy="602890"/>
                </a:xfrm>
                <a:prstGeom prst="straightConnector1">
                  <a:avLst/>
                </a:prstGeom>
                <a:noFill/>
                <a:ln w="3175" algn="ctr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7242" name="Straight Arrow Connector 1338"/>
                <p:cNvCxnSpPr>
                  <a:cxnSpLocks noChangeShapeType="1"/>
                  <a:endCxn id="37239" idx="6"/>
                </p:cNvCxnSpPr>
                <p:nvPr/>
              </p:nvCxnSpPr>
              <p:spPr bwMode="auto">
                <a:xfrm flipV="1">
                  <a:off x="3250142" y="3219335"/>
                  <a:ext cx="1216217" cy="91715"/>
                </a:xfrm>
                <a:prstGeom prst="straightConnector1">
                  <a:avLst/>
                </a:prstGeom>
                <a:noFill/>
                <a:ln w="3175" algn="ctr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7243" name="Straight Arrow Connector 1339"/>
                <p:cNvCxnSpPr>
                  <a:cxnSpLocks noChangeShapeType="1"/>
                </p:cNvCxnSpPr>
                <p:nvPr/>
              </p:nvCxnSpPr>
              <p:spPr bwMode="auto">
                <a:xfrm>
                  <a:off x="3255835" y="3311050"/>
                  <a:ext cx="1215901" cy="356595"/>
                </a:xfrm>
                <a:prstGeom prst="straightConnector1">
                  <a:avLst/>
                </a:prstGeom>
                <a:noFill/>
                <a:ln w="3175" algn="ctr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37236" name="Oval 1332"/>
              <p:cNvSpPr>
                <a:spLocks noChangeArrowheads="1"/>
              </p:cNvSpPr>
              <p:nvPr/>
            </p:nvSpPr>
            <p:spPr bwMode="auto">
              <a:xfrm flipH="1">
                <a:off x="6954719" y="2011565"/>
                <a:ext cx="4589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7237" name="Straight Arrow Connector 1333"/>
              <p:cNvCxnSpPr>
                <a:cxnSpLocks noChangeShapeType="1"/>
                <a:endCxn id="37236" idx="6"/>
              </p:cNvCxnSpPr>
              <p:nvPr/>
            </p:nvCxnSpPr>
            <p:spPr bwMode="auto">
              <a:xfrm flipV="1">
                <a:off x="5733726" y="2034425"/>
                <a:ext cx="1220993" cy="379370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6958" name="Group 1053"/>
            <p:cNvGrpSpPr>
              <a:grpSpLocks/>
            </p:cNvGrpSpPr>
            <p:nvPr/>
          </p:nvGrpSpPr>
          <p:grpSpPr bwMode="auto">
            <a:xfrm>
              <a:off x="5726781" y="4746906"/>
              <a:ext cx="1272607" cy="1009649"/>
              <a:chOff x="5728011" y="1788045"/>
              <a:chExt cx="1272607" cy="1009649"/>
            </a:xfrm>
          </p:grpSpPr>
          <p:grpSp>
            <p:nvGrpSpPr>
              <p:cNvPr id="37226" name="Group 1322"/>
              <p:cNvGrpSpPr>
                <a:grpSpLocks/>
              </p:cNvGrpSpPr>
              <p:nvPr/>
            </p:nvGrpSpPr>
            <p:grpSpPr bwMode="auto">
              <a:xfrm>
                <a:off x="5728011" y="1788045"/>
                <a:ext cx="1269410" cy="1009649"/>
                <a:chOff x="3250142" y="2685300"/>
                <a:chExt cx="1264445" cy="1009649"/>
              </a:xfrm>
            </p:grpSpPr>
            <p:sp>
              <p:nvSpPr>
                <p:cNvPr id="37229" name="Oval 1325"/>
                <p:cNvSpPr>
                  <a:spLocks noChangeArrowheads="1"/>
                </p:cNvSpPr>
                <p:nvPr/>
              </p:nvSpPr>
              <p:spPr bwMode="auto">
                <a:xfrm flipH="1">
                  <a:off x="4468858" y="268530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 type="stealth" w="med" len="lg"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7230" name="Oval 1326"/>
                <p:cNvSpPr>
                  <a:spLocks noChangeArrowheads="1"/>
                </p:cNvSpPr>
                <p:nvPr/>
              </p:nvSpPr>
              <p:spPr bwMode="auto">
                <a:xfrm flipH="1">
                  <a:off x="4466359" y="3196475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 type="stealth" w="med" len="lg"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7231" name="Oval 1327"/>
                <p:cNvSpPr>
                  <a:spLocks noChangeArrowheads="1"/>
                </p:cNvSpPr>
                <p:nvPr/>
              </p:nvSpPr>
              <p:spPr bwMode="auto">
                <a:xfrm flipH="1">
                  <a:off x="4468868" y="364923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 type="stealth" w="med" len="lg"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cxnSp>
              <p:nvCxnSpPr>
                <p:cNvPr id="37232" name="Straight Arrow Connector 1328"/>
                <p:cNvCxnSpPr>
                  <a:cxnSpLocks noChangeShapeType="1"/>
                  <a:endCxn id="37229" idx="6"/>
                </p:cNvCxnSpPr>
                <p:nvPr/>
              </p:nvCxnSpPr>
              <p:spPr bwMode="auto">
                <a:xfrm flipV="1">
                  <a:off x="3255835" y="2708160"/>
                  <a:ext cx="1213023" cy="602890"/>
                </a:xfrm>
                <a:prstGeom prst="straightConnector1">
                  <a:avLst/>
                </a:prstGeom>
                <a:noFill/>
                <a:ln w="3175" algn="ctr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7233" name="Straight Arrow Connector 1329"/>
                <p:cNvCxnSpPr>
                  <a:cxnSpLocks noChangeShapeType="1"/>
                  <a:endCxn id="37230" idx="6"/>
                </p:cNvCxnSpPr>
                <p:nvPr/>
              </p:nvCxnSpPr>
              <p:spPr bwMode="auto">
                <a:xfrm flipV="1">
                  <a:off x="3250142" y="3219335"/>
                  <a:ext cx="1216217" cy="91715"/>
                </a:xfrm>
                <a:prstGeom prst="straightConnector1">
                  <a:avLst/>
                </a:prstGeom>
                <a:noFill/>
                <a:ln w="3175" algn="ctr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7234" name="Straight Arrow Connector 1330"/>
                <p:cNvCxnSpPr>
                  <a:cxnSpLocks noChangeShapeType="1"/>
                </p:cNvCxnSpPr>
                <p:nvPr/>
              </p:nvCxnSpPr>
              <p:spPr bwMode="auto">
                <a:xfrm>
                  <a:off x="3255835" y="3311050"/>
                  <a:ext cx="1215901" cy="356595"/>
                </a:xfrm>
                <a:prstGeom prst="straightConnector1">
                  <a:avLst/>
                </a:prstGeom>
                <a:noFill/>
                <a:ln w="3175" algn="ctr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37227" name="Oval 1323"/>
              <p:cNvSpPr>
                <a:spLocks noChangeArrowheads="1"/>
              </p:cNvSpPr>
              <p:nvPr/>
            </p:nvSpPr>
            <p:spPr bwMode="auto">
              <a:xfrm flipH="1">
                <a:off x="6954719" y="2011565"/>
                <a:ext cx="4589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7228" name="Straight Arrow Connector 1324"/>
              <p:cNvCxnSpPr>
                <a:cxnSpLocks noChangeShapeType="1"/>
                <a:endCxn id="37227" idx="6"/>
              </p:cNvCxnSpPr>
              <p:nvPr/>
            </p:nvCxnSpPr>
            <p:spPr bwMode="auto">
              <a:xfrm flipV="1">
                <a:off x="5733726" y="2034425"/>
                <a:ext cx="1220993" cy="379370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6959" name="Group 1054"/>
            <p:cNvGrpSpPr>
              <a:grpSpLocks/>
            </p:cNvGrpSpPr>
            <p:nvPr/>
          </p:nvGrpSpPr>
          <p:grpSpPr bwMode="auto">
            <a:xfrm>
              <a:off x="5729844" y="4989320"/>
              <a:ext cx="1272607" cy="1009649"/>
              <a:chOff x="5728011" y="1788045"/>
              <a:chExt cx="1272607" cy="1009649"/>
            </a:xfrm>
          </p:grpSpPr>
          <p:grpSp>
            <p:nvGrpSpPr>
              <p:cNvPr id="37217" name="Group 1313"/>
              <p:cNvGrpSpPr>
                <a:grpSpLocks/>
              </p:cNvGrpSpPr>
              <p:nvPr/>
            </p:nvGrpSpPr>
            <p:grpSpPr bwMode="auto">
              <a:xfrm>
                <a:off x="5728011" y="1788045"/>
                <a:ext cx="1269410" cy="1009649"/>
                <a:chOff x="3250142" y="2685300"/>
                <a:chExt cx="1264445" cy="1009649"/>
              </a:xfrm>
            </p:grpSpPr>
            <p:sp>
              <p:nvSpPr>
                <p:cNvPr id="37220" name="Oval 1316"/>
                <p:cNvSpPr>
                  <a:spLocks noChangeArrowheads="1"/>
                </p:cNvSpPr>
                <p:nvPr/>
              </p:nvSpPr>
              <p:spPr bwMode="auto">
                <a:xfrm flipH="1">
                  <a:off x="4468858" y="268530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 type="stealth" w="med" len="lg"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7221" name="Oval 1317"/>
                <p:cNvSpPr>
                  <a:spLocks noChangeArrowheads="1"/>
                </p:cNvSpPr>
                <p:nvPr/>
              </p:nvSpPr>
              <p:spPr bwMode="auto">
                <a:xfrm flipH="1">
                  <a:off x="4466359" y="3196475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 type="stealth" w="med" len="lg"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7222" name="Oval 1318"/>
                <p:cNvSpPr>
                  <a:spLocks noChangeArrowheads="1"/>
                </p:cNvSpPr>
                <p:nvPr/>
              </p:nvSpPr>
              <p:spPr bwMode="auto">
                <a:xfrm flipH="1">
                  <a:off x="4468868" y="364923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 type="stealth" w="med" len="lg"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cxnSp>
              <p:nvCxnSpPr>
                <p:cNvPr id="37223" name="Straight Arrow Connector 1319"/>
                <p:cNvCxnSpPr>
                  <a:cxnSpLocks noChangeShapeType="1"/>
                  <a:endCxn id="37220" idx="6"/>
                </p:cNvCxnSpPr>
                <p:nvPr/>
              </p:nvCxnSpPr>
              <p:spPr bwMode="auto">
                <a:xfrm flipV="1">
                  <a:off x="3255835" y="2708160"/>
                  <a:ext cx="1213023" cy="602890"/>
                </a:xfrm>
                <a:prstGeom prst="straightConnector1">
                  <a:avLst/>
                </a:prstGeom>
                <a:noFill/>
                <a:ln w="3175" algn="ctr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7224" name="Straight Arrow Connector 1320"/>
                <p:cNvCxnSpPr>
                  <a:cxnSpLocks noChangeShapeType="1"/>
                  <a:endCxn id="37221" idx="6"/>
                </p:cNvCxnSpPr>
                <p:nvPr/>
              </p:nvCxnSpPr>
              <p:spPr bwMode="auto">
                <a:xfrm flipV="1">
                  <a:off x="3250142" y="3219335"/>
                  <a:ext cx="1216217" cy="91715"/>
                </a:xfrm>
                <a:prstGeom prst="straightConnector1">
                  <a:avLst/>
                </a:prstGeom>
                <a:noFill/>
                <a:ln w="3175" algn="ctr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7225" name="Straight Arrow Connector 1321"/>
                <p:cNvCxnSpPr>
                  <a:cxnSpLocks noChangeShapeType="1"/>
                </p:cNvCxnSpPr>
                <p:nvPr/>
              </p:nvCxnSpPr>
              <p:spPr bwMode="auto">
                <a:xfrm>
                  <a:off x="3255835" y="3311050"/>
                  <a:ext cx="1215901" cy="356595"/>
                </a:xfrm>
                <a:prstGeom prst="straightConnector1">
                  <a:avLst/>
                </a:prstGeom>
                <a:noFill/>
                <a:ln w="3175" algn="ctr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37218" name="Oval 1314"/>
              <p:cNvSpPr>
                <a:spLocks noChangeArrowheads="1"/>
              </p:cNvSpPr>
              <p:nvPr/>
            </p:nvSpPr>
            <p:spPr bwMode="auto">
              <a:xfrm flipH="1">
                <a:off x="6954719" y="2011565"/>
                <a:ext cx="4589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7219" name="Straight Arrow Connector 1315"/>
              <p:cNvCxnSpPr>
                <a:cxnSpLocks noChangeShapeType="1"/>
                <a:endCxn id="37218" idx="6"/>
              </p:cNvCxnSpPr>
              <p:nvPr/>
            </p:nvCxnSpPr>
            <p:spPr bwMode="auto">
              <a:xfrm flipV="1">
                <a:off x="5733726" y="2034425"/>
                <a:ext cx="1220993" cy="379370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6960" name="Group 1055"/>
            <p:cNvGrpSpPr>
              <a:grpSpLocks/>
            </p:cNvGrpSpPr>
            <p:nvPr/>
          </p:nvGrpSpPr>
          <p:grpSpPr bwMode="auto">
            <a:xfrm>
              <a:off x="5735692" y="3236624"/>
              <a:ext cx="1269410" cy="777239"/>
              <a:chOff x="3250142" y="2820555"/>
              <a:chExt cx="1264445" cy="777239"/>
            </a:xfrm>
          </p:grpSpPr>
          <p:sp>
            <p:nvSpPr>
              <p:cNvPr id="37211" name="Oval 1307"/>
              <p:cNvSpPr>
                <a:spLocks noChangeArrowheads="1"/>
              </p:cNvSpPr>
              <p:nvPr/>
            </p:nvSpPr>
            <p:spPr bwMode="auto">
              <a:xfrm flipH="1">
                <a:off x="4468858" y="282055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212" name="Oval 1308"/>
              <p:cNvSpPr>
                <a:spLocks noChangeArrowheads="1"/>
              </p:cNvSpPr>
              <p:nvPr/>
            </p:nvSpPr>
            <p:spPr bwMode="auto">
              <a:xfrm flipH="1">
                <a:off x="4466359" y="319647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213" name="Oval 1309"/>
              <p:cNvSpPr>
                <a:spLocks noChangeArrowheads="1"/>
              </p:cNvSpPr>
              <p:nvPr/>
            </p:nvSpPr>
            <p:spPr bwMode="auto">
              <a:xfrm flipH="1">
                <a:off x="4468868" y="355207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7214" name="Straight Arrow Connector 1310"/>
              <p:cNvCxnSpPr>
                <a:cxnSpLocks noChangeShapeType="1"/>
                <a:endCxn id="37211" idx="6"/>
              </p:cNvCxnSpPr>
              <p:nvPr/>
            </p:nvCxnSpPr>
            <p:spPr bwMode="auto">
              <a:xfrm flipV="1">
                <a:off x="3250142" y="2843415"/>
                <a:ext cx="1218716" cy="467635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215" name="Straight Arrow Connector 1311"/>
              <p:cNvCxnSpPr>
                <a:cxnSpLocks noChangeShapeType="1"/>
                <a:endCxn id="37212" idx="6"/>
              </p:cNvCxnSpPr>
              <p:nvPr/>
            </p:nvCxnSpPr>
            <p:spPr bwMode="auto">
              <a:xfrm flipV="1">
                <a:off x="3250142" y="3219335"/>
                <a:ext cx="1216217" cy="91715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216" name="Straight Arrow Connector 1312"/>
              <p:cNvCxnSpPr>
                <a:cxnSpLocks noChangeShapeType="1"/>
                <a:endCxn id="37213" idx="6"/>
              </p:cNvCxnSpPr>
              <p:nvPr/>
            </p:nvCxnSpPr>
            <p:spPr bwMode="auto">
              <a:xfrm>
                <a:off x="3250142" y="3311050"/>
                <a:ext cx="1218726" cy="263885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6961" name="Group 1056"/>
            <p:cNvGrpSpPr>
              <a:grpSpLocks/>
            </p:cNvGrpSpPr>
            <p:nvPr/>
          </p:nvGrpSpPr>
          <p:grpSpPr bwMode="auto">
            <a:xfrm>
              <a:off x="5732785" y="3359657"/>
              <a:ext cx="1269410" cy="777239"/>
              <a:chOff x="3250142" y="2820555"/>
              <a:chExt cx="1264445" cy="777239"/>
            </a:xfrm>
          </p:grpSpPr>
          <p:sp>
            <p:nvSpPr>
              <p:cNvPr id="37205" name="Oval 1301"/>
              <p:cNvSpPr>
                <a:spLocks noChangeArrowheads="1"/>
              </p:cNvSpPr>
              <p:nvPr/>
            </p:nvSpPr>
            <p:spPr bwMode="auto">
              <a:xfrm flipH="1">
                <a:off x="4468858" y="282055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206" name="Oval 1302"/>
              <p:cNvSpPr>
                <a:spLocks noChangeArrowheads="1"/>
              </p:cNvSpPr>
              <p:nvPr/>
            </p:nvSpPr>
            <p:spPr bwMode="auto">
              <a:xfrm flipH="1">
                <a:off x="4466359" y="319647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207" name="Oval 1303"/>
              <p:cNvSpPr>
                <a:spLocks noChangeArrowheads="1"/>
              </p:cNvSpPr>
              <p:nvPr/>
            </p:nvSpPr>
            <p:spPr bwMode="auto">
              <a:xfrm flipH="1">
                <a:off x="4468868" y="355207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7208" name="Straight Arrow Connector 1304"/>
              <p:cNvCxnSpPr>
                <a:cxnSpLocks noChangeShapeType="1"/>
                <a:endCxn id="37205" idx="6"/>
              </p:cNvCxnSpPr>
              <p:nvPr/>
            </p:nvCxnSpPr>
            <p:spPr bwMode="auto">
              <a:xfrm flipV="1">
                <a:off x="3250142" y="2843415"/>
                <a:ext cx="1218716" cy="467635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209" name="Straight Arrow Connector 1305"/>
              <p:cNvCxnSpPr>
                <a:cxnSpLocks noChangeShapeType="1"/>
                <a:endCxn id="37206" idx="6"/>
              </p:cNvCxnSpPr>
              <p:nvPr/>
            </p:nvCxnSpPr>
            <p:spPr bwMode="auto">
              <a:xfrm flipV="1">
                <a:off x="3250142" y="3219335"/>
                <a:ext cx="1216217" cy="91715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210" name="Straight Arrow Connector 1306"/>
              <p:cNvCxnSpPr>
                <a:cxnSpLocks noChangeShapeType="1"/>
                <a:endCxn id="37207" idx="6"/>
              </p:cNvCxnSpPr>
              <p:nvPr/>
            </p:nvCxnSpPr>
            <p:spPr bwMode="auto">
              <a:xfrm>
                <a:off x="3250142" y="3311050"/>
                <a:ext cx="1218726" cy="263885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6962" name="Group 1057"/>
            <p:cNvGrpSpPr>
              <a:grpSpLocks/>
            </p:cNvGrpSpPr>
            <p:nvPr/>
          </p:nvGrpSpPr>
          <p:grpSpPr bwMode="auto">
            <a:xfrm>
              <a:off x="5732775" y="3485243"/>
              <a:ext cx="1269410" cy="777239"/>
              <a:chOff x="3250142" y="2820555"/>
              <a:chExt cx="1264445" cy="777239"/>
            </a:xfrm>
          </p:grpSpPr>
          <p:sp>
            <p:nvSpPr>
              <p:cNvPr id="37199" name="Oval 1295"/>
              <p:cNvSpPr>
                <a:spLocks noChangeArrowheads="1"/>
              </p:cNvSpPr>
              <p:nvPr/>
            </p:nvSpPr>
            <p:spPr bwMode="auto">
              <a:xfrm flipH="1">
                <a:off x="4468858" y="282055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200" name="Oval 1296"/>
              <p:cNvSpPr>
                <a:spLocks noChangeArrowheads="1"/>
              </p:cNvSpPr>
              <p:nvPr/>
            </p:nvSpPr>
            <p:spPr bwMode="auto">
              <a:xfrm flipH="1">
                <a:off x="4466359" y="319647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201" name="Oval 1297"/>
              <p:cNvSpPr>
                <a:spLocks noChangeArrowheads="1"/>
              </p:cNvSpPr>
              <p:nvPr/>
            </p:nvSpPr>
            <p:spPr bwMode="auto">
              <a:xfrm flipH="1">
                <a:off x="4468868" y="355207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7202" name="Straight Arrow Connector 1298"/>
              <p:cNvCxnSpPr>
                <a:cxnSpLocks noChangeShapeType="1"/>
                <a:endCxn id="37199" idx="6"/>
              </p:cNvCxnSpPr>
              <p:nvPr/>
            </p:nvCxnSpPr>
            <p:spPr bwMode="auto">
              <a:xfrm flipV="1">
                <a:off x="3250142" y="2843415"/>
                <a:ext cx="1218716" cy="467635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203" name="Straight Arrow Connector 1299"/>
              <p:cNvCxnSpPr>
                <a:cxnSpLocks noChangeShapeType="1"/>
                <a:endCxn id="37200" idx="6"/>
              </p:cNvCxnSpPr>
              <p:nvPr/>
            </p:nvCxnSpPr>
            <p:spPr bwMode="auto">
              <a:xfrm flipV="1">
                <a:off x="3250142" y="3219335"/>
                <a:ext cx="1216217" cy="91715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204" name="Straight Arrow Connector 1300"/>
              <p:cNvCxnSpPr>
                <a:cxnSpLocks noChangeShapeType="1"/>
                <a:endCxn id="37201" idx="6"/>
              </p:cNvCxnSpPr>
              <p:nvPr/>
            </p:nvCxnSpPr>
            <p:spPr bwMode="auto">
              <a:xfrm>
                <a:off x="3250142" y="3311050"/>
                <a:ext cx="1218726" cy="263885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6963" name="Group 1058"/>
            <p:cNvGrpSpPr>
              <a:grpSpLocks/>
            </p:cNvGrpSpPr>
            <p:nvPr/>
          </p:nvGrpSpPr>
          <p:grpSpPr bwMode="auto">
            <a:xfrm>
              <a:off x="5729304" y="3665724"/>
              <a:ext cx="1269410" cy="777239"/>
              <a:chOff x="3250142" y="2820555"/>
              <a:chExt cx="1264445" cy="777239"/>
            </a:xfrm>
          </p:grpSpPr>
          <p:sp>
            <p:nvSpPr>
              <p:cNvPr id="37193" name="Oval 1289"/>
              <p:cNvSpPr>
                <a:spLocks noChangeArrowheads="1"/>
              </p:cNvSpPr>
              <p:nvPr/>
            </p:nvSpPr>
            <p:spPr bwMode="auto">
              <a:xfrm flipH="1">
                <a:off x="4468858" y="282055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194" name="Oval 1290"/>
              <p:cNvSpPr>
                <a:spLocks noChangeArrowheads="1"/>
              </p:cNvSpPr>
              <p:nvPr/>
            </p:nvSpPr>
            <p:spPr bwMode="auto">
              <a:xfrm flipH="1">
                <a:off x="4466359" y="319647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195" name="Oval 1291"/>
              <p:cNvSpPr>
                <a:spLocks noChangeArrowheads="1"/>
              </p:cNvSpPr>
              <p:nvPr/>
            </p:nvSpPr>
            <p:spPr bwMode="auto">
              <a:xfrm flipH="1">
                <a:off x="4468868" y="355207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7196" name="Straight Arrow Connector 1292"/>
              <p:cNvCxnSpPr>
                <a:cxnSpLocks noChangeShapeType="1"/>
                <a:endCxn id="37193" idx="6"/>
              </p:cNvCxnSpPr>
              <p:nvPr/>
            </p:nvCxnSpPr>
            <p:spPr bwMode="auto">
              <a:xfrm flipV="1">
                <a:off x="3250142" y="2843415"/>
                <a:ext cx="1218716" cy="467635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197" name="Straight Arrow Connector 1293"/>
              <p:cNvCxnSpPr>
                <a:cxnSpLocks noChangeShapeType="1"/>
                <a:endCxn id="37194" idx="6"/>
              </p:cNvCxnSpPr>
              <p:nvPr/>
            </p:nvCxnSpPr>
            <p:spPr bwMode="auto">
              <a:xfrm flipV="1">
                <a:off x="3250142" y="3219335"/>
                <a:ext cx="1216217" cy="91715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198" name="Straight Arrow Connector 1294"/>
              <p:cNvCxnSpPr>
                <a:cxnSpLocks noChangeShapeType="1"/>
                <a:endCxn id="37195" idx="6"/>
              </p:cNvCxnSpPr>
              <p:nvPr/>
            </p:nvCxnSpPr>
            <p:spPr bwMode="auto">
              <a:xfrm>
                <a:off x="3250142" y="3311050"/>
                <a:ext cx="1218726" cy="263885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6964" name="Group 1059"/>
            <p:cNvGrpSpPr>
              <a:grpSpLocks/>
            </p:cNvGrpSpPr>
            <p:nvPr/>
          </p:nvGrpSpPr>
          <p:grpSpPr bwMode="auto">
            <a:xfrm>
              <a:off x="5738161" y="3805440"/>
              <a:ext cx="1269410" cy="777239"/>
              <a:chOff x="3250142" y="2820555"/>
              <a:chExt cx="1264445" cy="777239"/>
            </a:xfrm>
          </p:grpSpPr>
          <p:sp>
            <p:nvSpPr>
              <p:cNvPr id="37187" name="Oval 1283"/>
              <p:cNvSpPr>
                <a:spLocks noChangeArrowheads="1"/>
              </p:cNvSpPr>
              <p:nvPr/>
            </p:nvSpPr>
            <p:spPr bwMode="auto">
              <a:xfrm flipH="1">
                <a:off x="4468858" y="282055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188" name="Oval 1284"/>
              <p:cNvSpPr>
                <a:spLocks noChangeArrowheads="1"/>
              </p:cNvSpPr>
              <p:nvPr/>
            </p:nvSpPr>
            <p:spPr bwMode="auto">
              <a:xfrm flipH="1">
                <a:off x="4466359" y="319647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189" name="Oval 1285"/>
              <p:cNvSpPr>
                <a:spLocks noChangeArrowheads="1"/>
              </p:cNvSpPr>
              <p:nvPr/>
            </p:nvSpPr>
            <p:spPr bwMode="auto">
              <a:xfrm flipH="1">
                <a:off x="4468868" y="355207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7190" name="Straight Arrow Connector 1286"/>
              <p:cNvCxnSpPr>
                <a:cxnSpLocks noChangeShapeType="1"/>
                <a:endCxn id="37187" idx="6"/>
              </p:cNvCxnSpPr>
              <p:nvPr/>
            </p:nvCxnSpPr>
            <p:spPr bwMode="auto">
              <a:xfrm flipV="1">
                <a:off x="3250142" y="2843415"/>
                <a:ext cx="1218716" cy="467635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191" name="Straight Arrow Connector 1287"/>
              <p:cNvCxnSpPr>
                <a:cxnSpLocks noChangeShapeType="1"/>
                <a:endCxn id="37188" idx="6"/>
              </p:cNvCxnSpPr>
              <p:nvPr/>
            </p:nvCxnSpPr>
            <p:spPr bwMode="auto">
              <a:xfrm flipV="1">
                <a:off x="3250142" y="3219335"/>
                <a:ext cx="1216217" cy="91715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192" name="Straight Arrow Connector 1288"/>
              <p:cNvCxnSpPr>
                <a:cxnSpLocks noChangeShapeType="1"/>
                <a:endCxn id="37189" idx="6"/>
              </p:cNvCxnSpPr>
              <p:nvPr/>
            </p:nvCxnSpPr>
            <p:spPr bwMode="auto">
              <a:xfrm>
                <a:off x="3250142" y="3311050"/>
                <a:ext cx="1218726" cy="263885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6965" name="Group 1060"/>
            <p:cNvGrpSpPr>
              <a:grpSpLocks/>
            </p:cNvGrpSpPr>
            <p:nvPr/>
          </p:nvGrpSpPr>
          <p:grpSpPr bwMode="auto">
            <a:xfrm>
              <a:off x="5733589" y="3977476"/>
              <a:ext cx="1269410" cy="777239"/>
              <a:chOff x="3250142" y="2820555"/>
              <a:chExt cx="1264445" cy="777239"/>
            </a:xfrm>
          </p:grpSpPr>
          <p:sp>
            <p:nvSpPr>
              <p:cNvPr id="37181" name="Oval 1277"/>
              <p:cNvSpPr>
                <a:spLocks noChangeArrowheads="1"/>
              </p:cNvSpPr>
              <p:nvPr/>
            </p:nvSpPr>
            <p:spPr bwMode="auto">
              <a:xfrm flipH="1">
                <a:off x="4468858" y="282055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182" name="Oval 1278"/>
              <p:cNvSpPr>
                <a:spLocks noChangeArrowheads="1"/>
              </p:cNvSpPr>
              <p:nvPr/>
            </p:nvSpPr>
            <p:spPr bwMode="auto">
              <a:xfrm flipH="1">
                <a:off x="4466359" y="319647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183" name="Oval 1279"/>
              <p:cNvSpPr>
                <a:spLocks noChangeArrowheads="1"/>
              </p:cNvSpPr>
              <p:nvPr/>
            </p:nvSpPr>
            <p:spPr bwMode="auto">
              <a:xfrm flipH="1">
                <a:off x="4468868" y="355207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7184" name="Straight Arrow Connector 1280"/>
              <p:cNvCxnSpPr>
                <a:cxnSpLocks noChangeShapeType="1"/>
                <a:endCxn id="37181" idx="6"/>
              </p:cNvCxnSpPr>
              <p:nvPr/>
            </p:nvCxnSpPr>
            <p:spPr bwMode="auto">
              <a:xfrm flipV="1">
                <a:off x="3250142" y="2843415"/>
                <a:ext cx="1218716" cy="467635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185" name="Straight Arrow Connector 1281"/>
              <p:cNvCxnSpPr>
                <a:cxnSpLocks noChangeShapeType="1"/>
                <a:endCxn id="37182" idx="6"/>
              </p:cNvCxnSpPr>
              <p:nvPr/>
            </p:nvCxnSpPr>
            <p:spPr bwMode="auto">
              <a:xfrm flipV="1">
                <a:off x="3250142" y="3219335"/>
                <a:ext cx="1216217" cy="91715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186" name="Straight Arrow Connector 1282"/>
              <p:cNvCxnSpPr>
                <a:cxnSpLocks noChangeShapeType="1"/>
                <a:endCxn id="37183" idx="6"/>
              </p:cNvCxnSpPr>
              <p:nvPr/>
            </p:nvCxnSpPr>
            <p:spPr bwMode="auto">
              <a:xfrm>
                <a:off x="3250142" y="3311050"/>
                <a:ext cx="1218726" cy="263885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6966" name="Group 1061"/>
            <p:cNvGrpSpPr>
              <a:grpSpLocks/>
            </p:cNvGrpSpPr>
            <p:nvPr/>
          </p:nvGrpSpPr>
          <p:grpSpPr bwMode="auto">
            <a:xfrm>
              <a:off x="5731208" y="4158122"/>
              <a:ext cx="1269410" cy="777239"/>
              <a:chOff x="3250142" y="2820555"/>
              <a:chExt cx="1264445" cy="777239"/>
            </a:xfrm>
          </p:grpSpPr>
          <p:sp>
            <p:nvSpPr>
              <p:cNvPr id="37175" name="Oval 1271"/>
              <p:cNvSpPr>
                <a:spLocks noChangeArrowheads="1"/>
              </p:cNvSpPr>
              <p:nvPr/>
            </p:nvSpPr>
            <p:spPr bwMode="auto">
              <a:xfrm flipH="1">
                <a:off x="4468858" y="282055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176" name="Oval 1272"/>
              <p:cNvSpPr>
                <a:spLocks noChangeArrowheads="1"/>
              </p:cNvSpPr>
              <p:nvPr/>
            </p:nvSpPr>
            <p:spPr bwMode="auto">
              <a:xfrm flipH="1">
                <a:off x="4466359" y="319647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177" name="Oval 1273"/>
              <p:cNvSpPr>
                <a:spLocks noChangeArrowheads="1"/>
              </p:cNvSpPr>
              <p:nvPr/>
            </p:nvSpPr>
            <p:spPr bwMode="auto">
              <a:xfrm flipH="1">
                <a:off x="4468868" y="355207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7178" name="Straight Arrow Connector 1274"/>
              <p:cNvCxnSpPr>
                <a:cxnSpLocks noChangeShapeType="1"/>
                <a:endCxn id="37175" idx="6"/>
              </p:cNvCxnSpPr>
              <p:nvPr/>
            </p:nvCxnSpPr>
            <p:spPr bwMode="auto">
              <a:xfrm flipV="1">
                <a:off x="3250142" y="2843415"/>
                <a:ext cx="1218716" cy="467635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179" name="Straight Arrow Connector 1275"/>
              <p:cNvCxnSpPr>
                <a:cxnSpLocks noChangeShapeType="1"/>
                <a:endCxn id="37176" idx="6"/>
              </p:cNvCxnSpPr>
              <p:nvPr/>
            </p:nvCxnSpPr>
            <p:spPr bwMode="auto">
              <a:xfrm flipV="1">
                <a:off x="3250142" y="3219335"/>
                <a:ext cx="1216217" cy="91715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180" name="Straight Arrow Connector 1276"/>
              <p:cNvCxnSpPr>
                <a:cxnSpLocks noChangeShapeType="1"/>
                <a:endCxn id="37177" idx="6"/>
              </p:cNvCxnSpPr>
              <p:nvPr/>
            </p:nvCxnSpPr>
            <p:spPr bwMode="auto">
              <a:xfrm>
                <a:off x="3250142" y="3311050"/>
                <a:ext cx="1218726" cy="263885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6967" name="Group 1062"/>
            <p:cNvGrpSpPr>
              <a:grpSpLocks/>
            </p:cNvGrpSpPr>
            <p:nvPr/>
          </p:nvGrpSpPr>
          <p:grpSpPr bwMode="auto">
            <a:xfrm>
              <a:off x="5733091" y="4331916"/>
              <a:ext cx="1269410" cy="777239"/>
              <a:chOff x="3250142" y="2820555"/>
              <a:chExt cx="1264445" cy="777239"/>
            </a:xfrm>
          </p:grpSpPr>
          <p:sp>
            <p:nvSpPr>
              <p:cNvPr id="37169" name="Oval 1265"/>
              <p:cNvSpPr>
                <a:spLocks noChangeArrowheads="1"/>
              </p:cNvSpPr>
              <p:nvPr/>
            </p:nvSpPr>
            <p:spPr bwMode="auto">
              <a:xfrm flipH="1">
                <a:off x="4468858" y="282055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170" name="Oval 1266"/>
              <p:cNvSpPr>
                <a:spLocks noChangeArrowheads="1"/>
              </p:cNvSpPr>
              <p:nvPr/>
            </p:nvSpPr>
            <p:spPr bwMode="auto">
              <a:xfrm flipH="1">
                <a:off x="4466359" y="319647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171" name="Oval 1267"/>
              <p:cNvSpPr>
                <a:spLocks noChangeArrowheads="1"/>
              </p:cNvSpPr>
              <p:nvPr/>
            </p:nvSpPr>
            <p:spPr bwMode="auto">
              <a:xfrm flipH="1">
                <a:off x="4468868" y="355207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7172" name="Straight Arrow Connector 1268"/>
              <p:cNvCxnSpPr>
                <a:cxnSpLocks noChangeShapeType="1"/>
                <a:endCxn id="37169" idx="6"/>
              </p:cNvCxnSpPr>
              <p:nvPr/>
            </p:nvCxnSpPr>
            <p:spPr bwMode="auto">
              <a:xfrm flipV="1">
                <a:off x="3250142" y="2843415"/>
                <a:ext cx="1218716" cy="467635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173" name="Straight Arrow Connector 1269"/>
              <p:cNvCxnSpPr>
                <a:cxnSpLocks noChangeShapeType="1"/>
                <a:endCxn id="37170" idx="6"/>
              </p:cNvCxnSpPr>
              <p:nvPr/>
            </p:nvCxnSpPr>
            <p:spPr bwMode="auto">
              <a:xfrm flipV="1">
                <a:off x="3250142" y="3219335"/>
                <a:ext cx="1216217" cy="91715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174" name="Straight Arrow Connector 1270"/>
              <p:cNvCxnSpPr>
                <a:cxnSpLocks noChangeShapeType="1"/>
                <a:endCxn id="37171" idx="6"/>
              </p:cNvCxnSpPr>
              <p:nvPr/>
            </p:nvCxnSpPr>
            <p:spPr bwMode="auto">
              <a:xfrm>
                <a:off x="3250142" y="3311050"/>
                <a:ext cx="1218726" cy="263885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6968" name="Group 1063"/>
            <p:cNvGrpSpPr>
              <a:grpSpLocks/>
            </p:cNvGrpSpPr>
            <p:nvPr/>
          </p:nvGrpSpPr>
          <p:grpSpPr bwMode="auto">
            <a:xfrm>
              <a:off x="5738827" y="4518315"/>
              <a:ext cx="1269410" cy="777239"/>
              <a:chOff x="3250142" y="2820555"/>
              <a:chExt cx="1264445" cy="777239"/>
            </a:xfrm>
          </p:grpSpPr>
          <p:sp>
            <p:nvSpPr>
              <p:cNvPr id="37163" name="Oval 1259"/>
              <p:cNvSpPr>
                <a:spLocks noChangeArrowheads="1"/>
              </p:cNvSpPr>
              <p:nvPr/>
            </p:nvSpPr>
            <p:spPr bwMode="auto">
              <a:xfrm flipH="1">
                <a:off x="4468858" y="282055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164" name="Oval 1260"/>
              <p:cNvSpPr>
                <a:spLocks noChangeArrowheads="1"/>
              </p:cNvSpPr>
              <p:nvPr/>
            </p:nvSpPr>
            <p:spPr bwMode="auto">
              <a:xfrm flipH="1">
                <a:off x="4466359" y="319647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165" name="Oval 1261"/>
              <p:cNvSpPr>
                <a:spLocks noChangeArrowheads="1"/>
              </p:cNvSpPr>
              <p:nvPr/>
            </p:nvSpPr>
            <p:spPr bwMode="auto">
              <a:xfrm flipH="1">
                <a:off x="4468868" y="355207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7166" name="Straight Arrow Connector 1262"/>
              <p:cNvCxnSpPr>
                <a:cxnSpLocks noChangeShapeType="1"/>
                <a:endCxn id="37163" idx="6"/>
              </p:cNvCxnSpPr>
              <p:nvPr/>
            </p:nvCxnSpPr>
            <p:spPr bwMode="auto">
              <a:xfrm flipV="1">
                <a:off x="3250142" y="2843415"/>
                <a:ext cx="1218716" cy="467635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167" name="Straight Arrow Connector 1263"/>
              <p:cNvCxnSpPr>
                <a:cxnSpLocks noChangeShapeType="1"/>
                <a:endCxn id="37164" idx="6"/>
              </p:cNvCxnSpPr>
              <p:nvPr/>
            </p:nvCxnSpPr>
            <p:spPr bwMode="auto">
              <a:xfrm flipV="1">
                <a:off x="3250142" y="3219335"/>
                <a:ext cx="1216217" cy="91715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168" name="Straight Arrow Connector 1264"/>
              <p:cNvCxnSpPr>
                <a:cxnSpLocks noChangeShapeType="1"/>
                <a:endCxn id="37165" idx="6"/>
              </p:cNvCxnSpPr>
              <p:nvPr/>
            </p:nvCxnSpPr>
            <p:spPr bwMode="auto">
              <a:xfrm>
                <a:off x="3250142" y="3311050"/>
                <a:ext cx="1218726" cy="263885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6969" name="Group 1064"/>
            <p:cNvGrpSpPr>
              <a:grpSpLocks/>
            </p:cNvGrpSpPr>
            <p:nvPr/>
          </p:nvGrpSpPr>
          <p:grpSpPr bwMode="auto">
            <a:xfrm>
              <a:off x="5735621" y="4702535"/>
              <a:ext cx="1269410" cy="777239"/>
              <a:chOff x="3250142" y="2820555"/>
              <a:chExt cx="1264445" cy="777239"/>
            </a:xfrm>
          </p:grpSpPr>
          <p:sp>
            <p:nvSpPr>
              <p:cNvPr id="37157" name="Oval 1253"/>
              <p:cNvSpPr>
                <a:spLocks noChangeArrowheads="1"/>
              </p:cNvSpPr>
              <p:nvPr/>
            </p:nvSpPr>
            <p:spPr bwMode="auto">
              <a:xfrm flipH="1">
                <a:off x="4468858" y="282055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158" name="Oval 1254"/>
              <p:cNvSpPr>
                <a:spLocks noChangeArrowheads="1"/>
              </p:cNvSpPr>
              <p:nvPr/>
            </p:nvSpPr>
            <p:spPr bwMode="auto">
              <a:xfrm flipH="1">
                <a:off x="4466359" y="319647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159" name="Oval 1255"/>
              <p:cNvSpPr>
                <a:spLocks noChangeArrowheads="1"/>
              </p:cNvSpPr>
              <p:nvPr/>
            </p:nvSpPr>
            <p:spPr bwMode="auto">
              <a:xfrm flipH="1">
                <a:off x="4468868" y="355207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7160" name="Straight Arrow Connector 1256"/>
              <p:cNvCxnSpPr>
                <a:cxnSpLocks noChangeShapeType="1"/>
                <a:endCxn id="37157" idx="6"/>
              </p:cNvCxnSpPr>
              <p:nvPr/>
            </p:nvCxnSpPr>
            <p:spPr bwMode="auto">
              <a:xfrm flipV="1">
                <a:off x="3250142" y="2843415"/>
                <a:ext cx="1218716" cy="467635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161" name="Straight Arrow Connector 1257"/>
              <p:cNvCxnSpPr>
                <a:cxnSpLocks noChangeShapeType="1"/>
                <a:endCxn id="37158" idx="6"/>
              </p:cNvCxnSpPr>
              <p:nvPr/>
            </p:nvCxnSpPr>
            <p:spPr bwMode="auto">
              <a:xfrm flipV="1">
                <a:off x="3250142" y="3219335"/>
                <a:ext cx="1216217" cy="91715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162" name="Straight Arrow Connector 1258"/>
              <p:cNvCxnSpPr>
                <a:cxnSpLocks noChangeShapeType="1"/>
                <a:endCxn id="37159" idx="6"/>
              </p:cNvCxnSpPr>
              <p:nvPr/>
            </p:nvCxnSpPr>
            <p:spPr bwMode="auto">
              <a:xfrm>
                <a:off x="3250142" y="3311050"/>
                <a:ext cx="1218726" cy="263885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6970" name="Group 1065"/>
            <p:cNvGrpSpPr>
              <a:grpSpLocks/>
            </p:cNvGrpSpPr>
            <p:nvPr/>
          </p:nvGrpSpPr>
          <p:grpSpPr bwMode="auto">
            <a:xfrm>
              <a:off x="5731845" y="4771014"/>
              <a:ext cx="1269410" cy="777239"/>
              <a:chOff x="3250142" y="2820555"/>
              <a:chExt cx="1264445" cy="777239"/>
            </a:xfrm>
          </p:grpSpPr>
          <p:sp>
            <p:nvSpPr>
              <p:cNvPr id="37151" name="Oval 1247"/>
              <p:cNvSpPr>
                <a:spLocks noChangeArrowheads="1"/>
              </p:cNvSpPr>
              <p:nvPr/>
            </p:nvSpPr>
            <p:spPr bwMode="auto">
              <a:xfrm flipH="1">
                <a:off x="4468858" y="282055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152" name="Oval 1248"/>
              <p:cNvSpPr>
                <a:spLocks noChangeArrowheads="1"/>
              </p:cNvSpPr>
              <p:nvPr/>
            </p:nvSpPr>
            <p:spPr bwMode="auto">
              <a:xfrm flipH="1">
                <a:off x="4466359" y="319647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153" name="Oval 1249"/>
              <p:cNvSpPr>
                <a:spLocks noChangeArrowheads="1"/>
              </p:cNvSpPr>
              <p:nvPr/>
            </p:nvSpPr>
            <p:spPr bwMode="auto">
              <a:xfrm flipH="1">
                <a:off x="4468868" y="355207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7154" name="Straight Arrow Connector 1250"/>
              <p:cNvCxnSpPr>
                <a:cxnSpLocks noChangeShapeType="1"/>
                <a:endCxn id="37151" idx="6"/>
              </p:cNvCxnSpPr>
              <p:nvPr/>
            </p:nvCxnSpPr>
            <p:spPr bwMode="auto">
              <a:xfrm flipV="1">
                <a:off x="3250142" y="2843415"/>
                <a:ext cx="1218716" cy="467635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155" name="Straight Arrow Connector 1251"/>
              <p:cNvCxnSpPr>
                <a:cxnSpLocks noChangeShapeType="1"/>
                <a:endCxn id="37152" idx="6"/>
              </p:cNvCxnSpPr>
              <p:nvPr/>
            </p:nvCxnSpPr>
            <p:spPr bwMode="auto">
              <a:xfrm flipV="1">
                <a:off x="3250142" y="3219335"/>
                <a:ext cx="1216217" cy="91715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156" name="Straight Arrow Connector 1252"/>
              <p:cNvCxnSpPr>
                <a:cxnSpLocks noChangeShapeType="1"/>
                <a:endCxn id="37153" idx="6"/>
              </p:cNvCxnSpPr>
              <p:nvPr/>
            </p:nvCxnSpPr>
            <p:spPr bwMode="auto">
              <a:xfrm>
                <a:off x="3250142" y="3311050"/>
                <a:ext cx="1218726" cy="263885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6971" name="Group 1066"/>
            <p:cNvGrpSpPr>
              <a:grpSpLocks/>
            </p:cNvGrpSpPr>
            <p:nvPr/>
          </p:nvGrpSpPr>
          <p:grpSpPr bwMode="auto">
            <a:xfrm>
              <a:off x="5739450" y="4991829"/>
              <a:ext cx="1269410" cy="777239"/>
              <a:chOff x="3250142" y="2820555"/>
              <a:chExt cx="1264445" cy="777239"/>
            </a:xfrm>
          </p:grpSpPr>
          <p:sp>
            <p:nvSpPr>
              <p:cNvPr id="37145" name="Oval 1241"/>
              <p:cNvSpPr>
                <a:spLocks noChangeArrowheads="1"/>
              </p:cNvSpPr>
              <p:nvPr/>
            </p:nvSpPr>
            <p:spPr bwMode="auto">
              <a:xfrm flipH="1">
                <a:off x="4468858" y="282055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146" name="Oval 1242"/>
              <p:cNvSpPr>
                <a:spLocks noChangeArrowheads="1"/>
              </p:cNvSpPr>
              <p:nvPr/>
            </p:nvSpPr>
            <p:spPr bwMode="auto">
              <a:xfrm flipH="1">
                <a:off x="4466359" y="319647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147" name="Oval 1243"/>
              <p:cNvSpPr>
                <a:spLocks noChangeArrowheads="1"/>
              </p:cNvSpPr>
              <p:nvPr/>
            </p:nvSpPr>
            <p:spPr bwMode="auto">
              <a:xfrm flipH="1">
                <a:off x="4468868" y="355207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7148" name="Straight Arrow Connector 1244"/>
              <p:cNvCxnSpPr>
                <a:cxnSpLocks noChangeShapeType="1"/>
                <a:endCxn id="37145" idx="6"/>
              </p:cNvCxnSpPr>
              <p:nvPr/>
            </p:nvCxnSpPr>
            <p:spPr bwMode="auto">
              <a:xfrm flipV="1">
                <a:off x="3250142" y="2843415"/>
                <a:ext cx="1218716" cy="467635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149" name="Straight Arrow Connector 1245"/>
              <p:cNvCxnSpPr>
                <a:cxnSpLocks noChangeShapeType="1"/>
                <a:endCxn id="37146" idx="6"/>
              </p:cNvCxnSpPr>
              <p:nvPr/>
            </p:nvCxnSpPr>
            <p:spPr bwMode="auto">
              <a:xfrm flipV="1">
                <a:off x="3250142" y="3219335"/>
                <a:ext cx="1216217" cy="91715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150" name="Straight Arrow Connector 1246"/>
              <p:cNvCxnSpPr>
                <a:cxnSpLocks noChangeShapeType="1"/>
                <a:endCxn id="37147" idx="6"/>
              </p:cNvCxnSpPr>
              <p:nvPr/>
            </p:nvCxnSpPr>
            <p:spPr bwMode="auto">
              <a:xfrm>
                <a:off x="3250142" y="3311050"/>
                <a:ext cx="1218726" cy="263885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6972" name="Group 1067"/>
            <p:cNvGrpSpPr>
              <a:grpSpLocks/>
            </p:cNvGrpSpPr>
            <p:nvPr/>
          </p:nvGrpSpPr>
          <p:grpSpPr bwMode="auto">
            <a:xfrm>
              <a:off x="5738330" y="5249234"/>
              <a:ext cx="1269410" cy="777239"/>
              <a:chOff x="3250142" y="2820555"/>
              <a:chExt cx="1264445" cy="777239"/>
            </a:xfrm>
          </p:grpSpPr>
          <p:sp>
            <p:nvSpPr>
              <p:cNvPr id="37139" name="Oval 1235"/>
              <p:cNvSpPr>
                <a:spLocks noChangeArrowheads="1"/>
              </p:cNvSpPr>
              <p:nvPr/>
            </p:nvSpPr>
            <p:spPr bwMode="auto">
              <a:xfrm flipH="1">
                <a:off x="4468858" y="282055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140" name="Oval 1236"/>
              <p:cNvSpPr>
                <a:spLocks noChangeArrowheads="1"/>
              </p:cNvSpPr>
              <p:nvPr/>
            </p:nvSpPr>
            <p:spPr bwMode="auto">
              <a:xfrm flipH="1">
                <a:off x="4466359" y="319647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141" name="Oval 1237"/>
              <p:cNvSpPr>
                <a:spLocks noChangeArrowheads="1"/>
              </p:cNvSpPr>
              <p:nvPr/>
            </p:nvSpPr>
            <p:spPr bwMode="auto">
              <a:xfrm flipH="1">
                <a:off x="4468868" y="355207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7142" name="Straight Arrow Connector 1238"/>
              <p:cNvCxnSpPr>
                <a:cxnSpLocks noChangeShapeType="1"/>
                <a:endCxn id="37139" idx="6"/>
              </p:cNvCxnSpPr>
              <p:nvPr/>
            </p:nvCxnSpPr>
            <p:spPr bwMode="auto">
              <a:xfrm flipV="1">
                <a:off x="3250142" y="2843415"/>
                <a:ext cx="1218716" cy="467635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143" name="Straight Arrow Connector 1239"/>
              <p:cNvCxnSpPr>
                <a:cxnSpLocks noChangeShapeType="1"/>
                <a:endCxn id="37140" idx="6"/>
              </p:cNvCxnSpPr>
              <p:nvPr/>
            </p:nvCxnSpPr>
            <p:spPr bwMode="auto">
              <a:xfrm flipV="1">
                <a:off x="3250142" y="3219335"/>
                <a:ext cx="1216217" cy="91715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144" name="Straight Arrow Connector 1240"/>
              <p:cNvCxnSpPr>
                <a:cxnSpLocks noChangeShapeType="1"/>
                <a:endCxn id="37141" idx="6"/>
              </p:cNvCxnSpPr>
              <p:nvPr/>
            </p:nvCxnSpPr>
            <p:spPr bwMode="auto">
              <a:xfrm>
                <a:off x="3250142" y="3311050"/>
                <a:ext cx="1218726" cy="263885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6973" name="Group 1068"/>
            <p:cNvGrpSpPr>
              <a:grpSpLocks/>
            </p:cNvGrpSpPr>
            <p:nvPr/>
          </p:nvGrpSpPr>
          <p:grpSpPr bwMode="auto">
            <a:xfrm>
              <a:off x="5739600" y="5492320"/>
              <a:ext cx="1269410" cy="777239"/>
              <a:chOff x="3250142" y="2820555"/>
              <a:chExt cx="1264445" cy="777239"/>
            </a:xfrm>
          </p:grpSpPr>
          <p:sp>
            <p:nvSpPr>
              <p:cNvPr id="37133" name="Oval 1229"/>
              <p:cNvSpPr>
                <a:spLocks noChangeArrowheads="1"/>
              </p:cNvSpPr>
              <p:nvPr/>
            </p:nvSpPr>
            <p:spPr bwMode="auto">
              <a:xfrm flipH="1">
                <a:off x="4468858" y="282055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134" name="Oval 1230"/>
              <p:cNvSpPr>
                <a:spLocks noChangeArrowheads="1"/>
              </p:cNvSpPr>
              <p:nvPr/>
            </p:nvSpPr>
            <p:spPr bwMode="auto">
              <a:xfrm flipH="1">
                <a:off x="4466359" y="319647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135" name="Oval 1231"/>
              <p:cNvSpPr>
                <a:spLocks noChangeArrowheads="1"/>
              </p:cNvSpPr>
              <p:nvPr/>
            </p:nvSpPr>
            <p:spPr bwMode="auto">
              <a:xfrm flipH="1">
                <a:off x="4468868" y="355207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7136" name="Straight Arrow Connector 1232"/>
              <p:cNvCxnSpPr>
                <a:cxnSpLocks noChangeShapeType="1"/>
                <a:endCxn id="37133" idx="6"/>
              </p:cNvCxnSpPr>
              <p:nvPr/>
            </p:nvCxnSpPr>
            <p:spPr bwMode="auto">
              <a:xfrm flipV="1">
                <a:off x="3250142" y="2843415"/>
                <a:ext cx="1218716" cy="467635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137" name="Straight Arrow Connector 1233"/>
              <p:cNvCxnSpPr>
                <a:cxnSpLocks noChangeShapeType="1"/>
                <a:endCxn id="37134" idx="6"/>
              </p:cNvCxnSpPr>
              <p:nvPr/>
            </p:nvCxnSpPr>
            <p:spPr bwMode="auto">
              <a:xfrm flipV="1">
                <a:off x="3250142" y="3219335"/>
                <a:ext cx="1216217" cy="91715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138" name="Straight Arrow Connector 1234"/>
              <p:cNvCxnSpPr>
                <a:cxnSpLocks noChangeShapeType="1"/>
                <a:endCxn id="37135" idx="6"/>
              </p:cNvCxnSpPr>
              <p:nvPr/>
            </p:nvCxnSpPr>
            <p:spPr bwMode="auto">
              <a:xfrm>
                <a:off x="3250142" y="3311050"/>
                <a:ext cx="1218726" cy="263885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6974" name="Group 1069"/>
            <p:cNvGrpSpPr>
              <a:grpSpLocks/>
            </p:cNvGrpSpPr>
            <p:nvPr/>
          </p:nvGrpSpPr>
          <p:grpSpPr bwMode="auto">
            <a:xfrm>
              <a:off x="5728011" y="1669935"/>
              <a:ext cx="1269410" cy="777239"/>
              <a:chOff x="3250142" y="2820555"/>
              <a:chExt cx="1264445" cy="777239"/>
            </a:xfrm>
          </p:grpSpPr>
          <p:sp>
            <p:nvSpPr>
              <p:cNvPr id="37127" name="Oval 1223"/>
              <p:cNvSpPr>
                <a:spLocks noChangeArrowheads="1"/>
              </p:cNvSpPr>
              <p:nvPr/>
            </p:nvSpPr>
            <p:spPr bwMode="auto">
              <a:xfrm flipH="1">
                <a:off x="4468858" y="282055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128" name="Oval 1224"/>
              <p:cNvSpPr>
                <a:spLocks noChangeArrowheads="1"/>
              </p:cNvSpPr>
              <p:nvPr/>
            </p:nvSpPr>
            <p:spPr bwMode="auto">
              <a:xfrm flipH="1">
                <a:off x="4466359" y="319647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129" name="Oval 1225"/>
              <p:cNvSpPr>
                <a:spLocks noChangeArrowheads="1"/>
              </p:cNvSpPr>
              <p:nvPr/>
            </p:nvSpPr>
            <p:spPr bwMode="auto">
              <a:xfrm flipH="1">
                <a:off x="4468868" y="355207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7130" name="Straight Arrow Connector 1226"/>
              <p:cNvCxnSpPr>
                <a:cxnSpLocks noChangeShapeType="1"/>
                <a:endCxn id="37127" idx="6"/>
              </p:cNvCxnSpPr>
              <p:nvPr/>
            </p:nvCxnSpPr>
            <p:spPr bwMode="auto">
              <a:xfrm flipV="1">
                <a:off x="3250142" y="2843415"/>
                <a:ext cx="1218716" cy="467635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131" name="Straight Arrow Connector 1227"/>
              <p:cNvCxnSpPr>
                <a:cxnSpLocks noChangeShapeType="1"/>
                <a:endCxn id="37128" idx="6"/>
              </p:cNvCxnSpPr>
              <p:nvPr/>
            </p:nvCxnSpPr>
            <p:spPr bwMode="auto">
              <a:xfrm flipV="1">
                <a:off x="3250142" y="3219335"/>
                <a:ext cx="1216217" cy="91715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132" name="Straight Arrow Connector 1228"/>
              <p:cNvCxnSpPr>
                <a:cxnSpLocks noChangeShapeType="1"/>
                <a:endCxn id="37129" idx="6"/>
              </p:cNvCxnSpPr>
              <p:nvPr/>
            </p:nvCxnSpPr>
            <p:spPr bwMode="auto">
              <a:xfrm>
                <a:off x="3250142" y="3311050"/>
                <a:ext cx="1218726" cy="263885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6975" name="Group 1070"/>
            <p:cNvGrpSpPr>
              <a:grpSpLocks/>
            </p:cNvGrpSpPr>
            <p:nvPr/>
          </p:nvGrpSpPr>
          <p:grpSpPr bwMode="auto">
            <a:xfrm>
              <a:off x="5729916" y="1799475"/>
              <a:ext cx="1269410" cy="777239"/>
              <a:chOff x="3250142" y="2820555"/>
              <a:chExt cx="1264445" cy="777239"/>
            </a:xfrm>
          </p:grpSpPr>
          <p:sp>
            <p:nvSpPr>
              <p:cNvPr id="37121" name="Oval 1217"/>
              <p:cNvSpPr>
                <a:spLocks noChangeArrowheads="1"/>
              </p:cNvSpPr>
              <p:nvPr/>
            </p:nvSpPr>
            <p:spPr bwMode="auto">
              <a:xfrm flipH="1">
                <a:off x="4468858" y="282055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122" name="Oval 1218"/>
              <p:cNvSpPr>
                <a:spLocks noChangeArrowheads="1"/>
              </p:cNvSpPr>
              <p:nvPr/>
            </p:nvSpPr>
            <p:spPr bwMode="auto">
              <a:xfrm flipH="1">
                <a:off x="4466359" y="319647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123" name="Oval 1219"/>
              <p:cNvSpPr>
                <a:spLocks noChangeArrowheads="1"/>
              </p:cNvSpPr>
              <p:nvPr/>
            </p:nvSpPr>
            <p:spPr bwMode="auto">
              <a:xfrm flipH="1">
                <a:off x="4468868" y="355207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7124" name="Straight Arrow Connector 1220"/>
              <p:cNvCxnSpPr>
                <a:cxnSpLocks noChangeShapeType="1"/>
                <a:endCxn id="37121" idx="6"/>
              </p:cNvCxnSpPr>
              <p:nvPr/>
            </p:nvCxnSpPr>
            <p:spPr bwMode="auto">
              <a:xfrm flipV="1">
                <a:off x="3250142" y="2843415"/>
                <a:ext cx="1218716" cy="467635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125" name="Straight Arrow Connector 1221"/>
              <p:cNvCxnSpPr>
                <a:cxnSpLocks noChangeShapeType="1"/>
                <a:endCxn id="37122" idx="6"/>
              </p:cNvCxnSpPr>
              <p:nvPr/>
            </p:nvCxnSpPr>
            <p:spPr bwMode="auto">
              <a:xfrm flipV="1">
                <a:off x="3250142" y="3219335"/>
                <a:ext cx="1216217" cy="91715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126" name="Straight Arrow Connector 1222"/>
              <p:cNvCxnSpPr>
                <a:cxnSpLocks noChangeShapeType="1"/>
                <a:endCxn id="37123" idx="6"/>
              </p:cNvCxnSpPr>
              <p:nvPr/>
            </p:nvCxnSpPr>
            <p:spPr bwMode="auto">
              <a:xfrm>
                <a:off x="3250142" y="3311050"/>
                <a:ext cx="1218726" cy="263885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6976" name="Group 1071"/>
            <p:cNvGrpSpPr>
              <a:grpSpLocks/>
            </p:cNvGrpSpPr>
            <p:nvPr/>
          </p:nvGrpSpPr>
          <p:grpSpPr bwMode="auto">
            <a:xfrm>
              <a:off x="5731821" y="1370850"/>
              <a:ext cx="1269410" cy="777239"/>
              <a:chOff x="3250142" y="2820555"/>
              <a:chExt cx="1264445" cy="777239"/>
            </a:xfrm>
          </p:grpSpPr>
          <p:sp>
            <p:nvSpPr>
              <p:cNvPr id="37115" name="Oval 1211"/>
              <p:cNvSpPr>
                <a:spLocks noChangeArrowheads="1"/>
              </p:cNvSpPr>
              <p:nvPr/>
            </p:nvSpPr>
            <p:spPr bwMode="auto">
              <a:xfrm flipH="1">
                <a:off x="4468858" y="282055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116" name="Oval 1212"/>
              <p:cNvSpPr>
                <a:spLocks noChangeArrowheads="1"/>
              </p:cNvSpPr>
              <p:nvPr/>
            </p:nvSpPr>
            <p:spPr bwMode="auto">
              <a:xfrm flipH="1">
                <a:off x="4466359" y="319647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117" name="Oval 1213"/>
              <p:cNvSpPr>
                <a:spLocks noChangeArrowheads="1"/>
              </p:cNvSpPr>
              <p:nvPr/>
            </p:nvSpPr>
            <p:spPr bwMode="auto">
              <a:xfrm flipH="1">
                <a:off x="4468868" y="355207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7118" name="Straight Arrow Connector 1214"/>
              <p:cNvCxnSpPr>
                <a:cxnSpLocks noChangeShapeType="1"/>
                <a:endCxn id="37115" idx="6"/>
              </p:cNvCxnSpPr>
              <p:nvPr/>
            </p:nvCxnSpPr>
            <p:spPr bwMode="auto">
              <a:xfrm flipV="1">
                <a:off x="3250142" y="2843415"/>
                <a:ext cx="1218716" cy="467635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119" name="Straight Arrow Connector 1215"/>
              <p:cNvCxnSpPr>
                <a:cxnSpLocks noChangeShapeType="1"/>
                <a:endCxn id="37116" idx="6"/>
              </p:cNvCxnSpPr>
              <p:nvPr/>
            </p:nvCxnSpPr>
            <p:spPr bwMode="auto">
              <a:xfrm flipV="1">
                <a:off x="3250142" y="3219335"/>
                <a:ext cx="1216217" cy="91715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120" name="Straight Arrow Connector 1216"/>
              <p:cNvCxnSpPr>
                <a:cxnSpLocks noChangeShapeType="1"/>
                <a:endCxn id="37117" idx="6"/>
              </p:cNvCxnSpPr>
              <p:nvPr/>
            </p:nvCxnSpPr>
            <p:spPr bwMode="auto">
              <a:xfrm>
                <a:off x="3250142" y="3311050"/>
                <a:ext cx="1218726" cy="263885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6977" name="Group 1072"/>
            <p:cNvGrpSpPr>
              <a:grpSpLocks/>
            </p:cNvGrpSpPr>
            <p:nvPr/>
          </p:nvGrpSpPr>
          <p:grpSpPr bwMode="auto">
            <a:xfrm>
              <a:off x="5731821" y="1523250"/>
              <a:ext cx="1269410" cy="777239"/>
              <a:chOff x="3250142" y="2820555"/>
              <a:chExt cx="1264445" cy="777239"/>
            </a:xfrm>
          </p:grpSpPr>
          <p:sp>
            <p:nvSpPr>
              <p:cNvPr id="37109" name="Oval 1205"/>
              <p:cNvSpPr>
                <a:spLocks noChangeArrowheads="1"/>
              </p:cNvSpPr>
              <p:nvPr/>
            </p:nvSpPr>
            <p:spPr bwMode="auto">
              <a:xfrm flipH="1">
                <a:off x="4468858" y="282055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110" name="Oval 1206"/>
              <p:cNvSpPr>
                <a:spLocks noChangeArrowheads="1"/>
              </p:cNvSpPr>
              <p:nvPr/>
            </p:nvSpPr>
            <p:spPr bwMode="auto">
              <a:xfrm flipH="1">
                <a:off x="4466359" y="319647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111" name="Oval 1207"/>
              <p:cNvSpPr>
                <a:spLocks noChangeArrowheads="1"/>
              </p:cNvSpPr>
              <p:nvPr/>
            </p:nvSpPr>
            <p:spPr bwMode="auto">
              <a:xfrm flipH="1">
                <a:off x="4468868" y="355207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7112" name="Straight Arrow Connector 1208"/>
              <p:cNvCxnSpPr>
                <a:cxnSpLocks noChangeShapeType="1"/>
                <a:endCxn id="37109" idx="6"/>
              </p:cNvCxnSpPr>
              <p:nvPr/>
            </p:nvCxnSpPr>
            <p:spPr bwMode="auto">
              <a:xfrm flipV="1">
                <a:off x="3250142" y="2843415"/>
                <a:ext cx="1218716" cy="467635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113" name="Straight Arrow Connector 1209"/>
              <p:cNvCxnSpPr>
                <a:cxnSpLocks noChangeShapeType="1"/>
                <a:endCxn id="37110" idx="6"/>
              </p:cNvCxnSpPr>
              <p:nvPr/>
            </p:nvCxnSpPr>
            <p:spPr bwMode="auto">
              <a:xfrm flipV="1">
                <a:off x="3250142" y="3219335"/>
                <a:ext cx="1216217" cy="91715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114" name="Straight Arrow Connector 1210"/>
              <p:cNvCxnSpPr>
                <a:cxnSpLocks noChangeShapeType="1"/>
                <a:endCxn id="37111" idx="6"/>
              </p:cNvCxnSpPr>
              <p:nvPr/>
            </p:nvCxnSpPr>
            <p:spPr bwMode="auto">
              <a:xfrm>
                <a:off x="3250142" y="3311050"/>
                <a:ext cx="1218726" cy="263885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6978" name="Group 1073"/>
            <p:cNvGrpSpPr>
              <a:grpSpLocks/>
            </p:cNvGrpSpPr>
            <p:nvPr/>
          </p:nvGrpSpPr>
          <p:grpSpPr bwMode="auto">
            <a:xfrm>
              <a:off x="5728011" y="1010805"/>
              <a:ext cx="1272607" cy="1009649"/>
              <a:chOff x="5728011" y="1788045"/>
              <a:chExt cx="1272607" cy="1009649"/>
            </a:xfrm>
          </p:grpSpPr>
          <p:grpSp>
            <p:nvGrpSpPr>
              <p:cNvPr id="37100" name="Group 1196"/>
              <p:cNvGrpSpPr>
                <a:grpSpLocks/>
              </p:cNvGrpSpPr>
              <p:nvPr/>
            </p:nvGrpSpPr>
            <p:grpSpPr bwMode="auto">
              <a:xfrm>
                <a:off x="5728011" y="1788045"/>
                <a:ext cx="1269410" cy="1009649"/>
                <a:chOff x="3250142" y="2685300"/>
                <a:chExt cx="1264445" cy="1009649"/>
              </a:xfrm>
            </p:grpSpPr>
            <p:sp>
              <p:nvSpPr>
                <p:cNvPr id="37103" name="Oval 1199"/>
                <p:cNvSpPr>
                  <a:spLocks noChangeArrowheads="1"/>
                </p:cNvSpPr>
                <p:nvPr/>
              </p:nvSpPr>
              <p:spPr bwMode="auto">
                <a:xfrm flipH="1">
                  <a:off x="4468858" y="268530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 type="stealth" w="med" len="lg"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7104" name="Oval 1200"/>
                <p:cNvSpPr>
                  <a:spLocks noChangeArrowheads="1"/>
                </p:cNvSpPr>
                <p:nvPr/>
              </p:nvSpPr>
              <p:spPr bwMode="auto">
                <a:xfrm flipH="1">
                  <a:off x="4466359" y="3196475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 type="stealth" w="med" len="lg"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7105" name="Oval 1201"/>
                <p:cNvSpPr>
                  <a:spLocks noChangeArrowheads="1"/>
                </p:cNvSpPr>
                <p:nvPr/>
              </p:nvSpPr>
              <p:spPr bwMode="auto">
                <a:xfrm flipH="1">
                  <a:off x="4468868" y="364923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 type="stealth" w="med" len="lg"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cxnSp>
              <p:nvCxnSpPr>
                <p:cNvPr id="37106" name="Straight Arrow Connector 1202"/>
                <p:cNvCxnSpPr>
                  <a:cxnSpLocks noChangeShapeType="1"/>
                  <a:endCxn id="37103" idx="6"/>
                </p:cNvCxnSpPr>
                <p:nvPr/>
              </p:nvCxnSpPr>
              <p:spPr bwMode="auto">
                <a:xfrm flipV="1">
                  <a:off x="3255835" y="2708160"/>
                  <a:ext cx="1213023" cy="602890"/>
                </a:xfrm>
                <a:prstGeom prst="straightConnector1">
                  <a:avLst/>
                </a:prstGeom>
                <a:noFill/>
                <a:ln w="3175" algn="ctr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7107" name="Straight Arrow Connector 1203"/>
                <p:cNvCxnSpPr>
                  <a:cxnSpLocks noChangeShapeType="1"/>
                  <a:endCxn id="37104" idx="6"/>
                </p:cNvCxnSpPr>
                <p:nvPr/>
              </p:nvCxnSpPr>
              <p:spPr bwMode="auto">
                <a:xfrm flipV="1">
                  <a:off x="3250142" y="3219335"/>
                  <a:ext cx="1216217" cy="91715"/>
                </a:xfrm>
                <a:prstGeom prst="straightConnector1">
                  <a:avLst/>
                </a:prstGeom>
                <a:noFill/>
                <a:ln w="3175" algn="ctr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7108" name="Straight Arrow Connector 1204"/>
                <p:cNvCxnSpPr>
                  <a:cxnSpLocks noChangeShapeType="1"/>
                </p:cNvCxnSpPr>
                <p:nvPr/>
              </p:nvCxnSpPr>
              <p:spPr bwMode="auto">
                <a:xfrm>
                  <a:off x="3255835" y="3311050"/>
                  <a:ext cx="1215901" cy="356595"/>
                </a:xfrm>
                <a:prstGeom prst="straightConnector1">
                  <a:avLst/>
                </a:prstGeom>
                <a:noFill/>
                <a:ln w="3175" algn="ctr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37101" name="Oval 1197"/>
              <p:cNvSpPr>
                <a:spLocks noChangeArrowheads="1"/>
              </p:cNvSpPr>
              <p:nvPr/>
            </p:nvSpPr>
            <p:spPr bwMode="auto">
              <a:xfrm flipH="1">
                <a:off x="6954719" y="2011565"/>
                <a:ext cx="4589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7102" name="Straight Arrow Connector 1198"/>
              <p:cNvCxnSpPr>
                <a:cxnSpLocks noChangeShapeType="1"/>
                <a:endCxn id="37101" idx="6"/>
              </p:cNvCxnSpPr>
              <p:nvPr/>
            </p:nvCxnSpPr>
            <p:spPr bwMode="auto">
              <a:xfrm flipV="1">
                <a:off x="5733726" y="2034425"/>
                <a:ext cx="1220993" cy="379370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6979" name="Group 1074"/>
            <p:cNvGrpSpPr>
              <a:grpSpLocks/>
            </p:cNvGrpSpPr>
            <p:nvPr/>
          </p:nvGrpSpPr>
          <p:grpSpPr bwMode="auto">
            <a:xfrm>
              <a:off x="5720391" y="1487055"/>
              <a:ext cx="1272607" cy="1009649"/>
              <a:chOff x="5728011" y="1788045"/>
              <a:chExt cx="1272607" cy="1009649"/>
            </a:xfrm>
          </p:grpSpPr>
          <p:grpSp>
            <p:nvGrpSpPr>
              <p:cNvPr id="37091" name="Group 1187"/>
              <p:cNvGrpSpPr>
                <a:grpSpLocks/>
              </p:cNvGrpSpPr>
              <p:nvPr/>
            </p:nvGrpSpPr>
            <p:grpSpPr bwMode="auto">
              <a:xfrm>
                <a:off x="5728011" y="1788045"/>
                <a:ext cx="1269410" cy="1009649"/>
                <a:chOff x="3250142" y="2685300"/>
                <a:chExt cx="1264445" cy="1009649"/>
              </a:xfrm>
            </p:grpSpPr>
            <p:sp>
              <p:nvSpPr>
                <p:cNvPr id="37094" name="Oval 1190"/>
                <p:cNvSpPr>
                  <a:spLocks noChangeArrowheads="1"/>
                </p:cNvSpPr>
                <p:nvPr/>
              </p:nvSpPr>
              <p:spPr bwMode="auto">
                <a:xfrm flipH="1">
                  <a:off x="4468858" y="268530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 type="stealth" w="med" len="lg"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7095" name="Oval 1191"/>
                <p:cNvSpPr>
                  <a:spLocks noChangeArrowheads="1"/>
                </p:cNvSpPr>
                <p:nvPr/>
              </p:nvSpPr>
              <p:spPr bwMode="auto">
                <a:xfrm flipH="1">
                  <a:off x="4466359" y="3196475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 type="stealth" w="med" len="lg"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7096" name="Oval 1192"/>
                <p:cNvSpPr>
                  <a:spLocks noChangeArrowheads="1"/>
                </p:cNvSpPr>
                <p:nvPr/>
              </p:nvSpPr>
              <p:spPr bwMode="auto">
                <a:xfrm flipH="1">
                  <a:off x="4468868" y="364923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 type="stealth" w="med" len="lg"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cxnSp>
              <p:nvCxnSpPr>
                <p:cNvPr id="37097" name="Straight Arrow Connector 1193"/>
                <p:cNvCxnSpPr>
                  <a:cxnSpLocks noChangeShapeType="1"/>
                  <a:endCxn id="37094" idx="6"/>
                </p:cNvCxnSpPr>
                <p:nvPr/>
              </p:nvCxnSpPr>
              <p:spPr bwMode="auto">
                <a:xfrm flipV="1">
                  <a:off x="3255835" y="2708160"/>
                  <a:ext cx="1213023" cy="602890"/>
                </a:xfrm>
                <a:prstGeom prst="straightConnector1">
                  <a:avLst/>
                </a:prstGeom>
                <a:noFill/>
                <a:ln w="3175" algn="ctr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7098" name="Straight Arrow Connector 1194"/>
                <p:cNvCxnSpPr>
                  <a:cxnSpLocks noChangeShapeType="1"/>
                  <a:endCxn id="37095" idx="6"/>
                </p:cNvCxnSpPr>
                <p:nvPr/>
              </p:nvCxnSpPr>
              <p:spPr bwMode="auto">
                <a:xfrm flipV="1">
                  <a:off x="3250142" y="3219335"/>
                  <a:ext cx="1216217" cy="91715"/>
                </a:xfrm>
                <a:prstGeom prst="straightConnector1">
                  <a:avLst/>
                </a:prstGeom>
                <a:noFill/>
                <a:ln w="3175" algn="ctr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7099" name="Straight Arrow Connector 1195"/>
                <p:cNvCxnSpPr>
                  <a:cxnSpLocks noChangeShapeType="1"/>
                </p:cNvCxnSpPr>
                <p:nvPr/>
              </p:nvCxnSpPr>
              <p:spPr bwMode="auto">
                <a:xfrm>
                  <a:off x="3255835" y="3311050"/>
                  <a:ext cx="1215901" cy="356595"/>
                </a:xfrm>
                <a:prstGeom prst="straightConnector1">
                  <a:avLst/>
                </a:prstGeom>
                <a:noFill/>
                <a:ln w="3175" algn="ctr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37092" name="Oval 1188"/>
              <p:cNvSpPr>
                <a:spLocks noChangeArrowheads="1"/>
              </p:cNvSpPr>
              <p:nvPr/>
            </p:nvSpPr>
            <p:spPr bwMode="auto">
              <a:xfrm flipH="1">
                <a:off x="6954719" y="2011565"/>
                <a:ext cx="4589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7093" name="Straight Arrow Connector 1189"/>
              <p:cNvCxnSpPr>
                <a:cxnSpLocks noChangeShapeType="1"/>
                <a:endCxn id="37092" idx="6"/>
              </p:cNvCxnSpPr>
              <p:nvPr/>
            </p:nvCxnSpPr>
            <p:spPr bwMode="auto">
              <a:xfrm flipV="1">
                <a:off x="5733726" y="2034425"/>
                <a:ext cx="1220993" cy="379370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6980" name="Group 1075"/>
            <p:cNvGrpSpPr>
              <a:grpSpLocks/>
            </p:cNvGrpSpPr>
            <p:nvPr/>
          </p:nvGrpSpPr>
          <p:grpSpPr bwMode="auto">
            <a:xfrm>
              <a:off x="5726106" y="1170825"/>
              <a:ext cx="1272607" cy="1009649"/>
              <a:chOff x="5728011" y="1788045"/>
              <a:chExt cx="1272607" cy="1009649"/>
            </a:xfrm>
          </p:grpSpPr>
          <p:grpSp>
            <p:nvGrpSpPr>
              <p:cNvPr id="37082" name="Group 1178"/>
              <p:cNvGrpSpPr>
                <a:grpSpLocks/>
              </p:cNvGrpSpPr>
              <p:nvPr/>
            </p:nvGrpSpPr>
            <p:grpSpPr bwMode="auto">
              <a:xfrm>
                <a:off x="5728011" y="1788045"/>
                <a:ext cx="1269410" cy="1009649"/>
                <a:chOff x="3250142" y="2685300"/>
                <a:chExt cx="1264445" cy="1009649"/>
              </a:xfrm>
            </p:grpSpPr>
            <p:sp>
              <p:nvSpPr>
                <p:cNvPr id="37085" name="Oval 1181"/>
                <p:cNvSpPr>
                  <a:spLocks noChangeArrowheads="1"/>
                </p:cNvSpPr>
                <p:nvPr/>
              </p:nvSpPr>
              <p:spPr bwMode="auto">
                <a:xfrm flipH="1">
                  <a:off x="4468858" y="268530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 type="stealth" w="med" len="lg"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7086" name="Oval 1182"/>
                <p:cNvSpPr>
                  <a:spLocks noChangeArrowheads="1"/>
                </p:cNvSpPr>
                <p:nvPr/>
              </p:nvSpPr>
              <p:spPr bwMode="auto">
                <a:xfrm flipH="1">
                  <a:off x="4466359" y="3196475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 type="stealth" w="med" len="lg"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7087" name="Oval 1183"/>
                <p:cNvSpPr>
                  <a:spLocks noChangeArrowheads="1"/>
                </p:cNvSpPr>
                <p:nvPr/>
              </p:nvSpPr>
              <p:spPr bwMode="auto">
                <a:xfrm flipH="1">
                  <a:off x="4468868" y="364923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 type="stealth" w="med" len="lg"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cxnSp>
              <p:nvCxnSpPr>
                <p:cNvPr id="37088" name="Straight Arrow Connector 1184"/>
                <p:cNvCxnSpPr>
                  <a:cxnSpLocks noChangeShapeType="1"/>
                  <a:endCxn id="37085" idx="6"/>
                </p:cNvCxnSpPr>
                <p:nvPr/>
              </p:nvCxnSpPr>
              <p:spPr bwMode="auto">
                <a:xfrm flipV="1">
                  <a:off x="3255835" y="2708160"/>
                  <a:ext cx="1213023" cy="602890"/>
                </a:xfrm>
                <a:prstGeom prst="straightConnector1">
                  <a:avLst/>
                </a:prstGeom>
                <a:noFill/>
                <a:ln w="3175" algn="ctr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7089" name="Straight Arrow Connector 1185"/>
                <p:cNvCxnSpPr>
                  <a:cxnSpLocks noChangeShapeType="1"/>
                  <a:endCxn id="37086" idx="6"/>
                </p:cNvCxnSpPr>
                <p:nvPr/>
              </p:nvCxnSpPr>
              <p:spPr bwMode="auto">
                <a:xfrm flipV="1">
                  <a:off x="3250142" y="3219335"/>
                  <a:ext cx="1216217" cy="91715"/>
                </a:xfrm>
                <a:prstGeom prst="straightConnector1">
                  <a:avLst/>
                </a:prstGeom>
                <a:noFill/>
                <a:ln w="3175" algn="ctr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7090" name="Straight Arrow Connector 1186"/>
                <p:cNvCxnSpPr>
                  <a:cxnSpLocks noChangeShapeType="1"/>
                </p:cNvCxnSpPr>
                <p:nvPr/>
              </p:nvCxnSpPr>
              <p:spPr bwMode="auto">
                <a:xfrm>
                  <a:off x="3255835" y="3311050"/>
                  <a:ext cx="1215901" cy="356595"/>
                </a:xfrm>
                <a:prstGeom prst="straightConnector1">
                  <a:avLst/>
                </a:prstGeom>
                <a:noFill/>
                <a:ln w="3175" algn="ctr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37083" name="Oval 1179"/>
              <p:cNvSpPr>
                <a:spLocks noChangeArrowheads="1"/>
              </p:cNvSpPr>
              <p:nvPr/>
            </p:nvSpPr>
            <p:spPr bwMode="auto">
              <a:xfrm flipH="1">
                <a:off x="6954719" y="2011565"/>
                <a:ext cx="4589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7084" name="Straight Arrow Connector 1180"/>
              <p:cNvCxnSpPr>
                <a:cxnSpLocks noChangeShapeType="1"/>
                <a:endCxn id="37083" idx="6"/>
              </p:cNvCxnSpPr>
              <p:nvPr/>
            </p:nvCxnSpPr>
            <p:spPr bwMode="auto">
              <a:xfrm flipV="1">
                <a:off x="5733726" y="2034425"/>
                <a:ext cx="1220993" cy="379370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6981" name="Group 1076"/>
            <p:cNvGrpSpPr>
              <a:grpSpLocks/>
            </p:cNvGrpSpPr>
            <p:nvPr/>
          </p:nvGrpSpPr>
          <p:grpSpPr bwMode="auto">
            <a:xfrm>
              <a:off x="5724201" y="1294650"/>
              <a:ext cx="1272607" cy="1009649"/>
              <a:chOff x="5728011" y="1788045"/>
              <a:chExt cx="1272607" cy="1009649"/>
            </a:xfrm>
          </p:grpSpPr>
          <p:grpSp>
            <p:nvGrpSpPr>
              <p:cNvPr id="37073" name="Group 1169"/>
              <p:cNvGrpSpPr>
                <a:grpSpLocks/>
              </p:cNvGrpSpPr>
              <p:nvPr/>
            </p:nvGrpSpPr>
            <p:grpSpPr bwMode="auto">
              <a:xfrm>
                <a:off x="5728011" y="1788045"/>
                <a:ext cx="1269410" cy="1009649"/>
                <a:chOff x="3250142" y="2685300"/>
                <a:chExt cx="1264445" cy="1009649"/>
              </a:xfrm>
            </p:grpSpPr>
            <p:sp>
              <p:nvSpPr>
                <p:cNvPr id="37076" name="Oval 1172"/>
                <p:cNvSpPr>
                  <a:spLocks noChangeArrowheads="1"/>
                </p:cNvSpPr>
                <p:nvPr/>
              </p:nvSpPr>
              <p:spPr bwMode="auto">
                <a:xfrm flipH="1">
                  <a:off x="4468858" y="268530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 type="stealth" w="med" len="lg"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7077" name="Oval 1173"/>
                <p:cNvSpPr>
                  <a:spLocks noChangeArrowheads="1"/>
                </p:cNvSpPr>
                <p:nvPr/>
              </p:nvSpPr>
              <p:spPr bwMode="auto">
                <a:xfrm flipH="1">
                  <a:off x="4466359" y="3196475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 type="stealth" w="med" len="lg"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7078" name="Oval 1174"/>
                <p:cNvSpPr>
                  <a:spLocks noChangeArrowheads="1"/>
                </p:cNvSpPr>
                <p:nvPr/>
              </p:nvSpPr>
              <p:spPr bwMode="auto">
                <a:xfrm flipH="1">
                  <a:off x="4468868" y="364923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 type="stealth" w="med" len="lg"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cxnSp>
              <p:nvCxnSpPr>
                <p:cNvPr id="37079" name="Straight Arrow Connector 1175"/>
                <p:cNvCxnSpPr>
                  <a:cxnSpLocks noChangeShapeType="1"/>
                  <a:endCxn id="37076" idx="6"/>
                </p:cNvCxnSpPr>
                <p:nvPr/>
              </p:nvCxnSpPr>
              <p:spPr bwMode="auto">
                <a:xfrm flipV="1">
                  <a:off x="3255835" y="2708160"/>
                  <a:ext cx="1213023" cy="602890"/>
                </a:xfrm>
                <a:prstGeom prst="straightConnector1">
                  <a:avLst/>
                </a:prstGeom>
                <a:noFill/>
                <a:ln w="3175" algn="ctr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7080" name="Straight Arrow Connector 1176"/>
                <p:cNvCxnSpPr>
                  <a:cxnSpLocks noChangeShapeType="1"/>
                  <a:endCxn id="37077" idx="6"/>
                </p:cNvCxnSpPr>
                <p:nvPr/>
              </p:nvCxnSpPr>
              <p:spPr bwMode="auto">
                <a:xfrm flipV="1">
                  <a:off x="3250142" y="3219335"/>
                  <a:ext cx="1216217" cy="91715"/>
                </a:xfrm>
                <a:prstGeom prst="straightConnector1">
                  <a:avLst/>
                </a:prstGeom>
                <a:noFill/>
                <a:ln w="3175" algn="ctr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7081" name="Straight Arrow Connector 1177"/>
                <p:cNvCxnSpPr>
                  <a:cxnSpLocks noChangeShapeType="1"/>
                </p:cNvCxnSpPr>
                <p:nvPr/>
              </p:nvCxnSpPr>
              <p:spPr bwMode="auto">
                <a:xfrm>
                  <a:off x="3255835" y="3311050"/>
                  <a:ext cx="1215901" cy="356595"/>
                </a:xfrm>
                <a:prstGeom prst="straightConnector1">
                  <a:avLst/>
                </a:prstGeom>
                <a:noFill/>
                <a:ln w="3175" algn="ctr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37074" name="Oval 1170"/>
              <p:cNvSpPr>
                <a:spLocks noChangeArrowheads="1"/>
              </p:cNvSpPr>
              <p:nvPr/>
            </p:nvSpPr>
            <p:spPr bwMode="auto">
              <a:xfrm flipH="1">
                <a:off x="6954719" y="2011565"/>
                <a:ext cx="4589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7075" name="Straight Arrow Connector 1171"/>
              <p:cNvCxnSpPr>
                <a:cxnSpLocks noChangeShapeType="1"/>
                <a:endCxn id="37074" idx="6"/>
              </p:cNvCxnSpPr>
              <p:nvPr/>
            </p:nvCxnSpPr>
            <p:spPr bwMode="auto">
              <a:xfrm flipV="1">
                <a:off x="5733726" y="2034425"/>
                <a:ext cx="1220993" cy="379370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6982" name="Group 1077"/>
            <p:cNvGrpSpPr>
              <a:grpSpLocks/>
            </p:cNvGrpSpPr>
            <p:nvPr/>
          </p:nvGrpSpPr>
          <p:grpSpPr bwMode="auto">
            <a:xfrm>
              <a:off x="5724201" y="1610880"/>
              <a:ext cx="1272607" cy="1009649"/>
              <a:chOff x="5728011" y="1788045"/>
              <a:chExt cx="1272607" cy="1009649"/>
            </a:xfrm>
          </p:grpSpPr>
          <p:grpSp>
            <p:nvGrpSpPr>
              <p:cNvPr id="37064" name="Group 1160"/>
              <p:cNvGrpSpPr>
                <a:grpSpLocks/>
              </p:cNvGrpSpPr>
              <p:nvPr/>
            </p:nvGrpSpPr>
            <p:grpSpPr bwMode="auto">
              <a:xfrm>
                <a:off x="5728011" y="1788045"/>
                <a:ext cx="1269410" cy="1009649"/>
                <a:chOff x="3250142" y="2685300"/>
                <a:chExt cx="1264445" cy="1009649"/>
              </a:xfrm>
            </p:grpSpPr>
            <p:sp>
              <p:nvSpPr>
                <p:cNvPr id="37067" name="Oval 1163"/>
                <p:cNvSpPr>
                  <a:spLocks noChangeArrowheads="1"/>
                </p:cNvSpPr>
                <p:nvPr/>
              </p:nvSpPr>
              <p:spPr bwMode="auto">
                <a:xfrm flipH="1">
                  <a:off x="4468858" y="268530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 type="stealth" w="med" len="lg"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7068" name="Oval 1164"/>
                <p:cNvSpPr>
                  <a:spLocks noChangeArrowheads="1"/>
                </p:cNvSpPr>
                <p:nvPr/>
              </p:nvSpPr>
              <p:spPr bwMode="auto">
                <a:xfrm flipH="1">
                  <a:off x="4466359" y="3196475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 type="stealth" w="med" len="lg"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7069" name="Oval 1165"/>
                <p:cNvSpPr>
                  <a:spLocks noChangeArrowheads="1"/>
                </p:cNvSpPr>
                <p:nvPr/>
              </p:nvSpPr>
              <p:spPr bwMode="auto">
                <a:xfrm flipH="1">
                  <a:off x="4468868" y="364923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 type="stealth" w="med" len="lg"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cxnSp>
              <p:nvCxnSpPr>
                <p:cNvPr id="37070" name="Straight Arrow Connector 1166"/>
                <p:cNvCxnSpPr>
                  <a:cxnSpLocks noChangeShapeType="1"/>
                  <a:endCxn id="37067" idx="6"/>
                </p:cNvCxnSpPr>
                <p:nvPr/>
              </p:nvCxnSpPr>
              <p:spPr bwMode="auto">
                <a:xfrm flipV="1">
                  <a:off x="3255835" y="2708160"/>
                  <a:ext cx="1213023" cy="602890"/>
                </a:xfrm>
                <a:prstGeom prst="straightConnector1">
                  <a:avLst/>
                </a:prstGeom>
                <a:noFill/>
                <a:ln w="3175" algn="ctr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7071" name="Straight Arrow Connector 1167"/>
                <p:cNvCxnSpPr>
                  <a:cxnSpLocks noChangeShapeType="1"/>
                  <a:endCxn id="37068" idx="6"/>
                </p:cNvCxnSpPr>
                <p:nvPr/>
              </p:nvCxnSpPr>
              <p:spPr bwMode="auto">
                <a:xfrm flipV="1">
                  <a:off x="3250142" y="3219335"/>
                  <a:ext cx="1216217" cy="91715"/>
                </a:xfrm>
                <a:prstGeom prst="straightConnector1">
                  <a:avLst/>
                </a:prstGeom>
                <a:noFill/>
                <a:ln w="3175" algn="ctr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7072" name="Straight Arrow Connector 1168"/>
                <p:cNvCxnSpPr>
                  <a:cxnSpLocks noChangeShapeType="1"/>
                </p:cNvCxnSpPr>
                <p:nvPr/>
              </p:nvCxnSpPr>
              <p:spPr bwMode="auto">
                <a:xfrm>
                  <a:off x="3255835" y="3311050"/>
                  <a:ext cx="1215901" cy="356595"/>
                </a:xfrm>
                <a:prstGeom prst="straightConnector1">
                  <a:avLst/>
                </a:prstGeom>
                <a:noFill/>
                <a:ln w="3175" algn="ctr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37065" name="Oval 1161"/>
              <p:cNvSpPr>
                <a:spLocks noChangeArrowheads="1"/>
              </p:cNvSpPr>
              <p:nvPr/>
            </p:nvSpPr>
            <p:spPr bwMode="auto">
              <a:xfrm flipH="1">
                <a:off x="6954719" y="2011565"/>
                <a:ext cx="4589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7066" name="Straight Arrow Connector 1162"/>
              <p:cNvCxnSpPr>
                <a:cxnSpLocks noChangeShapeType="1"/>
                <a:endCxn id="37065" idx="6"/>
              </p:cNvCxnSpPr>
              <p:nvPr/>
            </p:nvCxnSpPr>
            <p:spPr bwMode="auto">
              <a:xfrm flipV="1">
                <a:off x="5733726" y="2034425"/>
                <a:ext cx="1220993" cy="379370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6983" name="Group 1078"/>
            <p:cNvGrpSpPr>
              <a:grpSpLocks/>
            </p:cNvGrpSpPr>
            <p:nvPr/>
          </p:nvGrpSpPr>
          <p:grpSpPr bwMode="auto">
            <a:xfrm>
              <a:off x="5726741" y="821764"/>
              <a:ext cx="1269410" cy="777239"/>
              <a:chOff x="3250142" y="2820555"/>
              <a:chExt cx="1264445" cy="777239"/>
            </a:xfrm>
          </p:grpSpPr>
          <p:sp>
            <p:nvSpPr>
              <p:cNvPr id="37058" name="Oval 1154"/>
              <p:cNvSpPr>
                <a:spLocks noChangeArrowheads="1"/>
              </p:cNvSpPr>
              <p:nvPr/>
            </p:nvSpPr>
            <p:spPr bwMode="auto">
              <a:xfrm flipH="1">
                <a:off x="4468858" y="282055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059" name="Oval 1155"/>
              <p:cNvSpPr>
                <a:spLocks noChangeArrowheads="1"/>
              </p:cNvSpPr>
              <p:nvPr/>
            </p:nvSpPr>
            <p:spPr bwMode="auto">
              <a:xfrm flipH="1">
                <a:off x="4466359" y="319647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060" name="Oval 1156"/>
              <p:cNvSpPr>
                <a:spLocks noChangeArrowheads="1"/>
              </p:cNvSpPr>
              <p:nvPr/>
            </p:nvSpPr>
            <p:spPr bwMode="auto">
              <a:xfrm flipH="1">
                <a:off x="4468868" y="355207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7061" name="Straight Arrow Connector 1157"/>
              <p:cNvCxnSpPr>
                <a:cxnSpLocks noChangeShapeType="1"/>
                <a:endCxn id="37058" idx="6"/>
              </p:cNvCxnSpPr>
              <p:nvPr/>
            </p:nvCxnSpPr>
            <p:spPr bwMode="auto">
              <a:xfrm flipV="1">
                <a:off x="3250142" y="2843415"/>
                <a:ext cx="1218716" cy="467635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062" name="Straight Arrow Connector 1158"/>
              <p:cNvCxnSpPr>
                <a:cxnSpLocks noChangeShapeType="1"/>
                <a:endCxn id="37059" idx="6"/>
              </p:cNvCxnSpPr>
              <p:nvPr/>
            </p:nvCxnSpPr>
            <p:spPr bwMode="auto">
              <a:xfrm flipV="1">
                <a:off x="3250142" y="3219335"/>
                <a:ext cx="1216217" cy="91715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063" name="Straight Arrow Connector 1159"/>
              <p:cNvCxnSpPr>
                <a:cxnSpLocks noChangeShapeType="1"/>
                <a:endCxn id="37060" idx="6"/>
              </p:cNvCxnSpPr>
              <p:nvPr/>
            </p:nvCxnSpPr>
            <p:spPr bwMode="auto">
              <a:xfrm>
                <a:off x="3250142" y="3311050"/>
                <a:ext cx="1218726" cy="263885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6984" name="Group 1079"/>
            <p:cNvGrpSpPr>
              <a:grpSpLocks/>
            </p:cNvGrpSpPr>
            <p:nvPr/>
          </p:nvGrpSpPr>
          <p:grpSpPr bwMode="auto">
            <a:xfrm>
              <a:off x="5726741" y="974164"/>
              <a:ext cx="1269410" cy="777239"/>
              <a:chOff x="3250142" y="2820555"/>
              <a:chExt cx="1264445" cy="777239"/>
            </a:xfrm>
          </p:grpSpPr>
          <p:sp>
            <p:nvSpPr>
              <p:cNvPr id="37052" name="Oval 1148"/>
              <p:cNvSpPr>
                <a:spLocks noChangeArrowheads="1"/>
              </p:cNvSpPr>
              <p:nvPr/>
            </p:nvSpPr>
            <p:spPr bwMode="auto">
              <a:xfrm flipH="1">
                <a:off x="4468858" y="282055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053" name="Oval 1149"/>
              <p:cNvSpPr>
                <a:spLocks noChangeArrowheads="1"/>
              </p:cNvSpPr>
              <p:nvPr/>
            </p:nvSpPr>
            <p:spPr bwMode="auto">
              <a:xfrm flipH="1">
                <a:off x="4466359" y="319647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054" name="Oval 1150"/>
              <p:cNvSpPr>
                <a:spLocks noChangeArrowheads="1"/>
              </p:cNvSpPr>
              <p:nvPr/>
            </p:nvSpPr>
            <p:spPr bwMode="auto">
              <a:xfrm flipH="1">
                <a:off x="4468868" y="355207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7055" name="Straight Arrow Connector 1151"/>
              <p:cNvCxnSpPr>
                <a:cxnSpLocks noChangeShapeType="1"/>
                <a:endCxn id="37052" idx="6"/>
              </p:cNvCxnSpPr>
              <p:nvPr/>
            </p:nvCxnSpPr>
            <p:spPr bwMode="auto">
              <a:xfrm flipV="1">
                <a:off x="3250142" y="2843415"/>
                <a:ext cx="1218716" cy="467635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056" name="Straight Arrow Connector 1152"/>
              <p:cNvCxnSpPr>
                <a:cxnSpLocks noChangeShapeType="1"/>
                <a:endCxn id="37053" idx="6"/>
              </p:cNvCxnSpPr>
              <p:nvPr/>
            </p:nvCxnSpPr>
            <p:spPr bwMode="auto">
              <a:xfrm flipV="1">
                <a:off x="3250142" y="3219335"/>
                <a:ext cx="1216217" cy="91715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057" name="Straight Arrow Connector 1153"/>
              <p:cNvCxnSpPr>
                <a:cxnSpLocks noChangeShapeType="1"/>
                <a:endCxn id="37054" idx="6"/>
              </p:cNvCxnSpPr>
              <p:nvPr/>
            </p:nvCxnSpPr>
            <p:spPr bwMode="auto">
              <a:xfrm>
                <a:off x="3250142" y="3311050"/>
                <a:ext cx="1218726" cy="263885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6985" name="Group 1080"/>
            <p:cNvGrpSpPr>
              <a:grpSpLocks/>
            </p:cNvGrpSpPr>
            <p:nvPr/>
          </p:nvGrpSpPr>
          <p:grpSpPr bwMode="auto">
            <a:xfrm>
              <a:off x="5722931" y="461719"/>
              <a:ext cx="1272607" cy="1009649"/>
              <a:chOff x="5728011" y="1788045"/>
              <a:chExt cx="1272607" cy="1009649"/>
            </a:xfrm>
          </p:grpSpPr>
          <p:grpSp>
            <p:nvGrpSpPr>
              <p:cNvPr id="37043" name="Group 1139"/>
              <p:cNvGrpSpPr>
                <a:grpSpLocks/>
              </p:cNvGrpSpPr>
              <p:nvPr/>
            </p:nvGrpSpPr>
            <p:grpSpPr bwMode="auto">
              <a:xfrm>
                <a:off x="5728011" y="1788045"/>
                <a:ext cx="1269410" cy="1009649"/>
                <a:chOff x="3250142" y="2685300"/>
                <a:chExt cx="1264445" cy="1009649"/>
              </a:xfrm>
            </p:grpSpPr>
            <p:sp>
              <p:nvSpPr>
                <p:cNvPr id="37046" name="Oval 1142"/>
                <p:cNvSpPr>
                  <a:spLocks noChangeArrowheads="1"/>
                </p:cNvSpPr>
                <p:nvPr/>
              </p:nvSpPr>
              <p:spPr bwMode="auto">
                <a:xfrm flipH="1">
                  <a:off x="4468858" y="268530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 type="stealth" w="med" len="lg"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7047" name="Oval 1143"/>
                <p:cNvSpPr>
                  <a:spLocks noChangeArrowheads="1"/>
                </p:cNvSpPr>
                <p:nvPr/>
              </p:nvSpPr>
              <p:spPr bwMode="auto">
                <a:xfrm flipH="1">
                  <a:off x="4466359" y="3196475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 type="stealth" w="med" len="lg"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7048" name="Oval 1144"/>
                <p:cNvSpPr>
                  <a:spLocks noChangeArrowheads="1"/>
                </p:cNvSpPr>
                <p:nvPr/>
              </p:nvSpPr>
              <p:spPr bwMode="auto">
                <a:xfrm flipH="1">
                  <a:off x="4468868" y="364923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 type="stealth" w="med" len="lg"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cxnSp>
              <p:nvCxnSpPr>
                <p:cNvPr id="37049" name="Straight Arrow Connector 1145"/>
                <p:cNvCxnSpPr>
                  <a:cxnSpLocks noChangeShapeType="1"/>
                  <a:endCxn id="37046" idx="6"/>
                </p:cNvCxnSpPr>
                <p:nvPr/>
              </p:nvCxnSpPr>
              <p:spPr bwMode="auto">
                <a:xfrm flipV="1">
                  <a:off x="3255835" y="2708160"/>
                  <a:ext cx="1213023" cy="602890"/>
                </a:xfrm>
                <a:prstGeom prst="straightConnector1">
                  <a:avLst/>
                </a:prstGeom>
                <a:noFill/>
                <a:ln w="3175" algn="ctr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7050" name="Straight Arrow Connector 1146"/>
                <p:cNvCxnSpPr>
                  <a:cxnSpLocks noChangeShapeType="1"/>
                  <a:endCxn id="37047" idx="6"/>
                </p:cNvCxnSpPr>
                <p:nvPr/>
              </p:nvCxnSpPr>
              <p:spPr bwMode="auto">
                <a:xfrm flipV="1">
                  <a:off x="3250142" y="3219335"/>
                  <a:ext cx="1216217" cy="91715"/>
                </a:xfrm>
                <a:prstGeom prst="straightConnector1">
                  <a:avLst/>
                </a:prstGeom>
                <a:noFill/>
                <a:ln w="3175" algn="ctr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7051" name="Straight Arrow Connector 1147"/>
                <p:cNvCxnSpPr>
                  <a:cxnSpLocks noChangeShapeType="1"/>
                </p:cNvCxnSpPr>
                <p:nvPr/>
              </p:nvCxnSpPr>
              <p:spPr bwMode="auto">
                <a:xfrm>
                  <a:off x="3255835" y="3311050"/>
                  <a:ext cx="1215901" cy="356595"/>
                </a:xfrm>
                <a:prstGeom prst="straightConnector1">
                  <a:avLst/>
                </a:prstGeom>
                <a:noFill/>
                <a:ln w="3175" algn="ctr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37044" name="Oval 1140"/>
              <p:cNvSpPr>
                <a:spLocks noChangeArrowheads="1"/>
              </p:cNvSpPr>
              <p:nvPr/>
            </p:nvSpPr>
            <p:spPr bwMode="auto">
              <a:xfrm flipH="1">
                <a:off x="6954719" y="2011565"/>
                <a:ext cx="4589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7045" name="Straight Arrow Connector 1141"/>
              <p:cNvCxnSpPr>
                <a:cxnSpLocks noChangeShapeType="1"/>
                <a:endCxn id="37044" idx="6"/>
              </p:cNvCxnSpPr>
              <p:nvPr/>
            </p:nvCxnSpPr>
            <p:spPr bwMode="auto">
              <a:xfrm flipV="1">
                <a:off x="5733726" y="2034425"/>
                <a:ext cx="1220993" cy="379370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6986" name="Group 1081"/>
            <p:cNvGrpSpPr>
              <a:grpSpLocks/>
            </p:cNvGrpSpPr>
            <p:nvPr/>
          </p:nvGrpSpPr>
          <p:grpSpPr bwMode="auto">
            <a:xfrm>
              <a:off x="5721026" y="621739"/>
              <a:ext cx="1272607" cy="1009649"/>
              <a:chOff x="5728011" y="1788045"/>
              <a:chExt cx="1272607" cy="1009649"/>
            </a:xfrm>
          </p:grpSpPr>
          <p:grpSp>
            <p:nvGrpSpPr>
              <p:cNvPr id="37034" name="Group 1130"/>
              <p:cNvGrpSpPr>
                <a:grpSpLocks/>
              </p:cNvGrpSpPr>
              <p:nvPr/>
            </p:nvGrpSpPr>
            <p:grpSpPr bwMode="auto">
              <a:xfrm>
                <a:off x="5728011" y="1788045"/>
                <a:ext cx="1269410" cy="1009649"/>
                <a:chOff x="3250142" y="2685300"/>
                <a:chExt cx="1264445" cy="1009649"/>
              </a:xfrm>
            </p:grpSpPr>
            <p:sp>
              <p:nvSpPr>
                <p:cNvPr id="37037" name="Oval 1133"/>
                <p:cNvSpPr>
                  <a:spLocks noChangeArrowheads="1"/>
                </p:cNvSpPr>
                <p:nvPr/>
              </p:nvSpPr>
              <p:spPr bwMode="auto">
                <a:xfrm flipH="1">
                  <a:off x="4468858" y="268530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 type="stealth" w="med" len="lg"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7038" name="Oval 1134"/>
                <p:cNvSpPr>
                  <a:spLocks noChangeArrowheads="1"/>
                </p:cNvSpPr>
                <p:nvPr/>
              </p:nvSpPr>
              <p:spPr bwMode="auto">
                <a:xfrm flipH="1">
                  <a:off x="4466359" y="3196475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 type="stealth" w="med" len="lg"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7039" name="Oval 1135"/>
                <p:cNvSpPr>
                  <a:spLocks noChangeArrowheads="1"/>
                </p:cNvSpPr>
                <p:nvPr/>
              </p:nvSpPr>
              <p:spPr bwMode="auto">
                <a:xfrm flipH="1">
                  <a:off x="4468868" y="364923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 type="stealth" w="med" len="lg"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cxnSp>
              <p:nvCxnSpPr>
                <p:cNvPr id="37040" name="Straight Arrow Connector 1136"/>
                <p:cNvCxnSpPr>
                  <a:cxnSpLocks noChangeShapeType="1"/>
                  <a:endCxn id="37037" idx="6"/>
                </p:cNvCxnSpPr>
                <p:nvPr/>
              </p:nvCxnSpPr>
              <p:spPr bwMode="auto">
                <a:xfrm flipV="1">
                  <a:off x="3255835" y="2708160"/>
                  <a:ext cx="1213023" cy="602890"/>
                </a:xfrm>
                <a:prstGeom prst="straightConnector1">
                  <a:avLst/>
                </a:prstGeom>
                <a:noFill/>
                <a:ln w="3175" algn="ctr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7041" name="Straight Arrow Connector 1137"/>
                <p:cNvCxnSpPr>
                  <a:cxnSpLocks noChangeShapeType="1"/>
                  <a:endCxn id="37038" idx="6"/>
                </p:cNvCxnSpPr>
                <p:nvPr/>
              </p:nvCxnSpPr>
              <p:spPr bwMode="auto">
                <a:xfrm flipV="1">
                  <a:off x="3250142" y="3219335"/>
                  <a:ext cx="1216217" cy="91715"/>
                </a:xfrm>
                <a:prstGeom prst="straightConnector1">
                  <a:avLst/>
                </a:prstGeom>
                <a:noFill/>
                <a:ln w="3175" algn="ctr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7042" name="Straight Arrow Connector 1138"/>
                <p:cNvCxnSpPr>
                  <a:cxnSpLocks noChangeShapeType="1"/>
                </p:cNvCxnSpPr>
                <p:nvPr/>
              </p:nvCxnSpPr>
              <p:spPr bwMode="auto">
                <a:xfrm>
                  <a:off x="3255835" y="3311050"/>
                  <a:ext cx="1215901" cy="356595"/>
                </a:xfrm>
                <a:prstGeom prst="straightConnector1">
                  <a:avLst/>
                </a:prstGeom>
                <a:noFill/>
                <a:ln w="3175" algn="ctr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37035" name="Oval 1131"/>
              <p:cNvSpPr>
                <a:spLocks noChangeArrowheads="1"/>
              </p:cNvSpPr>
              <p:nvPr/>
            </p:nvSpPr>
            <p:spPr bwMode="auto">
              <a:xfrm flipH="1">
                <a:off x="6954719" y="2011565"/>
                <a:ext cx="4589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7036" name="Straight Arrow Connector 1132"/>
              <p:cNvCxnSpPr>
                <a:cxnSpLocks noChangeShapeType="1"/>
                <a:endCxn id="37035" idx="6"/>
              </p:cNvCxnSpPr>
              <p:nvPr/>
            </p:nvCxnSpPr>
            <p:spPr bwMode="auto">
              <a:xfrm flipV="1">
                <a:off x="5733726" y="2034425"/>
                <a:ext cx="1220993" cy="379370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6987" name="Group 1082"/>
            <p:cNvGrpSpPr>
              <a:grpSpLocks/>
            </p:cNvGrpSpPr>
            <p:nvPr/>
          </p:nvGrpSpPr>
          <p:grpSpPr bwMode="auto">
            <a:xfrm>
              <a:off x="5719121" y="745564"/>
              <a:ext cx="1272607" cy="1009649"/>
              <a:chOff x="5728011" y="1788045"/>
              <a:chExt cx="1272607" cy="1009649"/>
            </a:xfrm>
          </p:grpSpPr>
          <p:grpSp>
            <p:nvGrpSpPr>
              <p:cNvPr id="37025" name="Group 1121"/>
              <p:cNvGrpSpPr>
                <a:grpSpLocks/>
              </p:cNvGrpSpPr>
              <p:nvPr/>
            </p:nvGrpSpPr>
            <p:grpSpPr bwMode="auto">
              <a:xfrm>
                <a:off x="5728011" y="1788045"/>
                <a:ext cx="1269410" cy="1009649"/>
                <a:chOff x="3250142" y="2685300"/>
                <a:chExt cx="1264445" cy="1009649"/>
              </a:xfrm>
            </p:grpSpPr>
            <p:sp>
              <p:nvSpPr>
                <p:cNvPr id="37028" name="Oval 1124"/>
                <p:cNvSpPr>
                  <a:spLocks noChangeArrowheads="1"/>
                </p:cNvSpPr>
                <p:nvPr/>
              </p:nvSpPr>
              <p:spPr bwMode="auto">
                <a:xfrm flipH="1">
                  <a:off x="4468858" y="268530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 type="stealth" w="med" len="lg"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7029" name="Oval 1125"/>
                <p:cNvSpPr>
                  <a:spLocks noChangeArrowheads="1"/>
                </p:cNvSpPr>
                <p:nvPr/>
              </p:nvSpPr>
              <p:spPr bwMode="auto">
                <a:xfrm flipH="1">
                  <a:off x="4466359" y="3196475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 type="stealth" w="med" len="lg"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7030" name="Oval 1126"/>
                <p:cNvSpPr>
                  <a:spLocks noChangeArrowheads="1"/>
                </p:cNvSpPr>
                <p:nvPr/>
              </p:nvSpPr>
              <p:spPr bwMode="auto">
                <a:xfrm flipH="1">
                  <a:off x="4468868" y="364923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 type="stealth" w="med" len="lg"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cxnSp>
              <p:nvCxnSpPr>
                <p:cNvPr id="37031" name="Straight Arrow Connector 1127"/>
                <p:cNvCxnSpPr>
                  <a:cxnSpLocks noChangeShapeType="1"/>
                  <a:endCxn id="37028" idx="6"/>
                </p:cNvCxnSpPr>
                <p:nvPr/>
              </p:nvCxnSpPr>
              <p:spPr bwMode="auto">
                <a:xfrm flipV="1">
                  <a:off x="3255835" y="2708160"/>
                  <a:ext cx="1213023" cy="602890"/>
                </a:xfrm>
                <a:prstGeom prst="straightConnector1">
                  <a:avLst/>
                </a:prstGeom>
                <a:noFill/>
                <a:ln w="3175" algn="ctr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7032" name="Straight Arrow Connector 1128"/>
                <p:cNvCxnSpPr>
                  <a:cxnSpLocks noChangeShapeType="1"/>
                  <a:endCxn id="37029" idx="6"/>
                </p:cNvCxnSpPr>
                <p:nvPr/>
              </p:nvCxnSpPr>
              <p:spPr bwMode="auto">
                <a:xfrm flipV="1">
                  <a:off x="3250142" y="3219335"/>
                  <a:ext cx="1216217" cy="91715"/>
                </a:xfrm>
                <a:prstGeom prst="straightConnector1">
                  <a:avLst/>
                </a:prstGeom>
                <a:noFill/>
                <a:ln w="3175" algn="ctr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7033" name="Straight Arrow Connector 1129"/>
                <p:cNvCxnSpPr>
                  <a:cxnSpLocks noChangeShapeType="1"/>
                </p:cNvCxnSpPr>
                <p:nvPr/>
              </p:nvCxnSpPr>
              <p:spPr bwMode="auto">
                <a:xfrm>
                  <a:off x="3255835" y="3311050"/>
                  <a:ext cx="1215901" cy="356595"/>
                </a:xfrm>
                <a:prstGeom prst="straightConnector1">
                  <a:avLst/>
                </a:prstGeom>
                <a:noFill/>
                <a:ln w="3175" algn="ctr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37026" name="Oval 1122"/>
              <p:cNvSpPr>
                <a:spLocks noChangeArrowheads="1"/>
              </p:cNvSpPr>
              <p:nvPr/>
            </p:nvSpPr>
            <p:spPr bwMode="auto">
              <a:xfrm flipH="1">
                <a:off x="6954719" y="2011565"/>
                <a:ext cx="4589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7027" name="Straight Arrow Connector 1123"/>
              <p:cNvCxnSpPr>
                <a:cxnSpLocks noChangeShapeType="1"/>
                <a:endCxn id="37026" idx="6"/>
              </p:cNvCxnSpPr>
              <p:nvPr/>
            </p:nvCxnSpPr>
            <p:spPr bwMode="auto">
              <a:xfrm flipV="1">
                <a:off x="5733726" y="2034425"/>
                <a:ext cx="1220993" cy="379370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6988" name="Group 1083"/>
            <p:cNvGrpSpPr>
              <a:grpSpLocks/>
            </p:cNvGrpSpPr>
            <p:nvPr/>
          </p:nvGrpSpPr>
          <p:grpSpPr bwMode="auto">
            <a:xfrm>
              <a:off x="5728011" y="347845"/>
              <a:ext cx="1272607" cy="1009649"/>
              <a:chOff x="5728011" y="1788045"/>
              <a:chExt cx="1272607" cy="1009649"/>
            </a:xfrm>
          </p:grpSpPr>
          <p:grpSp>
            <p:nvGrpSpPr>
              <p:cNvPr id="37016" name="Group 1112"/>
              <p:cNvGrpSpPr>
                <a:grpSpLocks/>
              </p:cNvGrpSpPr>
              <p:nvPr/>
            </p:nvGrpSpPr>
            <p:grpSpPr bwMode="auto">
              <a:xfrm>
                <a:off x="5728011" y="1788045"/>
                <a:ext cx="1269410" cy="1009649"/>
                <a:chOff x="3250142" y="2685300"/>
                <a:chExt cx="1264445" cy="1009649"/>
              </a:xfrm>
            </p:grpSpPr>
            <p:sp>
              <p:nvSpPr>
                <p:cNvPr id="37019" name="Oval 1115"/>
                <p:cNvSpPr>
                  <a:spLocks noChangeArrowheads="1"/>
                </p:cNvSpPr>
                <p:nvPr/>
              </p:nvSpPr>
              <p:spPr bwMode="auto">
                <a:xfrm flipH="1">
                  <a:off x="4468858" y="268530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 type="stealth" w="med" len="lg"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7020" name="Oval 1116"/>
                <p:cNvSpPr>
                  <a:spLocks noChangeArrowheads="1"/>
                </p:cNvSpPr>
                <p:nvPr/>
              </p:nvSpPr>
              <p:spPr bwMode="auto">
                <a:xfrm flipH="1">
                  <a:off x="4466359" y="3196475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 type="stealth" w="med" len="lg"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7021" name="Oval 1117"/>
                <p:cNvSpPr>
                  <a:spLocks noChangeArrowheads="1"/>
                </p:cNvSpPr>
                <p:nvPr/>
              </p:nvSpPr>
              <p:spPr bwMode="auto">
                <a:xfrm flipH="1">
                  <a:off x="4468868" y="364923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 type="stealth" w="med" len="lg"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cxnSp>
              <p:nvCxnSpPr>
                <p:cNvPr id="37022" name="Straight Arrow Connector 1118"/>
                <p:cNvCxnSpPr>
                  <a:cxnSpLocks noChangeShapeType="1"/>
                  <a:endCxn id="37019" idx="6"/>
                </p:cNvCxnSpPr>
                <p:nvPr/>
              </p:nvCxnSpPr>
              <p:spPr bwMode="auto">
                <a:xfrm flipV="1">
                  <a:off x="3255835" y="2708160"/>
                  <a:ext cx="1213023" cy="602890"/>
                </a:xfrm>
                <a:prstGeom prst="straightConnector1">
                  <a:avLst/>
                </a:prstGeom>
                <a:noFill/>
                <a:ln w="3175" algn="ctr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7023" name="Straight Arrow Connector 1119"/>
                <p:cNvCxnSpPr>
                  <a:cxnSpLocks noChangeShapeType="1"/>
                  <a:endCxn id="37020" idx="6"/>
                </p:cNvCxnSpPr>
                <p:nvPr/>
              </p:nvCxnSpPr>
              <p:spPr bwMode="auto">
                <a:xfrm flipV="1">
                  <a:off x="3250142" y="3219335"/>
                  <a:ext cx="1216217" cy="91715"/>
                </a:xfrm>
                <a:prstGeom prst="straightConnector1">
                  <a:avLst/>
                </a:prstGeom>
                <a:noFill/>
                <a:ln w="3175" algn="ctr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7024" name="Straight Arrow Connector 1120"/>
                <p:cNvCxnSpPr>
                  <a:cxnSpLocks noChangeShapeType="1"/>
                </p:cNvCxnSpPr>
                <p:nvPr/>
              </p:nvCxnSpPr>
              <p:spPr bwMode="auto">
                <a:xfrm>
                  <a:off x="3255835" y="3311050"/>
                  <a:ext cx="1215901" cy="356595"/>
                </a:xfrm>
                <a:prstGeom prst="straightConnector1">
                  <a:avLst/>
                </a:prstGeom>
                <a:noFill/>
                <a:ln w="3175" algn="ctr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37017" name="Oval 1113"/>
              <p:cNvSpPr>
                <a:spLocks noChangeArrowheads="1"/>
              </p:cNvSpPr>
              <p:nvPr/>
            </p:nvSpPr>
            <p:spPr bwMode="auto">
              <a:xfrm flipH="1">
                <a:off x="6954719" y="2011565"/>
                <a:ext cx="4589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7018" name="Straight Arrow Connector 1114"/>
              <p:cNvCxnSpPr>
                <a:cxnSpLocks noChangeShapeType="1"/>
                <a:endCxn id="37017" idx="6"/>
              </p:cNvCxnSpPr>
              <p:nvPr/>
            </p:nvCxnSpPr>
            <p:spPr bwMode="auto">
              <a:xfrm flipV="1">
                <a:off x="5733726" y="2034425"/>
                <a:ext cx="1220993" cy="379370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6989" name="Group 1084"/>
            <p:cNvGrpSpPr>
              <a:grpSpLocks/>
            </p:cNvGrpSpPr>
            <p:nvPr/>
          </p:nvGrpSpPr>
          <p:grpSpPr bwMode="auto">
            <a:xfrm>
              <a:off x="5718898" y="197593"/>
              <a:ext cx="1272607" cy="1009649"/>
              <a:chOff x="5728011" y="1788045"/>
              <a:chExt cx="1272607" cy="1009649"/>
            </a:xfrm>
          </p:grpSpPr>
          <p:grpSp>
            <p:nvGrpSpPr>
              <p:cNvPr id="37007" name="Group 1103"/>
              <p:cNvGrpSpPr>
                <a:grpSpLocks/>
              </p:cNvGrpSpPr>
              <p:nvPr/>
            </p:nvGrpSpPr>
            <p:grpSpPr bwMode="auto">
              <a:xfrm>
                <a:off x="5728011" y="1788045"/>
                <a:ext cx="1269410" cy="1009649"/>
                <a:chOff x="3250142" y="2685300"/>
                <a:chExt cx="1264445" cy="1009649"/>
              </a:xfrm>
            </p:grpSpPr>
            <p:sp>
              <p:nvSpPr>
                <p:cNvPr id="37010" name="Oval 1106"/>
                <p:cNvSpPr>
                  <a:spLocks noChangeArrowheads="1"/>
                </p:cNvSpPr>
                <p:nvPr/>
              </p:nvSpPr>
              <p:spPr bwMode="auto">
                <a:xfrm flipH="1">
                  <a:off x="4468858" y="268530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 type="stealth" w="med" len="lg"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7011" name="Oval 1107"/>
                <p:cNvSpPr>
                  <a:spLocks noChangeArrowheads="1"/>
                </p:cNvSpPr>
                <p:nvPr/>
              </p:nvSpPr>
              <p:spPr bwMode="auto">
                <a:xfrm flipH="1">
                  <a:off x="4466359" y="3196475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 type="stealth" w="med" len="lg"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7012" name="Oval 1108"/>
                <p:cNvSpPr>
                  <a:spLocks noChangeArrowheads="1"/>
                </p:cNvSpPr>
                <p:nvPr/>
              </p:nvSpPr>
              <p:spPr bwMode="auto">
                <a:xfrm flipH="1">
                  <a:off x="4468868" y="364923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 type="stealth" w="med" len="lg"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cxnSp>
              <p:nvCxnSpPr>
                <p:cNvPr id="37013" name="Straight Arrow Connector 1109"/>
                <p:cNvCxnSpPr>
                  <a:cxnSpLocks noChangeShapeType="1"/>
                  <a:endCxn id="37010" idx="6"/>
                </p:cNvCxnSpPr>
                <p:nvPr/>
              </p:nvCxnSpPr>
              <p:spPr bwMode="auto">
                <a:xfrm flipV="1">
                  <a:off x="3255835" y="2708160"/>
                  <a:ext cx="1213023" cy="602890"/>
                </a:xfrm>
                <a:prstGeom prst="straightConnector1">
                  <a:avLst/>
                </a:prstGeom>
                <a:noFill/>
                <a:ln w="3175" algn="ctr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7014" name="Straight Arrow Connector 1110"/>
                <p:cNvCxnSpPr>
                  <a:cxnSpLocks noChangeShapeType="1"/>
                  <a:endCxn id="37011" idx="6"/>
                </p:cNvCxnSpPr>
                <p:nvPr/>
              </p:nvCxnSpPr>
              <p:spPr bwMode="auto">
                <a:xfrm flipV="1">
                  <a:off x="3250142" y="3219335"/>
                  <a:ext cx="1216217" cy="91715"/>
                </a:xfrm>
                <a:prstGeom prst="straightConnector1">
                  <a:avLst/>
                </a:prstGeom>
                <a:noFill/>
                <a:ln w="3175" algn="ctr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7015" name="Straight Arrow Connector 1111"/>
                <p:cNvCxnSpPr>
                  <a:cxnSpLocks noChangeShapeType="1"/>
                </p:cNvCxnSpPr>
                <p:nvPr/>
              </p:nvCxnSpPr>
              <p:spPr bwMode="auto">
                <a:xfrm>
                  <a:off x="3255835" y="3311050"/>
                  <a:ext cx="1215901" cy="356595"/>
                </a:xfrm>
                <a:prstGeom prst="straightConnector1">
                  <a:avLst/>
                </a:prstGeom>
                <a:noFill/>
                <a:ln w="3175" algn="ctr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37008" name="Oval 1104"/>
              <p:cNvSpPr>
                <a:spLocks noChangeArrowheads="1"/>
              </p:cNvSpPr>
              <p:nvPr/>
            </p:nvSpPr>
            <p:spPr bwMode="auto">
              <a:xfrm flipH="1">
                <a:off x="6954719" y="2011565"/>
                <a:ext cx="4589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7009" name="Straight Arrow Connector 1105"/>
              <p:cNvCxnSpPr>
                <a:cxnSpLocks noChangeShapeType="1"/>
                <a:endCxn id="37008" idx="6"/>
              </p:cNvCxnSpPr>
              <p:nvPr/>
            </p:nvCxnSpPr>
            <p:spPr bwMode="auto">
              <a:xfrm flipV="1">
                <a:off x="5733726" y="2034425"/>
                <a:ext cx="1220993" cy="379370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6990" name="Group 1085"/>
            <p:cNvGrpSpPr>
              <a:grpSpLocks/>
            </p:cNvGrpSpPr>
            <p:nvPr/>
          </p:nvGrpSpPr>
          <p:grpSpPr bwMode="auto">
            <a:xfrm>
              <a:off x="5709248" y="75895"/>
              <a:ext cx="1272607" cy="1009649"/>
              <a:chOff x="5728011" y="1788045"/>
              <a:chExt cx="1272607" cy="1009649"/>
            </a:xfrm>
          </p:grpSpPr>
          <p:grpSp>
            <p:nvGrpSpPr>
              <p:cNvPr id="36999" name="Group 1095"/>
              <p:cNvGrpSpPr>
                <a:grpSpLocks/>
              </p:cNvGrpSpPr>
              <p:nvPr/>
            </p:nvGrpSpPr>
            <p:grpSpPr bwMode="auto">
              <a:xfrm>
                <a:off x="5728011" y="1788045"/>
                <a:ext cx="1269410" cy="1009649"/>
                <a:chOff x="3250142" y="2685300"/>
                <a:chExt cx="1264445" cy="1009649"/>
              </a:xfrm>
            </p:grpSpPr>
            <p:sp>
              <p:nvSpPr>
                <p:cNvPr id="37002" name="Oval 1098"/>
                <p:cNvSpPr>
                  <a:spLocks noChangeArrowheads="1"/>
                </p:cNvSpPr>
                <p:nvPr/>
              </p:nvSpPr>
              <p:spPr bwMode="auto">
                <a:xfrm flipH="1">
                  <a:off x="4468858" y="268530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 type="stealth" w="med" len="lg"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7003" name="Oval 1099"/>
                <p:cNvSpPr>
                  <a:spLocks noChangeArrowheads="1"/>
                </p:cNvSpPr>
                <p:nvPr/>
              </p:nvSpPr>
              <p:spPr bwMode="auto">
                <a:xfrm flipH="1">
                  <a:off x="4466359" y="3196475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 type="stealth" w="med" len="lg"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7004" name="Oval 1100"/>
                <p:cNvSpPr>
                  <a:spLocks noChangeArrowheads="1"/>
                </p:cNvSpPr>
                <p:nvPr/>
              </p:nvSpPr>
              <p:spPr bwMode="auto">
                <a:xfrm flipH="1">
                  <a:off x="4468868" y="364923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 type="stealth" w="med" len="lg"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cxnSp>
              <p:nvCxnSpPr>
                <p:cNvPr id="37005" name="Straight Arrow Connector 1101"/>
                <p:cNvCxnSpPr>
                  <a:cxnSpLocks noChangeShapeType="1"/>
                  <a:endCxn id="37003" idx="6"/>
                </p:cNvCxnSpPr>
                <p:nvPr/>
              </p:nvCxnSpPr>
              <p:spPr bwMode="auto">
                <a:xfrm flipV="1">
                  <a:off x="3250142" y="3219335"/>
                  <a:ext cx="1216217" cy="91715"/>
                </a:xfrm>
                <a:prstGeom prst="straightConnector1">
                  <a:avLst/>
                </a:prstGeom>
                <a:noFill/>
                <a:ln w="3175" algn="ctr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7006" name="Straight Arrow Connector 1102"/>
                <p:cNvCxnSpPr>
                  <a:cxnSpLocks noChangeShapeType="1"/>
                </p:cNvCxnSpPr>
                <p:nvPr/>
              </p:nvCxnSpPr>
              <p:spPr bwMode="auto">
                <a:xfrm>
                  <a:off x="3255835" y="3311050"/>
                  <a:ext cx="1215901" cy="356595"/>
                </a:xfrm>
                <a:prstGeom prst="straightConnector1">
                  <a:avLst/>
                </a:prstGeom>
                <a:noFill/>
                <a:ln w="3175" algn="ctr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37000" name="Oval 1096"/>
              <p:cNvSpPr>
                <a:spLocks noChangeArrowheads="1"/>
              </p:cNvSpPr>
              <p:nvPr/>
            </p:nvSpPr>
            <p:spPr bwMode="auto">
              <a:xfrm flipH="1">
                <a:off x="6954719" y="2011565"/>
                <a:ext cx="4589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7001" name="Straight Arrow Connector 1097"/>
              <p:cNvCxnSpPr>
                <a:cxnSpLocks noChangeShapeType="1"/>
                <a:endCxn id="37000" idx="6"/>
              </p:cNvCxnSpPr>
              <p:nvPr/>
            </p:nvCxnSpPr>
            <p:spPr bwMode="auto">
              <a:xfrm flipV="1">
                <a:off x="5733726" y="2034425"/>
                <a:ext cx="1220993" cy="379370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6991" name="Group 1086"/>
            <p:cNvGrpSpPr>
              <a:grpSpLocks/>
            </p:cNvGrpSpPr>
            <p:nvPr/>
          </p:nvGrpSpPr>
          <p:grpSpPr bwMode="auto">
            <a:xfrm>
              <a:off x="5685652" y="43935"/>
              <a:ext cx="1272607" cy="786129"/>
              <a:chOff x="5728011" y="2011565"/>
              <a:chExt cx="1272607" cy="786129"/>
            </a:xfrm>
          </p:grpSpPr>
          <p:grpSp>
            <p:nvGrpSpPr>
              <p:cNvPr id="36992" name="Group 1087"/>
              <p:cNvGrpSpPr>
                <a:grpSpLocks/>
              </p:cNvGrpSpPr>
              <p:nvPr/>
            </p:nvGrpSpPr>
            <p:grpSpPr bwMode="auto">
              <a:xfrm>
                <a:off x="5728011" y="2299220"/>
                <a:ext cx="1269410" cy="498474"/>
                <a:chOff x="3250142" y="3196475"/>
                <a:chExt cx="1264445" cy="498474"/>
              </a:xfrm>
            </p:grpSpPr>
            <p:sp>
              <p:nvSpPr>
                <p:cNvPr id="36995" name="Oval 1091"/>
                <p:cNvSpPr>
                  <a:spLocks noChangeArrowheads="1"/>
                </p:cNvSpPr>
                <p:nvPr/>
              </p:nvSpPr>
              <p:spPr bwMode="auto">
                <a:xfrm flipH="1">
                  <a:off x="4466359" y="3196475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 type="stealth" w="med" len="lg"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6996" name="Oval 1092"/>
                <p:cNvSpPr>
                  <a:spLocks noChangeArrowheads="1"/>
                </p:cNvSpPr>
                <p:nvPr/>
              </p:nvSpPr>
              <p:spPr bwMode="auto">
                <a:xfrm flipH="1">
                  <a:off x="4468868" y="3649230"/>
                  <a:ext cx="45719" cy="4571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 type="stealth" w="med" len="lg"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cxnSp>
              <p:nvCxnSpPr>
                <p:cNvPr id="36997" name="Straight Arrow Connector 1093"/>
                <p:cNvCxnSpPr>
                  <a:cxnSpLocks noChangeShapeType="1"/>
                  <a:endCxn id="36995" idx="6"/>
                </p:cNvCxnSpPr>
                <p:nvPr/>
              </p:nvCxnSpPr>
              <p:spPr bwMode="auto">
                <a:xfrm flipV="1">
                  <a:off x="3250142" y="3219335"/>
                  <a:ext cx="1216217" cy="91715"/>
                </a:xfrm>
                <a:prstGeom prst="straightConnector1">
                  <a:avLst/>
                </a:prstGeom>
                <a:noFill/>
                <a:ln w="3175" algn="ctr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6998" name="Straight Arrow Connector 1094"/>
                <p:cNvCxnSpPr>
                  <a:cxnSpLocks noChangeShapeType="1"/>
                </p:cNvCxnSpPr>
                <p:nvPr/>
              </p:nvCxnSpPr>
              <p:spPr bwMode="auto">
                <a:xfrm>
                  <a:off x="3255835" y="3311050"/>
                  <a:ext cx="1215901" cy="356595"/>
                </a:xfrm>
                <a:prstGeom prst="straightConnector1">
                  <a:avLst/>
                </a:prstGeom>
                <a:noFill/>
                <a:ln w="3175" algn="ctr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36993" name="Oval 1088"/>
              <p:cNvSpPr>
                <a:spLocks noChangeArrowheads="1"/>
              </p:cNvSpPr>
              <p:nvPr/>
            </p:nvSpPr>
            <p:spPr bwMode="auto">
              <a:xfrm flipH="1">
                <a:off x="6954719" y="2011565"/>
                <a:ext cx="4589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6994" name="Straight Arrow Connector 1089"/>
              <p:cNvCxnSpPr>
                <a:cxnSpLocks noChangeShapeType="1"/>
                <a:endCxn id="36993" idx="6"/>
              </p:cNvCxnSpPr>
              <p:nvPr/>
            </p:nvCxnSpPr>
            <p:spPr bwMode="auto">
              <a:xfrm flipV="1">
                <a:off x="5733726" y="2034425"/>
                <a:ext cx="1220993" cy="379370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76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Discrete Markov decision processes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Decision trees:</a:t>
            </a:r>
          </a:p>
          <a:p>
            <a:pPr lvl="1"/>
            <a:r>
              <a:rPr lang="en-US" dirty="0" smtClean="0"/>
              <a:t>Discuss the concept of a “state” in a decision tree.</a:t>
            </a:r>
          </a:p>
          <a:p>
            <a:pPr lvl="1"/>
            <a:r>
              <a:rPr lang="en-US" dirty="0" smtClean="0"/>
              <a:t>Implicit in a decision node is the entire history leading up to the decision, which is unique.</a:t>
            </a:r>
          </a:p>
          <a:p>
            <a:pPr lvl="1"/>
            <a:r>
              <a:rPr lang="en-US" dirty="0" smtClean="0"/>
              <a:t>We may not need the entire history, but we do not need to articulate this.</a:t>
            </a:r>
          </a:p>
          <a:p>
            <a:pPr lvl="1"/>
            <a:r>
              <a:rPr lang="en-US" dirty="0" smtClean="0"/>
              <a:t>This is how sequential decisions were approached before Richard Bellman.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89781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Oval 394"/>
          <p:cNvSpPr>
            <a:spLocks noChangeArrowheads="1"/>
          </p:cNvSpPr>
          <p:nvPr/>
        </p:nvSpPr>
        <p:spPr bwMode="auto">
          <a:xfrm flipH="1">
            <a:off x="4344988" y="546100"/>
            <a:ext cx="157162" cy="157163"/>
          </a:xfrm>
          <a:prstGeom prst="ellipse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round/>
            <a:headEnd/>
            <a:tailEnd type="stealth" w="med" len="lg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8915" name="Oval 834"/>
          <p:cNvSpPr>
            <a:spLocks noChangeArrowheads="1"/>
          </p:cNvSpPr>
          <p:nvPr/>
        </p:nvSpPr>
        <p:spPr bwMode="auto">
          <a:xfrm flipH="1">
            <a:off x="6908800" y="552450"/>
            <a:ext cx="157163" cy="157163"/>
          </a:xfrm>
          <a:prstGeom prst="ellipse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round/>
            <a:headEnd/>
            <a:tailEnd type="stealth" w="med" len="lg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38916" name="Group 369"/>
          <p:cNvGrpSpPr>
            <a:grpSpLocks/>
          </p:cNvGrpSpPr>
          <p:nvPr/>
        </p:nvGrpSpPr>
        <p:grpSpPr bwMode="auto">
          <a:xfrm>
            <a:off x="554038" y="582613"/>
            <a:ext cx="7821612" cy="5902325"/>
            <a:chOff x="529936" y="421905"/>
            <a:chExt cx="7820426" cy="5901471"/>
          </a:xfrm>
        </p:grpSpPr>
        <p:sp>
          <p:nvSpPr>
            <p:cNvPr id="38941" name="Rectangle 24"/>
            <p:cNvSpPr>
              <a:spLocks noChangeArrowheads="1"/>
            </p:cNvSpPr>
            <p:nvPr/>
          </p:nvSpPr>
          <p:spPr bwMode="auto">
            <a:xfrm>
              <a:off x="529936" y="3179622"/>
              <a:ext cx="187036" cy="187036"/>
            </a:xfrm>
            <a:prstGeom prst="rect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round/>
              <a:headEnd/>
              <a:tailEnd type="stealth" w="med" len="lg"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cxnSp>
          <p:nvCxnSpPr>
            <p:cNvPr id="38942" name="Straight Arrow Connector 44"/>
            <p:cNvCxnSpPr>
              <a:cxnSpLocks noChangeShapeType="1"/>
              <a:endCxn id="38946" idx="1"/>
            </p:cNvCxnSpPr>
            <p:nvPr/>
          </p:nvCxnSpPr>
          <p:spPr bwMode="auto">
            <a:xfrm flipV="1">
              <a:off x="1971732" y="2626132"/>
              <a:ext cx="1093124" cy="647009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prstDash val="dash"/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943" name="Straight Arrow Connector 45"/>
            <p:cNvCxnSpPr>
              <a:cxnSpLocks noChangeShapeType="1"/>
              <a:endCxn id="38945" idx="1"/>
            </p:cNvCxnSpPr>
            <p:nvPr/>
          </p:nvCxnSpPr>
          <p:spPr bwMode="auto">
            <a:xfrm flipV="1">
              <a:off x="1971732" y="3268060"/>
              <a:ext cx="1093124" cy="5081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prstDash val="dash"/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944" name="Straight Arrow Connector 46"/>
            <p:cNvCxnSpPr>
              <a:cxnSpLocks noChangeShapeType="1"/>
              <a:endCxn id="38947" idx="1"/>
            </p:cNvCxnSpPr>
            <p:nvPr/>
          </p:nvCxnSpPr>
          <p:spPr bwMode="auto">
            <a:xfrm>
              <a:off x="1971732" y="3273140"/>
              <a:ext cx="1093124" cy="637079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prstDash val="dash"/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8945" name="Rectangle 47"/>
            <p:cNvSpPr>
              <a:spLocks noChangeArrowheads="1"/>
            </p:cNvSpPr>
            <p:nvPr/>
          </p:nvSpPr>
          <p:spPr bwMode="auto">
            <a:xfrm>
              <a:off x="3064856" y="3174542"/>
              <a:ext cx="187036" cy="187036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946" name="Rectangle 48"/>
            <p:cNvSpPr>
              <a:spLocks noChangeArrowheads="1"/>
            </p:cNvSpPr>
            <p:nvPr/>
          </p:nvSpPr>
          <p:spPr bwMode="auto">
            <a:xfrm>
              <a:off x="3064856" y="2532614"/>
              <a:ext cx="187036" cy="187036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947" name="Rectangle 49"/>
            <p:cNvSpPr>
              <a:spLocks noChangeArrowheads="1"/>
            </p:cNvSpPr>
            <p:nvPr/>
          </p:nvSpPr>
          <p:spPr bwMode="auto">
            <a:xfrm>
              <a:off x="3064856" y="3816701"/>
              <a:ext cx="187036" cy="187036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grpSp>
          <p:nvGrpSpPr>
            <p:cNvPr id="38948" name="Group 144"/>
            <p:cNvGrpSpPr>
              <a:grpSpLocks/>
            </p:cNvGrpSpPr>
            <p:nvPr/>
          </p:nvGrpSpPr>
          <p:grpSpPr bwMode="auto">
            <a:xfrm>
              <a:off x="716972" y="2441404"/>
              <a:ext cx="1254068" cy="1658388"/>
              <a:chOff x="716972" y="2441404"/>
              <a:chExt cx="1254068" cy="1658388"/>
            </a:xfrm>
          </p:grpSpPr>
          <p:sp>
            <p:nvSpPr>
              <p:cNvPr id="39246" name="Oval 28"/>
              <p:cNvSpPr>
                <a:spLocks noChangeArrowheads="1"/>
              </p:cNvSpPr>
              <p:nvPr/>
            </p:nvSpPr>
            <p:spPr bwMode="auto">
              <a:xfrm flipH="1">
                <a:off x="1808712" y="2814784"/>
                <a:ext cx="157248" cy="157248"/>
              </a:xfrm>
              <a:prstGeom prst="ellipse">
                <a:avLst/>
              </a:prstGeom>
              <a:solidFill>
                <a:schemeClr val="bg1"/>
              </a:solidFill>
              <a:ln w="19050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9247" name="Oval 31"/>
              <p:cNvSpPr>
                <a:spLocks noChangeArrowheads="1"/>
              </p:cNvSpPr>
              <p:nvPr/>
            </p:nvSpPr>
            <p:spPr bwMode="auto">
              <a:xfrm flipH="1">
                <a:off x="1813792" y="3181235"/>
                <a:ext cx="157248" cy="157248"/>
              </a:xfrm>
              <a:prstGeom prst="ellipse">
                <a:avLst/>
              </a:prstGeom>
              <a:solidFill>
                <a:schemeClr val="bg1"/>
              </a:solidFill>
              <a:ln w="19050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9248" name="Straight Arrow Connector 28672"/>
              <p:cNvCxnSpPr>
                <a:cxnSpLocks noChangeShapeType="1"/>
                <a:stCxn id="38941" idx="3"/>
                <a:endCxn id="39246" idx="6"/>
              </p:cNvCxnSpPr>
              <p:nvPr/>
            </p:nvCxnSpPr>
            <p:spPr bwMode="auto">
              <a:xfrm flipV="1">
                <a:off x="716972" y="2893408"/>
                <a:ext cx="1091740" cy="379732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249" name="Straight Arrow Connector 38"/>
              <p:cNvCxnSpPr>
                <a:cxnSpLocks noChangeShapeType="1"/>
                <a:stCxn id="38941" idx="3"/>
                <a:endCxn id="39247" idx="6"/>
              </p:cNvCxnSpPr>
              <p:nvPr/>
            </p:nvCxnSpPr>
            <p:spPr bwMode="auto">
              <a:xfrm flipV="1">
                <a:off x="716972" y="3259859"/>
                <a:ext cx="1096820" cy="13281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9250" name="Oval 75"/>
              <p:cNvSpPr>
                <a:spLocks noChangeArrowheads="1"/>
              </p:cNvSpPr>
              <p:nvPr/>
            </p:nvSpPr>
            <p:spPr bwMode="auto">
              <a:xfrm flipH="1">
                <a:off x="1808712" y="2441404"/>
                <a:ext cx="157248" cy="157248"/>
              </a:xfrm>
              <a:prstGeom prst="ellipse">
                <a:avLst/>
              </a:prstGeom>
              <a:solidFill>
                <a:schemeClr val="bg1"/>
              </a:solidFill>
              <a:ln w="19050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9251" name="Straight Arrow Connector 76"/>
              <p:cNvCxnSpPr>
                <a:cxnSpLocks noChangeShapeType="1"/>
                <a:stCxn id="38941" idx="3"/>
                <a:endCxn id="39250" idx="6"/>
              </p:cNvCxnSpPr>
              <p:nvPr/>
            </p:nvCxnSpPr>
            <p:spPr bwMode="auto">
              <a:xfrm flipV="1">
                <a:off x="716972" y="2520028"/>
                <a:ext cx="1091740" cy="753112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9252" name="Oval 78"/>
              <p:cNvSpPr>
                <a:spLocks noChangeArrowheads="1"/>
              </p:cNvSpPr>
              <p:nvPr/>
            </p:nvSpPr>
            <p:spPr bwMode="auto">
              <a:xfrm flipH="1">
                <a:off x="1804902" y="3561544"/>
                <a:ext cx="157248" cy="157248"/>
              </a:xfrm>
              <a:prstGeom prst="ellipse">
                <a:avLst/>
              </a:prstGeom>
              <a:solidFill>
                <a:schemeClr val="bg1"/>
              </a:solidFill>
              <a:ln w="19050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9253" name="Straight Arrow Connector 79"/>
              <p:cNvCxnSpPr>
                <a:cxnSpLocks noChangeShapeType="1"/>
                <a:stCxn id="38941" idx="3"/>
                <a:endCxn id="39252" idx="6"/>
              </p:cNvCxnSpPr>
              <p:nvPr/>
            </p:nvCxnSpPr>
            <p:spPr bwMode="auto">
              <a:xfrm>
                <a:off x="716972" y="3273140"/>
                <a:ext cx="1087930" cy="367028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9254" name="Oval 80"/>
              <p:cNvSpPr>
                <a:spLocks noChangeArrowheads="1"/>
              </p:cNvSpPr>
              <p:nvPr/>
            </p:nvSpPr>
            <p:spPr bwMode="auto">
              <a:xfrm flipH="1">
                <a:off x="1808712" y="3942544"/>
                <a:ext cx="157248" cy="157248"/>
              </a:xfrm>
              <a:prstGeom prst="ellipse">
                <a:avLst/>
              </a:prstGeom>
              <a:solidFill>
                <a:schemeClr val="bg1"/>
              </a:solidFill>
              <a:ln w="19050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9255" name="Straight Arrow Connector 81"/>
              <p:cNvCxnSpPr>
                <a:cxnSpLocks noChangeShapeType="1"/>
                <a:stCxn id="38941" idx="3"/>
                <a:endCxn id="39254" idx="6"/>
              </p:cNvCxnSpPr>
              <p:nvPr/>
            </p:nvCxnSpPr>
            <p:spPr bwMode="auto">
              <a:xfrm>
                <a:off x="716972" y="3273140"/>
                <a:ext cx="1091740" cy="748028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38949" name="Rectangle 82"/>
            <p:cNvSpPr>
              <a:spLocks noChangeArrowheads="1"/>
            </p:cNvSpPr>
            <p:nvPr/>
          </p:nvSpPr>
          <p:spPr bwMode="auto">
            <a:xfrm>
              <a:off x="3061391" y="1259153"/>
              <a:ext cx="187036" cy="187036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950" name="Rectangle 83"/>
            <p:cNvSpPr>
              <a:spLocks noChangeArrowheads="1"/>
            </p:cNvSpPr>
            <p:nvPr/>
          </p:nvSpPr>
          <p:spPr bwMode="auto">
            <a:xfrm>
              <a:off x="3061391" y="617225"/>
              <a:ext cx="187036" cy="187036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951" name="Rectangle 84"/>
            <p:cNvSpPr>
              <a:spLocks noChangeArrowheads="1"/>
            </p:cNvSpPr>
            <p:nvPr/>
          </p:nvSpPr>
          <p:spPr bwMode="auto">
            <a:xfrm>
              <a:off x="3061391" y="1901312"/>
              <a:ext cx="187036" cy="187036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952" name="Rectangle 85"/>
            <p:cNvSpPr>
              <a:spLocks noChangeArrowheads="1"/>
            </p:cNvSpPr>
            <p:nvPr/>
          </p:nvSpPr>
          <p:spPr bwMode="auto">
            <a:xfrm>
              <a:off x="3071782" y="5103790"/>
              <a:ext cx="187036" cy="187036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953" name="Rectangle 86"/>
            <p:cNvSpPr>
              <a:spLocks noChangeArrowheads="1"/>
            </p:cNvSpPr>
            <p:nvPr/>
          </p:nvSpPr>
          <p:spPr bwMode="auto">
            <a:xfrm>
              <a:off x="3071782" y="4461862"/>
              <a:ext cx="187036" cy="187036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954" name="Rectangle 87"/>
            <p:cNvSpPr>
              <a:spLocks noChangeArrowheads="1"/>
            </p:cNvSpPr>
            <p:nvPr/>
          </p:nvSpPr>
          <p:spPr bwMode="auto">
            <a:xfrm>
              <a:off x="3071782" y="5745949"/>
              <a:ext cx="187036" cy="187036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955" name="Rectangle 97"/>
            <p:cNvSpPr>
              <a:spLocks noChangeArrowheads="1"/>
            </p:cNvSpPr>
            <p:nvPr/>
          </p:nvSpPr>
          <p:spPr bwMode="auto">
            <a:xfrm>
              <a:off x="5614092" y="3178003"/>
              <a:ext cx="187036" cy="187036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956" name="Rectangle 98"/>
            <p:cNvSpPr>
              <a:spLocks noChangeArrowheads="1"/>
            </p:cNvSpPr>
            <p:nvPr/>
          </p:nvSpPr>
          <p:spPr bwMode="auto">
            <a:xfrm>
              <a:off x="5614092" y="2536075"/>
              <a:ext cx="187036" cy="187036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957" name="Rectangle 99"/>
            <p:cNvSpPr>
              <a:spLocks noChangeArrowheads="1"/>
            </p:cNvSpPr>
            <p:nvPr/>
          </p:nvSpPr>
          <p:spPr bwMode="auto">
            <a:xfrm>
              <a:off x="5614092" y="3820162"/>
              <a:ext cx="187036" cy="187036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958" name="Rectangle 100"/>
            <p:cNvSpPr>
              <a:spLocks noChangeArrowheads="1"/>
            </p:cNvSpPr>
            <p:nvPr/>
          </p:nvSpPr>
          <p:spPr bwMode="auto">
            <a:xfrm>
              <a:off x="5610627" y="1262614"/>
              <a:ext cx="187036" cy="187036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959" name="Rectangle 101"/>
            <p:cNvSpPr>
              <a:spLocks noChangeArrowheads="1"/>
            </p:cNvSpPr>
            <p:nvPr/>
          </p:nvSpPr>
          <p:spPr bwMode="auto">
            <a:xfrm>
              <a:off x="5610627" y="620686"/>
              <a:ext cx="187036" cy="187036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960" name="Rectangle 102"/>
            <p:cNvSpPr>
              <a:spLocks noChangeArrowheads="1"/>
            </p:cNvSpPr>
            <p:nvPr/>
          </p:nvSpPr>
          <p:spPr bwMode="auto">
            <a:xfrm>
              <a:off x="5610627" y="1904773"/>
              <a:ext cx="187036" cy="187036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961" name="Rectangle 103"/>
            <p:cNvSpPr>
              <a:spLocks noChangeArrowheads="1"/>
            </p:cNvSpPr>
            <p:nvPr/>
          </p:nvSpPr>
          <p:spPr bwMode="auto">
            <a:xfrm>
              <a:off x="5621018" y="5107251"/>
              <a:ext cx="187036" cy="187036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962" name="Rectangle 104"/>
            <p:cNvSpPr>
              <a:spLocks noChangeArrowheads="1"/>
            </p:cNvSpPr>
            <p:nvPr/>
          </p:nvSpPr>
          <p:spPr bwMode="auto">
            <a:xfrm>
              <a:off x="5621018" y="4465323"/>
              <a:ext cx="187036" cy="187036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963" name="Rectangle 105"/>
            <p:cNvSpPr>
              <a:spLocks noChangeArrowheads="1"/>
            </p:cNvSpPr>
            <p:nvPr/>
          </p:nvSpPr>
          <p:spPr bwMode="auto">
            <a:xfrm>
              <a:off x="5621018" y="5749410"/>
              <a:ext cx="187036" cy="187036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964" name="Rectangle 115"/>
            <p:cNvSpPr>
              <a:spLocks noChangeArrowheads="1"/>
            </p:cNvSpPr>
            <p:nvPr/>
          </p:nvSpPr>
          <p:spPr bwMode="auto">
            <a:xfrm>
              <a:off x="8156400" y="3195320"/>
              <a:ext cx="187036" cy="187036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965" name="Rectangle 116"/>
            <p:cNvSpPr>
              <a:spLocks noChangeArrowheads="1"/>
            </p:cNvSpPr>
            <p:nvPr/>
          </p:nvSpPr>
          <p:spPr bwMode="auto">
            <a:xfrm>
              <a:off x="8156400" y="2553392"/>
              <a:ext cx="187036" cy="187036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966" name="Rectangle 117"/>
            <p:cNvSpPr>
              <a:spLocks noChangeArrowheads="1"/>
            </p:cNvSpPr>
            <p:nvPr/>
          </p:nvSpPr>
          <p:spPr bwMode="auto">
            <a:xfrm>
              <a:off x="8156400" y="3837479"/>
              <a:ext cx="187036" cy="187036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967" name="Rectangle 118"/>
            <p:cNvSpPr>
              <a:spLocks noChangeArrowheads="1"/>
            </p:cNvSpPr>
            <p:nvPr/>
          </p:nvSpPr>
          <p:spPr bwMode="auto">
            <a:xfrm>
              <a:off x="8152935" y="1279931"/>
              <a:ext cx="187036" cy="187036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968" name="Rectangle 119"/>
            <p:cNvSpPr>
              <a:spLocks noChangeArrowheads="1"/>
            </p:cNvSpPr>
            <p:nvPr/>
          </p:nvSpPr>
          <p:spPr bwMode="auto">
            <a:xfrm>
              <a:off x="8152935" y="638003"/>
              <a:ext cx="187036" cy="187036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969" name="Rectangle 120"/>
            <p:cNvSpPr>
              <a:spLocks noChangeArrowheads="1"/>
            </p:cNvSpPr>
            <p:nvPr/>
          </p:nvSpPr>
          <p:spPr bwMode="auto">
            <a:xfrm>
              <a:off x="8152935" y="1922090"/>
              <a:ext cx="187036" cy="187036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970" name="Rectangle 121"/>
            <p:cNvSpPr>
              <a:spLocks noChangeArrowheads="1"/>
            </p:cNvSpPr>
            <p:nvPr/>
          </p:nvSpPr>
          <p:spPr bwMode="auto">
            <a:xfrm>
              <a:off x="8163326" y="5124568"/>
              <a:ext cx="187036" cy="187036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971" name="Rectangle 122"/>
            <p:cNvSpPr>
              <a:spLocks noChangeArrowheads="1"/>
            </p:cNvSpPr>
            <p:nvPr/>
          </p:nvSpPr>
          <p:spPr bwMode="auto">
            <a:xfrm>
              <a:off x="8163326" y="4482640"/>
              <a:ext cx="187036" cy="187036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972" name="Rectangle 123"/>
            <p:cNvSpPr>
              <a:spLocks noChangeArrowheads="1"/>
            </p:cNvSpPr>
            <p:nvPr/>
          </p:nvSpPr>
          <p:spPr bwMode="auto">
            <a:xfrm>
              <a:off x="8163326" y="5766727"/>
              <a:ext cx="187036" cy="187036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cxnSp>
          <p:nvCxnSpPr>
            <p:cNvPr id="38973" name="Straight Arrow Connector 124"/>
            <p:cNvCxnSpPr>
              <a:cxnSpLocks noChangeShapeType="1"/>
              <a:stCxn id="39246" idx="2"/>
              <a:endCxn id="38946" idx="1"/>
            </p:cNvCxnSpPr>
            <p:nvPr/>
          </p:nvCxnSpPr>
          <p:spPr bwMode="auto">
            <a:xfrm flipV="1">
              <a:off x="1965960" y="2626132"/>
              <a:ext cx="1098896" cy="267276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prstDash val="dash"/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974" name="Straight Arrow Connector 125"/>
            <p:cNvCxnSpPr>
              <a:cxnSpLocks noChangeShapeType="1"/>
              <a:stCxn id="39250" idx="2"/>
              <a:endCxn id="38946" idx="1"/>
            </p:cNvCxnSpPr>
            <p:nvPr/>
          </p:nvCxnSpPr>
          <p:spPr bwMode="auto">
            <a:xfrm>
              <a:off x="1965960" y="2520028"/>
              <a:ext cx="1098896" cy="106104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prstDash val="dash"/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975" name="Straight Arrow Connector 126"/>
            <p:cNvCxnSpPr>
              <a:cxnSpLocks noChangeShapeType="1"/>
              <a:stCxn id="39250" idx="2"/>
              <a:endCxn id="38951" idx="1"/>
            </p:cNvCxnSpPr>
            <p:nvPr/>
          </p:nvCxnSpPr>
          <p:spPr bwMode="auto">
            <a:xfrm flipV="1">
              <a:off x="1965960" y="1994830"/>
              <a:ext cx="1095431" cy="525198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prstDash val="dash"/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976" name="Straight Arrow Connector 127"/>
            <p:cNvCxnSpPr>
              <a:cxnSpLocks noChangeShapeType="1"/>
              <a:stCxn id="39250" idx="2"/>
              <a:endCxn id="38949" idx="1"/>
            </p:cNvCxnSpPr>
            <p:nvPr/>
          </p:nvCxnSpPr>
          <p:spPr bwMode="auto">
            <a:xfrm flipV="1">
              <a:off x="1965960" y="1352671"/>
              <a:ext cx="1095431" cy="1167357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prstDash val="dash"/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977" name="Straight Arrow Connector 130"/>
            <p:cNvCxnSpPr>
              <a:cxnSpLocks noChangeShapeType="1"/>
              <a:stCxn id="39246" idx="2"/>
              <a:endCxn id="38951" idx="1"/>
            </p:cNvCxnSpPr>
            <p:nvPr/>
          </p:nvCxnSpPr>
          <p:spPr bwMode="auto">
            <a:xfrm flipV="1">
              <a:off x="1965960" y="1994830"/>
              <a:ext cx="1095431" cy="898578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prstDash val="dash"/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978" name="Straight Arrow Connector 133"/>
            <p:cNvCxnSpPr>
              <a:cxnSpLocks noChangeShapeType="1"/>
              <a:stCxn id="39246" idx="2"/>
              <a:endCxn id="38945" idx="1"/>
            </p:cNvCxnSpPr>
            <p:nvPr/>
          </p:nvCxnSpPr>
          <p:spPr bwMode="auto">
            <a:xfrm>
              <a:off x="1965960" y="2893408"/>
              <a:ext cx="1098896" cy="374652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prstDash val="dash"/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979" name="Straight Arrow Connector 136"/>
            <p:cNvCxnSpPr>
              <a:cxnSpLocks noChangeShapeType="1"/>
              <a:stCxn id="39246" idx="2"/>
              <a:endCxn id="38947" idx="1"/>
            </p:cNvCxnSpPr>
            <p:nvPr/>
          </p:nvCxnSpPr>
          <p:spPr bwMode="auto">
            <a:xfrm>
              <a:off x="1965960" y="2893408"/>
              <a:ext cx="1098896" cy="1016811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prstDash val="dash"/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980" name="Straight Arrow Connector 140"/>
            <p:cNvCxnSpPr>
              <a:cxnSpLocks noChangeShapeType="1"/>
              <a:stCxn id="39247" idx="2"/>
              <a:endCxn id="38953" idx="1"/>
            </p:cNvCxnSpPr>
            <p:nvPr/>
          </p:nvCxnSpPr>
          <p:spPr bwMode="auto">
            <a:xfrm>
              <a:off x="1971040" y="3259859"/>
              <a:ext cx="1100742" cy="1295521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prstDash val="dash"/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981" name="Straight Arrow Connector 143"/>
            <p:cNvCxnSpPr>
              <a:cxnSpLocks noChangeShapeType="1"/>
              <a:stCxn id="39252" idx="2"/>
              <a:endCxn id="38953" idx="1"/>
            </p:cNvCxnSpPr>
            <p:nvPr/>
          </p:nvCxnSpPr>
          <p:spPr bwMode="auto">
            <a:xfrm>
              <a:off x="1962150" y="3640168"/>
              <a:ext cx="1109632" cy="915212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prstDash val="dash"/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982" name="Straight Arrow Connector 146"/>
            <p:cNvCxnSpPr>
              <a:cxnSpLocks noChangeShapeType="1"/>
              <a:stCxn id="39252" idx="2"/>
              <a:endCxn id="38946" idx="1"/>
            </p:cNvCxnSpPr>
            <p:nvPr/>
          </p:nvCxnSpPr>
          <p:spPr bwMode="auto">
            <a:xfrm flipV="1">
              <a:off x="1962150" y="2626132"/>
              <a:ext cx="1102706" cy="1014036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prstDash val="dash"/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983" name="Straight Arrow Connector 149"/>
            <p:cNvCxnSpPr>
              <a:cxnSpLocks noChangeShapeType="1"/>
              <a:stCxn id="39252" idx="2"/>
              <a:endCxn id="38945" idx="1"/>
            </p:cNvCxnSpPr>
            <p:nvPr/>
          </p:nvCxnSpPr>
          <p:spPr bwMode="auto">
            <a:xfrm flipV="1">
              <a:off x="1962150" y="3268060"/>
              <a:ext cx="1102706" cy="372108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prstDash val="dash"/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984" name="Straight Arrow Connector 152"/>
            <p:cNvCxnSpPr>
              <a:cxnSpLocks noChangeShapeType="1"/>
              <a:stCxn id="39252" idx="2"/>
              <a:endCxn id="38947" idx="1"/>
            </p:cNvCxnSpPr>
            <p:nvPr/>
          </p:nvCxnSpPr>
          <p:spPr bwMode="auto">
            <a:xfrm>
              <a:off x="1962150" y="3640168"/>
              <a:ext cx="1102706" cy="270051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prstDash val="dash"/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985" name="Straight Arrow Connector 155"/>
            <p:cNvCxnSpPr>
              <a:cxnSpLocks noChangeShapeType="1"/>
              <a:stCxn id="39254" idx="2"/>
              <a:endCxn id="38947" idx="1"/>
            </p:cNvCxnSpPr>
            <p:nvPr/>
          </p:nvCxnSpPr>
          <p:spPr bwMode="auto">
            <a:xfrm flipV="1">
              <a:off x="1965960" y="3910219"/>
              <a:ext cx="1098896" cy="110949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prstDash val="dash"/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986" name="Straight Arrow Connector 158"/>
            <p:cNvCxnSpPr>
              <a:cxnSpLocks noChangeShapeType="1"/>
              <a:stCxn id="39254" idx="2"/>
              <a:endCxn id="38953" idx="1"/>
            </p:cNvCxnSpPr>
            <p:nvPr/>
          </p:nvCxnSpPr>
          <p:spPr bwMode="auto">
            <a:xfrm>
              <a:off x="1965960" y="4021168"/>
              <a:ext cx="1105822" cy="534212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prstDash val="dash"/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987" name="Straight Arrow Connector 161"/>
            <p:cNvCxnSpPr>
              <a:cxnSpLocks noChangeShapeType="1"/>
              <a:stCxn id="39254" idx="2"/>
              <a:endCxn id="38952" idx="1"/>
            </p:cNvCxnSpPr>
            <p:nvPr/>
          </p:nvCxnSpPr>
          <p:spPr bwMode="auto">
            <a:xfrm>
              <a:off x="1965960" y="4021168"/>
              <a:ext cx="1105822" cy="1176140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prstDash val="dash"/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988" name="Straight Arrow Connector 164"/>
            <p:cNvCxnSpPr>
              <a:cxnSpLocks noChangeShapeType="1"/>
              <a:stCxn id="39254" idx="2"/>
              <a:endCxn id="38945" idx="0"/>
            </p:cNvCxnSpPr>
            <p:nvPr/>
          </p:nvCxnSpPr>
          <p:spPr bwMode="auto">
            <a:xfrm flipV="1">
              <a:off x="1965960" y="3174542"/>
              <a:ext cx="1192414" cy="846626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prstDash val="dash"/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38989" name="Group 184"/>
            <p:cNvGrpSpPr>
              <a:grpSpLocks/>
            </p:cNvGrpSpPr>
            <p:nvPr/>
          </p:nvGrpSpPr>
          <p:grpSpPr bwMode="auto">
            <a:xfrm>
              <a:off x="3240716" y="2416615"/>
              <a:ext cx="1255084" cy="1774617"/>
              <a:chOff x="716972" y="2416615"/>
              <a:chExt cx="1255084" cy="1774617"/>
            </a:xfrm>
          </p:grpSpPr>
          <p:sp>
            <p:nvSpPr>
              <p:cNvPr id="39237" name="Oval 185"/>
              <p:cNvSpPr>
                <a:spLocks noChangeArrowheads="1"/>
              </p:cNvSpPr>
              <p:nvPr/>
            </p:nvSpPr>
            <p:spPr bwMode="auto">
              <a:xfrm flipH="1">
                <a:off x="1814808" y="2759920"/>
                <a:ext cx="157248" cy="157248"/>
              </a:xfrm>
              <a:prstGeom prst="ellipse">
                <a:avLst/>
              </a:prstGeom>
              <a:solidFill>
                <a:schemeClr val="bg1"/>
              </a:solidFill>
              <a:ln w="19050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9238" name="Oval 186"/>
              <p:cNvSpPr>
                <a:spLocks noChangeArrowheads="1"/>
              </p:cNvSpPr>
              <p:nvPr/>
            </p:nvSpPr>
            <p:spPr bwMode="auto">
              <a:xfrm flipH="1">
                <a:off x="1813792" y="3181235"/>
                <a:ext cx="157248" cy="157248"/>
              </a:xfrm>
              <a:prstGeom prst="ellipse">
                <a:avLst/>
              </a:prstGeom>
              <a:solidFill>
                <a:schemeClr val="bg1"/>
              </a:solidFill>
              <a:ln w="19050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9239" name="Straight Arrow Connector 187"/>
              <p:cNvCxnSpPr>
                <a:cxnSpLocks noChangeShapeType="1"/>
                <a:stCxn id="38945" idx="3"/>
                <a:endCxn id="39237" idx="6"/>
              </p:cNvCxnSpPr>
              <p:nvPr/>
            </p:nvCxnSpPr>
            <p:spPr bwMode="auto">
              <a:xfrm flipV="1">
                <a:off x="728148" y="2838544"/>
                <a:ext cx="1086660" cy="429516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240" name="Straight Arrow Connector 188"/>
              <p:cNvCxnSpPr>
                <a:cxnSpLocks noChangeShapeType="1"/>
                <a:endCxn id="39238" idx="6"/>
              </p:cNvCxnSpPr>
              <p:nvPr/>
            </p:nvCxnSpPr>
            <p:spPr bwMode="auto">
              <a:xfrm flipV="1">
                <a:off x="716972" y="3259859"/>
                <a:ext cx="1096820" cy="13281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241" name="Straight Arrow Connector 190"/>
              <p:cNvCxnSpPr>
                <a:cxnSpLocks noChangeShapeType="1"/>
                <a:stCxn id="38945" idx="3"/>
                <a:endCxn id="39226" idx="6"/>
              </p:cNvCxnSpPr>
              <p:nvPr/>
            </p:nvCxnSpPr>
            <p:spPr bwMode="auto">
              <a:xfrm flipV="1">
                <a:off x="728148" y="2416615"/>
                <a:ext cx="1090690" cy="851445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9242" name="Oval 191"/>
              <p:cNvSpPr>
                <a:spLocks noChangeArrowheads="1"/>
              </p:cNvSpPr>
              <p:nvPr/>
            </p:nvSpPr>
            <p:spPr bwMode="auto">
              <a:xfrm flipH="1">
                <a:off x="1804902" y="3616408"/>
                <a:ext cx="157248" cy="157248"/>
              </a:xfrm>
              <a:prstGeom prst="ellipse">
                <a:avLst/>
              </a:prstGeom>
              <a:solidFill>
                <a:schemeClr val="bg1"/>
              </a:solidFill>
              <a:ln w="19050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9243" name="Straight Arrow Connector 192"/>
              <p:cNvCxnSpPr>
                <a:cxnSpLocks noChangeShapeType="1"/>
                <a:stCxn id="38945" idx="3"/>
                <a:endCxn id="39242" idx="6"/>
              </p:cNvCxnSpPr>
              <p:nvPr/>
            </p:nvCxnSpPr>
            <p:spPr bwMode="auto">
              <a:xfrm>
                <a:off x="728148" y="3268060"/>
                <a:ext cx="1076754" cy="426972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9244" name="Oval 193"/>
              <p:cNvSpPr>
                <a:spLocks noChangeArrowheads="1"/>
              </p:cNvSpPr>
              <p:nvPr/>
            </p:nvSpPr>
            <p:spPr bwMode="auto">
              <a:xfrm flipH="1">
                <a:off x="1808712" y="4033984"/>
                <a:ext cx="157248" cy="157248"/>
              </a:xfrm>
              <a:prstGeom prst="ellipse">
                <a:avLst/>
              </a:prstGeom>
              <a:solidFill>
                <a:schemeClr val="bg1"/>
              </a:solidFill>
              <a:ln w="19050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9245" name="Straight Arrow Connector 194"/>
              <p:cNvCxnSpPr>
                <a:cxnSpLocks noChangeShapeType="1"/>
                <a:stCxn id="38945" idx="3"/>
                <a:endCxn id="39244" idx="6"/>
              </p:cNvCxnSpPr>
              <p:nvPr/>
            </p:nvCxnSpPr>
            <p:spPr bwMode="auto">
              <a:xfrm>
                <a:off x="728148" y="3268060"/>
                <a:ext cx="1080564" cy="844548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8990" name="Group 195"/>
            <p:cNvGrpSpPr>
              <a:grpSpLocks/>
            </p:cNvGrpSpPr>
            <p:nvPr/>
          </p:nvGrpSpPr>
          <p:grpSpPr bwMode="auto">
            <a:xfrm>
              <a:off x="3251892" y="1805927"/>
              <a:ext cx="1261180" cy="1720841"/>
              <a:chOff x="709860" y="2446007"/>
              <a:chExt cx="1261180" cy="1720841"/>
            </a:xfrm>
          </p:grpSpPr>
          <p:sp>
            <p:nvSpPr>
              <p:cNvPr id="39229" name="Oval 197"/>
              <p:cNvSpPr>
                <a:spLocks noChangeArrowheads="1"/>
              </p:cNvSpPr>
              <p:nvPr/>
            </p:nvSpPr>
            <p:spPr bwMode="auto">
              <a:xfrm flipH="1">
                <a:off x="1813792" y="3181235"/>
                <a:ext cx="157248" cy="157248"/>
              </a:xfrm>
              <a:prstGeom prst="ellipse">
                <a:avLst/>
              </a:prstGeom>
              <a:solidFill>
                <a:schemeClr val="bg1"/>
              </a:solidFill>
              <a:ln w="19050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9230" name="Straight Arrow Connector 198"/>
              <p:cNvCxnSpPr>
                <a:cxnSpLocks noChangeShapeType="1"/>
                <a:endCxn id="39220" idx="6"/>
              </p:cNvCxnSpPr>
              <p:nvPr/>
            </p:nvCxnSpPr>
            <p:spPr bwMode="auto">
              <a:xfrm flipV="1">
                <a:off x="716972" y="2799277"/>
                <a:ext cx="1068372" cy="473863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231" name="Straight Arrow Connector 199"/>
              <p:cNvCxnSpPr>
                <a:cxnSpLocks noChangeShapeType="1"/>
                <a:endCxn id="39229" idx="6"/>
              </p:cNvCxnSpPr>
              <p:nvPr/>
            </p:nvCxnSpPr>
            <p:spPr bwMode="auto">
              <a:xfrm flipV="1">
                <a:off x="716972" y="3259859"/>
                <a:ext cx="1096820" cy="13281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232" name="Straight Arrow Connector 201"/>
              <p:cNvCxnSpPr>
                <a:cxnSpLocks noChangeShapeType="1"/>
                <a:stCxn id="38946" idx="3"/>
              </p:cNvCxnSpPr>
              <p:nvPr/>
            </p:nvCxnSpPr>
            <p:spPr bwMode="auto">
              <a:xfrm flipV="1">
                <a:off x="709860" y="2446007"/>
                <a:ext cx="1098852" cy="820205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9233" name="Oval 202"/>
              <p:cNvSpPr>
                <a:spLocks noChangeArrowheads="1"/>
              </p:cNvSpPr>
              <p:nvPr/>
            </p:nvSpPr>
            <p:spPr bwMode="auto">
              <a:xfrm flipH="1">
                <a:off x="1804902" y="3622504"/>
                <a:ext cx="157248" cy="157248"/>
              </a:xfrm>
              <a:prstGeom prst="ellipse">
                <a:avLst/>
              </a:prstGeom>
              <a:solidFill>
                <a:schemeClr val="bg1"/>
              </a:solidFill>
              <a:ln w="19050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9234" name="Straight Arrow Connector 203"/>
              <p:cNvCxnSpPr>
                <a:cxnSpLocks noChangeShapeType="1"/>
                <a:stCxn id="38946" idx="3"/>
                <a:endCxn id="39233" idx="6"/>
              </p:cNvCxnSpPr>
              <p:nvPr/>
            </p:nvCxnSpPr>
            <p:spPr bwMode="auto">
              <a:xfrm>
                <a:off x="709860" y="3266212"/>
                <a:ext cx="1095042" cy="434916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9235" name="Oval 204"/>
              <p:cNvSpPr>
                <a:spLocks noChangeArrowheads="1"/>
              </p:cNvSpPr>
              <p:nvPr/>
            </p:nvSpPr>
            <p:spPr bwMode="auto">
              <a:xfrm flipH="1">
                <a:off x="1790424" y="4009600"/>
                <a:ext cx="157248" cy="157248"/>
              </a:xfrm>
              <a:prstGeom prst="ellipse">
                <a:avLst/>
              </a:prstGeom>
              <a:solidFill>
                <a:schemeClr val="bg1"/>
              </a:solidFill>
              <a:ln w="19050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9236" name="Straight Arrow Connector 205"/>
              <p:cNvCxnSpPr>
                <a:cxnSpLocks noChangeShapeType="1"/>
                <a:stCxn id="38946" idx="3"/>
                <a:endCxn id="39235" idx="6"/>
              </p:cNvCxnSpPr>
              <p:nvPr/>
            </p:nvCxnSpPr>
            <p:spPr bwMode="auto">
              <a:xfrm>
                <a:off x="709860" y="3266212"/>
                <a:ext cx="1080564" cy="822012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8991" name="Group 211"/>
            <p:cNvGrpSpPr>
              <a:grpSpLocks/>
            </p:cNvGrpSpPr>
            <p:nvPr/>
          </p:nvGrpSpPr>
          <p:grpSpPr bwMode="auto">
            <a:xfrm>
              <a:off x="3247540" y="1150309"/>
              <a:ext cx="1261180" cy="1653402"/>
              <a:chOff x="709860" y="2434822"/>
              <a:chExt cx="1261180" cy="1653402"/>
            </a:xfrm>
          </p:grpSpPr>
          <p:sp>
            <p:nvSpPr>
              <p:cNvPr id="39222" name="Oval 213"/>
              <p:cNvSpPr>
                <a:spLocks noChangeArrowheads="1"/>
              </p:cNvSpPr>
              <p:nvPr/>
            </p:nvSpPr>
            <p:spPr bwMode="auto">
              <a:xfrm flipH="1">
                <a:off x="1813792" y="3181235"/>
                <a:ext cx="157248" cy="157248"/>
              </a:xfrm>
              <a:prstGeom prst="ellipse">
                <a:avLst/>
              </a:prstGeom>
              <a:solidFill>
                <a:schemeClr val="bg1"/>
              </a:solidFill>
              <a:ln w="19050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9223" name="Straight Arrow Connector 214"/>
              <p:cNvCxnSpPr>
                <a:cxnSpLocks noChangeShapeType="1"/>
                <a:endCxn id="39212" idx="6"/>
              </p:cNvCxnSpPr>
              <p:nvPr/>
            </p:nvCxnSpPr>
            <p:spPr bwMode="auto">
              <a:xfrm flipV="1">
                <a:off x="716972" y="2821918"/>
                <a:ext cx="1078820" cy="451222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224" name="Straight Arrow Connector 215"/>
              <p:cNvCxnSpPr>
                <a:cxnSpLocks noChangeShapeType="1"/>
                <a:endCxn id="39222" idx="6"/>
              </p:cNvCxnSpPr>
              <p:nvPr/>
            </p:nvCxnSpPr>
            <p:spPr bwMode="auto">
              <a:xfrm flipV="1">
                <a:off x="716972" y="3259859"/>
                <a:ext cx="1096820" cy="13281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225" name="Straight Arrow Connector 217"/>
              <p:cNvCxnSpPr>
                <a:cxnSpLocks noChangeShapeType="1"/>
                <a:endCxn id="39210" idx="6"/>
              </p:cNvCxnSpPr>
              <p:nvPr/>
            </p:nvCxnSpPr>
            <p:spPr bwMode="auto">
              <a:xfrm flipV="1">
                <a:off x="716972" y="2434822"/>
                <a:ext cx="1093298" cy="838318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9226" name="Oval 218"/>
              <p:cNvSpPr>
                <a:spLocks noChangeArrowheads="1"/>
              </p:cNvSpPr>
              <p:nvPr/>
            </p:nvSpPr>
            <p:spPr bwMode="auto">
              <a:xfrm flipH="1">
                <a:off x="1804902" y="3622504"/>
                <a:ext cx="157248" cy="157248"/>
              </a:xfrm>
              <a:prstGeom prst="ellipse">
                <a:avLst/>
              </a:prstGeom>
              <a:solidFill>
                <a:schemeClr val="bg1"/>
              </a:solidFill>
              <a:ln w="19050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9227" name="Straight Arrow Connector 219"/>
              <p:cNvCxnSpPr>
                <a:cxnSpLocks noChangeShapeType="1"/>
                <a:endCxn id="39226" idx="6"/>
              </p:cNvCxnSpPr>
              <p:nvPr/>
            </p:nvCxnSpPr>
            <p:spPr bwMode="auto">
              <a:xfrm>
                <a:off x="709860" y="3266212"/>
                <a:ext cx="1095042" cy="434916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228" name="Straight Arrow Connector 221"/>
              <p:cNvCxnSpPr>
                <a:cxnSpLocks noChangeShapeType="1"/>
              </p:cNvCxnSpPr>
              <p:nvPr/>
            </p:nvCxnSpPr>
            <p:spPr bwMode="auto">
              <a:xfrm>
                <a:off x="709860" y="3266212"/>
                <a:ext cx="1080564" cy="822012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8992" name="Group 223"/>
            <p:cNvGrpSpPr>
              <a:grpSpLocks/>
            </p:cNvGrpSpPr>
            <p:nvPr/>
          </p:nvGrpSpPr>
          <p:grpSpPr bwMode="auto">
            <a:xfrm>
              <a:off x="3246812" y="885757"/>
              <a:ext cx="1261180" cy="1352064"/>
              <a:chOff x="709860" y="2814784"/>
              <a:chExt cx="1261180" cy="1352064"/>
            </a:xfrm>
          </p:grpSpPr>
          <p:sp>
            <p:nvSpPr>
              <p:cNvPr id="39214" name="Oval 224"/>
              <p:cNvSpPr>
                <a:spLocks noChangeArrowheads="1"/>
              </p:cNvSpPr>
              <p:nvPr/>
            </p:nvSpPr>
            <p:spPr bwMode="auto">
              <a:xfrm flipH="1">
                <a:off x="1808712" y="2814784"/>
                <a:ext cx="157248" cy="157248"/>
              </a:xfrm>
              <a:prstGeom prst="ellipse">
                <a:avLst/>
              </a:prstGeom>
              <a:solidFill>
                <a:schemeClr val="bg1"/>
              </a:solidFill>
              <a:ln w="19050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9215" name="Oval 225"/>
              <p:cNvSpPr>
                <a:spLocks noChangeArrowheads="1"/>
              </p:cNvSpPr>
              <p:nvPr/>
            </p:nvSpPr>
            <p:spPr bwMode="auto">
              <a:xfrm flipH="1">
                <a:off x="1813792" y="3181235"/>
                <a:ext cx="157248" cy="157248"/>
              </a:xfrm>
              <a:prstGeom prst="ellipse">
                <a:avLst/>
              </a:prstGeom>
              <a:solidFill>
                <a:schemeClr val="bg1"/>
              </a:solidFill>
              <a:ln w="19050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9216" name="Straight Arrow Connector 226"/>
              <p:cNvCxnSpPr>
                <a:cxnSpLocks noChangeShapeType="1"/>
                <a:endCxn id="39214" idx="6"/>
              </p:cNvCxnSpPr>
              <p:nvPr/>
            </p:nvCxnSpPr>
            <p:spPr bwMode="auto">
              <a:xfrm flipV="1">
                <a:off x="716972" y="2893408"/>
                <a:ext cx="1091740" cy="379732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217" name="Straight Arrow Connector 227"/>
              <p:cNvCxnSpPr>
                <a:cxnSpLocks noChangeShapeType="1"/>
                <a:endCxn id="39215" idx="6"/>
              </p:cNvCxnSpPr>
              <p:nvPr/>
            </p:nvCxnSpPr>
            <p:spPr bwMode="auto">
              <a:xfrm flipV="1">
                <a:off x="716972" y="3259859"/>
                <a:ext cx="1096820" cy="13281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9218" name="Oval 230"/>
              <p:cNvSpPr>
                <a:spLocks noChangeArrowheads="1"/>
              </p:cNvSpPr>
              <p:nvPr/>
            </p:nvSpPr>
            <p:spPr bwMode="auto">
              <a:xfrm flipH="1">
                <a:off x="1804902" y="3622504"/>
                <a:ext cx="157248" cy="157248"/>
              </a:xfrm>
              <a:prstGeom prst="ellipse">
                <a:avLst/>
              </a:prstGeom>
              <a:solidFill>
                <a:schemeClr val="bg1"/>
              </a:solidFill>
              <a:ln w="19050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9219" name="Straight Arrow Connector 231"/>
              <p:cNvCxnSpPr>
                <a:cxnSpLocks noChangeShapeType="1"/>
                <a:endCxn id="39218" idx="6"/>
              </p:cNvCxnSpPr>
              <p:nvPr/>
            </p:nvCxnSpPr>
            <p:spPr bwMode="auto">
              <a:xfrm>
                <a:off x="709860" y="3266212"/>
                <a:ext cx="1095042" cy="434916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9220" name="Oval 232"/>
              <p:cNvSpPr>
                <a:spLocks noChangeArrowheads="1"/>
              </p:cNvSpPr>
              <p:nvPr/>
            </p:nvSpPr>
            <p:spPr bwMode="auto">
              <a:xfrm flipH="1">
                <a:off x="1790424" y="4009600"/>
                <a:ext cx="157248" cy="157248"/>
              </a:xfrm>
              <a:prstGeom prst="ellipse">
                <a:avLst/>
              </a:prstGeom>
              <a:solidFill>
                <a:schemeClr val="bg1"/>
              </a:solidFill>
              <a:ln w="19050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9221" name="Straight Arrow Connector 233"/>
              <p:cNvCxnSpPr>
                <a:cxnSpLocks noChangeShapeType="1"/>
                <a:endCxn id="39220" idx="6"/>
              </p:cNvCxnSpPr>
              <p:nvPr/>
            </p:nvCxnSpPr>
            <p:spPr bwMode="auto">
              <a:xfrm>
                <a:off x="709860" y="3266212"/>
                <a:ext cx="1080564" cy="822012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8993" name="Group 234"/>
            <p:cNvGrpSpPr>
              <a:grpSpLocks/>
            </p:cNvGrpSpPr>
            <p:nvPr/>
          </p:nvGrpSpPr>
          <p:grpSpPr bwMode="auto">
            <a:xfrm>
              <a:off x="3252908" y="630416"/>
              <a:ext cx="1261180" cy="985613"/>
              <a:chOff x="709860" y="3181235"/>
              <a:chExt cx="1261180" cy="985613"/>
            </a:xfrm>
          </p:grpSpPr>
          <p:sp>
            <p:nvSpPr>
              <p:cNvPr id="39208" name="Oval 236"/>
              <p:cNvSpPr>
                <a:spLocks noChangeArrowheads="1"/>
              </p:cNvSpPr>
              <p:nvPr/>
            </p:nvSpPr>
            <p:spPr bwMode="auto">
              <a:xfrm flipH="1">
                <a:off x="1813792" y="3181235"/>
                <a:ext cx="157248" cy="157248"/>
              </a:xfrm>
              <a:prstGeom prst="ellipse">
                <a:avLst/>
              </a:prstGeom>
              <a:solidFill>
                <a:schemeClr val="bg1"/>
              </a:solidFill>
              <a:ln w="19050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9209" name="Straight Arrow Connector 238"/>
              <p:cNvCxnSpPr>
                <a:cxnSpLocks noChangeShapeType="1"/>
                <a:endCxn id="39208" idx="6"/>
              </p:cNvCxnSpPr>
              <p:nvPr/>
            </p:nvCxnSpPr>
            <p:spPr bwMode="auto">
              <a:xfrm flipV="1">
                <a:off x="716972" y="3259859"/>
                <a:ext cx="1096820" cy="13281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9210" name="Oval 241"/>
              <p:cNvSpPr>
                <a:spLocks noChangeArrowheads="1"/>
              </p:cNvSpPr>
              <p:nvPr/>
            </p:nvSpPr>
            <p:spPr bwMode="auto">
              <a:xfrm flipH="1">
                <a:off x="1804902" y="3622504"/>
                <a:ext cx="157248" cy="157248"/>
              </a:xfrm>
              <a:prstGeom prst="ellipse">
                <a:avLst/>
              </a:prstGeom>
              <a:solidFill>
                <a:schemeClr val="bg1"/>
              </a:solidFill>
              <a:ln w="19050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9211" name="Straight Arrow Connector 242"/>
              <p:cNvCxnSpPr>
                <a:cxnSpLocks noChangeShapeType="1"/>
                <a:endCxn id="39210" idx="6"/>
              </p:cNvCxnSpPr>
              <p:nvPr/>
            </p:nvCxnSpPr>
            <p:spPr bwMode="auto">
              <a:xfrm>
                <a:off x="709860" y="3266212"/>
                <a:ext cx="1095042" cy="434916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9212" name="Oval 243"/>
              <p:cNvSpPr>
                <a:spLocks noChangeArrowheads="1"/>
              </p:cNvSpPr>
              <p:nvPr/>
            </p:nvSpPr>
            <p:spPr bwMode="auto">
              <a:xfrm flipH="1">
                <a:off x="1790424" y="4009600"/>
                <a:ext cx="157248" cy="157248"/>
              </a:xfrm>
              <a:prstGeom prst="ellipse">
                <a:avLst/>
              </a:prstGeom>
              <a:solidFill>
                <a:schemeClr val="bg1"/>
              </a:solidFill>
              <a:ln w="19050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9213" name="Straight Arrow Connector 244"/>
              <p:cNvCxnSpPr>
                <a:cxnSpLocks noChangeShapeType="1"/>
                <a:endCxn id="39212" idx="6"/>
              </p:cNvCxnSpPr>
              <p:nvPr/>
            </p:nvCxnSpPr>
            <p:spPr bwMode="auto">
              <a:xfrm>
                <a:off x="709860" y="3266212"/>
                <a:ext cx="1080564" cy="822012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8994" name="Group 245"/>
            <p:cNvGrpSpPr>
              <a:grpSpLocks/>
            </p:cNvGrpSpPr>
            <p:nvPr/>
          </p:nvGrpSpPr>
          <p:grpSpPr bwMode="auto">
            <a:xfrm>
              <a:off x="3246812" y="3061048"/>
              <a:ext cx="1254068" cy="1758072"/>
              <a:chOff x="716972" y="2414872"/>
              <a:chExt cx="1254068" cy="1758072"/>
            </a:xfrm>
          </p:grpSpPr>
          <p:sp>
            <p:nvSpPr>
              <p:cNvPr id="39201" name="Oval 247"/>
              <p:cNvSpPr>
                <a:spLocks noChangeArrowheads="1"/>
              </p:cNvSpPr>
              <p:nvPr/>
            </p:nvSpPr>
            <p:spPr bwMode="auto">
              <a:xfrm flipH="1">
                <a:off x="1813792" y="3181235"/>
                <a:ext cx="157248" cy="157248"/>
              </a:xfrm>
              <a:prstGeom prst="ellipse">
                <a:avLst/>
              </a:prstGeom>
              <a:solidFill>
                <a:schemeClr val="bg1"/>
              </a:solidFill>
              <a:ln w="19050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9202" name="Straight Arrow Connector 249"/>
              <p:cNvCxnSpPr>
                <a:cxnSpLocks noChangeShapeType="1"/>
                <a:endCxn id="39201" idx="6"/>
              </p:cNvCxnSpPr>
              <p:nvPr/>
            </p:nvCxnSpPr>
            <p:spPr bwMode="auto">
              <a:xfrm flipV="1">
                <a:off x="716972" y="3259859"/>
                <a:ext cx="1096820" cy="13281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203" name="Straight Arrow Connector 251"/>
              <p:cNvCxnSpPr>
                <a:cxnSpLocks noChangeShapeType="1"/>
                <a:endCxn id="39233" idx="6"/>
              </p:cNvCxnSpPr>
              <p:nvPr/>
            </p:nvCxnSpPr>
            <p:spPr bwMode="auto">
              <a:xfrm flipV="1">
                <a:off x="728148" y="2414872"/>
                <a:ext cx="1088946" cy="853188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9204" name="Oval 252"/>
              <p:cNvSpPr>
                <a:spLocks noChangeArrowheads="1"/>
              </p:cNvSpPr>
              <p:nvPr/>
            </p:nvSpPr>
            <p:spPr bwMode="auto">
              <a:xfrm flipH="1">
                <a:off x="1804902" y="3616408"/>
                <a:ext cx="157248" cy="157248"/>
              </a:xfrm>
              <a:prstGeom prst="ellipse">
                <a:avLst/>
              </a:prstGeom>
              <a:solidFill>
                <a:schemeClr val="bg1"/>
              </a:solidFill>
              <a:ln w="19050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9205" name="Straight Arrow Connector 253"/>
              <p:cNvCxnSpPr>
                <a:cxnSpLocks noChangeShapeType="1"/>
                <a:endCxn id="39204" idx="6"/>
              </p:cNvCxnSpPr>
              <p:nvPr/>
            </p:nvCxnSpPr>
            <p:spPr bwMode="auto">
              <a:xfrm>
                <a:off x="728148" y="3268060"/>
                <a:ext cx="1076754" cy="426972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9206" name="Oval 254"/>
              <p:cNvSpPr>
                <a:spLocks noChangeArrowheads="1"/>
              </p:cNvSpPr>
              <p:nvPr/>
            </p:nvSpPr>
            <p:spPr bwMode="auto">
              <a:xfrm flipH="1">
                <a:off x="1808712" y="4015696"/>
                <a:ext cx="157248" cy="157248"/>
              </a:xfrm>
              <a:prstGeom prst="ellipse">
                <a:avLst/>
              </a:prstGeom>
              <a:solidFill>
                <a:schemeClr val="bg1"/>
              </a:solidFill>
              <a:ln w="19050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9207" name="Straight Arrow Connector 255"/>
              <p:cNvCxnSpPr>
                <a:cxnSpLocks noChangeShapeType="1"/>
                <a:endCxn id="39206" idx="6"/>
              </p:cNvCxnSpPr>
              <p:nvPr/>
            </p:nvCxnSpPr>
            <p:spPr bwMode="auto">
              <a:xfrm>
                <a:off x="716972" y="3346292"/>
                <a:ext cx="1091740" cy="748028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8995" name="Group 262"/>
            <p:cNvGrpSpPr>
              <a:grpSpLocks/>
            </p:cNvGrpSpPr>
            <p:nvPr/>
          </p:nvGrpSpPr>
          <p:grpSpPr bwMode="auto">
            <a:xfrm>
              <a:off x="3258817" y="3688936"/>
              <a:ext cx="1242062" cy="1758072"/>
              <a:chOff x="707931" y="2414872"/>
              <a:chExt cx="1263109" cy="1758072"/>
            </a:xfrm>
          </p:grpSpPr>
          <p:sp>
            <p:nvSpPr>
              <p:cNvPr id="39194" name="Oval 263"/>
              <p:cNvSpPr>
                <a:spLocks noChangeArrowheads="1"/>
              </p:cNvSpPr>
              <p:nvPr/>
            </p:nvSpPr>
            <p:spPr bwMode="auto">
              <a:xfrm flipH="1">
                <a:off x="1813792" y="3181235"/>
                <a:ext cx="157248" cy="157248"/>
              </a:xfrm>
              <a:prstGeom prst="ellipse">
                <a:avLst/>
              </a:prstGeom>
              <a:solidFill>
                <a:schemeClr val="bg1"/>
              </a:solidFill>
              <a:ln w="19050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9195" name="Straight Arrow Connector 264"/>
              <p:cNvCxnSpPr>
                <a:cxnSpLocks noChangeShapeType="1"/>
                <a:endCxn id="39194" idx="6"/>
              </p:cNvCxnSpPr>
              <p:nvPr/>
            </p:nvCxnSpPr>
            <p:spPr bwMode="auto">
              <a:xfrm flipV="1">
                <a:off x="716972" y="3259859"/>
                <a:ext cx="1096820" cy="13281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196" name="Straight Arrow Connector 265"/>
              <p:cNvCxnSpPr>
                <a:cxnSpLocks noChangeShapeType="1"/>
              </p:cNvCxnSpPr>
              <p:nvPr/>
            </p:nvCxnSpPr>
            <p:spPr bwMode="auto">
              <a:xfrm flipV="1">
                <a:off x="728148" y="2414872"/>
                <a:ext cx="1088946" cy="853188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9197" name="Oval 266"/>
              <p:cNvSpPr>
                <a:spLocks noChangeArrowheads="1"/>
              </p:cNvSpPr>
              <p:nvPr/>
            </p:nvSpPr>
            <p:spPr bwMode="auto">
              <a:xfrm flipH="1">
                <a:off x="1804902" y="3616408"/>
                <a:ext cx="157248" cy="157248"/>
              </a:xfrm>
              <a:prstGeom prst="ellipse">
                <a:avLst/>
              </a:prstGeom>
              <a:solidFill>
                <a:schemeClr val="bg1"/>
              </a:solidFill>
              <a:ln w="19050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9198" name="Straight Arrow Connector 267"/>
              <p:cNvCxnSpPr>
                <a:cxnSpLocks noChangeShapeType="1"/>
                <a:endCxn id="39197" idx="6"/>
              </p:cNvCxnSpPr>
              <p:nvPr/>
            </p:nvCxnSpPr>
            <p:spPr bwMode="auto">
              <a:xfrm>
                <a:off x="728148" y="3268060"/>
                <a:ext cx="1076754" cy="426972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9199" name="Oval 268"/>
              <p:cNvSpPr>
                <a:spLocks noChangeArrowheads="1"/>
              </p:cNvSpPr>
              <p:nvPr/>
            </p:nvSpPr>
            <p:spPr bwMode="auto">
              <a:xfrm flipH="1">
                <a:off x="1808712" y="4015696"/>
                <a:ext cx="157248" cy="157248"/>
              </a:xfrm>
              <a:prstGeom prst="ellipse">
                <a:avLst/>
              </a:prstGeom>
              <a:solidFill>
                <a:schemeClr val="bg1"/>
              </a:solidFill>
              <a:ln w="19050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9200" name="Straight Arrow Connector 269"/>
              <p:cNvCxnSpPr>
                <a:cxnSpLocks noChangeShapeType="1"/>
                <a:stCxn id="38953" idx="3"/>
                <a:endCxn id="39199" idx="6"/>
              </p:cNvCxnSpPr>
              <p:nvPr/>
            </p:nvCxnSpPr>
            <p:spPr bwMode="auto">
              <a:xfrm>
                <a:off x="707931" y="3281316"/>
                <a:ext cx="1100781" cy="813004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8996" name="Straight Arrow Connector 270"/>
            <p:cNvCxnSpPr>
              <a:cxnSpLocks noChangeShapeType="1"/>
              <a:stCxn id="38953" idx="3"/>
              <a:endCxn id="39244" idx="6"/>
            </p:cNvCxnSpPr>
            <p:nvPr/>
          </p:nvCxnSpPr>
          <p:spPr bwMode="auto">
            <a:xfrm flipV="1">
              <a:off x="3258818" y="4112608"/>
              <a:ext cx="1073638" cy="442772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38997" name="Group 273"/>
            <p:cNvGrpSpPr>
              <a:grpSpLocks/>
            </p:cNvGrpSpPr>
            <p:nvPr/>
          </p:nvGrpSpPr>
          <p:grpSpPr bwMode="auto">
            <a:xfrm>
              <a:off x="3252908" y="4322920"/>
              <a:ext cx="1254068" cy="1684920"/>
              <a:chOff x="716972" y="2414872"/>
              <a:chExt cx="1254068" cy="1684920"/>
            </a:xfrm>
          </p:grpSpPr>
          <p:sp>
            <p:nvSpPr>
              <p:cNvPr id="39187" name="Oval 274"/>
              <p:cNvSpPr>
                <a:spLocks noChangeArrowheads="1"/>
              </p:cNvSpPr>
              <p:nvPr/>
            </p:nvSpPr>
            <p:spPr bwMode="auto">
              <a:xfrm flipH="1">
                <a:off x="1813792" y="3181235"/>
                <a:ext cx="157248" cy="157248"/>
              </a:xfrm>
              <a:prstGeom prst="ellipse">
                <a:avLst/>
              </a:prstGeom>
              <a:solidFill>
                <a:schemeClr val="bg1"/>
              </a:solidFill>
              <a:ln w="19050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9188" name="Straight Arrow Connector 275"/>
              <p:cNvCxnSpPr>
                <a:cxnSpLocks noChangeShapeType="1"/>
                <a:endCxn id="39187" idx="6"/>
              </p:cNvCxnSpPr>
              <p:nvPr/>
            </p:nvCxnSpPr>
            <p:spPr bwMode="auto">
              <a:xfrm flipV="1">
                <a:off x="716972" y="3259859"/>
                <a:ext cx="1096820" cy="13281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189" name="Straight Arrow Connector 276"/>
              <p:cNvCxnSpPr>
                <a:cxnSpLocks noChangeShapeType="1"/>
              </p:cNvCxnSpPr>
              <p:nvPr/>
            </p:nvCxnSpPr>
            <p:spPr bwMode="auto">
              <a:xfrm flipV="1">
                <a:off x="728148" y="2414872"/>
                <a:ext cx="1088946" cy="853188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9190" name="Oval 277"/>
              <p:cNvSpPr>
                <a:spLocks noChangeArrowheads="1"/>
              </p:cNvSpPr>
              <p:nvPr/>
            </p:nvSpPr>
            <p:spPr bwMode="auto">
              <a:xfrm flipH="1">
                <a:off x="1804902" y="3616408"/>
                <a:ext cx="157248" cy="157248"/>
              </a:xfrm>
              <a:prstGeom prst="ellipse">
                <a:avLst/>
              </a:prstGeom>
              <a:solidFill>
                <a:schemeClr val="bg1"/>
              </a:solidFill>
              <a:ln w="19050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9191" name="Straight Arrow Connector 278"/>
              <p:cNvCxnSpPr>
                <a:cxnSpLocks noChangeShapeType="1"/>
                <a:endCxn id="39190" idx="6"/>
              </p:cNvCxnSpPr>
              <p:nvPr/>
            </p:nvCxnSpPr>
            <p:spPr bwMode="auto">
              <a:xfrm>
                <a:off x="728148" y="3268060"/>
                <a:ext cx="1076754" cy="426972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9192" name="Oval 279"/>
              <p:cNvSpPr>
                <a:spLocks noChangeArrowheads="1"/>
              </p:cNvSpPr>
              <p:nvPr/>
            </p:nvSpPr>
            <p:spPr bwMode="auto">
              <a:xfrm flipH="1">
                <a:off x="1808712" y="3942544"/>
                <a:ext cx="157248" cy="157248"/>
              </a:xfrm>
              <a:prstGeom prst="ellipse">
                <a:avLst/>
              </a:prstGeom>
              <a:solidFill>
                <a:schemeClr val="bg1"/>
              </a:solidFill>
              <a:ln w="19050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9193" name="Straight Arrow Connector 280"/>
              <p:cNvCxnSpPr>
                <a:cxnSpLocks noChangeShapeType="1"/>
                <a:endCxn id="39192" idx="6"/>
              </p:cNvCxnSpPr>
              <p:nvPr/>
            </p:nvCxnSpPr>
            <p:spPr bwMode="auto">
              <a:xfrm>
                <a:off x="716972" y="3273140"/>
                <a:ext cx="1091740" cy="748028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8998" name="Straight Arrow Connector 282"/>
            <p:cNvCxnSpPr>
              <a:cxnSpLocks noChangeShapeType="1"/>
              <a:stCxn id="38952" idx="3"/>
              <a:endCxn id="39206" idx="6"/>
            </p:cNvCxnSpPr>
            <p:nvPr/>
          </p:nvCxnSpPr>
          <p:spPr bwMode="auto">
            <a:xfrm flipV="1">
              <a:off x="3258818" y="4740496"/>
              <a:ext cx="1079734" cy="456812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999" name="Straight Arrow Connector 285"/>
            <p:cNvCxnSpPr>
              <a:cxnSpLocks noChangeShapeType="1"/>
              <a:stCxn id="38954" idx="3"/>
              <a:endCxn id="39192" idx="6"/>
            </p:cNvCxnSpPr>
            <p:nvPr/>
          </p:nvCxnSpPr>
          <p:spPr bwMode="auto">
            <a:xfrm>
              <a:off x="3258818" y="5839467"/>
              <a:ext cx="1085830" cy="89749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000" name="Straight Arrow Connector 288"/>
            <p:cNvCxnSpPr>
              <a:cxnSpLocks noChangeShapeType="1"/>
              <a:stCxn id="38954" idx="3"/>
              <a:endCxn id="39190" idx="6"/>
            </p:cNvCxnSpPr>
            <p:nvPr/>
          </p:nvCxnSpPr>
          <p:spPr bwMode="auto">
            <a:xfrm flipV="1">
              <a:off x="3258818" y="5603080"/>
              <a:ext cx="1082020" cy="236387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001" name="Straight Arrow Connector 291"/>
            <p:cNvCxnSpPr>
              <a:cxnSpLocks noChangeShapeType="1"/>
              <a:stCxn id="38954" idx="3"/>
              <a:endCxn id="39199" idx="5"/>
            </p:cNvCxnSpPr>
            <p:nvPr/>
          </p:nvCxnSpPr>
          <p:spPr bwMode="auto">
            <a:xfrm flipV="1">
              <a:off x="3258818" y="5423980"/>
              <a:ext cx="1105083" cy="415487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002" name="Straight Arrow Connector 294"/>
            <p:cNvCxnSpPr>
              <a:cxnSpLocks noChangeShapeType="1"/>
              <a:stCxn id="38954" idx="3"/>
              <a:endCxn id="39197" idx="6"/>
            </p:cNvCxnSpPr>
            <p:nvPr/>
          </p:nvCxnSpPr>
          <p:spPr bwMode="auto">
            <a:xfrm flipV="1">
              <a:off x="3258818" y="4969096"/>
              <a:ext cx="1078691" cy="870371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39003" name="Group 302"/>
            <p:cNvGrpSpPr>
              <a:grpSpLocks/>
            </p:cNvGrpSpPr>
            <p:nvPr/>
          </p:nvGrpSpPr>
          <p:grpSpPr bwMode="auto">
            <a:xfrm>
              <a:off x="4499102" y="709040"/>
              <a:ext cx="1113882" cy="1707575"/>
              <a:chOff x="4499102" y="709040"/>
              <a:chExt cx="1113882" cy="1707575"/>
            </a:xfrm>
          </p:grpSpPr>
          <p:cxnSp>
            <p:nvCxnSpPr>
              <p:cNvPr id="39182" name="Straight Arrow Connector 297"/>
              <p:cNvCxnSpPr>
                <a:cxnSpLocks noChangeShapeType="1"/>
              </p:cNvCxnSpPr>
              <p:nvPr/>
            </p:nvCxnSpPr>
            <p:spPr bwMode="auto">
              <a:xfrm flipV="1">
                <a:off x="4519860" y="1341724"/>
                <a:ext cx="1093124" cy="5081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183" name="Straight Arrow Connector 298"/>
              <p:cNvCxnSpPr>
                <a:cxnSpLocks noChangeShapeType="1"/>
              </p:cNvCxnSpPr>
              <p:nvPr/>
            </p:nvCxnSpPr>
            <p:spPr bwMode="auto">
              <a:xfrm>
                <a:off x="4514088" y="967072"/>
                <a:ext cx="1098896" cy="374652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184" name="Straight Arrow Connector 299"/>
              <p:cNvCxnSpPr>
                <a:cxnSpLocks noChangeShapeType="1"/>
                <a:stCxn id="39218" idx="2"/>
              </p:cNvCxnSpPr>
              <p:nvPr/>
            </p:nvCxnSpPr>
            <p:spPr bwMode="auto">
              <a:xfrm flipV="1">
                <a:off x="4499102" y="1341724"/>
                <a:ext cx="1113882" cy="430377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185" name="Straight Arrow Connector 300"/>
              <p:cNvCxnSpPr>
                <a:cxnSpLocks noChangeShapeType="1"/>
                <a:stCxn id="39208" idx="2"/>
                <a:endCxn id="38958" idx="1"/>
              </p:cNvCxnSpPr>
              <p:nvPr/>
            </p:nvCxnSpPr>
            <p:spPr bwMode="auto">
              <a:xfrm>
                <a:off x="4514088" y="709040"/>
                <a:ext cx="1096539" cy="647092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186" name="Straight Arrow Connector 303"/>
              <p:cNvCxnSpPr>
                <a:cxnSpLocks noChangeShapeType="1"/>
                <a:stCxn id="39226" idx="2"/>
                <a:endCxn id="38958" idx="1"/>
              </p:cNvCxnSpPr>
              <p:nvPr/>
            </p:nvCxnSpPr>
            <p:spPr bwMode="auto">
              <a:xfrm flipV="1">
                <a:off x="4499830" y="1356132"/>
                <a:ext cx="1110797" cy="1060483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9004" name="Group 307"/>
            <p:cNvGrpSpPr>
              <a:grpSpLocks/>
            </p:cNvGrpSpPr>
            <p:nvPr/>
          </p:nvGrpSpPr>
          <p:grpSpPr bwMode="auto">
            <a:xfrm>
              <a:off x="4490720" y="1330832"/>
              <a:ext cx="1122264" cy="1707575"/>
              <a:chOff x="4490720" y="709040"/>
              <a:chExt cx="1122264" cy="1707575"/>
            </a:xfrm>
          </p:grpSpPr>
          <p:cxnSp>
            <p:nvCxnSpPr>
              <p:cNvPr id="39177" name="Straight Arrow Connector 308"/>
              <p:cNvCxnSpPr>
                <a:cxnSpLocks noChangeShapeType="1"/>
              </p:cNvCxnSpPr>
              <p:nvPr/>
            </p:nvCxnSpPr>
            <p:spPr bwMode="auto">
              <a:xfrm flipV="1">
                <a:off x="4519860" y="1341724"/>
                <a:ext cx="1093124" cy="5081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178" name="Straight Arrow Connector 309"/>
              <p:cNvCxnSpPr>
                <a:cxnSpLocks noChangeShapeType="1"/>
                <a:stCxn id="39212" idx="2"/>
              </p:cNvCxnSpPr>
              <p:nvPr/>
            </p:nvCxnSpPr>
            <p:spPr bwMode="auto">
              <a:xfrm>
                <a:off x="4490720" y="915613"/>
                <a:ext cx="1122264" cy="426111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179" name="Straight Arrow Connector 310"/>
              <p:cNvCxnSpPr>
                <a:cxnSpLocks noChangeShapeType="1"/>
                <a:stCxn id="39226" idx="2"/>
              </p:cNvCxnSpPr>
              <p:nvPr/>
            </p:nvCxnSpPr>
            <p:spPr bwMode="auto">
              <a:xfrm flipV="1">
                <a:off x="4499830" y="1341724"/>
                <a:ext cx="1113154" cy="453099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180" name="Straight Arrow Connector 311"/>
              <p:cNvCxnSpPr>
                <a:cxnSpLocks noChangeShapeType="1"/>
              </p:cNvCxnSpPr>
              <p:nvPr/>
            </p:nvCxnSpPr>
            <p:spPr bwMode="auto">
              <a:xfrm>
                <a:off x="4514088" y="709040"/>
                <a:ext cx="1096539" cy="647092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181" name="Straight Arrow Connector 312"/>
              <p:cNvCxnSpPr>
                <a:cxnSpLocks noChangeShapeType="1"/>
              </p:cNvCxnSpPr>
              <p:nvPr/>
            </p:nvCxnSpPr>
            <p:spPr bwMode="auto">
              <a:xfrm flipV="1">
                <a:off x="4499830" y="1356132"/>
                <a:ext cx="1110797" cy="1060483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9005" name="Group 313"/>
            <p:cNvGrpSpPr>
              <a:grpSpLocks/>
            </p:cNvGrpSpPr>
            <p:nvPr/>
          </p:nvGrpSpPr>
          <p:grpSpPr bwMode="auto">
            <a:xfrm>
              <a:off x="4484624" y="1983104"/>
              <a:ext cx="1134456" cy="1711928"/>
              <a:chOff x="4478528" y="709040"/>
              <a:chExt cx="1134456" cy="1711928"/>
            </a:xfrm>
          </p:grpSpPr>
          <p:cxnSp>
            <p:nvCxnSpPr>
              <p:cNvPr id="39172" name="Straight Arrow Connector 314"/>
              <p:cNvCxnSpPr>
                <a:cxnSpLocks noChangeShapeType="1"/>
              </p:cNvCxnSpPr>
              <p:nvPr/>
            </p:nvCxnSpPr>
            <p:spPr bwMode="auto">
              <a:xfrm flipV="1">
                <a:off x="4519860" y="1341724"/>
                <a:ext cx="1093124" cy="5081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173" name="Straight Arrow Connector 315"/>
              <p:cNvCxnSpPr>
                <a:cxnSpLocks noChangeShapeType="1"/>
                <a:stCxn id="39220" idx="2"/>
              </p:cNvCxnSpPr>
              <p:nvPr/>
            </p:nvCxnSpPr>
            <p:spPr bwMode="auto">
              <a:xfrm>
                <a:off x="4478528" y="885133"/>
                <a:ext cx="1134456" cy="456591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174" name="Straight Arrow Connector 316"/>
              <p:cNvCxnSpPr>
                <a:cxnSpLocks noChangeShapeType="1"/>
              </p:cNvCxnSpPr>
              <p:nvPr/>
            </p:nvCxnSpPr>
            <p:spPr bwMode="auto">
              <a:xfrm flipV="1">
                <a:off x="4510278" y="1341724"/>
                <a:ext cx="1102706" cy="372108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175" name="Straight Arrow Connector 317"/>
              <p:cNvCxnSpPr>
                <a:cxnSpLocks noChangeShapeType="1"/>
              </p:cNvCxnSpPr>
              <p:nvPr/>
            </p:nvCxnSpPr>
            <p:spPr bwMode="auto">
              <a:xfrm>
                <a:off x="4514088" y="709040"/>
                <a:ext cx="1096539" cy="647092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176" name="Straight Arrow Connector 318"/>
              <p:cNvCxnSpPr>
                <a:cxnSpLocks noChangeShapeType="1"/>
                <a:stCxn id="39242" idx="2"/>
              </p:cNvCxnSpPr>
              <p:nvPr/>
            </p:nvCxnSpPr>
            <p:spPr bwMode="auto">
              <a:xfrm flipV="1">
                <a:off x="4479798" y="1356133"/>
                <a:ext cx="1130829" cy="1064835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9006" name="Group 319"/>
            <p:cNvGrpSpPr>
              <a:grpSpLocks/>
            </p:cNvGrpSpPr>
            <p:nvPr/>
          </p:nvGrpSpPr>
          <p:grpSpPr bwMode="auto">
            <a:xfrm>
              <a:off x="4485894" y="2629280"/>
              <a:ext cx="1139282" cy="1707575"/>
              <a:chOff x="4473702" y="709040"/>
              <a:chExt cx="1139282" cy="1707575"/>
            </a:xfrm>
          </p:grpSpPr>
          <p:cxnSp>
            <p:nvCxnSpPr>
              <p:cNvPr id="39167" name="Straight Arrow Connector 320"/>
              <p:cNvCxnSpPr>
                <a:cxnSpLocks noChangeShapeType="1"/>
              </p:cNvCxnSpPr>
              <p:nvPr/>
            </p:nvCxnSpPr>
            <p:spPr bwMode="auto">
              <a:xfrm flipV="1">
                <a:off x="4519860" y="1341724"/>
                <a:ext cx="1093124" cy="5081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168" name="Straight Arrow Connector 321"/>
              <p:cNvCxnSpPr>
                <a:cxnSpLocks noChangeShapeType="1"/>
                <a:stCxn id="39237" idx="2"/>
              </p:cNvCxnSpPr>
              <p:nvPr/>
            </p:nvCxnSpPr>
            <p:spPr bwMode="auto">
              <a:xfrm>
                <a:off x="4483608" y="918304"/>
                <a:ext cx="1129376" cy="423420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169" name="Straight Arrow Connector 322"/>
              <p:cNvCxnSpPr>
                <a:cxnSpLocks noChangeShapeType="1"/>
                <a:stCxn id="39242" idx="2"/>
              </p:cNvCxnSpPr>
              <p:nvPr/>
            </p:nvCxnSpPr>
            <p:spPr bwMode="auto">
              <a:xfrm flipV="1">
                <a:off x="4473702" y="1341724"/>
                <a:ext cx="1139282" cy="433068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170" name="Straight Arrow Connector 323"/>
              <p:cNvCxnSpPr>
                <a:cxnSpLocks noChangeShapeType="1"/>
              </p:cNvCxnSpPr>
              <p:nvPr/>
            </p:nvCxnSpPr>
            <p:spPr bwMode="auto">
              <a:xfrm>
                <a:off x="4514088" y="709040"/>
                <a:ext cx="1096539" cy="647092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171" name="Straight Arrow Connector 324"/>
              <p:cNvCxnSpPr>
                <a:cxnSpLocks noChangeShapeType="1"/>
              </p:cNvCxnSpPr>
              <p:nvPr/>
            </p:nvCxnSpPr>
            <p:spPr bwMode="auto">
              <a:xfrm flipV="1">
                <a:off x="4499830" y="1356132"/>
                <a:ext cx="1110797" cy="1060483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9007" name="Group 325"/>
            <p:cNvGrpSpPr>
              <a:grpSpLocks/>
            </p:cNvGrpSpPr>
            <p:nvPr/>
          </p:nvGrpSpPr>
          <p:grpSpPr bwMode="auto">
            <a:xfrm>
              <a:off x="4489704" y="3259859"/>
              <a:ext cx="1141568" cy="1709237"/>
              <a:chOff x="4471416" y="687347"/>
              <a:chExt cx="1141568" cy="1709237"/>
            </a:xfrm>
          </p:grpSpPr>
          <p:cxnSp>
            <p:nvCxnSpPr>
              <p:cNvPr id="39162" name="Straight Arrow Connector 326"/>
              <p:cNvCxnSpPr>
                <a:cxnSpLocks noChangeShapeType="1"/>
              </p:cNvCxnSpPr>
              <p:nvPr/>
            </p:nvCxnSpPr>
            <p:spPr bwMode="auto">
              <a:xfrm flipV="1">
                <a:off x="4519860" y="1341724"/>
                <a:ext cx="1093124" cy="5081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163" name="Straight Arrow Connector 327"/>
              <p:cNvCxnSpPr>
                <a:cxnSpLocks noChangeShapeType="1"/>
                <a:stCxn id="39235" idx="2"/>
              </p:cNvCxnSpPr>
              <p:nvPr/>
            </p:nvCxnSpPr>
            <p:spPr bwMode="auto">
              <a:xfrm>
                <a:off x="4471416" y="875632"/>
                <a:ext cx="1141568" cy="466092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164" name="Straight Arrow Connector 328"/>
              <p:cNvCxnSpPr>
                <a:cxnSpLocks noChangeShapeType="1"/>
                <a:stCxn id="39204" idx="2"/>
              </p:cNvCxnSpPr>
              <p:nvPr/>
            </p:nvCxnSpPr>
            <p:spPr bwMode="auto">
              <a:xfrm flipV="1">
                <a:off x="4473702" y="1341724"/>
                <a:ext cx="1139282" cy="426972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165" name="Straight Arrow Connector 329"/>
              <p:cNvCxnSpPr>
                <a:cxnSpLocks noChangeShapeType="1"/>
                <a:stCxn id="39238" idx="2"/>
              </p:cNvCxnSpPr>
              <p:nvPr/>
            </p:nvCxnSpPr>
            <p:spPr bwMode="auto">
              <a:xfrm>
                <a:off x="4476496" y="687347"/>
                <a:ext cx="1134131" cy="668785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166" name="Straight Arrow Connector 330"/>
              <p:cNvCxnSpPr>
                <a:cxnSpLocks noChangeShapeType="1"/>
                <a:stCxn id="39197" idx="2"/>
              </p:cNvCxnSpPr>
              <p:nvPr/>
            </p:nvCxnSpPr>
            <p:spPr bwMode="auto">
              <a:xfrm flipV="1">
                <a:off x="4473849" y="1356133"/>
                <a:ext cx="1136778" cy="1040451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9008" name="Group 331"/>
            <p:cNvGrpSpPr>
              <a:grpSpLocks/>
            </p:cNvGrpSpPr>
            <p:nvPr/>
          </p:nvGrpSpPr>
          <p:grpSpPr bwMode="auto">
            <a:xfrm>
              <a:off x="4489704" y="3909440"/>
              <a:ext cx="1147664" cy="1693640"/>
              <a:chOff x="4465320" y="709040"/>
              <a:chExt cx="1147664" cy="1693640"/>
            </a:xfrm>
          </p:grpSpPr>
          <p:cxnSp>
            <p:nvCxnSpPr>
              <p:cNvPr id="39157" name="Straight Arrow Connector 332"/>
              <p:cNvCxnSpPr>
                <a:cxnSpLocks noChangeShapeType="1"/>
                <a:stCxn id="39194" idx="2"/>
              </p:cNvCxnSpPr>
              <p:nvPr/>
            </p:nvCxnSpPr>
            <p:spPr bwMode="auto">
              <a:xfrm>
                <a:off x="4476495" y="1333523"/>
                <a:ext cx="1136489" cy="8202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158" name="Straight Arrow Connector 333"/>
              <p:cNvCxnSpPr>
                <a:cxnSpLocks noChangeShapeType="1"/>
                <a:stCxn id="39244" idx="2"/>
              </p:cNvCxnSpPr>
              <p:nvPr/>
            </p:nvCxnSpPr>
            <p:spPr bwMode="auto">
              <a:xfrm>
                <a:off x="4465320" y="912208"/>
                <a:ext cx="1147664" cy="429516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159" name="Straight Arrow Connector 334"/>
              <p:cNvCxnSpPr>
                <a:cxnSpLocks noChangeShapeType="1"/>
                <a:stCxn id="39197" idx="2"/>
              </p:cNvCxnSpPr>
              <p:nvPr/>
            </p:nvCxnSpPr>
            <p:spPr bwMode="auto">
              <a:xfrm flipV="1">
                <a:off x="4467753" y="1341724"/>
                <a:ext cx="1145231" cy="426972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160" name="Straight Arrow Connector 335"/>
              <p:cNvCxnSpPr>
                <a:cxnSpLocks noChangeShapeType="1"/>
              </p:cNvCxnSpPr>
              <p:nvPr/>
            </p:nvCxnSpPr>
            <p:spPr bwMode="auto">
              <a:xfrm>
                <a:off x="4514088" y="709040"/>
                <a:ext cx="1096539" cy="647092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161" name="Straight Arrow Connector 336"/>
              <p:cNvCxnSpPr>
                <a:cxnSpLocks noChangeShapeType="1"/>
                <a:stCxn id="39190" idx="2"/>
              </p:cNvCxnSpPr>
              <p:nvPr/>
            </p:nvCxnSpPr>
            <p:spPr bwMode="auto">
              <a:xfrm flipV="1">
                <a:off x="4473702" y="1356134"/>
                <a:ext cx="1136925" cy="1046546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9009" name="Group 337"/>
            <p:cNvGrpSpPr>
              <a:grpSpLocks/>
            </p:cNvGrpSpPr>
            <p:nvPr/>
          </p:nvGrpSpPr>
          <p:grpSpPr bwMode="auto">
            <a:xfrm>
              <a:off x="4495800" y="4533923"/>
              <a:ext cx="1129376" cy="1395293"/>
              <a:chOff x="4483608" y="699539"/>
              <a:chExt cx="1129376" cy="1395293"/>
            </a:xfrm>
          </p:grpSpPr>
          <p:cxnSp>
            <p:nvCxnSpPr>
              <p:cNvPr id="39152" name="Straight Arrow Connector 338"/>
              <p:cNvCxnSpPr>
                <a:cxnSpLocks noChangeShapeType="1"/>
              </p:cNvCxnSpPr>
              <p:nvPr/>
            </p:nvCxnSpPr>
            <p:spPr bwMode="auto">
              <a:xfrm flipV="1">
                <a:off x="4519860" y="1341724"/>
                <a:ext cx="1093124" cy="5081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153" name="Straight Arrow Connector 339"/>
              <p:cNvCxnSpPr>
                <a:cxnSpLocks noChangeShapeType="1"/>
                <a:stCxn id="39206" idx="2"/>
              </p:cNvCxnSpPr>
              <p:nvPr/>
            </p:nvCxnSpPr>
            <p:spPr bwMode="auto">
              <a:xfrm>
                <a:off x="4483608" y="906112"/>
                <a:ext cx="1129376" cy="435612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154" name="Straight Arrow Connector 340"/>
              <p:cNvCxnSpPr>
                <a:cxnSpLocks noChangeShapeType="1"/>
                <a:stCxn id="39190" idx="2"/>
              </p:cNvCxnSpPr>
              <p:nvPr/>
            </p:nvCxnSpPr>
            <p:spPr bwMode="auto">
              <a:xfrm flipV="1">
                <a:off x="4485894" y="1341724"/>
                <a:ext cx="1127090" cy="426972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155" name="Straight Arrow Connector 341"/>
              <p:cNvCxnSpPr>
                <a:cxnSpLocks noChangeShapeType="1"/>
                <a:stCxn id="39194" idx="2"/>
              </p:cNvCxnSpPr>
              <p:nvPr/>
            </p:nvCxnSpPr>
            <p:spPr bwMode="auto">
              <a:xfrm>
                <a:off x="4488687" y="699539"/>
                <a:ext cx="1121940" cy="656593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156" name="Straight Arrow Connector 342"/>
              <p:cNvCxnSpPr>
                <a:cxnSpLocks noChangeShapeType="1"/>
                <a:stCxn id="39192" idx="2"/>
              </p:cNvCxnSpPr>
              <p:nvPr/>
            </p:nvCxnSpPr>
            <p:spPr bwMode="auto">
              <a:xfrm flipV="1">
                <a:off x="4489704" y="1356133"/>
                <a:ext cx="1120923" cy="738699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9010" name="Group 343"/>
            <p:cNvGrpSpPr>
              <a:grpSpLocks/>
            </p:cNvGrpSpPr>
            <p:nvPr/>
          </p:nvGrpSpPr>
          <p:grpSpPr bwMode="auto">
            <a:xfrm>
              <a:off x="4495884" y="5195696"/>
              <a:ext cx="1147580" cy="733520"/>
              <a:chOff x="4465404" y="709040"/>
              <a:chExt cx="1147580" cy="733520"/>
            </a:xfrm>
          </p:grpSpPr>
          <p:cxnSp>
            <p:nvCxnSpPr>
              <p:cNvPr id="39148" name="Straight Arrow Connector 344"/>
              <p:cNvCxnSpPr>
                <a:cxnSpLocks noChangeShapeType="1"/>
                <a:stCxn id="39199" idx="2"/>
              </p:cNvCxnSpPr>
              <p:nvPr/>
            </p:nvCxnSpPr>
            <p:spPr bwMode="auto">
              <a:xfrm>
                <a:off x="4465404" y="881728"/>
                <a:ext cx="1147580" cy="459997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149" name="Straight Arrow Connector 345"/>
              <p:cNvCxnSpPr>
                <a:cxnSpLocks noChangeShapeType="1"/>
                <a:stCxn id="39190" idx="2"/>
              </p:cNvCxnSpPr>
              <p:nvPr/>
            </p:nvCxnSpPr>
            <p:spPr bwMode="auto">
              <a:xfrm>
                <a:off x="4467606" y="1116424"/>
                <a:ext cx="1145378" cy="225300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150" name="Straight Arrow Connector 346"/>
              <p:cNvCxnSpPr>
                <a:cxnSpLocks noChangeShapeType="1"/>
                <a:stCxn id="39192" idx="2"/>
              </p:cNvCxnSpPr>
              <p:nvPr/>
            </p:nvCxnSpPr>
            <p:spPr bwMode="auto">
              <a:xfrm flipV="1">
                <a:off x="4471416" y="1341724"/>
                <a:ext cx="1141568" cy="100836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151" name="Straight Arrow Connector 347"/>
              <p:cNvCxnSpPr>
                <a:cxnSpLocks noChangeShapeType="1"/>
              </p:cNvCxnSpPr>
              <p:nvPr/>
            </p:nvCxnSpPr>
            <p:spPr bwMode="auto">
              <a:xfrm>
                <a:off x="4514088" y="709040"/>
                <a:ext cx="1096539" cy="647092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9011" name="Straight Arrow Connector 356"/>
            <p:cNvCxnSpPr>
              <a:cxnSpLocks noChangeShapeType="1"/>
              <a:endCxn id="38962" idx="1"/>
            </p:cNvCxnSpPr>
            <p:nvPr/>
          </p:nvCxnSpPr>
          <p:spPr bwMode="auto">
            <a:xfrm flipV="1">
              <a:off x="4504182" y="4558841"/>
              <a:ext cx="1116836" cy="605327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prstDash val="dash"/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012" name="Straight Arrow Connector 362"/>
            <p:cNvCxnSpPr>
              <a:cxnSpLocks noChangeShapeType="1"/>
              <a:stCxn id="39201" idx="2"/>
              <a:endCxn id="38955" idx="1"/>
            </p:cNvCxnSpPr>
            <p:nvPr/>
          </p:nvCxnSpPr>
          <p:spPr bwMode="auto">
            <a:xfrm flipV="1">
              <a:off x="4500880" y="3271521"/>
              <a:ext cx="1113212" cy="634514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prstDash val="dash"/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013" name="Straight Arrow Connector 365"/>
            <p:cNvCxnSpPr>
              <a:cxnSpLocks noChangeShapeType="1"/>
              <a:stCxn id="39238" idx="2"/>
              <a:endCxn id="38956" idx="1"/>
            </p:cNvCxnSpPr>
            <p:nvPr/>
          </p:nvCxnSpPr>
          <p:spPr bwMode="auto">
            <a:xfrm flipV="1">
              <a:off x="4494784" y="2629593"/>
              <a:ext cx="1119308" cy="630266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prstDash val="dash"/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014" name="Straight Arrow Connector 373"/>
            <p:cNvCxnSpPr>
              <a:cxnSpLocks noChangeShapeType="1"/>
              <a:stCxn id="39222" idx="2"/>
              <a:endCxn id="38958" idx="1"/>
            </p:cNvCxnSpPr>
            <p:nvPr/>
          </p:nvCxnSpPr>
          <p:spPr bwMode="auto">
            <a:xfrm flipV="1">
              <a:off x="4508720" y="1356132"/>
              <a:ext cx="1101907" cy="619214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prstDash val="dash"/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015" name="Straight Arrow Connector 376"/>
            <p:cNvCxnSpPr>
              <a:cxnSpLocks noChangeShapeType="1"/>
              <a:stCxn id="39215" idx="2"/>
              <a:endCxn id="38959" idx="1"/>
            </p:cNvCxnSpPr>
            <p:nvPr/>
          </p:nvCxnSpPr>
          <p:spPr bwMode="auto">
            <a:xfrm flipV="1">
              <a:off x="4507992" y="714204"/>
              <a:ext cx="1102635" cy="616628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prstDash val="dash"/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016" name="Straight Arrow Connector 379"/>
            <p:cNvCxnSpPr>
              <a:cxnSpLocks noChangeShapeType="1"/>
              <a:stCxn id="39210" idx="2"/>
              <a:endCxn id="38959" idx="1"/>
            </p:cNvCxnSpPr>
            <p:nvPr/>
          </p:nvCxnSpPr>
          <p:spPr bwMode="auto">
            <a:xfrm flipV="1">
              <a:off x="4505198" y="714204"/>
              <a:ext cx="1105429" cy="436105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prstDash val="dash"/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017" name="Straight Arrow Connector 382"/>
            <p:cNvCxnSpPr>
              <a:cxnSpLocks noChangeShapeType="1"/>
              <a:stCxn id="39210" idx="2"/>
              <a:endCxn id="38958" idx="1"/>
            </p:cNvCxnSpPr>
            <p:nvPr/>
          </p:nvCxnSpPr>
          <p:spPr bwMode="auto">
            <a:xfrm>
              <a:off x="4505198" y="1150309"/>
              <a:ext cx="1105429" cy="205823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prstDash val="dash"/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018" name="Straight Arrow Connector 385"/>
            <p:cNvCxnSpPr>
              <a:cxnSpLocks noChangeShapeType="1"/>
              <a:stCxn id="39208" idx="2"/>
              <a:endCxn id="38959" idx="1"/>
            </p:cNvCxnSpPr>
            <p:nvPr/>
          </p:nvCxnSpPr>
          <p:spPr bwMode="auto">
            <a:xfrm>
              <a:off x="4514088" y="709040"/>
              <a:ext cx="1096539" cy="5164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prstDash val="dash"/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019" name="Straight Arrow Connector 388"/>
            <p:cNvCxnSpPr>
              <a:cxnSpLocks noChangeShapeType="1"/>
              <a:stCxn id="39214" idx="2"/>
              <a:endCxn id="38959" idx="1"/>
            </p:cNvCxnSpPr>
            <p:nvPr/>
          </p:nvCxnSpPr>
          <p:spPr bwMode="auto">
            <a:xfrm flipV="1">
              <a:off x="4502912" y="714204"/>
              <a:ext cx="1107715" cy="250177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prstDash val="dash"/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020" name="Straight Arrow Connector 391"/>
            <p:cNvCxnSpPr>
              <a:cxnSpLocks noChangeShapeType="1"/>
              <a:stCxn id="39226" idx="2"/>
              <a:endCxn id="38956" idx="1"/>
            </p:cNvCxnSpPr>
            <p:nvPr/>
          </p:nvCxnSpPr>
          <p:spPr bwMode="auto">
            <a:xfrm>
              <a:off x="4499830" y="2416615"/>
              <a:ext cx="1114262" cy="212978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prstDash val="dash"/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021" name="Straight Arrow Connector 395"/>
            <p:cNvCxnSpPr>
              <a:cxnSpLocks noChangeShapeType="1"/>
              <a:stCxn id="38950" idx="3"/>
              <a:endCxn id="38914" idx="6"/>
            </p:cNvCxnSpPr>
            <p:nvPr/>
          </p:nvCxnSpPr>
          <p:spPr bwMode="auto">
            <a:xfrm flipV="1">
              <a:off x="3248427" y="447884"/>
              <a:ext cx="1072108" cy="262859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022" name="Straight Arrow Connector 398"/>
            <p:cNvCxnSpPr>
              <a:cxnSpLocks noChangeShapeType="1"/>
              <a:stCxn id="38949" idx="3"/>
              <a:endCxn id="38914" idx="6"/>
            </p:cNvCxnSpPr>
            <p:nvPr/>
          </p:nvCxnSpPr>
          <p:spPr bwMode="auto">
            <a:xfrm flipV="1">
              <a:off x="3248427" y="447884"/>
              <a:ext cx="1072108" cy="904787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023" name="Straight Arrow Connector 401"/>
            <p:cNvCxnSpPr>
              <a:cxnSpLocks noChangeShapeType="1"/>
              <a:stCxn id="38914" idx="2"/>
              <a:endCxn id="38959" idx="1"/>
            </p:cNvCxnSpPr>
            <p:nvPr/>
          </p:nvCxnSpPr>
          <p:spPr bwMode="auto">
            <a:xfrm>
              <a:off x="4477783" y="447884"/>
              <a:ext cx="1132844" cy="266320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prstDash val="dash"/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024" name="Straight Arrow Connector 404"/>
            <p:cNvCxnSpPr>
              <a:cxnSpLocks noChangeShapeType="1"/>
              <a:stCxn id="38914" idx="2"/>
              <a:endCxn id="38958" idx="1"/>
            </p:cNvCxnSpPr>
            <p:nvPr/>
          </p:nvCxnSpPr>
          <p:spPr bwMode="auto">
            <a:xfrm>
              <a:off x="4477783" y="447884"/>
              <a:ext cx="1132844" cy="908248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prstDash val="dash"/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9025" name="Oval 407"/>
            <p:cNvSpPr>
              <a:spLocks noChangeArrowheads="1"/>
            </p:cNvSpPr>
            <p:nvPr/>
          </p:nvSpPr>
          <p:spPr bwMode="auto">
            <a:xfrm flipH="1">
              <a:off x="4352268" y="6159202"/>
              <a:ext cx="157248" cy="157248"/>
            </a:xfrm>
            <a:prstGeom prst="ellipse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round/>
              <a:headEnd/>
              <a:tailEnd type="stealth" w="med" len="lg"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cxnSp>
          <p:nvCxnSpPr>
            <p:cNvPr id="39026" name="Straight Arrow Connector 408"/>
            <p:cNvCxnSpPr>
              <a:cxnSpLocks noChangeShapeType="1"/>
              <a:stCxn id="38954" idx="3"/>
              <a:endCxn id="39025" idx="6"/>
            </p:cNvCxnSpPr>
            <p:nvPr/>
          </p:nvCxnSpPr>
          <p:spPr bwMode="auto">
            <a:xfrm>
              <a:off x="3258818" y="5839467"/>
              <a:ext cx="1093450" cy="398359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027" name="Straight Arrow Connector 411"/>
            <p:cNvCxnSpPr>
              <a:cxnSpLocks noChangeShapeType="1"/>
              <a:stCxn id="39025" idx="2"/>
              <a:endCxn id="38963" idx="1"/>
            </p:cNvCxnSpPr>
            <p:nvPr/>
          </p:nvCxnSpPr>
          <p:spPr bwMode="auto">
            <a:xfrm flipV="1">
              <a:off x="4509516" y="5842928"/>
              <a:ext cx="1111502" cy="394898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prstDash val="dash"/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028" name="Straight Arrow Connector 414"/>
            <p:cNvCxnSpPr>
              <a:cxnSpLocks noChangeShapeType="1"/>
              <a:stCxn id="39025" idx="2"/>
              <a:endCxn id="38961" idx="1"/>
            </p:cNvCxnSpPr>
            <p:nvPr/>
          </p:nvCxnSpPr>
          <p:spPr bwMode="auto">
            <a:xfrm flipV="1">
              <a:off x="4509516" y="5200769"/>
              <a:ext cx="1111502" cy="1037057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prstDash val="dash"/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39029" name="Group 704"/>
            <p:cNvGrpSpPr>
              <a:grpSpLocks/>
            </p:cNvGrpSpPr>
            <p:nvPr/>
          </p:nvGrpSpPr>
          <p:grpSpPr bwMode="auto">
            <a:xfrm>
              <a:off x="5803815" y="2766846"/>
              <a:ext cx="1255084" cy="1431312"/>
              <a:chOff x="716972" y="2759920"/>
              <a:chExt cx="1255084" cy="1431312"/>
            </a:xfrm>
          </p:grpSpPr>
          <p:sp>
            <p:nvSpPr>
              <p:cNvPr id="39140" name="Oval 705"/>
              <p:cNvSpPr>
                <a:spLocks noChangeArrowheads="1"/>
              </p:cNvSpPr>
              <p:nvPr/>
            </p:nvSpPr>
            <p:spPr bwMode="auto">
              <a:xfrm flipH="1">
                <a:off x="1814808" y="2759920"/>
                <a:ext cx="157248" cy="157248"/>
              </a:xfrm>
              <a:prstGeom prst="ellipse">
                <a:avLst/>
              </a:prstGeom>
              <a:solidFill>
                <a:schemeClr val="bg1"/>
              </a:solidFill>
              <a:ln w="19050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9141" name="Oval 706"/>
              <p:cNvSpPr>
                <a:spLocks noChangeArrowheads="1"/>
              </p:cNvSpPr>
              <p:nvPr/>
            </p:nvSpPr>
            <p:spPr bwMode="auto">
              <a:xfrm flipH="1">
                <a:off x="1813792" y="3181235"/>
                <a:ext cx="157248" cy="157248"/>
              </a:xfrm>
              <a:prstGeom prst="ellipse">
                <a:avLst/>
              </a:prstGeom>
              <a:solidFill>
                <a:schemeClr val="bg1"/>
              </a:solidFill>
              <a:ln w="19050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9142" name="Straight Arrow Connector 707"/>
              <p:cNvCxnSpPr>
                <a:cxnSpLocks noChangeShapeType="1"/>
                <a:endCxn id="39140" idx="6"/>
              </p:cNvCxnSpPr>
              <p:nvPr/>
            </p:nvCxnSpPr>
            <p:spPr bwMode="auto">
              <a:xfrm flipV="1">
                <a:off x="728148" y="2838544"/>
                <a:ext cx="1086660" cy="429516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143" name="Straight Arrow Connector 708"/>
              <p:cNvCxnSpPr>
                <a:cxnSpLocks noChangeShapeType="1"/>
                <a:endCxn id="39141" idx="6"/>
              </p:cNvCxnSpPr>
              <p:nvPr/>
            </p:nvCxnSpPr>
            <p:spPr bwMode="auto">
              <a:xfrm flipV="1">
                <a:off x="716972" y="3259859"/>
                <a:ext cx="1096820" cy="13281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9144" name="Oval 710"/>
              <p:cNvSpPr>
                <a:spLocks noChangeArrowheads="1"/>
              </p:cNvSpPr>
              <p:nvPr/>
            </p:nvSpPr>
            <p:spPr bwMode="auto">
              <a:xfrm flipH="1">
                <a:off x="1804902" y="3616408"/>
                <a:ext cx="157248" cy="157248"/>
              </a:xfrm>
              <a:prstGeom prst="ellipse">
                <a:avLst/>
              </a:prstGeom>
              <a:solidFill>
                <a:schemeClr val="bg1"/>
              </a:solidFill>
              <a:ln w="19050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9145" name="Straight Arrow Connector 711"/>
              <p:cNvCxnSpPr>
                <a:cxnSpLocks noChangeShapeType="1"/>
                <a:endCxn id="39144" idx="6"/>
              </p:cNvCxnSpPr>
              <p:nvPr/>
            </p:nvCxnSpPr>
            <p:spPr bwMode="auto">
              <a:xfrm>
                <a:off x="728148" y="3268060"/>
                <a:ext cx="1076754" cy="426972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9146" name="Oval 712"/>
              <p:cNvSpPr>
                <a:spLocks noChangeArrowheads="1"/>
              </p:cNvSpPr>
              <p:nvPr/>
            </p:nvSpPr>
            <p:spPr bwMode="auto">
              <a:xfrm flipH="1">
                <a:off x="1808712" y="4033984"/>
                <a:ext cx="157248" cy="157248"/>
              </a:xfrm>
              <a:prstGeom prst="ellipse">
                <a:avLst/>
              </a:prstGeom>
              <a:solidFill>
                <a:schemeClr val="bg1"/>
              </a:solidFill>
              <a:ln w="19050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9147" name="Straight Arrow Connector 713"/>
              <p:cNvCxnSpPr>
                <a:cxnSpLocks noChangeShapeType="1"/>
                <a:endCxn id="39146" idx="6"/>
              </p:cNvCxnSpPr>
              <p:nvPr/>
            </p:nvCxnSpPr>
            <p:spPr bwMode="auto">
              <a:xfrm>
                <a:off x="728148" y="3268060"/>
                <a:ext cx="1080564" cy="844548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9030" name="Group 714"/>
            <p:cNvGrpSpPr>
              <a:grpSpLocks/>
            </p:cNvGrpSpPr>
            <p:nvPr/>
          </p:nvGrpSpPr>
          <p:grpSpPr bwMode="auto">
            <a:xfrm>
              <a:off x="5814991" y="1812853"/>
              <a:ext cx="1261180" cy="1720841"/>
              <a:chOff x="709860" y="2446007"/>
              <a:chExt cx="1261180" cy="1720841"/>
            </a:xfrm>
          </p:grpSpPr>
          <p:sp>
            <p:nvSpPr>
              <p:cNvPr id="39133" name="Oval 715"/>
              <p:cNvSpPr>
                <a:spLocks noChangeArrowheads="1"/>
              </p:cNvSpPr>
              <p:nvPr/>
            </p:nvSpPr>
            <p:spPr bwMode="auto">
              <a:xfrm flipH="1">
                <a:off x="1813792" y="3181235"/>
                <a:ext cx="157248" cy="157248"/>
              </a:xfrm>
              <a:prstGeom prst="ellipse">
                <a:avLst/>
              </a:prstGeom>
              <a:solidFill>
                <a:schemeClr val="bg1"/>
              </a:solidFill>
              <a:ln w="19050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9134" name="Straight Arrow Connector 717"/>
              <p:cNvCxnSpPr>
                <a:cxnSpLocks noChangeShapeType="1"/>
                <a:endCxn id="39133" idx="6"/>
              </p:cNvCxnSpPr>
              <p:nvPr/>
            </p:nvCxnSpPr>
            <p:spPr bwMode="auto">
              <a:xfrm flipV="1">
                <a:off x="716972" y="3259859"/>
                <a:ext cx="1096820" cy="13281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135" name="Straight Arrow Connector 718"/>
              <p:cNvCxnSpPr>
                <a:cxnSpLocks noChangeShapeType="1"/>
              </p:cNvCxnSpPr>
              <p:nvPr/>
            </p:nvCxnSpPr>
            <p:spPr bwMode="auto">
              <a:xfrm flipV="1">
                <a:off x="709860" y="2446007"/>
                <a:ext cx="1098852" cy="820205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9136" name="Oval 719"/>
              <p:cNvSpPr>
                <a:spLocks noChangeArrowheads="1"/>
              </p:cNvSpPr>
              <p:nvPr/>
            </p:nvSpPr>
            <p:spPr bwMode="auto">
              <a:xfrm flipH="1">
                <a:off x="1804902" y="3622504"/>
                <a:ext cx="157248" cy="157248"/>
              </a:xfrm>
              <a:prstGeom prst="ellipse">
                <a:avLst/>
              </a:prstGeom>
              <a:solidFill>
                <a:schemeClr val="bg1"/>
              </a:solidFill>
              <a:ln w="19050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9137" name="Straight Arrow Connector 720"/>
              <p:cNvCxnSpPr>
                <a:cxnSpLocks noChangeShapeType="1"/>
                <a:endCxn id="39136" idx="6"/>
              </p:cNvCxnSpPr>
              <p:nvPr/>
            </p:nvCxnSpPr>
            <p:spPr bwMode="auto">
              <a:xfrm>
                <a:off x="709860" y="3266212"/>
                <a:ext cx="1095042" cy="434916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9138" name="Oval 721"/>
              <p:cNvSpPr>
                <a:spLocks noChangeArrowheads="1"/>
              </p:cNvSpPr>
              <p:nvPr/>
            </p:nvSpPr>
            <p:spPr bwMode="auto">
              <a:xfrm flipH="1">
                <a:off x="1790424" y="4009600"/>
                <a:ext cx="157248" cy="157248"/>
              </a:xfrm>
              <a:prstGeom prst="ellipse">
                <a:avLst/>
              </a:prstGeom>
              <a:solidFill>
                <a:schemeClr val="bg1"/>
              </a:solidFill>
              <a:ln w="19050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9139" name="Straight Arrow Connector 722"/>
              <p:cNvCxnSpPr>
                <a:cxnSpLocks noChangeShapeType="1"/>
                <a:endCxn id="39138" idx="6"/>
              </p:cNvCxnSpPr>
              <p:nvPr/>
            </p:nvCxnSpPr>
            <p:spPr bwMode="auto">
              <a:xfrm>
                <a:off x="709860" y="3266212"/>
                <a:ext cx="1080564" cy="822012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9031" name="Group 723"/>
            <p:cNvGrpSpPr>
              <a:grpSpLocks/>
            </p:cNvGrpSpPr>
            <p:nvPr/>
          </p:nvGrpSpPr>
          <p:grpSpPr bwMode="auto">
            <a:xfrm>
              <a:off x="5810639" y="1903648"/>
              <a:ext cx="1261180" cy="906989"/>
              <a:chOff x="709860" y="3181235"/>
              <a:chExt cx="1261180" cy="906989"/>
            </a:xfrm>
          </p:grpSpPr>
          <p:sp>
            <p:nvSpPr>
              <p:cNvPr id="39128" name="Oval 724"/>
              <p:cNvSpPr>
                <a:spLocks noChangeArrowheads="1"/>
              </p:cNvSpPr>
              <p:nvPr/>
            </p:nvSpPr>
            <p:spPr bwMode="auto">
              <a:xfrm flipH="1">
                <a:off x="1813792" y="3181235"/>
                <a:ext cx="157248" cy="157248"/>
              </a:xfrm>
              <a:prstGeom prst="ellipse">
                <a:avLst/>
              </a:prstGeom>
              <a:solidFill>
                <a:schemeClr val="bg1"/>
              </a:solidFill>
              <a:ln w="19050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9129" name="Straight Arrow Connector 726"/>
              <p:cNvCxnSpPr>
                <a:cxnSpLocks noChangeShapeType="1"/>
                <a:endCxn id="39128" idx="6"/>
              </p:cNvCxnSpPr>
              <p:nvPr/>
            </p:nvCxnSpPr>
            <p:spPr bwMode="auto">
              <a:xfrm flipV="1">
                <a:off x="716972" y="3259859"/>
                <a:ext cx="1096820" cy="13281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9130" name="Oval 728"/>
              <p:cNvSpPr>
                <a:spLocks noChangeArrowheads="1"/>
              </p:cNvSpPr>
              <p:nvPr/>
            </p:nvSpPr>
            <p:spPr bwMode="auto">
              <a:xfrm flipH="1">
                <a:off x="1804902" y="3622504"/>
                <a:ext cx="157248" cy="157248"/>
              </a:xfrm>
              <a:prstGeom prst="ellipse">
                <a:avLst/>
              </a:prstGeom>
              <a:solidFill>
                <a:schemeClr val="bg1"/>
              </a:solidFill>
              <a:ln w="19050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9131" name="Straight Arrow Connector 729"/>
              <p:cNvCxnSpPr>
                <a:cxnSpLocks noChangeShapeType="1"/>
                <a:endCxn id="39130" idx="6"/>
              </p:cNvCxnSpPr>
              <p:nvPr/>
            </p:nvCxnSpPr>
            <p:spPr bwMode="auto">
              <a:xfrm>
                <a:off x="709860" y="3266212"/>
                <a:ext cx="1095042" cy="434916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132" name="Straight Arrow Connector 730"/>
              <p:cNvCxnSpPr>
                <a:cxnSpLocks noChangeShapeType="1"/>
              </p:cNvCxnSpPr>
              <p:nvPr/>
            </p:nvCxnSpPr>
            <p:spPr bwMode="auto">
              <a:xfrm>
                <a:off x="709860" y="3266212"/>
                <a:ext cx="1080564" cy="822012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9032" name="Group 731"/>
            <p:cNvGrpSpPr>
              <a:grpSpLocks/>
            </p:cNvGrpSpPr>
            <p:nvPr/>
          </p:nvGrpSpPr>
          <p:grpSpPr bwMode="auto">
            <a:xfrm>
              <a:off x="5809911" y="892683"/>
              <a:ext cx="1261180" cy="1352064"/>
              <a:chOff x="709860" y="2814784"/>
              <a:chExt cx="1261180" cy="1352064"/>
            </a:xfrm>
          </p:grpSpPr>
          <p:sp>
            <p:nvSpPr>
              <p:cNvPr id="39120" name="Oval 732"/>
              <p:cNvSpPr>
                <a:spLocks noChangeArrowheads="1"/>
              </p:cNvSpPr>
              <p:nvPr/>
            </p:nvSpPr>
            <p:spPr bwMode="auto">
              <a:xfrm flipH="1">
                <a:off x="1808712" y="2814784"/>
                <a:ext cx="157248" cy="157248"/>
              </a:xfrm>
              <a:prstGeom prst="ellipse">
                <a:avLst/>
              </a:prstGeom>
              <a:solidFill>
                <a:schemeClr val="bg1"/>
              </a:solidFill>
              <a:ln w="19050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9121" name="Oval 733"/>
              <p:cNvSpPr>
                <a:spLocks noChangeArrowheads="1"/>
              </p:cNvSpPr>
              <p:nvPr/>
            </p:nvSpPr>
            <p:spPr bwMode="auto">
              <a:xfrm flipH="1">
                <a:off x="1813792" y="3181235"/>
                <a:ext cx="157248" cy="157248"/>
              </a:xfrm>
              <a:prstGeom prst="ellipse">
                <a:avLst/>
              </a:prstGeom>
              <a:solidFill>
                <a:schemeClr val="bg1"/>
              </a:solidFill>
              <a:ln w="19050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9122" name="Straight Arrow Connector 734"/>
              <p:cNvCxnSpPr>
                <a:cxnSpLocks noChangeShapeType="1"/>
                <a:endCxn id="39120" idx="6"/>
              </p:cNvCxnSpPr>
              <p:nvPr/>
            </p:nvCxnSpPr>
            <p:spPr bwMode="auto">
              <a:xfrm flipV="1">
                <a:off x="716972" y="2893408"/>
                <a:ext cx="1091740" cy="379732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123" name="Straight Arrow Connector 735"/>
              <p:cNvCxnSpPr>
                <a:cxnSpLocks noChangeShapeType="1"/>
                <a:endCxn id="39121" idx="6"/>
              </p:cNvCxnSpPr>
              <p:nvPr/>
            </p:nvCxnSpPr>
            <p:spPr bwMode="auto">
              <a:xfrm flipV="1">
                <a:off x="716972" y="3259859"/>
                <a:ext cx="1096820" cy="13281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9124" name="Oval 736"/>
              <p:cNvSpPr>
                <a:spLocks noChangeArrowheads="1"/>
              </p:cNvSpPr>
              <p:nvPr/>
            </p:nvSpPr>
            <p:spPr bwMode="auto">
              <a:xfrm flipH="1">
                <a:off x="1804902" y="3622504"/>
                <a:ext cx="157248" cy="157248"/>
              </a:xfrm>
              <a:prstGeom prst="ellipse">
                <a:avLst/>
              </a:prstGeom>
              <a:solidFill>
                <a:schemeClr val="bg1"/>
              </a:solidFill>
              <a:ln w="19050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9125" name="Straight Arrow Connector 737"/>
              <p:cNvCxnSpPr>
                <a:cxnSpLocks noChangeShapeType="1"/>
                <a:endCxn id="39124" idx="6"/>
              </p:cNvCxnSpPr>
              <p:nvPr/>
            </p:nvCxnSpPr>
            <p:spPr bwMode="auto">
              <a:xfrm>
                <a:off x="709860" y="3266212"/>
                <a:ext cx="1095042" cy="434916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9126" name="Oval 738"/>
              <p:cNvSpPr>
                <a:spLocks noChangeArrowheads="1"/>
              </p:cNvSpPr>
              <p:nvPr/>
            </p:nvSpPr>
            <p:spPr bwMode="auto">
              <a:xfrm flipH="1">
                <a:off x="1790424" y="4009600"/>
                <a:ext cx="157248" cy="157248"/>
              </a:xfrm>
              <a:prstGeom prst="ellipse">
                <a:avLst/>
              </a:prstGeom>
              <a:solidFill>
                <a:schemeClr val="bg1"/>
              </a:solidFill>
              <a:ln w="19050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9127" name="Straight Arrow Connector 739"/>
              <p:cNvCxnSpPr>
                <a:cxnSpLocks noChangeShapeType="1"/>
                <a:endCxn id="39126" idx="6"/>
              </p:cNvCxnSpPr>
              <p:nvPr/>
            </p:nvCxnSpPr>
            <p:spPr bwMode="auto">
              <a:xfrm>
                <a:off x="709860" y="3266212"/>
                <a:ext cx="1080564" cy="822012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9033" name="Group 740"/>
            <p:cNvGrpSpPr>
              <a:grpSpLocks/>
            </p:cNvGrpSpPr>
            <p:nvPr/>
          </p:nvGrpSpPr>
          <p:grpSpPr bwMode="auto">
            <a:xfrm>
              <a:off x="5816007" y="637342"/>
              <a:ext cx="1261180" cy="985613"/>
              <a:chOff x="709860" y="3181235"/>
              <a:chExt cx="1261180" cy="985613"/>
            </a:xfrm>
          </p:grpSpPr>
          <p:sp>
            <p:nvSpPr>
              <p:cNvPr id="39114" name="Oval 741"/>
              <p:cNvSpPr>
                <a:spLocks noChangeArrowheads="1"/>
              </p:cNvSpPr>
              <p:nvPr/>
            </p:nvSpPr>
            <p:spPr bwMode="auto">
              <a:xfrm flipH="1">
                <a:off x="1813792" y="3181235"/>
                <a:ext cx="157248" cy="157248"/>
              </a:xfrm>
              <a:prstGeom prst="ellipse">
                <a:avLst/>
              </a:prstGeom>
              <a:solidFill>
                <a:schemeClr val="bg1"/>
              </a:solidFill>
              <a:ln w="19050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9115" name="Straight Arrow Connector 742"/>
              <p:cNvCxnSpPr>
                <a:cxnSpLocks noChangeShapeType="1"/>
                <a:endCxn id="39114" idx="6"/>
              </p:cNvCxnSpPr>
              <p:nvPr/>
            </p:nvCxnSpPr>
            <p:spPr bwMode="auto">
              <a:xfrm flipV="1">
                <a:off x="716972" y="3259859"/>
                <a:ext cx="1096820" cy="13281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9116" name="Oval 743"/>
              <p:cNvSpPr>
                <a:spLocks noChangeArrowheads="1"/>
              </p:cNvSpPr>
              <p:nvPr/>
            </p:nvSpPr>
            <p:spPr bwMode="auto">
              <a:xfrm flipH="1">
                <a:off x="1804902" y="3622504"/>
                <a:ext cx="157248" cy="157248"/>
              </a:xfrm>
              <a:prstGeom prst="ellipse">
                <a:avLst/>
              </a:prstGeom>
              <a:solidFill>
                <a:schemeClr val="bg1"/>
              </a:solidFill>
              <a:ln w="19050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9117" name="Straight Arrow Connector 744"/>
              <p:cNvCxnSpPr>
                <a:cxnSpLocks noChangeShapeType="1"/>
                <a:endCxn id="39116" idx="6"/>
              </p:cNvCxnSpPr>
              <p:nvPr/>
            </p:nvCxnSpPr>
            <p:spPr bwMode="auto">
              <a:xfrm>
                <a:off x="709860" y="3266212"/>
                <a:ext cx="1095042" cy="434916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9118" name="Oval 745"/>
              <p:cNvSpPr>
                <a:spLocks noChangeArrowheads="1"/>
              </p:cNvSpPr>
              <p:nvPr/>
            </p:nvSpPr>
            <p:spPr bwMode="auto">
              <a:xfrm flipH="1">
                <a:off x="1790424" y="4009600"/>
                <a:ext cx="157248" cy="157248"/>
              </a:xfrm>
              <a:prstGeom prst="ellipse">
                <a:avLst/>
              </a:prstGeom>
              <a:solidFill>
                <a:schemeClr val="bg1"/>
              </a:solidFill>
              <a:ln w="19050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9119" name="Straight Arrow Connector 746"/>
              <p:cNvCxnSpPr>
                <a:cxnSpLocks noChangeShapeType="1"/>
                <a:endCxn id="39118" idx="6"/>
              </p:cNvCxnSpPr>
              <p:nvPr/>
            </p:nvCxnSpPr>
            <p:spPr bwMode="auto">
              <a:xfrm>
                <a:off x="709860" y="3266212"/>
                <a:ext cx="1080564" cy="822012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9034" name="Group 747"/>
            <p:cNvGrpSpPr>
              <a:grpSpLocks/>
            </p:cNvGrpSpPr>
            <p:nvPr/>
          </p:nvGrpSpPr>
          <p:grpSpPr bwMode="auto">
            <a:xfrm>
              <a:off x="5809911" y="3834337"/>
              <a:ext cx="1254068" cy="991709"/>
              <a:chOff x="716972" y="3181235"/>
              <a:chExt cx="1254068" cy="991709"/>
            </a:xfrm>
          </p:grpSpPr>
          <p:sp>
            <p:nvSpPr>
              <p:cNvPr id="39108" name="Oval 748"/>
              <p:cNvSpPr>
                <a:spLocks noChangeArrowheads="1"/>
              </p:cNvSpPr>
              <p:nvPr/>
            </p:nvSpPr>
            <p:spPr bwMode="auto">
              <a:xfrm flipH="1">
                <a:off x="1813792" y="3181235"/>
                <a:ext cx="157248" cy="157248"/>
              </a:xfrm>
              <a:prstGeom prst="ellipse">
                <a:avLst/>
              </a:prstGeom>
              <a:solidFill>
                <a:schemeClr val="bg1"/>
              </a:solidFill>
              <a:ln w="19050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9109" name="Straight Arrow Connector 749"/>
              <p:cNvCxnSpPr>
                <a:cxnSpLocks noChangeShapeType="1"/>
                <a:endCxn id="39108" idx="6"/>
              </p:cNvCxnSpPr>
              <p:nvPr/>
            </p:nvCxnSpPr>
            <p:spPr bwMode="auto">
              <a:xfrm flipV="1">
                <a:off x="716972" y="3259859"/>
                <a:ext cx="1096820" cy="13281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9110" name="Oval 751"/>
              <p:cNvSpPr>
                <a:spLocks noChangeArrowheads="1"/>
              </p:cNvSpPr>
              <p:nvPr/>
            </p:nvSpPr>
            <p:spPr bwMode="auto">
              <a:xfrm flipH="1">
                <a:off x="1804902" y="3616408"/>
                <a:ext cx="157248" cy="157248"/>
              </a:xfrm>
              <a:prstGeom prst="ellipse">
                <a:avLst/>
              </a:prstGeom>
              <a:solidFill>
                <a:schemeClr val="bg1"/>
              </a:solidFill>
              <a:ln w="19050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9111" name="Straight Arrow Connector 752"/>
              <p:cNvCxnSpPr>
                <a:cxnSpLocks noChangeShapeType="1"/>
                <a:endCxn id="39110" idx="6"/>
              </p:cNvCxnSpPr>
              <p:nvPr/>
            </p:nvCxnSpPr>
            <p:spPr bwMode="auto">
              <a:xfrm>
                <a:off x="728148" y="3268060"/>
                <a:ext cx="1076754" cy="426972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9112" name="Oval 753"/>
              <p:cNvSpPr>
                <a:spLocks noChangeArrowheads="1"/>
              </p:cNvSpPr>
              <p:nvPr/>
            </p:nvSpPr>
            <p:spPr bwMode="auto">
              <a:xfrm flipH="1">
                <a:off x="1808712" y="4015696"/>
                <a:ext cx="157248" cy="157248"/>
              </a:xfrm>
              <a:prstGeom prst="ellipse">
                <a:avLst/>
              </a:prstGeom>
              <a:solidFill>
                <a:schemeClr val="bg1"/>
              </a:solidFill>
              <a:ln w="19050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9113" name="Straight Arrow Connector 754"/>
              <p:cNvCxnSpPr>
                <a:cxnSpLocks noChangeShapeType="1"/>
                <a:endCxn id="39112" idx="6"/>
              </p:cNvCxnSpPr>
              <p:nvPr/>
            </p:nvCxnSpPr>
            <p:spPr bwMode="auto">
              <a:xfrm>
                <a:off x="716972" y="3346292"/>
                <a:ext cx="1091740" cy="748028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9035" name="Group 755"/>
            <p:cNvGrpSpPr>
              <a:grpSpLocks/>
            </p:cNvGrpSpPr>
            <p:nvPr/>
          </p:nvGrpSpPr>
          <p:grpSpPr bwMode="auto">
            <a:xfrm>
              <a:off x="5821916" y="3695862"/>
              <a:ext cx="1242062" cy="1758072"/>
              <a:chOff x="707931" y="2414872"/>
              <a:chExt cx="1263109" cy="1758072"/>
            </a:xfrm>
          </p:grpSpPr>
          <p:sp>
            <p:nvSpPr>
              <p:cNvPr id="39101" name="Oval 756"/>
              <p:cNvSpPr>
                <a:spLocks noChangeArrowheads="1"/>
              </p:cNvSpPr>
              <p:nvPr/>
            </p:nvSpPr>
            <p:spPr bwMode="auto">
              <a:xfrm flipH="1">
                <a:off x="1813792" y="3181235"/>
                <a:ext cx="157248" cy="157248"/>
              </a:xfrm>
              <a:prstGeom prst="ellipse">
                <a:avLst/>
              </a:prstGeom>
              <a:solidFill>
                <a:schemeClr val="bg1"/>
              </a:solidFill>
              <a:ln w="19050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9102" name="Straight Arrow Connector 757"/>
              <p:cNvCxnSpPr>
                <a:cxnSpLocks noChangeShapeType="1"/>
                <a:endCxn id="39101" idx="6"/>
              </p:cNvCxnSpPr>
              <p:nvPr/>
            </p:nvCxnSpPr>
            <p:spPr bwMode="auto">
              <a:xfrm flipV="1">
                <a:off x="716972" y="3259859"/>
                <a:ext cx="1096820" cy="13281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103" name="Straight Arrow Connector 758"/>
              <p:cNvCxnSpPr>
                <a:cxnSpLocks noChangeShapeType="1"/>
              </p:cNvCxnSpPr>
              <p:nvPr/>
            </p:nvCxnSpPr>
            <p:spPr bwMode="auto">
              <a:xfrm flipV="1">
                <a:off x="728148" y="2414872"/>
                <a:ext cx="1088946" cy="853188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9104" name="Oval 759"/>
              <p:cNvSpPr>
                <a:spLocks noChangeArrowheads="1"/>
              </p:cNvSpPr>
              <p:nvPr/>
            </p:nvSpPr>
            <p:spPr bwMode="auto">
              <a:xfrm flipH="1">
                <a:off x="1804902" y="3616408"/>
                <a:ext cx="157248" cy="157248"/>
              </a:xfrm>
              <a:prstGeom prst="ellipse">
                <a:avLst/>
              </a:prstGeom>
              <a:solidFill>
                <a:schemeClr val="bg1"/>
              </a:solidFill>
              <a:ln w="19050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9105" name="Straight Arrow Connector 760"/>
              <p:cNvCxnSpPr>
                <a:cxnSpLocks noChangeShapeType="1"/>
                <a:endCxn id="39104" idx="6"/>
              </p:cNvCxnSpPr>
              <p:nvPr/>
            </p:nvCxnSpPr>
            <p:spPr bwMode="auto">
              <a:xfrm>
                <a:off x="728148" y="3268060"/>
                <a:ext cx="1076754" cy="426972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9106" name="Oval 761"/>
              <p:cNvSpPr>
                <a:spLocks noChangeArrowheads="1"/>
              </p:cNvSpPr>
              <p:nvPr/>
            </p:nvSpPr>
            <p:spPr bwMode="auto">
              <a:xfrm flipH="1">
                <a:off x="1808712" y="4015696"/>
                <a:ext cx="157248" cy="157248"/>
              </a:xfrm>
              <a:prstGeom prst="ellipse">
                <a:avLst/>
              </a:prstGeom>
              <a:solidFill>
                <a:schemeClr val="bg1"/>
              </a:solidFill>
              <a:ln w="19050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9107" name="Straight Arrow Connector 762"/>
              <p:cNvCxnSpPr>
                <a:cxnSpLocks noChangeShapeType="1"/>
                <a:endCxn id="39106" idx="6"/>
              </p:cNvCxnSpPr>
              <p:nvPr/>
            </p:nvCxnSpPr>
            <p:spPr bwMode="auto">
              <a:xfrm>
                <a:off x="707931" y="3281316"/>
                <a:ext cx="1100781" cy="813004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9036" name="Straight Arrow Connector 763"/>
            <p:cNvCxnSpPr>
              <a:cxnSpLocks noChangeShapeType="1"/>
              <a:endCxn id="39146" idx="6"/>
            </p:cNvCxnSpPr>
            <p:nvPr/>
          </p:nvCxnSpPr>
          <p:spPr bwMode="auto">
            <a:xfrm flipV="1">
              <a:off x="5821917" y="4119534"/>
              <a:ext cx="1073638" cy="442772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39037" name="Group 764"/>
            <p:cNvGrpSpPr>
              <a:grpSpLocks/>
            </p:cNvGrpSpPr>
            <p:nvPr/>
          </p:nvGrpSpPr>
          <p:grpSpPr bwMode="auto">
            <a:xfrm>
              <a:off x="5816007" y="4329846"/>
              <a:ext cx="1254068" cy="1684920"/>
              <a:chOff x="716972" y="2414872"/>
              <a:chExt cx="1254068" cy="1684920"/>
            </a:xfrm>
          </p:grpSpPr>
          <p:sp>
            <p:nvSpPr>
              <p:cNvPr id="39094" name="Oval 765"/>
              <p:cNvSpPr>
                <a:spLocks noChangeArrowheads="1"/>
              </p:cNvSpPr>
              <p:nvPr/>
            </p:nvSpPr>
            <p:spPr bwMode="auto">
              <a:xfrm flipH="1">
                <a:off x="1813792" y="3181235"/>
                <a:ext cx="157248" cy="157248"/>
              </a:xfrm>
              <a:prstGeom prst="ellipse">
                <a:avLst/>
              </a:prstGeom>
              <a:solidFill>
                <a:schemeClr val="bg1"/>
              </a:solidFill>
              <a:ln w="19050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9095" name="Straight Arrow Connector 766"/>
              <p:cNvCxnSpPr>
                <a:cxnSpLocks noChangeShapeType="1"/>
                <a:endCxn id="39094" idx="6"/>
              </p:cNvCxnSpPr>
              <p:nvPr/>
            </p:nvCxnSpPr>
            <p:spPr bwMode="auto">
              <a:xfrm flipV="1">
                <a:off x="716972" y="3259859"/>
                <a:ext cx="1096820" cy="13281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096" name="Straight Arrow Connector 767"/>
              <p:cNvCxnSpPr>
                <a:cxnSpLocks noChangeShapeType="1"/>
              </p:cNvCxnSpPr>
              <p:nvPr/>
            </p:nvCxnSpPr>
            <p:spPr bwMode="auto">
              <a:xfrm flipV="1">
                <a:off x="728148" y="2414872"/>
                <a:ext cx="1088946" cy="853188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9097" name="Oval 768"/>
              <p:cNvSpPr>
                <a:spLocks noChangeArrowheads="1"/>
              </p:cNvSpPr>
              <p:nvPr/>
            </p:nvSpPr>
            <p:spPr bwMode="auto">
              <a:xfrm flipH="1">
                <a:off x="1804902" y="3616408"/>
                <a:ext cx="157248" cy="157248"/>
              </a:xfrm>
              <a:prstGeom prst="ellipse">
                <a:avLst/>
              </a:prstGeom>
              <a:solidFill>
                <a:schemeClr val="bg1"/>
              </a:solidFill>
              <a:ln w="19050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9098" name="Straight Arrow Connector 769"/>
              <p:cNvCxnSpPr>
                <a:cxnSpLocks noChangeShapeType="1"/>
                <a:endCxn id="39097" idx="6"/>
              </p:cNvCxnSpPr>
              <p:nvPr/>
            </p:nvCxnSpPr>
            <p:spPr bwMode="auto">
              <a:xfrm>
                <a:off x="728148" y="3268060"/>
                <a:ext cx="1076754" cy="426972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9099" name="Oval 770"/>
              <p:cNvSpPr>
                <a:spLocks noChangeArrowheads="1"/>
              </p:cNvSpPr>
              <p:nvPr/>
            </p:nvSpPr>
            <p:spPr bwMode="auto">
              <a:xfrm flipH="1">
                <a:off x="1808712" y="3942544"/>
                <a:ext cx="157248" cy="157248"/>
              </a:xfrm>
              <a:prstGeom prst="ellipse">
                <a:avLst/>
              </a:prstGeom>
              <a:solidFill>
                <a:schemeClr val="bg1"/>
              </a:solidFill>
              <a:ln w="19050" algn="ctr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cxnSp>
            <p:nvCxnSpPr>
              <p:cNvPr id="39100" name="Straight Arrow Connector 771"/>
              <p:cNvCxnSpPr>
                <a:cxnSpLocks noChangeShapeType="1"/>
                <a:endCxn id="39099" idx="6"/>
              </p:cNvCxnSpPr>
              <p:nvPr/>
            </p:nvCxnSpPr>
            <p:spPr bwMode="auto">
              <a:xfrm>
                <a:off x="716972" y="3273140"/>
                <a:ext cx="1091740" cy="748028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9038" name="Straight Arrow Connector 772"/>
            <p:cNvCxnSpPr>
              <a:cxnSpLocks noChangeShapeType="1"/>
              <a:endCxn id="39112" idx="6"/>
            </p:cNvCxnSpPr>
            <p:nvPr/>
          </p:nvCxnSpPr>
          <p:spPr bwMode="auto">
            <a:xfrm flipV="1">
              <a:off x="5821917" y="4747422"/>
              <a:ext cx="1079734" cy="456812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039" name="Straight Arrow Connector 773"/>
            <p:cNvCxnSpPr>
              <a:cxnSpLocks noChangeShapeType="1"/>
              <a:endCxn id="39099" idx="6"/>
            </p:cNvCxnSpPr>
            <p:nvPr/>
          </p:nvCxnSpPr>
          <p:spPr bwMode="auto">
            <a:xfrm>
              <a:off x="5821917" y="5846393"/>
              <a:ext cx="1085830" cy="89749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040" name="Straight Arrow Connector 774"/>
            <p:cNvCxnSpPr>
              <a:cxnSpLocks noChangeShapeType="1"/>
              <a:endCxn id="39097" idx="6"/>
            </p:cNvCxnSpPr>
            <p:nvPr/>
          </p:nvCxnSpPr>
          <p:spPr bwMode="auto">
            <a:xfrm flipV="1">
              <a:off x="5821917" y="5610006"/>
              <a:ext cx="1082020" cy="236387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041" name="Straight Arrow Connector 775"/>
            <p:cNvCxnSpPr>
              <a:cxnSpLocks noChangeShapeType="1"/>
              <a:stCxn id="38963" idx="3"/>
              <a:endCxn id="39106" idx="5"/>
            </p:cNvCxnSpPr>
            <p:nvPr/>
          </p:nvCxnSpPr>
          <p:spPr bwMode="auto">
            <a:xfrm flipV="1">
              <a:off x="5808054" y="5430906"/>
              <a:ext cx="1118946" cy="412022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042" name="Straight Arrow Connector 776"/>
            <p:cNvCxnSpPr>
              <a:cxnSpLocks noChangeShapeType="1"/>
              <a:stCxn id="38963" idx="3"/>
              <a:endCxn id="39104" idx="6"/>
            </p:cNvCxnSpPr>
            <p:nvPr/>
          </p:nvCxnSpPr>
          <p:spPr bwMode="auto">
            <a:xfrm flipV="1">
              <a:off x="5808054" y="4976022"/>
              <a:ext cx="1092554" cy="866906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39043" name="Group 777"/>
            <p:cNvGrpSpPr>
              <a:grpSpLocks/>
            </p:cNvGrpSpPr>
            <p:nvPr/>
          </p:nvGrpSpPr>
          <p:grpSpPr bwMode="auto">
            <a:xfrm>
              <a:off x="7077187" y="973998"/>
              <a:ext cx="1098896" cy="379733"/>
              <a:chOff x="4514088" y="967072"/>
              <a:chExt cx="1098896" cy="379733"/>
            </a:xfrm>
          </p:grpSpPr>
          <p:cxnSp>
            <p:nvCxnSpPr>
              <p:cNvPr id="39092" name="Straight Arrow Connector 778"/>
              <p:cNvCxnSpPr>
                <a:cxnSpLocks noChangeShapeType="1"/>
              </p:cNvCxnSpPr>
              <p:nvPr/>
            </p:nvCxnSpPr>
            <p:spPr bwMode="auto">
              <a:xfrm flipV="1">
                <a:off x="4519860" y="1341724"/>
                <a:ext cx="1093124" cy="5081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093" name="Straight Arrow Connector 779"/>
              <p:cNvCxnSpPr>
                <a:cxnSpLocks noChangeShapeType="1"/>
              </p:cNvCxnSpPr>
              <p:nvPr/>
            </p:nvCxnSpPr>
            <p:spPr bwMode="auto">
              <a:xfrm>
                <a:off x="4514088" y="967072"/>
                <a:ext cx="1098896" cy="374652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9044" name="Group 783"/>
            <p:cNvGrpSpPr>
              <a:grpSpLocks/>
            </p:cNvGrpSpPr>
            <p:nvPr/>
          </p:nvGrpSpPr>
          <p:grpSpPr bwMode="auto">
            <a:xfrm>
              <a:off x="7062929" y="1337758"/>
              <a:ext cx="1110797" cy="1707575"/>
              <a:chOff x="4499830" y="709040"/>
              <a:chExt cx="1110797" cy="1707575"/>
            </a:xfrm>
          </p:grpSpPr>
          <p:cxnSp>
            <p:nvCxnSpPr>
              <p:cNvPr id="39089" name="Straight Arrow Connector 784"/>
              <p:cNvCxnSpPr>
                <a:cxnSpLocks noChangeShapeType="1"/>
                <a:endCxn id="38969" idx="1"/>
              </p:cNvCxnSpPr>
              <p:nvPr/>
            </p:nvCxnSpPr>
            <p:spPr bwMode="auto">
              <a:xfrm>
                <a:off x="4519860" y="1346806"/>
                <a:ext cx="1069976" cy="40084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090" name="Straight Arrow Connector 787"/>
              <p:cNvCxnSpPr>
                <a:cxnSpLocks noChangeShapeType="1"/>
              </p:cNvCxnSpPr>
              <p:nvPr/>
            </p:nvCxnSpPr>
            <p:spPr bwMode="auto">
              <a:xfrm>
                <a:off x="4514088" y="709040"/>
                <a:ext cx="1096539" cy="647092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091" name="Straight Arrow Connector 788"/>
              <p:cNvCxnSpPr>
                <a:cxnSpLocks noChangeShapeType="1"/>
              </p:cNvCxnSpPr>
              <p:nvPr/>
            </p:nvCxnSpPr>
            <p:spPr bwMode="auto">
              <a:xfrm flipV="1">
                <a:off x="4499830" y="1356132"/>
                <a:ext cx="1110797" cy="1060483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9045" name="Group 789"/>
            <p:cNvGrpSpPr>
              <a:grpSpLocks/>
            </p:cNvGrpSpPr>
            <p:nvPr/>
          </p:nvGrpSpPr>
          <p:grpSpPr bwMode="auto">
            <a:xfrm>
              <a:off x="7048993" y="1990030"/>
              <a:ext cx="1133186" cy="1711928"/>
              <a:chOff x="4479798" y="709040"/>
              <a:chExt cx="1133186" cy="1711928"/>
            </a:xfrm>
          </p:grpSpPr>
          <p:cxnSp>
            <p:nvCxnSpPr>
              <p:cNvPr id="39085" name="Straight Arrow Connector 790"/>
              <p:cNvCxnSpPr>
                <a:cxnSpLocks noChangeShapeType="1"/>
              </p:cNvCxnSpPr>
              <p:nvPr/>
            </p:nvCxnSpPr>
            <p:spPr bwMode="auto">
              <a:xfrm flipV="1">
                <a:off x="4519860" y="1341724"/>
                <a:ext cx="1093124" cy="5081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086" name="Straight Arrow Connector 792"/>
              <p:cNvCxnSpPr>
                <a:cxnSpLocks noChangeShapeType="1"/>
                <a:stCxn id="39136" idx="2"/>
              </p:cNvCxnSpPr>
              <p:nvPr/>
            </p:nvCxnSpPr>
            <p:spPr bwMode="auto">
              <a:xfrm flipV="1">
                <a:off x="4498086" y="1341724"/>
                <a:ext cx="1114898" cy="445260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087" name="Straight Arrow Connector 793"/>
              <p:cNvCxnSpPr>
                <a:cxnSpLocks noChangeShapeType="1"/>
              </p:cNvCxnSpPr>
              <p:nvPr/>
            </p:nvCxnSpPr>
            <p:spPr bwMode="auto">
              <a:xfrm>
                <a:off x="4514088" y="709040"/>
                <a:ext cx="1096539" cy="647092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088" name="Straight Arrow Connector 794"/>
              <p:cNvCxnSpPr>
                <a:cxnSpLocks noChangeShapeType="1"/>
                <a:stCxn id="39144" idx="2"/>
              </p:cNvCxnSpPr>
              <p:nvPr/>
            </p:nvCxnSpPr>
            <p:spPr bwMode="auto">
              <a:xfrm flipV="1">
                <a:off x="4479798" y="1356133"/>
                <a:ext cx="1130829" cy="1064835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9046" name="Group 795"/>
            <p:cNvGrpSpPr>
              <a:grpSpLocks/>
            </p:cNvGrpSpPr>
            <p:nvPr/>
          </p:nvGrpSpPr>
          <p:grpSpPr bwMode="auto">
            <a:xfrm>
              <a:off x="7048993" y="2636206"/>
              <a:ext cx="1139282" cy="1707575"/>
              <a:chOff x="4473702" y="709040"/>
              <a:chExt cx="1139282" cy="1707575"/>
            </a:xfrm>
          </p:grpSpPr>
          <p:cxnSp>
            <p:nvCxnSpPr>
              <p:cNvPr id="39080" name="Straight Arrow Connector 796"/>
              <p:cNvCxnSpPr>
                <a:cxnSpLocks noChangeShapeType="1"/>
              </p:cNvCxnSpPr>
              <p:nvPr/>
            </p:nvCxnSpPr>
            <p:spPr bwMode="auto">
              <a:xfrm flipV="1">
                <a:off x="4519860" y="1341724"/>
                <a:ext cx="1093124" cy="5081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081" name="Straight Arrow Connector 797"/>
              <p:cNvCxnSpPr>
                <a:cxnSpLocks noChangeShapeType="1"/>
                <a:stCxn id="39140" idx="2"/>
              </p:cNvCxnSpPr>
              <p:nvPr/>
            </p:nvCxnSpPr>
            <p:spPr bwMode="auto">
              <a:xfrm>
                <a:off x="4483608" y="918304"/>
                <a:ext cx="1129376" cy="423420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082" name="Straight Arrow Connector 798"/>
              <p:cNvCxnSpPr>
                <a:cxnSpLocks noChangeShapeType="1"/>
                <a:stCxn id="39144" idx="2"/>
              </p:cNvCxnSpPr>
              <p:nvPr/>
            </p:nvCxnSpPr>
            <p:spPr bwMode="auto">
              <a:xfrm flipV="1">
                <a:off x="4473702" y="1341724"/>
                <a:ext cx="1139282" cy="433068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083" name="Straight Arrow Connector 799"/>
              <p:cNvCxnSpPr>
                <a:cxnSpLocks noChangeShapeType="1"/>
              </p:cNvCxnSpPr>
              <p:nvPr/>
            </p:nvCxnSpPr>
            <p:spPr bwMode="auto">
              <a:xfrm>
                <a:off x="4514088" y="709040"/>
                <a:ext cx="1096539" cy="647092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084" name="Straight Arrow Connector 800"/>
              <p:cNvCxnSpPr>
                <a:cxnSpLocks noChangeShapeType="1"/>
              </p:cNvCxnSpPr>
              <p:nvPr/>
            </p:nvCxnSpPr>
            <p:spPr bwMode="auto">
              <a:xfrm flipV="1">
                <a:off x="4499830" y="1356132"/>
                <a:ext cx="1110797" cy="1060483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9047" name="Group 801"/>
            <p:cNvGrpSpPr>
              <a:grpSpLocks/>
            </p:cNvGrpSpPr>
            <p:nvPr/>
          </p:nvGrpSpPr>
          <p:grpSpPr bwMode="auto">
            <a:xfrm>
              <a:off x="7052803" y="3455070"/>
              <a:ext cx="1141568" cy="1520952"/>
              <a:chOff x="4471416" y="875632"/>
              <a:chExt cx="1141568" cy="1520952"/>
            </a:xfrm>
          </p:grpSpPr>
          <p:cxnSp>
            <p:nvCxnSpPr>
              <p:cNvPr id="39077" name="Straight Arrow Connector 802"/>
              <p:cNvCxnSpPr>
                <a:cxnSpLocks noChangeShapeType="1"/>
              </p:cNvCxnSpPr>
              <p:nvPr/>
            </p:nvCxnSpPr>
            <p:spPr bwMode="auto">
              <a:xfrm flipV="1">
                <a:off x="4519860" y="1341724"/>
                <a:ext cx="1093124" cy="5081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078" name="Straight Arrow Connector 803"/>
              <p:cNvCxnSpPr>
                <a:cxnSpLocks noChangeShapeType="1"/>
                <a:stCxn id="39138" idx="2"/>
              </p:cNvCxnSpPr>
              <p:nvPr/>
            </p:nvCxnSpPr>
            <p:spPr bwMode="auto">
              <a:xfrm>
                <a:off x="4471416" y="875632"/>
                <a:ext cx="1141568" cy="466092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079" name="Straight Arrow Connector 806"/>
              <p:cNvCxnSpPr>
                <a:cxnSpLocks noChangeShapeType="1"/>
                <a:stCxn id="39104" idx="2"/>
              </p:cNvCxnSpPr>
              <p:nvPr/>
            </p:nvCxnSpPr>
            <p:spPr bwMode="auto">
              <a:xfrm flipV="1">
                <a:off x="4473849" y="1356133"/>
                <a:ext cx="1136778" cy="1040451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9048" name="Group 807"/>
            <p:cNvGrpSpPr>
              <a:grpSpLocks/>
            </p:cNvGrpSpPr>
            <p:nvPr/>
          </p:nvGrpSpPr>
          <p:grpSpPr bwMode="auto">
            <a:xfrm>
              <a:off x="7055236" y="3916366"/>
              <a:ext cx="1145231" cy="1059656"/>
              <a:chOff x="4467753" y="709040"/>
              <a:chExt cx="1145231" cy="1059656"/>
            </a:xfrm>
          </p:grpSpPr>
          <p:cxnSp>
            <p:nvCxnSpPr>
              <p:cNvPr id="39074" name="Straight Arrow Connector 808"/>
              <p:cNvCxnSpPr>
                <a:cxnSpLocks noChangeShapeType="1"/>
                <a:stCxn id="39101" idx="2"/>
                <a:endCxn id="38971" idx="1"/>
              </p:cNvCxnSpPr>
              <p:nvPr/>
            </p:nvCxnSpPr>
            <p:spPr bwMode="auto">
              <a:xfrm>
                <a:off x="4476495" y="1333523"/>
                <a:ext cx="1099348" cy="35309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075" name="Straight Arrow Connector 810"/>
              <p:cNvCxnSpPr>
                <a:cxnSpLocks noChangeShapeType="1"/>
                <a:stCxn id="39104" idx="2"/>
              </p:cNvCxnSpPr>
              <p:nvPr/>
            </p:nvCxnSpPr>
            <p:spPr bwMode="auto">
              <a:xfrm flipV="1">
                <a:off x="4467753" y="1341724"/>
                <a:ext cx="1145231" cy="426972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076" name="Straight Arrow Connector 811"/>
              <p:cNvCxnSpPr>
                <a:cxnSpLocks noChangeShapeType="1"/>
                <a:endCxn id="38971" idx="1"/>
              </p:cNvCxnSpPr>
              <p:nvPr/>
            </p:nvCxnSpPr>
            <p:spPr bwMode="auto">
              <a:xfrm>
                <a:off x="4514088" y="709040"/>
                <a:ext cx="1061755" cy="659792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9049" name="Group 813"/>
            <p:cNvGrpSpPr>
              <a:grpSpLocks/>
            </p:cNvGrpSpPr>
            <p:nvPr/>
          </p:nvGrpSpPr>
          <p:grpSpPr bwMode="auto">
            <a:xfrm>
              <a:off x="7058899" y="4540849"/>
              <a:ext cx="1129376" cy="656593"/>
              <a:chOff x="4483608" y="699539"/>
              <a:chExt cx="1129376" cy="656593"/>
            </a:xfrm>
          </p:grpSpPr>
          <p:cxnSp>
            <p:nvCxnSpPr>
              <p:cNvPr id="39071" name="Straight Arrow Connector 814"/>
              <p:cNvCxnSpPr>
                <a:cxnSpLocks noChangeShapeType="1"/>
              </p:cNvCxnSpPr>
              <p:nvPr/>
            </p:nvCxnSpPr>
            <p:spPr bwMode="auto">
              <a:xfrm flipV="1">
                <a:off x="4519860" y="1341724"/>
                <a:ext cx="1093124" cy="5081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072" name="Straight Arrow Connector 815"/>
              <p:cNvCxnSpPr>
                <a:cxnSpLocks noChangeShapeType="1"/>
                <a:stCxn id="39112" idx="2"/>
              </p:cNvCxnSpPr>
              <p:nvPr/>
            </p:nvCxnSpPr>
            <p:spPr bwMode="auto">
              <a:xfrm>
                <a:off x="4483608" y="906112"/>
                <a:ext cx="1129376" cy="435612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073" name="Straight Arrow Connector 817"/>
              <p:cNvCxnSpPr>
                <a:cxnSpLocks noChangeShapeType="1"/>
                <a:stCxn id="39101" idx="2"/>
              </p:cNvCxnSpPr>
              <p:nvPr/>
            </p:nvCxnSpPr>
            <p:spPr bwMode="auto">
              <a:xfrm>
                <a:off x="4488687" y="699539"/>
                <a:ext cx="1121940" cy="656593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9050" name="Group 819"/>
            <p:cNvGrpSpPr>
              <a:grpSpLocks/>
            </p:cNvGrpSpPr>
            <p:nvPr/>
          </p:nvGrpSpPr>
          <p:grpSpPr bwMode="auto">
            <a:xfrm>
              <a:off x="7064995" y="5174833"/>
              <a:ext cx="1141568" cy="761309"/>
              <a:chOff x="4471416" y="681251"/>
              <a:chExt cx="1141568" cy="761309"/>
            </a:xfrm>
          </p:grpSpPr>
          <p:cxnSp>
            <p:nvCxnSpPr>
              <p:cNvPr id="39069" name="Straight Arrow Connector 820"/>
              <p:cNvCxnSpPr>
                <a:cxnSpLocks noChangeShapeType="1"/>
                <a:stCxn id="39099" idx="2"/>
              </p:cNvCxnSpPr>
              <p:nvPr/>
            </p:nvCxnSpPr>
            <p:spPr bwMode="auto">
              <a:xfrm flipV="1">
                <a:off x="4471416" y="1341725"/>
                <a:ext cx="1141568" cy="100835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070" name="Straight Arrow Connector 823"/>
              <p:cNvCxnSpPr>
                <a:cxnSpLocks noChangeShapeType="1"/>
                <a:stCxn id="39094" idx="2"/>
                <a:endCxn id="38972" idx="1"/>
              </p:cNvCxnSpPr>
              <p:nvPr/>
            </p:nvCxnSpPr>
            <p:spPr bwMode="auto">
              <a:xfrm>
                <a:off x="4476496" y="681251"/>
                <a:ext cx="1093251" cy="685412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9051" name="Straight Arrow Connector 824"/>
            <p:cNvCxnSpPr>
              <a:cxnSpLocks noChangeShapeType="1"/>
            </p:cNvCxnSpPr>
            <p:nvPr/>
          </p:nvCxnSpPr>
          <p:spPr bwMode="auto">
            <a:xfrm flipV="1">
              <a:off x="7067281" y="4565767"/>
              <a:ext cx="1116836" cy="605327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prstDash val="dash"/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052" name="Straight Arrow Connector 825"/>
            <p:cNvCxnSpPr>
              <a:cxnSpLocks noChangeShapeType="1"/>
              <a:stCxn id="39108" idx="2"/>
            </p:cNvCxnSpPr>
            <p:nvPr/>
          </p:nvCxnSpPr>
          <p:spPr bwMode="auto">
            <a:xfrm flipV="1">
              <a:off x="7063979" y="3278447"/>
              <a:ext cx="1113212" cy="634514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prstDash val="dash"/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053" name="Straight Arrow Connector 826"/>
            <p:cNvCxnSpPr>
              <a:cxnSpLocks noChangeShapeType="1"/>
              <a:stCxn id="39141" idx="2"/>
            </p:cNvCxnSpPr>
            <p:nvPr/>
          </p:nvCxnSpPr>
          <p:spPr bwMode="auto">
            <a:xfrm flipV="1">
              <a:off x="7057883" y="2636519"/>
              <a:ext cx="1119308" cy="630266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prstDash val="dash"/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054" name="Straight Arrow Connector 827"/>
            <p:cNvCxnSpPr>
              <a:cxnSpLocks noChangeShapeType="1"/>
              <a:stCxn id="39128" idx="2"/>
            </p:cNvCxnSpPr>
            <p:nvPr/>
          </p:nvCxnSpPr>
          <p:spPr bwMode="auto">
            <a:xfrm flipV="1">
              <a:off x="7071819" y="1363058"/>
              <a:ext cx="1101907" cy="619214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prstDash val="dash"/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055" name="Straight Arrow Connector 828"/>
            <p:cNvCxnSpPr>
              <a:cxnSpLocks noChangeShapeType="1"/>
              <a:stCxn id="39121" idx="2"/>
            </p:cNvCxnSpPr>
            <p:nvPr/>
          </p:nvCxnSpPr>
          <p:spPr bwMode="auto">
            <a:xfrm flipV="1">
              <a:off x="7071091" y="721130"/>
              <a:ext cx="1102635" cy="616628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prstDash val="dash"/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056" name="Straight Arrow Connector 829"/>
            <p:cNvCxnSpPr>
              <a:cxnSpLocks noChangeShapeType="1"/>
              <a:stCxn id="39116" idx="2"/>
            </p:cNvCxnSpPr>
            <p:nvPr/>
          </p:nvCxnSpPr>
          <p:spPr bwMode="auto">
            <a:xfrm flipV="1">
              <a:off x="7068297" y="721130"/>
              <a:ext cx="1105429" cy="436105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prstDash val="dash"/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057" name="Straight Arrow Connector 830"/>
            <p:cNvCxnSpPr>
              <a:cxnSpLocks noChangeShapeType="1"/>
              <a:stCxn id="39116" idx="2"/>
            </p:cNvCxnSpPr>
            <p:nvPr/>
          </p:nvCxnSpPr>
          <p:spPr bwMode="auto">
            <a:xfrm>
              <a:off x="7068297" y="1157235"/>
              <a:ext cx="1105429" cy="205823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prstDash val="dash"/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058" name="Straight Arrow Connector 831"/>
            <p:cNvCxnSpPr>
              <a:cxnSpLocks noChangeShapeType="1"/>
              <a:stCxn id="39114" idx="2"/>
            </p:cNvCxnSpPr>
            <p:nvPr/>
          </p:nvCxnSpPr>
          <p:spPr bwMode="auto">
            <a:xfrm>
              <a:off x="7077187" y="715966"/>
              <a:ext cx="1096539" cy="5164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prstDash val="dash"/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059" name="Straight Arrow Connector 832"/>
            <p:cNvCxnSpPr>
              <a:cxnSpLocks noChangeShapeType="1"/>
              <a:stCxn id="39120" idx="2"/>
            </p:cNvCxnSpPr>
            <p:nvPr/>
          </p:nvCxnSpPr>
          <p:spPr bwMode="auto">
            <a:xfrm flipV="1">
              <a:off x="7066011" y="721130"/>
              <a:ext cx="1107715" cy="250177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prstDash val="dash"/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060" name="Straight Arrow Connector 833"/>
            <p:cNvCxnSpPr>
              <a:cxnSpLocks noChangeShapeType="1"/>
              <a:stCxn id="39130" idx="2"/>
            </p:cNvCxnSpPr>
            <p:nvPr/>
          </p:nvCxnSpPr>
          <p:spPr bwMode="auto">
            <a:xfrm>
              <a:off x="7062929" y="2423541"/>
              <a:ext cx="1114262" cy="212978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prstDash val="dash"/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061" name="Straight Arrow Connector 835"/>
            <p:cNvCxnSpPr>
              <a:cxnSpLocks noChangeShapeType="1"/>
            </p:cNvCxnSpPr>
            <p:nvPr/>
          </p:nvCxnSpPr>
          <p:spPr bwMode="auto">
            <a:xfrm flipV="1">
              <a:off x="5811526" y="423635"/>
              <a:ext cx="1096983" cy="283643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062" name="Straight Arrow Connector 836"/>
            <p:cNvCxnSpPr>
              <a:cxnSpLocks noChangeShapeType="1"/>
            </p:cNvCxnSpPr>
            <p:nvPr/>
          </p:nvCxnSpPr>
          <p:spPr bwMode="auto">
            <a:xfrm flipV="1">
              <a:off x="5807716" y="421905"/>
              <a:ext cx="1096983" cy="925571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063" name="Straight Arrow Connector 837"/>
            <p:cNvCxnSpPr>
              <a:cxnSpLocks noChangeShapeType="1"/>
            </p:cNvCxnSpPr>
            <p:nvPr/>
          </p:nvCxnSpPr>
          <p:spPr bwMode="auto">
            <a:xfrm>
              <a:off x="7058137" y="452385"/>
              <a:ext cx="1107969" cy="287104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prstDash val="dash"/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064" name="Straight Arrow Connector 838"/>
            <p:cNvCxnSpPr>
              <a:cxnSpLocks noChangeShapeType="1"/>
            </p:cNvCxnSpPr>
            <p:nvPr/>
          </p:nvCxnSpPr>
          <p:spPr bwMode="auto">
            <a:xfrm>
              <a:off x="7054327" y="448575"/>
              <a:ext cx="1107969" cy="929032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prstDash val="dash"/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9065" name="Oval 839"/>
            <p:cNvSpPr>
              <a:spLocks noChangeArrowheads="1"/>
            </p:cNvSpPr>
            <p:nvPr/>
          </p:nvSpPr>
          <p:spPr bwMode="auto">
            <a:xfrm flipH="1">
              <a:off x="6915367" y="6166128"/>
              <a:ext cx="157248" cy="157248"/>
            </a:xfrm>
            <a:prstGeom prst="ellipse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round/>
              <a:headEnd/>
              <a:tailEnd type="stealth" w="med" len="lg"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cxnSp>
          <p:nvCxnSpPr>
            <p:cNvPr id="39066" name="Straight Arrow Connector 840"/>
            <p:cNvCxnSpPr>
              <a:cxnSpLocks noChangeShapeType="1"/>
              <a:stCxn id="38963" idx="3"/>
              <a:endCxn id="39065" idx="6"/>
            </p:cNvCxnSpPr>
            <p:nvPr/>
          </p:nvCxnSpPr>
          <p:spPr bwMode="auto">
            <a:xfrm>
              <a:off x="5808054" y="5842928"/>
              <a:ext cx="1107313" cy="401824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067" name="Straight Arrow Connector 841"/>
            <p:cNvCxnSpPr>
              <a:cxnSpLocks noChangeShapeType="1"/>
              <a:stCxn id="39065" idx="2"/>
            </p:cNvCxnSpPr>
            <p:nvPr/>
          </p:nvCxnSpPr>
          <p:spPr bwMode="auto">
            <a:xfrm flipV="1">
              <a:off x="7072615" y="5849854"/>
              <a:ext cx="1111502" cy="394898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prstDash val="dash"/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068" name="Straight Arrow Connector 842"/>
            <p:cNvCxnSpPr>
              <a:cxnSpLocks noChangeShapeType="1"/>
              <a:stCxn id="39065" idx="2"/>
            </p:cNvCxnSpPr>
            <p:nvPr/>
          </p:nvCxnSpPr>
          <p:spPr bwMode="auto">
            <a:xfrm flipV="1">
              <a:off x="7072615" y="5207695"/>
              <a:ext cx="1111502" cy="1037057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prstDash val="dash"/>
              <a:round/>
              <a:headEnd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8917" name="TextBox 843"/>
          <p:cNvSpPr txBox="1">
            <a:spLocks noChangeArrowheads="1"/>
          </p:cNvSpPr>
          <p:nvPr/>
        </p:nvSpPr>
        <p:spPr bwMode="auto">
          <a:xfrm>
            <a:off x="554038" y="122238"/>
            <a:ext cx="77009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/>
              <a:t>Decision        Outcome     Decision      Outcome      Decision      Outcome</a:t>
            </a:r>
          </a:p>
        </p:txBody>
      </p:sp>
      <p:cxnSp>
        <p:nvCxnSpPr>
          <p:cNvPr id="38918" name="Straight Arrow Connector 845"/>
          <p:cNvCxnSpPr>
            <a:cxnSpLocks noChangeShapeType="1"/>
            <a:stCxn id="39250" idx="2"/>
            <a:endCxn id="38950" idx="1"/>
          </p:cNvCxnSpPr>
          <p:nvPr/>
        </p:nvCxnSpPr>
        <p:spPr bwMode="auto">
          <a:xfrm flipV="1">
            <a:off x="1990725" y="871538"/>
            <a:ext cx="1095375" cy="1809750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prstDash val="dash"/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919" name="Straight Arrow Connector 848"/>
          <p:cNvCxnSpPr>
            <a:cxnSpLocks noChangeShapeType="1"/>
            <a:stCxn id="39246" idx="2"/>
            <a:endCxn id="38950" idx="1"/>
          </p:cNvCxnSpPr>
          <p:nvPr/>
        </p:nvCxnSpPr>
        <p:spPr bwMode="auto">
          <a:xfrm flipV="1">
            <a:off x="1990725" y="871538"/>
            <a:ext cx="1095375" cy="2182812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prstDash val="dash"/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920" name="Straight Arrow Connector 851"/>
          <p:cNvCxnSpPr>
            <a:cxnSpLocks noChangeShapeType="1"/>
            <a:stCxn id="39254" idx="2"/>
            <a:endCxn id="38954" idx="1"/>
          </p:cNvCxnSpPr>
          <p:nvPr/>
        </p:nvCxnSpPr>
        <p:spPr bwMode="auto">
          <a:xfrm>
            <a:off x="1990725" y="4183063"/>
            <a:ext cx="1106488" cy="1817687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prstDash val="dash"/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921" name="Straight Arrow Connector 855"/>
          <p:cNvCxnSpPr>
            <a:cxnSpLocks noChangeShapeType="1"/>
            <a:stCxn id="39252" idx="2"/>
            <a:endCxn id="38954" idx="1"/>
          </p:cNvCxnSpPr>
          <p:nvPr/>
        </p:nvCxnSpPr>
        <p:spPr bwMode="auto">
          <a:xfrm>
            <a:off x="1987550" y="3802063"/>
            <a:ext cx="1109663" cy="2198687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prstDash val="dash"/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922" name="Straight Arrow Connector 858"/>
          <p:cNvCxnSpPr>
            <a:cxnSpLocks noChangeShapeType="1"/>
            <a:stCxn id="39252" idx="2"/>
            <a:endCxn id="38952" idx="1"/>
          </p:cNvCxnSpPr>
          <p:nvPr/>
        </p:nvCxnSpPr>
        <p:spPr bwMode="auto">
          <a:xfrm>
            <a:off x="1987550" y="3802063"/>
            <a:ext cx="1109663" cy="1557337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prstDash val="dash"/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923" name="Straight Arrow Connector 861"/>
          <p:cNvCxnSpPr>
            <a:cxnSpLocks noChangeShapeType="1"/>
          </p:cNvCxnSpPr>
          <p:nvPr/>
        </p:nvCxnSpPr>
        <p:spPr bwMode="auto">
          <a:xfrm flipV="1">
            <a:off x="5826125" y="1362075"/>
            <a:ext cx="1098550" cy="820738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924" name="Straight Arrow Connector 862"/>
          <p:cNvCxnSpPr>
            <a:cxnSpLocks noChangeShapeType="1"/>
            <a:stCxn id="38956" idx="3"/>
            <a:endCxn id="39121" idx="6"/>
          </p:cNvCxnSpPr>
          <p:nvPr/>
        </p:nvCxnSpPr>
        <p:spPr bwMode="auto">
          <a:xfrm flipV="1">
            <a:off x="5826125" y="1498600"/>
            <a:ext cx="1112838" cy="1292225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925" name="Straight Arrow Connector 865"/>
          <p:cNvCxnSpPr>
            <a:cxnSpLocks noChangeShapeType="1"/>
            <a:stCxn id="39130" idx="2"/>
            <a:endCxn id="38967" idx="1"/>
          </p:cNvCxnSpPr>
          <p:nvPr/>
        </p:nvCxnSpPr>
        <p:spPr bwMode="auto">
          <a:xfrm flipV="1">
            <a:off x="7088188" y="1535113"/>
            <a:ext cx="1089025" cy="1049337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prstDash val="dash"/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926" name="Straight Arrow Connector 868"/>
          <p:cNvCxnSpPr>
            <a:cxnSpLocks noChangeShapeType="1"/>
            <a:stCxn id="39118" idx="2"/>
            <a:endCxn id="38969" idx="1"/>
          </p:cNvCxnSpPr>
          <p:nvPr/>
        </p:nvCxnSpPr>
        <p:spPr bwMode="auto">
          <a:xfrm>
            <a:off x="7078663" y="1704975"/>
            <a:ext cx="1098550" cy="471488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prstDash val="dash"/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927" name="Straight Arrow Connector 872"/>
          <p:cNvCxnSpPr>
            <a:cxnSpLocks noChangeShapeType="1"/>
            <a:stCxn id="39118" idx="2"/>
            <a:endCxn id="38965" idx="1"/>
          </p:cNvCxnSpPr>
          <p:nvPr/>
        </p:nvCxnSpPr>
        <p:spPr bwMode="auto">
          <a:xfrm>
            <a:off x="7078663" y="1704975"/>
            <a:ext cx="1103312" cy="1103313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prstDash val="dash"/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928" name="Straight Arrow Connector 875"/>
          <p:cNvCxnSpPr>
            <a:cxnSpLocks noChangeShapeType="1"/>
            <a:stCxn id="39126" idx="2"/>
            <a:endCxn id="38965" idx="1"/>
          </p:cNvCxnSpPr>
          <p:nvPr/>
        </p:nvCxnSpPr>
        <p:spPr bwMode="auto">
          <a:xfrm>
            <a:off x="7072313" y="2327275"/>
            <a:ext cx="1109662" cy="481013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prstDash val="dash"/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929" name="Straight Arrow Connector 884"/>
          <p:cNvCxnSpPr>
            <a:cxnSpLocks noChangeShapeType="1"/>
            <a:stCxn id="39146" idx="2"/>
            <a:endCxn id="38964" idx="1"/>
          </p:cNvCxnSpPr>
          <p:nvPr/>
        </p:nvCxnSpPr>
        <p:spPr bwMode="auto">
          <a:xfrm flipV="1">
            <a:off x="7077075" y="3449638"/>
            <a:ext cx="1104900" cy="831850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prstDash val="dash"/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930" name="Straight Arrow Connector 889"/>
          <p:cNvCxnSpPr>
            <a:cxnSpLocks noChangeShapeType="1"/>
            <a:stCxn id="39099" idx="2"/>
            <a:endCxn id="38970" idx="1"/>
          </p:cNvCxnSpPr>
          <p:nvPr/>
        </p:nvCxnSpPr>
        <p:spPr bwMode="auto">
          <a:xfrm flipV="1">
            <a:off x="7089775" y="5380038"/>
            <a:ext cx="1098550" cy="717550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prstDash val="dash"/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931" name="Straight Arrow Connector 893"/>
          <p:cNvCxnSpPr>
            <a:cxnSpLocks noChangeShapeType="1"/>
            <a:stCxn id="39097" idx="2"/>
            <a:endCxn id="38970" idx="1"/>
          </p:cNvCxnSpPr>
          <p:nvPr/>
        </p:nvCxnSpPr>
        <p:spPr bwMode="auto">
          <a:xfrm flipV="1">
            <a:off x="7086600" y="5380038"/>
            <a:ext cx="1101725" cy="392112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prstDash val="dash"/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932" name="Straight Arrow Connector 896"/>
          <p:cNvCxnSpPr>
            <a:cxnSpLocks noChangeShapeType="1"/>
            <a:stCxn id="39097" idx="2"/>
            <a:endCxn id="38972" idx="1"/>
          </p:cNvCxnSpPr>
          <p:nvPr/>
        </p:nvCxnSpPr>
        <p:spPr bwMode="auto">
          <a:xfrm>
            <a:off x="7086600" y="5772150"/>
            <a:ext cx="1101725" cy="249238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prstDash val="dash"/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933" name="Straight Arrow Connector 901"/>
          <p:cNvCxnSpPr>
            <a:cxnSpLocks noChangeShapeType="1"/>
            <a:stCxn id="39106" idx="2"/>
            <a:endCxn id="38972" idx="1"/>
          </p:cNvCxnSpPr>
          <p:nvPr/>
        </p:nvCxnSpPr>
        <p:spPr bwMode="auto">
          <a:xfrm>
            <a:off x="7083425" y="5537200"/>
            <a:ext cx="1104900" cy="484188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prstDash val="dash"/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934" name="Straight Arrow Connector 906"/>
          <p:cNvCxnSpPr>
            <a:cxnSpLocks noChangeShapeType="1"/>
            <a:stCxn id="39110" idx="2"/>
            <a:endCxn id="38966" idx="1"/>
          </p:cNvCxnSpPr>
          <p:nvPr/>
        </p:nvCxnSpPr>
        <p:spPr bwMode="auto">
          <a:xfrm flipV="1">
            <a:off x="7080250" y="4092575"/>
            <a:ext cx="1101725" cy="417513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prstDash val="dash"/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935" name="Straight Arrow Connector 909"/>
          <p:cNvCxnSpPr>
            <a:cxnSpLocks noChangeShapeType="1"/>
            <a:stCxn id="39146" idx="2"/>
            <a:endCxn id="38971" idx="1"/>
          </p:cNvCxnSpPr>
          <p:nvPr/>
        </p:nvCxnSpPr>
        <p:spPr bwMode="auto">
          <a:xfrm>
            <a:off x="7077075" y="4281488"/>
            <a:ext cx="1111250" cy="455612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prstDash val="dash"/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936" name="Straight Arrow Connector 912"/>
          <p:cNvCxnSpPr>
            <a:cxnSpLocks noChangeShapeType="1"/>
            <a:stCxn id="39110" idx="2"/>
            <a:endCxn id="38971" idx="1"/>
          </p:cNvCxnSpPr>
          <p:nvPr/>
        </p:nvCxnSpPr>
        <p:spPr bwMode="auto">
          <a:xfrm>
            <a:off x="7080250" y="4510088"/>
            <a:ext cx="1108075" cy="227012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prstDash val="dash"/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937" name="Straight Arrow Connector 919"/>
          <p:cNvCxnSpPr>
            <a:cxnSpLocks noChangeShapeType="1"/>
            <a:stCxn id="38963" idx="3"/>
            <a:endCxn id="39101" idx="6"/>
          </p:cNvCxnSpPr>
          <p:nvPr/>
        </p:nvCxnSpPr>
        <p:spPr bwMode="auto">
          <a:xfrm flipV="1">
            <a:off x="5832475" y="4702175"/>
            <a:ext cx="1101725" cy="1301750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938" name="Straight Arrow Connector 933"/>
          <p:cNvCxnSpPr>
            <a:cxnSpLocks noChangeShapeType="1"/>
            <a:stCxn id="39199" idx="2"/>
            <a:endCxn id="38962" idx="1"/>
          </p:cNvCxnSpPr>
          <p:nvPr/>
        </p:nvCxnSpPr>
        <p:spPr bwMode="auto">
          <a:xfrm flipV="1">
            <a:off x="4521200" y="4719638"/>
            <a:ext cx="1123950" cy="809625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prstDash val="dash"/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939" name="Straight Arrow Connector 938"/>
          <p:cNvCxnSpPr>
            <a:cxnSpLocks noChangeShapeType="1"/>
            <a:stCxn id="39194" idx="2"/>
            <a:endCxn id="38957" idx="1"/>
          </p:cNvCxnSpPr>
          <p:nvPr/>
        </p:nvCxnSpPr>
        <p:spPr bwMode="auto">
          <a:xfrm flipV="1">
            <a:off x="4525963" y="4075113"/>
            <a:ext cx="1112837" cy="620712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prstDash val="dash"/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940" name="Straight Arrow Connector 941"/>
          <p:cNvCxnSpPr>
            <a:cxnSpLocks noChangeShapeType="1"/>
            <a:stCxn id="39244" idx="2"/>
            <a:endCxn id="38955" idx="1"/>
          </p:cNvCxnSpPr>
          <p:nvPr/>
        </p:nvCxnSpPr>
        <p:spPr bwMode="auto">
          <a:xfrm flipV="1">
            <a:off x="4514850" y="3432175"/>
            <a:ext cx="1123950" cy="841375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prstDash val="dash"/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4" name="Rectangle 24"/>
          <p:cNvSpPr>
            <a:spLocks noChangeArrowheads="1"/>
          </p:cNvSpPr>
          <p:nvPr/>
        </p:nvSpPr>
        <p:spPr bwMode="auto">
          <a:xfrm>
            <a:off x="249238" y="5267065"/>
            <a:ext cx="187064" cy="187063"/>
          </a:xfrm>
          <a:prstGeom prst="rect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round/>
            <a:headEnd/>
            <a:tailEnd type="stealth" w="med" len="lg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" name="TextBox 1"/>
          <p:cNvSpPr txBox="1"/>
          <p:nvPr/>
        </p:nvSpPr>
        <p:spPr>
          <a:xfrm>
            <a:off x="466782" y="5167085"/>
            <a:ext cx="1819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i="0" dirty="0" smtClean="0"/>
              <a:t>Pre-decision state</a:t>
            </a:r>
          </a:p>
        </p:txBody>
      </p:sp>
      <p:sp>
        <p:nvSpPr>
          <p:cNvPr id="346" name="Oval 80"/>
          <p:cNvSpPr>
            <a:spLocks noChangeArrowheads="1"/>
          </p:cNvSpPr>
          <p:nvPr/>
        </p:nvSpPr>
        <p:spPr bwMode="auto">
          <a:xfrm flipH="1">
            <a:off x="253566" y="5573282"/>
            <a:ext cx="157272" cy="157271"/>
          </a:xfrm>
          <a:prstGeom prst="ellipse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round/>
            <a:headEnd/>
            <a:tailEnd type="stealth" w="med" len="lg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47" name="TextBox 346"/>
          <p:cNvSpPr txBox="1"/>
          <p:nvPr/>
        </p:nvSpPr>
        <p:spPr>
          <a:xfrm>
            <a:off x="463734" y="5465789"/>
            <a:ext cx="1909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i="0" dirty="0" smtClean="0"/>
              <a:t>Post-decision state</a:t>
            </a:r>
          </a:p>
        </p:txBody>
      </p:sp>
      <p:sp>
        <p:nvSpPr>
          <p:cNvPr id="3" name="Oval 2"/>
          <p:cNvSpPr/>
          <p:nvPr/>
        </p:nvSpPr>
        <p:spPr>
          <a:xfrm>
            <a:off x="2734056" y="546100"/>
            <a:ext cx="903473" cy="5938838"/>
          </a:xfrm>
          <a:prstGeom prst="ellipse">
            <a:avLst/>
          </a:prstGeom>
          <a:ln w="19050">
            <a:solidFill>
              <a:srgbClr val="0033CC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581701" y="6179756"/>
          <a:ext cx="353523" cy="41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86" name="Equation" r:id="rId4" imgW="139680" imgH="164880" progId="Equation.DSMT4">
                  <p:embed/>
                </p:oleObj>
              </mc:Choice>
              <mc:Fallback>
                <p:oleObj name="Equation" r:id="rId4" imgW="139680" imgH="16488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81701" y="6179756"/>
                        <a:ext cx="353523" cy="41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0" name="Oval 349"/>
          <p:cNvSpPr/>
          <p:nvPr/>
        </p:nvSpPr>
        <p:spPr>
          <a:xfrm>
            <a:off x="5273040" y="561340"/>
            <a:ext cx="903473" cy="5938838"/>
          </a:xfrm>
          <a:prstGeom prst="ellipse">
            <a:avLst/>
          </a:prstGeom>
          <a:ln w="19050">
            <a:solidFill>
              <a:srgbClr val="0033CC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aphicFrame>
        <p:nvGraphicFramePr>
          <p:cNvPr id="351" name="Object 350"/>
          <p:cNvGraphicFramePr>
            <a:graphicFrameLocks noChangeAspect="1"/>
          </p:cNvGraphicFramePr>
          <p:nvPr/>
        </p:nvGraphicFramePr>
        <p:xfrm>
          <a:off x="5120685" y="6194996"/>
          <a:ext cx="353523" cy="41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87" name="Equation" r:id="rId6" imgW="139680" imgH="164880" progId="Equation.DSMT4">
                  <p:embed/>
                </p:oleObj>
              </mc:Choice>
              <mc:Fallback>
                <p:oleObj name="Equation" r:id="rId6" imgW="139680" imgH="164880" progId="Equation.DSMT4">
                  <p:embed/>
                  <p:pic>
                    <p:nvPicPr>
                      <p:cNvPr id="351" name="Object 350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120685" y="6194996"/>
                        <a:ext cx="353523" cy="41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2" name="Oval 351"/>
          <p:cNvSpPr/>
          <p:nvPr/>
        </p:nvSpPr>
        <p:spPr>
          <a:xfrm>
            <a:off x="7839456" y="558292"/>
            <a:ext cx="903473" cy="5938838"/>
          </a:xfrm>
          <a:prstGeom prst="ellipse">
            <a:avLst/>
          </a:prstGeom>
          <a:ln w="19050">
            <a:solidFill>
              <a:srgbClr val="0033CC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aphicFrame>
        <p:nvGraphicFramePr>
          <p:cNvPr id="353" name="Object 352"/>
          <p:cNvGraphicFramePr>
            <a:graphicFrameLocks noChangeAspect="1"/>
          </p:cNvGraphicFramePr>
          <p:nvPr/>
        </p:nvGraphicFramePr>
        <p:xfrm>
          <a:off x="7687101" y="6191948"/>
          <a:ext cx="353523" cy="41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88" name="Equation" r:id="rId8" imgW="139680" imgH="164880" progId="Equation.DSMT4">
                  <p:embed/>
                </p:oleObj>
              </mc:Choice>
              <mc:Fallback>
                <p:oleObj name="Equation" r:id="rId8" imgW="139680" imgH="164880" progId="Equation.DSMT4">
                  <p:embed/>
                  <p:pic>
                    <p:nvPicPr>
                      <p:cNvPr id="353" name="Object 352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687101" y="6191948"/>
                        <a:ext cx="353523" cy="41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58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Discrete Markov decision processes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Notes:</a:t>
            </a:r>
          </a:p>
          <a:p>
            <a:pPr lvl="1"/>
            <a:r>
              <a:rPr lang="en-US" dirty="0" smtClean="0"/>
              <a:t>“Dynamic programming” (or more precisely, discrete Markov decision processes) exploits the property that there is (or may be) a compact set of states that all paths return to.</a:t>
            </a:r>
          </a:p>
          <a:p>
            <a:pPr lvl="1"/>
            <a:r>
              <a:rPr lang="en-US" dirty="0" smtClean="0"/>
              <a:t>Capturing this avoids the explosion that happens with decision trees.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00253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Discrete Markov decision processes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Optimality equations in matrix form</a:t>
            </a:r>
            <a:endParaRPr lang="en-US" sz="2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5869"/>
          <a:stretch/>
        </p:blipFill>
        <p:spPr>
          <a:xfrm>
            <a:off x="1063487" y="1680690"/>
            <a:ext cx="6620225" cy="516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55409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Discrete Markov decision processes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43000"/>
            <a:ext cx="6782388" cy="5090601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36521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Discrete Markov decision processes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Computing the one-step transition matrix</a:t>
            </a:r>
          </a:p>
          <a:p>
            <a:pPr lvl="1"/>
            <a:r>
              <a:rPr lang="en-US" sz="2000" dirty="0" smtClean="0"/>
              <a:t>The MDP community treats the one-step transition matrix as data, but it is usually computationally intractable.</a:t>
            </a:r>
            <a:endParaRPr lang="en-US" sz="2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7407"/>
          <a:stretch/>
        </p:blipFill>
        <p:spPr>
          <a:xfrm>
            <a:off x="874643" y="2443515"/>
            <a:ext cx="7077626" cy="419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19233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Discrete Markov decision processes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Bellman’s equations using operator notation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8095"/>
          <a:stretch/>
        </p:blipFill>
        <p:spPr>
          <a:xfrm>
            <a:off x="1212574" y="1769165"/>
            <a:ext cx="7245626" cy="389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1679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5"/>
          <p:cNvSpPr txBox="1">
            <a:spLocks noGrp="1"/>
          </p:cNvSpPr>
          <p:nvPr/>
        </p:nvSpPr>
        <p:spPr bwMode="auto">
          <a:xfrm>
            <a:off x="6553200" y="653415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r>
              <a:rPr lang="en-US" sz="1400" i="0"/>
              <a:t>Slide </a:t>
            </a:r>
            <a:fld id="{28BAB9AF-C58F-480B-8398-1E80BA965576}" type="slidenum">
              <a:rPr lang="en-US" sz="1400" i="0"/>
              <a:pPr algn="r"/>
              <a:t>12</a:t>
            </a:fld>
            <a:endParaRPr lang="en-US" sz="1400" i="0"/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10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8179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Discrete Markov decision processes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Bellman’s equations using operator notation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478" y="2049486"/>
            <a:ext cx="7411722" cy="297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49232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10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Discrete Markov decision processes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/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1055077" y="3978275"/>
            <a:ext cx="7033846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Tx/>
              <a:buNone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i="0" kern="0" dirty="0" smtClean="0"/>
              <a:t>Backward dynamic programming</a:t>
            </a:r>
          </a:p>
          <a:p>
            <a:r>
              <a:rPr lang="en-US" i="0" kern="0" dirty="0" smtClean="0"/>
              <a:t>Value iteration</a:t>
            </a:r>
          </a:p>
          <a:p>
            <a:r>
              <a:rPr lang="en-US" i="0" kern="0" dirty="0" smtClean="0"/>
              <a:t>Policy iteration</a:t>
            </a:r>
          </a:p>
          <a:p>
            <a:r>
              <a:rPr lang="en-US" i="0" kern="0" dirty="0" smtClean="0"/>
              <a:t>Average reward</a:t>
            </a:r>
          </a:p>
        </p:txBody>
      </p:sp>
    </p:spTree>
    <p:extLst>
      <p:ext uri="{BB962C8B-B14F-4D97-AF65-F5344CB8AC3E}">
        <p14:creationId xmlns:p14="http://schemas.microsoft.com/office/powerpoint/2010/main" val="1529765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Backward dynamic programming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Finite horizon</a:t>
            </a:r>
          </a:p>
          <a:p>
            <a:pPr lvl="1"/>
            <a:r>
              <a:rPr lang="en-US" dirty="0" smtClean="0"/>
              <a:t>Backward MDP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r>
              <a:rPr lang="en-US" dirty="0" smtClean="0"/>
              <a:t>So, if we can compute the one-step transition matrix, this gives us the optimal solution.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118" y="2068695"/>
            <a:ext cx="6835732" cy="3101609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186456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Backward dynamic programming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85800" y="1143000"/>
            <a:ext cx="8229600" cy="4953000"/>
          </a:xfrm>
        </p:spPr>
        <p:txBody>
          <a:bodyPr/>
          <a:lstStyle/>
          <a:p>
            <a:r>
              <a:rPr lang="en-US" dirty="0" smtClean="0"/>
              <a:t>Backward dynamic programming in one dimension</a:t>
            </a:r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1331913" y="1762125"/>
          <a:ext cx="7286625" cy="4703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10" name="Equation" r:id="rId3" imgW="4762440" imgH="3073320" progId="Equation.DSMT4">
                  <p:embed/>
                </p:oleObj>
              </mc:Choice>
              <mc:Fallback>
                <p:oleObj name="Equation" r:id="rId3" imgW="4762440" imgH="3073320" progId="Equation.DSMT4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913" y="1762125"/>
                        <a:ext cx="7286625" cy="4703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Backward dynamic programming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Notes:</a:t>
                </a:r>
              </a:p>
              <a:p>
                <a:pPr lvl="1"/>
                <a:r>
                  <a:rPr lang="en-US" dirty="0" smtClean="0"/>
                  <a:t>If you can compute the one-step transition matrix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, then backward dynamic programming for a finite horizon is trivial.</a:t>
                </a:r>
              </a:p>
              <a:p>
                <a:pPr lvl="1"/>
                <a:r>
                  <a:rPr lang="en-US" dirty="0" smtClean="0"/>
                  <a:t>The problem is that the matrix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 is rarely computable:</a:t>
                </a:r>
              </a:p>
              <a:p>
                <a:pPr lvl="2"/>
                <a:r>
                  <a:rPr lang="en-US" dirty="0" smtClean="0"/>
                  <a:t>State variables may be vector valued and/or continuous</a:t>
                </a:r>
              </a:p>
              <a:p>
                <a:pPr lvl="2"/>
                <a:r>
                  <a:rPr lang="en-US" dirty="0" smtClean="0"/>
                  <a:t>Actions may be vector valued and/or continuous</a:t>
                </a:r>
              </a:p>
              <a:p>
                <a:pPr lvl="2"/>
                <a:r>
                  <a:rPr lang="en-US" dirty="0" smtClean="0"/>
                  <a:t>The exogenous information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en-US" dirty="0" smtClean="0"/>
                  <a:t> (implicit in the one-step transition matrix) may be vector valued and/or continuous.</a:t>
                </a:r>
              </a:p>
              <a:p>
                <a:pPr lvl="1"/>
                <a:r>
                  <a:rPr lang="en-US" dirty="0" smtClean="0"/>
                  <a:t>The MDP community transitioned to infinite horizon problems that dominate the field.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1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852475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Backward dynamic programming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Infinite horizon MDP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737" y="1817175"/>
            <a:ext cx="6797629" cy="450381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234440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Backward dynamic programming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43000"/>
            <a:ext cx="6729043" cy="4458086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22117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Backward dynamic programming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43000"/>
            <a:ext cx="6767146" cy="3726503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962473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Backward dynamic programming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739" y="1120695"/>
            <a:ext cx="6896698" cy="4762913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038209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Backward dynamic programming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43000"/>
            <a:ext cx="6881456" cy="4740051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8642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 function approximations</a:t>
            </a:r>
            <a:endParaRPr lang="en-US" dirty="0"/>
          </a:p>
        </p:txBody>
      </p:sp>
      <p:grpSp>
        <p:nvGrpSpPr>
          <p:cNvPr id="3854339" name="Group 3"/>
          <p:cNvGrpSpPr>
            <a:grpSpLocks/>
          </p:cNvGrpSpPr>
          <p:nvPr/>
        </p:nvGrpSpPr>
        <p:grpSpPr bwMode="auto">
          <a:xfrm>
            <a:off x="2187575" y="2755900"/>
            <a:ext cx="1511300" cy="2720975"/>
            <a:chOff x="1378" y="1736"/>
            <a:chExt cx="952" cy="1714"/>
          </a:xfrm>
        </p:grpSpPr>
        <p:sp>
          <p:nvSpPr>
            <p:cNvPr id="3854340" name="Oval 4"/>
            <p:cNvSpPr>
              <a:spLocks noChangeArrowheads="1"/>
            </p:cNvSpPr>
            <p:nvPr/>
          </p:nvSpPr>
          <p:spPr bwMode="auto">
            <a:xfrm>
              <a:off x="1392" y="1736"/>
              <a:ext cx="152" cy="152"/>
            </a:xfrm>
            <a:prstGeom prst="ellipse">
              <a:avLst/>
            </a:prstGeom>
            <a:solidFill>
              <a:schemeClr val="accent2"/>
            </a:solidFill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54341" name="Oval 5"/>
            <p:cNvSpPr>
              <a:spLocks noChangeArrowheads="1"/>
            </p:cNvSpPr>
            <p:nvPr/>
          </p:nvSpPr>
          <p:spPr bwMode="auto">
            <a:xfrm>
              <a:off x="1385" y="2273"/>
              <a:ext cx="152" cy="152"/>
            </a:xfrm>
            <a:prstGeom prst="ellipse">
              <a:avLst/>
            </a:prstGeom>
            <a:solidFill>
              <a:schemeClr val="accent2"/>
            </a:solidFill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54342" name="Oval 6"/>
            <p:cNvSpPr>
              <a:spLocks noChangeArrowheads="1"/>
            </p:cNvSpPr>
            <p:nvPr/>
          </p:nvSpPr>
          <p:spPr bwMode="auto">
            <a:xfrm>
              <a:off x="1385" y="2761"/>
              <a:ext cx="152" cy="152"/>
            </a:xfrm>
            <a:prstGeom prst="ellipse">
              <a:avLst/>
            </a:prstGeom>
            <a:solidFill>
              <a:schemeClr val="accent2"/>
            </a:solidFill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54343" name="Oval 7"/>
            <p:cNvSpPr>
              <a:spLocks noChangeArrowheads="1"/>
            </p:cNvSpPr>
            <p:nvPr/>
          </p:nvSpPr>
          <p:spPr bwMode="auto">
            <a:xfrm>
              <a:off x="1378" y="3298"/>
              <a:ext cx="152" cy="152"/>
            </a:xfrm>
            <a:prstGeom prst="ellipse">
              <a:avLst/>
            </a:prstGeom>
            <a:solidFill>
              <a:schemeClr val="accent2"/>
            </a:solidFill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54344" name="Rectangle 8"/>
            <p:cNvSpPr>
              <a:spLocks noChangeArrowheads="1"/>
            </p:cNvSpPr>
            <p:nvPr/>
          </p:nvSpPr>
          <p:spPr bwMode="auto">
            <a:xfrm>
              <a:off x="2168" y="1864"/>
              <a:ext cx="160" cy="160"/>
            </a:xfrm>
            <a:prstGeom prst="rect">
              <a:avLst/>
            </a:prstGeom>
            <a:solidFill>
              <a:srgbClr val="990033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54345" name="Rectangle 9"/>
            <p:cNvSpPr>
              <a:spLocks noChangeArrowheads="1"/>
            </p:cNvSpPr>
            <p:nvPr/>
          </p:nvSpPr>
          <p:spPr bwMode="auto">
            <a:xfrm>
              <a:off x="2169" y="2441"/>
              <a:ext cx="160" cy="160"/>
            </a:xfrm>
            <a:prstGeom prst="rect">
              <a:avLst/>
            </a:prstGeom>
            <a:solidFill>
              <a:srgbClr val="990033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54346" name="Rectangle 10"/>
            <p:cNvSpPr>
              <a:spLocks noChangeArrowheads="1"/>
            </p:cNvSpPr>
            <p:nvPr/>
          </p:nvSpPr>
          <p:spPr bwMode="auto">
            <a:xfrm>
              <a:off x="2170" y="3106"/>
              <a:ext cx="160" cy="160"/>
            </a:xfrm>
            <a:prstGeom prst="rect">
              <a:avLst/>
            </a:prstGeom>
            <a:solidFill>
              <a:srgbClr val="990033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3854347" name="AutoShape 11"/>
            <p:cNvCxnSpPr>
              <a:cxnSpLocks noChangeShapeType="1"/>
              <a:stCxn id="3854340" idx="6"/>
              <a:endCxn id="3854344" idx="1"/>
            </p:cNvCxnSpPr>
            <p:nvPr/>
          </p:nvCxnSpPr>
          <p:spPr bwMode="auto">
            <a:xfrm>
              <a:off x="1550" y="1812"/>
              <a:ext cx="612" cy="132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54348" name="AutoShape 12"/>
            <p:cNvCxnSpPr>
              <a:cxnSpLocks noChangeShapeType="1"/>
              <a:stCxn id="3854340" idx="6"/>
              <a:endCxn id="3854345" idx="1"/>
            </p:cNvCxnSpPr>
            <p:nvPr/>
          </p:nvCxnSpPr>
          <p:spPr bwMode="auto">
            <a:xfrm>
              <a:off x="1550" y="1812"/>
              <a:ext cx="613" cy="709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54349" name="AutoShape 13"/>
            <p:cNvCxnSpPr>
              <a:cxnSpLocks noChangeShapeType="1"/>
              <a:stCxn id="3854341" idx="6"/>
              <a:endCxn id="3854344" idx="1"/>
            </p:cNvCxnSpPr>
            <p:nvPr/>
          </p:nvCxnSpPr>
          <p:spPr bwMode="auto">
            <a:xfrm flipV="1">
              <a:off x="1543" y="1944"/>
              <a:ext cx="619" cy="405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54350" name="AutoShape 14"/>
            <p:cNvCxnSpPr>
              <a:cxnSpLocks noChangeShapeType="1"/>
              <a:stCxn id="3854341" idx="6"/>
              <a:endCxn id="3854345" idx="1"/>
            </p:cNvCxnSpPr>
            <p:nvPr/>
          </p:nvCxnSpPr>
          <p:spPr bwMode="auto">
            <a:xfrm>
              <a:off x="1543" y="2349"/>
              <a:ext cx="620" cy="172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54351" name="AutoShape 15"/>
            <p:cNvCxnSpPr>
              <a:cxnSpLocks noChangeShapeType="1"/>
              <a:stCxn id="3854341" idx="6"/>
              <a:endCxn id="3854346" idx="1"/>
            </p:cNvCxnSpPr>
            <p:nvPr/>
          </p:nvCxnSpPr>
          <p:spPr bwMode="auto">
            <a:xfrm>
              <a:off x="1543" y="2349"/>
              <a:ext cx="621" cy="837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54352" name="AutoShape 16"/>
            <p:cNvCxnSpPr>
              <a:cxnSpLocks noChangeShapeType="1"/>
              <a:stCxn id="3854342" idx="6"/>
              <a:endCxn id="3854346" idx="1"/>
            </p:cNvCxnSpPr>
            <p:nvPr/>
          </p:nvCxnSpPr>
          <p:spPr bwMode="auto">
            <a:xfrm>
              <a:off x="1543" y="2837"/>
              <a:ext cx="621" cy="349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54353" name="AutoShape 17"/>
            <p:cNvCxnSpPr>
              <a:cxnSpLocks noChangeShapeType="1"/>
              <a:stCxn id="3854342" idx="6"/>
              <a:endCxn id="3854345" idx="1"/>
            </p:cNvCxnSpPr>
            <p:nvPr/>
          </p:nvCxnSpPr>
          <p:spPr bwMode="auto">
            <a:xfrm flipV="1">
              <a:off x="1543" y="2521"/>
              <a:ext cx="620" cy="316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54354" name="AutoShape 18"/>
            <p:cNvCxnSpPr>
              <a:cxnSpLocks noChangeShapeType="1"/>
              <a:stCxn id="3854343" idx="6"/>
              <a:endCxn id="3854346" idx="1"/>
            </p:cNvCxnSpPr>
            <p:nvPr/>
          </p:nvCxnSpPr>
          <p:spPr bwMode="auto">
            <a:xfrm flipV="1">
              <a:off x="1536" y="3186"/>
              <a:ext cx="628" cy="188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54355" name="AutoShape 19"/>
            <p:cNvCxnSpPr>
              <a:cxnSpLocks noChangeShapeType="1"/>
              <a:stCxn id="3854343" idx="6"/>
              <a:endCxn id="3854345" idx="1"/>
            </p:cNvCxnSpPr>
            <p:nvPr/>
          </p:nvCxnSpPr>
          <p:spPr bwMode="auto">
            <a:xfrm flipV="1">
              <a:off x="1536" y="2521"/>
              <a:ext cx="627" cy="853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854360" name="Group 24"/>
          <p:cNvGrpSpPr>
            <a:grpSpLocks/>
          </p:cNvGrpSpPr>
          <p:nvPr/>
        </p:nvGrpSpPr>
        <p:grpSpPr bwMode="auto">
          <a:xfrm>
            <a:off x="2522538" y="1298575"/>
            <a:ext cx="1404937" cy="5029200"/>
            <a:chOff x="1589" y="818"/>
            <a:chExt cx="885" cy="3168"/>
          </a:xfrm>
        </p:grpSpPr>
        <p:sp>
          <p:nvSpPr>
            <p:cNvPr id="3854361" name="Oval 25"/>
            <p:cNvSpPr>
              <a:spLocks noChangeArrowheads="1"/>
            </p:cNvSpPr>
            <p:nvPr/>
          </p:nvSpPr>
          <p:spPr bwMode="auto">
            <a:xfrm>
              <a:off x="2063" y="1042"/>
              <a:ext cx="411" cy="2944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54362" name="Text Box 26"/>
            <p:cNvSpPr txBox="1">
              <a:spLocks noChangeArrowheads="1"/>
            </p:cNvSpPr>
            <p:nvPr/>
          </p:nvSpPr>
          <p:spPr bwMode="auto">
            <a:xfrm>
              <a:off x="1589" y="818"/>
              <a:ext cx="84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accent2"/>
                  </a:solidFill>
                  <a:miter lim="800000"/>
                  <a:headEnd type="none" w="med" len="lg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2400" i="0">
                  <a:solidFill>
                    <a:srgbClr val="0000FF"/>
                  </a:solidFill>
                </a:rPr>
                <a:t>Demands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96901" y="1255713"/>
            <a:ext cx="2058988" cy="5072062"/>
            <a:chOff x="596901" y="1255713"/>
            <a:chExt cx="2058988" cy="5072062"/>
          </a:xfrm>
        </p:grpSpPr>
        <p:sp>
          <p:nvSpPr>
            <p:cNvPr id="3854364" name="Oval 28"/>
            <p:cNvSpPr>
              <a:spLocks noChangeArrowheads="1"/>
            </p:cNvSpPr>
            <p:nvPr/>
          </p:nvSpPr>
          <p:spPr bwMode="auto">
            <a:xfrm>
              <a:off x="2003426" y="1654175"/>
              <a:ext cx="652463" cy="4673600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 type="none" w="med" len="lg"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596901" y="1255713"/>
              <a:ext cx="1107996" cy="4647015"/>
              <a:chOff x="596901" y="1255713"/>
              <a:chExt cx="1107996" cy="4647015"/>
            </a:xfrm>
          </p:grpSpPr>
          <p:sp>
            <p:nvSpPr>
              <p:cNvPr id="3854366" name="Text Box 30"/>
              <p:cNvSpPr txBox="1">
                <a:spLocks noChangeArrowheads="1"/>
              </p:cNvSpPr>
              <p:nvPr/>
            </p:nvSpPr>
            <p:spPr bwMode="auto">
              <a:xfrm>
                <a:off x="596901" y="1255713"/>
                <a:ext cx="1107996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chemeClr val="accent2"/>
                    </a:solidFill>
                    <a:miter lim="800000"/>
                    <a:headEnd type="none" w="med" len="lg"/>
                    <a:tailEnd type="none" w="med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sz="2400" i="0" dirty="0" smtClean="0">
                    <a:solidFill>
                      <a:srgbClr val="0000FF"/>
                    </a:solidFill>
                  </a:rPr>
                  <a:t>Drivers</a:t>
                </a:r>
                <a:endParaRPr lang="en-US" sz="2400" i="0" dirty="0">
                  <a:solidFill>
                    <a:srgbClr val="0000FF"/>
                  </a:solidFill>
                </a:endParaRPr>
              </a:p>
            </p:txBody>
          </p:sp>
          <p:grpSp>
            <p:nvGrpSpPr>
              <p:cNvPr id="3854368" name="Group 32"/>
              <p:cNvGrpSpPr>
                <a:grpSpLocks/>
              </p:cNvGrpSpPr>
              <p:nvPr/>
            </p:nvGrpSpPr>
            <p:grpSpPr bwMode="auto">
              <a:xfrm>
                <a:off x="1039813" y="2206625"/>
                <a:ext cx="216181" cy="669925"/>
                <a:chOff x="2803" y="1278"/>
                <a:chExt cx="342" cy="956"/>
              </a:xfrm>
            </p:grpSpPr>
            <p:grpSp>
              <p:nvGrpSpPr>
                <p:cNvPr id="3854369" name="Group 33"/>
                <p:cNvGrpSpPr>
                  <a:grpSpLocks/>
                </p:cNvGrpSpPr>
                <p:nvPr/>
              </p:nvGrpSpPr>
              <p:grpSpPr bwMode="auto">
                <a:xfrm>
                  <a:off x="2803" y="1401"/>
                  <a:ext cx="342" cy="833"/>
                  <a:chOff x="2803" y="1401"/>
                  <a:chExt cx="342" cy="833"/>
                </a:xfrm>
              </p:grpSpPr>
              <p:grpSp>
                <p:nvGrpSpPr>
                  <p:cNvPr id="3854370" name="Group 34"/>
                  <p:cNvGrpSpPr>
                    <a:grpSpLocks/>
                  </p:cNvGrpSpPr>
                  <p:nvPr/>
                </p:nvGrpSpPr>
                <p:grpSpPr bwMode="auto">
                  <a:xfrm>
                    <a:off x="2815" y="2143"/>
                    <a:ext cx="301" cy="91"/>
                    <a:chOff x="2815" y="2143"/>
                    <a:chExt cx="301" cy="91"/>
                  </a:xfrm>
                </p:grpSpPr>
                <p:sp>
                  <p:nvSpPr>
                    <p:cNvPr id="3854371" name="Freeform 35"/>
                    <p:cNvSpPr>
                      <a:spLocks/>
                    </p:cNvSpPr>
                    <p:nvPr/>
                  </p:nvSpPr>
                  <p:spPr bwMode="auto">
                    <a:xfrm>
                      <a:off x="2815" y="2164"/>
                      <a:ext cx="93" cy="70"/>
                    </a:xfrm>
                    <a:custGeom>
                      <a:avLst/>
                      <a:gdLst>
                        <a:gd name="T0" fmla="*/ 35 w 93"/>
                        <a:gd name="T1" fmla="*/ 11 h 70"/>
                        <a:gd name="T2" fmla="*/ 12 w 93"/>
                        <a:gd name="T3" fmla="*/ 32 h 70"/>
                        <a:gd name="T4" fmla="*/ 0 w 93"/>
                        <a:gd name="T5" fmla="*/ 48 h 70"/>
                        <a:gd name="T6" fmla="*/ 0 w 93"/>
                        <a:gd name="T7" fmla="*/ 65 h 70"/>
                        <a:gd name="T8" fmla="*/ 12 w 93"/>
                        <a:gd name="T9" fmla="*/ 70 h 70"/>
                        <a:gd name="T10" fmla="*/ 41 w 93"/>
                        <a:gd name="T11" fmla="*/ 65 h 70"/>
                        <a:gd name="T12" fmla="*/ 58 w 93"/>
                        <a:gd name="T13" fmla="*/ 59 h 70"/>
                        <a:gd name="T14" fmla="*/ 70 w 93"/>
                        <a:gd name="T15" fmla="*/ 43 h 70"/>
                        <a:gd name="T16" fmla="*/ 93 w 93"/>
                        <a:gd name="T17" fmla="*/ 32 h 70"/>
                        <a:gd name="T18" fmla="*/ 93 w 93"/>
                        <a:gd name="T19" fmla="*/ 16 h 70"/>
                        <a:gd name="T20" fmla="*/ 87 w 93"/>
                        <a:gd name="T21" fmla="*/ 0 h 70"/>
                        <a:gd name="T22" fmla="*/ 64 w 93"/>
                        <a:gd name="T23" fmla="*/ 11 h 70"/>
                        <a:gd name="T24" fmla="*/ 35 w 93"/>
                        <a:gd name="T25" fmla="*/ 11 h 7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</a:cxnLst>
                      <a:rect l="0" t="0" r="r" b="b"/>
                      <a:pathLst>
                        <a:path w="93" h="70">
                          <a:moveTo>
                            <a:pt x="35" y="11"/>
                          </a:moveTo>
                          <a:lnTo>
                            <a:pt x="12" y="32"/>
                          </a:lnTo>
                          <a:lnTo>
                            <a:pt x="0" y="48"/>
                          </a:lnTo>
                          <a:lnTo>
                            <a:pt x="0" y="65"/>
                          </a:lnTo>
                          <a:lnTo>
                            <a:pt x="12" y="70"/>
                          </a:lnTo>
                          <a:lnTo>
                            <a:pt x="41" y="65"/>
                          </a:lnTo>
                          <a:lnTo>
                            <a:pt x="58" y="59"/>
                          </a:lnTo>
                          <a:lnTo>
                            <a:pt x="70" y="43"/>
                          </a:lnTo>
                          <a:lnTo>
                            <a:pt x="93" y="32"/>
                          </a:lnTo>
                          <a:lnTo>
                            <a:pt x="93" y="16"/>
                          </a:lnTo>
                          <a:lnTo>
                            <a:pt x="87" y="0"/>
                          </a:lnTo>
                          <a:lnTo>
                            <a:pt x="64" y="11"/>
                          </a:lnTo>
                          <a:lnTo>
                            <a:pt x="35" y="11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54372" name="Freeform 36"/>
                    <p:cNvSpPr>
                      <a:spLocks/>
                    </p:cNvSpPr>
                    <p:nvPr/>
                  </p:nvSpPr>
                  <p:spPr bwMode="auto">
                    <a:xfrm>
                      <a:off x="3012" y="2143"/>
                      <a:ext cx="104" cy="75"/>
                    </a:xfrm>
                    <a:custGeom>
                      <a:avLst/>
                      <a:gdLst>
                        <a:gd name="T0" fmla="*/ 0 w 104"/>
                        <a:gd name="T1" fmla="*/ 5 h 75"/>
                        <a:gd name="T2" fmla="*/ 0 w 104"/>
                        <a:gd name="T3" fmla="*/ 32 h 75"/>
                        <a:gd name="T4" fmla="*/ 12 w 104"/>
                        <a:gd name="T5" fmla="*/ 43 h 75"/>
                        <a:gd name="T6" fmla="*/ 29 w 104"/>
                        <a:gd name="T7" fmla="*/ 48 h 75"/>
                        <a:gd name="T8" fmla="*/ 41 w 104"/>
                        <a:gd name="T9" fmla="*/ 53 h 75"/>
                        <a:gd name="T10" fmla="*/ 58 w 104"/>
                        <a:gd name="T11" fmla="*/ 64 h 75"/>
                        <a:gd name="T12" fmla="*/ 87 w 104"/>
                        <a:gd name="T13" fmla="*/ 75 h 75"/>
                        <a:gd name="T14" fmla="*/ 99 w 104"/>
                        <a:gd name="T15" fmla="*/ 69 h 75"/>
                        <a:gd name="T16" fmla="*/ 104 w 104"/>
                        <a:gd name="T17" fmla="*/ 64 h 75"/>
                        <a:gd name="T18" fmla="*/ 104 w 104"/>
                        <a:gd name="T19" fmla="*/ 59 h 75"/>
                        <a:gd name="T20" fmla="*/ 93 w 104"/>
                        <a:gd name="T21" fmla="*/ 43 h 75"/>
                        <a:gd name="T22" fmla="*/ 70 w 104"/>
                        <a:gd name="T23" fmla="*/ 26 h 75"/>
                        <a:gd name="T24" fmla="*/ 52 w 104"/>
                        <a:gd name="T25" fmla="*/ 10 h 75"/>
                        <a:gd name="T26" fmla="*/ 46 w 104"/>
                        <a:gd name="T27" fmla="*/ 0 h 75"/>
                        <a:gd name="T28" fmla="*/ 0 w 104"/>
                        <a:gd name="T29" fmla="*/ 5 h 7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</a:cxnLst>
                      <a:rect l="0" t="0" r="r" b="b"/>
                      <a:pathLst>
                        <a:path w="104" h="75">
                          <a:moveTo>
                            <a:pt x="0" y="5"/>
                          </a:moveTo>
                          <a:lnTo>
                            <a:pt x="0" y="32"/>
                          </a:lnTo>
                          <a:lnTo>
                            <a:pt x="12" y="43"/>
                          </a:lnTo>
                          <a:lnTo>
                            <a:pt x="29" y="48"/>
                          </a:lnTo>
                          <a:lnTo>
                            <a:pt x="41" y="53"/>
                          </a:lnTo>
                          <a:lnTo>
                            <a:pt x="58" y="64"/>
                          </a:lnTo>
                          <a:lnTo>
                            <a:pt x="87" y="75"/>
                          </a:lnTo>
                          <a:lnTo>
                            <a:pt x="99" y="69"/>
                          </a:lnTo>
                          <a:lnTo>
                            <a:pt x="104" y="64"/>
                          </a:lnTo>
                          <a:lnTo>
                            <a:pt x="104" y="59"/>
                          </a:lnTo>
                          <a:lnTo>
                            <a:pt x="93" y="43"/>
                          </a:lnTo>
                          <a:lnTo>
                            <a:pt x="70" y="26"/>
                          </a:lnTo>
                          <a:lnTo>
                            <a:pt x="52" y="10"/>
                          </a:lnTo>
                          <a:lnTo>
                            <a:pt x="46" y="0"/>
                          </a:lnTo>
                          <a:lnTo>
                            <a:pt x="0" y="5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854373" name="Group 37"/>
                  <p:cNvGrpSpPr>
                    <a:grpSpLocks/>
                  </p:cNvGrpSpPr>
                  <p:nvPr/>
                </p:nvGrpSpPr>
                <p:grpSpPr bwMode="auto">
                  <a:xfrm>
                    <a:off x="2803" y="1401"/>
                    <a:ext cx="342" cy="785"/>
                    <a:chOff x="2803" y="1401"/>
                    <a:chExt cx="342" cy="785"/>
                  </a:xfrm>
                </p:grpSpPr>
                <p:grpSp>
                  <p:nvGrpSpPr>
                    <p:cNvPr id="3854374" name="Group 3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844" y="1401"/>
                      <a:ext cx="220" cy="253"/>
                      <a:chOff x="2844" y="1401"/>
                      <a:chExt cx="220" cy="253"/>
                    </a:xfrm>
                  </p:grpSpPr>
                  <p:sp>
                    <p:nvSpPr>
                      <p:cNvPr id="3854375" name="Freeform 3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44" y="1417"/>
                        <a:ext cx="220" cy="237"/>
                      </a:xfrm>
                      <a:custGeom>
                        <a:avLst/>
                        <a:gdLst>
                          <a:gd name="T0" fmla="*/ 0 w 220"/>
                          <a:gd name="T1" fmla="*/ 43 h 237"/>
                          <a:gd name="T2" fmla="*/ 70 w 220"/>
                          <a:gd name="T3" fmla="*/ 0 h 237"/>
                          <a:gd name="T4" fmla="*/ 139 w 220"/>
                          <a:gd name="T5" fmla="*/ 102 h 237"/>
                          <a:gd name="T6" fmla="*/ 151 w 220"/>
                          <a:gd name="T7" fmla="*/ 6 h 237"/>
                          <a:gd name="T8" fmla="*/ 197 w 220"/>
                          <a:gd name="T9" fmla="*/ 17 h 237"/>
                          <a:gd name="T10" fmla="*/ 220 w 220"/>
                          <a:gd name="T11" fmla="*/ 54 h 237"/>
                          <a:gd name="T12" fmla="*/ 214 w 220"/>
                          <a:gd name="T13" fmla="*/ 237 h 237"/>
                          <a:gd name="T14" fmla="*/ 23 w 220"/>
                          <a:gd name="T15" fmla="*/ 237 h 237"/>
                          <a:gd name="T16" fmla="*/ 0 w 220"/>
                          <a:gd name="T17" fmla="*/ 43 h 23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</a:cxnLst>
                        <a:rect l="0" t="0" r="r" b="b"/>
                        <a:pathLst>
                          <a:path w="220" h="237">
                            <a:moveTo>
                              <a:pt x="0" y="43"/>
                            </a:moveTo>
                            <a:lnTo>
                              <a:pt x="70" y="0"/>
                            </a:lnTo>
                            <a:lnTo>
                              <a:pt x="139" y="102"/>
                            </a:lnTo>
                            <a:lnTo>
                              <a:pt x="151" y="6"/>
                            </a:lnTo>
                            <a:lnTo>
                              <a:pt x="197" y="17"/>
                            </a:lnTo>
                            <a:lnTo>
                              <a:pt x="220" y="54"/>
                            </a:lnTo>
                            <a:lnTo>
                              <a:pt x="214" y="237"/>
                            </a:lnTo>
                            <a:lnTo>
                              <a:pt x="23" y="237"/>
                            </a:lnTo>
                            <a:lnTo>
                              <a:pt x="0" y="43"/>
                            </a:lnTo>
                            <a:close/>
                          </a:path>
                        </a:pathLst>
                      </a:custGeom>
                      <a:solidFill>
                        <a:srgbClr val="7F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854376" name="Freeform 4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908" y="1401"/>
                        <a:ext cx="87" cy="140"/>
                      </a:xfrm>
                      <a:custGeom>
                        <a:avLst/>
                        <a:gdLst>
                          <a:gd name="T0" fmla="*/ 0 w 87"/>
                          <a:gd name="T1" fmla="*/ 16 h 140"/>
                          <a:gd name="T2" fmla="*/ 6 w 87"/>
                          <a:gd name="T3" fmla="*/ 0 h 140"/>
                          <a:gd name="T4" fmla="*/ 64 w 87"/>
                          <a:gd name="T5" fmla="*/ 27 h 140"/>
                          <a:gd name="T6" fmla="*/ 75 w 87"/>
                          <a:gd name="T7" fmla="*/ 11 h 140"/>
                          <a:gd name="T8" fmla="*/ 81 w 87"/>
                          <a:gd name="T9" fmla="*/ 16 h 140"/>
                          <a:gd name="T10" fmla="*/ 87 w 87"/>
                          <a:gd name="T11" fmla="*/ 97 h 140"/>
                          <a:gd name="T12" fmla="*/ 87 w 87"/>
                          <a:gd name="T13" fmla="*/ 140 h 140"/>
                          <a:gd name="T14" fmla="*/ 0 w 87"/>
                          <a:gd name="T15" fmla="*/ 16 h 14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</a:cxnLst>
                        <a:rect l="0" t="0" r="r" b="b"/>
                        <a:pathLst>
                          <a:path w="87" h="140">
                            <a:moveTo>
                              <a:pt x="0" y="16"/>
                            </a:moveTo>
                            <a:lnTo>
                              <a:pt x="6" y="0"/>
                            </a:lnTo>
                            <a:lnTo>
                              <a:pt x="64" y="27"/>
                            </a:lnTo>
                            <a:lnTo>
                              <a:pt x="75" y="11"/>
                            </a:lnTo>
                            <a:lnTo>
                              <a:pt x="81" y="16"/>
                            </a:lnTo>
                            <a:lnTo>
                              <a:pt x="87" y="97"/>
                            </a:lnTo>
                            <a:lnTo>
                              <a:pt x="87" y="140"/>
                            </a:lnTo>
                            <a:lnTo>
                              <a:pt x="0" y="16"/>
                            </a:lnTo>
                            <a:close/>
                          </a:path>
                        </a:pathLst>
                      </a:custGeom>
                      <a:solidFill>
                        <a:srgbClr val="FFDFB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854377" name="Freeform 4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937" y="1428"/>
                        <a:ext cx="52" cy="27"/>
                      </a:xfrm>
                      <a:custGeom>
                        <a:avLst/>
                        <a:gdLst>
                          <a:gd name="T0" fmla="*/ 0 w 52"/>
                          <a:gd name="T1" fmla="*/ 27 h 27"/>
                          <a:gd name="T2" fmla="*/ 29 w 52"/>
                          <a:gd name="T3" fmla="*/ 0 h 27"/>
                          <a:gd name="T4" fmla="*/ 52 w 52"/>
                          <a:gd name="T5" fmla="*/ 22 h 2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52" h="27">
                            <a:moveTo>
                              <a:pt x="0" y="27"/>
                            </a:moveTo>
                            <a:lnTo>
                              <a:pt x="29" y="0"/>
                            </a:lnTo>
                            <a:lnTo>
                              <a:pt x="52" y="22"/>
                            </a:lnTo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3854378" name="Group 4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803" y="1412"/>
                      <a:ext cx="342" cy="774"/>
                      <a:chOff x="2803" y="1412"/>
                      <a:chExt cx="342" cy="774"/>
                    </a:xfrm>
                  </p:grpSpPr>
                  <p:sp>
                    <p:nvSpPr>
                      <p:cNvPr id="3854379" name="Freeform 4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03" y="1412"/>
                        <a:ext cx="342" cy="774"/>
                      </a:xfrm>
                      <a:custGeom>
                        <a:avLst/>
                        <a:gdLst>
                          <a:gd name="T0" fmla="*/ 105 w 342"/>
                          <a:gd name="T1" fmla="*/ 0 h 774"/>
                          <a:gd name="T2" fmla="*/ 24 w 342"/>
                          <a:gd name="T3" fmla="*/ 59 h 774"/>
                          <a:gd name="T4" fmla="*/ 0 w 342"/>
                          <a:gd name="T5" fmla="*/ 242 h 774"/>
                          <a:gd name="T6" fmla="*/ 64 w 342"/>
                          <a:gd name="T7" fmla="*/ 360 h 774"/>
                          <a:gd name="T8" fmla="*/ 64 w 342"/>
                          <a:gd name="T9" fmla="*/ 381 h 774"/>
                          <a:gd name="T10" fmla="*/ 70 w 342"/>
                          <a:gd name="T11" fmla="*/ 414 h 774"/>
                          <a:gd name="T12" fmla="*/ 76 w 342"/>
                          <a:gd name="T13" fmla="*/ 430 h 774"/>
                          <a:gd name="T14" fmla="*/ 64 w 342"/>
                          <a:gd name="T15" fmla="*/ 559 h 774"/>
                          <a:gd name="T16" fmla="*/ 47 w 342"/>
                          <a:gd name="T17" fmla="*/ 768 h 774"/>
                          <a:gd name="T18" fmla="*/ 64 w 342"/>
                          <a:gd name="T19" fmla="*/ 774 h 774"/>
                          <a:gd name="T20" fmla="*/ 105 w 342"/>
                          <a:gd name="T21" fmla="*/ 763 h 774"/>
                          <a:gd name="T22" fmla="*/ 128 w 342"/>
                          <a:gd name="T23" fmla="*/ 618 h 774"/>
                          <a:gd name="T24" fmla="*/ 140 w 342"/>
                          <a:gd name="T25" fmla="*/ 569 h 774"/>
                          <a:gd name="T26" fmla="*/ 180 w 342"/>
                          <a:gd name="T27" fmla="*/ 430 h 774"/>
                          <a:gd name="T28" fmla="*/ 186 w 342"/>
                          <a:gd name="T29" fmla="*/ 575 h 774"/>
                          <a:gd name="T30" fmla="*/ 203 w 342"/>
                          <a:gd name="T31" fmla="*/ 747 h 774"/>
                          <a:gd name="T32" fmla="*/ 261 w 342"/>
                          <a:gd name="T33" fmla="*/ 752 h 774"/>
                          <a:gd name="T34" fmla="*/ 267 w 342"/>
                          <a:gd name="T35" fmla="*/ 564 h 774"/>
                          <a:gd name="T36" fmla="*/ 261 w 342"/>
                          <a:gd name="T37" fmla="*/ 376 h 774"/>
                          <a:gd name="T38" fmla="*/ 261 w 342"/>
                          <a:gd name="T39" fmla="*/ 285 h 774"/>
                          <a:gd name="T40" fmla="*/ 273 w 342"/>
                          <a:gd name="T41" fmla="*/ 252 h 774"/>
                          <a:gd name="T42" fmla="*/ 279 w 342"/>
                          <a:gd name="T43" fmla="*/ 258 h 774"/>
                          <a:gd name="T44" fmla="*/ 337 w 342"/>
                          <a:gd name="T45" fmla="*/ 226 h 774"/>
                          <a:gd name="T46" fmla="*/ 342 w 342"/>
                          <a:gd name="T47" fmla="*/ 167 h 774"/>
                          <a:gd name="T48" fmla="*/ 250 w 342"/>
                          <a:gd name="T49" fmla="*/ 22 h 774"/>
                          <a:gd name="T50" fmla="*/ 186 w 342"/>
                          <a:gd name="T51" fmla="*/ 0 h 774"/>
                          <a:gd name="T52" fmla="*/ 198 w 342"/>
                          <a:gd name="T53" fmla="*/ 97 h 774"/>
                          <a:gd name="T54" fmla="*/ 186 w 342"/>
                          <a:gd name="T55" fmla="*/ 193 h 774"/>
                          <a:gd name="T56" fmla="*/ 157 w 342"/>
                          <a:gd name="T57" fmla="*/ 102 h 774"/>
                          <a:gd name="T58" fmla="*/ 105 w 342"/>
                          <a:gd name="T59" fmla="*/ 0 h 77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</a:cxnLst>
                        <a:rect l="0" t="0" r="r" b="b"/>
                        <a:pathLst>
                          <a:path w="342" h="774">
                            <a:moveTo>
                              <a:pt x="105" y="0"/>
                            </a:moveTo>
                            <a:lnTo>
                              <a:pt x="24" y="59"/>
                            </a:lnTo>
                            <a:lnTo>
                              <a:pt x="0" y="242"/>
                            </a:lnTo>
                            <a:lnTo>
                              <a:pt x="64" y="360"/>
                            </a:lnTo>
                            <a:lnTo>
                              <a:pt x="64" y="381"/>
                            </a:lnTo>
                            <a:lnTo>
                              <a:pt x="70" y="414"/>
                            </a:lnTo>
                            <a:lnTo>
                              <a:pt x="76" y="430"/>
                            </a:lnTo>
                            <a:lnTo>
                              <a:pt x="64" y="559"/>
                            </a:lnTo>
                            <a:lnTo>
                              <a:pt x="47" y="768"/>
                            </a:lnTo>
                            <a:lnTo>
                              <a:pt x="64" y="774"/>
                            </a:lnTo>
                            <a:lnTo>
                              <a:pt x="105" y="763"/>
                            </a:lnTo>
                            <a:lnTo>
                              <a:pt x="128" y="618"/>
                            </a:lnTo>
                            <a:lnTo>
                              <a:pt x="140" y="569"/>
                            </a:lnTo>
                            <a:lnTo>
                              <a:pt x="180" y="430"/>
                            </a:lnTo>
                            <a:lnTo>
                              <a:pt x="186" y="575"/>
                            </a:lnTo>
                            <a:lnTo>
                              <a:pt x="203" y="747"/>
                            </a:lnTo>
                            <a:lnTo>
                              <a:pt x="261" y="752"/>
                            </a:lnTo>
                            <a:lnTo>
                              <a:pt x="267" y="564"/>
                            </a:lnTo>
                            <a:lnTo>
                              <a:pt x="261" y="376"/>
                            </a:lnTo>
                            <a:lnTo>
                              <a:pt x="261" y="285"/>
                            </a:lnTo>
                            <a:lnTo>
                              <a:pt x="273" y="252"/>
                            </a:lnTo>
                            <a:lnTo>
                              <a:pt x="279" y="258"/>
                            </a:lnTo>
                            <a:lnTo>
                              <a:pt x="337" y="226"/>
                            </a:lnTo>
                            <a:lnTo>
                              <a:pt x="342" y="167"/>
                            </a:lnTo>
                            <a:lnTo>
                              <a:pt x="250" y="22"/>
                            </a:lnTo>
                            <a:lnTo>
                              <a:pt x="186" y="0"/>
                            </a:lnTo>
                            <a:lnTo>
                              <a:pt x="198" y="97"/>
                            </a:lnTo>
                            <a:lnTo>
                              <a:pt x="186" y="193"/>
                            </a:lnTo>
                            <a:lnTo>
                              <a:pt x="157" y="102"/>
                            </a:lnTo>
                            <a:lnTo>
                              <a:pt x="105" y="0"/>
                            </a:lnTo>
                            <a:close/>
                          </a:path>
                        </a:pathLst>
                      </a:custGeom>
                      <a:solidFill>
                        <a:srgbClr val="5F3F1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854380" name="Freeform 4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21" y="1498"/>
                        <a:ext cx="87" cy="199"/>
                      </a:xfrm>
                      <a:custGeom>
                        <a:avLst/>
                        <a:gdLst>
                          <a:gd name="T0" fmla="*/ 40 w 87"/>
                          <a:gd name="T1" fmla="*/ 0 h 199"/>
                          <a:gd name="T2" fmla="*/ 52 w 87"/>
                          <a:gd name="T3" fmla="*/ 48 h 199"/>
                          <a:gd name="T4" fmla="*/ 46 w 87"/>
                          <a:gd name="T5" fmla="*/ 118 h 199"/>
                          <a:gd name="T6" fmla="*/ 0 w 87"/>
                          <a:gd name="T7" fmla="*/ 129 h 199"/>
                          <a:gd name="T8" fmla="*/ 46 w 87"/>
                          <a:gd name="T9" fmla="*/ 134 h 199"/>
                          <a:gd name="T10" fmla="*/ 58 w 87"/>
                          <a:gd name="T11" fmla="*/ 177 h 199"/>
                          <a:gd name="T12" fmla="*/ 87 w 87"/>
                          <a:gd name="T13" fmla="*/ 199 h 199"/>
                          <a:gd name="T14" fmla="*/ 75 w 87"/>
                          <a:gd name="T15" fmla="*/ 161 h 199"/>
                          <a:gd name="T16" fmla="*/ 69 w 87"/>
                          <a:gd name="T17" fmla="*/ 145 h 199"/>
                          <a:gd name="T18" fmla="*/ 64 w 87"/>
                          <a:gd name="T19" fmla="*/ 97 h 199"/>
                          <a:gd name="T20" fmla="*/ 40 w 87"/>
                          <a:gd name="T21" fmla="*/ 0 h 19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</a:cxnLst>
                        <a:rect l="0" t="0" r="r" b="b"/>
                        <a:pathLst>
                          <a:path w="87" h="199">
                            <a:moveTo>
                              <a:pt x="40" y="0"/>
                            </a:moveTo>
                            <a:lnTo>
                              <a:pt x="52" y="48"/>
                            </a:lnTo>
                            <a:lnTo>
                              <a:pt x="46" y="118"/>
                            </a:lnTo>
                            <a:lnTo>
                              <a:pt x="0" y="129"/>
                            </a:lnTo>
                            <a:lnTo>
                              <a:pt x="46" y="134"/>
                            </a:lnTo>
                            <a:lnTo>
                              <a:pt x="58" y="177"/>
                            </a:lnTo>
                            <a:lnTo>
                              <a:pt x="87" y="199"/>
                            </a:lnTo>
                            <a:lnTo>
                              <a:pt x="75" y="161"/>
                            </a:lnTo>
                            <a:lnTo>
                              <a:pt x="69" y="145"/>
                            </a:lnTo>
                            <a:lnTo>
                              <a:pt x="64" y="97"/>
                            </a:lnTo>
                            <a:lnTo>
                              <a:pt x="40" y="0"/>
                            </a:lnTo>
                            <a:close/>
                          </a:path>
                        </a:pathLst>
                      </a:custGeom>
                      <a:solidFill>
                        <a:srgbClr val="3F1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854381" name="Freeform 4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902" y="1509"/>
                        <a:ext cx="29" cy="27"/>
                      </a:xfrm>
                      <a:custGeom>
                        <a:avLst/>
                        <a:gdLst>
                          <a:gd name="T0" fmla="*/ 0 w 29"/>
                          <a:gd name="T1" fmla="*/ 27 h 27"/>
                          <a:gd name="T2" fmla="*/ 6 w 29"/>
                          <a:gd name="T3" fmla="*/ 0 h 27"/>
                          <a:gd name="T4" fmla="*/ 29 w 29"/>
                          <a:gd name="T5" fmla="*/ 21 h 27"/>
                          <a:gd name="T6" fmla="*/ 0 w 29"/>
                          <a:gd name="T7" fmla="*/ 27 h 2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</a:cxnLst>
                        <a:rect l="0" t="0" r="r" b="b"/>
                        <a:pathLst>
                          <a:path w="29" h="27">
                            <a:moveTo>
                              <a:pt x="0" y="27"/>
                            </a:moveTo>
                            <a:lnTo>
                              <a:pt x="6" y="0"/>
                            </a:lnTo>
                            <a:lnTo>
                              <a:pt x="29" y="21"/>
                            </a:lnTo>
                            <a:lnTo>
                              <a:pt x="0" y="27"/>
                            </a:lnTo>
                            <a:close/>
                          </a:path>
                        </a:pathLst>
                      </a:custGeom>
                      <a:solidFill>
                        <a:srgbClr val="FFDFB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grpSp>
              <p:nvGrpSpPr>
                <p:cNvPr id="3854382" name="Group 46"/>
                <p:cNvGrpSpPr>
                  <a:grpSpLocks/>
                </p:cNvGrpSpPr>
                <p:nvPr/>
              </p:nvGrpSpPr>
              <p:grpSpPr bwMode="auto">
                <a:xfrm>
                  <a:off x="2896" y="1278"/>
                  <a:ext cx="186" cy="386"/>
                  <a:chOff x="2896" y="1278"/>
                  <a:chExt cx="186" cy="386"/>
                </a:xfrm>
              </p:grpSpPr>
              <p:grpSp>
                <p:nvGrpSpPr>
                  <p:cNvPr id="3854383" name="Group 47"/>
                  <p:cNvGrpSpPr>
                    <a:grpSpLocks/>
                  </p:cNvGrpSpPr>
                  <p:nvPr/>
                </p:nvGrpSpPr>
                <p:grpSpPr bwMode="auto">
                  <a:xfrm>
                    <a:off x="2896" y="1278"/>
                    <a:ext cx="110" cy="150"/>
                    <a:chOff x="2896" y="1278"/>
                    <a:chExt cx="110" cy="150"/>
                  </a:xfrm>
                </p:grpSpPr>
                <p:grpSp>
                  <p:nvGrpSpPr>
                    <p:cNvPr id="3854384" name="Group 4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902" y="1283"/>
                      <a:ext cx="99" cy="145"/>
                      <a:chOff x="2902" y="1283"/>
                      <a:chExt cx="99" cy="145"/>
                    </a:xfrm>
                  </p:grpSpPr>
                  <p:sp>
                    <p:nvSpPr>
                      <p:cNvPr id="3854385" name="Freeform 4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902" y="1283"/>
                        <a:ext cx="99" cy="145"/>
                      </a:xfrm>
                      <a:custGeom>
                        <a:avLst/>
                        <a:gdLst>
                          <a:gd name="T0" fmla="*/ 93 w 99"/>
                          <a:gd name="T1" fmla="*/ 22 h 145"/>
                          <a:gd name="T2" fmla="*/ 99 w 99"/>
                          <a:gd name="T3" fmla="*/ 48 h 145"/>
                          <a:gd name="T4" fmla="*/ 93 w 99"/>
                          <a:gd name="T5" fmla="*/ 54 h 145"/>
                          <a:gd name="T6" fmla="*/ 99 w 99"/>
                          <a:gd name="T7" fmla="*/ 65 h 145"/>
                          <a:gd name="T8" fmla="*/ 93 w 99"/>
                          <a:gd name="T9" fmla="*/ 70 h 145"/>
                          <a:gd name="T10" fmla="*/ 93 w 99"/>
                          <a:gd name="T11" fmla="*/ 86 h 145"/>
                          <a:gd name="T12" fmla="*/ 93 w 99"/>
                          <a:gd name="T13" fmla="*/ 97 h 145"/>
                          <a:gd name="T14" fmla="*/ 93 w 99"/>
                          <a:gd name="T15" fmla="*/ 108 h 145"/>
                          <a:gd name="T16" fmla="*/ 87 w 99"/>
                          <a:gd name="T17" fmla="*/ 118 h 145"/>
                          <a:gd name="T18" fmla="*/ 81 w 99"/>
                          <a:gd name="T19" fmla="*/ 124 h 145"/>
                          <a:gd name="T20" fmla="*/ 81 w 99"/>
                          <a:gd name="T21" fmla="*/ 129 h 145"/>
                          <a:gd name="T22" fmla="*/ 64 w 99"/>
                          <a:gd name="T23" fmla="*/ 145 h 145"/>
                          <a:gd name="T24" fmla="*/ 12 w 99"/>
                          <a:gd name="T25" fmla="*/ 124 h 145"/>
                          <a:gd name="T26" fmla="*/ 12 w 99"/>
                          <a:gd name="T27" fmla="*/ 91 h 145"/>
                          <a:gd name="T28" fmla="*/ 12 w 99"/>
                          <a:gd name="T29" fmla="*/ 86 h 145"/>
                          <a:gd name="T30" fmla="*/ 6 w 99"/>
                          <a:gd name="T31" fmla="*/ 81 h 145"/>
                          <a:gd name="T32" fmla="*/ 0 w 99"/>
                          <a:gd name="T33" fmla="*/ 70 h 145"/>
                          <a:gd name="T34" fmla="*/ 0 w 99"/>
                          <a:gd name="T35" fmla="*/ 54 h 145"/>
                          <a:gd name="T36" fmla="*/ 6 w 99"/>
                          <a:gd name="T37" fmla="*/ 48 h 145"/>
                          <a:gd name="T38" fmla="*/ 6 w 99"/>
                          <a:gd name="T39" fmla="*/ 43 h 145"/>
                          <a:gd name="T40" fmla="*/ 6 w 99"/>
                          <a:gd name="T41" fmla="*/ 32 h 145"/>
                          <a:gd name="T42" fmla="*/ 6 w 99"/>
                          <a:gd name="T43" fmla="*/ 27 h 145"/>
                          <a:gd name="T44" fmla="*/ 12 w 99"/>
                          <a:gd name="T45" fmla="*/ 16 h 145"/>
                          <a:gd name="T46" fmla="*/ 12 w 99"/>
                          <a:gd name="T47" fmla="*/ 11 h 145"/>
                          <a:gd name="T48" fmla="*/ 23 w 99"/>
                          <a:gd name="T49" fmla="*/ 0 h 145"/>
                          <a:gd name="T50" fmla="*/ 35 w 99"/>
                          <a:gd name="T51" fmla="*/ 0 h 145"/>
                          <a:gd name="T52" fmla="*/ 46 w 99"/>
                          <a:gd name="T53" fmla="*/ 0 h 145"/>
                          <a:gd name="T54" fmla="*/ 58 w 99"/>
                          <a:gd name="T55" fmla="*/ 0 h 145"/>
                          <a:gd name="T56" fmla="*/ 64 w 99"/>
                          <a:gd name="T57" fmla="*/ 0 h 145"/>
                          <a:gd name="T58" fmla="*/ 75 w 99"/>
                          <a:gd name="T59" fmla="*/ 0 h 145"/>
                          <a:gd name="T60" fmla="*/ 87 w 99"/>
                          <a:gd name="T61" fmla="*/ 5 h 145"/>
                          <a:gd name="T62" fmla="*/ 87 w 99"/>
                          <a:gd name="T63" fmla="*/ 11 h 145"/>
                          <a:gd name="T64" fmla="*/ 93 w 99"/>
                          <a:gd name="T65" fmla="*/ 16 h 145"/>
                          <a:gd name="T66" fmla="*/ 93 w 99"/>
                          <a:gd name="T67" fmla="*/ 22 h 145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</a:cxnLst>
                        <a:rect l="0" t="0" r="r" b="b"/>
                        <a:pathLst>
                          <a:path w="99" h="145">
                            <a:moveTo>
                              <a:pt x="93" y="22"/>
                            </a:moveTo>
                            <a:lnTo>
                              <a:pt x="99" y="48"/>
                            </a:lnTo>
                            <a:lnTo>
                              <a:pt x="93" y="54"/>
                            </a:lnTo>
                            <a:lnTo>
                              <a:pt x="99" y="65"/>
                            </a:lnTo>
                            <a:lnTo>
                              <a:pt x="93" y="70"/>
                            </a:lnTo>
                            <a:lnTo>
                              <a:pt x="93" y="86"/>
                            </a:lnTo>
                            <a:lnTo>
                              <a:pt x="93" y="97"/>
                            </a:lnTo>
                            <a:lnTo>
                              <a:pt x="93" y="108"/>
                            </a:lnTo>
                            <a:lnTo>
                              <a:pt x="87" y="118"/>
                            </a:lnTo>
                            <a:lnTo>
                              <a:pt x="81" y="124"/>
                            </a:lnTo>
                            <a:lnTo>
                              <a:pt x="81" y="129"/>
                            </a:lnTo>
                            <a:lnTo>
                              <a:pt x="64" y="145"/>
                            </a:lnTo>
                            <a:lnTo>
                              <a:pt x="12" y="124"/>
                            </a:lnTo>
                            <a:lnTo>
                              <a:pt x="12" y="91"/>
                            </a:lnTo>
                            <a:lnTo>
                              <a:pt x="12" y="86"/>
                            </a:lnTo>
                            <a:lnTo>
                              <a:pt x="6" y="81"/>
                            </a:lnTo>
                            <a:lnTo>
                              <a:pt x="0" y="70"/>
                            </a:lnTo>
                            <a:lnTo>
                              <a:pt x="0" y="54"/>
                            </a:lnTo>
                            <a:lnTo>
                              <a:pt x="6" y="48"/>
                            </a:lnTo>
                            <a:lnTo>
                              <a:pt x="6" y="43"/>
                            </a:lnTo>
                            <a:lnTo>
                              <a:pt x="6" y="32"/>
                            </a:lnTo>
                            <a:lnTo>
                              <a:pt x="6" y="27"/>
                            </a:lnTo>
                            <a:lnTo>
                              <a:pt x="12" y="16"/>
                            </a:lnTo>
                            <a:lnTo>
                              <a:pt x="12" y="11"/>
                            </a:lnTo>
                            <a:lnTo>
                              <a:pt x="23" y="0"/>
                            </a:lnTo>
                            <a:lnTo>
                              <a:pt x="35" y="0"/>
                            </a:lnTo>
                            <a:lnTo>
                              <a:pt x="46" y="0"/>
                            </a:lnTo>
                            <a:lnTo>
                              <a:pt x="58" y="0"/>
                            </a:lnTo>
                            <a:lnTo>
                              <a:pt x="64" y="0"/>
                            </a:lnTo>
                            <a:lnTo>
                              <a:pt x="75" y="0"/>
                            </a:lnTo>
                            <a:lnTo>
                              <a:pt x="87" y="5"/>
                            </a:lnTo>
                            <a:lnTo>
                              <a:pt x="87" y="11"/>
                            </a:lnTo>
                            <a:lnTo>
                              <a:pt x="93" y="16"/>
                            </a:lnTo>
                            <a:lnTo>
                              <a:pt x="93" y="22"/>
                            </a:lnTo>
                            <a:close/>
                          </a:path>
                        </a:pathLst>
                      </a:custGeom>
                      <a:solidFill>
                        <a:srgbClr val="FF7F7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3854386" name="Group 5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914" y="1331"/>
                        <a:ext cx="81" cy="70"/>
                        <a:chOff x="2914" y="1331"/>
                        <a:chExt cx="81" cy="70"/>
                      </a:xfrm>
                    </p:grpSpPr>
                    <p:sp>
                      <p:nvSpPr>
                        <p:cNvPr id="3854387" name="Freeform 51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943" y="1331"/>
                          <a:ext cx="34" cy="11"/>
                        </a:xfrm>
                        <a:custGeom>
                          <a:avLst/>
                          <a:gdLst>
                            <a:gd name="T0" fmla="*/ 0 w 34"/>
                            <a:gd name="T1" fmla="*/ 0 h 11"/>
                            <a:gd name="T2" fmla="*/ 17 w 34"/>
                            <a:gd name="T3" fmla="*/ 0 h 11"/>
                            <a:gd name="T4" fmla="*/ 23 w 34"/>
                            <a:gd name="T5" fmla="*/ 0 h 11"/>
                            <a:gd name="T6" fmla="*/ 29 w 34"/>
                            <a:gd name="T7" fmla="*/ 6 h 11"/>
                            <a:gd name="T8" fmla="*/ 34 w 34"/>
                            <a:gd name="T9" fmla="*/ 6 h 11"/>
                            <a:gd name="T10" fmla="*/ 29 w 34"/>
                            <a:gd name="T11" fmla="*/ 6 h 11"/>
                            <a:gd name="T12" fmla="*/ 29 w 34"/>
                            <a:gd name="T13" fmla="*/ 11 h 11"/>
                            <a:gd name="T14" fmla="*/ 29 w 34"/>
                            <a:gd name="T15" fmla="*/ 11 h 11"/>
                            <a:gd name="T16" fmla="*/ 17 w 34"/>
                            <a:gd name="T17" fmla="*/ 11 h 11"/>
                            <a:gd name="T18" fmla="*/ 5 w 34"/>
                            <a:gd name="T19" fmla="*/ 11 h 11"/>
                            <a:gd name="T20" fmla="*/ 11 w 34"/>
                            <a:gd name="T21" fmla="*/ 11 h 11"/>
                            <a:gd name="T22" fmla="*/ 5 w 34"/>
                            <a:gd name="T23" fmla="*/ 6 h 11"/>
                            <a:gd name="T24" fmla="*/ 0 w 34"/>
                            <a:gd name="T25" fmla="*/ 0 h 11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</a:cxnLst>
                          <a:rect l="0" t="0" r="r" b="b"/>
                          <a:pathLst>
                            <a:path w="34" h="11">
                              <a:moveTo>
                                <a:pt x="0" y="0"/>
                              </a:moveTo>
                              <a:lnTo>
                                <a:pt x="17" y="0"/>
                              </a:lnTo>
                              <a:lnTo>
                                <a:pt x="23" y="0"/>
                              </a:lnTo>
                              <a:lnTo>
                                <a:pt x="29" y="6"/>
                              </a:lnTo>
                              <a:lnTo>
                                <a:pt x="34" y="6"/>
                              </a:lnTo>
                              <a:lnTo>
                                <a:pt x="29" y="6"/>
                              </a:lnTo>
                              <a:lnTo>
                                <a:pt x="29" y="11"/>
                              </a:lnTo>
                              <a:lnTo>
                                <a:pt x="29" y="11"/>
                              </a:lnTo>
                              <a:lnTo>
                                <a:pt x="17" y="11"/>
                              </a:lnTo>
                              <a:lnTo>
                                <a:pt x="5" y="11"/>
                              </a:lnTo>
                              <a:lnTo>
                                <a:pt x="11" y="11"/>
                              </a:lnTo>
                              <a:lnTo>
                                <a:pt x="5" y="6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7F5F3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3854388" name="Freeform 5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983" y="1364"/>
                          <a:ext cx="12" cy="10"/>
                        </a:xfrm>
                        <a:custGeom>
                          <a:avLst/>
                          <a:gdLst>
                            <a:gd name="T0" fmla="*/ 0 w 12"/>
                            <a:gd name="T1" fmla="*/ 0 h 10"/>
                            <a:gd name="T2" fmla="*/ 12 w 12"/>
                            <a:gd name="T3" fmla="*/ 0 h 10"/>
                            <a:gd name="T4" fmla="*/ 12 w 12"/>
                            <a:gd name="T5" fmla="*/ 10 h 10"/>
                            <a:gd name="T6" fmla="*/ 0 w 12"/>
                            <a:gd name="T7" fmla="*/ 0 h 1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</a:cxnLst>
                          <a:rect l="0" t="0" r="r" b="b"/>
                          <a:pathLst>
                            <a:path w="12" h="10">
                              <a:moveTo>
                                <a:pt x="0" y="0"/>
                              </a:moveTo>
                              <a:lnTo>
                                <a:pt x="12" y="0"/>
                              </a:lnTo>
                              <a:lnTo>
                                <a:pt x="12" y="1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7F5F3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3854389" name="Freeform 53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914" y="1364"/>
                          <a:ext cx="52" cy="37"/>
                        </a:xfrm>
                        <a:custGeom>
                          <a:avLst/>
                          <a:gdLst>
                            <a:gd name="T0" fmla="*/ 0 w 52"/>
                            <a:gd name="T1" fmla="*/ 5 h 37"/>
                            <a:gd name="T2" fmla="*/ 5 w 52"/>
                            <a:gd name="T3" fmla="*/ 5 h 37"/>
                            <a:gd name="T4" fmla="*/ 23 w 52"/>
                            <a:gd name="T5" fmla="*/ 27 h 37"/>
                            <a:gd name="T6" fmla="*/ 52 w 52"/>
                            <a:gd name="T7" fmla="*/ 37 h 37"/>
                            <a:gd name="T8" fmla="*/ 17 w 52"/>
                            <a:gd name="T9" fmla="*/ 32 h 37"/>
                            <a:gd name="T10" fmla="*/ 5 w 52"/>
                            <a:gd name="T11" fmla="*/ 21 h 37"/>
                            <a:gd name="T12" fmla="*/ 0 w 52"/>
                            <a:gd name="T13" fmla="*/ 21 h 37"/>
                            <a:gd name="T14" fmla="*/ 0 w 52"/>
                            <a:gd name="T15" fmla="*/ 0 h 37"/>
                            <a:gd name="T16" fmla="*/ 0 w 52"/>
                            <a:gd name="T17" fmla="*/ 5 h 37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</a:cxnLst>
                          <a:rect l="0" t="0" r="r" b="b"/>
                          <a:pathLst>
                            <a:path w="52" h="37">
                              <a:moveTo>
                                <a:pt x="0" y="5"/>
                              </a:moveTo>
                              <a:lnTo>
                                <a:pt x="5" y="5"/>
                              </a:lnTo>
                              <a:lnTo>
                                <a:pt x="23" y="27"/>
                              </a:lnTo>
                              <a:lnTo>
                                <a:pt x="52" y="37"/>
                              </a:lnTo>
                              <a:lnTo>
                                <a:pt x="17" y="32"/>
                              </a:lnTo>
                              <a:lnTo>
                                <a:pt x="5" y="21"/>
                              </a:lnTo>
                              <a:lnTo>
                                <a:pt x="0" y="21"/>
                              </a:lnTo>
                              <a:lnTo>
                                <a:pt x="0" y="0"/>
                              </a:lnTo>
                              <a:lnTo>
                                <a:pt x="0" y="5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7F5F3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sp>
                  <p:nvSpPr>
                    <p:cNvPr id="3854390" name="Freeform 54"/>
                    <p:cNvSpPr>
                      <a:spLocks/>
                    </p:cNvSpPr>
                    <p:nvPr/>
                  </p:nvSpPr>
                  <p:spPr bwMode="auto">
                    <a:xfrm>
                      <a:off x="2896" y="1278"/>
                      <a:ext cx="110" cy="96"/>
                    </a:xfrm>
                    <a:custGeom>
                      <a:avLst/>
                      <a:gdLst>
                        <a:gd name="T0" fmla="*/ 18 w 110"/>
                        <a:gd name="T1" fmla="*/ 96 h 96"/>
                        <a:gd name="T2" fmla="*/ 12 w 110"/>
                        <a:gd name="T3" fmla="*/ 86 h 96"/>
                        <a:gd name="T4" fmla="*/ 6 w 110"/>
                        <a:gd name="T5" fmla="*/ 70 h 96"/>
                        <a:gd name="T6" fmla="*/ 0 w 110"/>
                        <a:gd name="T7" fmla="*/ 53 h 96"/>
                        <a:gd name="T8" fmla="*/ 0 w 110"/>
                        <a:gd name="T9" fmla="*/ 32 h 96"/>
                        <a:gd name="T10" fmla="*/ 6 w 110"/>
                        <a:gd name="T11" fmla="*/ 16 h 96"/>
                        <a:gd name="T12" fmla="*/ 18 w 110"/>
                        <a:gd name="T13" fmla="*/ 10 h 96"/>
                        <a:gd name="T14" fmla="*/ 29 w 110"/>
                        <a:gd name="T15" fmla="*/ 5 h 96"/>
                        <a:gd name="T16" fmla="*/ 52 w 110"/>
                        <a:gd name="T17" fmla="*/ 0 h 96"/>
                        <a:gd name="T18" fmla="*/ 76 w 110"/>
                        <a:gd name="T19" fmla="*/ 5 h 96"/>
                        <a:gd name="T20" fmla="*/ 93 w 110"/>
                        <a:gd name="T21" fmla="*/ 10 h 96"/>
                        <a:gd name="T22" fmla="*/ 105 w 110"/>
                        <a:gd name="T23" fmla="*/ 10 h 96"/>
                        <a:gd name="T24" fmla="*/ 110 w 110"/>
                        <a:gd name="T25" fmla="*/ 10 h 96"/>
                        <a:gd name="T26" fmla="*/ 105 w 110"/>
                        <a:gd name="T27" fmla="*/ 16 h 96"/>
                        <a:gd name="T28" fmla="*/ 99 w 110"/>
                        <a:gd name="T29" fmla="*/ 27 h 96"/>
                        <a:gd name="T30" fmla="*/ 99 w 110"/>
                        <a:gd name="T31" fmla="*/ 32 h 96"/>
                        <a:gd name="T32" fmla="*/ 93 w 110"/>
                        <a:gd name="T33" fmla="*/ 27 h 96"/>
                        <a:gd name="T34" fmla="*/ 76 w 110"/>
                        <a:gd name="T35" fmla="*/ 21 h 96"/>
                        <a:gd name="T36" fmla="*/ 64 w 110"/>
                        <a:gd name="T37" fmla="*/ 21 h 96"/>
                        <a:gd name="T38" fmla="*/ 52 w 110"/>
                        <a:gd name="T39" fmla="*/ 21 h 96"/>
                        <a:gd name="T40" fmla="*/ 41 w 110"/>
                        <a:gd name="T41" fmla="*/ 21 h 96"/>
                        <a:gd name="T42" fmla="*/ 47 w 110"/>
                        <a:gd name="T43" fmla="*/ 27 h 96"/>
                        <a:gd name="T44" fmla="*/ 47 w 110"/>
                        <a:gd name="T45" fmla="*/ 32 h 96"/>
                        <a:gd name="T46" fmla="*/ 41 w 110"/>
                        <a:gd name="T47" fmla="*/ 37 h 96"/>
                        <a:gd name="T48" fmla="*/ 35 w 110"/>
                        <a:gd name="T49" fmla="*/ 48 h 96"/>
                        <a:gd name="T50" fmla="*/ 29 w 110"/>
                        <a:gd name="T51" fmla="*/ 59 h 96"/>
                        <a:gd name="T52" fmla="*/ 29 w 110"/>
                        <a:gd name="T53" fmla="*/ 70 h 96"/>
                        <a:gd name="T54" fmla="*/ 23 w 110"/>
                        <a:gd name="T55" fmla="*/ 64 h 96"/>
                        <a:gd name="T56" fmla="*/ 23 w 110"/>
                        <a:gd name="T57" fmla="*/ 59 h 96"/>
                        <a:gd name="T58" fmla="*/ 18 w 110"/>
                        <a:gd name="T59" fmla="*/ 53 h 96"/>
                        <a:gd name="T60" fmla="*/ 6 w 110"/>
                        <a:gd name="T61" fmla="*/ 59 h 96"/>
                        <a:gd name="T62" fmla="*/ 6 w 110"/>
                        <a:gd name="T63" fmla="*/ 59 h 96"/>
                        <a:gd name="T64" fmla="*/ 12 w 110"/>
                        <a:gd name="T65" fmla="*/ 80 h 96"/>
                        <a:gd name="T66" fmla="*/ 12 w 110"/>
                        <a:gd name="T67" fmla="*/ 86 h 96"/>
                        <a:gd name="T68" fmla="*/ 18 w 110"/>
                        <a:gd name="T69" fmla="*/ 96 h 9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</a:cxnLst>
                      <a:rect l="0" t="0" r="r" b="b"/>
                      <a:pathLst>
                        <a:path w="110" h="96">
                          <a:moveTo>
                            <a:pt x="18" y="96"/>
                          </a:moveTo>
                          <a:lnTo>
                            <a:pt x="12" y="86"/>
                          </a:lnTo>
                          <a:lnTo>
                            <a:pt x="6" y="70"/>
                          </a:lnTo>
                          <a:lnTo>
                            <a:pt x="0" y="53"/>
                          </a:lnTo>
                          <a:lnTo>
                            <a:pt x="0" y="32"/>
                          </a:lnTo>
                          <a:lnTo>
                            <a:pt x="6" y="16"/>
                          </a:lnTo>
                          <a:lnTo>
                            <a:pt x="18" y="10"/>
                          </a:lnTo>
                          <a:lnTo>
                            <a:pt x="29" y="5"/>
                          </a:lnTo>
                          <a:lnTo>
                            <a:pt x="52" y="0"/>
                          </a:lnTo>
                          <a:lnTo>
                            <a:pt x="76" y="5"/>
                          </a:lnTo>
                          <a:lnTo>
                            <a:pt x="93" y="10"/>
                          </a:lnTo>
                          <a:lnTo>
                            <a:pt x="105" y="10"/>
                          </a:lnTo>
                          <a:lnTo>
                            <a:pt x="110" y="10"/>
                          </a:lnTo>
                          <a:lnTo>
                            <a:pt x="105" y="16"/>
                          </a:lnTo>
                          <a:lnTo>
                            <a:pt x="99" y="27"/>
                          </a:lnTo>
                          <a:lnTo>
                            <a:pt x="99" y="32"/>
                          </a:lnTo>
                          <a:lnTo>
                            <a:pt x="93" y="27"/>
                          </a:lnTo>
                          <a:lnTo>
                            <a:pt x="76" y="21"/>
                          </a:lnTo>
                          <a:lnTo>
                            <a:pt x="64" y="21"/>
                          </a:lnTo>
                          <a:lnTo>
                            <a:pt x="52" y="21"/>
                          </a:lnTo>
                          <a:lnTo>
                            <a:pt x="41" y="21"/>
                          </a:lnTo>
                          <a:lnTo>
                            <a:pt x="47" y="27"/>
                          </a:lnTo>
                          <a:lnTo>
                            <a:pt x="47" y="32"/>
                          </a:lnTo>
                          <a:lnTo>
                            <a:pt x="41" y="37"/>
                          </a:lnTo>
                          <a:lnTo>
                            <a:pt x="35" y="48"/>
                          </a:lnTo>
                          <a:lnTo>
                            <a:pt x="29" y="59"/>
                          </a:lnTo>
                          <a:lnTo>
                            <a:pt x="29" y="70"/>
                          </a:lnTo>
                          <a:lnTo>
                            <a:pt x="23" y="64"/>
                          </a:lnTo>
                          <a:lnTo>
                            <a:pt x="23" y="59"/>
                          </a:lnTo>
                          <a:lnTo>
                            <a:pt x="18" y="53"/>
                          </a:lnTo>
                          <a:lnTo>
                            <a:pt x="6" y="59"/>
                          </a:lnTo>
                          <a:lnTo>
                            <a:pt x="6" y="59"/>
                          </a:lnTo>
                          <a:lnTo>
                            <a:pt x="12" y="80"/>
                          </a:lnTo>
                          <a:lnTo>
                            <a:pt x="12" y="86"/>
                          </a:lnTo>
                          <a:lnTo>
                            <a:pt x="18" y="96"/>
                          </a:lnTo>
                          <a:close/>
                        </a:path>
                      </a:pathLst>
                    </a:custGeom>
                    <a:solidFill>
                      <a:srgbClr val="BF7F1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3854391" name="Freeform 55"/>
                  <p:cNvSpPr>
                    <a:spLocks/>
                  </p:cNvSpPr>
                  <p:nvPr/>
                </p:nvSpPr>
                <p:spPr bwMode="auto">
                  <a:xfrm>
                    <a:off x="2989" y="1622"/>
                    <a:ext cx="93" cy="42"/>
                  </a:xfrm>
                  <a:custGeom>
                    <a:avLst/>
                    <a:gdLst>
                      <a:gd name="T0" fmla="*/ 93 w 93"/>
                      <a:gd name="T1" fmla="*/ 37 h 42"/>
                      <a:gd name="T2" fmla="*/ 69 w 93"/>
                      <a:gd name="T3" fmla="*/ 42 h 42"/>
                      <a:gd name="T4" fmla="*/ 40 w 93"/>
                      <a:gd name="T5" fmla="*/ 42 h 42"/>
                      <a:gd name="T6" fmla="*/ 17 w 93"/>
                      <a:gd name="T7" fmla="*/ 32 h 42"/>
                      <a:gd name="T8" fmla="*/ 0 w 93"/>
                      <a:gd name="T9" fmla="*/ 5 h 42"/>
                      <a:gd name="T10" fmla="*/ 40 w 93"/>
                      <a:gd name="T11" fmla="*/ 10 h 42"/>
                      <a:gd name="T12" fmla="*/ 40 w 93"/>
                      <a:gd name="T13" fmla="*/ 0 h 42"/>
                      <a:gd name="T14" fmla="*/ 58 w 93"/>
                      <a:gd name="T15" fmla="*/ 0 h 42"/>
                      <a:gd name="T16" fmla="*/ 81 w 93"/>
                      <a:gd name="T17" fmla="*/ 10 h 42"/>
                      <a:gd name="T18" fmla="*/ 87 w 93"/>
                      <a:gd name="T19" fmla="*/ 10 h 42"/>
                      <a:gd name="T20" fmla="*/ 93 w 93"/>
                      <a:gd name="T21" fmla="*/ 37 h 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93" h="42">
                        <a:moveTo>
                          <a:pt x="93" y="37"/>
                        </a:moveTo>
                        <a:lnTo>
                          <a:pt x="69" y="42"/>
                        </a:lnTo>
                        <a:lnTo>
                          <a:pt x="40" y="42"/>
                        </a:lnTo>
                        <a:lnTo>
                          <a:pt x="17" y="32"/>
                        </a:lnTo>
                        <a:lnTo>
                          <a:pt x="0" y="5"/>
                        </a:lnTo>
                        <a:lnTo>
                          <a:pt x="40" y="10"/>
                        </a:lnTo>
                        <a:lnTo>
                          <a:pt x="40" y="0"/>
                        </a:lnTo>
                        <a:lnTo>
                          <a:pt x="58" y="0"/>
                        </a:lnTo>
                        <a:lnTo>
                          <a:pt x="81" y="10"/>
                        </a:lnTo>
                        <a:lnTo>
                          <a:pt x="87" y="10"/>
                        </a:lnTo>
                        <a:lnTo>
                          <a:pt x="93" y="37"/>
                        </a:lnTo>
                        <a:close/>
                      </a:path>
                    </a:pathLst>
                  </a:custGeom>
                  <a:solidFill>
                    <a:srgbClr val="FF7F7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62" name="Group 32"/>
              <p:cNvGrpSpPr>
                <a:grpSpLocks/>
              </p:cNvGrpSpPr>
              <p:nvPr/>
            </p:nvGrpSpPr>
            <p:grpSpPr bwMode="auto">
              <a:xfrm>
                <a:off x="1047073" y="3273407"/>
                <a:ext cx="216181" cy="669925"/>
                <a:chOff x="2803" y="1278"/>
                <a:chExt cx="342" cy="956"/>
              </a:xfrm>
            </p:grpSpPr>
            <p:grpSp>
              <p:nvGrpSpPr>
                <p:cNvPr id="63" name="Group 33"/>
                <p:cNvGrpSpPr>
                  <a:grpSpLocks/>
                </p:cNvGrpSpPr>
                <p:nvPr/>
              </p:nvGrpSpPr>
              <p:grpSpPr bwMode="auto">
                <a:xfrm>
                  <a:off x="2803" y="1401"/>
                  <a:ext cx="342" cy="833"/>
                  <a:chOff x="2803" y="1401"/>
                  <a:chExt cx="342" cy="833"/>
                </a:xfrm>
              </p:grpSpPr>
              <p:grpSp>
                <p:nvGrpSpPr>
                  <p:cNvPr id="74" name="Group 34"/>
                  <p:cNvGrpSpPr>
                    <a:grpSpLocks/>
                  </p:cNvGrpSpPr>
                  <p:nvPr/>
                </p:nvGrpSpPr>
                <p:grpSpPr bwMode="auto">
                  <a:xfrm>
                    <a:off x="2815" y="2143"/>
                    <a:ext cx="301" cy="91"/>
                    <a:chOff x="2815" y="2143"/>
                    <a:chExt cx="301" cy="91"/>
                  </a:xfrm>
                </p:grpSpPr>
                <p:sp>
                  <p:nvSpPr>
                    <p:cNvPr id="84" name="Freeform 35"/>
                    <p:cNvSpPr>
                      <a:spLocks/>
                    </p:cNvSpPr>
                    <p:nvPr/>
                  </p:nvSpPr>
                  <p:spPr bwMode="auto">
                    <a:xfrm>
                      <a:off x="2815" y="2164"/>
                      <a:ext cx="93" cy="70"/>
                    </a:xfrm>
                    <a:custGeom>
                      <a:avLst/>
                      <a:gdLst>
                        <a:gd name="T0" fmla="*/ 35 w 93"/>
                        <a:gd name="T1" fmla="*/ 11 h 70"/>
                        <a:gd name="T2" fmla="*/ 12 w 93"/>
                        <a:gd name="T3" fmla="*/ 32 h 70"/>
                        <a:gd name="T4" fmla="*/ 0 w 93"/>
                        <a:gd name="T5" fmla="*/ 48 h 70"/>
                        <a:gd name="T6" fmla="*/ 0 w 93"/>
                        <a:gd name="T7" fmla="*/ 65 h 70"/>
                        <a:gd name="T8" fmla="*/ 12 w 93"/>
                        <a:gd name="T9" fmla="*/ 70 h 70"/>
                        <a:gd name="T10" fmla="*/ 41 w 93"/>
                        <a:gd name="T11" fmla="*/ 65 h 70"/>
                        <a:gd name="T12" fmla="*/ 58 w 93"/>
                        <a:gd name="T13" fmla="*/ 59 h 70"/>
                        <a:gd name="T14" fmla="*/ 70 w 93"/>
                        <a:gd name="T15" fmla="*/ 43 h 70"/>
                        <a:gd name="T16" fmla="*/ 93 w 93"/>
                        <a:gd name="T17" fmla="*/ 32 h 70"/>
                        <a:gd name="T18" fmla="*/ 93 w 93"/>
                        <a:gd name="T19" fmla="*/ 16 h 70"/>
                        <a:gd name="T20" fmla="*/ 87 w 93"/>
                        <a:gd name="T21" fmla="*/ 0 h 70"/>
                        <a:gd name="T22" fmla="*/ 64 w 93"/>
                        <a:gd name="T23" fmla="*/ 11 h 70"/>
                        <a:gd name="T24" fmla="*/ 35 w 93"/>
                        <a:gd name="T25" fmla="*/ 11 h 7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</a:cxnLst>
                      <a:rect l="0" t="0" r="r" b="b"/>
                      <a:pathLst>
                        <a:path w="93" h="70">
                          <a:moveTo>
                            <a:pt x="35" y="11"/>
                          </a:moveTo>
                          <a:lnTo>
                            <a:pt x="12" y="32"/>
                          </a:lnTo>
                          <a:lnTo>
                            <a:pt x="0" y="48"/>
                          </a:lnTo>
                          <a:lnTo>
                            <a:pt x="0" y="65"/>
                          </a:lnTo>
                          <a:lnTo>
                            <a:pt x="12" y="70"/>
                          </a:lnTo>
                          <a:lnTo>
                            <a:pt x="41" y="65"/>
                          </a:lnTo>
                          <a:lnTo>
                            <a:pt x="58" y="59"/>
                          </a:lnTo>
                          <a:lnTo>
                            <a:pt x="70" y="43"/>
                          </a:lnTo>
                          <a:lnTo>
                            <a:pt x="93" y="32"/>
                          </a:lnTo>
                          <a:lnTo>
                            <a:pt x="93" y="16"/>
                          </a:lnTo>
                          <a:lnTo>
                            <a:pt x="87" y="0"/>
                          </a:lnTo>
                          <a:lnTo>
                            <a:pt x="64" y="11"/>
                          </a:lnTo>
                          <a:lnTo>
                            <a:pt x="35" y="11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" name="Freeform 36"/>
                    <p:cNvSpPr>
                      <a:spLocks/>
                    </p:cNvSpPr>
                    <p:nvPr/>
                  </p:nvSpPr>
                  <p:spPr bwMode="auto">
                    <a:xfrm>
                      <a:off x="3012" y="2143"/>
                      <a:ext cx="104" cy="75"/>
                    </a:xfrm>
                    <a:custGeom>
                      <a:avLst/>
                      <a:gdLst>
                        <a:gd name="T0" fmla="*/ 0 w 104"/>
                        <a:gd name="T1" fmla="*/ 5 h 75"/>
                        <a:gd name="T2" fmla="*/ 0 w 104"/>
                        <a:gd name="T3" fmla="*/ 32 h 75"/>
                        <a:gd name="T4" fmla="*/ 12 w 104"/>
                        <a:gd name="T5" fmla="*/ 43 h 75"/>
                        <a:gd name="T6" fmla="*/ 29 w 104"/>
                        <a:gd name="T7" fmla="*/ 48 h 75"/>
                        <a:gd name="T8" fmla="*/ 41 w 104"/>
                        <a:gd name="T9" fmla="*/ 53 h 75"/>
                        <a:gd name="T10" fmla="*/ 58 w 104"/>
                        <a:gd name="T11" fmla="*/ 64 h 75"/>
                        <a:gd name="T12" fmla="*/ 87 w 104"/>
                        <a:gd name="T13" fmla="*/ 75 h 75"/>
                        <a:gd name="T14" fmla="*/ 99 w 104"/>
                        <a:gd name="T15" fmla="*/ 69 h 75"/>
                        <a:gd name="T16" fmla="*/ 104 w 104"/>
                        <a:gd name="T17" fmla="*/ 64 h 75"/>
                        <a:gd name="T18" fmla="*/ 104 w 104"/>
                        <a:gd name="T19" fmla="*/ 59 h 75"/>
                        <a:gd name="T20" fmla="*/ 93 w 104"/>
                        <a:gd name="T21" fmla="*/ 43 h 75"/>
                        <a:gd name="T22" fmla="*/ 70 w 104"/>
                        <a:gd name="T23" fmla="*/ 26 h 75"/>
                        <a:gd name="T24" fmla="*/ 52 w 104"/>
                        <a:gd name="T25" fmla="*/ 10 h 75"/>
                        <a:gd name="T26" fmla="*/ 46 w 104"/>
                        <a:gd name="T27" fmla="*/ 0 h 75"/>
                        <a:gd name="T28" fmla="*/ 0 w 104"/>
                        <a:gd name="T29" fmla="*/ 5 h 7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</a:cxnLst>
                      <a:rect l="0" t="0" r="r" b="b"/>
                      <a:pathLst>
                        <a:path w="104" h="75">
                          <a:moveTo>
                            <a:pt x="0" y="5"/>
                          </a:moveTo>
                          <a:lnTo>
                            <a:pt x="0" y="32"/>
                          </a:lnTo>
                          <a:lnTo>
                            <a:pt x="12" y="43"/>
                          </a:lnTo>
                          <a:lnTo>
                            <a:pt x="29" y="48"/>
                          </a:lnTo>
                          <a:lnTo>
                            <a:pt x="41" y="53"/>
                          </a:lnTo>
                          <a:lnTo>
                            <a:pt x="58" y="64"/>
                          </a:lnTo>
                          <a:lnTo>
                            <a:pt x="87" y="75"/>
                          </a:lnTo>
                          <a:lnTo>
                            <a:pt x="99" y="69"/>
                          </a:lnTo>
                          <a:lnTo>
                            <a:pt x="104" y="64"/>
                          </a:lnTo>
                          <a:lnTo>
                            <a:pt x="104" y="59"/>
                          </a:lnTo>
                          <a:lnTo>
                            <a:pt x="93" y="43"/>
                          </a:lnTo>
                          <a:lnTo>
                            <a:pt x="70" y="26"/>
                          </a:lnTo>
                          <a:lnTo>
                            <a:pt x="52" y="10"/>
                          </a:lnTo>
                          <a:lnTo>
                            <a:pt x="46" y="0"/>
                          </a:lnTo>
                          <a:lnTo>
                            <a:pt x="0" y="5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75" name="Group 37"/>
                  <p:cNvGrpSpPr>
                    <a:grpSpLocks/>
                  </p:cNvGrpSpPr>
                  <p:nvPr/>
                </p:nvGrpSpPr>
                <p:grpSpPr bwMode="auto">
                  <a:xfrm>
                    <a:off x="2803" y="1401"/>
                    <a:ext cx="342" cy="785"/>
                    <a:chOff x="2803" y="1401"/>
                    <a:chExt cx="342" cy="785"/>
                  </a:xfrm>
                </p:grpSpPr>
                <p:grpSp>
                  <p:nvGrpSpPr>
                    <p:cNvPr id="76" name="Group 3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844" y="1401"/>
                      <a:ext cx="220" cy="253"/>
                      <a:chOff x="2844" y="1401"/>
                      <a:chExt cx="220" cy="253"/>
                    </a:xfrm>
                  </p:grpSpPr>
                  <p:sp>
                    <p:nvSpPr>
                      <p:cNvPr id="81" name="Freeform 3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44" y="1417"/>
                        <a:ext cx="220" cy="237"/>
                      </a:xfrm>
                      <a:custGeom>
                        <a:avLst/>
                        <a:gdLst>
                          <a:gd name="T0" fmla="*/ 0 w 220"/>
                          <a:gd name="T1" fmla="*/ 43 h 237"/>
                          <a:gd name="T2" fmla="*/ 70 w 220"/>
                          <a:gd name="T3" fmla="*/ 0 h 237"/>
                          <a:gd name="T4" fmla="*/ 139 w 220"/>
                          <a:gd name="T5" fmla="*/ 102 h 237"/>
                          <a:gd name="T6" fmla="*/ 151 w 220"/>
                          <a:gd name="T7" fmla="*/ 6 h 237"/>
                          <a:gd name="T8" fmla="*/ 197 w 220"/>
                          <a:gd name="T9" fmla="*/ 17 h 237"/>
                          <a:gd name="T10" fmla="*/ 220 w 220"/>
                          <a:gd name="T11" fmla="*/ 54 h 237"/>
                          <a:gd name="T12" fmla="*/ 214 w 220"/>
                          <a:gd name="T13" fmla="*/ 237 h 237"/>
                          <a:gd name="T14" fmla="*/ 23 w 220"/>
                          <a:gd name="T15" fmla="*/ 237 h 237"/>
                          <a:gd name="T16" fmla="*/ 0 w 220"/>
                          <a:gd name="T17" fmla="*/ 43 h 23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</a:cxnLst>
                        <a:rect l="0" t="0" r="r" b="b"/>
                        <a:pathLst>
                          <a:path w="220" h="237">
                            <a:moveTo>
                              <a:pt x="0" y="43"/>
                            </a:moveTo>
                            <a:lnTo>
                              <a:pt x="70" y="0"/>
                            </a:lnTo>
                            <a:lnTo>
                              <a:pt x="139" y="102"/>
                            </a:lnTo>
                            <a:lnTo>
                              <a:pt x="151" y="6"/>
                            </a:lnTo>
                            <a:lnTo>
                              <a:pt x="197" y="17"/>
                            </a:lnTo>
                            <a:lnTo>
                              <a:pt x="220" y="54"/>
                            </a:lnTo>
                            <a:lnTo>
                              <a:pt x="214" y="237"/>
                            </a:lnTo>
                            <a:lnTo>
                              <a:pt x="23" y="237"/>
                            </a:lnTo>
                            <a:lnTo>
                              <a:pt x="0" y="43"/>
                            </a:lnTo>
                            <a:close/>
                          </a:path>
                        </a:pathLst>
                      </a:custGeom>
                      <a:solidFill>
                        <a:srgbClr val="7F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2" name="Freeform 4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908" y="1401"/>
                        <a:ext cx="87" cy="140"/>
                      </a:xfrm>
                      <a:custGeom>
                        <a:avLst/>
                        <a:gdLst>
                          <a:gd name="T0" fmla="*/ 0 w 87"/>
                          <a:gd name="T1" fmla="*/ 16 h 140"/>
                          <a:gd name="T2" fmla="*/ 6 w 87"/>
                          <a:gd name="T3" fmla="*/ 0 h 140"/>
                          <a:gd name="T4" fmla="*/ 64 w 87"/>
                          <a:gd name="T5" fmla="*/ 27 h 140"/>
                          <a:gd name="T6" fmla="*/ 75 w 87"/>
                          <a:gd name="T7" fmla="*/ 11 h 140"/>
                          <a:gd name="T8" fmla="*/ 81 w 87"/>
                          <a:gd name="T9" fmla="*/ 16 h 140"/>
                          <a:gd name="T10" fmla="*/ 87 w 87"/>
                          <a:gd name="T11" fmla="*/ 97 h 140"/>
                          <a:gd name="T12" fmla="*/ 87 w 87"/>
                          <a:gd name="T13" fmla="*/ 140 h 140"/>
                          <a:gd name="T14" fmla="*/ 0 w 87"/>
                          <a:gd name="T15" fmla="*/ 16 h 14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</a:cxnLst>
                        <a:rect l="0" t="0" r="r" b="b"/>
                        <a:pathLst>
                          <a:path w="87" h="140">
                            <a:moveTo>
                              <a:pt x="0" y="16"/>
                            </a:moveTo>
                            <a:lnTo>
                              <a:pt x="6" y="0"/>
                            </a:lnTo>
                            <a:lnTo>
                              <a:pt x="64" y="27"/>
                            </a:lnTo>
                            <a:lnTo>
                              <a:pt x="75" y="11"/>
                            </a:lnTo>
                            <a:lnTo>
                              <a:pt x="81" y="16"/>
                            </a:lnTo>
                            <a:lnTo>
                              <a:pt x="87" y="97"/>
                            </a:lnTo>
                            <a:lnTo>
                              <a:pt x="87" y="140"/>
                            </a:lnTo>
                            <a:lnTo>
                              <a:pt x="0" y="16"/>
                            </a:lnTo>
                            <a:close/>
                          </a:path>
                        </a:pathLst>
                      </a:custGeom>
                      <a:solidFill>
                        <a:srgbClr val="FFDFB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3" name="Freeform 4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937" y="1428"/>
                        <a:ext cx="52" cy="27"/>
                      </a:xfrm>
                      <a:custGeom>
                        <a:avLst/>
                        <a:gdLst>
                          <a:gd name="T0" fmla="*/ 0 w 52"/>
                          <a:gd name="T1" fmla="*/ 27 h 27"/>
                          <a:gd name="T2" fmla="*/ 29 w 52"/>
                          <a:gd name="T3" fmla="*/ 0 h 27"/>
                          <a:gd name="T4" fmla="*/ 52 w 52"/>
                          <a:gd name="T5" fmla="*/ 22 h 2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52" h="27">
                            <a:moveTo>
                              <a:pt x="0" y="27"/>
                            </a:moveTo>
                            <a:lnTo>
                              <a:pt x="29" y="0"/>
                            </a:lnTo>
                            <a:lnTo>
                              <a:pt x="52" y="22"/>
                            </a:lnTo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77" name="Group 4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803" y="1412"/>
                      <a:ext cx="342" cy="774"/>
                      <a:chOff x="2803" y="1412"/>
                      <a:chExt cx="342" cy="774"/>
                    </a:xfrm>
                  </p:grpSpPr>
                  <p:sp>
                    <p:nvSpPr>
                      <p:cNvPr id="78" name="Freeform 4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03" y="1412"/>
                        <a:ext cx="342" cy="774"/>
                      </a:xfrm>
                      <a:custGeom>
                        <a:avLst/>
                        <a:gdLst>
                          <a:gd name="T0" fmla="*/ 105 w 342"/>
                          <a:gd name="T1" fmla="*/ 0 h 774"/>
                          <a:gd name="T2" fmla="*/ 24 w 342"/>
                          <a:gd name="T3" fmla="*/ 59 h 774"/>
                          <a:gd name="T4" fmla="*/ 0 w 342"/>
                          <a:gd name="T5" fmla="*/ 242 h 774"/>
                          <a:gd name="T6" fmla="*/ 64 w 342"/>
                          <a:gd name="T7" fmla="*/ 360 h 774"/>
                          <a:gd name="T8" fmla="*/ 64 w 342"/>
                          <a:gd name="T9" fmla="*/ 381 h 774"/>
                          <a:gd name="T10" fmla="*/ 70 w 342"/>
                          <a:gd name="T11" fmla="*/ 414 h 774"/>
                          <a:gd name="T12" fmla="*/ 76 w 342"/>
                          <a:gd name="T13" fmla="*/ 430 h 774"/>
                          <a:gd name="T14" fmla="*/ 64 w 342"/>
                          <a:gd name="T15" fmla="*/ 559 h 774"/>
                          <a:gd name="T16" fmla="*/ 47 w 342"/>
                          <a:gd name="T17" fmla="*/ 768 h 774"/>
                          <a:gd name="T18" fmla="*/ 64 w 342"/>
                          <a:gd name="T19" fmla="*/ 774 h 774"/>
                          <a:gd name="T20" fmla="*/ 105 w 342"/>
                          <a:gd name="T21" fmla="*/ 763 h 774"/>
                          <a:gd name="T22" fmla="*/ 128 w 342"/>
                          <a:gd name="T23" fmla="*/ 618 h 774"/>
                          <a:gd name="T24" fmla="*/ 140 w 342"/>
                          <a:gd name="T25" fmla="*/ 569 h 774"/>
                          <a:gd name="T26" fmla="*/ 180 w 342"/>
                          <a:gd name="T27" fmla="*/ 430 h 774"/>
                          <a:gd name="T28" fmla="*/ 186 w 342"/>
                          <a:gd name="T29" fmla="*/ 575 h 774"/>
                          <a:gd name="T30" fmla="*/ 203 w 342"/>
                          <a:gd name="T31" fmla="*/ 747 h 774"/>
                          <a:gd name="T32" fmla="*/ 261 w 342"/>
                          <a:gd name="T33" fmla="*/ 752 h 774"/>
                          <a:gd name="T34" fmla="*/ 267 w 342"/>
                          <a:gd name="T35" fmla="*/ 564 h 774"/>
                          <a:gd name="T36" fmla="*/ 261 w 342"/>
                          <a:gd name="T37" fmla="*/ 376 h 774"/>
                          <a:gd name="T38" fmla="*/ 261 w 342"/>
                          <a:gd name="T39" fmla="*/ 285 h 774"/>
                          <a:gd name="T40" fmla="*/ 273 w 342"/>
                          <a:gd name="T41" fmla="*/ 252 h 774"/>
                          <a:gd name="T42" fmla="*/ 279 w 342"/>
                          <a:gd name="T43" fmla="*/ 258 h 774"/>
                          <a:gd name="T44" fmla="*/ 337 w 342"/>
                          <a:gd name="T45" fmla="*/ 226 h 774"/>
                          <a:gd name="T46" fmla="*/ 342 w 342"/>
                          <a:gd name="T47" fmla="*/ 167 h 774"/>
                          <a:gd name="T48" fmla="*/ 250 w 342"/>
                          <a:gd name="T49" fmla="*/ 22 h 774"/>
                          <a:gd name="T50" fmla="*/ 186 w 342"/>
                          <a:gd name="T51" fmla="*/ 0 h 774"/>
                          <a:gd name="T52" fmla="*/ 198 w 342"/>
                          <a:gd name="T53" fmla="*/ 97 h 774"/>
                          <a:gd name="T54" fmla="*/ 186 w 342"/>
                          <a:gd name="T55" fmla="*/ 193 h 774"/>
                          <a:gd name="T56" fmla="*/ 157 w 342"/>
                          <a:gd name="T57" fmla="*/ 102 h 774"/>
                          <a:gd name="T58" fmla="*/ 105 w 342"/>
                          <a:gd name="T59" fmla="*/ 0 h 77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</a:cxnLst>
                        <a:rect l="0" t="0" r="r" b="b"/>
                        <a:pathLst>
                          <a:path w="342" h="774">
                            <a:moveTo>
                              <a:pt x="105" y="0"/>
                            </a:moveTo>
                            <a:lnTo>
                              <a:pt x="24" y="59"/>
                            </a:lnTo>
                            <a:lnTo>
                              <a:pt x="0" y="242"/>
                            </a:lnTo>
                            <a:lnTo>
                              <a:pt x="64" y="360"/>
                            </a:lnTo>
                            <a:lnTo>
                              <a:pt x="64" y="381"/>
                            </a:lnTo>
                            <a:lnTo>
                              <a:pt x="70" y="414"/>
                            </a:lnTo>
                            <a:lnTo>
                              <a:pt x="76" y="430"/>
                            </a:lnTo>
                            <a:lnTo>
                              <a:pt x="64" y="559"/>
                            </a:lnTo>
                            <a:lnTo>
                              <a:pt x="47" y="768"/>
                            </a:lnTo>
                            <a:lnTo>
                              <a:pt x="64" y="774"/>
                            </a:lnTo>
                            <a:lnTo>
                              <a:pt x="105" y="763"/>
                            </a:lnTo>
                            <a:lnTo>
                              <a:pt x="128" y="618"/>
                            </a:lnTo>
                            <a:lnTo>
                              <a:pt x="140" y="569"/>
                            </a:lnTo>
                            <a:lnTo>
                              <a:pt x="180" y="430"/>
                            </a:lnTo>
                            <a:lnTo>
                              <a:pt x="186" y="575"/>
                            </a:lnTo>
                            <a:lnTo>
                              <a:pt x="203" y="747"/>
                            </a:lnTo>
                            <a:lnTo>
                              <a:pt x="261" y="752"/>
                            </a:lnTo>
                            <a:lnTo>
                              <a:pt x="267" y="564"/>
                            </a:lnTo>
                            <a:lnTo>
                              <a:pt x="261" y="376"/>
                            </a:lnTo>
                            <a:lnTo>
                              <a:pt x="261" y="285"/>
                            </a:lnTo>
                            <a:lnTo>
                              <a:pt x="273" y="252"/>
                            </a:lnTo>
                            <a:lnTo>
                              <a:pt x="279" y="258"/>
                            </a:lnTo>
                            <a:lnTo>
                              <a:pt x="337" y="226"/>
                            </a:lnTo>
                            <a:lnTo>
                              <a:pt x="342" y="167"/>
                            </a:lnTo>
                            <a:lnTo>
                              <a:pt x="250" y="22"/>
                            </a:lnTo>
                            <a:lnTo>
                              <a:pt x="186" y="0"/>
                            </a:lnTo>
                            <a:lnTo>
                              <a:pt x="198" y="97"/>
                            </a:lnTo>
                            <a:lnTo>
                              <a:pt x="186" y="193"/>
                            </a:lnTo>
                            <a:lnTo>
                              <a:pt x="157" y="102"/>
                            </a:lnTo>
                            <a:lnTo>
                              <a:pt x="105" y="0"/>
                            </a:lnTo>
                            <a:close/>
                          </a:path>
                        </a:pathLst>
                      </a:custGeom>
                      <a:solidFill>
                        <a:srgbClr val="5F3F1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79" name="Freeform 4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21" y="1498"/>
                        <a:ext cx="87" cy="199"/>
                      </a:xfrm>
                      <a:custGeom>
                        <a:avLst/>
                        <a:gdLst>
                          <a:gd name="T0" fmla="*/ 40 w 87"/>
                          <a:gd name="T1" fmla="*/ 0 h 199"/>
                          <a:gd name="T2" fmla="*/ 52 w 87"/>
                          <a:gd name="T3" fmla="*/ 48 h 199"/>
                          <a:gd name="T4" fmla="*/ 46 w 87"/>
                          <a:gd name="T5" fmla="*/ 118 h 199"/>
                          <a:gd name="T6" fmla="*/ 0 w 87"/>
                          <a:gd name="T7" fmla="*/ 129 h 199"/>
                          <a:gd name="T8" fmla="*/ 46 w 87"/>
                          <a:gd name="T9" fmla="*/ 134 h 199"/>
                          <a:gd name="T10" fmla="*/ 58 w 87"/>
                          <a:gd name="T11" fmla="*/ 177 h 199"/>
                          <a:gd name="T12" fmla="*/ 87 w 87"/>
                          <a:gd name="T13" fmla="*/ 199 h 199"/>
                          <a:gd name="T14" fmla="*/ 75 w 87"/>
                          <a:gd name="T15" fmla="*/ 161 h 199"/>
                          <a:gd name="T16" fmla="*/ 69 w 87"/>
                          <a:gd name="T17" fmla="*/ 145 h 199"/>
                          <a:gd name="T18" fmla="*/ 64 w 87"/>
                          <a:gd name="T19" fmla="*/ 97 h 199"/>
                          <a:gd name="T20" fmla="*/ 40 w 87"/>
                          <a:gd name="T21" fmla="*/ 0 h 19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</a:cxnLst>
                        <a:rect l="0" t="0" r="r" b="b"/>
                        <a:pathLst>
                          <a:path w="87" h="199">
                            <a:moveTo>
                              <a:pt x="40" y="0"/>
                            </a:moveTo>
                            <a:lnTo>
                              <a:pt x="52" y="48"/>
                            </a:lnTo>
                            <a:lnTo>
                              <a:pt x="46" y="118"/>
                            </a:lnTo>
                            <a:lnTo>
                              <a:pt x="0" y="129"/>
                            </a:lnTo>
                            <a:lnTo>
                              <a:pt x="46" y="134"/>
                            </a:lnTo>
                            <a:lnTo>
                              <a:pt x="58" y="177"/>
                            </a:lnTo>
                            <a:lnTo>
                              <a:pt x="87" y="199"/>
                            </a:lnTo>
                            <a:lnTo>
                              <a:pt x="75" y="161"/>
                            </a:lnTo>
                            <a:lnTo>
                              <a:pt x="69" y="145"/>
                            </a:lnTo>
                            <a:lnTo>
                              <a:pt x="64" y="97"/>
                            </a:lnTo>
                            <a:lnTo>
                              <a:pt x="40" y="0"/>
                            </a:lnTo>
                            <a:close/>
                          </a:path>
                        </a:pathLst>
                      </a:custGeom>
                      <a:solidFill>
                        <a:srgbClr val="3F1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0" name="Freeform 4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902" y="1509"/>
                        <a:ext cx="29" cy="27"/>
                      </a:xfrm>
                      <a:custGeom>
                        <a:avLst/>
                        <a:gdLst>
                          <a:gd name="T0" fmla="*/ 0 w 29"/>
                          <a:gd name="T1" fmla="*/ 27 h 27"/>
                          <a:gd name="T2" fmla="*/ 6 w 29"/>
                          <a:gd name="T3" fmla="*/ 0 h 27"/>
                          <a:gd name="T4" fmla="*/ 29 w 29"/>
                          <a:gd name="T5" fmla="*/ 21 h 27"/>
                          <a:gd name="T6" fmla="*/ 0 w 29"/>
                          <a:gd name="T7" fmla="*/ 27 h 2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</a:cxnLst>
                        <a:rect l="0" t="0" r="r" b="b"/>
                        <a:pathLst>
                          <a:path w="29" h="27">
                            <a:moveTo>
                              <a:pt x="0" y="27"/>
                            </a:moveTo>
                            <a:lnTo>
                              <a:pt x="6" y="0"/>
                            </a:lnTo>
                            <a:lnTo>
                              <a:pt x="29" y="21"/>
                            </a:lnTo>
                            <a:lnTo>
                              <a:pt x="0" y="27"/>
                            </a:lnTo>
                            <a:close/>
                          </a:path>
                        </a:pathLst>
                      </a:custGeom>
                      <a:solidFill>
                        <a:srgbClr val="FFDFB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grpSp>
              <p:nvGrpSpPr>
                <p:cNvPr id="64" name="Group 46"/>
                <p:cNvGrpSpPr>
                  <a:grpSpLocks/>
                </p:cNvGrpSpPr>
                <p:nvPr/>
              </p:nvGrpSpPr>
              <p:grpSpPr bwMode="auto">
                <a:xfrm>
                  <a:off x="2896" y="1278"/>
                  <a:ext cx="186" cy="386"/>
                  <a:chOff x="2896" y="1278"/>
                  <a:chExt cx="186" cy="386"/>
                </a:xfrm>
              </p:grpSpPr>
              <p:grpSp>
                <p:nvGrpSpPr>
                  <p:cNvPr id="65" name="Group 47"/>
                  <p:cNvGrpSpPr>
                    <a:grpSpLocks/>
                  </p:cNvGrpSpPr>
                  <p:nvPr/>
                </p:nvGrpSpPr>
                <p:grpSpPr bwMode="auto">
                  <a:xfrm>
                    <a:off x="2896" y="1278"/>
                    <a:ext cx="110" cy="150"/>
                    <a:chOff x="2896" y="1278"/>
                    <a:chExt cx="110" cy="150"/>
                  </a:xfrm>
                </p:grpSpPr>
                <p:grpSp>
                  <p:nvGrpSpPr>
                    <p:cNvPr id="67" name="Group 4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902" y="1283"/>
                      <a:ext cx="99" cy="145"/>
                      <a:chOff x="2902" y="1283"/>
                      <a:chExt cx="99" cy="145"/>
                    </a:xfrm>
                  </p:grpSpPr>
                  <p:sp>
                    <p:nvSpPr>
                      <p:cNvPr id="69" name="Freeform 4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902" y="1283"/>
                        <a:ext cx="99" cy="145"/>
                      </a:xfrm>
                      <a:custGeom>
                        <a:avLst/>
                        <a:gdLst>
                          <a:gd name="T0" fmla="*/ 93 w 99"/>
                          <a:gd name="T1" fmla="*/ 22 h 145"/>
                          <a:gd name="T2" fmla="*/ 99 w 99"/>
                          <a:gd name="T3" fmla="*/ 48 h 145"/>
                          <a:gd name="T4" fmla="*/ 93 w 99"/>
                          <a:gd name="T5" fmla="*/ 54 h 145"/>
                          <a:gd name="T6" fmla="*/ 99 w 99"/>
                          <a:gd name="T7" fmla="*/ 65 h 145"/>
                          <a:gd name="T8" fmla="*/ 93 w 99"/>
                          <a:gd name="T9" fmla="*/ 70 h 145"/>
                          <a:gd name="T10" fmla="*/ 93 w 99"/>
                          <a:gd name="T11" fmla="*/ 86 h 145"/>
                          <a:gd name="T12" fmla="*/ 93 w 99"/>
                          <a:gd name="T13" fmla="*/ 97 h 145"/>
                          <a:gd name="T14" fmla="*/ 93 w 99"/>
                          <a:gd name="T15" fmla="*/ 108 h 145"/>
                          <a:gd name="T16" fmla="*/ 87 w 99"/>
                          <a:gd name="T17" fmla="*/ 118 h 145"/>
                          <a:gd name="T18" fmla="*/ 81 w 99"/>
                          <a:gd name="T19" fmla="*/ 124 h 145"/>
                          <a:gd name="T20" fmla="*/ 81 w 99"/>
                          <a:gd name="T21" fmla="*/ 129 h 145"/>
                          <a:gd name="T22" fmla="*/ 64 w 99"/>
                          <a:gd name="T23" fmla="*/ 145 h 145"/>
                          <a:gd name="T24" fmla="*/ 12 w 99"/>
                          <a:gd name="T25" fmla="*/ 124 h 145"/>
                          <a:gd name="T26" fmla="*/ 12 w 99"/>
                          <a:gd name="T27" fmla="*/ 91 h 145"/>
                          <a:gd name="T28" fmla="*/ 12 w 99"/>
                          <a:gd name="T29" fmla="*/ 86 h 145"/>
                          <a:gd name="T30" fmla="*/ 6 w 99"/>
                          <a:gd name="T31" fmla="*/ 81 h 145"/>
                          <a:gd name="T32" fmla="*/ 0 w 99"/>
                          <a:gd name="T33" fmla="*/ 70 h 145"/>
                          <a:gd name="T34" fmla="*/ 0 w 99"/>
                          <a:gd name="T35" fmla="*/ 54 h 145"/>
                          <a:gd name="T36" fmla="*/ 6 w 99"/>
                          <a:gd name="T37" fmla="*/ 48 h 145"/>
                          <a:gd name="T38" fmla="*/ 6 w 99"/>
                          <a:gd name="T39" fmla="*/ 43 h 145"/>
                          <a:gd name="T40" fmla="*/ 6 w 99"/>
                          <a:gd name="T41" fmla="*/ 32 h 145"/>
                          <a:gd name="T42" fmla="*/ 6 w 99"/>
                          <a:gd name="T43" fmla="*/ 27 h 145"/>
                          <a:gd name="T44" fmla="*/ 12 w 99"/>
                          <a:gd name="T45" fmla="*/ 16 h 145"/>
                          <a:gd name="T46" fmla="*/ 12 w 99"/>
                          <a:gd name="T47" fmla="*/ 11 h 145"/>
                          <a:gd name="T48" fmla="*/ 23 w 99"/>
                          <a:gd name="T49" fmla="*/ 0 h 145"/>
                          <a:gd name="T50" fmla="*/ 35 w 99"/>
                          <a:gd name="T51" fmla="*/ 0 h 145"/>
                          <a:gd name="T52" fmla="*/ 46 w 99"/>
                          <a:gd name="T53" fmla="*/ 0 h 145"/>
                          <a:gd name="T54" fmla="*/ 58 w 99"/>
                          <a:gd name="T55" fmla="*/ 0 h 145"/>
                          <a:gd name="T56" fmla="*/ 64 w 99"/>
                          <a:gd name="T57" fmla="*/ 0 h 145"/>
                          <a:gd name="T58" fmla="*/ 75 w 99"/>
                          <a:gd name="T59" fmla="*/ 0 h 145"/>
                          <a:gd name="T60" fmla="*/ 87 w 99"/>
                          <a:gd name="T61" fmla="*/ 5 h 145"/>
                          <a:gd name="T62" fmla="*/ 87 w 99"/>
                          <a:gd name="T63" fmla="*/ 11 h 145"/>
                          <a:gd name="T64" fmla="*/ 93 w 99"/>
                          <a:gd name="T65" fmla="*/ 16 h 145"/>
                          <a:gd name="T66" fmla="*/ 93 w 99"/>
                          <a:gd name="T67" fmla="*/ 22 h 145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</a:cxnLst>
                        <a:rect l="0" t="0" r="r" b="b"/>
                        <a:pathLst>
                          <a:path w="99" h="145">
                            <a:moveTo>
                              <a:pt x="93" y="22"/>
                            </a:moveTo>
                            <a:lnTo>
                              <a:pt x="99" y="48"/>
                            </a:lnTo>
                            <a:lnTo>
                              <a:pt x="93" y="54"/>
                            </a:lnTo>
                            <a:lnTo>
                              <a:pt x="99" y="65"/>
                            </a:lnTo>
                            <a:lnTo>
                              <a:pt x="93" y="70"/>
                            </a:lnTo>
                            <a:lnTo>
                              <a:pt x="93" y="86"/>
                            </a:lnTo>
                            <a:lnTo>
                              <a:pt x="93" y="97"/>
                            </a:lnTo>
                            <a:lnTo>
                              <a:pt x="93" y="108"/>
                            </a:lnTo>
                            <a:lnTo>
                              <a:pt x="87" y="118"/>
                            </a:lnTo>
                            <a:lnTo>
                              <a:pt x="81" y="124"/>
                            </a:lnTo>
                            <a:lnTo>
                              <a:pt x="81" y="129"/>
                            </a:lnTo>
                            <a:lnTo>
                              <a:pt x="64" y="145"/>
                            </a:lnTo>
                            <a:lnTo>
                              <a:pt x="12" y="124"/>
                            </a:lnTo>
                            <a:lnTo>
                              <a:pt x="12" y="91"/>
                            </a:lnTo>
                            <a:lnTo>
                              <a:pt x="12" y="86"/>
                            </a:lnTo>
                            <a:lnTo>
                              <a:pt x="6" y="81"/>
                            </a:lnTo>
                            <a:lnTo>
                              <a:pt x="0" y="70"/>
                            </a:lnTo>
                            <a:lnTo>
                              <a:pt x="0" y="54"/>
                            </a:lnTo>
                            <a:lnTo>
                              <a:pt x="6" y="48"/>
                            </a:lnTo>
                            <a:lnTo>
                              <a:pt x="6" y="43"/>
                            </a:lnTo>
                            <a:lnTo>
                              <a:pt x="6" y="32"/>
                            </a:lnTo>
                            <a:lnTo>
                              <a:pt x="6" y="27"/>
                            </a:lnTo>
                            <a:lnTo>
                              <a:pt x="12" y="16"/>
                            </a:lnTo>
                            <a:lnTo>
                              <a:pt x="12" y="11"/>
                            </a:lnTo>
                            <a:lnTo>
                              <a:pt x="23" y="0"/>
                            </a:lnTo>
                            <a:lnTo>
                              <a:pt x="35" y="0"/>
                            </a:lnTo>
                            <a:lnTo>
                              <a:pt x="46" y="0"/>
                            </a:lnTo>
                            <a:lnTo>
                              <a:pt x="58" y="0"/>
                            </a:lnTo>
                            <a:lnTo>
                              <a:pt x="64" y="0"/>
                            </a:lnTo>
                            <a:lnTo>
                              <a:pt x="75" y="0"/>
                            </a:lnTo>
                            <a:lnTo>
                              <a:pt x="87" y="5"/>
                            </a:lnTo>
                            <a:lnTo>
                              <a:pt x="87" y="11"/>
                            </a:lnTo>
                            <a:lnTo>
                              <a:pt x="93" y="16"/>
                            </a:lnTo>
                            <a:lnTo>
                              <a:pt x="93" y="22"/>
                            </a:lnTo>
                            <a:close/>
                          </a:path>
                        </a:pathLst>
                      </a:custGeom>
                      <a:solidFill>
                        <a:srgbClr val="FF7F7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70" name="Group 5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914" y="1331"/>
                        <a:ext cx="81" cy="70"/>
                        <a:chOff x="2914" y="1331"/>
                        <a:chExt cx="81" cy="70"/>
                      </a:xfrm>
                    </p:grpSpPr>
                    <p:sp>
                      <p:nvSpPr>
                        <p:cNvPr id="71" name="Freeform 51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943" y="1331"/>
                          <a:ext cx="34" cy="11"/>
                        </a:xfrm>
                        <a:custGeom>
                          <a:avLst/>
                          <a:gdLst>
                            <a:gd name="T0" fmla="*/ 0 w 34"/>
                            <a:gd name="T1" fmla="*/ 0 h 11"/>
                            <a:gd name="T2" fmla="*/ 17 w 34"/>
                            <a:gd name="T3" fmla="*/ 0 h 11"/>
                            <a:gd name="T4" fmla="*/ 23 w 34"/>
                            <a:gd name="T5" fmla="*/ 0 h 11"/>
                            <a:gd name="T6" fmla="*/ 29 w 34"/>
                            <a:gd name="T7" fmla="*/ 6 h 11"/>
                            <a:gd name="T8" fmla="*/ 34 w 34"/>
                            <a:gd name="T9" fmla="*/ 6 h 11"/>
                            <a:gd name="T10" fmla="*/ 29 w 34"/>
                            <a:gd name="T11" fmla="*/ 6 h 11"/>
                            <a:gd name="T12" fmla="*/ 29 w 34"/>
                            <a:gd name="T13" fmla="*/ 11 h 11"/>
                            <a:gd name="T14" fmla="*/ 29 w 34"/>
                            <a:gd name="T15" fmla="*/ 11 h 11"/>
                            <a:gd name="T16" fmla="*/ 17 w 34"/>
                            <a:gd name="T17" fmla="*/ 11 h 11"/>
                            <a:gd name="T18" fmla="*/ 5 w 34"/>
                            <a:gd name="T19" fmla="*/ 11 h 11"/>
                            <a:gd name="T20" fmla="*/ 11 w 34"/>
                            <a:gd name="T21" fmla="*/ 11 h 11"/>
                            <a:gd name="T22" fmla="*/ 5 w 34"/>
                            <a:gd name="T23" fmla="*/ 6 h 11"/>
                            <a:gd name="T24" fmla="*/ 0 w 34"/>
                            <a:gd name="T25" fmla="*/ 0 h 11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</a:cxnLst>
                          <a:rect l="0" t="0" r="r" b="b"/>
                          <a:pathLst>
                            <a:path w="34" h="11">
                              <a:moveTo>
                                <a:pt x="0" y="0"/>
                              </a:moveTo>
                              <a:lnTo>
                                <a:pt x="17" y="0"/>
                              </a:lnTo>
                              <a:lnTo>
                                <a:pt x="23" y="0"/>
                              </a:lnTo>
                              <a:lnTo>
                                <a:pt x="29" y="6"/>
                              </a:lnTo>
                              <a:lnTo>
                                <a:pt x="34" y="6"/>
                              </a:lnTo>
                              <a:lnTo>
                                <a:pt x="29" y="6"/>
                              </a:lnTo>
                              <a:lnTo>
                                <a:pt x="29" y="11"/>
                              </a:lnTo>
                              <a:lnTo>
                                <a:pt x="29" y="11"/>
                              </a:lnTo>
                              <a:lnTo>
                                <a:pt x="17" y="11"/>
                              </a:lnTo>
                              <a:lnTo>
                                <a:pt x="5" y="11"/>
                              </a:lnTo>
                              <a:lnTo>
                                <a:pt x="11" y="11"/>
                              </a:lnTo>
                              <a:lnTo>
                                <a:pt x="5" y="6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7F5F3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72" name="Freeform 5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983" y="1364"/>
                          <a:ext cx="12" cy="10"/>
                        </a:xfrm>
                        <a:custGeom>
                          <a:avLst/>
                          <a:gdLst>
                            <a:gd name="T0" fmla="*/ 0 w 12"/>
                            <a:gd name="T1" fmla="*/ 0 h 10"/>
                            <a:gd name="T2" fmla="*/ 12 w 12"/>
                            <a:gd name="T3" fmla="*/ 0 h 10"/>
                            <a:gd name="T4" fmla="*/ 12 w 12"/>
                            <a:gd name="T5" fmla="*/ 10 h 10"/>
                            <a:gd name="T6" fmla="*/ 0 w 12"/>
                            <a:gd name="T7" fmla="*/ 0 h 1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</a:cxnLst>
                          <a:rect l="0" t="0" r="r" b="b"/>
                          <a:pathLst>
                            <a:path w="12" h="10">
                              <a:moveTo>
                                <a:pt x="0" y="0"/>
                              </a:moveTo>
                              <a:lnTo>
                                <a:pt x="12" y="0"/>
                              </a:lnTo>
                              <a:lnTo>
                                <a:pt x="12" y="1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7F5F3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73" name="Freeform 53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914" y="1364"/>
                          <a:ext cx="52" cy="37"/>
                        </a:xfrm>
                        <a:custGeom>
                          <a:avLst/>
                          <a:gdLst>
                            <a:gd name="T0" fmla="*/ 0 w 52"/>
                            <a:gd name="T1" fmla="*/ 5 h 37"/>
                            <a:gd name="T2" fmla="*/ 5 w 52"/>
                            <a:gd name="T3" fmla="*/ 5 h 37"/>
                            <a:gd name="T4" fmla="*/ 23 w 52"/>
                            <a:gd name="T5" fmla="*/ 27 h 37"/>
                            <a:gd name="T6" fmla="*/ 52 w 52"/>
                            <a:gd name="T7" fmla="*/ 37 h 37"/>
                            <a:gd name="T8" fmla="*/ 17 w 52"/>
                            <a:gd name="T9" fmla="*/ 32 h 37"/>
                            <a:gd name="T10" fmla="*/ 5 w 52"/>
                            <a:gd name="T11" fmla="*/ 21 h 37"/>
                            <a:gd name="T12" fmla="*/ 0 w 52"/>
                            <a:gd name="T13" fmla="*/ 21 h 37"/>
                            <a:gd name="T14" fmla="*/ 0 w 52"/>
                            <a:gd name="T15" fmla="*/ 0 h 37"/>
                            <a:gd name="T16" fmla="*/ 0 w 52"/>
                            <a:gd name="T17" fmla="*/ 5 h 37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</a:cxnLst>
                          <a:rect l="0" t="0" r="r" b="b"/>
                          <a:pathLst>
                            <a:path w="52" h="37">
                              <a:moveTo>
                                <a:pt x="0" y="5"/>
                              </a:moveTo>
                              <a:lnTo>
                                <a:pt x="5" y="5"/>
                              </a:lnTo>
                              <a:lnTo>
                                <a:pt x="23" y="27"/>
                              </a:lnTo>
                              <a:lnTo>
                                <a:pt x="52" y="37"/>
                              </a:lnTo>
                              <a:lnTo>
                                <a:pt x="17" y="32"/>
                              </a:lnTo>
                              <a:lnTo>
                                <a:pt x="5" y="21"/>
                              </a:lnTo>
                              <a:lnTo>
                                <a:pt x="0" y="21"/>
                              </a:lnTo>
                              <a:lnTo>
                                <a:pt x="0" y="0"/>
                              </a:lnTo>
                              <a:lnTo>
                                <a:pt x="0" y="5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7F5F3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sp>
                  <p:nvSpPr>
                    <p:cNvPr id="68" name="Freeform 54"/>
                    <p:cNvSpPr>
                      <a:spLocks/>
                    </p:cNvSpPr>
                    <p:nvPr/>
                  </p:nvSpPr>
                  <p:spPr bwMode="auto">
                    <a:xfrm>
                      <a:off x="2896" y="1278"/>
                      <a:ext cx="110" cy="96"/>
                    </a:xfrm>
                    <a:custGeom>
                      <a:avLst/>
                      <a:gdLst>
                        <a:gd name="T0" fmla="*/ 18 w 110"/>
                        <a:gd name="T1" fmla="*/ 96 h 96"/>
                        <a:gd name="T2" fmla="*/ 12 w 110"/>
                        <a:gd name="T3" fmla="*/ 86 h 96"/>
                        <a:gd name="T4" fmla="*/ 6 w 110"/>
                        <a:gd name="T5" fmla="*/ 70 h 96"/>
                        <a:gd name="T6" fmla="*/ 0 w 110"/>
                        <a:gd name="T7" fmla="*/ 53 h 96"/>
                        <a:gd name="T8" fmla="*/ 0 w 110"/>
                        <a:gd name="T9" fmla="*/ 32 h 96"/>
                        <a:gd name="T10" fmla="*/ 6 w 110"/>
                        <a:gd name="T11" fmla="*/ 16 h 96"/>
                        <a:gd name="T12" fmla="*/ 18 w 110"/>
                        <a:gd name="T13" fmla="*/ 10 h 96"/>
                        <a:gd name="T14" fmla="*/ 29 w 110"/>
                        <a:gd name="T15" fmla="*/ 5 h 96"/>
                        <a:gd name="T16" fmla="*/ 52 w 110"/>
                        <a:gd name="T17" fmla="*/ 0 h 96"/>
                        <a:gd name="T18" fmla="*/ 76 w 110"/>
                        <a:gd name="T19" fmla="*/ 5 h 96"/>
                        <a:gd name="T20" fmla="*/ 93 w 110"/>
                        <a:gd name="T21" fmla="*/ 10 h 96"/>
                        <a:gd name="T22" fmla="*/ 105 w 110"/>
                        <a:gd name="T23" fmla="*/ 10 h 96"/>
                        <a:gd name="T24" fmla="*/ 110 w 110"/>
                        <a:gd name="T25" fmla="*/ 10 h 96"/>
                        <a:gd name="T26" fmla="*/ 105 w 110"/>
                        <a:gd name="T27" fmla="*/ 16 h 96"/>
                        <a:gd name="T28" fmla="*/ 99 w 110"/>
                        <a:gd name="T29" fmla="*/ 27 h 96"/>
                        <a:gd name="T30" fmla="*/ 99 w 110"/>
                        <a:gd name="T31" fmla="*/ 32 h 96"/>
                        <a:gd name="T32" fmla="*/ 93 w 110"/>
                        <a:gd name="T33" fmla="*/ 27 h 96"/>
                        <a:gd name="T34" fmla="*/ 76 w 110"/>
                        <a:gd name="T35" fmla="*/ 21 h 96"/>
                        <a:gd name="T36" fmla="*/ 64 w 110"/>
                        <a:gd name="T37" fmla="*/ 21 h 96"/>
                        <a:gd name="T38" fmla="*/ 52 w 110"/>
                        <a:gd name="T39" fmla="*/ 21 h 96"/>
                        <a:gd name="T40" fmla="*/ 41 w 110"/>
                        <a:gd name="T41" fmla="*/ 21 h 96"/>
                        <a:gd name="T42" fmla="*/ 47 w 110"/>
                        <a:gd name="T43" fmla="*/ 27 h 96"/>
                        <a:gd name="T44" fmla="*/ 47 w 110"/>
                        <a:gd name="T45" fmla="*/ 32 h 96"/>
                        <a:gd name="T46" fmla="*/ 41 w 110"/>
                        <a:gd name="T47" fmla="*/ 37 h 96"/>
                        <a:gd name="T48" fmla="*/ 35 w 110"/>
                        <a:gd name="T49" fmla="*/ 48 h 96"/>
                        <a:gd name="T50" fmla="*/ 29 w 110"/>
                        <a:gd name="T51" fmla="*/ 59 h 96"/>
                        <a:gd name="T52" fmla="*/ 29 w 110"/>
                        <a:gd name="T53" fmla="*/ 70 h 96"/>
                        <a:gd name="T54" fmla="*/ 23 w 110"/>
                        <a:gd name="T55" fmla="*/ 64 h 96"/>
                        <a:gd name="T56" fmla="*/ 23 w 110"/>
                        <a:gd name="T57" fmla="*/ 59 h 96"/>
                        <a:gd name="T58" fmla="*/ 18 w 110"/>
                        <a:gd name="T59" fmla="*/ 53 h 96"/>
                        <a:gd name="T60" fmla="*/ 6 w 110"/>
                        <a:gd name="T61" fmla="*/ 59 h 96"/>
                        <a:gd name="T62" fmla="*/ 6 w 110"/>
                        <a:gd name="T63" fmla="*/ 59 h 96"/>
                        <a:gd name="T64" fmla="*/ 12 w 110"/>
                        <a:gd name="T65" fmla="*/ 80 h 96"/>
                        <a:gd name="T66" fmla="*/ 12 w 110"/>
                        <a:gd name="T67" fmla="*/ 86 h 96"/>
                        <a:gd name="T68" fmla="*/ 18 w 110"/>
                        <a:gd name="T69" fmla="*/ 96 h 9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</a:cxnLst>
                      <a:rect l="0" t="0" r="r" b="b"/>
                      <a:pathLst>
                        <a:path w="110" h="96">
                          <a:moveTo>
                            <a:pt x="18" y="96"/>
                          </a:moveTo>
                          <a:lnTo>
                            <a:pt x="12" y="86"/>
                          </a:lnTo>
                          <a:lnTo>
                            <a:pt x="6" y="70"/>
                          </a:lnTo>
                          <a:lnTo>
                            <a:pt x="0" y="53"/>
                          </a:lnTo>
                          <a:lnTo>
                            <a:pt x="0" y="32"/>
                          </a:lnTo>
                          <a:lnTo>
                            <a:pt x="6" y="16"/>
                          </a:lnTo>
                          <a:lnTo>
                            <a:pt x="18" y="10"/>
                          </a:lnTo>
                          <a:lnTo>
                            <a:pt x="29" y="5"/>
                          </a:lnTo>
                          <a:lnTo>
                            <a:pt x="52" y="0"/>
                          </a:lnTo>
                          <a:lnTo>
                            <a:pt x="76" y="5"/>
                          </a:lnTo>
                          <a:lnTo>
                            <a:pt x="93" y="10"/>
                          </a:lnTo>
                          <a:lnTo>
                            <a:pt x="105" y="10"/>
                          </a:lnTo>
                          <a:lnTo>
                            <a:pt x="110" y="10"/>
                          </a:lnTo>
                          <a:lnTo>
                            <a:pt x="105" y="16"/>
                          </a:lnTo>
                          <a:lnTo>
                            <a:pt x="99" y="27"/>
                          </a:lnTo>
                          <a:lnTo>
                            <a:pt x="99" y="32"/>
                          </a:lnTo>
                          <a:lnTo>
                            <a:pt x="93" y="27"/>
                          </a:lnTo>
                          <a:lnTo>
                            <a:pt x="76" y="21"/>
                          </a:lnTo>
                          <a:lnTo>
                            <a:pt x="64" y="21"/>
                          </a:lnTo>
                          <a:lnTo>
                            <a:pt x="52" y="21"/>
                          </a:lnTo>
                          <a:lnTo>
                            <a:pt x="41" y="21"/>
                          </a:lnTo>
                          <a:lnTo>
                            <a:pt x="47" y="27"/>
                          </a:lnTo>
                          <a:lnTo>
                            <a:pt x="47" y="32"/>
                          </a:lnTo>
                          <a:lnTo>
                            <a:pt x="41" y="37"/>
                          </a:lnTo>
                          <a:lnTo>
                            <a:pt x="35" y="48"/>
                          </a:lnTo>
                          <a:lnTo>
                            <a:pt x="29" y="59"/>
                          </a:lnTo>
                          <a:lnTo>
                            <a:pt x="29" y="70"/>
                          </a:lnTo>
                          <a:lnTo>
                            <a:pt x="23" y="64"/>
                          </a:lnTo>
                          <a:lnTo>
                            <a:pt x="23" y="59"/>
                          </a:lnTo>
                          <a:lnTo>
                            <a:pt x="18" y="53"/>
                          </a:lnTo>
                          <a:lnTo>
                            <a:pt x="6" y="59"/>
                          </a:lnTo>
                          <a:lnTo>
                            <a:pt x="6" y="59"/>
                          </a:lnTo>
                          <a:lnTo>
                            <a:pt x="12" y="80"/>
                          </a:lnTo>
                          <a:lnTo>
                            <a:pt x="12" y="86"/>
                          </a:lnTo>
                          <a:lnTo>
                            <a:pt x="18" y="96"/>
                          </a:lnTo>
                          <a:close/>
                        </a:path>
                      </a:pathLst>
                    </a:custGeom>
                    <a:solidFill>
                      <a:srgbClr val="BF7F1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66" name="Freeform 55"/>
                  <p:cNvSpPr>
                    <a:spLocks/>
                  </p:cNvSpPr>
                  <p:nvPr/>
                </p:nvSpPr>
                <p:spPr bwMode="auto">
                  <a:xfrm>
                    <a:off x="2989" y="1622"/>
                    <a:ext cx="93" cy="42"/>
                  </a:xfrm>
                  <a:custGeom>
                    <a:avLst/>
                    <a:gdLst>
                      <a:gd name="T0" fmla="*/ 93 w 93"/>
                      <a:gd name="T1" fmla="*/ 37 h 42"/>
                      <a:gd name="T2" fmla="*/ 69 w 93"/>
                      <a:gd name="T3" fmla="*/ 42 h 42"/>
                      <a:gd name="T4" fmla="*/ 40 w 93"/>
                      <a:gd name="T5" fmla="*/ 42 h 42"/>
                      <a:gd name="T6" fmla="*/ 17 w 93"/>
                      <a:gd name="T7" fmla="*/ 32 h 42"/>
                      <a:gd name="T8" fmla="*/ 0 w 93"/>
                      <a:gd name="T9" fmla="*/ 5 h 42"/>
                      <a:gd name="T10" fmla="*/ 40 w 93"/>
                      <a:gd name="T11" fmla="*/ 10 h 42"/>
                      <a:gd name="T12" fmla="*/ 40 w 93"/>
                      <a:gd name="T13" fmla="*/ 0 h 42"/>
                      <a:gd name="T14" fmla="*/ 58 w 93"/>
                      <a:gd name="T15" fmla="*/ 0 h 42"/>
                      <a:gd name="T16" fmla="*/ 81 w 93"/>
                      <a:gd name="T17" fmla="*/ 10 h 42"/>
                      <a:gd name="T18" fmla="*/ 87 w 93"/>
                      <a:gd name="T19" fmla="*/ 10 h 42"/>
                      <a:gd name="T20" fmla="*/ 93 w 93"/>
                      <a:gd name="T21" fmla="*/ 37 h 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93" h="42">
                        <a:moveTo>
                          <a:pt x="93" y="37"/>
                        </a:moveTo>
                        <a:lnTo>
                          <a:pt x="69" y="42"/>
                        </a:lnTo>
                        <a:lnTo>
                          <a:pt x="40" y="42"/>
                        </a:lnTo>
                        <a:lnTo>
                          <a:pt x="17" y="32"/>
                        </a:lnTo>
                        <a:lnTo>
                          <a:pt x="0" y="5"/>
                        </a:lnTo>
                        <a:lnTo>
                          <a:pt x="40" y="10"/>
                        </a:lnTo>
                        <a:lnTo>
                          <a:pt x="40" y="0"/>
                        </a:lnTo>
                        <a:lnTo>
                          <a:pt x="58" y="0"/>
                        </a:lnTo>
                        <a:lnTo>
                          <a:pt x="81" y="10"/>
                        </a:lnTo>
                        <a:lnTo>
                          <a:pt x="87" y="10"/>
                        </a:lnTo>
                        <a:lnTo>
                          <a:pt x="93" y="37"/>
                        </a:lnTo>
                        <a:close/>
                      </a:path>
                    </a:pathLst>
                  </a:custGeom>
                  <a:solidFill>
                    <a:srgbClr val="FF7F7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86" name="Group 32"/>
              <p:cNvGrpSpPr>
                <a:grpSpLocks/>
              </p:cNvGrpSpPr>
              <p:nvPr/>
            </p:nvGrpSpPr>
            <p:grpSpPr bwMode="auto">
              <a:xfrm>
                <a:off x="1054333" y="4180535"/>
                <a:ext cx="216181" cy="669925"/>
                <a:chOff x="2803" y="1278"/>
                <a:chExt cx="342" cy="956"/>
              </a:xfrm>
            </p:grpSpPr>
            <p:grpSp>
              <p:nvGrpSpPr>
                <p:cNvPr id="87" name="Group 33"/>
                <p:cNvGrpSpPr>
                  <a:grpSpLocks/>
                </p:cNvGrpSpPr>
                <p:nvPr/>
              </p:nvGrpSpPr>
              <p:grpSpPr bwMode="auto">
                <a:xfrm>
                  <a:off x="2803" y="1401"/>
                  <a:ext cx="342" cy="833"/>
                  <a:chOff x="2803" y="1401"/>
                  <a:chExt cx="342" cy="833"/>
                </a:xfrm>
              </p:grpSpPr>
              <p:grpSp>
                <p:nvGrpSpPr>
                  <p:cNvPr id="98" name="Group 34"/>
                  <p:cNvGrpSpPr>
                    <a:grpSpLocks/>
                  </p:cNvGrpSpPr>
                  <p:nvPr/>
                </p:nvGrpSpPr>
                <p:grpSpPr bwMode="auto">
                  <a:xfrm>
                    <a:off x="2815" y="2143"/>
                    <a:ext cx="301" cy="91"/>
                    <a:chOff x="2815" y="2143"/>
                    <a:chExt cx="301" cy="91"/>
                  </a:xfrm>
                </p:grpSpPr>
                <p:sp>
                  <p:nvSpPr>
                    <p:cNvPr id="108" name="Freeform 35"/>
                    <p:cNvSpPr>
                      <a:spLocks/>
                    </p:cNvSpPr>
                    <p:nvPr/>
                  </p:nvSpPr>
                  <p:spPr bwMode="auto">
                    <a:xfrm>
                      <a:off x="2815" y="2164"/>
                      <a:ext cx="93" cy="70"/>
                    </a:xfrm>
                    <a:custGeom>
                      <a:avLst/>
                      <a:gdLst>
                        <a:gd name="T0" fmla="*/ 35 w 93"/>
                        <a:gd name="T1" fmla="*/ 11 h 70"/>
                        <a:gd name="T2" fmla="*/ 12 w 93"/>
                        <a:gd name="T3" fmla="*/ 32 h 70"/>
                        <a:gd name="T4" fmla="*/ 0 w 93"/>
                        <a:gd name="T5" fmla="*/ 48 h 70"/>
                        <a:gd name="T6" fmla="*/ 0 w 93"/>
                        <a:gd name="T7" fmla="*/ 65 h 70"/>
                        <a:gd name="T8" fmla="*/ 12 w 93"/>
                        <a:gd name="T9" fmla="*/ 70 h 70"/>
                        <a:gd name="T10" fmla="*/ 41 w 93"/>
                        <a:gd name="T11" fmla="*/ 65 h 70"/>
                        <a:gd name="T12" fmla="*/ 58 w 93"/>
                        <a:gd name="T13" fmla="*/ 59 h 70"/>
                        <a:gd name="T14" fmla="*/ 70 w 93"/>
                        <a:gd name="T15" fmla="*/ 43 h 70"/>
                        <a:gd name="T16" fmla="*/ 93 w 93"/>
                        <a:gd name="T17" fmla="*/ 32 h 70"/>
                        <a:gd name="T18" fmla="*/ 93 w 93"/>
                        <a:gd name="T19" fmla="*/ 16 h 70"/>
                        <a:gd name="T20" fmla="*/ 87 w 93"/>
                        <a:gd name="T21" fmla="*/ 0 h 70"/>
                        <a:gd name="T22" fmla="*/ 64 w 93"/>
                        <a:gd name="T23" fmla="*/ 11 h 70"/>
                        <a:gd name="T24" fmla="*/ 35 w 93"/>
                        <a:gd name="T25" fmla="*/ 11 h 7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</a:cxnLst>
                      <a:rect l="0" t="0" r="r" b="b"/>
                      <a:pathLst>
                        <a:path w="93" h="70">
                          <a:moveTo>
                            <a:pt x="35" y="11"/>
                          </a:moveTo>
                          <a:lnTo>
                            <a:pt x="12" y="32"/>
                          </a:lnTo>
                          <a:lnTo>
                            <a:pt x="0" y="48"/>
                          </a:lnTo>
                          <a:lnTo>
                            <a:pt x="0" y="65"/>
                          </a:lnTo>
                          <a:lnTo>
                            <a:pt x="12" y="70"/>
                          </a:lnTo>
                          <a:lnTo>
                            <a:pt x="41" y="65"/>
                          </a:lnTo>
                          <a:lnTo>
                            <a:pt x="58" y="59"/>
                          </a:lnTo>
                          <a:lnTo>
                            <a:pt x="70" y="43"/>
                          </a:lnTo>
                          <a:lnTo>
                            <a:pt x="93" y="32"/>
                          </a:lnTo>
                          <a:lnTo>
                            <a:pt x="93" y="16"/>
                          </a:lnTo>
                          <a:lnTo>
                            <a:pt x="87" y="0"/>
                          </a:lnTo>
                          <a:lnTo>
                            <a:pt x="64" y="11"/>
                          </a:lnTo>
                          <a:lnTo>
                            <a:pt x="35" y="11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9" name="Freeform 36"/>
                    <p:cNvSpPr>
                      <a:spLocks/>
                    </p:cNvSpPr>
                    <p:nvPr/>
                  </p:nvSpPr>
                  <p:spPr bwMode="auto">
                    <a:xfrm>
                      <a:off x="3012" y="2143"/>
                      <a:ext cx="104" cy="75"/>
                    </a:xfrm>
                    <a:custGeom>
                      <a:avLst/>
                      <a:gdLst>
                        <a:gd name="T0" fmla="*/ 0 w 104"/>
                        <a:gd name="T1" fmla="*/ 5 h 75"/>
                        <a:gd name="T2" fmla="*/ 0 w 104"/>
                        <a:gd name="T3" fmla="*/ 32 h 75"/>
                        <a:gd name="T4" fmla="*/ 12 w 104"/>
                        <a:gd name="T5" fmla="*/ 43 h 75"/>
                        <a:gd name="T6" fmla="*/ 29 w 104"/>
                        <a:gd name="T7" fmla="*/ 48 h 75"/>
                        <a:gd name="T8" fmla="*/ 41 w 104"/>
                        <a:gd name="T9" fmla="*/ 53 h 75"/>
                        <a:gd name="T10" fmla="*/ 58 w 104"/>
                        <a:gd name="T11" fmla="*/ 64 h 75"/>
                        <a:gd name="T12" fmla="*/ 87 w 104"/>
                        <a:gd name="T13" fmla="*/ 75 h 75"/>
                        <a:gd name="T14" fmla="*/ 99 w 104"/>
                        <a:gd name="T15" fmla="*/ 69 h 75"/>
                        <a:gd name="T16" fmla="*/ 104 w 104"/>
                        <a:gd name="T17" fmla="*/ 64 h 75"/>
                        <a:gd name="T18" fmla="*/ 104 w 104"/>
                        <a:gd name="T19" fmla="*/ 59 h 75"/>
                        <a:gd name="T20" fmla="*/ 93 w 104"/>
                        <a:gd name="T21" fmla="*/ 43 h 75"/>
                        <a:gd name="T22" fmla="*/ 70 w 104"/>
                        <a:gd name="T23" fmla="*/ 26 h 75"/>
                        <a:gd name="T24" fmla="*/ 52 w 104"/>
                        <a:gd name="T25" fmla="*/ 10 h 75"/>
                        <a:gd name="T26" fmla="*/ 46 w 104"/>
                        <a:gd name="T27" fmla="*/ 0 h 75"/>
                        <a:gd name="T28" fmla="*/ 0 w 104"/>
                        <a:gd name="T29" fmla="*/ 5 h 7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</a:cxnLst>
                      <a:rect l="0" t="0" r="r" b="b"/>
                      <a:pathLst>
                        <a:path w="104" h="75">
                          <a:moveTo>
                            <a:pt x="0" y="5"/>
                          </a:moveTo>
                          <a:lnTo>
                            <a:pt x="0" y="32"/>
                          </a:lnTo>
                          <a:lnTo>
                            <a:pt x="12" y="43"/>
                          </a:lnTo>
                          <a:lnTo>
                            <a:pt x="29" y="48"/>
                          </a:lnTo>
                          <a:lnTo>
                            <a:pt x="41" y="53"/>
                          </a:lnTo>
                          <a:lnTo>
                            <a:pt x="58" y="64"/>
                          </a:lnTo>
                          <a:lnTo>
                            <a:pt x="87" y="75"/>
                          </a:lnTo>
                          <a:lnTo>
                            <a:pt x="99" y="69"/>
                          </a:lnTo>
                          <a:lnTo>
                            <a:pt x="104" y="64"/>
                          </a:lnTo>
                          <a:lnTo>
                            <a:pt x="104" y="59"/>
                          </a:lnTo>
                          <a:lnTo>
                            <a:pt x="93" y="43"/>
                          </a:lnTo>
                          <a:lnTo>
                            <a:pt x="70" y="26"/>
                          </a:lnTo>
                          <a:lnTo>
                            <a:pt x="52" y="10"/>
                          </a:lnTo>
                          <a:lnTo>
                            <a:pt x="46" y="0"/>
                          </a:lnTo>
                          <a:lnTo>
                            <a:pt x="0" y="5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9" name="Group 37"/>
                  <p:cNvGrpSpPr>
                    <a:grpSpLocks/>
                  </p:cNvGrpSpPr>
                  <p:nvPr/>
                </p:nvGrpSpPr>
                <p:grpSpPr bwMode="auto">
                  <a:xfrm>
                    <a:off x="2803" y="1401"/>
                    <a:ext cx="342" cy="785"/>
                    <a:chOff x="2803" y="1401"/>
                    <a:chExt cx="342" cy="785"/>
                  </a:xfrm>
                </p:grpSpPr>
                <p:grpSp>
                  <p:nvGrpSpPr>
                    <p:cNvPr id="100" name="Group 3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844" y="1401"/>
                      <a:ext cx="220" cy="253"/>
                      <a:chOff x="2844" y="1401"/>
                      <a:chExt cx="220" cy="253"/>
                    </a:xfrm>
                  </p:grpSpPr>
                  <p:sp>
                    <p:nvSpPr>
                      <p:cNvPr id="105" name="Freeform 3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44" y="1417"/>
                        <a:ext cx="220" cy="237"/>
                      </a:xfrm>
                      <a:custGeom>
                        <a:avLst/>
                        <a:gdLst>
                          <a:gd name="T0" fmla="*/ 0 w 220"/>
                          <a:gd name="T1" fmla="*/ 43 h 237"/>
                          <a:gd name="T2" fmla="*/ 70 w 220"/>
                          <a:gd name="T3" fmla="*/ 0 h 237"/>
                          <a:gd name="T4" fmla="*/ 139 w 220"/>
                          <a:gd name="T5" fmla="*/ 102 h 237"/>
                          <a:gd name="T6" fmla="*/ 151 w 220"/>
                          <a:gd name="T7" fmla="*/ 6 h 237"/>
                          <a:gd name="T8" fmla="*/ 197 w 220"/>
                          <a:gd name="T9" fmla="*/ 17 h 237"/>
                          <a:gd name="T10" fmla="*/ 220 w 220"/>
                          <a:gd name="T11" fmla="*/ 54 h 237"/>
                          <a:gd name="T12" fmla="*/ 214 w 220"/>
                          <a:gd name="T13" fmla="*/ 237 h 237"/>
                          <a:gd name="T14" fmla="*/ 23 w 220"/>
                          <a:gd name="T15" fmla="*/ 237 h 237"/>
                          <a:gd name="T16" fmla="*/ 0 w 220"/>
                          <a:gd name="T17" fmla="*/ 43 h 23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</a:cxnLst>
                        <a:rect l="0" t="0" r="r" b="b"/>
                        <a:pathLst>
                          <a:path w="220" h="237">
                            <a:moveTo>
                              <a:pt x="0" y="43"/>
                            </a:moveTo>
                            <a:lnTo>
                              <a:pt x="70" y="0"/>
                            </a:lnTo>
                            <a:lnTo>
                              <a:pt x="139" y="102"/>
                            </a:lnTo>
                            <a:lnTo>
                              <a:pt x="151" y="6"/>
                            </a:lnTo>
                            <a:lnTo>
                              <a:pt x="197" y="17"/>
                            </a:lnTo>
                            <a:lnTo>
                              <a:pt x="220" y="54"/>
                            </a:lnTo>
                            <a:lnTo>
                              <a:pt x="214" y="237"/>
                            </a:lnTo>
                            <a:lnTo>
                              <a:pt x="23" y="237"/>
                            </a:lnTo>
                            <a:lnTo>
                              <a:pt x="0" y="43"/>
                            </a:lnTo>
                            <a:close/>
                          </a:path>
                        </a:pathLst>
                      </a:custGeom>
                      <a:solidFill>
                        <a:srgbClr val="7F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6" name="Freeform 4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908" y="1401"/>
                        <a:ext cx="87" cy="140"/>
                      </a:xfrm>
                      <a:custGeom>
                        <a:avLst/>
                        <a:gdLst>
                          <a:gd name="T0" fmla="*/ 0 w 87"/>
                          <a:gd name="T1" fmla="*/ 16 h 140"/>
                          <a:gd name="T2" fmla="*/ 6 w 87"/>
                          <a:gd name="T3" fmla="*/ 0 h 140"/>
                          <a:gd name="T4" fmla="*/ 64 w 87"/>
                          <a:gd name="T5" fmla="*/ 27 h 140"/>
                          <a:gd name="T6" fmla="*/ 75 w 87"/>
                          <a:gd name="T7" fmla="*/ 11 h 140"/>
                          <a:gd name="T8" fmla="*/ 81 w 87"/>
                          <a:gd name="T9" fmla="*/ 16 h 140"/>
                          <a:gd name="T10" fmla="*/ 87 w 87"/>
                          <a:gd name="T11" fmla="*/ 97 h 140"/>
                          <a:gd name="T12" fmla="*/ 87 w 87"/>
                          <a:gd name="T13" fmla="*/ 140 h 140"/>
                          <a:gd name="T14" fmla="*/ 0 w 87"/>
                          <a:gd name="T15" fmla="*/ 16 h 14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</a:cxnLst>
                        <a:rect l="0" t="0" r="r" b="b"/>
                        <a:pathLst>
                          <a:path w="87" h="140">
                            <a:moveTo>
                              <a:pt x="0" y="16"/>
                            </a:moveTo>
                            <a:lnTo>
                              <a:pt x="6" y="0"/>
                            </a:lnTo>
                            <a:lnTo>
                              <a:pt x="64" y="27"/>
                            </a:lnTo>
                            <a:lnTo>
                              <a:pt x="75" y="11"/>
                            </a:lnTo>
                            <a:lnTo>
                              <a:pt x="81" y="16"/>
                            </a:lnTo>
                            <a:lnTo>
                              <a:pt x="87" y="97"/>
                            </a:lnTo>
                            <a:lnTo>
                              <a:pt x="87" y="140"/>
                            </a:lnTo>
                            <a:lnTo>
                              <a:pt x="0" y="16"/>
                            </a:lnTo>
                            <a:close/>
                          </a:path>
                        </a:pathLst>
                      </a:custGeom>
                      <a:solidFill>
                        <a:srgbClr val="FFDFB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7" name="Freeform 4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937" y="1428"/>
                        <a:ext cx="52" cy="27"/>
                      </a:xfrm>
                      <a:custGeom>
                        <a:avLst/>
                        <a:gdLst>
                          <a:gd name="T0" fmla="*/ 0 w 52"/>
                          <a:gd name="T1" fmla="*/ 27 h 27"/>
                          <a:gd name="T2" fmla="*/ 29 w 52"/>
                          <a:gd name="T3" fmla="*/ 0 h 27"/>
                          <a:gd name="T4" fmla="*/ 52 w 52"/>
                          <a:gd name="T5" fmla="*/ 22 h 2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52" h="27">
                            <a:moveTo>
                              <a:pt x="0" y="27"/>
                            </a:moveTo>
                            <a:lnTo>
                              <a:pt x="29" y="0"/>
                            </a:lnTo>
                            <a:lnTo>
                              <a:pt x="52" y="22"/>
                            </a:lnTo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01" name="Group 4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803" y="1412"/>
                      <a:ext cx="342" cy="774"/>
                      <a:chOff x="2803" y="1412"/>
                      <a:chExt cx="342" cy="774"/>
                    </a:xfrm>
                  </p:grpSpPr>
                  <p:sp>
                    <p:nvSpPr>
                      <p:cNvPr id="102" name="Freeform 4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03" y="1412"/>
                        <a:ext cx="342" cy="774"/>
                      </a:xfrm>
                      <a:custGeom>
                        <a:avLst/>
                        <a:gdLst>
                          <a:gd name="T0" fmla="*/ 105 w 342"/>
                          <a:gd name="T1" fmla="*/ 0 h 774"/>
                          <a:gd name="T2" fmla="*/ 24 w 342"/>
                          <a:gd name="T3" fmla="*/ 59 h 774"/>
                          <a:gd name="T4" fmla="*/ 0 w 342"/>
                          <a:gd name="T5" fmla="*/ 242 h 774"/>
                          <a:gd name="T6" fmla="*/ 64 w 342"/>
                          <a:gd name="T7" fmla="*/ 360 h 774"/>
                          <a:gd name="T8" fmla="*/ 64 w 342"/>
                          <a:gd name="T9" fmla="*/ 381 h 774"/>
                          <a:gd name="T10" fmla="*/ 70 w 342"/>
                          <a:gd name="T11" fmla="*/ 414 h 774"/>
                          <a:gd name="T12" fmla="*/ 76 w 342"/>
                          <a:gd name="T13" fmla="*/ 430 h 774"/>
                          <a:gd name="T14" fmla="*/ 64 w 342"/>
                          <a:gd name="T15" fmla="*/ 559 h 774"/>
                          <a:gd name="T16" fmla="*/ 47 w 342"/>
                          <a:gd name="T17" fmla="*/ 768 h 774"/>
                          <a:gd name="T18" fmla="*/ 64 w 342"/>
                          <a:gd name="T19" fmla="*/ 774 h 774"/>
                          <a:gd name="T20" fmla="*/ 105 w 342"/>
                          <a:gd name="T21" fmla="*/ 763 h 774"/>
                          <a:gd name="T22" fmla="*/ 128 w 342"/>
                          <a:gd name="T23" fmla="*/ 618 h 774"/>
                          <a:gd name="T24" fmla="*/ 140 w 342"/>
                          <a:gd name="T25" fmla="*/ 569 h 774"/>
                          <a:gd name="T26" fmla="*/ 180 w 342"/>
                          <a:gd name="T27" fmla="*/ 430 h 774"/>
                          <a:gd name="T28" fmla="*/ 186 w 342"/>
                          <a:gd name="T29" fmla="*/ 575 h 774"/>
                          <a:gd name="T30" fmla="*/ 203 w 342"/>
                          <a:gd name="T31" fmla="*/ 747 h 774"/>
                          <a:gd name="T32" fmla="*/ 261 w 342"/>
                          <a:gd name="T33" fmla="*/ 752 h 774"/>
                          <a:gd name="T34" fmla="*/ 267 w 342"/>
                          <a:gd name="T35" fmla="*/ 564 h 774"/>
                          <a:gd name="T36" fmla="*/ 261 w 342"/>
                          <a:gd name="T37" fmla="*/ 376 h 774"/>
                          <a:gd name="T38" fmla="*/ 261 w 342"/>
                          <a:gd name="T39" fmla="*/ 285 h 774"/>
                          <a:gd name="T40" fmla="*/ 273 w 342"/>
                          <a:gd name="T41" fmla="*/ 252 h 774"/>
                          <a:gd name="T42" fmla="*/ 279 w 342"/>
                          <a:gd name="T43" fmla="*/ 258 h 774"/>
                          <a:gd name="T44" fmla="*/ 337 w 342"/>
                          <a:gd name="T45" fmla="*/ 226 h 774"/>
                          <a:gd name="T46" fmla="*/ 342 w 342"/>
                          <a:gd name="T47" fmla="*/ 167 h 774"/>
                          <a:gd name="T48" fmla="*/ 250 w 342"/>
                          <a:gd name="T49" fmla="*/ 22 h 774"/>
                          <a:gd name="T50" fmla="*/ 186 w 342"/>
                          <a:gd name="T51" fmla="*/ 0 h 774"/>
                          <a:gd name="T52" fmla="*/ 198 w 342"/>
                          <a:gd name="T53" fmla="*/ 97 h 774"/>
                          <a:gd name="T54" fmla="*/ 186 w 342"/>
                          <a:gd name="T55" fmla="*/ 193 h 774"/>
                          <a:gd name="T56" fmla="*/ 157 w 342"/>
                          <a:gd name="T57" fmla="*/ 102 h 774"/>
                          <a:gd name="T58" fmla="*/ 105 w 342"/>
                          <a:gd name="T59" fmla="*/ 0 h 77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</a:cxnLst>
                        <a:rect l="0" t="0" r="r" b="b"/>
                        <a:pathLst>
                          <a:path w="342" h="774">
                            <a:moveTo>
                              <a:pt x="105" y="0"/>
                            </a:moveTo>
                            <a:lnTo>
                              <a:pt x="24" y="59"/>
                            </a:lnTo>
                            <a:lnTo>
                              <a:pt x="0" y="242"/>
                            </a:lnTo>
                            <a:lnTo>
                              <a:pt x="64" y="360"/>
                            </a:lnTo>
                            <a:lnTo>
                              <a:pt x="64" y="381"/>
                            </a:lnTo>
                            <a:lnTo>
                              <a:pt x="70" y="414"/>
                            </a:lnTo>
                            <a:lnTo>
                              <a:pt x="76" y="430"/>
                            </a:lnTo>
                            <a:lnTo>
                              <a:pt x="64" y="559"/>
                            </a:lnTo>
                            <a:lnTo>
                              <a:pt x="47" y="768"/>
                            </a:lnTo>
                            <a:lnTo>
                              <a:pt x="64" y="774"/>
                            </a:lnTo>
                            <a:lnTo>
                              <a:pt x="105" y="763"/>
                            </a:lnTo>
                            <a:lnTo>
                              <a:pt x="128" y="618"/>
                            </a:lnTo>
                            <a:lnTo>
                              <a:pt x="140" y="569"/>
                            </a:lnTo>
                            <a:lnTo>
                              <a:pt x="180" y="430"/>
                            </a:lnTo>
                            <a:lnTo>
                              <a:pt x="186" y="575"/>
                            </a:lnTo>
                            <a:lnTo>
                              <a:pt x="203" y="747"/>
                            </a:lnTo>
                            <a:lnTo>
                              <a:pt x="261" y="752"/>
                            </a:lnTo>
                            <a:lnTo>
                              <a:pt x="267" y="564"/>
                            </a:lnTo>
                            <a:lnTo>
                              <a:pt x="261" y="376"/>
                            </a:lnTo>
                            <a:lnTo>
                              <a:pt x="261" y="285"/>
                            </a:lnTo>
                            <a:lnTo>
                              <a:pt x="273" y="252"/>
                            </a:lnTo>
                            <a:lnTo>
                              <a:pt x="279" y="258"/>
                            </a:lnTo>
                            <a:lnTo>
                              <a:pt x="337" y="226"/>
                            </a:lnTo>
                            <a:lnTo>
                              <a:pt x="342" y="167"/>
                            </a:lnTo>
                            <a:lnTo>
                              <a:pt x="250" y="22"/>
                            </a:lnTo>
                            <a:lnTo>
                              <a:pt x="186" y="0"/>
                            </a:lnTo>
                            <a:lnTo>
                              <a:pt x="198" y="97"/>
                            </a:lnTo>
                            <a:lnTo>
                              <a:pt x="186" y="193"/>
                            </a:lnTo>
                            <a:lnTo>
                              <a:pt x="157" y="102"/>
                            </a:lnTo>
                            <a:lnTo>
                              <a:pt x="105" y="0"/>
                            </a:lnTo>
                            <a:close/>
                          </a:path>
                        </a:pathLst>
                      </a:custGeom>
                      <a:solidFill>
                        <a:srgbClr val="5F3F1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" name="Freeform 4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21" y="1498"/>
                        <a:ext cx="87" cy="199"/>
                      </a:xfrm>
                      <a:custGeom>
                        <a:avLst/>
                        <a:gdLst>
                          <a:gd name="T0" fmla="*/ 40 w 87"/>
                          <a:gd name="T1" fmla="*/ 0 h 199"/>
                          <a:gd name="T2" fmla="*/ 52 w 87"/>
                          <a:gd name="T3" fmla="*/ 48 h 199"/>
                          <a:gd name="T4" fmla="*/ 46 w 87"/>
                          <a:gd name="T5" fmla="*/ 118 h 199"/>
                          <a:gd name="T6" fmla="*/ 0 w 87"/>
                          <a:gd name="T7" fmla="*/ 129 h 199"/>
                          <a:gd name="T8" fmla="*/ 46 w 87"/>
                          <a:gd name="T9" fmla="*/ 134 h 199"/>
                          <a:gd name="T10" fmla="*/ 58 w 87"/>
                          <a:gd name="T11" fmla="*/ 177 h 199"/>
                          <a:gd name="T12" fmla="*/ 87 w 87"/>
                          <a:gd name="T13" fmla="*/ 199 h 199"/>
                          <a:gd name="T14" fmla="*/ 75 w 87"/>
                          <a:gd name="T15" fmla="*/ 161 h 199"/>
                          <a:gd name="T16" fmla="*/ 69 w 87"/>
                          <a:gd name="T17" fmla="*/ 145 h 199"/>
                          <a:gd name="T18" fmla="*/ 64 w 87"/>
                          <a:gd name="T19" fmla="*/ 97 h 199"/>
                          <a:gd name="T20" fmla="*/ 40 w 87"/>
                          <a:gd name="T21" fmla="*/ 0 h 19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</a:cxnLst>
                        <a:rect l="0" t="0" r="r" b="b"/>
                        <a:pathLst>
                          <a:path w="87" h="199">
                            <a:moveTo>
                              <a:pt x="40" y="0"/>
                            </a:moveTo>
                            <a:lnTo>
                              <a:pt x="52" y="48"/>
                            </a:lnTo>
                            <a:lnTo>
                              <a:pt x="46" y="118"/>
                            </a:lnTo>
                            <a:lnTo>
                              <a:pt x="0" y="129"/>
                            </a:lnTo>
                            <a:lnTo>
                              <a:pt x="46" y="134"/>
                            </a:lnTo>
                            <a:lnTo>
                              <a:pt x="58" y="177"/>
                            </a:lnTo>
                            <a:lnTo>
                              <a:pt x="87" y="199"/>
                            </a:lnTo>
                            <a:lnTo>
                              <a:pt x="75" y="161"/>
                            </a:lnTo>
                            <a:lnTo>
                              <a:pt x="69" y="145"/>
                            </a:lnTo>
                            <a:lnTo>
                              <a:pt x="64" y="97"/>
                            </a:lnTo>
                            <a:lnTo>
                              <a:pt x="40" y="0"/>
                            </a:lnTo>
                            <a:close/>
                          </a:path>
                        </a:pathLst>
                      </a:custGeom>
                      <a:solidFill>
                        <a:srgbClr val="3F1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" name="Freeform 4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902" y="1509"/>
                        <a:ext cx="29" cy="27"/>
                      </a:xfrm>
                      <a:custGeom>
                        <a:avLst/>
                        <a:gdLst>
                          <a:gd name="T0" fmla="*/ 0 w 29"/>
                          <a:gd name="T1" fmla="*/ 27 h 27"/>
                          <a:gd name="T2" fmla="*/ 6 w 29"/>
                          <a:gd name="T3" fmla="*/ 0 h 27"/>
                          <a:gd name="T4" fmla="*/ 29 w 29"/>
                          <a:gd name="T5" fmla="*/ 21 h 27"/>
                          <a:gd name="T6" fmla="*/ 0 w 29"/>
                          <a:gd name="T7" fmla="*/ 27 h 2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</a:cxnLst>
                        <a:rect l="0" t="0" r="r" b="b"/>
                        <a:pathLst>
                          <a:path w="29" h="27">
                            <a:moveTo>
                              <a:pt x="0" y="27"/>
                            </a:moveTo>
                            <a:lnTo>
                              <a:pt x="6" y="0"/>
                            </a:lnTo>
                            <a:lnTo>
                              <a:pt x="29" y="21"/>
                            </a:lnTo>
                            <a:lnTo>
                              <a:pt x="0" y="27"/>
                            </a:lnTo>
                            <a:close/>
                          </a:path>
                        </a:pathLst>
                      </a:custGeom>
                      <a:solidFill>
                        <a:srgbClr val="FFDFB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grpSp>
              <p:nvGrpSpPr>
                <p:cNvPr id="88" name="Group 46"/>
                <p:cNvGrpSpPr>
                  <a:grpSpLocks/>
                </p:cNvGrpSpPr>
                <p:nvPr/>
              </p:nvGrpSpPr>
              <p:grpSpPr bwMode="auto">
                <a:xfrm>
                  <a:off x="2896" y="1278"/>
                  <a:ext cx="186" cy="386"/>
                  <a:chOff x="2896" y="1278"/>
                  <a:chExt cx="186" cy="386"/>
                </a:xfrm>
              </p:grpSpPr>
              <p:grpSp>
                <p:nvGrpSpPr>
                  <p:cNvPr id="89" name="Group 47"/>
                  <p:cNvGrpSpPr>
                    <a:grpSpLocks/>
                  </p:cNvGrpSpPr>
                  <p:nvPr/>
                </p:nvGrpSpPr>
                <p:grpSpPr bwMode="auto">
                  <a:xfrm>
                    <a:off x="2896" y="1278"/>
                    <a:ext cx="110" cy="150"/>
                    <a:chOff x="2896" y="1278"/>
                    <a:chExt cx="110" cy="150"/>
                  </a:xfrm>
                </p:grpSpPr>
                <p:grpSp>
                  <p:nvGrpSpPr>
                    <p:cNvPr id="91" name="Group 4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902" y="1283"/>
                      <a:ext cx="99" cy="145"/>
                      <a:chOff x="2902" y="1283"/>
                      <a:chExt cx="99" cy="145"/>
                    </a:xfrm>
                  </p:grpSpPr>
                  <p:sp>
                    <p:nvSpPr>
                      <p:cNvPr id="93" name="Freeform 4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902" y="1283"/>
                        <a:ext cx="99" cy="145"/>
                      </a:xfrm>
                      <a:custGeom>
                        <a:avLst/>
                        <a:gdLst>
                          <a:gd name="T0" fmla="*/ 93 w 99"/>
                          <a:gd name="T1" fmla="*/ 22 h 145"/>
                          <a:gd name="T2" fmla="*/ 99 w 99"/>
                          <a:gd name="T3" fmla="*/ 48 h 145"/>
                          <a:gd name="T4" fmla="*/ 93 w 99"/>
                          <a:gd name="T5" fmla="*/ 54 h 145"/>
                          <a:gd name="T6" fmla="*/ 99 w 99"/>
                          <a:gd name="T7" fmla="*/ 65 h 145"/>
                          <a:gd name="T8" fmla="*/ 93 w 99"/>
                          <a:gd name="T9" fmla="*/ 70 h 145"/>
                          <a:gd name="T10" fmla="*/ 93 w 99"/>
                          <a:gd name="T11" fmla="*/ 86 h 145"/>
                          <a:gd name="T12" fmla="*/ 93 w 99"/>
                          <a:gd name="T13" fmla="*/ 97 h 145"/>
                          <a:gd name="T14" fmla="*/ 93 w 99"/>
                          <a:gd name="T15" fmla="*/ 108 h 145"/>
                          <a:gd name="T16" fmla="*/ 87 w 99"/>
                          <a:gd name="T17" fmla="*/ 118 h 145"/>
                          <a:gd name="T18" fmla="*/ 81 w 99"/>
                          <a:gd name="T19" fmla="*/ 124 h 145"/>
                          <a:gd name="T20" fmla="*/ 81 w 99"/>
                          <a:gd name="T21" fmla="*/ 129 h 145"/>
                          <a:gd name="T22" fmla="*/ 64 w 99"/>
                          <a:gd name="T23" fmla="*/ 145 h 145"/>
                          <a:gd name="T24" fmla="*/ 12 w 99"/>
                          <a:gd name="T25" fmla="*/ 124 h 145"/>
                          <a:gd name="T26" fmla="*/ 12 w 99"/>
                          <a:gd name="T27" fmla="*/ 91 h 145"/>
                          <a:gd name="T28" fmla="*/ 12 w 99"/>
                          <a:gd name="T29" fmla="*/ 86 h 145"/>
                          <a:gd name="T30" fmla="*/ 6 w 99"/>
                          <a:gd name="T31" fmla="*/ 81 h 145"/>
                          <a:gd name="T32" fmla="*/ 0 w 99"/>
                          <a:gd name="T33" fmla="*/ 70 h 145"/>
                          <a:gd name="T34" fmla="*/ 0 w 99"/>
                          <a:gd name="T35" fmla="*/ 54 h 145"/>
                          <a:gd name="T36" fmla="*/ 6 w 99"/>
                          <a:gd name="T37" fmla="*/ 48 h 145"/>
                          <a:gd name="T38" fmla="*/ 6 w 99"/>
                          <a:gd name="T39" fmla="*/ 43 h 145"/>
                          <a:gd name="T40" fmla="*/ 6 w 99"/>
                          <a:gd name="T41" fmla="*/ 32 h 145"/>
                          <a:gd name="T42" fmla="*/ 6 w 99"/>
                          <a:gd name="T43" fmla="*/ 27 h 145"/>
                          <a:gd name="T44" fmla="*/ 12 w 99"/>
                          <a:gd name="T45" fmla="*/ 16 h 145"/>
                          <a:gd name="T46" fmla="*/ 12 w 99"/>
                          <a:gd name="T47" fmla="*/ 11 h 145"/>
                          <a:gd name="T48" fmla="*/ 23 w 99"/>
                          <a:gd name="T49" fmla="*/ 0 h 145"/>
                          <a:gd name="T50" fmla="*/ 35 w 99"/>
                          <a:gd name="T51" fmla="*/ 0 h 145"/>
                          <a:gd name="T52" fmla="*/ 46 w 99"/>
                          <a:gd name="T53" fmla="*/ 0 h 145"/>
                          <a:gd name="T54" fmla="*/ 58 w 99"/>
                          <a:gd name="T55" fmla="*/ 0 h 145"/>
                          <a:gd name="T56" fmla="*/ 64 w 99"/>
                          <a:gd name="T57" fmla="*/ 0 h 145"/>
                          <a:gd name="T58" fmla="*/ 75 w 99"/>
                          <a:gd name="T59" fmla="*/ 0 h 145"/>
                          <a:gd name="T60" fmla="*/ 87 w 99"/>
                          <a:gd name="T61" fmla="*/ 5 h 145"/>
                          <a:gd name="T62" fmla="*/ 87 w 99"/>
                          <a:gd name="T63" fmla="*/ 11 h 145"/>
                          <a:gd name="T64" fmla="*/ 93 w 99"/>
                          <a:gd name="T65" fmla="*/ 16 h 145"/>
                          <a:gd name="T66" fmla="*/ 93 w 99"/>
                          <a:gd name="T67" fmla="*/ 22 h 145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</a:cxnLst>
                        <a:rect l="0" t="0" r="r" b="b"/>
                        <a:pathLst>
                          <a:path w="99" h="145">
                            <a:moveTo>
                              <a:pt x="93" y="22"/>
                            </a:moveTo>
                            <a:lnTo>
                              <a:pt x="99" y="48"/>
                            </a:lnTo>
                            <a:lnTo>
                              <a:pt x="93" y="54"/>
                            </a:lnTo>
                            <a:lnTo>
                              <a:pt x="99" y="65"/>
                            </a:lnTo>
                            <a:lnTo>
                              <a:pt x="93" y="70"/>
                            </a:lnTo>
                            <a:lnTo>
                              <a:pt x="93" y="86"/>
                            </a:lnTo>
                            <a:lnTo>
                              <a:pt x="93" y="97"/>
                            </a:lnTo>
                            <a:lnTo>
                              <a:pt x="93" y="108"/>
                            </a:lnTo>
                            <a:lnTo>
                              <a:pt x="87" y="118"/>
                            </a:lnTo>
                            <a:lnTo>
                              <a:pt x="81" y="124"/>
                            </a:lnTo>
                            <a:lnTo>
                              <a:pt x="81" y="129"/>
                            </a:lnTo>
                            <a:lnTo>
                              <a:pt x="64" y="145"/>
                            </a:lnTo>
                            <a:lnTo>
                              <a:pt x="12" y="124"/>
                            </a:lnTo>
                            <a:lnTo>
                              <a:pt x="12" y="91"/>
                            </a:lnTo>
                            <a:lnTo>
                              <a:pt x="12" y="86"/>
                            </a:lnTo>
                            <a:lnTo>
                              <a:pt x="6" y="81"/>
                            </a:lnTo>
                            <a:lnTo>
                              <a:pt x="0" y="70"/>
                            </a:lnTo>
                            <a:lnTo>
                              <a:pt x="0" y="54"/>
                            </a:lnTo>
                            <a:lnTo>
                              <a:pt x="6" y="48"/>
                            </a:lnTo>
                            <a:lnTo>
                              <a:pt x="6" y="43"/>
                            </a:lnTo>
                            <a:lnTo>
                              <a:pt x="6" y="32"/>
                            </a:lnTo>
                            <a:lnTo>
                              <a:pt x="6" y="27"/>
                            </a:lnTo>
                            <a:lnTo>
                              <a:pt x="12" y="16"/>
                            </a:lnTo>
                            <a:lnTo>
                              <a:pt x="12" y="11"/>
                            </a:lnTo>
                            <a:lnTo>
                              <a:pt x="23" y="0"/>
                            </a:lnTo>
                            <a:lnTo>
                              <a:pt x="35" y="0"/>
                            </a:lnTo>
                            <a:lnTo>
                              <a:pt x="46" y="0"/>
                            </a:lnTo>
                            <a:lnTo>
                              <a:pt x="58" y="0"/>
                            </a:lnTo>
                            <a:lnTo>
                              <a:pt x="64" y="0"/>
                            </a:lnTo>
                            <a:lnTo>
                              <a:pt x="75" y="0"/>
                            </a:lnTo>
                            <a:lnTo>
                              <a:pt x="87" y="5"/>
                            </a:lnTo>
                            <a:lnTo>
                              <a:pt x="87" y="11"/>
                            </a:lnTo>
                            <a:lnTo>
                              <a:pt x="93" y="16"/>
                            </a:lnTo>
                            <a:lnTo>
                              <a:pt x="93" y="22"/>
                            </a:lnTo>
                            <a:close/>
                          </a:path>
                        </a:pathLst>
                      </a:custGeom>
                      <a:solidFill>
                        <a:srgbClr val="FF7F7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94" name="Group 5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914" y="1331"/>
                        <a:ext cx="81" cy="70"/>
                        <a:chOff x="2914" y="1331"/>
                        <a:chExt cx="81" cy="70"/>
                      </a:xfrm>
                    </p:grpSpPr>
                    <p:sp>
                      <p:nvSpPr>
                        <p:cNvPr id="95" name="Freeform 51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943" y="1331"/>
                          <a:ext cx="34" cy="11"/>
                        </a:xfrm>
                        <a:custGeom>
                          <a:avLst/>
                          <a:gdLst>
                            <a:gd name="T0" fmla="*/ 0 w 34"/>
                            <a:gd name="T1" fmla="*/ 0 h 11"/>
                            <a:gd name="T2" fmla="*/ 17 w 34"/>
                            <a:gd name="T3" fmla="*/ 0 h 11"/>
                            <a:gd name="T4" fmla="*/ 23 w 34"/>
                            <a:gd name="T5" fmla="*/ 0 h 11"/>
                            <a:gd name="T6" fmla="*/ 29 w 34"/>
                            <a:gd name="T7" fmla="*/ 6 h 11"/>
                            <a:gd name="T8" fmla="*/ 34 w 34"/>
                            <a:gd name="T9" fmla="*/ 6 h 11"/>
                            <a:gd name="T10" fmla="*/ 29 w 34"/>
                            <a:gd name="T11" fmla="*/ 6 h 11"/>
                            <a:gd name="T12" fmla="*/ 29 w 34"/>
                            <a:gd name="T13" fmla="*/ 11 h 11"/>
                            <a:gd name="T14" fmla="*/ 29 w 34"/>
                            <a:gd name="T15" fmla="*/ 11 h 11"/>
                            <a:gd name="T16" fmla="*/ 17 w 34"/>
                            <a:gd name="T17" fmla="*/ 11 h 11"/>
                            <a:gd name="T18" fmla="*/ 5 w 34"/>
                            <a:gd name="T19" fmla="*/ 11 h 11"/>
                            <a:gd name="T20" fmla="*/ 11 w 34"/>
                            <a:gd name="T21" fmla="*/ 11 h 11"/>
                            <a:gd name="T22" fmla="*/ 5 w 34"/>
                            <a:gd name="T23" fmla="*/ 6 h 11"/>
                            <a:gd name="T24" fmla="*/ 0 w 34"/>
                            <a:gd name="T25" fmla="*/ 0 h 11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</a:cxnLst>
                          <a:rect l="0" t="0" r="r" b="b"/>
                          <a:pathLst>
                            <a:path w="34" h="11">
                              <a:moveTo>
                                <a:pt x="0" y="0"/>
                              </a:moveTo>
                              <a:lnTo>
                                <a:pt x="17" y="0"/>
                              </a:lnTo>
                              <a:lnTo>
                                <a:pt x="23" y="0"/>
                              </a:lnTo>
                              <a:lnTo>
                                <a:pt x="29" y="6"/>
                              </a:lnTo>
                              <a:lnTo>
                                <a:pt x="34" y="6"/>
                              </a:lnTo>
                              <a:lnTo>
                                <a:pt x="29" y="6"/>
                              </a:lnTo>
                              <a:lnTo>
                                <a:pt x="29" y="11"/>
                              </a:lnTo>
                              <a:lnTo>
                                <a:pt x="29" y="11"/>
                              </a:lnTo>
                              <a:lnTo>
                                <a:pt x="17" y="11"/>
                              </a:lnTo>
                              <a:lnTo>
                                <a:pt x="5" y="11"/>
                              </a:lnTo>
                              <a:lnTo>
                                <a:pt x="11" y="11"/>
                              </a:lnTo>
                              <a:lnTo>
                                <a:pt x="5" y="6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7F5F3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6" name="Freeform 5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983" y="1364"/>
                          <a:ext cx="12" cy="10"/>
                        </a:xfrm>
                        <a:custGeom>
                          <a:avLst/>
                          <a:gdLst>
                            <a:gd name="T0" fmla="*/ 0 w 12"/>
                            <a:gd name="T1" fmla="*/ 0 h 10"/>
                            <a:gd name="T2" fmla="*/ 12 w 12"/>
                            <a:gd name="T3" fmla="*/ 0 h 10"/>
                            <a:gd name="T4" fmla="*/ 12 w 12"/>
                            <a:gd name="T5" fmla="*/ 10 h 10"/>
                            <a:gd name="T6" fmla="*/ 0 w 12"/>
                            <a:gd name="T7" fmla="*/ 0 h 1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</a:cxnLst>
                          <a:rect l="0" t="0" r="r" b="b"/>
                          <a:pathLst>
                            <a:path w="12" h="10">
                              <a:moveTo>
                                <a:pt x="0" y="0"/>
                              </a:moveTo>
                              <a:lnTo>
                                <a:pt x="12" y="0"/>
                              </a:lnTo>
                              <a:lnTo>
                                <a:pt x="12" y="1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7F5F3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7" name="Freeform 53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914" y="1364"/>
                          <a:ext cx="52" cy="37"/>
                        </a:xfrm>
                        <a:custGeom>
                          <a:avLst/>
                          <a:gdLst>
                            <a:gd name="T0" fmla="*/ 0 w 52"/>
                            <a:gd name="T1" fmla="*/ 5 h 37"/>
                            <a:gd name="T2" fmla="*/ 5 w 52"/>
                            <a:gd name="T3" fmla="*/ 5 h 37"/>
                            <a:gd name="T4" fmla="*/ 23 w 52"/>
                            <a:gd name="T5" fmla="*/ 27 h 37"/>
                            <a:gd name="T6" fmla="*/ 52 w 52"/>
                            <a:gd name="T7" fmla="*/ 37 h 37"/>
                            <a:gd name="T8" fmla="*/ 17 w 52"/>
                            <a:gd name="T9" fmla="*/ 32 h 37"/>
                            <a:gd name="T10" fmla="*/ 5 w 52"/>
                            <a:gd name="T11" fmla="*/ 21 h 37"/>
                            <a:gd name="T12" fmla="*/ 0 w 52"/>
                            <a:gd name="T13" fmla="*/ 21 h 37"/>
                            <a:gd name="T14" fmla="*/ 0 w 52"/>
                            <a:gd name="T15" fmla="*/ 0 h 37"/>
                            <a:gd name="T16" fmla="*/ 0 w 52"/>
                            <a:gd name="T17" fmla="*/ 5 h 37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</a:cxnLst>
                          <a:rect l="0" t="0" r="r" b="b"/>
                          <a:pathLst>
                            <a:path w="52" h="37">
                              <a:moveTo>
                                <a:pt x="0" y="5"/>
                              </a:moveTo>
                              <a:lnTo>
                                <a:pt x="5" y="5"/>
                              </a:lnTo>
                              <a:lnTo>
                                <a:pt x="23" y="27"/>
                              </a:lnTo>
                              <a:lnTo>
                                <a:pt x="52" y="37"/>
                              </a:lnTo>
                              <a:lnTo>
                                <a:pt x="17" y="32"/>
                              </a:lnTo>
                              <a:lnTo>
                                <a:pt x="5" y="21"/>
                              </a:lnTo>
                              <a:lnTo>
                                <a:pt x="0" y="21"/>
                              </a:lnTo>
                              <a:lnTo>
                                <a:pt x="0" y="0"/>
                              </a:lnTo>
                              <a:lnTo>
                                <a:pt x="0" y="5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7F5F3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sp>
                  <p:nvSpPr>
                    <p:cNvPr id="92" name="Freeform 54"/>
                    <p:cNvSpPr>
                      <a:spLocks/>
                    </p:cNvSpPr>
                    <p:nvPr/>
                  </p:nvSpPr>
                  <p:spPr bwMode="auto">
                    <a:xfrm>
                      <a:off x="2896" y="1278"/>
                      <a:ext cx="110" cy="96"/>
                    </a:xfrm>
                    <a:custGeom>
                      <a:avLst/>
                      <a:gdLst>
                        <a:gd name="T0" fmla="*/ 18 w 110"/>
                        <a:gd name="T1" fmla="*/ 96 h 96"/>
                        <a:gd name="T2" fmla="*/ 12 w 110"/>
                        <a:gd name="T3" fmla="*/ 86 h 96"/>
                        <a:gd name="T4" fmla="*/ 6 w 110"/>
                        <a:gd name="T5" fmla="*/ 70 h 96"/>
                        <a:gd name="T6" fmla="*/ 0 w 110"/>
                        <a:gd name="T7" fmla="*/ 53 h 96"/>
                        <a:gd name="T8" fmla="*/ 0 w 110"/>
                        <a:gd name="T9" fmla="*/ 32 h 96"/>
                        <a:gd name="T10" fmla="*/ 6 w 110"/>
                        <a:gd name="T11" fmla="*/ 16 h 96"/>
                        <a:gd name="T12" fmla="*/ 18 w 110"/>
                        <a:gd name="T13" fmla="*/ 10 h 96"/>
                        <a:gd name="T14" fmla="*/ 29 w 110"/>
                        <a:gd name="T15" fmla="*/ 5 h 96"/>
                        <a:gd name="T16" fmla="*/ 52 w 110"/>
                        <a:gd name="T17" fmla="*/ 0 h 96"/>
                        <a:gd name="T18" fmla="*/ 76 w 110"/>
                        <a:gd name="T19" fmla="*/ 5 h 96"/>
                        <a:gd name="T20" fmla="*/ 93 w 110"/>
                        <a:gd name="T21" fmla="*/ 10 h 96"/>
                        <a:gd name="T22" fmla="*/ 105 w 110"/>
                        <a:gd name="T23" fmla="*/ 10 h 96"/>
                        <a:gd name="T24" fmla="*/ 110 w 110"/>
                        <a:gd name="T25" fmla="*/ 10 h 96"/>
                        <a:gd name="T26" fmla="*/ 105 w 110"/>
                        <a:gd name="T27" fmla="*/ 16 h 96"/>
                        <a:gd name="T28" fmla="*/ 99 w 110"/>
                        <a:gd name="T29" fmla="*/ 27 h 96"/>
                        <a:gd name="T30" fmla="*/ 99 w 110"/>
                        <a:gd name="T31" fmla="*/ 32 h 96"/>
                        <a:gd name="T32" fmla="*/ 93 w 110"/>
                        <a:gd name="T33" fmla="*/ 27 h 96"/>
                        <a:gd name="T34" fmla="*/ 76 w 110"/>
                        <a:gd name="T35" fmla="*/ 21 h 96"/>
                        <a:gd name="T36" fmla="*/ 64 w 110"/>
                        <a:gd name="T37" fmla="*/ 21 h 96"/>
                        <a:gd name="T38" fmla="*/ 52 w 110"/>
                        <a:gd name="T39" fmla="*/ 21 h 96"/>
                        <a:gd name="T40" fmla="*/ 41 w 110"/>
                        <a:gd name="T41" fmla="*/ 21 h 96"/>
                        <a:gd name="T42" fmla="*/ 47 w 110"/>
                        <a:gd name="T43" fmla="*/ 27 h 96"/>
                        <a:gd name="T44" fmla="*/ 47 w 110"/>
                        <a:gd name="T45" fmla="*/ 32 h 96"/>
                        <a:gd name="T46" fmla="*/ 41 w 110"/>
                        <a:gd name="T47" fmla="*/ 37 h 96"/>
                        <a:gd name="T48" fmla="*/ 35 w 110"/>
                        <a:gd name="T49" fmla="*/ 48 h 96"/>
                        <a:gd name="T50" fmla="*/ 29 w 110"/>
                        <a:gd name="T51" fmla="*/ 59 h 96"/>
                        <a:gd name="T52" fmla="*/ 29 w 110"/>
                        <a:gd name="T53" fmla="*/ 70 h 96"/>
                        <a:gd name="T54" fmla="*/ 23 w 110"/>
                        <a:gd name="T55" fmla="*/ 64 h 96"/>
                        <a:gd name="T56" fmla="*/ 23 w 110"/>
                        <a:gd name="T57" fmla="*/ 59 h 96"/>
                        <a:gd name="T58" fmla="*/ 18 w 110"/>
                        <a:gd name="T59" fmla="*/ 53 h 96"/>
                        <a:gd name="T60" fmla="*/ 6 w 110"/>
                        <a:gd name="T61" fmla="*/ 59 h 96"/>
                        <a:gd name="T62" fmla="*/ 6 w 110"/>
                        <a:gd name="T63" fmla="*/ 59 h 96"/>
                        <a:gd name="T64" fmla="*/ 12 w 110"/>
                        <a:gd name="T65" fmla="*/ 80 h 96"/>
                        <a:gd name="T66" fmla="*/ 12 w 110"/>
                        <a:gd name="T67" fmla="*/ 86 h 96"/>
                        <a:gd name="T68" fmla="*/ 18 w 110"/>
                        <a:gd name="T69" fmla="*/ 96 h 9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</a:cxnLst>
                      <a:rect l="0" t="0" r="r" b="b"/>
                      <a:pathLst>
                        <a:path w="110" h="96">
                          <a:moveTo>
                            <a:pt x="18" y="96"/>
                          </a:moveTo>
                          <a:lnTo>
                            <a:pt x="12" y="86"/>
                          </a:lnTo>
                          <a:lnTo>
                            <a:pt x="6" y="70"/>
                          </a:lnTo>
                          <a:lnTo>
                            <a:pt x="0" y="53"/>
                          </a:lnTo>
                          <a:lnTo>
                            <a:pt x="0" y="32"/>
                          </a:lnTo>
                          <a:lnTo>
                            <a:pt x="6" y="16"/>
                          </a:lnTo>
                          <a:lnTo>
                            <a:pt x="18" y="10"/>
                          </a:lnTo>
                          <a:lnTo>
                            <a:pt x="29" y="5"/>
                          </a:lnTo>
                          <a:lnTo>
                            <a:pt x="52" y="0"/>
                          </a:lnTo>
                          <a:lnTo>
                            <a:pt x="76" y="5"/>
                          </a:lnTo>
                          <a:lnTo>
                            <a:pt x="93" y="10"/>
                          </a:lnTo>
                          <a:lnTo>
                            <a:pt x="105" y="10"/>
                          </a:lnTo>
                          <a:lnTo>
                            <a:pt x="110" y="10"/>
                          </a:lnTo>
                          <a:lnTo>
                            <a:pt x="105" y="16"/>
                          </a:lnTo>
                          <a:lnTo>
                            <a:pt x="99" y="27"/>
                          </a:lnTo>
                          <a:lnTo>
                            <a:pt x="99" y="32"/>
                          </a:lnTo>
                          <a:lnTo>
                            <a:pt x="93" y="27"/>
                          </a:lnTo>
                          <a:lnTo>
                            <a:pt x="76" y="21"/>
                          </a:lnTo>
                          <a:lnTo>
                            <a:pt x="64" y="21"/>
                          </a:lnTo>
                          <a:lnTo>
                            <a:pt x="52" y="21"/>
                          </a:lnTo>
                          <a:lnTo>
                            <a:pt x="41" y="21"/>
                          </a:lnTo>
                          <a:lnTo>
                            <a:pt x="47" y="27"/>
                          </a:lnTo>
                          <a:lnTo>
                            <a:pt x="47" y="32"/>
                          </a:lnTo>
                          <a:lnTo>
                            <a:pt x="41" y="37"/>
                          </a:lnTo>
                          <a:lnTo>
                            <a:pt x="35" y="48"/>
                          </a:lnTo>
                          <a:lnTo>
                            <a:pt x="29" y="59"/>
                          </a:lnTo>
                          <a:lnTo>
                            <a:pt x="29" y="70"/>
                          </a:lnTo>
                          <a:lnTo>
                            <a:pt x="23" y="64"/>
                          </a:lnTo>
                          <a:lnTo>
                            <a:pt x="23" y="59"/>
                          </a:lnTo>
                          <a:lnTo>
                            <a:pt x="18" y="53"/>
                          </a:lnTo>
                          <a:lnTo>
                            <a:pt x="6" y="59"/>
                          </a:lnTo>
                          <a:lnTo>
                            <a:pt x="6" y="59"/>
                          </a:lnTo>
                          <a:lnTo>
                            <a:pt x="12" y="80"/>
                          </a:lnTo>
                          <a:lnTo>
                            <a:pt x="12" y="86"/>
                          </a:lnTo>
                          <a:lnTo>
                            <a:pt x="18" y="96"/>
                          </a:lnTo>
                          <a:close/>
                        </a:path>
                      </a:pathLst>
                    </a:custGeom>
                    <a:solidFill>
                      <a:srgbClr val="BF7F1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90" name="Freeform 55"/>
                  <p:cNvSpPr>
                    <a:spLocks/>
                  </p:cNvSpPr>
                  <p:nvPr/>
                </p:nvSpPr>
                <p:spPr bwMode="auto">
                  <a:xfrm>
                    <a:off x="2989" y="1622"/>
                    <a:ext cx="93" cy="42"/>
                  </a:xfrm>
                  <a:custGeom>
                    <a:avLst/>
                    <a:gdLst>
                      <a:gd name="T0" fmla="*/ 93 w 93"/>
                      <a:gd name="T1" fmla="*/ 37 h 42"/>
                      <a:gd name="T2" fmla="*/ 69 w 93"/>
                      <a:gd name="T3" fmla="*/ 42 h 42"/>
                      <a:gd name="T4" fmla="*/ 40 w 93"/>
                      <a:gd name="T5" fmla="*/ 42 h 42"/>
                      <a:gd name="T6" fmla="*/ 17 w 93"/>
                      <a:gd name="T7" fmla="*/ 32 h 42"/>
                      <a:gd name="T8" fmla="*/ 0 w 93"/>
                      <a:gd name="T9" fmla="*/ 5 h 42"/>
                      <a:gd name="T10" fmla="*/ 40 w 93"/>
                      <a:gd name="T11" fmla="*/ 10 h 42"/>
                      <a:gd name="T12" fmla="*/ 40 w 93"/>
                      <a:gd name="T13" fmla="*/ 0 h 42"/>
                      <a:gd name="T14" fmla="*/ 58 w 93"/>
                      <a:gd name="T15" fmla="*/ 0 h 42"/>
                      <a:gd name="T16" fmla="*/ 81 w 93"/>
                      <a:gd name="T17" fmla="*/ 10 h 42"/>
                      <a:gd name="T18" fmla="*/ 87 w 93"/>
                      <a:gd name="T19" fmla="*/ 10 h 42"/>
                      <a:gd name="T20" fmla="*/ 93 w 93"/>
                      <a:gd name="T21" fmla="*/ 37 h 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93" h="42">
                        <a:moveTo>
                          <a:pt x="93" y="37"/>
                        </a:moveTo>
                        <a:lnTo>
                          <a:pt x="69" y="42"/>
                        </a:lnTo>
                        <a:lnTo>
                          <a:pt x="40" y="42"/>
                        </a:lnTo>
                        <a:lnTo>
                          <a:pt x="17" y="32"/>
                        </a:lnTo>
                        <a:lnTo>
                          <a:pt x="0" y="5"/>
                        </a:lnTo>
                        <a:lnTo>
                          <a:pt x="40" y="10"/>
                        </a:lnTo>
                        <a:lnTo>
                          <a:pt x="40" y="0"/>
                        </a:lnTo>
                        <a:lnTo>
                          <a:pt x="58" y="0"/>
                        </a:lnTo>
                        <a:lnTo>
                          <a:pt x="81" y="10"/>
                        </a:lnTo>
                        <a:lnTo>
                          <a:pt x="87" y="10"/>
                        </a:lnTo>
                        <a:lnTo>
                          <a:pt x="93" y="37"/>
                        </a:lnTo>
                        <a:close/>
                      </a:path>
                    </a:pathLst>
                  </a:custGeom>
                  <a:solidFill>
                    <a:srgbClr val="FF7F7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10" name="Group 32"/>
              <p:cNvGrpSpPr>
                <a:grpSpLocks/>
              </p:cNvGrpSpPr>
              <p:nvPr/>
            </p:nvGrpSpPr>
            <p:grpSpPr bwMode="auto">
              <a:xfrm>
                <a:off x="1076107" y="5232803"/>
                <a:ext cx="216181" cy="669925"/>
                <a:chOff x="2803" y="1278"/>
                <a:chExt cx="342" cy="956"/>
              </a:xfrm>
            </p:grpSpPr>
            <p:grpSp>
              <p:nvGrpSpPr>
                <p:cNvPr id="111" name="Group 33"/>
                <p:cNvGrpSpPr>
                  <a:grpSpLocks/>
                </p:cNvGrpSpPr>
                <p:nvPr/>
              </p:nvGrpSpPr>
              <p:grpSpPr bwMode="auto">
                <a:xfrm>
                  <a:off x="2803" y="1401"/>
                  <a:ext cx="342" cy="833"/>
                  <a:chOff x="2803" y="1401"/>
                  <a:chExt cx="342" cy="833"/>
                </a:xfrm>
              </p:grpSpPr>
              <p:grpSp>
                <p:nvGrpSpPr>
                  <p:cNvPr id="122" name="Group 34"/>
                  <p:cNvGrpSpPr>
                    <a:grpSpLocks/>
                  </p:cNvGrpSpPr>
                  <p:nvPr/>
                </p:nvGrpSpPr>
                <p:grpSpPr bwMode="auto">
                  <a:xfrm>
                    <a:off x="2815" y="2143"/>
                    <a:ext cx="301" cy="91"/>
                    <a:chOff x="2815" y="2143"/>
                    <a:chExt cx="301" cy="91"/>
                  </a:xfrm>
                </p:grpSpPr>
                <p:sp>
                  <p:nvSpPr>
                    <p:cNvPr id="132" name="Freeform 35"/>
                    <p:cNvSpPr>
                      <a:spLocks/>
                    </p:cNvSpPr>
                    <p:nvPr/>
                  </p:nvSpPr>
                  <p:spPr bwMode="auto">
                    <a:xfrm>
                      <a:off x="2815" y="2164"/>
                      <a:ext cx="93" cy="70"/>
                    </a:xfrm>
                    <a:custGeom>
                      <a:avLst/>
                      <a:gdLst>
                        <a:gd name="T0" fmla="*/ 35 w 93"/>
                        <a:gd name="T1" fmla="*/ 11 h 70"/>
                        <a:gd name="T2" fmla="*/ 12 w 93"/>
                        <a:gd name="T3" fmla="*/ 32 h 70"/>
                        <a:gd name="T4" fmla="*/ 0 w 93"/>
                        <a:gd name="T5" fmla="*/ 48 h 70"/>
                        <a:gd name="T6" fmla="*/ 0 w 93"/>
                        <a:gd name="T7" fmla="*/ 65 h 70"/>
                        <a:gd name="T8" fmla="*/ 12 w 93"/>
                        <a:gd name="T9" fmla="*/ 70 h 70"/>
                        <a:gd name="T10" fmla="*/ 41 w 93"/>
                        <a:gd name="T11" fmla="*/ 65 h 70"/>
                        <a:gd name="T12" fmla="*/ 58 w 93"/>
                        <a:gd name="T13" fmla="*/ 59 h 70"/>
                        <a:gd name="T14" fmla="*/ 70 w 93"/>
                        <a:gd name="T15" fmla="*/ 43 h 70"/>
                        <a:gd name="T16" fmla="*/ 93 w 93"/>
                        <a:gd name="T17" fmla="*/ 32 h 70"/>
                        <a:gd name="T18" fmla="*/ 93 w 93"/>
                        <a:gd name="T19" fmla="*/ 16 h 70"/>
                        <a:gd name="T20" fmla="*/ 87 w 93"/>
                        <a:gd name="T21" fmla="*/ 0 h 70"/>
                        <a:gd name="T22" fmla="*/ 64 w 93"/>
                        <a:gd name="T23" fmla="*/ 11 h 70"/>
                        <a:gd name="T24" fmla="*/ 35 w 93"/>
                        <a:gd name="T25" fmla="*/ 11 h 7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</a:cxnLst>
                      <a:rect l="0" t="0" r="r" b="b"/>
                      <a:pathLst>
                        <a:path w="93" h="70">
                          <a:moveTo>
                            <a:pt x="35" y="11"/>
                          </a:moveTo>
                          <a:lnTo>
                            <a:pt x="12" y="32"/>
                          </a:lnTo>
                          <a:lnTo>
                            <a:pt x="0" y="48"/>
                          </a:lnTo>
                          <a:lnTo>
                            <a:pt x="0" y="65"/>
                          </a:lnTo>
                          <a:lnTo>
                            <a:pt x="12" y="70"/>
                          </a:lnTo>
                          <a:lnTo>
                            <a:pt x="41" y="65"/>
                          </a:lnTo>
                          <a:lnTo>
                            <a:pt x="58" y="59"/>
                          </a:lnTo>
                          <a:lnTo>
                            <a:pt x="70" y="43"/>
                          </a:lnTo>
                          <a:lnTo>
                            <a:pt x="93" y="32"/>
                          </a:lnTo>
                          <a:lnTo>
                            <a:pt x="93" y="16"/>
                          </a:lnTo>
                          <a:lnTo>
                            <a:pt x="87" y="0"/>
                          </a:lnTo>
                          <a:lnTo>
                            <a:pt x="64" y="11"/>
                          </a:lnTo>
                          <a:lnTo>
                            <a:pt x="35" y="11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3" name="Freeform 36"/>
                    <p:cNvSpPr>
                      <a:spLocks/>
                    </p:cNvSpPr>
                    <p:nvPr/>
                  </p:nvSpPr>
                  <p:spPr bwMode="auto">
                    <a:xfrm>
                      <a:off x="3012" y="2143"/>
                      <a:ext cx="104" cy="75"/>
                    </a:xfrm>
                    <a:custGeom>
                      <a:avLst/>
                      <a:gdLst>
                        <a:gd name="T0" fmla="*/ 0 w 104"/>
                        <a:gd name="T1" fmla="*/ 5 h 75"/>
                        <a:gd name="T2" fmla="*/ 0 w 104"/>
                        <a:gd name="T3" fmla="*/ 32 h 75"/>
                        <a:gd name="T4" fmla="*/ 12 w 104"/>
                        <a:gd name="T5" fmla="*/ 43 h 75"/>
                        <a:gd name="T6" fmla="*/ 29 w 104"/>
                        <a:gd name="T7" fmla="*/ 48 h 75"/>
                        <a:gd name="T8" fmla="*/ 41 w 104"/>
                        <a:gd name="T9" fmla="*/ 53 h 75"/>
                        <a:gd name="T10" fmla="*/ 58 w 104"/>
                        <a:gd name="T11" fmla="*/ 64 h 75"/>
                        <a:gd name="T12" fmla="*/ 87 w 104"/>
                        <a:gd name="T13" fmla="*/ 75 h 75"/>
                        <a:gd name="T14" fmla="*/ 99 w 104"/>
                        <a:gd name="T15" fmla="*/ 69 h 75"/>
                        <a:gd name="T16" fmla="*/ 104 w 104"/>
                        <a:gd name="T17" fmla="*/ 64 h 75"/>
                        <a:gd name="T18" fmla="*/ 104 w 104"/>
                        <a:gd name="T19" fmla="*/ 59 h 75"/>
                        <a:gd name="T20" fmla="*/ 93 w 104"/>
                        <a:gd name="T21" fmla="*/ 43 h 75"/>
                        <a:gd name="T22" fmla="*/ 70 w 104"/>
                        <a:gd name="T23" fmla="*/ 26 h 75"/>
                        <a:gd name="T24" fmla="*/ 52 w 104"/>
                        <a:gd name="T25" fmla="*/ 10 h 75"/>
                        <a:gd name="T26" fmla="*/ 46 w 104"/>
                        <a:gd name="T27" fmla="*/ 0 h 75"/>
                        <a:gd name="T28" fmla="*/ 0 w 104"/>
                        <a:gd name="T29" fmla="*/ 5 h 7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</a:cxnLst>
                      <a:rect l="0" t="0" r="r" b="b"/>
                      <a:pathLst>
                        <a:path w="104" h="75">
                          <a:moveTo>
                            <a:pt x="0" y="5"/>
                          </a:moveTo>
                          <a:lnTo>
                            <a:pt x="0" y="32"/>
                          </a:lnTo>
                          <a:lnTo>
                            <a:pt x="12" y="43"/>
                          </a:lnTo>
                          <a:lnTo>
                            <a:pt x="29" y="48"/>
                          </a:lnTo>
                          <a:lnTo>
                            <a:pt x="41" y="53"/>
                          </a:lnTo>
                          <a:lnTo>
                            <a:pt x="58" y="64"/>
                          </a:lnTo>
                          <a:lnTo>
                            <a:pt x="87" y="75"/>
                          </a:lnTo>
                          <a:lnTo>
                            <a:pt x="99" y="69"/>
                          </a:lnTo>
                          <a:lnTo>
                            <a:pt x="104" y="64"/>
                          </a:lnTo>
                          <a:lnTo>
                            <a:pt x="104" y="59"/>
                          </a:lnTo>
                          <a:lnTo>
                            <a:pt x="93" y="43"/>
                          </a:lnTo>
                          <a:lnTo>
                            <a:pt x="70" y="26"/>
                          </a:lnTo>
                          <a:lnTo>
                            <a:pt x="52" y="10"/>
                          </a:lnTo>
                          <a:lnTo>
                            <a:pt x="46" y="0"/>
                          </a:lnTo>
                          <a:lnTo>
                            <a:pt x="0" y="5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23" name="Group 37"/>
                  <p:cNvGrpSpPr>
                    <a:grpSpLocks/>
                  </p:cNvGrpSpPr>
                  <p:nvPr/>
                </p:nvGrpSpPr>
                <p:grpSpPr bwMode="auto">
                  <a:xfrm>
                    <a:off x="2803" y="1401"/>
                    <a:ext cx="342" cy="785"/>
                    <a:chOff x="2803" y="1401"/>
                    <a:chExt cx="342" cy="785"/>
                  </a:xfrm>
                </p:grpSpPr>
                <p:grpSp>
                  <p:nvGrpSpPr>
                    <p:cNvPr id="124" name="Group 3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844" y="1401"/>
                      <a:ext cx="220" cy="253"/>
                      <a:chOff x="2844" y="1401"/>
                      <a:chExt cx="220" cy="253"/>
                    </a:xfrm>
                  </p:grpSpPr>
                  <p:sp>
                    <p:nvSpPr>
                      <p:cNvPr id="129" name="Freeform 3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44" y="1417"/>
                        <a:ext cx="220" cy="237"/>
                      </a:xfrm>
                      <a:custGeom>
                        <a:avLst/>
                        <a:gdLst>
                          <a:gd name="T0" fmla="*/ 0 w 220"/>
                          <a:gd name="T1" fmla="*/ 43 h 237"/>
                          <a:gd name="T2" fmla="*/ 70 w 220"/>
                          <a:gd name="T3" fmla="*/ 0 h 237"/>
                          <a:gd name="T4" fmla="*/ 139 w 220"/>
                          <a:gd name="T5" fmla="*/ 102 h 237"/>
                          <a:gd name="T6" fmla="*/ 151 w 220"/>
                          <a:gd name="T7" fmla="*/ 6 h 237"/>
                          <a:gd name="T8" fmla="*/ 197 w 220"/>
                          <a:gd name="T9" fmla="*/ 17 h 237"/>
                          <a:gd name="T10" fmla="*/ 220 w 220"/>
                          <a:gd name="T11" fmla="*/ 54 h 237"/>
                          <a:gd name="T12" fmla="*/ 214 w 220"/>
                          <a:gd name="T13" fmla="*/ 237 h 237"/>
                          <a:gd name="T14" fmla="*/ 23 w 220"/>
                          <a:gd name="T15" fmla="*/ 237 h 237"/>
                          <a:gd name="T16" fmla="*/ 0 w 220"/>
                          <a:gd name="T17" fmla="*/ 43 h 23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</a:cxnLst>
                        <a:rect l="0" t="0" r="r" b="b"/>
                        <a:pathLst>
                          <a:path w="220" h="237">
                            <a:moveTo>
                              <a:pt x="0" y="43"/>
                            </a:moveTo>
                            <a:lnTo>
                              <a:pt x="70" y="0"/>
                            </a:lnTo>
                            <a:lnTo>
                              <a:pt x="139" y="102"/>
                            </a:lnTo>
                            <a:lnTo>
                              <a:pt x="151" y="6"/>
                            </a:lnTo>
                            <a:lnTo>
                              <a:pt x="197" y="17"/>
                            </a:lnTo>
                            <a:lnTo>
                              <a:pt x="220" y="54"/>
                            </a:lnTo>
                            <a:lnTo>
                              <a:pt x="214" y="237"/>
                            </a:lnTo>
                            <a:lnTo>
                              <a:pt x="23" y="237"/>
                            </a:lnTo>
                            <a:lnTo>
                              <a:pt x="0" y="43"/>
                            </a:lnTo>
                            <a:close/>
                          </a:path>
                        </a:pathLst>
                      </a:custGeom>
                      <a:solidFill>
                        <a:srgbClr val="7F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30" name="Freeform 4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908" y="1401"/>
                        <a:ext cx="87" cy="140"/>
                      </a:xfrm>
                      <a:custGeom>
                        <a:avLst/>
                        <a:gdLst>
                          <a:gd name="T0" fmla="*/ 0 w 87"/>
                          <a:gd name="T1" fmla="*/ 16 h 140"/>
                          <a:gd name="T2" fmla="*/ 6 w 87"/>
                          <a:gd name="T3" fmla="*/ 0 h 140"/>
                          <a:gd name="T4" fmla="*/ 64 w 87"/>
                          <a:gd name="T5" fmla="*/ 27 h 140"/>
                          <a:gd name="T6" fmla="*/ 75 w 87"/>
                          <a:gd name="T7" fmla="*/ 11 h 140"/>
                          <a:gd name="T8" fmla="*/ 81 w 87"/>
                          <a:gd name="T9" fmla="*/ 16 h 140"/>
                          <a:gd name="T10" fmla="*/ 87 w 87"/>
                          <a:gd name="T11" fmla="*/ 97 h 140"/>
                          <a:gd name="T12" fmla="*/ 87 w 87"/>
                          <a:gd name="T13" fmla="*/ 140 h 140"/>
                          <a:gd name="T14" fmla="*/ 0 w 87"/>
                          <a:gd name="T15" fmla="*/ 16 h 14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</a:cxnLst>
                        <a:rect l="0" t="0" r="r" b="b"/>
                        <a:pathLst>
                          <a:path w="87" h="140">
                            <a:moveTo>
                              <a:pt x="0" y="16"/>
                            </a:moveTo>
                            <a:lnTo>
                              <a:pt x="6" y="0"/>
                            </a:lnTo>
                            <a:lnTo>
                              <a:pt x="64" y="27"/>
                            </a:lnTo>
                            <a:lnTo>
                              <a:pt x="75" y="11"/>
                            </a:lnTo>
                            <a:lnTo>
                              <a:pt x="81" y="16"/>
                            </a:lnTo>
                            <a:lnTo>
                              <a:pt x="87" y="97"/>
                            </a:lnTo>
                            <a:lnTo>
                              <a:pt x="87" y="140"/>
                            </a:lnTo>
                            <a:lnTo>
                              <a:pt x="0" y="16"/>
                            </a:lnTo>
                            <a:close/>
                          </a:path>
                        </a:pathLst>
                      </a:custGeom>
                      <a:solidFill>
                        <a:srgbClr val="FFDFB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31" name="Freeform 4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937" y="1428"/>
                        <a:ext cx="52" cy="27"/>
                      </a:xfrm>
                      <a:custGeom>
                        <a:avLst/>
                        <a:gdLst>
                          <a:gd name="T0" fmla="*/ 0 w 52"/>
                          <a:gd name="T1" fmla="*/ 27 h 27"/>
                          <a:gd name="T2" fmla="*/ 29 w 52"/>
                          <a:gd name="T3" fmla="*/ 0 h 27"/>
                          <a:gd name="T4" fmla="*/ 52 w 52"/>
                          <a:gd name="T5" fmla="*/ 22 h 2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52" h="27">
                            <a:moveTo>
                              <a:pt x="0" y="27"/>
                            </a:moveTo>
                            <a:lnTo>
                              <a:pt x="29" y="0"/>
                            </a:lnTo>
                            <a:lnTo>
                              <a:pt x="52" y="22"/>
                            </a:lnTo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25" name="Group 4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803" y="1412"/>
                      <a:ext cx="342" cy="774"/>
                      <a:chOff x="2803" y="1412"/>
                      <a:chExt cx="342" cy="774"/>
                    </a:xfrm>
                  </p:grpSpPr>
                  <p:sp>
                    <p:nvSpPr>
                      <p:cNvPr id="126" name="Freeform 4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03" y="1412"/>
                        <a:ext cx="342" cy="774"/>
                      </a:xfrm>
                      <a:custGeom>
                        <a:avLst/>
                        <a:gdLst>
                          <a:gd name="T0" fmla="*/ 105 w 342"/>
                          <a:gd name="T1" fmla="*/ 0 h 774"/>
                          <a:gd name="T2" fmla="*/ 24 w 342"/>
                          <a:gd name="T3" fmla="*/ 59 h 774"/>
                          <a:gd name="T4" fmla="*/ 0 w 342"/>
                          <a:gd name="T5" fmla="*/ 242 h 774"/>
                          <a:gd name="T6" fmla="*/ 64 w 342"/>
                          <a:gd name="T7" fmla="*/ 360 h 774"/>
                          <a:gd name="T8" fmla="*/ 64 w 342"/>
                          <a:gd name="T9" fmla="*/ 381 h 774"/>
                          <a:gd name="T10" fmla="*/ 70 w 342"/>
                          <a:gd name="T11" fmla="*/ 414 h 774"/>
                          <a:gd name="T12" fmla="*/ 76 w 342"/>
                          <a:gd name="T13" fmla="*/ 430 h 774"/>
                          <a:gd name="T14" fmla="*/ 64 w 342"/>
                          <a:gd name="T15" fmla="*/ 559 h 774"/>
                          <a:gd name="T16" fmla="*/ 47 w 342"/>
                          <a:gd name="T17" fmla="*/ 768 h 774"/>
                          <a:gd name="T18" fmla="*/ 64 w 342"/>
                          <a:gd name="T19" fmla="*/ 774 h 774"/>
                          <a:gd name="T20" fmla="*/ 105 w 342"/>
                          <a:gd name="T21" fmla="*/ 763 h 774"/>
                          <a:gd name="T22" fmla="*/ 128 w 342"/>
                          <a:gd name="T23" fmla="*/ 618 h 774"/>
                          <a:gd name="T24" fmla="*/ 140 w 342"/>
                          <a:gd name="T25" fmla="*/ 569 h 774"/>
                          <a:gd name="T26" fmla="*/ 180 w 342"/>
                          <a:gd name="T27" fmla="*/ 430 h 774"/>
                          <a:gd name="T28" fmla="*/ 186 w 342"/>
                          <a:gd name="T29" fmla="*/ 575 h 774"/>
                          <a:gd name="T30" fmla="*/ 203 w 342"/>
                          <a:gd name="T31" fmla="*/ 747 h 774"/>
                          <a:gd name="T32" fmla="*/ 261 w 342"/>
                          <a:gd name="T33" fmla="*/ 752 h 774"/>
                          <a:gd name="T34" fmla="*/ 267 w 342"/>
                          <a:gd name="T35" fmla="*/ 564 h 774"/>
                          <a:gd name="T36" fmla="*/ 261 w 342"/>
                          <a:gd name="T37" fmla="*/ 376 h 774"/>
                          <a:gd name="T38" fmla="*/ 261 w 342"/>
                          <a:gd name="T39" fmla="*/ 285 h 774"/>
                          <a:gd name="T40" fmla="*/ 273 w 342"/>
                          <a:gd name="T41" fmla="*/ 252 h 774"/>
                          <a:gd name="T42" fmla="*/ 279 w 342"/>
                          <a:gd name="T43" fmla="*/ 258 h 774"/>
                          <a:gd name="T44" fmla="*/ 337 w 342"/>
                          <a:gd name="T45" fmla="*/ 226 h 774"/>
                          <a:gd name="T46" fmla="*/ 342 w 342"/>
                          <a:gd name="T47" fmla="*/ 167 h 774"/>
                          <a:gd name="T48" fmla="*/ 250 w 342"/>
                          <a:gd name="T49" fmla="*/ 22 h 774"/>
                          <a:gd name="T50" fmla="*/ 186 w 342"/>
                          <a:gd name="T51" fmla="*/ 0 h 774"/>
                          <a:gd name="T52" fmla="*/ 198 w 342"/>
                          <a:gd name="T53" fmla="*/ 97 h 774"/>
                          <a:gd name="T54" fmla="*/ 186 w 342"/>
                          <a:gd name="T55" fmla="*/ 193 h 774"/>
                          <a:gd name="T56" fmla="*/ 157 w 342"/>
                          <a:gd name="T57" fmla="*/ 102 h 774"/>
                          <a:gd name="T58" fmla="*/ 105 w 342"/>
                          <a:gd name="T59" fmla="*/ 0 h 77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</a:cxnLst>
                        <a:rect l="0" t="0" r="r" b="b"/>
                        <a:pathLst>
                          <a:path w="342" h="774">
                            <a:moveTo>
                              <a:pt x="105" y="0"/>
                            </a:moveTo>
                            <a:lnTo>
                              <a:pt x="24" y="59"/>
                            </a:lnTo>
                            <a:lnTo>
                              <a:pt x="0" y="242"/>
                            </a:lnTo>
                            <a:lnTo>
                              <a:pt x="64" y="360"/>
                            </a:lnTo>
                            <a:lnTo>
                              <a:pt x="64" y="381"/>
                            </a:lnTo>
                            <a:lnTo>
                              <a:pt x="70" y="414"/>
                            </a:lnTo>
                            <a:lnTo>
                              <a:pt x="76" y="430"/>
                            </a:lnTo>
                            <a:lnTo>
                              <a:pt x="64" y="559"/>
                            </a:lnTo>
                            <a:lnTo>
                              <a:pt x="47" y="768"/>
                            </a:lnTo>
                            <a:lnTo>
                              <a:pt x="64" y="774"/>
                            </a:lnTo>
                            <a:lnTo>
                              <a:pt x="105" y="763"/>
                            </a:lnTo>
                            <a:lnTo>
                              <a:pt x="128" y="618"/>
                            </a:lnTo>
                            <a:lnTo>
                              <a:pt x="140" y="569"/>
                            </a:lnTo>
                            <a:lnTo>
                              <a:pt x="180" y="430"/>
                            </a:lnTo>
                            <a:lnTo>
                              <a:pt x="186" y="575"/>
                            </a:lnTo>
                            <a:lnTo>
                              <a:pt x="203" y="747"/>
                            </a:lnTo>
                            <a:lnTo>
                              <a:pt x="261" y="752"/>
                            </a:lnTo>
                            <a:lnTo>
                              <a:pt x="267" y="564"/>
                            </a:lnTo>
                            <a:lnTo>
                              <a:pt x="261" y="376"/>
                            </a:lnTo>
                            <a:lnTo>
                              <a:pt x="261" y="285"/>
                            </a:lnTo>
                            <a:lnTo>
                              <a:pt x="273" y="252"/>
                            </a:lnTo>
                            <a:lnTo>
                              <a:pt x="279" y="258"/>
                            </a:lnTo>
                            <a:lnTo>
                              <a:pt x="337" y="226"/>
                            </a:lnTo>
                            <a:lnTo>
                              <a:pt x="342" y="167"/>
                            </a:lnTo>
                            <a:lnTo>
                              <a:pt x="250" y="22"/>
                            </a:lnTo>
                            <a:lnTo>
                              <a:pt x="186" y="0"/>
                            </a:lnTo>
                            <a:lnTo>
                              <a:pt x="198" y="97"/>
                            </a:lnTo>
                            <a:lnTo>
                              <a:pt x="186" y="193"/>
                            </a:lnTo>
                            <a:lnTo>
                              <a:pt x="157" y="102"/>
                            </a:lnTo>
                            <a:lnTo>
                              <a:pt x="105" y="0"/>
                            </a:lnTo>
                            <a:close/>
                          </a:path>
                        </a:pathLst>
                      </a:custGeom>
                      <a:solidFill>
                        <a:srgbClr val="5F3F1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27" name="Freeform 4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21" y="1498"/>
                        <a:ext cx="87" cy="199"/>
                      </a:xfrm>
                      <a:custGeom>
                        <a:avLst/>
                        <a:gdLst>
                          <a:gd name="T0" fmla="*/ 40 w 87"/>
                          <a:gd name="T1" fmla="*/ 0 h 199"/>
                          <a:gd name="T2" fmla="*/ 52 w 87"/>
                          <a:gd name="T3" fmla="*/ 48 h 199"/>
                          <a:gd name="T4" fmla="*/ 46 w 87"/>
                          <a:gd name="T5" fmla="*/ 118 h 199"/>
                          <a:gd name="T6" fmla="*/ 0 w 87"/>
                          <a:gd name="T7" fmla="*/ 129 h 199"/>
                          <a:gd name="T8" fmla="*/ 46 w 87"/>
                          <a:gd name="T9" fmla="*/ 134 h 199"/>
                          <a:gd name="T10" fmla="*/ 58 w 87"/>
                          <a:gd name="T11" fmla="*/ 177 h 199"/>
                          <a:gd name="T12" fmla="*/ 87 w 87"/>
                          <a:gd name="T13" fmla="*/ 199 h 199"/>
                          <a:gd name="T14" fmla="*/ 75 w 87"/>
                          <a:gd name="T15" fmla="*/ 161 h 199"/>
                          <a:gd name="T16" fmla="*/ 69 w 87"/>
                          <a:gd name="T17" fmla="*/ 145 h 199"/>
                          <a:gd name="T18" fmla="*/ 64 w 87"/>
                          <a:gd name="T19" fmla="*/ 97 h 199"/>
                          <a:gd name="T20" fmla="*/ 40 w 87"/>
                          <a:gd name="T21" fmla="*/ 0 h 19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</a:cxnLst>
                        <a:rect l="0" t="0" r="r" b="b"/>
                        <a:pathLst>
                          <a:path w="87" h="199">
                            <a:moveTo>
                              <a:pt x="40" y="0"/>
                            </a:moveTo>
                            <a:lnTo>
                              <a:pt x="52" y="48"/>
                            </a:lnTo>
                            <a:lnTo>
                              <a:pt x="46" y="118"/>
                            </a:lnTo>
                            <a:lnTo>
                              <a:pt x="0" y="129"/>
                            </a:lnTo>
                            <a:lnTo>
                              <a:pt x="46" y="134"/>
                            </a:lnTo>
                            <a:lnTo>
                              <a:pt x="58" y="177"/>
                            </a:lnTo>
                            <a:lnTo>
                              <a:pt x="87" y="199"/>
                            </a:lnTo>
                            <a:lnTo>
                              <a:pt x="75" y="161"/>
                            </a:lnTo>
                            <a:lnTo>
                              <a:pt x="69" y="145"/>
                            </a:lnTo>
                            <a:lnTo>
                              <a:pt x="64" y="97"/>
                            </a:lnTo>
                            <a:lnTo>
                              <a:pt x="40" y="0"/>
                            </a:lnTo>
                            <a:close/>
                          </a:path>
                        </a:pathLst>
                      </a:custGeom>
                      <a:solidFill>
                        <a:srgbClr val="3F1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28" name="Freeform 4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902" y="1509"/>
                        <a:ext cx="29" cy="27"/>
                      </a:xfrm>
                      <a:custGeom>
                        <a:avLst/>
                        <a:gdLst>
                          <a:gd name="T0" fmla="*/ 0 w 29"/>
                          <a:gd name="T1" fmla="*/ 27 h 27"/>
                          <a:gd name="T2" fmla="*/ 6 w 29"/>
                          <a:gd name="T3" fmla="*/ 0 h 27"/>
                          <a:gd name="T4" fmla="*/ 29 w 29"/>
                          <a:gd name="T5" fmla="*/ 21 h 27"/>
                          <a:gd name="T6" fmla="*/ 0 w 29"/>
                          <a:gd name="T7" fmla="*/ 27 h 2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</a:cxnLst>
                        <a:rect l="0" t="0" r="r" b="b"/>
                        <a:pathLst>
                          <a:path w="29" h="27">
                            <a:moveTo>
                              <a:pt x="0" y="27"/>
                            </a:moveTo>
                            <a:lnTo>
                              <a:pt x="6" y="0"/>
                            </a:lnTo>
                            <a:lnTo>
                              <a:pt x="29" y="21"/>
                            </a:lnTo>
                            <a:lnTo>
                              <a:pt x="0" y="27"/>
                            </a:lnTo>
                            <a:close/>
                          </a:path>
                        </a:pathLst>
                      </a:custGeom>
                      <a:solidFill>
                        <a:srgbClr val="FFDFB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grpSp>
              <p:nvGrpSpPr>
                <p:cNvPr id="112" name="Group 46"/>
                <p:cNvGrpSpPr>
                  <a:grpSpLocks/>
                </p:cNvGrpSpPr>
                <p:nvPr/>
              </p:nvGrpSpPr>
              <p:grpSpPr bwMode="auto">
                <a:xfrm>
                  <a:off x="2896" y="1278"/>
                  <a:ext cx="186" cy="386"/>
                  <a:chOff x="2896" y="1278"/>
                  <a:chExt cx="186" cy="386"/>
                </a:xfrm>
              </p:grpSpPr>
              <p:grpSp>
                <p:nvGrpSpPr>
                  <p:cNvPr id="113" name="Group 47"/>
                  <p:cNvGrpSpPr>
                    <a:grpSpLocks/>
                  </p:cNvGrpSpPr>
                  <p:nvPr/>
                </p:nvGrpSpPr>
                <p:grpSpPr bwMode="auto">
                  <a:xfrm>
                    <a:off x="2896" y="1278"/>
                    <a:ext cx="110" cy="150"/>
                    <a:chOff x="2896" y="1278"/>
                    <a:chExt cx="110" cy="150"/>
                  </a:xfrm>
                </p:grpSpPr>
                <p:grpSp>
                  <p:nvGrpSpPr>
                    <p:cNvPr id="115" name="Group 4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902" y="1283"/>
                      <a:ext cx="99" cy="145"/>
                      <a:chOff x="2902" y="1283"/>
                      <a:chExt cx="99" cy="145"/>
                    </a:xfrm>
                  </p:grpSpPr>
                  <p:sp>
                    <p:nvSpPr>
                      <p:cNvPr id="117" name="Freeform 4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902" y="1283"/>
                        <a:ext cx="99" cy="145"/>
                      </a:xfrm>
                      <a:custGeom>
                        <a:avLst/>
                        <a:gdLst>
                          <a:gd name="T0" fmla="*/ 93 w 99"/>
                          <a:gd name="T1" fmla="*/ 22 h 145"/>
                          <a:gd name="T2" fmla="*/ 99 w 99"/>
                          <a:gd name="T3" fmla="*/ 48 h 145"/>
                          <a:gd name="T4" fmla="*/ 93 w 99"/>
                          <a:gd name="T5" fmla="*/ 54 h 145"/>
                          <a:gd name="T6" fmla="*/ 99 w 99"/>
                          <a:gd name="T7" fmla="*/ 65 h 145"/>
                          <a:gd name="T8" fmla="*/ 93 w 99"/>
                          <a:gd name="T9" fmla="*/ 70 h 145"/>
                          <a:gd name="T10" fmla="*/ 93 w 99"/>
                          <a:gd name="T11" fmla="*/ 86 h 145"/>
                          <a:gd name="T12" fmla="*/ 93 w 99"/>
                          <a:gd name="T13" fmla="*/ 97 h 145"/>
                          <a:gd name="T14" fmla="*/ 93 w 99"/>
                          <a:gd name="T15" fmla="*/ 108 h 145"/>
                          <a:gd name="T16" fmla="*/ 87 w 99"/>
                          <a:gd name="T17" fmla="*/ 118 h 145"/>
                          <a:gd name="T18" fmla="*/ 81 w 99"/>
                          <a:gd name="T19" fmla="*/ 124 h 145"/>
                          <a:gd name="T20" fmla="*/ 81 w 99"/>
                          <a:gd name="T21" fmla="*/ 129 h 145"/>
                          <a:gd name="T22" fmla="*/ 64 w 99"/>
                          <a:gd name="T23" fmla="*/ 145 h 145"/>
                          <a:gd name="T24" fmla="*/ 12 w 99"/>
                          <a:gd name="T25" fmla="*/ 124 h 145"/>
                          <a:gd name="T26" fmla="*/ 12 w 99"/>
                          <a:gd name="T27" fmla="*/ 91 h 145"/>
                          <a:gd name="T28" fmla="*/ 12 w 99"/>
                          <a:gd name="T29" fmla="*/ 86 h 145"/>
                          <a:gd name="T30" fmla="*/ 6 w 99"/>
                          <a:gd name="T31" fmla="*/ 81 h 145"/>
                          <a:gd name="T32" fmla="*/ 0 w 99"/>
                          <a:gd name="T33" fmla="*/ 70 h 145"/>
                          <a:gd name="T34" fmla="*/ 0 w 99"/>
                          <a:gd name="T35" fmla="*/ 54 h 145"/>
                          <a:gd name="T36" fmla="*/ 6 w 99"/>
                          <a:gd name="T37" fmla="*/ 48 h 145"/>
                          <a:gd name="T38" fmla="*/ 6 w 99"/>
                          <a:gd name="T39" fmla="*/ 43 h 145"/>
                          <a:gd name="T40" fmla="*/ 6 w 99"/>
                          <a:gd name="T41" fmla="*/ 32 h 145"/>
                          <a:gd name="T42" fmla="*/ 6 w 99"/>
                          <a:gd name="T43" fmla="*/ 27 h 145"/>
                          <a:gd name="T44" fmla="*/ 12 w 99"/>
                          <a:gd name="T45" fmla="*/ 16 h 145"/>
                          <a:gd name="T46" fmla="*/ 12 w 99"/>
                          <a:gd name="T47" fmla="*/ 11 h 145"/>
                          <a:gd name="T48" fmla="*/ 23 w 99"/>
                          <a:gd name="T49" fmla="*/ 0 h 145"/>
                          <a:gd name="T50" fmla="*/ 35 w 99"/>
                          <a:gd name="T51" fmla="*/ 0 h 145"/>
                          <a:gd name="T52" fmla="*/ 46 w 99"/>
                          <a:gd name="T53" fmla="*/ 0 h 145"/>
                          <a:gd name="T54" fmla="*/ 58 w 99"/>
                          <a:gd name="T55" fmla="*/ 0 h 145"/>
                          <a:gd name="T56" fmla="*/ 64 w 99"/>
                          <a:gd name="T57" fmla="*/ 0 h 145"/>
                          <a:gd name="T58" fmla="*/ 75 w 99"/>
                          <a:gd name="T59" fmla="*/ 0 h 145"/>
                          <a:gd name="T60" fmla="*/ 87 w 99"/>
                          <a:gd name="T61" fmla="*/ 5 h 145"/>
                          <a:gd name="T62" fmla="*/ 87 w 99"/>
                          <a:gd name="T63" fmla="*/ 11 h 145"/>
                          <a:gd name="T64" fmla="*/ 93 w 99"/>
                          <a:gd name="T65" fmla="*/ 16 h 145"/>
                          <a:gd name="T66" fmla="*/ 93 w 99"/>
                          <a:gd name="T67" fmla="*/ 22 h 145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  <a:cxn ang="0">
                            <a:pos x="T62" y="T63"/>
                          </a:cxn>
                          <a:cxn ang="0">
                            <a:pos x="T64" y="T65"/>
                          </a:cxn>
                          <a:cxn ang="0">
                            <a:pos x="T66" y="T67"/>
                          </a:cxn>
                        </a:cxnLst>
                        <a:rect l="0" t="0" r="r" b="b"/>
                        <a:pathLst>
                          <a:path w="99" h="145">
                            <a:moveTo>
                              <a:pt x="93" y="22"/>
                            </a:moveTo>
                            <a:lnTo>
                              <a:pt x="99" y="48"/>
                            </a:lnTo>
                            <a:lnTo>
                              <a:pt x="93" y="54"/>
                            </a:lnTo>
                            <a:lnTo>
                              <a:pt x="99" y="65"/>
                            </a:lnTo>
                            <a:lnTo>
                              <a:pt x="93" y="70"/>
                            </a:lnTo>
                            <a:lnTo>
                              <a:pt x="93" y="86"/>
                            </a:lnTo>
                            <a:lnTo>
                              <a:pt x="93" y="97"/>
                            </a:lnTo>
                            <a:lnTo>
                              <a:pt x="93" y="108"/>
                            </a:lnTo>
                            <a:lnTo>
                              <a:pt x="87" y="118"/>
                            </a:lnTo>
                            <a:lnTo>
                              <a:pt x="81" y="124"/>
                            </a:lnTo>
                            <a:lnTo>
                              <a:pt x="81" y="129"/>
                            </a:lnTo>
                            <a:lnTo>
                              <a:pt x="64" y="145"/>
                            </a:lnTo>
                            <a:lnTo>
                              <a:pt x="12" y="124"/>
                            </a:lnTo>
                            <a:lnTo>
                              <a:pt x="12" y="91"/>
                            </a:lnTo>
                            <a:lnTo>
                              <a:pt x="12" y="86"/>
                            </a:lnTo>
                            <a:lnTo>
                              <a:pt x="6" y="81"/>
                            </a:lnTo>
                            <a:lnTo>
                              <a:pt x="0" y="70"/>
                            </a:lnTo>
                            <a:lnTo>
                              <a:pt x="0" y="54"/>
                            </a:lnTo>
                            <a:lnTo>
                              <a:pt x="6" y="48"/>
                            </a:lnTo>
                            <a:lnTo>
                              <a:pt x="6" y="43"/>
                            </a:lnTo>
                            <a:lnTo>
                              <a:pt x="6" y="32"/>
                            </a:lnTo>
                            <a:lnTo>
                              <a:pt x="6" y="27"/>
                            </a:lnTo>
                            <a:lnTo>
                              <a:pt x="12" y="16"/>
                            </a:lnTo>
                            <a:lnTo>
                              <a:pt x="12" y="11"/>
                            </a:lnTo>
                            <a:lnTo>
                              <a:pt x="23" y="0"/>
                            </a:lnTo>
                            <a:lnTo>
                              <a:pt x="35" y="0"/>
                            </a:lnTo>
                            <a:lnTo>
                              <a:pt x="46" y="0"/>
                            </a:lnTo>
                            <a:lnTo>
                              <a:pt x="58" y="0"/>
                            </a:lnTo>
                            <a:lnTo>
                              <a:pt x="64" y="0"/>
                            </a:lnTo>
                            <a:lnTo>
                              <a:pt x="75" y="0"/>
                            </a:lnTo>
                            <a:lnTo>
                              <a:pt x="87" y="5"/>
                            </a:lnTo>
                            <a:lnTo>
                              <a:pt x="87" y="11"/>
                            </a:lnTo>
                            <a:lnTo>
                              <a:pt x="93" y="16"/>
                            </a:lnTo>
                            <a:lnTo>
                              <a:pt x="93" y="22"/>
                            </a:lnTo>
                            <a:close/>
                          </a:path>
                        </a:pathLst>
                      </a:custGeom>
                      <a:solidFill>
                        <a:srgbClr val="FF7F7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18" name="Group 5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914" y="1331"/>
                        <a:ext cx="81" cy="70"/>
                        <a:chOff x="2914" y="1331"/>
                        <a:chExt cx="81" cy="70"/>
                      </a:xfrm>
                    </p:grpSpPr>
                    <p:sp>
                      <p:nvSpPr>
                        <p:cNvPr id="119" name="Freeform 51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943" y="1331"/>
                          <a:ext cx="34" cy="11"/>
                        </a:xfrm>
                        <a:custGeom>
                          <a:avLst/>
                          <a:gdLst>
                            <a:gd name="T0" fmla="*/ 0 w 34"/>
                            <a:gd name="T1" fmla="*/ 0 h 11"/>
                            <a:gd name="T2" fmla="*/ 17 w 34"/>
                            <a:gd name="T3" fmla="*/ 0 h 11"/>
                            <a:gd name="T4" fmla="*/ 23 w 34"/>
                            <a:gd name="T5" fmla="*/ 0 h 11"/>
                            <a:gd name="T6" fmla="*/ 29 w 34"/>
                            <a:gd name="T7" fmla="*/ 6 h 11"/>
                            <a:gd name="T8" fmla="*/ 34 w 34"/>
                            <a:gd name="T9" fmla="*/ 6 h 11"/>
                            <a:gd name="T10" fmla="*/ 29 w 34"/>
                            <a:gd name="T11" fmla="*/ 6 h 11"/>
                            <a:gd name="T12" fmla="*/ 29 w 34"/>
                            <a:gd name="T13" fmla="*/ 11 h 11"/>
                            <a:gd name="T14" fmla="*/ 29 w 34"/>
                            <a:gd name="T15" fmla="*/ 11 h 11"/>
                            <a:gd name="T16" fmla="*/ 17 w 34"/>
                            <a:gd name="T17" fmla="*/ 11 h 11"/>
                            <a:gd name="T18" fmla="*/ 5 w 34"/>
                            <a:gd name="T19" fmla="*/ 11 h 11"/>
                            <a:gd name="T20" fmla="*/ 11 w 34"/>
                            <a:gd name="T21" fmla="*/ 11 h 11"/>
                            <a:gd name="T22" fmla="*/ 5 w 34"/>
                            <a:gd name="T23" fmla="*/ 6 h 11"/>
                            <a:gd name="T24" fmla="*/ 0 w 34"/>
                            <a:gd name="T25" fmla="*/ 0 h 11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  <a:cxn ang="0">
                              <a:pos x="T18" y="T19"/>
                            </a:cxn>
                            <a:cxn ang="0">
                              <a:pos x="T20" y="T21"/>
                            </a:cxn>
                            <a:cxn ang="0">
                              <a:pos x="T22" y="T23"/>
                            </a:cxn>
                            <a:cxn ang="0">
                              <a:pos x="T24" y="T25"/>
                            </a:cxn>
                          </a:cxnLst>
                          <a:rect l="0" t="0" r="r" b="b"/>
                          <a:pathLst>
                            <a:path w="34" h="11">
                              <a:moveTo>
                                <a:pt x="0" y="0"/>
                              </a:moveTo>
                              <a:lnTo>
                                <a:pt x="17" y="0"/>
                              </a:lnTo>
                              <a:lnTo>
                                <a:pt x="23" y="0"/>
                              </a:lnTo>
                              <a:lnTo>
                                <a:pt x="29" y="6"/>
                              </a:lnTo>
                              <a:lnTo>
                                <a:pt x="34" y="6"/>
                              </a:lnTo>
                              <a:lnTo>
                                <a:pt x="29" y="6"/>
                              </a:lnTo>
                              <a:lnTo>
                                <a:pt x="29" y="11"/>
                              </a:lnTo>
                              <a:lnTo>
                                <a:pt x="29" y="11"/>
                              </a:lnTo>
                              <a:lnTo>
                                <a:pt x="17" y="11"/>
                              </a:lnTo>
                              <a:lnTo>
                                <a:pt x="5" y="11"/>
                              </a:lnTo>
                              <a:lnTo>
                                <a:pt x="11" y="11"/>
                              </a:lnTo>
                              <a:lnTo>
                                <a:pt x="5" y="6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7F5F3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20" name="Freeform 5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983" y="1364"/>
                          <a:ext cx="12" cy="10"/>
                        </a:xfrm>
                        <a:custGeom>
                          <a:avLst/>
                          <a:gdLst>
                            <a:gd name="T0" fmla="*/ 0 w 12"/>
                            <a:gd name="T1" fmla="*/ 0 h 10"/>
                            <a:gd name="T2" fmla="*/ 12 w 12"/>
                            <a:gd name="T3" fmla="*/ 0 h 10"/>
                            <a:gd name="T4" fmla="*/ 12 w 12"/>
                            <a:gd name="T5" fmla="*/ 10 h 10"/>
                            <a:gd name="T6" fmla="*/ 0 w 12"/>
                            <a:gd name="T7" fmla="*/ 0 h 1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</a:cxnLst>
                          <a:rect l="0" t="0" r="r" b="b"/>
                          <a:pathLst>
                            <a:path w="12" h="10">
                              <a:moveTo>
                                <a:pt x="0" y="0"/>
                              </a:moveTo>
                              <a:lnTo>
                                <a:pt x="12" y="0"/>
                              </a:lnTo>
                              <a:lnTo>
                                <a:pt x="12" y="1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7F5F3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21" name="Freeform 53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914" y="1364"/>
                          <a:ext cx="52" cy="37"/>
                        </a:xfrm>
                        <a:custGeom>
                          <a:avLst/>
                          <a:gdLst>
                            <a:gd name="T0" fmla="*/ 0 w 52"/>
                            <a:gd name="T1" fmla="*/ 5 h 37"/>
                            <a:gd name="T2" fmla="*/ 5 w 52"/>
                            <a:gd name="T3" fmla="*/ 5 h 37"/>
                            <a:gd name="T4" fmla="*/ 23 w 52"/>
                            <a:gd name="T5" fmla="*/ 27 h 37"/>
                            <a:gd name="T6" fmla="*/ 52 w 52"/>
                            <a:gd name="T7" fmla="*/ 37 h 37"/>
                            <a:gd name="T8" fmla="*/ 17 w 52"/>
                            <a:gd name="T9" fmla="*/ 32 h 37"/>
                            <a:gd name="T10" fmla="*/ 5 w 52"/>
                            <a:gd name="T11" fmla="*/ 21 h 37"/>
                            <a:gd name="T12" fmla="*/ 0 w 52"/>
                            <a:gd name="T13" fmla="*/ 21 h 37"/>
                            <a:gd name="T14" fmla="*/ 0 w 52"/>
                            <a:gd name="T15" fmla="*/ 0 h 37"/>
                            <a:gd name="T16" fmla="*/ 0 w 52"/>
                            <a:gd name="T17" fmla="*/ 5 h 37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</a:cxnLst>
                          <a:rect l="0" t="0" r="r" b="b"/>
                          <a:pathLst>
                            <a:path w="52" h="37">
                              <a:moveTo>
                                <a:pt x="0" y="5"/>
                              </a:moveTo>
                              <a:lnTo>
                                <a:pt x="5" y="5"/>
                              </a:lnTo>
                              <a:lnTo>
                                <a:pt x="23" y="27"/>
                              </a:lnTo>
                              <a:lnTo>
                                <a:pt x="52" y="37"/>
                              </a:lnTo>
                              <a:lnTo>
                                <a:pt x="17" y="32"/>
                              </a:lnTo>
                              <a:lnTo>
                                <a:pt x="5" y="21"/>
                              </a:lnTo>
                              <a:lnTo>
                                <a:pt x="0" y="21"/>
                              </a:lnTo>
                              <a:lnTo>
                                <a:pt x="0" y="0"/>
                              </a:lnTo>
                              <a:lnTo>
                                <a:pt x="0" y="5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7F5F3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sp>
                  <p:nvSpPr>
                    <p:cNvPr id="116" name="Freeform 54"/>
                    <p:cNvSpPr>
                      <a:spLocks/>
                    </p:cNvSpPr>
                    <p:nvPr/>
                  </p:nvSpPr>
                  <p:spPr bwMode="auto">
                    <a:xfrm>
                      <a:off x="2896" y="1278"/>
                      <a:ext cx="110" cy="96"/>
                    </a:xfrm>
                    <a:custGeom>
                      <a:avLst/>
                      <a:gdLst>
                        <a:gd name="T0" fmla="*/ 18 w 110"/>
                        <a:gd name="T1" fmla="*/ 96 h 96"/>
                        <a:gd name="T2" fmla="*/ 12 w 110"/>
                        <a:gd name="T3" fmla="*/ 86 h 96"/>
                        <a:gd name="T4" fmla="*/ 6 w 110"/>
                        <a:gd name="T5" fmla="*/ 70 h 96"/>
                        <a:gd name="T6" fmla="*/ 0 w 110"/>
                        <a:gd name="T7" fmla="*/ 53 h 96"/>
                        <a:gd name="T8" fmla="*/ 0 w 110"/>
                        <a:gd name="T9" fmla="*/ 32 h 96"/>
                        <a:gd name="T10" fmla="*/ 6 w 110"/>
                        <a:gd name="T11" fmla="*/ 16 h 96"/>
                        <a:gd name="T12" fmla="*/ 18 w 110"/>
                        <a:gd name="T13" fmla="*/ 10 h 96"/>
                        <a:gd name="T14" fmla="*/ 29 w 110"/>
                        <a:gd name="T15" fmla="*/ 5 h 96"/>
                        <a:gd name="T16" fmla="*/ 52 w 110"/>
                        <a:gd name="T17" fmla="*/ 0 h 96"/>
                        <a:gd name="T18" fmla="*/ 76 w 110"/>
                        <a:gd name="T19" fmla="*/ 5 h 96"/>
                        <a:gd name="T20" fmla="*/ 93 w 110"/>
                        <a:gd name="T21" fmla="*/ 10 h 96"/>
                        <a:gd name="T22" fmla="*/ 105 w 110"/>
                        <a:gd name="T23" fmla="*/ 10 h 96"/>
                        <a:gd name="T24" fmla="*/ 110 w 110"/>
                        <a:gd name="T25" fmla="*/ 10 h 96"/>
                        <a:gd name="T26" fmla="*/ 105 w 110"/>
                        <a:gd name="T27" fmla="*/ 16 h 96"/>
                        <a:gd name="T28" fmla="*/ 99 w 110"/>
                        <a:gd name="T29" fmla="*/ 27 h 96"/>
                        <a:gd name="T30" fmla="*/ 99 w 110"/>
                        <a:gd name="T31" fmla="*/ 32 h 96"/>
                        <a:gd name="T32" fmla="*/ 93 w 110"/>
                        <a:gd name="T33" fmla="*/ 27 h 96"/>
                        <a:gd name="T34" fmla="*/ 76 w 110"/>
                        <a:gd name="T35" fmla="*/ 21 h 96"/>
                        <a:gd name="T36" fmla="*/ 64 w 110"/>
                        <a:gd name="T37" fmla="*/ 21 h 96"/>
                        <a:gd name="T38" fmla="*/ 52 w 110"/>
                        <a:gd name="T39" fmla="*/ 21 h 96"/>
                        <a:gd name="T40" fmla="*/ 41 w 110"/>
                        <a:gd name="T41" fmla="*/ 21 h 96"/>
                        <a:gd name="T42" fmla="*/ 47 w 110"/>
                        <a:gd name="T43" fmla="*/ 27 h 96"/>
                        <a:gd name="T44" fmla="*/ 47 w 110"/>
                        <a:gd name="T45" fmla="*/ 32 h 96"/>
                        <a:gd name="T46" fmla="*/ 41 w 110"/>
                        <a:gd name="T47" fmla="*/ 37 h 96"/>
                        <a:gd name="T48" fmla="*/ 35 w 110"/>
                        <a:gd name="T49" fmla="*/ 48 h 96"/>
                        <a:gd name="T50" fmla="*/ 29 w 110"/>
                        <a:gd name="T51" fmla="*/ 59 h 96"/>
                        <a:gd name="T52" fmla="*/ 29 w 110"/>
                        <a:gd name="T53" fmla="*/ 70 h 96"/>
                        <a:gd name="T54" fmla="*/ 23 w 110"/>
                        <a:gd name="T55" fmla="*/ 64 h 96"/>
                        <a:gd name="T56" fmla="*/ 23 w 110"/>
                        <a:gd name="T57" fmla="*/ 59 h 96"/>
                        <a:gd name="T58" fmla="*/ 18 w 110"/>
                        <a:gd name="T59" fmla="*/ 53 h 96"/>
                        <a:gd name="T60" fmla="*/ 6 w 110"/>
                        <a:gd name="T61" fmla="*/ 59 h 96"/>
                        <a:gd name="T62" fmla="*/ 6 w 110"/>
                        <a:gd name="T63" fmla="*/ 59 h 96"/>
                        <a:gd name="T64" fmla="*/ 12 w 110"/>
                        <a:gd name="T65" fmla="*/ 80 h 96"/>
                        <a:gd name="T66" fmla="*/ 12 w 110"/>
                        <a:gd name="T67" fmla="*/ 86 h 96"/>
                        <a:gd name="T68" fmla="*/ 18 w 110"/>
                        <a:gd name="T69" fmla="*/ 96 h 9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</a:cxnLst>
                      <a:rect l="0" t="0" r="r" b="b"/>
                      <a:pathLst>
                        <a:path w="110" h="96">
                          <a:moveTo>
                            <a:pt x="18" y="96"/>
                          </a:moveTo>
                          <a:lnTo>
                            <a:pt x="12" y="86"/>
                          </a:lnTo>
                          <a:lnTo>
                            <a:pt x="6" y="70"/>
                          </a:lnTo>
                          <a:lnTo>
                            <a:pt x="0" y="53"/>
                          </a:lnTo>
                          <a:lnTo>
                            <a:pt x="0" y="32"/>
                          </a:lnTo>
                          <a:lnTo>
                            <a:pt x="6" y="16"/>
                          </a:lnTo>
                          <a:lnTo>
                            <a:pt x="18" y="10"/>
                          </a:lnTo>
                          <a:lnTo>
                            <a:pt x="29" y="5"/>
                          </a:lnTo>
                          <a:lnTo>
                            <a:pt x="52" y="0"/>
                          </a:lnTo>
                          <a:lnTo>
                            <a:pt x="76" y="5"/>
                          </a:lnTo>
                          <a:lnTo>
                            <a:pt x="93" y="10"/>
                          </a:lnTo>
                          <a:lnTo>
                            <a:pt x="105" y="10"/>
                          </a:lnTo>
                          <a:lnTo>
                            <a:pt x="110" y="10"/>
                          </a:lnTo>
                          <a:lnTo>
                            <a:pt x="105" y="16"/>
                          </a:lnTo>
                          <a:lnTo>
                            <a:pt x="99" y="27"/>
                          </a:lnTo>
                          <a:lnTo>
                            <a:pt x="99" y="32"/>
                          </a:lnTo>
                          <a:lnTo>
                            <a:pt x="93" y="27"/>
                          </a:lnTo>
                          <a:lnTo>
                            <a:pt x="76" y="21"/>
                          </a:lnTo>
                          <a:lnTo>
                            <a:pt x="64" y="21"/>
                          </a:lnTo>
                          <a:lnTo>
                            <a:pt x="52" y="21"/>
                          </a:lnTo>
                          <a:lnTo>
                            <a:pt x="41" y="21"/>
                          </a:lnTo>
                          <a:lnTo>
                            <a:pt x="47" y="27"/>
                          </a:lnTo>
                          <a:lnTo>
                            <a:pt x="47" y="32"/>
                          </a:lnTo>
                          <a:lnTo>
                            <a:pt x="41" y="37"/>
                          </a:lnTo>
                          <a:lnTo>
                            <a:pt x="35" y="48"/>
                          </a:lnTo>
                          <a:lnTo>
                            <a:pt x="29" y="59"/>
                          </a:lnTo>
                          <a:lnTo>
                            <a:pt x="29" y="70"/>
                          </a:lnTo>
                          <a:lnTo>
                            <a:pt x="23" y="64"/>
                          </a:lnTo>
                          <a:lnTo>
                            <a:pt x="23" y="59"/>
                          </a:lnTo>
                          <a:lnTo>
                            <a:pt x="18" y="53"/>
                          </a:lnTo>
                          <a:lnTo>
                            <a:pt x="6" y="59"/>
                          </a:lnTo>
                          <a:lnTo>
                            <a:pt x="6" y="59"/>
                          </a:lnTo>
                          <a:lnTo>
                            <a:pt x="12" y="80"/>
                          </a:lnTo>
                          <a:lnTo>
                            <a:pt x="12" y="86"/>
                          </a:lnTo>
                          <a:lnTo>
                            <a:pt x="18" y="96"/>
                          </a:lnTo>
                          <a:close/>
                        </a:path>
                      </a:pathLst>
                    </a:custGeom>
                    <a:solidFill>
                      <a:srgbClr val="BF7F1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14" name="Freeform 55"/>
                  <p:cNvSpPr>
                    <a:spLocks/>
                  </p:cNvSpPr>
                  <p:nvPr/>
                </p:nvSpPr>
                <p:spPr bwMode="auto">
                  <a:xfrm>
                    <a:off x="2989" y="1622"/>
                    <a:ext cx="93" cy="42"/>
                  </a:xfrm>
                  <a:custGeom>
                    <a:avLst/>
                    <a:gdLst>
                      <a:gd name="T0" fmla="*/ 93 w 93"/>
                      <a:gd name="T1" fmla="*/ 37 h 42"/>
                      <a:gd name="T2" fmla="*/ 69 w 93"/>
                      <a:gd name="T3" fmla="*/ 42 h 42"/>
                      <a:gd name="T4" fmla="*/ 40 w 93"/>
                      <a:gd name="T5" fmla="*/ 42 h 42"/>
                      <a:gd name="T6" fmla="*/ 17 w 93"/>
                      <a:gd name="T7" fmla="*/ 32 h 42"/>
                      <a:gd name="T8" fmla="*/ 0 w 93"/>
                      <a:gd name="T9" fmla="*/ 5 h 42"/>
                      <a:gd name="T10" fmla="*/ 40 w 93"/>
                      <a:gd name="T11" fmla="*/ 10 h 42"/>
                      <a:gd name="T12" fmla="*/ 40 w 93"/>
                      <a:gd name="T13" fmla="*/ 0 h 42"/>
                      <a:gd name="T14" fmla="*/ 58 w 93"/>
                      <a:gd name="T15" fmla="*/ 0 h 42"/>
                      <a:gd name="T16" fmla="*/ 81 w 93"/>
                      <a:gd name="T17" fmla="*/ 10 h 42"/>
                      <a:gd name="T18" fmla="*/ 87 w 93"/>
                      <a:gd name="T19" fmla="*/ 10 h 42"/>
                      <a:gd name="T20" fmla="*/ 93 w 93"/>
                      <a:gd name="T21" fmla="*/ 37 h 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93" h="42">
                        <a:moveTo>
                          <a:pt x="93" y="37"/>
                        </a:moveTo>
                        <a:lnTo>
                          <a:pt x="69" y="42"/>
                        </a:lnTo>
                        <a:lnTo>
                          <a:pt x="40" y="42"/>
                        </a:lnTo>
                        <a:lnTo>
                          <a:pt x="17" y="32"/>
                        </a:lnTo>
                        <a:lnTo>
                          <a:pt x="0" y="5"/>
                        </a:lnTo>
                        <a:lnTo>
                          <a:pt x="40" y="10"/>
                        </a:lnTo>
                        <a:lnTo>
                          <a:pt x="40" y="0"/>
                        </a:lnTo>
                        <a:lnTo>
                          <a:pt x="58" y="0"/>
                        </a:lnTo>
                        <a:lnTo>
                          <a:pt x="81" y="10"/>
                        </a:lnTo>
                        <a:lnTo>
                          <a:pt x="87" y="10"/>
                        </a:lnTo>
                        <a:lnTo>
                          <a:pt x="93" y="37"/>
                        </a:lnTo>
                        <a:close/>
                      </a:path>
                    </a:pathLst>
                  </a:custGeom>
                  <a:solidFill>
                    <a:srgbClr val="FF7F7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02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4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854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Backward dynamic programming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43000"/>
            <a:ext cx="6812870" cy="31244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58" y="4267471"/>
            <a:ext cx="6828112" cy="1889924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474904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Discrete MDPs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656" y="338328"/>
            <a:ext cx="6706181" cy="5105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656" y="848912"/>
            <a:ext cx="6835732" cy="5288738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097847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Backward dynamic programming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43000"/>
            <a:ext cx="6759526" cy="554022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38089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Backward dynamic programming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Policy iteration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705" y="1630273"/>
            <a:ext cx="6957663" cy="4694327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480867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Backward dynamic programming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123" y="1159546"/>
            <a:ext cx="6843353" cy="5014395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0785173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Discrete MDPs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42980"/>
            <a:ext cx="6767146" cy="6370872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486635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10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Backward MDP and the curse of dimensionality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/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1055077" y="3978275"/>
            <a:ext cx="7033846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Tx/>
              <a:buNone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i="0" kern="0" dirty="0" smtClean="0"/>
          </a:p>
        </p:txBody>
      </p:sp>
    </p:spTree>
    <p:extLst>
      <p:ext uri="{BB962C8B-B14F-4D97-AF65-F5344CB8AC3E}">
        <p14:creationId xmlns:p14="http://schemas.microsoft.com/office/powerpoint/2010/main" val="332378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Curse of dimensionality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The ultimate policy is to optimize from now on:</a:t>
            </a:r>
          </a:p>
          <a:p>
            <a:pPr lvl="1"/>
            <a:endParaRPr lang="en-US" sz="2000" dirty="0"/>
          </a:p>
          <a:p>
            <a:pPr lvl="1"/>
            <a:endParaRPr lang="en-US" sz="2000" dirty="0" smtClean="0"/>
          </a:p>
          <a:p>
            <a:pPr marL="457200" lvl="1" indent="0">
              <a:buNone/>
            </a:pPr>
            <a:endParaRPr lang="en-US" sz="2000" dirty="0" smtClean="0"/>
          </a:p>
          <a:p>
            <a:pPr marL="457200" lvl="1" indent="0">
              <a:buNone/>
            </a:pPr>
            <a:endParaRPr lang="en-US" sz="2000" dirty="0"/>
          </a:p>
          <a:p>
            <a:r>
              <a:rPr lang="en-US" sz="2400" dirty="0" smtClean="0"/>
              <a:t>Ideally, we would like to replace the future contributions with a single value function: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i="1" dirty="0" smtClean="0"/>
              <a:t>Sometimes</a:t>
            </a:r>
            <a:r>
              <a:rPr lang="en-US" sz="2400" dirty="0" smtClean="0"/>
              <a:t> we can compute this function exactly!</a:t>
            </a:r>
            <a:endParaRPr lang="en-US" sz="2400" i="1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1447800" y="4292600"/>
          <a:ext cx="5646738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34" name="Equation" r:id="rId3" imgW="3136680" imgH="304560" progId="Equation.DSMT4">
                  <p:embed/>
                </p:oleObj>
              </mc:Choice>
              <mc:Fallback>
                <p:oleObj name="Equation" r:id="rId3" imgW="3136680" imgH="30456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4292600"/>
                        <a:ext cx="5646738" cy="54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288671" y="1840103"/>
          <a:ext cx="8691563" cy="909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35" name="Equation" r:id="rId5" imgW="4851360" imgH="507960" progId="Equation.DSMT4">
                  <p:embed/>
                </p:oleObj>
              </mc:Choice>
              <mc:Fallback>
                <p:oleObj name="Equation" r:id="rId5" imgW="4851360" imgH="50796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671" y="1840103"/>
                        <a:ext cx="8691563" cy="909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09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Curse of dimensionality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731" y="1065840"/>
            <a:ext cx="8215132" cy="4953000"/>
          </a:xfrm>
        </p:spPr>
        <p:txBody>
          <a:bodyPr/>
          <a:lstStyle/>
          <a:p>
            <a:r>
              <a:rPr lang="en-US" sz="2400" dirty="0"/>
              <a:t>Energy storage with stochastic prices, supplies and demands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47687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618" y="1567431"/>
            <a:ext cx="5845175" cy="223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990367" y="1791571"/>
          <a:ext cx="699545" cy="486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58" name="Equation" r:id="rId5" imgW="291960" imgH="203040" progId="Equation.DSMT4">
                  <p:embed/>
                </p:oleObj>
              </mc:Choice>
              <mc:Fallback>
                <p:oleObj name="Equation" r:id="rId5" imgW="291960" imgH="20304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90367" y="1791571"/>
                        <a:ext cx="699545" cy="4866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1005600" y="3009063"/>
          <a:ext cx="669925" cy="487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59" name="Equation" r:id="rId7" imgW="279360" imgH="203040" progId="Equation.DSMT4">
                  <p:embed/>
                </p:oleObj>
              </mc:Choice>
              <mc:Fallback>
                <p:oleObj name="Equation" r:id="rId7" imgW="279360" imgH="20304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5600" y="3009063"/>
                        <a:ext cx="669925" cy="487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7850056" y="2443731"/>
          <a:ext cx="457200" cy="487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0" name="Equation" r:id="rId9" imgW="190440" imgH="203040" progId="Equation.DSMT4">
                  <p:embed/>
                </p:oleObj>
              </mc:Choice>
              <mc:Fallback>
                <p:oleObj name="Equation" r:id="rId9" imgW="190440" imgH="20304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0056" y="2443731"/>
                        <a:ext cx="457200" cy="487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4560013" y="3320213"/>
          <a:ext cx="852487" cy="487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1" name="Equation" r:id="rId11" imgW="355320" imgH="203040" progId="Equation.DSMT4">
                  <p:embed/>
                </p:oleObj>
              </mc:Choice>
              <mc:Fallback>
                <p:oleObj name="Equation" r:id="rId11" imgW="355320" imgH="203040" progId="Equation.DSMT4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0013" y="3320213"/>
                        <a:ext cx="852487" cy="487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1052513" y="4230688"/>
          <a:ext cx="2681287" cy="2103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2" name="Equation" r:id="rId13" imgW="1117440" imgH="876240" progId="Equation.DSMT4">
                  <p:embed/>
                </p:oleObj>
              </mc:Choice>
              <mc:Fallback>
                <p:oleObj name="Equation" r:id="rId13" imgW="1117440" imgH="876240" progId="Equation.DSMT4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2513" y="4230688"/>
                        <a:ext cx="2681287" cy="2103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Group 13"/>
          <p:cNvGrpSpPr/>
          <p:nvPr/>
        </p:nvGrpSpPr>
        <p:grpSpPr>
          <a:xfrm>
            <a:off x="2858947" y="4155311"/>
            <a:ext cx="4613628" cy="1713054"/>
            <a:chOff x="2858947" y="4155311"/>
            <a:chExt cx="4613628" cy="1713054"/>
          </a:xfrm>
        </p:grpSpPr>
        <p:sp>
          <p:nvSpPr>
            <p:cNvPr id="10" name="Oval 9"/>
            <p:cNvSpPr/>
            <p:nvPr/>
          </p:nvSpPr>
          <p:spPr bwMode="auto">
            <a:xfrm>
              <a:off x="2858947" y="4155311"/>
              <a:ext cx="995423" cy="1713054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stealth" w="med" len="lg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12" name="Straight Arrow Connector 11"/>
            <p:cNvCxnSpPr>
              <a:stCxn id="10" idx="6"/>
            </p:cNvCxnSpPr>
            <p:nvPr/>
          </p:nvCxnSpPr>
          <p:spPr bwMode="auto">
            <a:xfrm>
              <a:off x="3854370" y="5011838"/>
              <a:ext cx="590308" cy="0"/>
            </a:xfrm>
            <a:prstGeom prst="straightConnector1">
              <a:avLst/>
            </a:prstGeom>
            <a:solidFill>
              <a:schemeClr val="bg1"/>
            </a:solidFill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aphicFrame>
          <p:nvGraphicFramePr>
            <p:cNvPr id="13" name="Object 12"/>
            <p:cNvGraphicFramePr>
              <a:graphicFrameLocks noChangeAspect="1"/>
            </p:cNvGraphicFramePr>
            <p:nvPr>
              <p:extLst/>
            </p:nvPr>
          </p:nvGraphicFramePr>
          <p:xfrm>
            <a:off x="4443625" y="4786313"/>
            <a:ext cx="3028950" cy="4508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063" name="Equation" r:id="rId15" imgW="1282680" imgH="190440" progId="Equation.DSMT4">
                    <p:embed/>
                  </p:oleObj>
                </mc:Choice>
                <mc:Fallback>
                  <p:oleObj name="Equation" r:id="rId15" imgW="1282680" imgH="190440" progId="Equation.DSMT4">
                    <p:embed/>
                    <p:pic>
                      <p:nvPicPr>
                        <p:cNvPr id="13" name="Object 12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4443625" y="4786313"/>
                          <a:ext cx="3028950" cy="4508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8" name="Group 17"/>
          <p:cNvGrpSpPr/>
          <p:nvPr/>
        </p:nvGrpSpPr>
        <p:grpSpPr>
          <a:xfrm>
            <a:off x="2037144" y="3935392"/>
            <a:ext cx="4498281" cy="2650603"/>
            <a:chOff x="2037144" y="3935392"/>
            <a:chExt cx="4498281" cy="2650603"/>
          </a:xfrm>
        </p:grpSpPr>
        <p:sp>
          <p:nvSpPr>
            <p:cNvPr id="15" name="Oval 14"/>
            <p:cNvSpPr/>
            <p:nvPr/>
          </p:nvSpPr>
          <p:spPr bwMode="auto">
            <a:xfrm>
              <a:off x="2037144" y="3935392"/>
              <a:ext cx="821804" cy="2650603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stealth" w="med" len="lg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 bwMode="auto">
            <a:xfrm>
              <a:off x="2858948" y="5260693"/>
              <a:ext cx="1290576" cy="0"/>
            </a:xfrm>
            <a:prstGeom prst="straightConnector1">
              <a:avLst/>
            </a:prstGeom>
            <a:solidFill>
              <a:schemeClr val="bg1"/>
            </a:solidFill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aphicFrame>
          <p:nvGraphicFramePr>
            <p:cNvPr id="19" name="Object 18"/>
            <p:cNvGraphicFramePr>
              <a:graphicFrameLocks noChangeAspect="1"/>
            </p:cNvGraphicFramePr>
            <p:nvPr>
              <p:extLst/>
            </p:nvPr>
          </p:nvGraphicFramePr>
          <p:xfrm>
            <a:off x="4227200" y="5023313"/>
            <a:ext cx="2308225" cy="4508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064" name="Equation" r:id="rId17" imgW="977760" imgH="190440" progId="Equation.DSMT4">
                    <p:embed/>
                  </p:oleObj>
                </mc:Choice>
                <mc:Fallback>
                  <p:oleObj name="Equation" r:id="rId17" imgW="977760" imgH="190440" progId="Equation.DSMT4">
                    <p:embed/>
                    <p:pic>
                      <p:nvPicPr>
                        <p:cNvPr id="19" name="Object 18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4227200" y="5023313"/>
                          <a:ext cx="2308225" cy="4508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3" name="Group 22"/>
          <p:cNvGrpSpPr/>
          <p:nvPr/>
        </p:nvGrpSpPr>
        <p:grpSpPr>
          <a:xfrm>
            <a:off x="3116530" y="5789950"/>
            <a:ext cx="4167609" cy="601884"/>
            <a:chOff x="3090441" y="5764192"/>
            <a:chExt cx="4167609" cy="601884"/>
          </a:xfrm>
        </p:grpSpPr>
        <p:sp>
          <p:nvSpPr>
            <p:cNvPr id="20" name="Oval 19"/>
            <p:cNvSpPr/>
            <p:nvPr/>
          </p:nvSpPr>
          <p:spPr bwMode="auto">
            <a:xfrm>
              <a:off x="3090441" y="5764192"/>
              <a:ext cx="601884" cy="601884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stealth" w="med" len="lg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 bwMode="auto">
            <a:xfrm>
              <a:off x="3692325" y="6065134"/>
              <a:ext cx="567159" cy="0"/>
            </a:xfrm>
            <a:prstGeom prst="straightConnector1">
              <a:avLst/>
            </a:prstGeom>
            <a:solidFill>
              <a:schemeClr val="bg1"/>
            </a:solidFill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aphicFrame>
          <p:nvGraphicFramePr>
            <p:cNvPr id="24" name="Object 23"/>
            <p:cNvGraphicFramePr>
              <a:graphicFrameLocks noChangeAspect="1"/>
            </p:cNvGraphicFramePr>
            <p:nvPr>
              <p:extLst/>
            </p:nvPr>
          </p:nvGraphicFramePr>
          <p:xfrm>
            <a:off x="4289425" y="5868988"/>
            <a:ext cx="2968625" cy="4508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065" name="Equation" r:id="rId19" imgW="1257120" imgH="190440" progId="Equation.DSMT4">
                    <p:embed/>
                  </p:oleObj>
                </mc:Choice>
                <mc:Fallback>
                  <p:oleObj name="Equation" r:id="rId19" imgW="1257120" imgH="190440" progId="Equation.DSMT4">
                    <p:embed/>
                    <p:pic>
                      <p:nvPicPr>
                        <p:cNvPr id="24" name="Object 23"/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4289425" y="5868988"/>
                          <a:ext cx="2968625" cy="4508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837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Curse of dimensionality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Bellman’s optimality equation</a:t>
            </a:r>
            <a:endParaRPr lang="en-US" sz="28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685800" y="1976438"/>
          <a:ext cx="8080375" cy="674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82" name="Equation" r:id="rId4" imgW="2882880" imgH="241200" progId="Equation.DSMT4">
                  <p:embed/>
                </p:oleObj>
              </mc:Choice>
              <mc:Fallback>
                <p:oleObj name="Equation" r:id="rId4" imgW="2882880" imgH="24120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976438"/>
                        <a:ext cx="8080375" cy="674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4" name="Group 23"/>
          <p:cNvGrpSpPr/>
          <p:nvPr/>
        </p:nvGrpSpPr>
        <p:grpSpPr>
          <a:xfrm>
            <a:off x="770535" y="1851953"/>
            <a:ext cx="1125537" cy="3265806"/>
            <a:chOff x="1251815" y="1851953"/>
            <a:chExt cx="1125537" cy="3265806"/>
          </a:xfrm>
        </p:grpSpPr>
        <p:graphicFrame>
          <p:nvGraphicFramePr>
            <p:cNvPr id="12" name="Object 11"/>
            <p:cNvGraphicFramePr>
              <a:graphicFrameLocks noChangeAspect="1"/>
            </p:cNvGraphicFramePr>
            <p:nvPr>
              <p:extLst/>
            </p:nvPr>
          </p:nvGraphicFramePr>
          <p:xfrm>
            <a:off x="1251815" y="3076234"/>
            <a:ext cx="1125537" cy="2041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6083" name="Equation" r:id="rId6" imgW="469800" imgH="850680" progId="Equation.DSMT4">
                    <p:embed/>
                  </p:oleObj>
                </mc:Choice>
                <mc:Fallback>
                  <p:oleObj name="Equation" r:id="rId6" imgW="469800" imgH="850680" progId="Equation.DSMT4">
                    <p:embed/>
                    <p:pic>
                      <p:nvPicPr>
                        <p:cNvPr id="12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51815" y="3076234"/>
                          <a:ext cx="1125537" cy="20415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Oval 14"/>
            <p:cNvSpPr/>
            <p:nvPr/>
          </p:nvSpPr>
          <p:spPr bwMode="auto">
            <a:xfrm>
              <a:off x="1504709" y="1851953"/>
              <a:ext cx="439838" cy="89125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stealth" w="med" len="lg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17" name="Straight Arrow Connector 16"/>
            <p:cNvCxnSpPr>
              <a:stCxn id="15" idx="4"/>
            </p:cNvCxnSpPr>
            <p:nvPr/>
          </p:nvCxnSpPr>
          <p:spPr bwMode="auto">
            <a:xfrm>
              <a:off x="1724628" y="2743203"/>
              <a:ext cx="0" cy="370387"/>
            </a:xfrm>
            <a:prstGeom prst="straightConnector1">
              <a:avLst/>
            </a:prstGeom>
            <a:solidFill>
              <a:schemeClr val="bg1"/>
            </a:solidFill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5" name="Group 24"/>
          <p:cNvGrpSpPr/>
          <p:nvPr/>
        </p:nvGrpSpPr>
        <p:grpSpPr>
          <a:xfrm>
            <a:off x="3371669" y="1865453"/>
            <a:ext cx="1584325" cy="3829822"/>
            <a:chOff x="3768725" y="1865453"/>
            <a:chExt cx="1584325" cy="3829822"/>
          </a:xfrm>
        </p:grpSpPr>
        <p:graphicFrame>
          <p:nvGraphicFramePr>
            <p:cNvPr id="14" name="Object 13"/>
            <p:cNvGraphicFramePr>
              <a:graphicFrameLocks noChangeAspect="1"/>
            </p:cNvGraphicFramePr>
            <p:nvPr>
              <p:extLst/>
            </p:nvPr>
          </p:nvGraphicFramePr>
          <p:xfrm>
            <a:off x="3768725" y="3106063"/>
            <a:ext cx="1584325" cy="25892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6084" name="Equation" r:id="rId8" imgW="660240" imgH="1079280" progId="Equation.DSMT4">
                    <p:embed/>
                  </p:oleObj>
                </mc:Choice>
                <mc:Fallback>
                  <p:oleObj name="Equation" r:id="rId8" imgW="660240" imgH="1079280" progId="Equation.DSMT4">
                    <p:embed/>
                    <p:pic>
                      <p:nvPicPr>
                        <p:cNvPr id="14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68725" y="3106063"/>
                          <a:ext cx="1584325" cy="25892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" name="Oval 17"/>
            <p:cNvSpPr/>
            <p:nvPr/>
          </p:nvSpPr>
          <p:spPr bwMode="auto">
            <a:xfrm>
              <a:off x="4284634" y="1865453"/>
              <a:ext cx="439838" cy="89125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stealth" w="med" len="lg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19" name="Straight Arrow Connector 18"/>
            <p:cNvCxnSpPr>
              <a:stCxn id="18" idx="4"/>
            </p:cNvCxnSpPr>
            <p:nvPr/>
          </p:nvCxnSpPr>
          <p:spPr bwMode="auto">
            <a:xfrm>
              <a:off x="4504553" y="2756703"/>
              <a:ext cx="0" cy="370387"/>
            </a:xfrm>
            <a:prstGeom prst="straightConnector1">
              <a:avLst/>
            </a:prstGeom>
            <a:solidFill>
              <a:schemeClr val="bg1"/>
            </a:solidFill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6" name="Group 25"/>
          <p:cNvGrpSpPr/>
          <p:nvPr/>
        </p:nvGrpSpPr>
        <p:grpSpPr>
          <a:xfrm>
            <a:off x="6980230" y="1867378"/>
            <a:ext cx="1006475" cy="2894247"/>
            <a:chOff x="7208838" y="1867378"/>
            <a:chExt cx="1006475" cy="2894247"/>
          </a:xfrm>
        </p:grpSpPr>
        <p:graphicFrame>
          <p:nvGraphicFramePr>
            <p:cNvPr id="13" name="Object 12"/>
            <p:cNvGraphicFramePr>
              <a:graphicFrameLocks noChangeAspect="1"/>
            </p:cNvGraphicFramePr>
            <p:nvPr>
              <p:extLst/>
            </p:nvPr>
          </p:nvGraphicFramePr>
          <p:xfrm>
            <a:off x="7208838" y="3085225"/>
            <a:ext cx="1006475" cy="1676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6085" name="Equation" r:id="rId10" imgW="419040" imgH="698400" progId="Equation.DSMT4">
                    <p:embed/>
                  </p:oleObj>
                </mc:Choice>
                <mc:Fallback>
                  <p:oleObj name="Equation" r:id="rId10" imgW="419040" imgH="698400" progId="Equation.DSMT4">
                    <p:embed/>
                    <p:pic>
                      <p:nvPicPr>
                        <p:cNvPr id="13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08838" y="3085225"/>
                          <a:ext cx="1006475" cy="1676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" name="Oval 19"/>
            <p:cNvSpPr/>
            <p:nvPr/>
          </p:nvSpPr>
          <p:spPr bwMode="auto">
            <a:xfrm>
              <a:off x="7353855" y="1867378"/>
              <a:ext cx="690549" cy="89125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stealth" w="med" len="lg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21" name="Straight Arrow Connector 20"/>
            <p:cNvCxnSpPr>
              <a:stCxn id="20" idx="4"/>
            </p:cNvCxnSpPr>
            <p:nvPr/>
          </p:nvCxnSpPr>
          <p:spPr bwMode="auto">
            <a:xfrm>
              <a:off x="7699130" y="2758628"/>
              <a:ext cx="0" cy="354962"/>
            </a:xfrm>
            <a:prstGeom prst="straightConnector1">
              <a:avLst/>
            </a:prstGeom>
            <a:solidFill>
              <a:schemeClr val="bg1"/>
            </a:solidFill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4" name="TextBox 3"/>
          <p:cNvSpPr txBox="1"/>
          <p:nvPr/>
        </p:nvSpPr>
        <p:spPr>
          <a:xfrm>
            <a:off x="685800" y="5961888"/>
            <a:ext cx="5925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i="0" dirty="0" smtClean="0"/>
              <a:t>These are the “three curses of dimensionality.”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591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function approximations</a:t>
            </a:r>
          </a:p>
        </p:txBody>
      </p:sp>
      <p:grpSp>
        <p:nvGrpSpPr>
          <p:cNvPr id="3856387" name="Group 3"/>
          <p:cNvGrpSpPr>
            <a:grpSpLocks/>
          </p:cNvGrpSpPr>
          <p:nvPr/>
        </p:nvGrpSpPr>
        <p:grpSpPr bwMode="auto">
          <a:xfrm>
            <a:off x="2187575" y="2755900"/>
            <a:ext cx="1511300" cy="2720975"/>
            <a:chOff x="1378" y="1736"/>
            <a:chExt cx="952" cy="1714"/>
          </a:xfrm>
        </p:grpSpPr>
        <p:sp>
          <p:nvSpPr>
            <p:cNvPr id="3856388" name="Oval 4"/>
            <p:cNvSpPr>
              <a:spLocks noChangeArrowheads="1"/>
            </p:cNvSpPr>
            <p:nvPr/>
          </p:nvSpPr>
          <p:spPr bwMode="auto">
            <a:xfrm>
              <a:off x="1392" y="1736"/>
              <a:ext cx="152" cy="152"/>
            </a:xfrm>
            <a:prstGeom prst="ellipse">
              <a:avLst/>
            </a:prstGeom>
            <a:solidFill>
              <a:schemeClr val="accent2"/>
            </a:solidFill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56389" name="Oval 5"/>
            <p:cNvSpPr>
              <a:spLocks noChangeArrowheads="1"/>
            </p:cNvSpPr>
            <p:nvPr/>
          </p:nvSpPr>
          <p:spPr bwMode="auto">
            <a:xfrm>
              <a:off x="1385" y="2273"/>
              <a:ext cx="152" cy="152"/>
            </a:xfrm>
            <a:prstGeom prst="ellipse">
              <a:avLst/>
            </a:prstGeom>
            <a:solidFill>
              <a:schemeClr val="accent2"/>
            </a:solidFill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56390" name="Oval 6"/>
            <p:cNvSpPr>
              <a:spLocks noChangeArrowheads="1"/>
            </p:cNvSpPr>
            <p:nvPr/>
          </p:nvSpPr>
          <p:spPr bwMode="auto">
            <a:xfrm>
              <a:off x="1385" y="2761"/>
              <a:ext cx="152" cy="152"/>
            </a:xfrm>
            <a:prstGeom prst="ellipse">
              <a:avLst/>
            </a:prstGeom>
            <a:solidFill>
              <a:schemeClr val="accent2"/>
            </a:solidFill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56391" name="Oval 7"/>
            <p:cNvSpPr>
              <a:spLocks noChangeArrowheads="1"/>
            </p:cNvSpPr>
            <p:nvPr/>
          </p:nvSpPr>
          <p:spPr bwMode="auto">
            <a:xfrm>
              <a:off x="1378" y="3298"/>
              <a:ext cx="152" cy="152"/>
            </a:xfrm>
            <a:prstGeom prst="ellipse">
              <a:avLst/>
            </a:prstGeom>
            <a:solidFill>
              <a:schemeClr val="accent2"/>
            </a:solidFill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56392" name="Rectangle 8"/>
            <p:cNvSpPr>
              <a:spLocks noChangeArrowheads="1"/>
            </p:cNvSpPr>
            <p:nvPr/>
          </p:nvSpPr>
          <p:spPr bwMode="auto">
            <a:xfrm>
              <a:off x="2168" y="1864"/>
              <a:ext cx="160" cy="160"/>
            </a:xfrm>
            <a:prstGeom prst="rect">
              <a:avLst/>
            </a:prstGeom>
            <a:solidFill>
              <a:srgbClr val="990033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56393" name="Rectangle 9"/>
            <p:cNvSpPr>
              <a:spLocks noChangeArrowheads="1"/>
            </p:cNvSpPr>
            <p:nvPr/>
          </p:nvSpPr>
          <p:spPr bwMode="auto">
            <a:xfrm>
              <a:off x="2169" y="2441"/>
              <a:ext cx="160" cy="160"/>
            </a:xfrm>
            <a:prstGeom prst="rect">
              <a:avLst/>
            </a:prstGeom>
            <a:solidFill>
              <a:srgbClr val="990033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56394" name="Rectangle 10"/>
            <p:cNvSpPr>
              <a:spLocks noChangeArrowheads="1"/>
            </p:cNvSpPr>
            <p:nvPr/>
          </p:nvSpPr>
          <p:spPr bwMode="auto">
            <a:xfrm>
              <a:off x="2170" y="3106"/>
              <a:ext cx="160" cy="160"/>
            </a:xfrm>
            <a:prstGeom prst="rect">
              <a:avLst/>
            </a:prstGeom>
            <a:solidFill>
              <a:srgbClr val="990033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3856395" name="AutoShape 11"/>
            <p:cNvCxnSpPr>
              <a:cxnSpLocks noChangeShapeType="1"/>
              <a:stCxn id="3856388" idx="6"/>
              <a:endCxn id="3856392" idx="1"/>
            </p:cNvCxnSpPr>
            <p:nvPr/>
          </p:nvCxnSpPr>
          <p:spPr bwMode="auto">
            <a:xfrm>
              <a:off x="1550" y="1812"/>
              <a:ext cx="612" cy="132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56396" name="AutoShape 12"/>
            <p:cNvCxnSpPr>
              <a:cxnSpLocks noChangeShapeType="1"/>
              <a:stCxn id="3856388" idx="6"/>
              <a:endCxn id="3856393" idx="1"/>
            </p:cNvCxnSpPr>
            <p:nvPr/>
          </p:nvCxnSpPr>
          <p:spPr bwMode="auto">
            <a:xfrm>
              <a:off x="1550" y="1812"/>
              <a:ext cx="613" cy="709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56397" name="AutoShape 13"/>
            <p:cNvCxnSpPr>
              <a:cxnSpLocks noChangeShapeType="1"/>
              <a:stCxn id="3856389" idx="6"/>
              <a:endCxn id="3856392" idx="1"/>
            </p:cNvCxnSpPr>
            <p:nvPr/>
          </p:nvCxnSpPr>
          <p:spPr bwMode="auto">
            <a:xfrm flipV="1">
              <a:off x="1543" y="1944"/>
              <a:ext cx="619" cy="405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56398" name="AutoShape 14"/>
            <p:cNvCxnSpPr>
              <a:cxnSpLocks noChangeShapeType="1"/>
              <a:stCxn id="3856389" idx="6"/>
              <a:endCxn id="3856393" idx="1"/>
            </p:cNvCxnSpPr>
            <p:nvPr/>
          </p:nvCxnSpPr>
          <p:spPr bwMode="auto">
            <a:xfrm>
              <a:off x="1543" y="2349"/>
              <a:ext cx="620" cy="172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56399" name="AutoShape 15"/>
            <p:cNvCxnSpPr>
              <a:cxnSpLocks noChangeShapeType="1"/>
              <a:stCxn id="3856389" idx="6"/>
              <a:endCxn id="3856394" idx="1"/>
            </p:cNvCxnSpPr>
            <p:nvPr/>
          </p:nvCxnSpPr>
          <p:spPr bwMode="auto">
            <a:xfrm>
              <a:off x="1543" y="2349"/>
              <a:ext cx="621" cy="837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56400" name="AutoShape 16"/>
            <p:cNvCxnSpPr>
              <a:cxnSpLocks noChangeShapeType="1"/>
              <a:stCxn id="3856390" idx="6"/>
              <a:endCxn id="3856394" idx="1"/>
            </p:cNvCxnSpPr>
            <p:nvPr/>
          </p:nvCxnSpPr>
          <p:spPr bwMode="auto">
            <a:xfrm>
              <a:off x="1543" y="2837"/>
              <a:ext cx="621" cy="349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56401" name="AutoShape 17"/>
            <p:cNvCxnSpPr>
              <a:cxnSpLocks noChangeShapeType="1"/>
              <a:stCxn id="3856390" idx="6"/>
              <a:endCxn id="3856393" idx="1"/>
            </p:cNvCxnSpPr>
            <p:nvPr/>
          </p:nvCxnSpPr>
          <p:spPr bwMode="auto">
            <a:xfrm flipV="1">
              <a:off x="1543" y="2521"/>
              <a:ext cx="620" cy="316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56402" name="AutoShape 18"/>
            <p:cNvCxnSpPr>
              <a:cxnSpLocks noChangeShapeType="1"/>
              <a:stCxn id="3856391" idx="6"/>
              <a:endCxn id="3856394" idx="1"/>
            </p:cNvCxnSpPr>
            <p:nvPr/>
          </p:nvCxnSpPr>
          <p:spPr bwMode="auto">
            <a:xfrm flipV="1">
              <a:off x="1536" y="3186"/>
              <a:ext cx="628" cy="188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56403" name="AutoShape 19"/>
            <p:cNvCxnSpPr>
              <a:cxnSpLocks noChangeShapeType="1"/>
              <a:stCxn id="3856391" idx="6"/>
              <a:endCxn id="3856393" idx="1"/>
            </p:cNvCxnSpPr>
            <p:nvPr/>
          </p:nvCxnSpPr>
          <p:spPr bwMode="auto">
            <a:xfrm flipV="1">
              <a:off x="1536" y="2521"/>
              <a:ext cx="627" cy="853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856404" name="Group 20"/>
          <p:cNvGrpSpPr>
            <a:grpSpLocks/>
          </p:cNvGrpSpPr>
          <p:nvPr/>
        </p:nvGrpSpPr>
        <p:grpSpPr bwMode="auto">
          <a:xfrm>
            <a:off x="4284663" y="2379663"/>
            <a:ext cx="1512887" cy="3365500"/>
            <a:chOff x="2699" y="1499"/>
            <a:chExt cx="953" cy="2120"/>
          </a:xfrm>
        </p:grpSpPr>
        <p:sp>
          <p:nvSpPr>
            <p:cNvPr id="3856405" name="Oval 21"/>
            <p:cNvSpPr>
              <a:spLocks noChangeArrowheads="1"/>
            </p:cNvSpPr>
            <p:nvPr/>
          </p:nvSpPr>
          <p:spPr bwMode="auto">
            <a:xfrm>
              <a:off x="2713" y="1905"/>
              <a:ext cx="152" cy="152"/>
            </a:xfrm>
            <a:prstGeom prst="ellipse">
              <a:avLst/>
            </a:prstGeom>
            <a:solidFill>
              <a:srgbClr val="91BEFF"/>
            </a:solidFill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56406" name="Oval 22"/>
            <p:cNvSpPr>
              <a:spLocks noChangeArrowheads="1"/>
            </p:cNvSpPr>
            <p:nvPr/>
          </p:nvSpPr>
          <p:spPr bwMode="auto">
            <a:xfrm>
              <a:off x="2706" y="2442"/>
              <a:ext cx="152" cy="152"/>
            </a:xfrm>
            <a:prstGeom prst="ellipse">
              <a:avLst/>
            </a:prstGeom>
            <a:solidFill>
              <a:schemeClr val="accent2"/>
            </a:solidFill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56407" name="Oval 23"/>
            <p:cNvSpPr>
              <a:spLocks noChangeArrowheads="1"/>
            </p:cNvSpPr>
            <p:nvPr/>
          </p:nvSpPr>
          <p:spPr bwMode="auto">
            <a:xfrm>
              <a:off x="2706" y="2930"/>
              <a:ext cx="152" cy="152"/>
            </a:xfrm>
            <a:prstGeom prst="ellipse">
              <a:avLst/>
            </a:prstGeom>
            <a:solidFill>
              <a:srgbClr val="91BEFF"/>
            </a:solidFill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56408" name="Oval 24"/>
            <p:cNvSpPr>
              <a:spLocks noChangeArrowheads="1"/>
            </p:cNvSpPr>
            <p:nvPr/>
          </p:nvSpPr>
          <p:spPr bwMode="auto">
            <a:xfrm>
              <a:off x="2699" y="3467"/>
              <a:ext cx="152" cy="152"/>
            </a:xfrm>
            <a:prstGeom prst="ellipse">
              <a:avLst/>
            </a:prstGeom>
            <a:solidFill>
              <a:schemeClr val="accent2"/>
            </a:solidFill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56409" name="Rectangle 25"/>
            <p:cNvSpPr>
              <a:spLocks noChangeArrowheads="1"/>
            </p:cNvSpPr>
            <p:nvPr/>
          </p:nvSpPr>
          <p:spPr bwMode="auto">
            <a:xfrm>
              <a:off x="3489" y="2033"/>
              <a:ext cx="160" cy="160"/>
            </a:xfrm>
            <a:prstGeom prst="rect">
              <a:avLst/>
            </a:prstGeom>
            <a:solidFill>
              <a:srgbClr val="FFA7C4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56410" name="Rectangle 26"/>
            <p:cNvSpPr>
              <a:spLocks noChangeArrowheads="1"/>
            </p:cNvSpPr>
            <p:nvPr/>
          </p:nvSpPr>
          <p:spPr bwMode="auto">
            <a:xfrm>
              <a:off x="3490" y="2514"/>
              <a:ext cx="160" cy="160"/>
            </a:xfrm>
            <a:prstGeom prst="rect">
              <a:avLst/>
            </a:prstGeom>
            <a:solidFill>
              <a:srgbClr val="FFA7C4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56411" name="Rectangle 27"/>
            <p:cNvSpPr>
              <a:spLocks noChangeArrowheads="1"/>
            </p:cNvSpPr>
            <p:nvPr/>
          </p:nvSpPr>
          <p:spPr bwMode="auto">
            <a:xfrm>
              <a:off x="3491" y="3019"/>
              <a:ext cx="160" cy="160"/>
            </a:xfrm>
            <a:prstGeom prst="rect">
              <a:avLst/>
            </a:prstGeom>
            <a:solidFill>
              <a:srgbClr val="990033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3856412" name="AutoShape 28"/>
            <p:cNvCxnSpPr>
              <a:cxnSpLocks noChangeShapeType="1"/>
              <a:stCxn id="3856405" idx="6"/>
              <a:endCxn id="3856409" idx="1"/>
            </p:cNvCxnSpPr>
            <p:nvPr/>
          </p:nvCxnSpPr>
          <p:spPr bwMode="auto">
            <a:xfrm>
              <a:off x="2871" y="1981"/>
              <a:ext cx="612" cy="132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56413" name="AutoShape 29"/>
            <p:cNvCxnSpPr>
              <a:cxnSpLocks noChangeShapeType="1"/>
              <a:stCxn id="3856405" idx="6"/>
              <a:endCxn id="3856410" idx="1"/>
            </p:cNvCxnSpPr>
            <p:nvPr/>
          </p:nvCxnSpPr>
          <p:spPr bwMode="auto">
            <a:xfrm>
              <a:off x="2871" y="1981"/>
              <a:ext cx="613" cy="613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56414" name="AutoShape 30"/>
            <p:cNvCxnSpPr>
              <a:cxnSpLocks noChangeShapeType="1"/>
              <a:stCxn id="3856406" idx="6"/>
              <a:endCxn id="3856409" idx="1"/>
            </p:cNvCxnSpPr>
            <p:nvPr/>
          </p:nvCxnSpPr>
          <p:spPr bwMode="auto">
            <a:xfrm flipV="1">
              <a:off x="2864" y="2113"/>
              <a:ext cx="619" cy="40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56415" name="AutoShape 31"/>
            <p:cNvCxnSpPr>
              <a:cxnSpLocks noChangeShapeType="1"/>
              <a:stCxn id="3856406" idx="6"/>
              <a:endCxn id="3856410" idx="1"/>
            </p:cNvCxnSpPr>
            <p:nvPr/>
          </p:nvCxnSpPr>
          <p:spPr bwMode="auto">
            <a:xfrm>
              <a:off x="2864" y="2518"/>
              <a:ext cx="620" cy="76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56416" name="AutoShape 32"/>
            <p:cNvCxnSpPr>
              <a:cxnSpLocks noChangeShapeType="1"/>
              <a:stCxn id="3856406" idx="6"/>
              <a:endCxn id="3856411" idx="1"/>
            </p:cNvCxnSpPr>
            <p:nvPr/>
          </p:nvCxnSpPr>
          <p:spPr bwMode="auto">
            <a:xfrm>
              <a:off x="2864" y="2518"/>
              <a:ext cx="621" cy="581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56417" name="AutoShape 33"/>
            <p:cNvCxnSpPr>
              <a:cxnSpLocks noChangeShapeType="1"/>
              <a:stCxn id="3856407" idx="6"/>
              <a:endCxn id="3856411" idx="1"/>
            </p:cNvCxnSpPr>
            <p:nvPr/>
          </p:nvCxnSpPr>
          <p:spPr bwMode="auto">
            <a:xfrm>
              <a:off x="2864" y="3006"/>
              <a:ext cx="621" cy="93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56418" name="AutoShape 34"/>
            <p:cNvCxnSpPr>
              <a:cxnSpLocks noChangeShapeType="1"/>
              <a:stCxn id="3856407" idx="6"/>
              <a:endCxn id="3856410" idx="1"/>
            </p:cNvCxnSpPr>
            <p:nvPr/>
          </p:nvCxnSpPr>
          <p:spPr bwMode="auto">
            <a:xfrm flipV="1">
              <a:off x="2864" y="2594"/>
              <a:ext cx="620" cy="412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56419" name="AutoShape 35"/>
            <p:cNvCxnSpPr>
              <a:cxnSpLocks noChangeShapeType="1"/>
              <a:stCxn id="3856408" idx="6"/>
              <a:endCxn id="3856411" idx="1"/>
            </p:cNvCxnSpPr>
            <p:nvPr/>
          </p:nvCxnSpPr>
          <p:spPr bwMode="auto">
            <a:xfrm flipV="1">
              <a:off x="2857" y="3099"/>
              <a:ext cx="628" cy="444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56420" name="AutoShape 36"/>
            <p:cNvCxnSpPr>
              <a:cxnSpLocks noChangeShapeType="1"/>
              <a:stCxn id="3856408" idx="6"/>
              <a:endCxn id="3856410" idx="1"/>
            </p:cNvCxnSpPr>
            <p:nvPr/>
          </p:nvCxnSpPr>
          <p:spPr bwMode="auto">
            <a:xfrm flipV="1">
              <a:off x="2857" y="2594"/>
              <a:ext cx="627" cy="949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856421" name="Rectangle 37"/>
            <p:cNvSpPr>
              <a:spLocks noChangeArrowheads="1"/>
            </p:cNvSpPr>
            <p:nvPr/>
          </p:nvSpPr>
          <p:spPr bwMode="auto">
            <a:xfrm>
              <a:off x="3492" y="1668"/>
              <a:ext cx="160" cy="160"/>
            </a:xfrm>
            <a:prstGeom prst="rect">
              <a:avLst/>
            </a:prstGeom>
            <a:solidFill>
              <a:srgbClr val="990033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56422" name="Oval 38"/>
            <p:cNvSpPr>
              <a:spLocks noChangeArrowheads="1"/>
            </p:cNvSpPr>
            <p:nvPr/>
          </p:nvSpPr>
          <p:spPr bwMode="auto">
            <a:xfrm>
              <a:off x="2699" y="1499"/>
              <a:ext cx="152" cy="152"/>
            </a:xfrm>
            <a:prstGeom prst="ellipse">
              <a:avLst/>
            </a:prstGeom>
            <a:solidFill>
              <a:schemeClr val="accent2"/>
            </a:solidFill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3856423" name="AutoShape 39"/>
            <p:cNvCxnSpPr>
              <a:cxnSpLocks noChangeShapeType="1"/>
              <a:stCxn id="3856422" idx="6"/>
              <a:endCxn id="3856421" idx="1"/>
            </p:cNvCxnSpPr>
            <p:nvPr/>
          </p:nvCxnSpPr>
          <p:spPr bwMode="auto">
            <a:xfrm>
              <a:off x="2857" y="1575"/>
              <a:ext cx="629" cy="173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56424" name="AutoShape 40"/>
            <p:cNvCxnSpPr>
              <a:cxnSpLocks noChangeShapeType="1"/>
              <a:stCxn id="3856406" idx="6"/>
              <a:endCxn id="3856421" idx="1"/>
            </p:cNvCxnSpPr>
            <p:nvPr/>
          </p:nvCxnSpPr>
          <p:spPr bwMode="auto">
            <a:xfrm flipV="1">
              <a:off x="2864" y="1748"/>
              <a:ext cx="622" cy="770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56425" name="AutoShape 41"/>
            <p:cNvCxnSpPr>
              <a:cxnSpLocks noChangeShapeType="1"/>
              <a:stCxn id="3856422" idx="6"/>
              <a:endCxn id="3856411" idx="1"/>
            </p:cNvCxnSpPr>
            <p:nvPr/>
          </p:nvCxnSpPr>
          <p:spPr bwMode="auto">
            <a:xfrm>
              <a:off x="2857" y="1575"/>
              <a:ext cx="628" cy="1524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856426" name="Group 42"/>
          <p:cNvGrpSpPr>
            <a:grpSpLocks/>
          </p:cNvGrpSpPr>
          <p:nvPr/>
        </p:nvGrpSpPr>
        <p:grpSpPr bwMode="auto">
          <a:xfrm>
            <a:off x="6389688" y="2325688"/>
            <a:ext cx="1514475" cy="3178175"/>
            <a:chOff x="4025" y="1465"/>
            <a:chExt cx="954" cy="2002"/>
          </a:xfrm>
        </p:grpSpPr>
        <p:sp>
          <p:nvSpPr>
            <p:cNvPr id="3856427" name="Oval 43"/>
            <p:cNvSpPr>
              <a:spLocks noChangeArrowheads="1"/>
            </p:cNvSpPr>
            <p:nvPr/>
          </p:nvSpPr>
          <p:spPr bwMode="auto">
            <a:xfrm>
              <a:off x="4025" y="1465"/>
              <a:ext cx="152" cy="152"/>
            </a:xfrm>
            <a:prstGeom prst="ellipse">
              <a:avLst/>
            </a:prstGeom>
            <a:solidFill>
              <a:schemeClr val="accent2"/>
            </a:solidFill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56428" name="Oval 44"/>
            <p:cNvSpPr>
              <a:spLocks noChangeArrowheads="1"/>
            </p:cNvSpPr>
            <p:nvPr/>
          </p:nvSpPr>
          <p:spPr bwMode="auto">
            <a:xfrm>
              <a:off x="4034" y="2050"/>
              <a:ext cx="152" cy="152"/>
            </a:xfrm>
            <a:prstGeom prst="ellipse">
              <a:avLst/>
            </a:prstGeom>
            <a:solidFill>
              <a:srgbClr val="91BEFF"/>
            </a:solidFill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56429" name="Oval 45"/>
            <p:cNvSpPr>
              <a:spLocks noChangeArrowheads="1"/>
            </p:cNvSpPr>
            <p:nvPr/>
          </p:nvSpPr>
          <p:spPr bwMode="auto">
            <a:xfrm>
              <a:off x="4026" y="2586"/>
              <a:ext cx="152" cy="152"/>
            </a:xfrm>
            <a:prstGeom prst="ellipse">
              <a:avLst/>
            </a:prstGeom>
            <a:solidFill>
              <a:srgbClr val="91BEFF"/>
            </a:solidFill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56430" name="Oval 46"/>
            <p:cNvSpPr>
              <a:spLocks noChangeArrowheads="1"/>
            </p:cNvSpPr>
            <p:nvPr/>
          </p:nvSpPr>
          <p:spPr bwMode="auto">
            <a:xfrm>
              <a:off x="4027" y="3315"/>
              <a:ext cx="152" cy="152"/>
            </a:xfrm>
            <a:prstGeom prst="ellipse">
              <a:avLst/>
            </a:prstGeom>
            <a:solidFill>
              <a:srgbClr val="91BEFF"/>
            </a:solidFill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56431" name="Rectangle 47"/>
            <p:cNvSpPr>
              <a:spLocks noChangeArrowheads="1"/>
            </p:cNvSpPr>
            <p:nvPr/>
          </p:nvSpPr>
          <p:spPr bwMode="auto">
            <a:xfrm>
              <a:off x="4817" y="1881"/>
              <a:ext cx="160" cy="160"/>
            </a:xfrm>
            <a:prstGeom prst="rect">
              <a:avLst/>
            </a:prstGeom>
            <a:solidFill>
              <a:srgbClr val="990033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56432" name="Rectangle 48"/>
            <p:cNvSpPr>
              <a:spLocks noChangeArrowheads="1"/>
            </p:cNvSpPr>
            <p:nvPr/>
          </p:nvSpPr>
          <p:spPr bwMode="auto">
            <a:xfrm>
              <a:off x="4818" y="2362"/>
              <a:ext cx="160" cy="160"/>
            </a:xfrm>
            <a:prstGeom prst="rect">
              <a:avLst/>
            </a:prstGeom>
            <a:solidFill>
              <a:srgbClr val="FFA7C4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56433" name="Rectangle 49"/>
            <p:cNvSpPr>
              <a:spLocks noChangeArrowheads="1"/>
            </p:cNvSpPr>
            <p:nvPr/>
          </p:nvSpPr>
          <p:spPr bwMode="auto">
            <a:xfrm>
              <a:off x="4819" y="2867"/>
              <a:ext cx="160" cy="160"/>
            </a:xfrm>
            <a:prstGeom prst="rect">
              <a:avLst/>
            </a:prstGeom>
            <a:solidFill>
              <a:srgbClr val="FFA7C4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3856434" name="AutoShape 50"/>
            <p:cNvCxnSpPr>
              <a:cxnSpLocks noChangeShapeType="1"/>
              <a:stCxn id="3856427" idx="6"/>
              <a:endCxn id="3856431" idx="1"/>
            </p:cNvCxnSpPr>
            <p:nvPr/>
          </p:nvCxnSpPr>
          <p:spPr bwMode="auto">
            <a:xfrm>
              <a:off x="4183" y="1541"/>
              <a:ext cx="628" cy="420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56435" name="AutoShape 51"/>
            <p:cNvCxnSpPr>
              <a:cxnSpLocks noChangeShapeType="1"/>
              <a:stCxn id="3856427" idx="6"/>
              <a:endCxn id="3856432" idx="1"/>
            </p:cNvCxnSpPr>
            <p:nvPr/>
          </p:nvCxnSpPr>
          <p:spPr bwMode="auto">
            <a:xfrm>
              <a:off x="4183" y="1541"/>
              <a:ext cx="629" cy="901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56436" name="AutoShape 52"/>
            <p:cNvCxnSpPr>
              <a:cxnSpLocks noChangeShapeType="1"/>
              <a:stCxn id="3856428" idx="6"/>
              <a:endCxn id="3856431" idx="1"/>
            </p:cNvCxnSpPr>
            <p:nvPr/>
          </p:nvCxnSpPr>
          <p:spPr bwMode="auto">
            <a:xfrm flipV="1">
              <a:off x="4192" y="1961"/>
              <a:ext cx="619" cy="165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56437" name="AutoShape 53"/>
            <p:cNvCxnSpPr>
              <a:cxnSpLocks noChangeShapeType="1"/>
              <a:stCxn id="3856428" idx="6"/>
              <a:endCxn id="3856432" idx="1"/>
            </p:cNvCxnSpPr>
            <p:nvPr/>
          </p:nvCxnSpPr>
          <p:spPr bwMode="auto">
            <a:xfrm>
              <a:off x="4192" y="2126"/>
              <a:ext cx="620" cy="316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56438" name="AutoShape 54"/>
            <p:cNvCxnSpPr>
              <a:cxnSpLocks noChangeShapeType="1"/>
              <a:stCxn id="3856428" idx="6"/>
              <a:endCxn id="3856433" idx="1"/>
            </p:cNvCxnSpPr>
            <p:nvPr/>
          </p:nvCxnSpPr>
          <p:spPr bwMode="auto">
            <a:xfrm>
              <a:off x="4192" y="2126"/>
              <a:ext cx="621" cy="821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56439" name="AutoShape 55"/>
            <p:cNvCxnSpPr>
              <a:cxnSpLocks noChangeShapeType="1"/>
              <a:stCxn id="3856429" idx="6"/>
              <a:endCxn id="3856433" idx="1"/>
            </p:cNvCxnSpPr>
            <p:nvPr/>
          </p:nvCxnSpPr>
          <p:spPr bwMode="auto">
            <a:xfrm>
              <a:off x="4184" y="2662"/>
              <a:ext cx="629" cy="285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56440" name="AutoShape 56"/>
            <p:cNvCxnSpPr>
              <a:cxnSpLocks noChangeShapeType="1"/>
              <a:stCxn id="3856429" idx="6"/>
              <a:endCxn id="3856432" idx="1"/>
            </p:cNvCxnSpPr>
            <p:nvPr/>
          </p:nvCxnSpPr>
          <p:spPr bwMode="auto">
            <a:xfrm flipV="1">
              <a:off x="4184" y="2442"/>
              <a:ext cx="628" cy="220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56441" name="AutoShape 57"/>
            <p:cNvCxnSpPr>
              <a:cxnSpLocks noChangeShapeType="1"/>
              <a:stCxn id="3856430" idx="6"/>
              <a:endCxn id="3856433" idx="1"/>
            </p:cNvCxnSpPr>
            <p:nvPr/>
          </p:nvCxnSpPr>
          <p:spPr bwMode="auto">
            <a:xfrm flipV="1">
              <a:off x="4185" y="2947"/>
              <a:ext cx="628" cy="444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56442" name="AutoShape 58"/>
            <p:cNvCxnSpPr>
              <a:cxnSpLocks noChangeShapeType="1"/>
              <a:stCxn id="3856430" idx="6"/>
              <a:endCxn id="3856432" idx="1"/>
            </p:cNvCxnSpPr>
            <p:nvPr/>
          </p:nvCxnSpPr>
          <p:spPr bwMode="auto">
            <a:xfrm flipV="1">
              <a:off x="4185" y="2442"/>
              <a:ext cx="627" cy="949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856443" name="Group 59"/>
          <p:cNvGrpSpPr>
            <a:grpSpLocks/>
          </p:cNvGrpSpPr>
          <p:nvPr/>
        </p:nvGrpSpPr>
        <p:grpSpPr bwMode="auto">
          <a:xfrm>
            <a:off x="2438400" y="2500313"/>
            <a:ext cx="3095625" cy="3124200"/>
            <a:chOff x="1536" y="1575"/>
            <a:chExt cx="1950" cy="1968"/>
          </a:xfrm>
        </p:grpSpPr>
        <p:cxnSp>
          <p:nvCxnSpPr>
            <p:cNvPr id="3856444" name="AutoShape 60"/>
            <p:cNvCxnSpPr>
              <a:cxnSpLocks noChangeShapeType="1"/>
              <a:stCxn id="3856392" idx="3"/>
              <a:endCxn id="3856421" idx="1"/>
            </p:cNvCxnSpPr>
            <p:nvPr/>
          </p:nvCxnSpPr>
          <p:spPr bwMode="auto">
            <a:xfrm flipV="1">
              <a:off x="2334" y="1748"/>
              <a:ext cx="1152" cy="196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56445" name="AutoShape 61"/>
            <p:cNvCxnSpPr>
              <a:cxnSpLocks noChangeShapeType="1"/>
              <a:stCxn id="3856394" idx="3"/>
              <a:endCxn id="3856411" idx="1"/>
            </p:cNvCxnSpPr>
            <p:nvPr/>
          </p:nvCxnSpPr>
          <p:spPr bwMode="auto">
            <a:xfrm flipV="1">
              <a:off x="2336" y="3099"/>
              <a:ext cx="1149" cy="87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56446" name="AutoShape 62"/>
            <p:cNvCxnSpPr>
              <a:cxnSpLocks noChangeShapeType="1"/>
              <a:stCxn id="3856388" idx="6"/>
              <a:endCxn id="3856422" idx="2"/>
            </p:cNvCxnSpPr>
            <p:nvPr/>
          </p:nvCxnSpPr>
          <p:spPr bwMode="auto">
            <a:xfrm flipV="1">
              <a:off x="1550" y="1575"/>
              <a:ext cx="1143" cy="237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56447" name="AutoShape 63"/>
            <p:cNvCxnSpPr>
              <a:cxnSpLocks noChangeShapeType="1"/>
              <a:stCxn id="3856389" idx="6"/>
              <a:endCxn id="3856406" idx="2"/>
            </p:cNvCxnSpPr>
            <p:nvPr/>
          </p:nvCxnSpPr>
          <p:spPr bwMode="auto">
            <a:xfrm>
              <a:off x="1543" y="2349"/>
              <a:ext cx="1157" cy="169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56448" name="AutoShape 64"/>
            <p:cNvCxnSpPr>
              <a:cxnSpLocks noChangeShapeType="1"/>
              <a:stCxn id="3856391" idx="6"/>
              <a:endCxn id="3856408" idx="2"/>
            </p:cNvCxnSpPr>
            <p:nvPr/>
          </p:nvCxnSpPr>
          <p:spPr bwMode="auto">
            <a:xfrm>
              <a:off x="1536" y="3374"/>
              <a:ext cx="1157" cy="169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856449" name="Group 65"/>
          <p:cNvGrpSpPr>
            <a:grpSpLocks/>
          </p:cNvGrpSpPr>
          <p:nvPr/>
        </p:nvGrpSpPr>
        <p:grpSpPr bwMode="auto">
          <a:xfrm>
            <a:off x="4535488" y="2446338"/>
            <a:ext cx="3101975" cy="666750"/>
            <a:chOff x="2857" y="1541"/>
            <a:chExt cx="1954" cy="420"/>
          </a:xfrm>
        </p:grpSpPr>
        <p:cxnSp>
          <p:nvCxnSpPr>
            <p:cNvPr id="3856450" name="AutoShape 66"/>
            <p:cNvCxnSpPr>
              <a:cxnSpLocks noChangeShapeType="1"/>
              <a:stCxn id="3856422" idx="6"/>
              <a:endCxn id="3856427" idx="2"/>
            </p:cNvCxnSpPr>
            <p:nvPr/>
          </p:nvCxnSpPr>
          <p:spPr bwMode="auto">
            <a:xfrm flipV="1">
              <a:off x="2857" y="1541"/>
              <a:ext cx="1162" cy="34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56451" name="AutoShape 67"/>
            <p:cNvCxnSpPr>
              <a:cxnSpLocks noChangeShapeType="1"/>
              <a:stCxn id="3856421" idx="3"/>
              <a:endCxn id="3856431" idx="1"/>
            </p:cNvCxnSpPr>
            <p:nvPr/>
          </p:nvCxnSpPr>
          <p:spPr bwMode="auto">
            <a:xfrm>
              <a:off x="3658" y="1748"/>
              <a:ext cx="1153" cy="213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856452" name="Text Box 68"/>
          <p:cNvSpPr txBox="1">
            <a:spLocks noChangeArrowheads="1"/>
          </p:cNvSpPr>
          <p:nvPr/>
        </p:nvSpPr>
        <p:spPr bwMode="auto">
          <a:xfrm>
            <a:off x="2819400" y="1504950"/>
            <a:ext cx="311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/>
              <a:t>t</a:t>
            </a:r>
          </a:p>
        </p:txBody>
      </p:sp>
      <p:sp>
        <p:nvSpPr>
          <p:cNvPr id="3856453" name="Text Box 69"/>
          <p:cNvSpPr txBox="1">
            <a:spLocks noChangeArrowheads="1"/>
          </p:cNvSpPr>
          <p:nvPr/>
        </p:nvSpPr>
        <p:spPr bwMode="auto">
          <a:xfrm>
            <a:off x="4572000" y="1493838"/>
            <a:ext cx="8477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/>
              <a:t>t+1</a:t>
            </a:r>
          </a:p>
        </p:txBody>
      </p:sp>
      <p:sp>
        <p:nvSpPr>
          <p:cNvPr id="3856454" name="Text Box 70"/>
          <p:cNvSpPr txBox="1">
            <a:spLocks noChangeArrowheads="1"/>
          </p:cNvSpPr>
          <p:nvPr/>
        </p:nvSpPr>
        <p:spPr bwMode="auto">
          <a:xfrm>
            <a:off x="6846888" y="1495425"/>
            <a:ext cx="8477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 type="none" w="med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/>
              <a:t>t+2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30511" y="5965375"/>
            <a:ext cx="7281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i="0" dirty="0" smtClean="0"/>
              <a:t>The assignment of drivers to loads evolves over time, with new loads being called in, along with updates to the status of a driver.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5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6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56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6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856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6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856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6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856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6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856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6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856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56453" grpId="0"/>
      <p:bldP spid="3856454" grpId="0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Curse of dimensionality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85800" y="1143000"/>
            <a:ext cx="8229600" cy="4953000"/>
          </a:xfrm>
        </p:spPr>
        <p:txBody>
          <a:bodyPr/>
          <a:lstStyle/>
          <a:p>
            <a:r>
              <a:rPr lang="en-US" dirty="0" smtClean="0"/>
              <a:t>Backward dynamic programming in one dimension</a:t>
            </a:r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1157288" y="1743075"/>
          <a:ext cx="7637462" cy="4741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06" name="Equation" r:id="rId3" imgW="4991040" imgH="3098520" progId="Equation.DSMT4">
                  <p:embed/>
                </p:oleObj>
              </mc:Choice>
              <mc:Fallback>
                <p:oleObj name="Equation" r:id="rId3" imgW="4991040" imgH="3098520" progId="Equation.DSMT4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7288" y="1743075"/>
                        <a:ext cx="7637462" cy="4741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1417340" y="2426190"/>
            <a:ext cx="7650051" cy="327826"/>
          </a:xfrm>
          <a:prstGeom prst="rect">
            <a:avLst/>
          </a:prstGeom>
          <a:solidFill>
            <a:srgbClr val="FF9933">
              <a:alpha val="38039"/>
            </a:srgbClr>
          </a:solidFill>
          <a:ln w="6350">
            <a:solidFill>
              <a:schemeClr val="tx1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37168" y="2794868"/>
            <a:ext cx="7330224" cy="360609"/>
          </a:xfrm>
          <a:prstGeom prst="rect">
            <a:avLst/>
          </a:prstGeom>
          <a:solidFill>
            <a:srgbClr val="FF9933">
              <a:alpha val="38039"/>
            </a:srgbClr>
          </a:solidFill>
          <a:ln w="6350">
            <a:solidFill>
              <a:schemeClr val="tx1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98277" y="3202703"/>
            <a:ext cx="7069114" cy="360609"/>
          </a:xfrm>
          <a:prstGeom prst="rect">
            <a:avLst/>
          </a:prstGeom>
          <a:solidFill>
            <a:srgbClr val="FF9933">
              <a:alpha val="38039"/>
            </a:srgbClr>
          </a:solidFill>
          <a:ln w="6350">
            <a:solidFill>
              <a:schemeClr val="tx1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36909" y="3563312"/>
            <a:ext cx="519066" cy="720828"/>
          </a:xfrm>
          <a:prstGeom prst="rect">
            <a:avLst/>
          </a:prstGeom>
          <a:solidFill>
            <a:srgbClr val="FF9933">
              <a:alpha val="38039"/>
            </a:srgbClr>
          </a:solidFill>
          <a:ln w="6350">
            <a:solidFill>
              <a:schemeClr val="tx1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040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Curse of dimensionality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1046163" y="1616075"/>
          <a:ext cx="8075612" cy="5119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30" name="Equation" r:id="rId3" imgW="5410080" imgH="3429000" progId="Equation.DSMT4">
                  <p:embed/>
                </p:oleObj>
              </mc:Choice>
              <mc:Fallback>
                <p:oleObj name="Equation" r:id="rId3" imgW="5410080" imgH="342900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6163" y="1616075"/>
                        <a:ext cx="8075612" cy="5119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</a:t>
            </a:r>
            <a:r>
              <a:rPr lang="en-US" dirty="0" smtClean="0"/>
              <a:t>ynamic programming in multiple dimensions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210614" y="2283072"/>
            <a:ext cx="7650051" cy="327826"/>
          </a:xfrm>
          <a:prstGeom prst="rect">
            <a:avLst/>
          </a:prstGeom>
          <a:solidFill>
            <a:srgbClr val="FF9933">
              <a:alpha val="38039"/>
            </a:srgbClr>
          </a:solidFill>
          <a:ln w="6350">
            <a:solidFill>
              <a:schemeClr val="tx1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30442" y="2663782"/>
            <a:ext cx="7330224" cy="360609"/>
          </a:xfrm>
          <a:prstGeom prst="rect">
            <a:avLst/>
          </a:prstGeom>
          <a:solidFill>
            <a:srgbClr val="FF9933">
              <a:alpha val="38039"/>
            </a:srgbClr>
          </a:solidFill>
          <a:ln w="6350">
            <a:solidFill>
              <a:schemeClr val="tx1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91551" y="3059585"/>
            <a:ext cx="7069114" cy="360609"/>
          </a:xfrm>
          <a:prstGeom prst="rect">
            <a:avLst/>
          </a:prstGeom>
          <a:solidFill>
            <a:srgbClr val="FF9933">
              <a:alpha val="38039"/>
            </a:srgbClr>
          </a:solidFill>
          <a:ln w="6350">
            <a:solidFill>
              <a:schemeClr val="tx1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72504" y="3812535"/>
            <a:ext cx="1038133" cy="720828"/>
          </a:xfrm>
          <a:prstGeom prst="rect">
            <a:avLst/>
          </a:prstGeom>
          <a:solidFill>
            <a:srgbClr val="FF9933">
              <a:alpha val="38039"/>
            </a:srgbClr>
          </a:solidFill>
          <a:ln w="6350">
            <a:solidFill>
              <a:schemeClr val="tx1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177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10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Curse of dimensionality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Notes:</a:t>
            </a:r>
          </a:p>
          <a:p>
            <a:pPr lvl="1"/>
            <a:r>
              <a:rPr lang="en-US" dirty="0" smtClean="0"/>
              <a:t>There are potentially three “curses of dimensionality” when using backward dynamic programming:</a:t>
            </a:r>
          </a:p>
          <a:p>
            <a:pPr lvl="2"/>
            <a:r>
              <a:rPr lang="en-US" dirty="0" smtClean="0"/>
              <a:t>The state variable – We need to enumerate all states.  If the state variable is a vector with more than two dimensions, the state space gets very big, very quickly.</a:t>
            </a:r>
          </a:p>
          <a:p>
            <a:pPr lvl="2"/>
            <a:r>
              <a:rPr lang="en-US" dirty="0" smtClean="0"/>
              <a:t>The random information – We have to sum over all possible realizations of the random variable.  If this has more than two dimensions, this gets very big, very quickly.</a:t>
            </a:r>
          </a:p>
          <a:p>
            <a:pPr lvl="2"/>
            <a:r>
              <a:rPr lang="en-US" dirty="0" smtClean="0"/>
              <a:t>The decisions – Again, decisions may be vectors (our energy example has five dimensions).  Same problem as the other two.</a:t>
            </a:r>
          </a:p>
          <a:p>
            <a:pPr lvl="1"/>
            <a:r>
              <a:rPr lang="en-US" dirty="0" smtClean="0"/>
              <a:t>Some problems fit this framework, but not very.  However, when we can use this framework, we obtain something quite rare: an optimal policy.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93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Curse of dimensionality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Strategies for computing/approximating value functions:</a:t>
            </a:r>
          </a:p>
          <a:p>
            <a:pPr lvl="1"/>
            <a:r>
              <a:rPr lang="en-US" dirty="0" smtClean="0"/>
              <a:t>Backward dynamic programming</a:t>
            </a:r>
          </a:p>
          <a:p>
            <a:pPr lvl="2"/>
            <a:r>
              <a:rPr lang="en-US" dirty="0" smtClean="0"/>
              <a:t>Exact using lookup tables</a:t>
            </a:r>
          </a:p>
          <a:p>
            <a:pPr lvl="2"/>
            <a:r>
              <a:rPr lang="en-US" dirty="0" smtClean="0"/>
              <a:t>Backward approximate dynamic programming:</a:t>
            </a:r>
          </a:p>
          <a:p>
            <a:pPr lvl="3"/>
            <a:r>
              <a:rPr lang="en-US" dirty="0" smtClean="0"/>
              <a:t>Linear regression</a:t>
            </a:r>
          </a:p>
          <a:p>
            <a:pPr lvl="3"/>
            <a:r>
              <a:rPr lang="en-US" dirty="0" smtClean="0"/>
              <a:t>Low rank approximations</a:t>
            </a:r>
          </a:p>
          <a:p>
            <a:pPr lvl="1"/>
            <a:r>
              <a:rPr lang="en-US" dirty="0" smtClean="0"/>
              <a:t>Forward approximate dynamic programming</a:t>
            </a:r>
          </a:p>
          <a:p>
            <a:pPr lvl="2"/>
            <a:r>
              <a:rPr lang="en-US" dirty="0" smtClean="0"/>
              <a:t>To be covered next week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75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function approximations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purely myopic policy would solve this problem using</a:t>
            </a:r>
          </a:p>
          <a:p>
            <a:endParaRPr lang="en-US" dirty="0"/>
          </a:p>
          <a:p>
            <a:endParaRPr lang="en-US" dirty="0" smtClean="0"/>
          </a:p>
          <a:p>
            <a:pPr marL="457200" lvl="1" indent="0">
              <a:buNone/>
            </a:pPr>
            <a:r>
              <a:rPr lang="en-US" dirty="0"/>
              <a:t>w</a:t>
            </a:r>
            <a:r>
              <a:rPr lang="en-US" dirty="0" smtClean="0"/>
              <a:t>here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What if a load it not assigned to any driver, and has been delayed for a while?  This model ignores the fact that we eventually have to assign someone to the load.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2211204" y="3681412"/>
          <a:ext cx="5706608" cy="13260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Equation" r:id="rId4" imgW="3060360" imgH="711000" progId="Equation.DSMT4">
                  <p:embed/>
                </p:oleObj>
              </mc:Choice>
              <mc:Fallback>
                <p:oleObj name="Equation" r:id="rId4" imgW="3060360" imgH="71100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11204" y="3681412"/>
                        <a:ext cx="5706608" cy="13260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3206750" y="2089150"/>
          <a:ext cx="2773363" cy="1095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Equation" r:id="rId6" imgW="1091726" imgH="431613" progId="Equation.DSMT4">
                  <p:embed/>
                </p:oleObj>
              </mc:Choice>
              <mc:Fallback>
                <p:oleObj name="Equation" r:id="rId6" imgW="1091726" imgH="431613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6750" y="2089150"/>
                        <a:ext cx="2773363" cy="1095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26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function approximations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can minimize delayed loads by solving a modified objective function: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pPr marL="457200" lvl="1" indent="0">
              <a:buNone/>
            </a:pPr>
            <a:r>
              <a:rPr lang="en-US" dirty="0"/>
              <a:t>w</a:t>
            </a:r>
            <a:r>
              <a:rPr lang="en-US" dirty="0" smtClean="0"/>
              <a:t>here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We refer to our modified objective function as a </a:t>
            </a:r>
            <a:r>
              <a:rPr lang="en-US" i="1" dirty="0" smtClean="0"/>
              <a:t>cost function approximation</a:t>
            </a:r>
            <a:r>
              <a:rPr lang="en-US" dirty="0" smtClean="0"/>
              <a:t>.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2170177" y="3776510"/>
          <a:ext cx="5564188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Equation" r:id="rId4" imgW="2984400" imgH="457200" progId="Equation.DSMT4">
                  <p:embed/>
                </p:oleObj>
              </mc:Choice>
              <mc:Fallback>
                <p:oleObj name="Equation" r:id="rId4" imgW="2984400" imgH="45720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0177" y="3776510"/>
                        <a:ext cx="5564188" cy="850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3205163" y="2089150"/>
          <a:ext cx="4030662" cy="1095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Equation" r:id="rId6" imgW="1587500" imgH="431800" progId="Equation.DSMT4">
                  <p:embed/>
                </p:oleObj>
              </mc:Choice>
              <mc:Fallback>
                <p:oleObj name="Equation" r:id="rId6" imgW="1587500" imgH="431800" progId="Equation.DSMT4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5163" y="2089150"/>
                        <a:ext cx="4030662" cy="1095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761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function approximations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now have to tune our policy, which we define as: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We </a:t>
            </a:r>
            <a:r>
              <a:rPr lang="en-US" dirty="0"/>
              <a:t>can now optimize    , another form of  </a:t>
            </a:r>
            <a:r>
              <a:rPr lang="en-US" i="1" dirty="0"/>
              <a:t>policy search, </a:t>
            </a:r>
            <a:r>
              <a:rPr lang="en-US" dirty="0"/>
              <a:t>by solving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 smtClean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723900" y="2089150"/>
          <a:ext cx="6513513" cy="1095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Equation" r:id="rId4" imgW="2565400" imgH="431800" progId="Equation.DSMT4">
                  <p:embed/>
                </p:oleObj>
              </mc:Choice>
              <mc:Fallback>
                <p:oleObj name="Equation" r:id="rId4" imgW="2565400" imgH="43180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" y="2089150"/>
                        <a:ext cx="6513513" cy="1095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1743075" y="5253934"/>
          <a:ext cx="4775200" cy="931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name="Equation" r:id="rId6" imgW="2209680" imgH="431640" progId="Equation.DSMT4">
                  <p:embed/>
                </p:oleObj>
              </mc:Choice>
              <mc:Fallback>
                <p:oleObj name="Equation" r:id="rId6" imgW="2209680" imgH="431640" progId="Equation.DSMT4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3075" y="5253934"/>
                        <a:ext cx="4775200" cy="931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3992563" y="4508682"/>
          <a:ext cx="236537" cy="331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" name="Equation" r:id="rId8" imgW="126725" imgH="177415" progId="Equation.DSMT4">
                  <p:embed/>
                </p:oleObj>
              </mc:Choice>
              <mc:Fallback>
                <p:oleObj name="Equation" r:id="rId8" imgW="126725" imgH="177415" progId="Equation.DSMT4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2563" y="4508682"/>
                        <a:ext cx="236537" cy="331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3992800" y="2215407"/>
            <a:ext cx="3345573" cy="1717322"/>
            <a:chOff x="3992800" y="2215407"/>
            <a:chExt cx="3345573" cy="1717322"/>
          </a:xfrm>
        </p:grpSpPr>
        <p:graphicFrame>
          <p:nvGraphicFramePr>
            <p:cNvPr id="5" name="Object 4"/>
            <p:cNvGraphicFramePr>
              <a:graphicFrameLocks noChangeAspect="1"/>
            </p:cNvGraphicFramePr>
            <p:nvPr>
              <p:extLst/>
            </p:nvPr>
          </p:nvGraphicFramePr>
          <p:xfrm>
            <a:off x="3992800" y="2215407"/>
            <a:ext cx="3345573" cy="17011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73" name="Equation" r:id="rId10" imgW="749160" imgH="380880" progId="Equation.DSMT4">
                    <p:embed/>
                  </p:oleObj>
                </mc:Choice>
                <mc:Fallback>
                  <p:oleObj name="Equation" r:id="rId10" imgW="749160" imgH="380880" progId="Equation.DSMT4">
                    <p:embed/>
                    <p:pic>
                      <p:nvPicPr>
                        <p:cNvPr id="5" name="Object 4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3992800" y="2215407"/>
                          <a:ext cx="3345573" cy="17011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Object 5"/>
            <p:cNvGraphicFramePr>
              <a:graphicFrameLocks noChangeAspect="1"/>
            </p:cNvGraphicFramePr>
            <p:nvPr>
              <p:extLst/>
            </p:nvPr>
          </p:nvGraphicFramePr>
          <p:xfrm>
            <a:off x="4802615" y="3442411"/>
            <a:ext cx="1651597" cy="4903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74" name="Equation" r:id="rId12" imgW="812520" imgH="241200" progId="Equation.DSMT4">
                    <p:embed/>
                  </p:oleObj>
                </mc:Choice>
                <mc:Fallback>
                  <p:oleObj name="Equation" r:id="rId12" imgW="812520" imgH="241200" progId="Equation.DSMT4">
                    <p:embed/>
                    <p:pic>
                      <p:nvPicPr>
                        <p:cNvPr id="6" name="Object 5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4802615" y="3442411"/>
                          <a:ext cx="1651597" cy="49031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426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10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Cost function approximation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/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1055077" y="3978275"/>
            <a:ext cx="7033846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Tx/>
              <a:buNone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i="0" kern="0" dirty="0" smtClean="0"/>
              <a:t>SMART-Invest</a:t>
            </a:r>
          </a:p>
          <a:p>
            <a:r>
              <a:rPr lang="en-US" i="0" kern="0" dirty="0" smtClean="0"/>
              <a:t>One-dimensional parameter search</a:t>
            </a:r>
          </a:p>
        </p:txBody>
      </p:sp>
    </p:spTree>
    <p:extLst>
      <p:ext uri="{BB962C8B-B14F-4D97-AF65-F5344CB8AC3E}">
        <p14:creationId xmlns:p14="http://schemas.microsoft.com/office/powerpoint/2010/main" val="394248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SMART-Invest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891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3031"/>
            <a:ext cx="9153812" cy="5327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 bwMode="auto">
          <a:xfrm>
            <a:off x="3538850" y="1745674"/>
            <a:ext cx="1068780" cy="522514"/>
          </a:xfrm>
          <a:prstGeom prst="ellipse">
            <a:avLst/>
          </a:prstGeom>
          <a:noFill/>
          <a:ln w="38100" cap="flat" cmpd="sng" algn="ctr">
            <a:solidFill>
              <a:srgbClr val="0000EA"/>
            </a:solidFill>
            <a:prstDash val="solid"/>
            <a:round/>
            <a:headEnd type="none" w="med" len="med"/>
            <a:tailEnd type="stealth" w="med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87582" y="5260758"/>
            <a:ext cx="845103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600" i="0" dirty="0" smtClean="0">
                <a:latin typeface="Arial" panose="020B0604020202020204" pitchFamily="34" charset="0"/>
                <a:cs typeface="Arial" panose="020B0604020202020204" pitchFamily="34" charset="0"/>
              </a:rPr>
              <a:t>Fossil </a:t>
            </a:r>
          </a:p>
          <a:p>
            <a:pPr algn="l"/>
            <a:r>
              <a:rPr lang="en-US" sz="1600" i="0" dirty="0" smtClean="0">
                <a:latin typeface="Arial" panose="020B0604020202020204" pitchFamily="34" charset="0"/>
                <a:cs typeface="Arial" panose="020B0604020202020204" pitchFamily="34" charset="0"/>
              </a:rPr>
              <a:t>backup</a:t>
            </a:r>
          </a:p>
        </p:txBody>
      </p:sp>
      <p:sp>
        <p:nvSpPr>
          <p:cNvPr id="6" name="Oval 5"/>
          <p:cNvSpPr/>
          <p:nvPr/>
        </p:nvSpPr>
        <p:spPr bwMode="auto">
          <a:xfrm>
            <a:off x="4073239" y="5193362"/>
            <a:ext cx="4037607" cy="640353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26232" y="4665033"/>
            <a:ext cx="869149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600" i="0" dirty="0" smtClean="0">
                <a:latin typeface="Arial" panose="020B0604020202020204" pitchFamily="34" charset="0"/>
                <a:cs typeface="Arial" panose="020B0604020202020204" pitchFamily="34" charset="0"/>
              </a:rPr>
              <a:t>Battery</a:t>
            </a:r>
          </a:p>
          <a:p>
            <a:pPr algn="l"/>
            <a:r>
              <a:rPr lang="en-US" sz="1600" i="0" dirty="0" smtClean="0">
                <a:latin typeface="Arial" panose="020B0604020202020204" pitchFamily="34" charset="0"/>
                <a:cs typeface="Arial" panose="020B0604020202020204" pitchFamily="34" charset="0"/>
              </a:rPr>
              <a:t>storage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71757" y="4128683"/>
            <a:ext cx="845103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600" i="0" dirty="0" smtClean="0">
                <a:latin typeface="Arial" panose="020B0604020202020204" pitchFamily="34" charset="0"/>
                <a:cs typeface="Arial" panose="020B0604020202020204" pitchFamily="34" charset="0"/>
              </a:rPr>
              <a:t>Wind &amp;</a:t>
            </a:r>
          </a:p>
          <a:p>
            <a:pPr algn="l"/>
            <a:r>
              <a:rPr lang="en-US" sz="1600" i="0" dirty="0" smtClean="0">
                <a:latin typeface="Arial" panose="020B0604020202020204" pitchFamily="34" charset="0"/>
                <a:cs typeface="Arial" panose="020B0604020202020204" pitchFamily="34" charset="0"/>
              </a:rPr>
              <a:t>solar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544032" y="5284856"/>
            <a:ext cx="790293" cy="387274"/>
            <a:chOff x="6544032" y="5284856"/>
            <a:chExt cx="790293" cy="387274"/>
          </a:xfrm>
        </p:grpSpPr>
        <p:graphicFrame>
          <p:nvGraphicFramePr>
            <p:cNvPr id="10" name="Object 9"/>
            <p:cNvGraphicFramePr>
              <a:graphicFrameLocks noChangeAspect="1"/>
            </p:cNvGraphicFramePr>
            <p:nvPr>
              <p:extLst/>
            </p:nvPr>
          </p:nvGraphicFramePr>
          <p:xfrm>
            <a:off x="6544032" y="5284856"/>
            <a:ext cx="271092" cy="3872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94" name="Equation" r:id="rId4" imgW="177480" imgH="253800" progId="Equation.DSMT4">
                    <p:embed/>
                  </p:oleObj>
                </mc:Choice>
                <mc:Fallback>
                  <p:oleObj name="Equation" r:id="rId4" imgW="177480" imgH="253800" progId="Equation.DSMT4">
                    <p:embed/>
                    <p:pic>
                      <p:nvPicPr>
                        <p:cNvPr id="10" name="Object 9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6544032" y="5284856"/>
                          <a:ext cx="271092" cy="38727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TextBox 11"/>
            <p:cNvSpPr txBox="1"/>
            <p:nvPr/>
          </p:nvSpPr>
          <p:spPr>
            <a:xfrm>
              <a:off x="6700818" y="5333993"/>
              <a:ext cx="6335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00" i="0" dirty="0" smtClean="0"/>
                <a:t>20 GW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067593" y="4521665"/>
            <a:ext cx="4037607" cy="640353"/>
            <a:chOff x="4067593" y="4521665"/>
            <a:chExt cx="4037607" cy="640353"/>
          </a:xfrm>
        </p:grpSpPr>
        <p:sp>
          <p:nvSpPr>
            <p:cNvPr id="14" name="Oval 13"/>
            <p:cNvSpPr/>
            <p:nvPr/>
          </p:nvSpPr>
          <p:spPr bwMode="auto">
            <a:xfrm>
              <a:off x="4067593" y="4521665"/>
              <a:ext cx="4037607" cy="640353"/>
            </a:xfrm>
            <a:prstGeom prst="ellipse">
              <a:avLst/>
            </a:prstGeom>
            <a:noFill/>
            <a:ln w="38100" cap="flat" cmpd="sng" algn="ctr">
              <a:solidFill>
                <a:srgbClr val="FF6699"/>
              </a:solidFill>
              <a:prstDash val="solid"/>
              <a:round/>
              <a:headEnd type="none" w="med" len="med"/>
              <a:tailEnd type="stealth" w="med" len="lg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138120" y="4627350"/>
              <a:ext cx="19415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i="0" dirty="0" smtClean="0"/>
                <a:t>750 </a:t>
              </a:r>
              <a:r>
                <a:rPr lang="en-US" i="0" dirty="0" err="1" smtClean="0"/>
                <a:t>GWhr</a:t>
              </a:r>
              <a:r>
                <a:rPr lang="en-US" i="0" dirty="0" smtClean="0"/>
                <a:t> battery!</a:t>
              </a:r>
            </a:p>
          </p:txBody>
        </p:sp>
      </p:grp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07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sp>
        <p:nvSpPr>
          <p:cNvPr id="410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Week </a:t>
            </a:r>
            <a:r>
              <a:rPr lang="en-US" dirty="0"/>
              <a:t>9</a:t>
            </a:r>
            <a:r>
              <a:rPr lang="en-US" dirty="0" smtClean="0"/>
              <a:t> 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797169" y="3886200"/>
            <a:ext cx="7526216" cy="1752600"/>
          </a:xfrm>
        </p:spPr>
        <p:txBody>
          <a:bodyPr/>
          <a:lstStyle/>
          <a:p>
            <a:r>
              <a:rPr lang="en-US" dirty="0" smtClean="0"/>
              <a:t>Cost function approximations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56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SMART-Invest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Model used in 99 percent paper:</a:t>
            </a:r>
            <a:endParaRPr lang="en-US" dirty="0"/>
          </a:p>
          <a:p>
            <a:pPr lvl="1"/>
            <a:r>
              <a:rPr lang="en-US" dirty="0" smtClean="0"/>
              <a:t>If </a:t>
            </a:r>
            <a:r>
              <a:rPr lang="en-US" dirty="0" err="1" smtClean="0"/>
              <a:t>wind+solar</a:t>
            </a:r>
            <a:r>
              <a:rPr lang="en-US" dirty="0" smtClean="0"/>
              <a:t> &gt; load, store excess in battery (if possible)</a:t>
            </a:r>
          </a:p>
          <a:p>
            <a:pPr lvl="1"/>
            <a:r>
              <a:rPr lang="en-US" dirty="0" smtClean="0"/>
              <a:t>If </a:t>
            </a:r>
            <a:r>
              <a:rPr lang="en-US" dirty="0" err="1" smtClean="0"/>
              <a:t>wind+solar</a:t>
            </a:r>
            <a:r>
              <a:rPr lang="en-US" dirty="0" smtClean="0"/>
              <a:t> &lt; load, draw from battery (if available)</a:t>
            </a:r>
          </a:p>
          <a:p>
            <a:pPr lvl="1"/>
            <a:r>
              <a:rPr lang="en-US" dirty="0" smtClean="0"/>
              <a:t>If outage, assume we can get what we need from the grid.</a:t>
            </a:r>
          </a:p>
          <a:p>
            <a:pPr lvl="1"/>
            <a:r>
              <a:rPr lang="en-US" dirty="0" smtClean="0"/>
              <a:t>Simulate over 8,760 hours.</a:t>
            </a:r>
            <a:endParaRPr lang="en-US" dirty="0"/>
          </a:p>
          <a:p>
            <a:r>
              <a:rPr lang="en-US" dirty="0" smtClean="0"/>
              <a:t>Now, optimize </a:t>
            </a:r>
          </a:p>
          <a:p>
            <a:pPr lvl="1"/>
            <a:r>
              <a:rPr lang="en-US" dirty="0" smtClean="0"/>
              <a:t>Enumerate 28 billion combinations of wind, solar and storage.</a:t>
            </a:r>
          </a:p>
          <a:p>
            <a:pPr lvl="1"/>
            <a:r>
              <a:rPr lang="en-US" dirty="0" smtClean="0"/>
              <a:t>Find the least cost combination that meets some level of coverage (e.g. 80 percent, or 99.9 percent)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32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SMART-Invest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Limitations:</a:t>
            </a:r>
          </a:p>
          <a:p>
            <a:pPr lvl="1"/>
            <a:r>
              <a:rPr lang="en-US" dirty="0" smtClean="0"/>
              <a:t>Ignores the reality that you are going to need a significant portion from slow and fast fossil.</a:t>
            </a:r>
          </a:p>
          <a:p>
            <a:pPr lvl="1"/>
            <a:r>
              <a:rPr lang="en-US" dirty="0" smtClean="0"/>
              <a:t>Ignores the cost of uncertainty when planning fossil generations.</a:t>
            </a:r>
          </a:p>
          <a:p>
            <a:pPr lvl="1"/>
            <a:r>
              <a:rPr lang="en-US" dirty="0" smtClean="0"/>
              <a:t>Ignores the marginal cost of investment.</a:t>
            </a:r>
          </a:p>
          <a:p>
            <a:pPr lvl="2"/>
            <a:r>
              <a:rPr lang="en-US" dirty="0" smtClean="0"/>
              <a:t>Choosing the least cost to get 99 percent ignores the marginal cost of getting to 99 percent.</a:t>
            </a:r>
          </a:p>
          <a:p>
            <a:pPr lvl="2"/>
            <a:endParaRPr lang="en-US" dirty="0"/>
          </a:p>
          <a:p>
            <a:r>
              <a:rPr lang="en-US" dirty="0" smtClean="0"/>
              <a:t>To fix these problems:</a:t>
            </a:r>
          </a:p>
          <a:p>
            <a:pPr lvl="1"/>
            <a:r>
              <a:rPr lang="en-US" dirty="0" smtClean="0"/>
              <a:t>We created “SMART-Invest” using a </a:t>
            </a:r>
            <a:r>
              <a:rPr lang="en-US" dirty="0" err="1" smtClean="0"/>
              <a:t>Lookahead</a:t>
            </a:r>
            <a:r>
              <a:rPr lang="en-US" dirty="0" smtClean="0"/>
              <a:t>-CFA to plan a full energy portfolio.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5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SMART-Invest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Elements of SMART-Invest</a:t>
            </a:r>
          </a:p>
          <a:p>
            <a:pPr lvl="1"/>
            <a:r>
              <a:rPr lang="en-US" dirty="0" smtClean="0"/>
              <a:t>Simulates energy planning process each hour over entire year (8760 hours), planning 36 hours into the future.</a:t>
            </a:r>
          </a:p>
          <a:p>
            <a:pPr lvl="1"/>
            <a:r>
              <a:rPr lang="en-US" dirty="0" smtClean="0"/>
              <a:t>Properly models advance commitment decisions for slow fossil, fast fossil, and real time ramping and storage.</a:t>
            </a:r>
          </a:p>
          <a:p>
            <a:r>
              <a:rPr lang="en-US" dirty="0" smtClean="0"/>
              <a:t>It does not model:</a:t>
            </a:r>
          </a:p>
          <a:p>
            <a:pPr lvl="1"/>
            <a:r>
              <a:rPr lang="en-US" dirty="0" smtClean="0"/>
              <a:t>The grid</a:t>
            </a:r>
          </a:p>
          <a:p>
            <a:pPr lvl="1"/>
            <a:r>
              <a:rPr lang="en-US" dirty="0" smtClean="0"/>
              <a:t>Individual fossil generators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32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Object 17"/>
          <p:cNvGraphicFramePr>
            <a:graphicFrameLocks noChangeAspect="1"/>
          </p:cNvGraphicFramePr>
          <p:nvPr>
            <p:extLst/>
          </p:nvPr>
        </p:nvGraphicFramePr>
        <p:xfrm>
          <a:off x="1173341" y="1635125"/>
          <a:ext cx="7394575" cy="112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" name="Equation" r:id="rId3" imgW="2997000" imgH="457200" progId="Equation.DSMT4">
                  <p:embed/>
                </p:oleObj>
              </mc:Choice>
              <mc:Fallback>
                <p:oleObj name="Equation" r:id="rId3" imgW="2997000" imgH="457200" progId="Equation.DSMT4">
                  <p:embed/>
                  <p:pic>
                    <p:nvPicPr>
                      <p:cNvPr id="18" name="Object 1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73341" y="1635125"/>
                        <a:ext cx="7394575" cy="1127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SMART-Invest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investment problem: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188880" y="2182750"/>
            <a:ext cx="2961067" cy="2084022"/>
            <a:chOff x="1694991" y="1402165"/>
            <a:chExt cx="2961067" cy="2084022"/>
          </a:xfrm>
        </p:grpSpPr>
        <p:sp>
          <p:nvSpPr>
            <p:cNvPr id="15" name="Oval 14"/>
            <p:cNvSpPr/>
            <p:nvPr/>
          </p:nvSpPr>
          <p:spPr bwMode="auto">
            <a:xfrm>
              <a:off x="3174347" y="1402165"/>
              <a:ext cx="1133707" cy="389466"/>
            </a:xfrm>
            <a:prstGeom prst="ellipse">
              <a:avLst/>
            </a:prstGeom>
            <a:noFill/>
            <a:ln w="28575" cap="flat" cmpd="sng" algn="ctr">
              <a:solidFill>
                <a:srgbClr val="0033CC"/>
              </a:solidFill>
              <a:prstDash val="solid"/>
              <a:round/>
              <a:headEnd type="none" w="med" len="med"/>
              <a:tailEnd type="stealth" w="med" len="lg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694991" y="2839856"/>
              <a:ext cx="2961067" cy="646331"/>
            </a:xfrm>
            <a:prstGeom prst="rect">
              <a:avLst/>
            </a:prstGeom>
            <a:noFill/>
            <a:ln>
              <a:solidFill>
                <a:srgbClr val="0033CC"/>
              </a:solidFill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en-US" i="0" dirty="0" smtClean="0">
                  <a:solidFill>
                    <a:srgbClr val="0033CC"/>
                  </a:solidFill>
                </a:rPr>
                <a:t>Investment cost in wind, solar</a:t>
              </a:r>
            </a:p>
            <a:p>
              <a:pPr algn="l"/>
              <a:r>
                <a:rPr lang="en-US" i="0" dirty="0">
                  <a:solidFill>
                    <a:srgbClr val="0033CC"/>
                  </a:solidFill>
                </a:rPr>
                <a:t>a</a:t>
              </a:r>
              <a:r>
                <a:rPr lang="en-US" i="0" dirty="0" smtClean="0">
                  <a:solidFill>
                    <a:srgbClr val="0033CC"/>
                  </a:solidFill>
                </a:rPr>
                <a:t>nd storage.</a:t>
              </a:r>
            </a:p>
          </p:txBody>
        </p:sp>
        <p:cxnSp>
          <p:nvCxnSpPr>
            <p:cNvPr id="17" name="Straight Arrow Connector 16"/>
            <p:cNvCxnSpPr>
              <a:stCxn id="16" idx="0"/>
              <a:endCxn id="15" idx="4"/>
            </p:cNvCxnSpPr>
            <p:nvPr/>
          </p:nvCxnSpPr>
          <p:spPr bwMode="auto">
            <a:xfrm flipV="1">
              <a:off x="3175525" y="1791631"/>
              <a:ext cx="565676" cy="1048225"/>
            </a:xfrm>
            <a:prstGeom prst="straightConnector1">
              <a:avLst/>
            </a:prstGeom>
            <a:noFill/>
            <a:ln w="19050" cap="flat" cmpd="sng" algn="ctr">
              <a:solidFill>
                <a:srgbClr val="0033CC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6" name="Group 5"/>
          <p:cNvGrpSpPr/>
          <p:nvPr/>
        </p:nvGrpSpPr>
        <p:grpSpPr>
          <a:xfrm>
            <a:off x="2189355" y="1901050"/>
            <a:ext cx="2589170" cy="1598844"/>
            <a:chOff x="2036955" y="1872475"/>
            <a:chExt cx="2589170" cy="1598844"/>
          </a:xfrm>
        </p:grpSpPr>
        <p:sp>
          <p:nvSpPr>
            <p:cNvPr id="7" name="Oval 6"/>
            <p:cNvSpPr/>
            <p:nvPr/>
          </p:nvSpPr>
          <p:spPr bwMode="auto">
            <a:xfrm>
              <a:off x="2579210" y="1872475"/>
              <a:ext cx="1573690" cy="631905"/>
            </a:xfrm>
            <a:prstGeom prst="ellipse">
              <a:avLst/>
            </a:prstGeom>
            <a:noFill/>
            <a:ln w="28575" cap="flat" cmpd="sng" algn="ctr">
              <a:solidFill>
                <a:srgbClr val="0033CC"/>
              </a:solidFill>
              <a:prstDash val="solid"/>
              <a:round/>
              <a:headEnd type="none" w="med" len="med"/>
              <a:tailEnd type="stealth" w="med" len="lg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9" name="Straight Arrow Connector 8"/>
            <p:cNvCxnSpPr>
              <a:stCxn id="8" idx="0"/>
              <a:endCxn id="7" idx="4"/>
            </p:cNvCxnSpPr>
            <p:nvPr/>
          </p:nvCxnSpPr>
          <p:spPr bwMode="auto">
            <a:xfrm flipV="1">
              <a:off x="3331540" y="2504380"/>
              <a:ext cx="34515" cy="320608"/>
            </a:xfrm>
            <a:prstGeom prst="straightConnector1">
              <a:avLst/>
            </a:prstGeom>
            <a:noFill/>
            <a:ln w="19050" cap="flat" cmpd="sng" algn="ctr">
              <a:solidFill>
                <a:srgbClr val="0033CC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8" name="TextBox 7"/>
            <p:cNvSpPr txBox="1"/>
            <p:nvPr/>
          </p:nvSpPr>
          <p:spPr>
            <a:xfrm>
              <a:off x="2036955" y="2824988"/>
              <a:ext cx="2589170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33CC"/>
              </a:solidFill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en-US" i="0" dirty="0" smtClean="0">
                  <a:solidFill>
                    <a:srgbClr val="0033CC"/>
                  </a:solidFill>
                </a:rPr>
                <a:t>Capital investment cost in</a:t>
              </a:r>
            </a:p>
            <a:p>
              <a:pPr algn="l"/>
              <a:r>
                <a:rPr lang="en-US" i="0" dirty="0">
                  <a:solidFill>
                    <a:srgbClr val="0033CC"/>
                  </a:solidFill>
                </a:rPr>
                <a:t>w</a:t>
              </a:r>
              <a:r>
                <a:rPr lang="en-US" i="0" dirty="0" smtClean="0">
                  <a:solidFill>
                    <a:srgbClr val="0033CC"/>
                  </a:solidFill>
                </a:rPr>
                <a:t>ind, solar and storage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992154" y="1766446"/>
            <a:ext cx="4192289" cy="2560252"/>
            <a:chOff x="3992154" y="1766446"/>
            <a:chExt cx="4192289" cy="2560252"/>
          </a:xfrm>
        </p:grpSpPr>
        <p:graphicFrame>
          <p:nvGraphicFramePr>
            <p:cNvPr id="19" name="Object 18"/>
            <p:cNvGraphicFramePr>
              <a:graphicFrameLocks noChangeAspect="1"/>
            </p:cNvGraphicFramePr>
            <p:nvPr>
              <p:extLst/>
            </p:nvPr>
          </p:nvGraphicFramePr>
          <p:xfrm>
            <a:off x="4004836" y="3980803"/>
            <a:ext cx="801020" cy="3458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19" name="Equation" r:id="rId5" imgW="558720" imgH="241200" progId="Equation.DSMT4">
                    <p:embed/>
                  </p:oleObj>
                </mc:Choice>
                <mc:Fallback>
                  <p:oleObj name="Equation" r:id="rId5" imgW="558720" imgH="241200" progId="Equation.DSMT4">
                    <p:embed/>
                    <p:pic>
                      <p:nvPicPr>
                        <p:cNvPr id="19" name="Object 18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4004836" y="3980803"/>
                          <a:ext cx="801020" cy="34589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" name="TextBox 19"/>
            <p:cNvSpPr txBox="1"/>
            <p:nvPr/>
          </p:nvSpPr>
          <p:spPr>
            <a:xfrm>
              <a:off x="3992154" y="3941311"/>
              <a:ext cx="3035831" cy="369332"/>
            </a:xfrm>
            <a:prstGeom prst="rect">
              <a:avLst/>
            </a:prstGeom>
            <a:noFill/>
            <a:ln>
              <a:solidFill>
                <a:srgbClr val="0033CC"/>
              </a:solidFill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en-US" i="0" dirty="0" smtClean="0">
                  <a:solidFill>
                    <a:srgbClr val="0033CC"/>
                  </a:solidFill>
                </a:rPr>
                <a:t>             is the operating policy.</a:t>
              </a:r>
            </a:p>
          </p:txBody>
        </p:sp>
        <p:cxnSp>
          <p:nvCxnSpPr>
            <p:cNvPr id="21" name="Straight Arrow Connector 20"/>
            <p:cNvCxnSpPr>
              <a:stCxn id="20" idx="0"/>
              <a:endCxn id="24" idx="4"/>
            </p:cNvCxnSpPr>
            <p:nvPr/>
          </p:nvCxnSpPr>
          <p:spPr bwMode="auto">
            <a:xfrm flipV="1">
              <a:off x="5510070" y="2672817"/>
              <a:ext cx="1642473" cy="1268494"/>
            </a:xfrm>
            <a:prstGeom prst="straightConnector1">
              <a:avLst/>
            </a:prstGeom>
            <a:noFill/>
            <a:ln w="19050" cap="flat" cmpd="sng" algn="ctr">
              <a:solidFill>
                <a:srgbClr val="0033CC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4" name="Oval 23"/>
            <p:cNvSpPr/>
            <p:nvPr/>
          </p:nvSpPr>
          <p:spPr bwMode="auto">
            <a:xfrm>
              <a:off x="6120642" y="1766446"/>
              <a:ext cx="2063801" cy="906371"/>
            </a:xfrm>
            <a:prstGeom prst="ellipse">
              <a:avLst/>
            </a:prstGeom>
            <a:noFill/>
            <a:ln w="28575" cap="flat" cmpd="sng" algn="ctr">
              <a:solidFill>
                <a:srgbClr val="0033CC"/>
              </a:solidFill>
              <a:prstDash val="solid"/>
              <a:round/>
              <a:headEnd type="none" w="med" len="med"/>
              <a:tailEnd type="stealth" w="med" len="lg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894637" y="1870122"/>
            <a:ext cx="4024286" cy="1928611"/>
            <a:chOff x="2855855" y="1849443"/>
            <a:chExt cx="4024286" cy="1928611"/>
          </a:xfrm>
        </p:grpSpPr>
        <p:sp>
          <p:nvSpPr>
            <p:cNvPr id="11" name="Oval 10"/>
            <p:cNvSpPr/>
            <p:nvPr/>
          </p:nvSpPr>
          <p:spPr bwMode="auto">
            <a:xfrm>
              <a:off x="2855855" y="1849443"/>
              <a:ext cx="3368830" cy="681883"/>
            </a:xfrm>
            <a:prstGeom prst="ellipse">
              <a:avLst/>
            </a:prstGeom>
            <a:noFill/>
            <a:ln w="28575" cap="flat" cmpd="sng" algn="ctr">
              <a:solidFill>
                <a:srgbClr val="0033CC"/>
              </a:solidFill>
              <a:prstDash val="solid"/>
              <a:round/>
              <a:headEnd type="none" w="med" len="med"/>
              <a:tailEnd type="stealth" w="med" len="lg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13" name="Straight Arrow Connector 12"/>
            <p:cNvCxnSpPr>
              <a:stCxn id="12" idx="0"/>
              <a:endCxn id="11" idx="4"/>
            </p:cNvCxnSpPr>
            <p:nvPr/>
          </p:nvCxnSpPr>
          <p:spPr bwMode="auto">
            <a:xfrm flipH="1" flipV="1">
              <a:off x="4540270" y="2531326"/>
              <a:ext cx="583621" cy="323398"/>
            </a:xfrm>
            <a:prstGeom prst="straightConnector1">
              <a:avLst/>
            </a:prstGeom>
            <a:noFill/>
            <a:ln w="19050" cap="flat" cmpd="sng" algn="ctr">
              <a:solidFill>
                <a:srgbClr val="0033CC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2" name="TextBox 11"/>
            <p:cNvSpPr txBox="1"/>
            <p:nvPr/>
          </p:nvSpPr>
          <p:spPr>
            <a:xfrm>
              <a:off x="3367641" y="2854724"/>
              <a:ext cx="3512500" cy="92333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33CC"/>
              </a:solidFill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en-US" i="0" dirty="0" smtClean="0">
                  <a:solidFill>
                    <a:srgbClr val="0033CC"/>
                  </a:solidFill>
                </a:rPr>
                <a:t>Operating costs of fossil generators,</a:t>
              </a:r>
            </a:p>
            <a:p>
              <a:pPr algn="l"/>
              <a:r>
                <a:rPr lang="en-US" i="0" dirty="0">
                  <a:solidFill>
                    <a:srgbClr val="0033CC"/>
                  </a:solidFill>
                </a:rPr>
                <a:t>e</a:t>
              </a:r>
              <a:r>
                <a:rPr lang="en-US" i="0" dirty="0" smtClean="0">
                  <a:solidFill>
                    <a:srgbClr val="0033CC"/>
                  </a:solidFill>
                </a:rPr>
                <a:t>nergy losses from storage, misc. </a:t>
              </a:r>
            </a:p>
            <a:p>
              <a:pPr algn="l"/>
              <a:r>
                <a:rPr lang="en-US" i="0" dirty="0">
                  <a:solidFill>
                    <a:srgbClr val="0033CC"/>
                  </a:solidFill>
                </a:rPr>
                <a:t>o</a:t>
              </a:r>
              <a:r>
                <a:rPr lang="en-US" i="0" dirty="0" smtClean="0">
                  <a:solidFill>
                    <a:srgbClr val="0033CC"/>
                  </a:solidFill>
                </a:rPr>
                <a:t>perating costs of renewables. 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89208" y="4511361"/>
            <a:ext cx="8735120" cy="2307248"/>
            <a:chOff x="89208" y="4511361"/>
            <a:chExt cx="8735120" cy="2307248"/>
          </a:xfrm>
        </p:grpSpPr>
        <p:grpSp>
          <p:nvGrpSpPr>
            <p:cNvPr id="33" name="Group 32"/>
            <p:cNvGrpSpPr/>
            <p:nvPr/>
          </p:nvGrpSpPr>
          <p:grpSpPr>
            <a:xfrm>
              <a:off x="301106" y="4511361"/>
              <a:ext cx="8467107" cy="1025342"/>
              <a:chOff x="115256" y="4660041"/>
              <a:chExt cx="8467107" cy="1025342"/>
            </a:xfrm>
          </p:grpSpPr>
          <p:pic>
            <p:nvPicPr>
              <p:cNvPr id="31" name="Picture 2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256" y="4660041"/>
                <a:ext cx="8467107" cy="10253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" name="TextBox 31"/>
              <p:cNvSpPr txBox="1"/>
              <p:nvPr/>
            </p:nvSpPr>
            <p:spPr>
              <a:xfrm>
                <a:off x="4036752" y="4676084"/>
                <a:ext cx="6883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i="0" dirty="0" smtClean="0">
                    <a:solidFill>
                      <a:srgbClr val="0033CC"/>
                    </a:solidFill>
                  </a:rPr>
                  <a:t>Wind</a:t>
                </a: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89208" y="5612786"/>
              <a:ext cx="8735120" cy="1205823"/>
              <a:chOff x="89208" y="5612786"/>
              <a:chExt cx="8735120" cy="1205823"/>
            </a:xfrm>
          </p:grpSpPr>
          <p:pic>
            <p:nvPicPr>
              <p:cNvPr id="34" name="Picture 2"/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051"/>
              <a:stretch/>
            </p:blipFill>
            <p:spPr bwMode="auto">
              <a:xfrm>
                <a:off x="89208" y="5754032"/>
                <a:ext cx="8735120" cy="10645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5" name="TextBox 34"/>
              <p:cNvSpPr txBox="1"/>
              <p:nvPr/>
            </p:nvSpPr>
            <p:spPr>
              <a:xfrm>
                <a:off x="4215158" y="5612786"/>
                <a:ext cx="6719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i="0" dirty="0" smtClean="0">
                    <a:solidFill>
                      <a:srgbClr val="0033CC"/>
                    </a:solidFill>
                  </a:rPr>
                  <a:t>Solar</a:t>
                </a:r>
              </a:p>
            </p:txBody>
          </p:sp>
        </p:grp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134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SMART-Invest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Operational planning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Meet demand while minimizing operating costs</a:t>
            </a:r>
          </a:p>
          <a:p>
            <a:pPr lvl="1"/>
            <a:r>
              <a:rPr lang="en-US" dirty="0" smtClean="0"/>
              <a:t>Observe day-ahead notification requirements for generators</a:t>
            </a:r>
          </a:p>
          <a:p>
            <a:pPr lvl="1"/>
            <a:r>
              <a:rPr lang="en-US" dirty="0" smtClean="0"/>
              <a:t>Includes reserve constraints to manage uncertainty</a:t>
            </a:r>
          </a:p>
          <a:p>
            <a:pPr lvl="1"/>
            <a:r>
              <a:rPr lang="en-US" dirty="0" smtClean="0"/>
              <a:t>Meet aggregate ramping constraints (but does not schedule individual generators)</a:t>
            </a:r>
          </a:p>
          <a:p>
            <a:pPr lvl="1"/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1206428" y="2275932"/>
            <a:ext cx="3930567" cy="369332"/>
            <a:chOff x="1206428" y="4847067"/>
            <a:chExt cx="3930567" cy="369332"/>
          </a:xfrm>
        </p:grpSpPr>
        <p:cxnSp>
          <p:nvCxnSpPr>
            <p:cNvPr id="15" name="Straight Arrow Connector 14"/>
            <p:cNvCxnSpPr/>
            <p:nvPr/>
          </p:nvCxnSpPr>
          <p:spPr bwMode="auto">
            <a:xfrm>
              <a:off x="1295636" y="5196468"/>
              <a:ext cx="3841359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0033CC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6" name="TextBox 15"/>
            <p:cNvSpPr txBox="1"/>
            <p:nvPr/>
          </p:nvSpPr>
          <p:spPr>
            <a:xfrm>
              <a:off x="1206428" y="4847067"/>
              <a:ext cx="2864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i="0" dirty="0" smtClean="0">
                  <a:solidFill>
                    <a:srgbClr val="0033CC"/>
                  </a:solidFill>
                </a:rPr>
                <a:t>24 hour notification of steam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202528" y="2690046"/>
            <a:ext cx="2518638" cy="369332"/>
            <a:chOff x="1202714" y="5229921"/>
            <a:chExt cx="2518638" cy="369332"/>
          </a:xfrm>
        </p:grpSpPr>
        <p:cxnSp>
          <p:nvCxnSpPr>
            <p:cNvPr id="18" name="Straight Arrow Connector 17"/>
            <p:cNvCxnSpPr/>
            <p:nvPr/>
          </p:nvCxnSpPr>
          <p:spPr bwMode="auto">
            <a:xfrm>
              <a:off x="1291922" y="5579322"/>
              <a:ext cx="678127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0033CC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9" name="TextBox 18"/>
            <p:cNvSpPr txBox="1"/>
            <p:nvPr/>
          </p:nvSpPr>
          <p:spPr>
            <a:xfrm>
              <a:off x="1202714" y="5229921"/>
              <a:ext cx="25186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i="0" dirty="0">
                  <a:solidFill>
                    <a:srgbClr val="0033CC"/>
                  </a:solidFill>
                </a:rPr>
                <a:t>1</a:t>
              </a:r>
              <a:r>
                <a:rPr lang="en-US" i="0" dirty="0" smtClean="0">
                  <a:solidFill>
                    <a:srgbClr val="0033CC"/>
                  </a:solidFill>
                </a:rPr>
                <a:t> hour notification of gas</a:t>
              </a:r>
            </a:p>
          </p:txBody>
        </p:sp>
      </p:grpSp>
      <p:cxnSp>
        <p:nvCxnSpPr>
          <p:cNvPr id="21" name="Straight Arrow Connector 20"/>
          <p:cNvCxnSpPr/>
          <p:nvPr/>
        </p:nvCxnSpPr>
        <p:spPr bwMode="auto">
          <a:xfrm>
            <a:off x="1291736" y="3439923"/>
            <a:ext cx="417760" cy="0"/>
          </a:xfrm>
          <a:prstGeom prst="straightConnector1">
            <a:avLst/>
          </a:prstGeom>
          <a:noFill/>
          <a:ln w="28575" cap="flat" cmpd="sng" algn="ctr">
            <a:solidFill>
              <a:srgbClr val="0033CC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1202528" y="3090522"/>
            <a:ext cx="6077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i="0" dirty="0" smtClean="0">
                <a:solidFill>
                  <a:srgbClr val="0033CC"/>
                </a:solidFill>
              </a:rPr>
              <a:t>Real-time storage and ramping decisions (in hourly increments)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1202528" y="1889097"/>
            <a:ext cx="6120487" cy="369332"/>
            <a:chOff x="1206428" y="4847067"/>
            <a:chExt cx="3930567" cy="369332"/>
          </a:xfrm>
        </p:grpSpPr>
        <p:cxnSp>
          <p:nvCxnSpPr>
            <p:cNvPr id="26" name="Straight Arrow Connector 25"/>
            <p:cNvCxnSpPr/>
            <p:nvPr/>
          </p:nvCxnSpPr>
          <p:spPr bwMode="auto">
            <a:xfrm>
              <a:off x="1295636" y="5196468"/>
              <a:ext cx="3841359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0033CC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7" name="TextBox 26"/>
            <p:cNvSpPr txBox="1"/>
            <p:nvPr/>
          </p:nvSpPr>
          <p:spPr>
            <a:xfrm>
              <a:off x="1206428" y="4847067"/>
              <a:ext cx="36145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i="0" dirty="0" smtClean="0">
                  <a:solidFill>
                    <a:srgbClr val="0033CC"/>
                  </a:solidFill>
                </a:rPr>
                <a:t>36 hour planning horizon using forecasts of wind and solar</a:t>
              </a:r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01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SMART-Invest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Operational planning model</a:t>
            </a:r>
          </a:p>
          <a:p>
            <a:endParaRPr lang="en-US" dirty="0"/>
          </a:p>
          <a:p>
            <a:endParaRPr lang="en-US" dirty="0" smtClean="0"/>
          </a:p>
          <a:p>
            <a:pPr lvl="1"/>
            <a:endParaRPr lang="en-US" dirty="0"/>
          </a:p>
          <a:p>
            <a:endParaRPr lang="en-US" dirty="0" smtClean="0"/>
          </a:p>
          <a:p>
            <a:pPr lvl="1"/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	</a:t>
            </a:r>
          </a:p>
          <a:p>
            <a:pPr lvl="1"/>
            <a:r>
              <a:rPr lang="en-US" dirty="0" smtClean="0"/>
              <a:t>Model plans using rolling 36 hour horizon</a:t>
            </a:r>
          </a:p>
          <a:p>
            <a:pPr lvl="1"/>
            <a:r>
              <a:rPr lang="en-US" dirty="0" smtClean="0"/>
              <a:t>Steam plants are locked in 24 hours in advance</a:t>
            </a:r>
          </a:p>
          <a:p>
            <a:pPr lvl="1"/>
            <a:r>
              <a:rPr lang="en-US" dirty="0" smtClean="0"/>
              <a:t>Gas turbines are decided 1 hour in advance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22544" y="2305806"/>
            <a:ext cx="18362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Slow fossil running units</a:t>
            </a:r>
            <a:endParaRPr lang="en-US" sz="12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511660" y="2360305"/>
            <a:ext cx="3672408" cy="0"/>
          </a:xfrm>
          <a:prstGeom prst="line">
            <a:avLst/>
          </a:prstGeom>
          <a:ln w="19050">
            <a:solidFill>
              <a:srgbClr val="0033CC"/>
            </a:solidFill>
            <a:headEnd type="oval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691680" y="2432313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655676" y="2360305"/>
            <a:ext cx="0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3959932" y="2360305"/>
            <a:ext cx="0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528034" y="2164377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3800679" y="2142419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24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5014096" y="2129358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36</a:t>
            </a:r>
            <a:endParaRPr lang="en-US" sz="12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960428" y="2365823"/>
            <a:ext cx="0" cy="2429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 descr=" 32"/>
          <p:cNvGrpSpPr/>
          <p:nvPr/>
        </p:nvGrpSpPr>
        <p:grpSpPr>
          <a:xfrm>
            <a:off x="1659296" y="2381386"/>
            <a:ext cx="3840990" cy="460593"/>
            <a:chOff x="431540" y="1469861"/>
            <a:chExt cx="3840990" cy="460593"/>
          </a:xfrm>
        </p:grpSpPr>
        <p:grpSp>
          <p:nvGrpSpPr>
            <p:cNvPr id="20" name="Group 19"/>
            <p:cNvGrpSpPr/>
            <p:nvPr/>
          </p:nvGrpSpPr>
          <p:grpSpPr>
            <a:xfrm>
              <a:off x="431540" y="1469861"/>
              <a:ext cx="3840990" cy="312018"/>
              <a:chOff x="431540" y="1469861"/>
              <a:chExt cx="3840990" cy="312018"/>
            </a:xfrm>
          </p:grpSpPr>
          <p:cxnSp>
            <p:nvCxnSpPr>
              <p:cNvPr id="22" name="Straight Connector 21"/>
              <p:cNvCxnSpPr/>
              <p:nvPr/>
            </p:nvCxnSpPr>
            <p:spPr>
              <a:xfrm>
                <a:off x="431540" y="1700808"/>
                <a:ext cx="3672408" cy="0"/>
              </a:xfrm>
              <a:prstGeom prst="line">
                <a:avLst/>
              </a:prstGeom>
              <a:ln w="19050">
                <a:solidFill>
                  <a:srgbClr val="0033CC"/>
                </a:solidFill>
                <a:headEnd type="oval"/>
                <a:tailEnd type="diamon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611560" y="1772816"/>
                <a:ext cx="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 flipV="1">
                <a:off x="575556" y="1700808"/>
                <a:ext cx="0" cy="7200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/>
              <p:cNvSpPr txBox="1"/>
              <p:nvPr/>
            </p:nvSpPr>
            <p:spPr>
              <a:xfrm>
                <a:off x="447914" y="1504880"/>
                <a:ext cx="26161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1</a:t>
                </a:r>
                <a:endParaRPr lang="en-US" sz="1200" dirty="0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2709840" y="1494832"/>
                <a:ext cx="33855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24</a:t>
                </a:r>
                <a:endParaRPr lang="en-US" sz="1200" dirty="0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3933976" y="1469861"/>
                <a:ext cx="33855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36</a:t>
                </a:r>
                <a:endParaRPr lang="en-US" sz="1200" dirty="0"/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1125693" y="1653455"/>
              <a:ext cx="183627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Slow fossil running units</a:t>
              </a:r>
              <a:endParaRPr lang="en-US" sz="1200" dirty="0"/>
            </a:p>
          </p:txBody>
        </p:sp>
      </p:grpSp>
      <p:grpSp>
        <p:nvGrpSpPr>
          <p:cNvPr id="29" name="Group 28" descr=" 44"/>
          <p:cNvGrpSpPr/>
          <p:nvPr/>
        </p:nvGrpSpPr>
        <p:grpSpPr>
          <a:xfrm>
            <a:off x="1816460" y="2633414"/>
            <a:ext cx="3840990" cy="482975"/>
            <a:chOff x="431540" y="1469861"/>
            <a:chExt cx="3840990" cy="482975"/>
          </a:xfrm>
        </p:grpSpPr>
        <p:grpSp>
          <p:nvGrpSpPr>
            <p:cNvPr id="30" name="Group 29"/>
            <p:cNvGrpSpPr/>
            <p:nvPr/>
          </p:nvGrpSpPr>
          <p:grpSpPr>
            <a:xfrm>
              <a:off x="431540" y="1469861"/>
              <a:ext cx="3840990" cy="482975"/>
              <a:chOff x="431540" y="1469861"/>
              <a:chExt cx="3840990" cy="482975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431540" y="1469861"/>
                <a:ext cx="3840990" cy="312018"/>
                <a:chOff x="431540" y="1469861"/>
                <a:chExt cx="3840990" cy="312018"/>
              </a:xfrm>
            </p:grpSpPr>
            <p:cxnSp>
              <p:nvCxnSpPr>
                <p:cNvPr id="34" name="Straight Connector 33"/>
                <p:cNvCxnSpPr/>
                <p:nvPr/>
              </p:nvCxnSpPr>
              <p:spPr>
                <a:xfrm>
                  <a:off x="431540" y="1700808"/>
                  <a:ext cx="3672408" cy="0"/>
                </a:xfrm>
                <a:prstGeom prst="line">
                  <a:avLst/>
                </a:prstGeom>
                <a:ln w="19050">
                  <a:solidFill>
                    <a:srgbClr val="0033CC"/>
                  </a:solidFill>
                  <a:headEnd type="oval"/>
                  <a:tailEnd type="diamon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/>
              </p:nvCxnSpPr>
              <p:spPr>
                <a:xfrm>
                  <a:off x="611560" y="1772816"/>
                  <a:ext cx="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 flipV="1">
                  <a:off x="575556" y="1700808"/>
                  <a:ext cx="0" cy="7200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 flipV="1">
                  <a:off x="2879812" y="1700808"/>
                  <a:ext cx="0" cy="7200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TextBox 37"/>
                <p:cNvSpPr txBox="1"/>
                <p:nvPr/>
              </p:nvSpPr>
              <p:spPr>
                <a:xfrm>
                  <a:off x="447914" y="1504880"/>
                  <a:ext cx="26161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1</a:t>
                  </a:r>
                  <a:endParaRPr lang="en-US" sz="1200" dirty="0"/>
                </a:p>
              </p:txBody>
            </p:sp>
            <p:sp>
              <p:nvSpPr>
                <p:cNvPr id="39" name="TextBox 38"/>
                <p:cNvSpPr txBox="1"/>
                <p:nvPr/>
              </p:nvSpPr>
              <p:spPr>
                <a:xfrm>
                  <a:off x="2709840" y="1494832"/>
                  <a:ext cx="33855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24</a:t>
                  </a:r>
                  <a:endParaRPr lang="en-US" sz="1200" dirty="0"/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3933976" y="1469861"/>
                  <a:ext cx="33855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36</a:t>
                  </a:r>
                  <a:endParaRPr lang="en-US" sz="1200" dirty="0"/>
                </a:p>
              </p:txBody>
            </p:sp>
          </p:grpSp>
          <p:cxnSp>
            <p:nvCxnSpPr>
              <p:cNvPr id="33" name="Straight Arrow Connector 32"/>
              <p:cNvCxnSpPr>
                <a:stCxn id="39" idx="2"/>
              </p:cNvCxnSpPr>
              <p:nvPr/>
            </p:nvCxnSpPr>
            <p:spPr>
              <a:xfrm>
                <a:off x="2879117" y="1771831"/>
                <a:ext cx="695" cy="18100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TextBox 30"/>
            <p:cNvSpPr txBox="1"/>
            <p:nvPr/>
          </p:nvSpPr>
          <p:spPr>
            <a:xfrm>
              <a:off x="1142424" y="1646309"/>
              <a:ext cx="183627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Slow fossil running units</a:t>
              </a:r>
              <a:endParaRPr lang="en-US" sz="1200" dirty="0"/>
            </a:p>
          </p:txBody>
        </p:sp>
      </p:grpSp>
      <p:grpSp>
        <p:nvGrpSpPr>
          <p:cNvPr id="41" name="Group 40" descr=" 56"/>
          <p:cNvGrpSpPr/>
          <p:nvPr/>
        </p:nvGrpSpPr>
        <p:grpSpPr>
          <a:xfrm>
            <a:off x="1968860" y="2885442"/>
            <a:ext cx="3840990" cy="482975"/>
            <a:chOff x="431540" y="1469861"/>
            <a:chExt cx="3840990" cy="482975"/>
          </a:xfrm>
        </p:grpSpPr>
        <p:grpSp>
          <p:nvGrpSpPr>
            <p:cNvPr id="42" name="Group 41"/>
            <p:cNvGrpSpPr/>
            <p:nvPr/>
          </p:nvGrpSpPr>
          <p:grpSpPr>
            <a:xfrm>
              <a:off x="431540" y="1469861"/>
              <a:ext cx="3840990" cy="482975"/>
              <a:chOff x="431540" y="1469861"/>
              <a:chExt cx="3840990" cy="482975"/>
            </a:xfrm>
          </p:grpSpPr>
          <p:grpSp>
            <p:nvGrpSpPr>
              <p:cNvPr id="44" name="Group 43"/>
              <p:cNvGrpSpPr/>
              <p:nvPr/>
            </p:nvGrpSpPr>
            <p:grpSpPr>
              <a:xfrm>
                <a:off x="431540" y="1469861"/>
                <a:ext cx="3840990" cy="312018"/>
                <a:chOff x="431540" y="1469861"/>
                <a:chExt cx="3840990" cy="312018"/>
              </a:xfrm>
            </p:grpSpPr>
            <p:cxnSp>
              <p:nvCxnSpPr>
                <p:cNvPr id="46" name="Straight Connector 45"/>
                <p:cNvCxnSpPr/>
                <p:nvPr/>
              </p:nvCxnSpPr>
              <p:spPr>
                <a:xfrm>
                  <a:off x="431540" y="1700808"/>
                  <a:ext cx="3672408" cy="0"/>
                </a:xfrm>
                <a:prstGeom prst="line">
                  <a:avLst/>
                </a:prstGeom>
                <a:ln w="19050">
                  <a:solidFill>
                    <a:srgbClr val="0033CC"/>
                  </a:solidFill>
                  <a:headEnd type="oval"/>
                  <a:tailEnd type="diamon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>
                  <a:off x="611560" y="1772816"/>
                  <a:ext cx="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/>
                <p:cNvCxnSpPr/>
                <p:nvPr/>
              </p:nvCxnSpPr>
              <p:spPr>
                <a:xfrm flipV="1">
                  <a:off x="575556" y="1700808"/>
                  <a:ext cx="0" cy="7200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/>
                <p:cNvCxnSpPr/>
                <p:nvPr/>
              </p:nvCxnSpPr>
              <p:spPr>
                <a:xfrm flipV="1">
                  <a:off x="2879812" y="1700808"/>
                  <a:ext cx="0" cy="7200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0" name="TextBox 49"/>
                <p:cNvSpPr txBox="1"/>
                <p:nvPr/>
              </p:nvSpPr>
              <p:spPr>
                <a:xfrm>
                  <a:off x="447914" y="1504880"/>
                  <a:ext cx="26161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1</a:t>
                  </a:r>
                  <a:endParaRPr lang="en-US" sz="1200" dirty="0"/>
                </a:p>
              </p:txBody>
            </p:sp>
            <p:sp>
              <p:nvSpPr>
                <p:cNvPr id="51" name="TextBox 50"/>
                <p:cNvSpPr txBox="1"/>
                <p:nvPr/>
              </p:nvSpPr>
              <p:spPr>
                <a:xfrm>
                  <a:off x="2709840" y="1494832"/>
                  <a:ext cx="33855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24</a:t>
                  </a:r>
                  <a:endParaRPr lang="en-US" sz="1200" dirty="0"/>
                </a:p>
              </p:txBody>
            </p:sp>
            <p:sp>
              <p:nvSpPr>
                <p:cNvPr id="52" name="TextBox 51"/>
                <p:cNvSpPr txBox="1"/>
                <p:nvPr/>
              </p:nvSpPr>
              <p:spPr>
                <a:xfrm>
                  <a:off x="3933976" y="1469861"/>
                  <a:ext cx="33855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36</a:t>
                  </a:r>
                  <a:endParaRPr lang="en-US" sz="1200" dirty="0"/>
                </a:p>
              </p:txBody>
            </p:sp>
          </p:grpSp>
          <p:cxnSp>
            <p:nvCxnSpPr>
              <p:cNvPr id="45" name="Straight Arrow Connector 44"/>
              <p:cNvCxnSpPr>
                <a:stCxn id="51" idx="2"/>
              </p:cNvCxnSpPr>
              <p:nvPr/>
            </p:nvCxnSpPr>
            <p:spPr>
              <a:xfrm>
                <a:off x="2879117" y="1771831"/>
                <a:ext cx="695" cy="18100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TextBox 42"/>
            <p:cNvSpPr txBox="1"/>
            <p:nvPr/>
          </p:nvSpPr>
          <p:spPr>
            <a:xfrm>
              <a:off x="1143615" y="1646309"/>
              <a:ext cx="183627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Slow fossil running units</a:t>
              </a:r>
              <a:endParaRPr lang="en-US" sz="1200" dirty="0"/>
            </a:p>
          </p:txBody>
        </p:sp>
      </p:grpSp>
      <p:grpSp>
        <p:nvGrpSpPr>
          <p:cNvPr id="53" name="Group 52" descr=" 68"/>
          <p:cNvGrpSpPr/>
          <p:nvPr/>
        </p:nvGrpSpPr>
        <p:grpSpPr>
          <a:xfrm>
            <a:off x="2121260" y="3152393"/>
            <a:ext cx="3840990" cy="482975"/>
            <a:chOff x="431540" y="1469861"/>
            <a:chExt cx="3840990" cy="482975"/>
          </a:xfrm>
        </p:grpSpPr>
        <p:grpSp>
          <p:nvGrpSpPr>
            <p:cNvPr id="54" name="Group 53"/>
            <p:cNvGrpSpPr/>
            <p:nvPr/>
          </p:nvGrpSpPr>
          <p:grpSpPr>
            <a:xfrm>
              <a:off x="431540" y="1469861"/>
              <a:ext cx="3840990" cy="482975"/>
              <a:chOff x="431540" y="1469861"/>
              <a:chExt cx="3840990" cy="482975"/>
            </a:xfrm>
          </p:grpSpPr>
          <p:grpSp>
            <p:nvGrpSpPr>
              <p:cNvPr id="56" name="Group 55"/>
              <p:cNvGrpSpPr/>
              <p:nvPr/>
            </p:nvGrpSpPr>
            <p:grpSpPr>
              <a:xfrm>
                <a:off x="431540" y="1469861"/>
                <a:ext cx="3840990" cy="312018"/>
                <a:chOff x="431540" y="1469861"/>
                <a:chExt cx="3840990" cy="312018"/>
              </a:xfrm>
            </p:grpSpPr>
            <p:cxnSp>
              <p:nvCxnSpPr>
                <p:cNvPr id="58" name="Straight Connector 57"/>
                <p:cNvCxnSpPr/>
                <p:nvPr/>
              </p:nvCxnSpPr>
              <p:spPr>
                <a:xfrm>
                  <a:off x="431540" y="1700808"/>
                  <a:ext cx="3672408" cy="0"/>
                </a:xfrm>
                <a:prstGeom prst="line">
                  <a:avLst/>
                </a:prstGeom>
                <a:ln w="19050">
                  <a:solidFill>
                    <a:srgbClr val="0033CC"/>
                  </a:solidFill>
                  <a:headEnd type="oval"/>
                  <a:tailEnd type="diamon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>
                  <a:off x="611560" y="1772816"/>
                  <a:ext cx="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flipV="1">
                  <a:off x="575556" y="1700808"/>
                  <a:ext cx="0" cy="7200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 flipV="1">
                  <a:off x="2879812" y="1700808"/>
                  <a:ext cx="0" cy="7200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2" name="TextBox 61"/>
                <p:cNvSpPr txBox="1"/>
                <p:nvPr/>
              </p:nvSpPr>
              <p:spPr>
                <a:xfrm>
                  <a:off x="447914" y="1504880"/>
                  <a:ext cx="26161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1</a:t>
                  </a:r>
                  <a:endParaRPr lang="en-US" sz="1200" dirty="0"/>
                </a:p>
              </p:txBody>
            </p:sp>
            <p:sp>
              <p:nvSpPr>
                <p:cNvPr id="63" name="TextBox 62"/>
                <p:cNvSpPr txBox="1"/>
                <p:nvPr/>
              </p:nvSpPr>
              <p:spPr>
                <a:xfrm>
                  <a:off x="2709840" y="1494832"/>
                  <a:ext cx="33855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24</a:t>
                  </a:r>
                  <a:endParaRPr lang="en-US" sz="1200" dirty="0"/>
                </a:p>
              </p:txBody>
            </p:sp>
            <p:sp>
              <p:nvSpPr>
                <p:cNvPr id="64" name="TextBox 63"/>
                <p:cNvSpPr txBox="1"/>
                <p:nvPr/>
              </p:nvSpPr>
              <p:spPr>
                <a:xfrm>
                  <a:off x="3933976" y="1469861"/>
                  <a:ext cx="33855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36</a:t>
                  </a:r>
                  <a:endParaRPr lang="en-US" sz="1200" dirty="0"/>
                </a:p>
              </p:txBody>
            </p:sp>
          </p:grpSp>
          <p:cxnSp>
            <p:nvCxnSpPr>
              <p:cNvPr id="57" name="Straight Arrow Connector 56"/>
              <p:cNvCxnSpPr>
                <a:stCxn id="63" idx="2"/>
              </p:cNvCxnSpPr>
              <p:nvPr/>
            </p:nvCxnSpPr>
            <p:spPr>
              <a:xfrm>
                <a:off x="2879117" y="1771831"/>
                <a:ext cx="695" cy="18100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5" name="TextBox 54"/>
            <p:cNvSpPr txBox="1"/>
            <p:nvPr/>
          </p:nvSpPr>
          <p:spPr>
            <a:xfrm>
              <a:off x="1142424" y="1646309"/>
              <a:ext cx="183627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Slow fossil running units</a:t>
              </a:r>
              <a:endParaRPr lang="en-US" sz="1200" dirty="0"/>
            </a:p>
          </p:txBody>
        </p:sp>
      </p:grpSp>
      <p:grpSp>
        <p:nvGrpSpPr>
          <p:cNvPr id="65" name="Group 64" descr=" 80"/>
          <p:cNvGrpSpPr/>
          <p:nvPr/>
        </p:nvGrpSpPr>
        <p:grpSpPr>
          <a:xfrm>
            <a:off x="2273660" y="3389498"/>
            <a:ext cx="3840990" cy="482975"/>
            <a:chOff x="431540" y="1469861"/>
            <a:chExt cx="3840990" cy="482975"/>
          </a:xfrm>
        </p:grpSpPr>
        <p:grpSp>
          <p:nvGrpSpPr>
            <p:cNvPr id="66" name="Group 65"/>
            <p:cNvGrpSpPr/>
            <p:nvPr/>
          </p:nvGrpSpPr>
          <p:grpSpPr>
            <a:xfrm>
              <a:off x="431540" y="1469861"/>
              <a:ext cx="3840990" cy="482975"/>
              <a:chOff x="431540" y="1469861"/>
              <a:chExt cx="3840990" cy="482975"/>
            </a:xfrm>
          </p:grpSpPr>
          <p:grpSp>
            <p:nvGrpSpPr>
              <p:cNvPr id="68" name="Group 67"/>
              <p:cNvGrpSpPr/>
              <p:nvPr/>
            </p:nvGrpSpPr>
            <p:grpSpPr>
              <a:xfrm>
                <a:off x="431540" y="1469861"/>
                <a:ext cx="3840990" cy="312018"/>
                <a:chOff x="431540" y="1469861"/>
                <a:chExt cx="3840990" cy="312018"/>
              </a:xfrm>
            </p:grpSpPr>
            <p:cxnSp>
              <p:nvCxnSpPr>
                <p:cNvPr id="70" name="Straight Connector 69"/>
                <p:cNvCxnSpPr/>
                <p:nvPr/>
              </p:nvCxnSpPr>
              <p:spPr>
                <a:xfrm>
                  <a:off x="431540" y="1700808"/>
                  <a:ext cx="3672408" cy="0"/>
                </a:xfrm>
                <a:prstGeom prst="line">
                  <a:avLst/>
                </a:prstGeom>
                <a:ln w="19050">
                  <a:solidFill>
                    <a:srgbClr val="0033CC"/>
                  </a:solidFill>
                  <a:headEnd type="oval"/>
                  <a:tailEnd type="diamon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/>
              </p:nvCxnSpPr>
              <p:spPr>
                <a:xfrm>
                  <a:off x="611560" y="1772816"/>
                  <a:ext cx="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/>
              </p:nvCxnSpPr>
              <p:spPr>
                <a:xfrm flipV="1">
                  <a:off x="575556" y="1700808"/>
                  <a:ext cx="0" cy="7200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/>
                <p:nvPr/>
              </p:nvCxnSpPr>
              <p:spPr>
                <a:xfrm flipV="1">
                  <a:off x="2879812" y="1700808"/>
                  <a:ext cx="0" cy="7200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4" name="TextBox 73"/>
                <p:cNvSpPr txBox="1"/>
                <p:nvPr/>
              </p:nvSpPr>
              <p:spPr>
                <a:xfrm>
                  <a:off x="447914" y="1504880"/>
                  <a:ext cx="26161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1</a:t>
                  </a:r>
                  <a:endParaRPr lang="en-US" sz="1200" dirty="0"/>
                </a:p>
              </p:txBody>
            </p:sp>
            <p:sp>
              <p:nvSpPr>
                <p:cNvPr id="75" name="TextBox 74"/>
                <p:cNvSpPr txBox="1"/>
                <p:nvPr/>
              </p:nvSpPr>
              <p:spPr>
                <a:xfrm>
                  <a:off x="2709840" y="1494832"/>
                  <a:ext cx="33855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24</a:t>
                  </a:r>
                  <a:endParaRPr lang="en-US" sz="1200" dirty="0"/>
                </a:p>
              </p:txBody>
            </p:sp>
            <p:sp>
              <p:nvSpPr>
                <p:cNvPr id="76" name="TextBox 75"/>
                <p:cNvSpPr txBox="1"/>
                <p:nvPr/>
              </p:nvSpPr>
              <p:spPr>
                <a:xfrm>
                  <a:off x="3933976" y="1469861"/>
                  <a:ext cx="33855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36</a:t>
                  </a:r>
                  <a:endParaRPr lang="en-US" sz="1200" dirty="0"/>
                </a:p>
              </p:txBody>
            </p:sp>
          </p:grpSp>
          <p:cxnSp>
            <p:nvCxnSpPr>
              <p:cNvPr id="69" name="Straight Arrow Connector 68"/>
              <p:cNvCxnSpPr>
                <a:stCxn id="75" idx="2"/>
              </p:cNvCxnSpPr>
              <p:nvPr/>
            </p:nvCxnSpPr>
            <p:spPr>
              <a:xfrm>
                <a:off x="2879117" y="1771831"/>
                <a:ext cx="695" cy="18100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7" name="TextBox 66"/>
            <p:cNvSpPr txBox="1"/>
            <p:nvPr/>
          </p:nvSpPr>
          <p:spPr>
            <a:xfrm>
              <a:off x="1142424" y="1646309"/>
              <a:ext cx="183627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Slow fossil running units</a:t>
              </a:r>
              <a:endParaRPr lang="en-US" sz="1200" dirty="0"/>
            </a:p>
          </p:txBody>
        </p:sp>
      </p:grpSp>
      <p:grpSp>
        <p:nvGrpSpPr>
          <p:cNvPr id="77" name="Group 76" descr=" 92"/>
          <p:cNvGrpSpPr/>
          <p:nvPr/>
        </p:nvGrpSpPr>
        <p:grpSpPr>
          <a:xfrm>
            <a:off x="2426060" y="3641526"/>
            <a:ext cx="3840990" cy="482975"/>
            <a:chOff x="431540" y="1469861"/>
            <a:chExt cx="3840990" cy="482975"/>
          </a:xfrm>
        </p:grpSpPr>
        <p:grpSp>
          <p:nvGrpSpPr>
            <p:cNvPr id="78" name="Group 77"/>
            <p:cNvGrpSpPr/>
            <p:nvPr/>
          </p:nvGrpSpPr>
          <p:grpSpPr>
            <a:xfrm>
              <a:off x="431540" y="1469861"/>
              <a:ext cx="3840990" cy="482975"/>
              <a:chOff x="431540" y="1469861"/>
              <a:chExt cx="3840990" cy="482975"/>
            </a:xfrm>
          </p:grpSpPr>
          <p:grpSp>
            <p:nvGrpSpPr>
              <p:cNvPr id="80" name="Group 79"/>
              <p:cNvGrpSpPr/>
              <p:nvPr/>
            </p:nvGrpSpPr>
            <p:grpSpPr>
              <a:xfrm>
                <a:off x="431540" y="1469861"/>
                <a:ext cx="3840990" cy="312018"/>
                <a:chOff x="431540" y="1469861"/>
                <a:chExt cx="3840990" cy="312018"/>
              </a:xfrm>
            </p:grpSpPr>
            <p:cxnSp>
              <p:nvCxnSpPr>
                <p:cNvPr id="82" name="Straight Connector 81"/>
                <p:cNvCxnSpPr/>
                <p:nvPr/>
              </p:nvCxnSpPr>
              <p:spPr>
                <a:xfrm>
                  <a:off x="431540" y="1700808"/>
                  <a:ext cx="3672408" cy="0"/>
                </a:xfrm>
                <a:prstGeom prst="line">
                  <a:avLst/>
                </a:prstGeom>
                <a:ln w="19050">
                  <a:solidFill>
                    <a:srgbClr val="0033CC"/>
                  </a:solidFill>
                  <a:headEnd type="oval"/>
                  <a:tailEnd type="diamon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/>
                <p:cNvCxnSpPr/>
                <p:nvPr/>
              </p:nvCxnSpPr>
              <p:spPr>
                <a:xfrm>
                  <a:off x="611560" y="1772816"/>
                  <a:ext cx="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/>
                <p:cNvCxnSpPr/>
                <p:nvPr/>
              </p:nvCxnSpPr>
              <p:spPr>
                <a:xfrm flipV="1">
                  <a:off x="575556" y="1700808"/>
                  <a:ext cx="0" cy="7200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/>
                <p:cNvCxnSpPr/>
                <p:nvPr/>
              </p:nvCxnSpPr>
              <p:spPr>
                <a:xfrm flipV="1">
                  <a:off x="2879812" y="1700808"/>
                  <a:ext cx="0" cy="7200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6" name="TextBox 85"/>
                <p:cNvSpPr txBox="1"/>
                <p:nvPr/>
              </p:nvSpPr>
              <p:spPr>
                <a:xfrm>
                  <a:off x="447914" y="1504880"/>
                  <a:ext cx="26161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1</a:t>
                  </a:r>
                  <a:endParaRPr lang="en-US" sz="1200" dirty="0"/>
                </a:p>
              </p:txBody>
            </p:sp>
            <p:sp>
              <p:nvSpPr>
                <p:cNvPr id="87" name="TextBox 86"/>
                <p:cNvSpPr txBox="1"/>
                <p:nvPr/>
              </p:nvSpPr>
              <p:spPr>
                <a:xfrm>
                  <a:off x="2709840" y="1494832"/>
                  <a:ext cx="33855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24</a:t>
                  </a:r>
                  <a:endParaRPr lang="en-US" sz="1200" dirty="0"/>
                </a:p>
              </p:txBody>
            </p:sp>
            <p:sp>
              <p:nvSpPr>
                <p:cNvPr id="88" name="TextBox 87"/>
                <p:cNvSpPr txBox="1"/>
                <p:nvPr/>
              </p:nvSpPr>
              <p:spPr>
                <a:xfrm>
                  <a:off x="3933976" y="1469861"/>
                  <a:ext cx="33855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36</a:t>
                  </a:r>
                  <a:endParaRPr lang="en-US" sz="1200" dirty="0"/>
                </a:p>
              </p:txBody>
            </p:sp>
          </p:grpSp>
          <p:cxnSp>
            <p:nvCxnSpPr>
              <p:cNvPr id="81" name="Straight Arrow Connector 80"/>
              <p:cNvCxnSpPr>
                <a:stCxn id="87" idx="2"/>
              </p:cNvCxnSpPr>
              <p:nvPr/>
            </p:nvCxnSpPr>
            <p:spPr>
              <a:xfrm>
                <a:off x="2879117" y="1771831"/>
                <a:ext cx="695" cy="18100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9" name="TextBox 78"/>
            <p:cNvSpPr txBox="1"/>
            <p:nvPr/>
          </p:nvSpPr>
          <p:spPr>
            <a:xfrm>
              <a:off x="1142424" y="1646309"/>
              <a:ext cx="183627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Slow fossil running units</a:t>
              </a:r>
              <a:endParaRPr lang="en-US" sz="1200" dirty="0"/>
            </a:p>
          </p:txBody>
        </p:sp>
      </p:grpSp>
      <p:grpSp>
        <p:nvGrpSpPr>
          <p:cNvPr id="89" name="Group 88" descr=" 104"/>
          <p:cNvGrpSpPr/>
          <p:nvPr/>
        </p:nvGrpSpPr>
        <p:grpSpPr>
          <a:xfrm>
            <a:off x="2578460" y="3893554"/>
            <a:ext cx="3840990" cy="482975"/>
            <a:chOff x="431540" y="1469861"/>
            <a:chExt cx="3840990" cy="482975"/>
          </a:xfrm>
        </p:grpSpPr>
        <p:grpSp>
          <p:nvGrpSpPr>
            <p:cNvPr id="90" name="Group 89"/>
            <p:cNvGrpSpPr/>
            <p:nvPr/>
          </p:nvGrpSpPr>
          <p:grpSpPr>
            <a:xfrm>
              <a:off x="431540" y="1469861"/>
              <a:ext cx="3840990" cy="482975"/>
              <a:chOff x="431540" y="1469861"/>
              <a:chExt cx="3840990" cy="482975"/>
            </a:xfrm>
          </p:grpSpPr>
          <p:grpSp>
            <p:nvGrpSpPr>
              <p:cNvPr id="92" name="Group 91"/>
              <p:cNvGrpSpPr/>
              <p:nvPr/>
            </p:nvGrpSpPr>
            <p:grpSpPr>
              <a:xfrm>
                <a:off x="431540" y="1469861"/>
                <a:ext cx="3840990" cy="312018"/>
                <a:chOff x="431540" y="1469861"/>
                <a:chExt cx="3840990" cy="312018"/>
              </a:xfrm>
            </p:grpSpPr>
            <p:cxnSp>
              <p:nvCxnSpPr>
                <p:cNvPr id="94" name="Straight Connector 93"/>
                <p:cNvCxnSpPr/>
                <p:nvPr/>
              </p:nvCxnSpPr>
              <p:spPr>
                <a:xfrm>
                  <a:off x="431540" y="1700808"/>
                  <a:ext cx="3672408" cy="0"/>
                </a:xfrm>
                <a:prstGeom prst="line">
                  <a:avLst/>
                </a:prstGeom>
                <a:ln w="19050">
                  <a:solidFill>
                    <a:srgbClr val="0033CC"/>
                  </a:solidFill>
                  <a:headEnd type="oval"/>
                  <a:tailEnd type="diamon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94"/>
                <p:cNvCxnSpPr/>
                <p:nvPr/>
              </p:nvCxnSpPr>
              <p:spPr>
                <a:xfrm>
                  <a:off x="611560" y="1772816"/>
                  <a:ext cx="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/>
                <p:cNvCxnSpPr/>
                <p:nvPr/>
              </p:nvCxnSpPr>
              <p:spPr>
                <a:xfrm flipV="1">
                  <a:off x="575556" y="1700808"/>
                  <a:ext cx="0" cy="7200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/>
              </p:nvCxnSpPr>
              <p:spPr>
                <a:xfrm flipV="1">
                  <a:off x="2879812" y="1700808"/>
                  <a:ext cx="0" cy="7200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8" name="TextBox 97"/>
                <p:cNvSpPr txBox="1"/>
                <p:nvPr/>
              </p:nvSpPr>
              <p:spPr>
                <a:xfrm>
                  <a:off x="447914" y="1504880"/>
                  <a:ext cx="26161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1</a:t>
                  </a:r>
                  <a:endParaRPr lang="en-US" sz="1200" dirty="0"/>
                </a:p>
              </p:txBody>
            </p:sp>
            <p:sp>
              <p:nvSpPr>
                <p:cNvPr id="99" name="TextBox 98"/>
                <p:cNvSpPr txBox="1"/>
                <p:nvPr/>
              </p:nvSpPr>
              <p:spPr>
                <a:xfrm>
                  <a:off x="2709840" y="1494832"/>
                  <a:ext cx="33855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24</a:t>
                  </a:r>
                  <a:endParaRPr lang="en-US" sz="1200" dirty="0"/>
                </a:p>
              </p:txBody>
            </p:sp>
            <p:sp>
              <p:nvSpPr>
                <p:cNvPr id="100" name="TextBox 99"/>
                <p:cNvSpPr txBox="1"/>
                <p:nvPr/>
              </p:nvSpPr>
              <p:spPr>
                <a:xfrm>
                  <a:off x="3933976" y="1469861"/>
                  <a:ext cx="33855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/>
                    <a:t>36</a:t>
                  </a:r>
                  <a:endParaRPr lang="en-US" sz="1200" dirty="0"/>
                </a:p>
              </p:txBody>
            </p:sp>
          </p:grpSp>
          <p:cxnSp>
            <p:nvCxnSpPr>
              <p:cNvPr id="93" name="Straight Arrow Connector 92"/>
              <p:cNvCxnSpPr>
                <a:stCxn id="99" idx="2"/>
              </p:cNvCxnSpPr>
              <p:nvPr/>
            </p:nvCxnSpPr>
            <p:spPr>
              <a:xfrm>
                <a:off x="2879117" y="1771831"/>
                <a:ext cx="695" cy="18100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1" name="TextBox 90"/>
            <p:cNvSpPr txBox="1"/>
            <p:nvPr/>
          </p:nvSpPr>
          <p:spPr>
            <a:xfrm>
              <a:off x="1142424" y="1646309"/>
              <a:ext cx="183627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Slow fossil running units</a:t>
              </a:r>
              <a:endParaRPr lang="en-US" sz="1200" dirty="0"/>
            </a:p>
          </p:txBody>
        </p:sp>
      </p:grpSp>
      <p:cxnSp>
        <p:nvCxnSpPr>
          <p:cNvPr id="103" name="Straight Arrow Connector 102" descr=" 119"/>
          <p:cNvCxnSpPr/>
          <p:nvPr/>
        </p:nvCxnSpPr>
        <p:spPr>
          <a:xfrm flipV="1">
            <a:off x="1510216" y="4675245"/>
            <a:ext cx="7325936" cy="46401"/>
          </a:xfrm>
          <a:prstGeom prst="straightConnector1">
            <a:avLst/>
          </a:prstGeom>
          <a:ln w="19050">
            <a:solidFill>
              <a:srgbClr val="00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4" name="Group 103"/>
          <p:cNvGrpSpPr/>
          <p:nvPr/>
        </p:nvGrpSpPr>
        <p:grpSpPr>
          <a:xfrm>
            <a:off x="1511660" y="4713541"/>
            <a:ext cx="1552360" cy="101850"/>
            <a:chOff x="1511660" y="4825051"/>
            <a:chExt cx="1552360" cy="101850"/>
          </a:xfrm>
        </p:grpSpPr>
        <p:cxnSp>
          <p:nvCxnSpPr>
            <p:cNvPr id="105" name="Straight Connector 104" descr=" 121"/>
            <p:cNvCxnSpPr/>
            <p:nvPr/>
          </p:nvCxnSpPr>
          <p:spPr>
            <a:xfrm flipV="1">
              <a:off x="1511660" y="4831213"/>
              <a:ext cx="0" cy="89859"/>
            </a:xfrm>
            <a:prstGeom prst="line">
              <a:avLst/>
            </a:prstGeom>
            <a:ln w="12700">
              <a:solidFill>
                <a:srgbClr val="00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 descr=" 122"/>
            <p:cNvCxnSpPr/>
            <p:nvPr/>
          </p:nvCxnSpPr>
          <p:spPr>
            <a:xfrm flipV="1">
              <a:off x="1655676" y="4833156"/>
              <a:ext cx="0" cy="89859"/>
            </a:xfrm>
            <a:prstGeom prst="line">
              <a:avLst/>
            </a:prstGeom>
            <a:ln w="12700">
              <a:solidFill>
                <a:srgbClr val="00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 descr=" 124"/>
            <p:cNvCxnSpPr/>
            <p:nvPr/>
          </p:nvCxnSpPr>
          <p:spPr>
            <a:xfrm flipV="1">
              <a:off x="1799692" y="4833156"/>
              <a:ext cx="0" cy="89859"/>
            </a:xfrm>
            <a:prstGeom prst="line">
              <a:avLst/>
            </a:prstGeom>
            <a:ln w="12700">
              <a:solidFill>
                <a:srgbClr val="00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 descr=" 125"/>
            <p:cNvCxnSpPr/>
            <p:nvPr/>
          </p:nvCxnSpPr>
          <p:spPr>
            <a:xfrm flipV="1">
              <a:off x="1943708" y="4835099"/>
              <a:ext cx="0" cy="89859"/>
            </a:xfrm>
            <a:prstGeom prst="line">
              <a:avLst/>
            </a:prstGeom>
            <a:ln w="12700">
              <a:solidFill>
                <a:srgbClr val="00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 descr=" 126"/>
            <p:cNvCxnSpPr/>
            <p:nvPr/>
          </p:nvCxnSpPr>
          <p:spPr>
            <a:xfrm flipV="1">
              <a:off x="2071816" y="4833156"/>
              <a:ext cx="0" cy="89859"/>
            </a:xfrm>
            <a:prstGeom prst="line">
              <a:avLst/>
            </a:prstGeom>
            <a:ln w="12700">
              <a:solidFill>
                <a:srgbClr val="00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 descr=" 127"/>
            <p:cNvCxnSpPr/>
            <p:nvPr/>
          </p:nvCxnSpPr>
          <p:spPr>
            <a:xfrm flipV="1">
              <a:off x="2215832" y="4835099"/>
              <a:ext cx="0" cy="89859"/>
            </a:xfrm>
            <a:prstGeom prst="line">
              <a:avLst/>
            </a:prstGeom>
            <a:ln w="12700">
              <a:solidFill>
                <a:srgbClr val="00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 descr=" 128"/>
            <p:cNvCxnSpPr/>
            <p:nvPr/>
          </p:nvCxnSpPr>
          <p:spPr>
            <a:xfrm flipV="1">
              <a:off x="2359848" y="4835099"/>
              <a:ext cx="0" cy="89859"/>
            </a:xfrm>
            <a:prstGeom prst="line">
              <a:avLst/>
            </a:prstGeom>
            <a:ln w="12700">
              <a:solidFill>
                <a:srgbClr val="00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 descr=" 129"/>
            <p:cNvCxnSpPr/>
            <p:nvPr/>
          </p:nvCxnSpPr>
          <p:spPr>
            <a:xfrm flipV="1">
              <a:off x="2503864" y="4837042"/>
              <a:ext cx="0" cy="89859"/>
            </a:xfrm>
            <a:prstGeom prst="line">
              <a:avLst/>
            </a:prstGeom>
            <a:ln w="12700">
              <a:solidFill>
                <a:srgbClr val="00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 descr=" 130"/>
            <p:cNvCxnSpPr/>
            <p:nvPr/>
          </p:nvCxnSpPr>
          <p:spPr>
            <a:xfrm flipV="1">
              <a:off x="2631972" y="4833156"/>
              <a:ext cx="0" cy="89859"/>
            </a:xfrm>
            <a:prstGeom prst="line">
              <a:avLst/>
            </a:prstGeom>
            <a:ln w="12700">
              <a:solidFill>
                <a:srgbClr val="00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 descr=" 131"/>
            <p:cNvCxnSpPr/>
            <p:nvPr/>
          </p:nvCxnSpPr>
          <p:spPr>
            <a:xfrm flipV="1">
              <a:off x="2775988" y="4825051"/>
              <a:ext cx="0" cy="89859"/>
            </a:xfrm>
            <a:prstGeom prst="line">
              <a:avLst/>
            </a:prstGeom>
            <a:ln w="12700">
              <a:solidFill>
                <a:srgbClr val="00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 descr=" 132"/>
            <p:cNvCxnSpPr/>
            <p:nvPr/>
          </p:nvCxnSpPr>
          <p:spPr>
            <a:xfrm flipV="1">
              <a:off x="2920004" y="4825051"/>
              <a:ext cx="0" cy="89859"/>
            </a:xfrm>
            <a:prstGeom prst="line">
              <a:avLst/>
            </a:prstGeom>
            <a:ln w="12700">
              <a:solidFill>
                <a:srgbClr val="00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 descr=" 133"/>
            <p:cNvCxnSpPr/>
            <p:nvPr/>
          </p:nvCxnSpPr>
          <p:spPr>
            <a:xfrm flipV="1">
              <a:off x="3064020" y="4826994"/>
              <a:ext cx="0" cy="89859"/>
            </a:xfrm>
            <a:prstGeom prst="line">
              <a:avLst/>
            </a:prstGeom>
            <a:ln w="12700">
              <a:solidFill>
                <a:srgbClr val="00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7" name="TextBox 116" descr=" 134"/>
          <p:cNvSpPr txBox="1"/>
          <p:nvPr/>
        </p:nvSpPr>
        <p:spPr>
          <a:xfrm>
            <a:off x="3095836" y="4505622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</a:t>
            </a:r>
            <a:endParaRPr lang="en-US" dirty="0"/>
          </a:p>
        </p:txBody>
      </p:sp>
      <p:cxnSp>
        <p:nvCxnSpPr>
          <p:cNvPr id="118" name="Straight Arrow Connector 117" descr=" 136"/>
          <p:cNvCxnSpPr/>
          <p:nvPr/>
        </p:nvCxnSpPr>
        <p:spPr>
          <a:xfrm flipH="1">
            <a:off x="1571365" y="2463442"/>
            <a:ext cx="12303" cy="2257512"/>
          </a:xfrm>
          <a:prstGeom prst="straightConnector1">
            <a:avLst/>
          </a:prstGeom>
          <a:ln>
            <a:solidFill>
              <a:schemeClr val="accent3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 descr=" 140"/>
          <p:cNvCxnSpPr/>
          <p:nvPr/>
        </p:nvCxnSpPr>
        <p:spPr>
          <a:xfrm flipH="1">
            <a:off x="1724324" y="2669362"/>
            <a:ext cx="11185" cy="2052284"/>
          </a:xfrm>
          <a:prstGeom prst="straightConnector1">
            <a:avLst/>
          </a:prstGeom>
          <a:ln>
            <a:solidFill>
              <a:schemeClr val="accent3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 descr=" 141"/>
          <p:cNvCxnSpPr/>
          <p:nvPr/>
        </p:nvCxnSpPr>
        <p:spPr>
          <a:xfrm flipH="1">
            <a:off x="1866600" y="3023941"/>
            <a:ext cx="2800" cy="1699648"/>
          </a:xfrm>
          <a:prstGeom prst="straightConnector1">
            <a:avLst/>
          </a:prstGeom>
          <a:ln>
            <a:solidFill>
              <a:schemeClr val="accent3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 descr=" 142"/>
          <p:cNvCxnSpPr/>
          <p:nvPr/>
        </p:nvCxnSpPr>
        <p:spPr>
          <a:xfrm flipH="1">
            <a:off x="2024659" y="3173855"/>
            <a:ext cx="11185" cy="1541912"/>
          </a:xfrm>
          <a:prstGeom prst="straightConnector1">
            <a:avLst/>
          </a:prstGeom>
          <a:ln>
            <a:solidFill>
              <a:schemeClr val="accent3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 descr=" 144"/>
          <p:cNvCxnSpPr/>
          <p:nvPr/>
        </p:nvCxnSpPr>
        <p:spPr>
          <a:xfrm flipH="1">
            <a:off x="2160536" y="3466588"/>
            <a:ext cx="9244" cy="1249198"/>
          </a:xfrm>
          <a:prstGeom prst="straightConnector1">
            <a:avLst/>
          </a:prstGeom>
          <a:ln>
            <a:solidFill>
              <a:schemeClr val="accent3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 descr=" 145"/>
          <p:cNvCxnSpPr/>
          <p:nvPr/>
        </p:nvCxnSpPr>
        <p:spPr>
          <a:xfrm flipH="1">
            <a:off x="2303748" y="3697626"/>
            <a:ext cx="11185" cy="1016304"/>
          </a:xfrm>
          <a:prstGeom prst="straightConnector1">
            <a:avLst/>
          </a:prstGeom>
          <a:ln>
            <a:solidFill>
              <a:schemeClr val="accent3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 descr=" 146"/>
          <p:cNvCxnSpPr/>
          <p:nvPr/>
        </p:nvCxnSpPr>
        <p:spPr>
          <a:xfrm flipH="1">
            <a:off x="2454967" y="3928215"/>
            <a:ext cx="17404" cy="783383"/>
          </a:xfrm>
          <a:prstGeom prst="straightConnector1">
            <a:avLst/>
          </a:prstGeom>
          <a:ln>
            <a:solidFill>
              <a:schemeClr val="accent3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 descr=" 147"/>
          <p:cNvCxnSpPr/>
          <p:nvPr/>
        </p:nvCxnSpPr>
        <p:spPr>
          <a:xfrm flipH="1">
            <a:off x="2602978" y="4214437"/>
            <a:ext cx="11185" cy="491301"/>
          </a:xfrm>
          <a:prstGeom prst="straightConnector1">
            <a:avLst/>
          </a:prstGeom>
          <a:ln>
            <a:solidFill>
              <a:schemeClr val="accent3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TextBox 125" descr=" 149"/>
          <p:cNvSpPr txBox="1"/>
          <p:nvPr/>
        </p:nvSpPr>
        <p:spPr>
          <a:xfrm>
            <a:off x="2663788" y="4100286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127" name="TextBox 126" descr=" 150"/>
          <p:cNvSpPr txBox="1"/>
          <p:nvPr/>
        </p:nvSpPr>
        <p:spPr>
          <a:xfrm>
            <a:off x="7992380" y="4484455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</a:t>
            </a:r>
            <a:endParaRPr lang="en-US" dirty="0"/>
          </a:p>
        </p:txBody>
      </p:sp>
      <p:cxnSp>
        <p:nvCxnSpPr>
          <p:cNvPr id="128" name="Straight Connector 127" descr=" 151"/>
          <p:cNvCxnSpPr/>
          <p:nvPr/>
        </p:nvCxnSpPr>
        <p:spPr>
          <a:xfrm flipV="1">
            <a:off x="8328291" y="4661892"/>
            <a:ext cx="0" cy="898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 descr=" 152"/>
          <p:cNvCxnSpPr/>
          <p:nvPr/>
        </p:nvCxnSpPr>
        <p:spPr>
          <a:xfrm flipV="1">
            <a:off x="8472307" y="4661892"/>
            <a:ext cx="0" cy="898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 descr=" 153"/>
          <p:cNvCxnSpPr/>
          <p:nvPr/>
        </p:nvCxnSpPr>
        <p:spPr>
          <a:xfrm flipV="1">
            <a:off x="8616323" y="4663835"/>
            <a:ext cx="0" cy="898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TextBox 130" descr=" 154"/>
          <p:cNvSpPr txBox="1"/>
          <p:nvPr/>
        </p:nvSpPr>
        <p:spPr>
          <a:xfrm>
            <a:off x="1451943" y="4779606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33CC"/>
                </a:solidFill>
              </a:rPr>
              <a:t>1</a:t>
            </a:r>
            <a:endParaRPr lang="en-US" sz="1200" b="1" dirty="0">
              <a:solidFill>
                <a:srgbClr val="0033CC"/>
              </a:solidFill>
            </a:endParaRPr>
          </a:p>
        </p:txBody>
      </p:sp>
      <p:sp>
        <p:nvSpPr>
          <p:cNvPr id="132" name="TextBox 131" descr=" 155"/>
          <p:cNvSpPr txBox="1"/>
          <p:nvPr/>
        </p:nvSpPr>
        <p:spPr>
          <a:xfrm>
            <a:off x="1583668" y="4772518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133" name="TextBox 132" descr=" 156"/>
          <p:cNvSpPr txBox="1"/>
          <p:nvPr/>
        </p:nvSpPr>
        <p:spPr>
          <a:xfrm>
            <a:off x="1742231" y="4772518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134" name="TextBox 133" descr=" 158"/>
          <p:cNvSpPr txBox="1"/>
          <p:nvPr/>
        </p:nvSpPr>
        <p:spPr>
          <a:xfrm>
            <a:off x="1871700" y="4772518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135" name="TextBox 134" descr=" 159"/>
          <p:cNvSpPr txBox="1"/>
          <p:nvPr/>
        </p:nvSpPr>
        <p:spPr>
          <a:xfrm>
            <a:off x="2006134" y="4772518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33CC"/>
                </a:solidFill>
              </a:rPr>
              <a:t>5</a:t>
            </a:r>
          </a:p>
        </p:txBody>
      </p:sp>
      <p:sp>
        <p:nvSpPr>
          <p:cNvPr id="136" name="TextBox 135" descr=" 160"/>
          <p:cNvSpPr txBox="1"/>
          <p:nvPr/>
        </p:nvSpPr>
        <p:spPr>
          <a:xfrm>
            <a:off x="8304588" y="4706837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33CC"/>
                </a:solidFill>
              </a:rPr>
              <a:t>8760</a:t>
            </a:r>
            <a:endParaRPr lang="en-US" sz="1200" b="1" dirty="0">
              <a:solidFill>
                <a:srgbClr val="0033CC"/>
              </a:solidFill>
            </a:endParaRPr>
          </a:p>
        </p:txBody>
      </p:sp>
      <p:sp>
        <p:nvSpPr>
          <p:cNvPr id="137" name="TextBox 136" descr=" 164"/>
          <p:cNvSpPr txBox="1"/>
          <p:nvPr/>
        </p:nvSpPr>
        <p:spPr>
          <a:xfrm>
            <a:off x="8091560" y="4326457"/>
            <a:ext cx="800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year</a:t>
            </a:r>
            <a:endParaRPr lang="en-US" dirty="0"/>
          </a:p>
        </p:txBody>
      </p:sp>
      <p:sp>
        <p:nvSpPr>
          <p:cNvPr id="139" name="TextBox 138" descr=" 137"/>
          <p:cNvSpPr txBox="1"/>
          <p:nvPr/>
        </p:nvSpPr>
        <p:spPr>
          <a:xfrm>
            <a:off x="5235012" y="1375995"/>
            <a:ext cx="2681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Lock in steam generation decisions 24 hours in advance</a:t>
            </a:r>
          </a:p>
        </p:txBody>
      </p:sp>
      <p:sp>
        <p:nvSpPr>
          <p:cNvPr id="140" name="Freeform 139" descr=" 6"/>
          <p:cNvSpPr/>
          <p:nvPr/>
        </p:nvSpPr>
        <p:spPr>
          <a:xfrm>
            <a:off x="3966357" y="1609725"/>
            <a:ext cx="1252151" cy="867586"/>
          </a:xfrm>
          <a:custGeom>
            <a:avLst/>
            <a:gdLst>
              <a:gd name="connsiteX0" fmla="*/ 0 w 890650"/>
              <a:gd name="connsiteY0" fmla="*/ 890650 h 890650"/>
              <a:gd name="connsiteX1" fmla="*/ 154380 w 890650"/>
              <a:gd name="connsiteY1" fmla="*/ 688769 h 890650"/>
              <a:gd name="connsiteX2" fmla="*/ 415637 w 890650"/>
              <a:gd name="connsiteY2" fmla="*/ 225632 h 890650"/>
              <a:gd name="connsiteX3" fmla="*/ 890650 w 890650"/>
              <a:gd name="connsiteY3" fmla="*/ 0 h 890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0650" h="890650">
                <a:moveTo>
                  <a:pt x="0" y="890650"/>
                </a:moveTo>
                <a:cubicBezTo>
                  <a:pt x="42553" y="845127"/>
                  <a:pt x="85107" y="799605"/>
                  <a:pt x="154380" y="688769"/>
                </a:cubicBezTo>
                <a:cubicBezTo>
                  <a:pt x="223653" y="577933"/>
                  <a:pt x="292925" y="340427"/>
                  <a:pt x="415637" y="225632"/>
                </a:cubicBezTo>
                <a:cubicBezTo>
                  <a:pt x="538349" y="110837"/>
                  <a:pt x="714499" y="55418"/>
                  <a:pt x="890650" y="0"/>
                </a:cubicBezTo>
              </a:path>
            </a:pathLst>
          </a:custGeom>
          <a:noFill/>
          <a:ln>
            <a:solidFill>
              <a:schemeClr val="accent5">
                <a:lumMod val="75000"/>
              </a:schemeClr>
            </a:solidFill>
            <a:headEnd type="none"/>
            <a:tailEnd type="stealt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TextBox 140" descr=" 8"/>
          <p:cNvSpPr txBox="1"/>
          <p:nvPr/>
        </p:nvSpPr>
        <p:spPr>
          <a:xfrm>
            <a:off x="1504401" y="1685255"/>
            <a:ext cx="22776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The tentative plan is discarded</a:t>
            </a:r>
            <a:endParaRPr lang="en-US" sz="1200" dirty="0"/>
          </a:p>
        </p:txBody>
      </p:sp>
      <p:sp>
        <p:nvSpPr>
          <p:cNvPr id="142" name="Freeform 141" descr=" 10"/>
          <p:cNvSpPr/>
          <p:nvPr/>
        </p:nvSpPr>
        <p:spPr>
          <a:xfrm>
            <a:off x="2600696" y="1942921"/>
            <a:ext cx="85023" cy="415637"/>
          </a:xfrm>
          <a:custGeom>
            <a:avLst/>
            <a:gdLst>
              <a:gd name="connsiteX0" fmla="*/ 0 w 85023"/>
              <a:gd name="connsiteY0" fmla="*/ 415637 h 415637"/>
              <a:gd name="connsiteX1" fmla="*/ 59377 w 85023"/>
              <a:gd name="connsiteY1" fmla="*/ 0 h 415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023" h="415637">
                <a:moveTo>
                  <a:pt x="0" y="415637"/>
                </a:moveTo>
                <a:cubicBezTo>
                  <a:pt x="60366" y="234538"/>
                  <a:pt x="120733" y="53439"/>
                  <a:pt x="59377" y="0"/>
                </a:cubicBezTo>
              </a:path>
            </a:pathLst>
          </a:custGeom>
          <a:noFill/>
          <a:ln>
            <a:tailEnd type="stealt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9" name="Straight Arrow Connector 148"/>
          <p:cNvCxnSpPr/>
          <p:nvPr/>
        </p:nvCxnSpPr>
        <p:spPr>
          <a:xfrm>
            <a:off x="4084571" y="2621424"/>
            <a:ext cx="0" cy="2301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6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/>
      <p:bldP spid="14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SMART-Invest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Lookahead</a:t>
            </a:r>
            <a:r>
              <a:rPr lang="en-US" dirty="0" smtClean="0"/>
              <a:t> model:</a:t>
            </a:r>
          </a:p>
          <a:p>
            <a:pPr lvl="1"/>
            <a:r>
              <a:rPr lang="en-US" dirty="0" smtClean="0"/>
              <a:t>Objective function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Reserve constraint: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Other constraints:</a:t>
            </a:r>
          </a:p>
          <a:p>
            <a:pPr lvl="2"/>
            <a:r>
              <a:rPr lang="en-US" dirty="0" smtClean="0"/>
              <a:t>Ramping</a:t>
            </a:r>
          </a:p>
          <a:p>
            <a:pPr lvl="2"/>
            <a:r>
              <a:rPr lang="en-US" dirty="0" smtClean="0"/>
              <a:t>Capacity constraints</a:t>
            </a:r>
          </a:p>
          <a:p>
            <a:pPr lvl="2"/>
            <a:r>
              <a:rPr lang="en-US" dirty="0" smtClean="0"/>
              <a:t>Conservation of flow in storage</a:t>
            </a:r>
          </a:p>
          <a:p>
            <a:pPr lvl="2"/>
            <a:r>
              <a:rPr lang="en-US" dirty="0" smtClean="0"/>
              <a:t>….</a:t>
            </a:r>
            <a:endParaRPr lang="en-US" dirty="0"/>
          </a:p>
        </p:txBody>
      </p:sp>
      <p:pic>
        <p:nvPicPr>
          <p:cNvPr id="8366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8"/>
          <a:stretch/>
        </p:blipFill>
        <p:spPr bwMode="auto">
          <a:xfrm>
            <a:off x="903563" y="2026407"/>
            <a:ext cx="8240438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66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85"/>
          <a:stretch/>
        </p:blipFill>
        <p:spPr bwMode="auto">
          <a:xfrm>
            <a:off x="547186" y="3441613"/>
            <a:ext cx="8380413" cy="785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 bwMode="auto">
          <a:xfrm>
            <a:off x="3016332" y="3336966"/>
            <a:ext cx="356260" cy="783772"/>
          </a:xfrm>
          <a:prstGeom prst="ellipse">
            <a:avLst/>
          </a:prstGeom>
          <a:noFill/>
          <a:ln w="28575" cap="flat" cmpd="sng" algn="ctr">
            <a:solidFill>
              <a:srgbClr val="0033CC"/>
            </a:solidFill>
            <a:prstDash val="solid"/>
            <a:round/>
            <a:headEnd type="none" w="med" len="med"/>
            <a:tailEnd type="stealth" w="med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01980" y="3526977"/>
            <a:ext cx="2806153" cy="400110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sz="2000" i="0" dirty="0" smtClean="0">
                <a:solidFill>
                  <a:srgbClr val="0033CC"/>
                </a:solidFill>
              </a:rPr>
              <a:t>Tunable policy parameter</a:t>
            </a:r>
          </a:p>
        </p:txBody>
      </p:sp>
      <p:cxnSp>
        <p:nvCxnSpPr>
          <p:cNvPr id="7" name="Straight Arrow Connector 6"/>
          <p:cNvCxnSpPr>
            <a:stCxn id="4" idx="6"/>
            <a:endCxn id="5" idx="1"/>
          </p:cNvCxnSpPr>
          <p:nvPr/>
        </p:nvCxnSpPr>
        <p:spPr bwMode="auto">
          <a:xfrm flipV="1">
            <a:off x="3372592" y="3727032"/>
            <a:ext cx="629388" cy="1820"/>
          </a:xfrm>
          <a:prstGeom prst="straightConnector1">
            <a:avLst/>
          </a:prstGeom>
          <a:noFill/>
          <a:ln w="9525" cap="flat" cmpd="sng" algn="ctr">
            <a:solidFill>
              <a:srgbClr val="0033CC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Oval 12"/>
          <p:cNvSpPr/>
          <p:nvPr/>
        </p:nvSpPr>
        <p:spPr bwMode="auto">
          <a:xfrm>
            <a:off x="1886232" y="2147491"/>
            <a:ext cx="356260" cy="783772"/>
          </a:xfrm>
          <a:prstGeom prst="ellipse">
            <a:avLst/>
          </a:prstGeom>
          <a:noFill/>
          <a:ln w="28575" cap="flat" cmpd="sng" algn="ctr">
            <a:solidFill>
              <a:srgbClr val="0033CC"/>
            </a:solidFill>
            <a:prstDash val="solid"/>
            <a:round/>
            <a:headEnd type="none" w="med" len="med"/>
            <a:tailEnd type="stealth" w="med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1" name="Straight Arrow Connector 10"/>
          <p:cNvCxnSpPr>
            <a:stCxn id="13" idx="5"/>
            <a:endCxn id="4" idx="1"/>
          </p:cNvCxnSpPr>
          <p:nvPr/>
        </p:nvCxnSpPr>
        <p:spPr bwMode="auto">
          <a:xfrm>
            <a:off x="2190319" y="2816482"/>
            <a:ext cx="878186" cy="635265"/>
          </a:xfrm>
          <a:prstGeom prst="straightConnector1">
            <a:avLst/>
          </a:prstGeom>
          <a:noFill/>
          <a:ln w="9525" cap="flat" cmpd="sng" algn="ctr">
            <a:solidFill>
              <a:srgbClr val="0033CC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68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SMART-Invest</a:t>
            </a:r>
            <a:endParaRPr lang="en-US" dirty="0" smtClean="0"/>
          </a:p>
        </p:txBody>
      </p:sp>
      <p:sp>
        <p:nvSpPr>
          <p:cNvPr id="588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The objective function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endParaRPr lang="en-US" dirty="0"/>
          </a:p>
          <a:p>
            <a:pPr marL="457200" lvl="1" indent="0">
              <a:lnSpc>
                <a:spcPct val="90000"/>
              </a:lnSpc>
              <a:buNone/>
            </a:pPr>
            <a:endParaRPr lang="en-US" dirty="0"/>
          </a:p>
          <a:p>
            <a:pPr marL="457200" lvl="1" indent="0">
              <a:lnSpc>
                <a:spcPct val="90000"/>
              </a:lnSpc>
              <a:buNone/>
            </a:pPr>
            <a:r>
              <a:rPr lang="en-US" dirty="0" smtClean="0"/>
              <a:t>Given a </a:t>
            </a:r>
            <a:r>
              <a:rPr lang="en-US" i="1" dirty="0" smtClean="0"/>
              <a:t>system model </a:t>
            </a:r>
            <a:r>
              <a:rPr lang="en-US" dirty="0" smtClean="0"/>
              <a:t>(transition function)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en-US" dirty="0"/>
          </a:p>
          <a:p>
            <a:pPr marL="457200" lvl="1" indent="0">
              <a:lnSpc>
                <a:spcPct val="90000"/>
              </a:lnSpc>
              <a:buNone/>
            </a:pPr>
            <a:endParaRPr lang="en-US" dirty="0" smtClean="0"/>
          </a:p>
          <a:p>
            <a:pPr marL="457200" lvl="1" indent="0">
              <a:lnSpc>
                <a:spcPct val="90000"/>
              </a:lnSpc>
              <a:buNone/>
            </a:pPr>
            <a:r>
              <a:rPr lang="en-US" dirty="0" smtClean="0"/>
              <a:t>And exogenous information process: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en-US" dirty="0"/>
          </a:p>
          <a:p>
            <a:pPr marL="457200" lvl="1" indent="0">
              <a:lnSpc>
                <a:spcPct val="90000"/>
              </a:lnSpc>
              <a:buNone/>
            </a:pPr>
            <a:endParaRPr lang="en-US" dirty="0" smtClean="0"/>
          </a:p>
          <a:p>
            <a:pPr marL="457200" lvl="1" indent="0">
              <a:lnSpc>
                <a:spcPct val="90000"/>
              </a:lnSpc>
              <a:buNone/>
            </a:pPr>
            <a:r>
              <a:rPr lang="en-US" dirty="0" smtClean="0"/>
              <a:t>This involves running a simulator.</a:t>
            </a:r>
          </a:p>
          <a:p>
            <a:pPr lvl="2">
              <a:lnSpc>
                <a:spcPct val="90000"/>
              </a:lnSpc>
            </a:pPr>
            <a:endParaRPr lang="en-US" dirty="0" smtClean="0"/>
          </a:p>
          <a:p>
            <a:pPr lvl="2"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endParaRPr lang="en-US" dirty="0" smtClean="0"/>
          </a:p>
        </p:txBody>
      </p:sp>
      <p:graphicFrame>
        <p:nvGraphicFramePr>
          <p:cNvPr id="588804" name="Object 4"/>
          <p:cNvGraphicFramePr>
            <a:graphicFrameLocks noChangeAspect="1"/>
          </p:cNvGraphicFramePr>
          <p:nvPr>
            <p:extLst/>
          </p:nvPr>
        </p:nvGraphicFramePr>
        <p:xfrm>
          <a:off x="1419225" y="1766888"/>
          <a:ext cx="5324475" cy="127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" name="Equation" r:id="rId4" imgW="1917360" imgH="457200" progId="Equation.DSMT4">
                  <p:embed/>
                </p:oleObj>
              </mc:Choice>
              <mc:Fallback>
                <p:oleObj name="Equation" r:id="rId4" imgW="1917360" imgH="457200" progId="Equation.DSMT4">
                  <p:embed/>
                  <p:pic>
                    <p:nvPicPr>
                      <p:cNvPr id="58880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9225" y="1766888"/>
                        <a:ext cx="5324475" cy="127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1824845" y="3976641"/>
          <a:ext cx="3425797" cy="5599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3" name="Equation" r:id="rId6" imgW="1320480" imgH="215640" progId="Equation.DSMT4">
                  <p:embed/>
                </p:oleObj>
              </mc:Choice>
              <mc:Fallback>
                <p:oleObj name="Equation" r:id="rId6" imgW="1320480" imgH="21564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824845" y="3976641"/>
                        <a:ext cx="3425797" cy="5599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/>
          </p:nvPr>
        </p:nvGraphicFramePr>
        <p:xfrm>
          <a:off x="1677987" y="5239462"/>
          <a:ext cx="3719512" cy="49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4" name="Equation" r:id="rId8" imgW="1434960" imgH="190440" progId="Equation.DSMT4">
                  <p:embed/>
                </p:oleObj>
              </mc:Choice>
              <mc:Fallback>
                <p:oleObj name="Equation" r:id="rId8" imgW="1434960" imgH="190440" progId="Equation.DSMT4">
                  <p:embed/>
                  <p:pic>
                    <p:nvPicPr>
                      <p:cNvPr id="22" name="Object 2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677987" y="5239462"/>
                        <a:ext cx="3719512" cy="493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1311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SMART-Invest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this project, we used numerical derivatives:</a:t>
            </a:r>
          </a:p>
          <a:p>
            <a:pPr lvl="1"/>
            <a:r>
              <a:rPr lang="en-US" dirty="0" smtClean="0"/>
              <a:t>Objective function is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Numerical derivative is</a:t>
            </a:r>
          </a:p>
          <a:p>
            <a:pPr lvl="1"/>
            <a:endParaRPr lang="en-US" dirty="0"/>
          </a:p>
          <a:p>
            <a:pPr lvl="2"/>
            <a:endParaRPr lang="en-US" dirty="0" smtClean="0"/>
          </a:p>
          <a:p>
            <a:pPr lvl="2"/>
            <a:endParaRPr lang="en-US" dirty="0"/>
          </a:p>
          <a:p>
            <a:pPr lvl="1"/>
            <a:r>
              <a:rPr lang="en-US" dirty="0" smtClean="0"/>
              <a:t>or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1832854" y="2081039"/>
          <a:ext cx="4589462" cy="860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6" name="Equation" r:id="rId3" imgW="2361960" imgH="444240" progId="Equation.DSMT4">
                  <p:embed/>
                </p:oleObj>
              </mc:Choice>
              <mc:Fallback>
                <p:oleObj name="Equation" r:id="rId3" imgW="2361960" imgH="44424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32854" y="2081039"/>
                        <a:ext cx="4589462" cy="860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1607258" y="3483292"/>
          <a:ext cx="4491037" cy="846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7" name="Equation" r:id="rId5" imgW="1955520" imgH="368280" progId="Equation.DSMT4">
                  <p:embed/>
                </p:oleObj>
              </mc:Choice>
              <mc:Fallback>
                <p:oleObj name="Equation" r:id="rId5" imgW="1955520" imgH="36828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7258" y="3483292"/>
                        <a:ext cx="4491037" cy="846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1612800" y="4997450"/>
          <a:ext cx="4927600" cy="846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8" name="Equation" r:id="rId7" imgW="2145960" imgH="368280" progId="Equation.DSMT4">
                  <p:embed/>
                </p:oleObj>
              </mc:Choice>
              <mc:Fallback>
                <p:oleObj name="Equation" r:id="rId7" imgW="2145960" imgH="36828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2800" y="4997450"/>
                        <a:ext cx="4927600" cy="846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565328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SMART-Invest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Optimizing the investment parameters</a:t>
            </a:r>
          </a:p>
          <a:p>
            <a:pPr lvl="1"/>
            <a:r>
              <a:rPr lang="en-US" dirty="0" smtClean="0"/>
              <a:t>The model optimizes investment in:</a:t>
            </a:r>
          </a:p>
          <a:p>
            <a:pPr lvl="2"/>
            <a:r>
              <a:rPr lang="en-US" dirty="0" smtClean="0"/>
              <a:t>Wind</a:t>
            </a:r>
          </a:p>
          <a:p>
            <a:pPr lvl="2"/>
            <a:r>
              <a:rPr lang="en-US" dirty="0" smtClean="0"/>
              <a:t>Solar</a:t>
            </a:r>
          </a:p>
          <a:p>
            <a:pPr lvl="2"/>
            <a:r>
              <a:rPr lang="en-US" dirty="0" smtClean="0"/>
              <a:t>Storage</a:t>
            </a:r>
          </a:p>
          <a:p>
            <a:pPr lvl="2"/>
            <a:r>
              <a:rPr lang="en-US" dirty="0" smtClean="0"/>
              <a:t>Fast and slow fossil (for some times of runs)</a:t>
            </a:r>
          </a:p>
          <a:p>
            <a:pPr lvl="1"/>
            <a:r>
              <a:rPr lang="en-US" dirty="0" smtClean="0"/>
              <a:t>Algorithm</a:t>
            </a:r>
          </a:p>
          <a:p>
            <a:pPr lvl="2"/>
            <a:r>
              <a:rPr lang="en-US" dirty="0" smtClean="0"/>
              <a:t>Stochastic gradient using numerical derivatives</a:t>
            </a:r>
          </a:p>
          <a:p>
            <a:pPr lvl="2"/>
            <a:r>
              <a:rPr lang="en-US" dirty="0" smtClean="0"/>
              <a:t>Custom </a:t>
            </a:r>
            <a:r>
              <a:rPr lang="en-US" dirty="0" err="1" smtClean="0"/>
              <a:t>stepsize</a:t>
            </a:r>
            <a:r>
              <a:rPr lang="en-US" dirty="0" smtClean="0"/>
              <a:t> formula</a:t>
            </a:r>
          </a:p>
          <a:p>
            <a:pPr lvl="1"/>
            <a:r>
              <a:rPr lang="en-US" dirty="0" smtClean="0"/>
              <a:t>Research opportunity:</a:t>
            </a:r>
          </a:p>
          <a:p>
            <a:pPr lvl="2"/>
            <a:r>
              <a:rPr lang="en-US" dirty="0" smtClean="0"/>
              <a:t>Use adaptive learning model using some sort of parametric or local parametric belief model.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4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7964905" cy="5715000"/>
          </a:xfrm>
        </p:spPr>
        <p:txBody>
          <a:bodyPr/>
          <a:lstStyle/>
          <a:p>
            <a:r>
              <a:rPr lang="en-US" dirty="0" smtClean="0"/>
              <a:t>A general CFA policy:</a:t>
            </a:r>
          </a:p>
          <a:p>
            <a:pPr lvl="1"/>
            <a:r>
              <a:rPr lang="en-US" dirty="0" smtClean="0"/>
              <a:t>Define our policy: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subject to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We tune     by optimizing:</a:t>
            </a:r>
            <a:endParaRPr lang="en-US" dirty="0"/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function approximations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2025650" y="2333625"/>
          <a:ext cx="4300538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4" imgW="1930320" imgH="241200" progId="Equation.DSMT4">
                  <p:embed/>
                </p:oleObj>
              </mc:Choice>
              <mc:Fallback>
                <p:oleObj name="Equation" r:id="rId4" imgW="1930320" imgH="24120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25650" y="2333625"/>
                        <a:ext cx="4300538" cy="536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2609622" y="4805936"/>
          <a:ext cx="236537" cy="331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Equation" r:id="rId6" imgW="126720" imgH="177480" progId="Equation.DSMT4">
                  <p:embed/>
                </p:oleObj>
              </mc:Choice>
              <mc:Fallback>
                <p:oleObj name="Equation" r:id="rId6" imgW="126720" imgH="177480" progId="Equation.DSMT4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9622" y="4805936"/>
                        <a:ext cx="236537" cy="331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/>
          </p:nvPr>
        </p:nvGraphicFramePr>
        <p:xfrm>
          <a:off x="1862634" y="5133189"/>
          <a:ext cx="3997364" cy="8595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Equation" r:id="rId8" imgW="2006280" imgH="431640" progId="Equation.DSMT4">
                  <p:embed/>
                </p:oleObj>
              </mc:Choice>
              <mc:Fallback>
                <p:oleObj name="Equation" r:id="rId8" imgW="2006280" imgH="431640" progId="Equation.DSMT4">
                  <p:embed/>
                  <p:pic>
                    <p:nvPicPr>
                      <p:cNvPr id="1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62634" y="5133189"/>
                        <a:ext cx="3997364" cy="8595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2622550" y="3617913"/>
          <a:ext cx="1641475" cy="509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Equation" r:id="rId10" imgW="736560" imgH="228600" progId="Equation.DSMT4">
                  <p:embed/>
                </p:oleObj>
              </mc:Choice>
              <mc:Fallback>
                <p:oleObj name="Equation" r:id="rId10" imgW="736560" imgH="228600" progId="Equation.DSMT4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2550" y="3617913"/>
                        <a:ext cx="1641475" cy="509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Group 14"/>
          <p:cNvGrpSpPr/>
          <p:nvPr/>
        </p:nvGrpSpPr>
        <p:grpSpPr>
          <a:xfrm>
            <a:off x="4446106" y="2179985"/>
            <a:ext cx="3889655" cy="914400"/>
            <a:chOff x="4446106" y="2179985"/>
            <a:chExt cx="3889655" cy="914400"/>
          </a:xfrm>
        </p:grpSpPr>
        <p:sp>
          <p:nvSpPr>
            <p:cNvPr id="12" name="Oval 11"/>
            <p:cNvSpPr/>
            <p:nvPr/>
          </p:nvSpPr>
          <p:spPr>
            <a:xfrm>
              <a:off x="4446106" y="2179985"/>
              <a:ext cx="1891083" cy="914400"/>
            </a:xfrm>
            <a:prstGeom prst="ellipse">
              <a:avLst/>
            </a:prstGeom>
            <a:ln w="19050">
              <a:solidFill>
                <a:srgbClr val="0033CC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623433" y="2282049"/>
              <a:ext cx="1712328" cy="707886"/>
            </a:xfrm>
            <a:prstGeom prst="rect">
              <a:avLst/>
            </a:prstGeom>
            <a:noFill/>
            <a:ln>
              <a:solidFill>
                <a:srgbClr val="0033CC"/>
              </a:solidFill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i="0" dirty="0" smtClean="0">
                  <a:solidFill>
                    <a:srgbClr val="0033CC"/>
                  </a:solidFill>
                </a:rPr>
                <a:t>Parametrically</a:t>
              </a:r>
            </a:p>
            <a:p>
              <a:pPr algn="l"/>
              <a:r>
                <a:rPr lang="en-US" sz="2000" i="0" dirty="0">
                  <a:solidFill>
                    <a:srgbClr val="0033CC"/>
                  </a:solidFill>
                </a:rPr>
                <a:t>m</a:t>
              </a:r>
              <a:r>
                <a:rPr lang="en-US" sz="2000" i="0" dirty="0" smtClean="0">
                  <a:solidFill>
                    <a:srgbClr val="0033CC"/>
                  </a:solidFill>
                </a:rPr>
                <a:t>odified costs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339562" y="3450868"/>
            <a:ext cx="3648732" cy="914400"/>
            <a:chOff x="3339562" y="3450868"/>
            <a:chExt cx="3648732" cy="914400"/>
          </a:xfrm>
        </p:grpSpPr>
        <p:sp>
          <p:nvSpPr>
            <p:cNvPr id="11" name="Oval 10"/>
            <p:cNvSpPr/>
            <p:nvPr/>
          </p:nvSpPr>
          <p:spPr>
            <a:xfrm>
              <a:off x="3339562" y="3450868"/>
              <a:ext cx="914400" cy="914400"/>
            </a:xfrm>
            <a:prstGeom prst="ellipse">
              <a:avLst/>
            </a:prstGeom>
            <a:ln w="19050">
              <a:solidFill>
                <a:srgbClr val="0033CC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708503" y="3577978"/>
              <a:ext cx="2279791" cy="707886"/>
            </a:xfrm>
            <a:prstGeom prst="rect">
              <a:avLst/>
            </a:prstGeom>
            <a:noFill/>
            <a:ln>
              <a:solidFill>
                <a:srgbClr val="0033CC"/>
              </a:solidFill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i="0" dirty="0" smtClean="0">
                  <a:solidFill>
                    <a:srgbClr val="0033CC"/>
                  </a:solidFill>
                </a:rPr>
                <a:t>Parametrically</a:t>
              </a:r>
            </a:p>
            <a:p>
              <a:pPr algn="l"/>
              <a:r>
                <a:rPr lang="en-US" sz="2000" i="0" dirty="0">
                  <a:solidFill>
                    <a:srgbClr val="0033CC"/>
                  </a:solidFill>
                </a:rPr>
                <a:t>m</a:t>
              </a:r>
              <a:r>
                <a:rPr lang="en-US" sz="2000" i="0" dirty="0" smtClean="0">
                  <a:solidFill>
                    <a:srgbClr val="0033CC"/>
                  </a:solidFill>
                </a:rPr>
                <a:t>odified constraints</a:t>
              </a:r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2018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732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SMART-Invest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3293729" y="1520788"/>
            <a:ext cx="2376264" cy="607932"/>
          </a:xfrm>
          <a:prstGeom prst="roundRect">
            <a:avLst/>
          </a:prstGeom>
          <a:ln>
            <a:solidFill>
              <a:srgbClr val="0033CC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Stage 1:</a:t>
            </a:r>
          </a:p>
          <a:p>
            <a:pPr algn="ctr"/>
            <a:r>
              <a:rPr lang="en-US" dirty="0" smtClean="0"/>
              <a:t>Investment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609600" y="2577521"/>
            <a:ext cx="7731512" cy="3533347"/>
          </a:xfrm>
          <a:prstGeom prst="roundRect">
            <a:avLst/>
          </a:prstGeom>
          <a:ln>
            <a:solidFill>
              <a:srgbClr val="0033CC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9" name="Right Arrow 8"/>
          <p:cNvSpPr/>
          <p:nvPr/>
        </p:nvSpPr>
        <p:spPr>
          <a:xfrm>
            <a:off x="1312621" y="3071542"/>
            <a:ext cx="828092" cy="359700"/>
          </a:xfrm>
          <a:prstGeom prst="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Hour 1</a:t>
            </a:r>
            <a:endParaRPr lang="en-US" sz="1400" dirty="0"/>
          </a:p>
        </p:txBody>
      </p:sp>
      <p:sp>
        <p:nvSpPr>
          <p:cNvPr id="10" name="Right Arrow 9"/>
          <p:cNvSpPr/>
          <p:nvPr/>
        </p:nvSpPr>
        <p:spPr>
          <a:xfrm>
            <a:off x="2155981" y="3071542"/>
            <a:ext cx="828092" cy="359700"/>
          </a:xfrm>
          <a:prstGeom prst="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Hour 2</a:t>
            </a:r>
            <a:endParaRPr lang="en-US" sz="1400" dirty="0"/>
          </a:p>
        </p:txBody>
      </p:sp>
      <p:sp>
        <p:nvSpPr>
          <p:cNvPr id="11" name="Right Arrow 10"/>
          <p:cNvSpPr/>
          <p:nvPr/>
        </p:nvSpPr>
        <p:spPr>
          <a:xfrm>
            <a:off x="2990581" y="3071542"/>
            <a:ext cx="828092" cy="359700"/>
          </a:xfrm>
          <a:prstGeom prst="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Hour 3</a:t>
            </a:r>
            <a:endParaRPr lang="en-US" sz="1400" dirty="0"/>
          </a:p>
        </p:txBody>
      </p:sp>
      <p:sp>
        <p:nvSpPr>
          <p:cNvPr id="12" name="Right Arrow 11"/>
          <p:cNvSpPr/>
          <p:nvPr/>
        </p:nvSpPr>
        <p:spPr>
          <a:xfrm>
            <a:off x="5219301" y="3071542"/>
            <a:ext cx="922914" cy="359700"/>
          </a:xfrm>
          <a:prstGeom prst="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err="1" smtClean="0"/>
              <a:t>Hr</a:t>
            </a:r>
            <a:r>
              <a:rPr lang="en-US" sz="1400" dirty="0" smtClean="0"/>
              <a:t> 8758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6142215" y="3071542"/>
            <a:ext cx="900100" cy="359700"/>
          </a:xfrm>
          <a:prstGeom prst="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err="1" smtClean="0"/>
              <a:t>Hr</a:t>
            </a:r>
            <a:r>
              <a:rPr lang="en-US" sz="1400" dirty="0" smtClean="0"/>
              <a:t> 8759</a:t>
            </a:r>
            <a:endParaRPr lang="en-US" sz="1400" dirty="0"/>
          </a:p>
        </p:txBody>
      </p:sp>
      <p:sp>
        <p:nvSpPr>
          <p:cNvPr id="14" name="Right Arrow 13"/>
          <p:cNvSpPr/>
          <p:nvPr/>
        </p:nvSpPr>
        <p:spPr>
          <a:xfrm>
            <a:off x="7042315" y="3071542"/>
            <a:ext cx="922914" cy="359700"/>
          </a:xfrm>
          <a:prstGeom prst="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err="1" smtClean="0"/>
              <a:t>Hr</a:t>
            </a:r>
            <a:r>
              <a:rPr lang="en-US" sz="1400" dirty="0" smtClean="0"/>
              <a:t> 8760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4416659" y="3030892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</a:t>
            </a:r>
            <a:endParaRPr lang="en-US" dirty="0"/>
          </a:p>
        </p:txBody>
      </p:sp>
      <p:cxnSp>
        <p:nvCxnSpPr>
          <p:cNvPr id="17" name="Straight Arrow Connector 16"/>
          <p:cNvCxnSpPr>
            <a:stCxn id="5" idx="2"/>
            <a:endCxn id="6" idx="0"/>
          </p:cNvCxnSpPr>
          <p:nvPr/>
        </p:nvCxnSpPr>
        <p:spPr>
          <a:xfrm flipH="1">
            <a:off x="4475356" y="2128720"/>
            <a:ext cx="6505" cy="448801"/>
          </a:xfrm>
          <a:prstGeom prst="straightConnector1">
            <a:avLst/>
          </a:prstGeom>
          <a:ln w="19050">
            <a:solidFill>
              <a:srgbClr val="00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Left Brace 17"/>
          <p:cNvSpPr/>
          <p:nvPr/>
        </p:nvSpPr>
        <p:spPr>
          <a:xfrm rot="5400000">
            <a:off x="4496011" y="-349332"/>
            <a:ext cx="179850" cy="6652607"/>
          </a:xfrm>
          <a:prstGeom prst="leftBrace">
            <a:avLst/>
          </a:prstGeom>
          <a:ln w="1905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816106" y="1232756"/>
            <a:ext cx="19318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Wind Capacity</a:t>
            </a:r>
          </a:p>
          <a:p>
            <a:r>
              <a:rPr lang="en-US" dirty="0" smtClean="0"/>
              <a:t>Solar Capacity</a:t>
            </a:r>
          </a:p>
          <a:p>
            <a:r>
              <a:rPr lang="en-US" dirty="0" smtClean="0"/>
              <a:t>Battery Capacity</a:t>
            </a:r>
          </a:p>
          <a:p>
            <a:r>
              <a:rPr lang="en-US" dirty="0" smtClean="0"/>
              <a:t>Fossil Capacity</a:t>
            </a:r>
            <a:endParaRPr lang="en-US" dirty="0"/>
          </a:p>
        </p:txBody>
      </p:sp>
      <p:sp>
        <p:nvSpPr>
          <p:cNvPr id="21" name="Left Brace 20"/>
          <p:cNvSpPr/>
          <p:nvPr/>
        </p:nvSpPr>
        <p:spPr>
          <a:xfrm>
            <a:off x="5708094" y="1328865"/>
            <a:ext cx="149074" cy="1008112"/>
          </a:xfrm>
          <a:prstGeom prst="leftBrace">
            <a:avLst/>
          </a:prstGeom>
          <a:ln w="1905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0" name="Elbow Connector 89"/>
          <p:cNvCxnSpPr>
            <a:stCxn id="6" idx="1"/>
            <a:endCxn id="5" idx="1"/>
          </p:cNvCxnSpPr>
          <p:nvPr/>
        </p:nvCxnSpPr>
        <p:spPr>
          <a:xfrm rot="10800000" flipH="1">
            <a:off x="609599" y="1824755"/>
            <a:ext cx="2684129" cy="2519441"/>
          </a:xfrm>
          <a:prstGeom prst="bentConnector3">
            <a:avLst>
              <a:gd name="adj1" fmla="val -8517"/>
            </a:avLst>
          </a:prstGeom>
          <a:ln w="19050">
            <a:solidFill>
              <a:srgbClr val="00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/>
          <p:cNvGrpSpPr/>
          <p:nvPr/>
        </p:nvGrpSpPr>
        <p:grpSpPr>
          <a:xfrm>
            <a:off x="874548" y="3487596"/>
            <a:ext cx="7198753" cy="2307248"/>
            <a:chOff x="89208" y="4511361"/>
            <a:chExt cx="8735120" cy="2307248"/>
          </a:xfrm>
        </p:grpSpPr>
        <p:grpSp>
          <p:nvGrpSpPr>
            <p:cNvPr id="37" name="Group 36"/>
            <p:cNvGrpSpPr/>
            <p:nvPr/>
          </p:nvGrpSpPr>
          <p:grpSpPr>
            <a:xfrm>
              <a:off x="301106" y="4511361"/>
              <a:ext cx="8467107" cy="1025342"/>
              <a:chOff x="115256" y="4660041"/>
              <a:chExt cx="8467107" cy="1025342"/>
            </a:xfrm>
          </p:grpSpPr>
          <p:pic>
            <p:nvPicPr>
              <p:cNvPr id="41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256" y="4660041"/>
                <a:ext cx="8467107" cy="10253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2" name="TextBox 41"/>
              <p:cNvSpPr txBox="1"/>
              <p:nvPr/>
            </p:nvSpPr>
            <p:spPr>
              <a:xfrm>
                <a:off x="4036752" y="4676084"/>
                <a:ext cx="6883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i="0" dirty="0" smtClean="0">
                    <a:solidFill>
                      <a:srgbClr val="0033CC"/>
                    </a:solidFill>
                  </a:rPr>
                  <a:t>Wind</a:t>
                </a: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89208" y="5612786"/>
              <a:ext cx="8735120" cy="1205823"/>
              <a:chOff x="89208" y="5612786"/>
              <a:chExt cx="8735120" cy="1205823"/>
            </a:xfrm>
          </p:grpSpPr>
          <p:pic>
            <p:nvPicPr>
              <p:cNvPr id="39" name="Picture 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051"/>
              <a:stretch/>
            </p:blipFill>
            <p:spPr bwMode="auto">
              <a:xfrm>
                <a:off x="89208" y="5754032"/>
                <a:ext cx="8735120" cy="10645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0" name="TextBox 39"/>
              <p:cNvSpPr txBox="1"/>
              <p:nvPr/>
            </p:nvSpPr>
            <p:spPr>
              <a:xfrm>
                <a:off x="4215158" y="5612786"/>
                <a:ext cx="6719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i="0" dirty="0" smtClean="0">
                    <a:solidFill>
                      <a:srgbClr val="0033CC"/>
                    </a:solidFill>
                  </a:rPr>
                  <a:t>Solar</a:t>
                </a:r>
              </a:p>
            </p:txBody>
          </p:sp>
        </p:grpSp>
      </p:grpSp>
      <p:sp>
        <p:nvSpPr>
          <p:cNvPr id="25" name="TextBox 24"/>
          <p:cNvSpPr txBox="1"/>
          <p:nvPr/>
        </p:nvSpPr>
        <p:spPr>
          <a:xfrm>
            <a:off x="2164888" y="2142115"/>
            <a:ext cx="23455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i="0" dirty="0" smtClean="0">
                <a:solidFill>
                  <a:srgbClr val="0033CC"/>
                </a:solidFill>
              </a:rPr>
              <a:t>Find search direction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00756" y="1462130"/>
            <a:ext cx="22108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i="0" dirty="0" smtClean="0">
                <a:solidFill>
                  <a:srgbClr val="0033CC"/>
                </a:solidFill>
              </a:rPr>
              <a:t>Update investments</a:t>
            </a:r>
          </a:p>
        </p:txBody>
      </p:sp>
    </p:spTree>
    <p:extLst>
      <p:ext uri="{BB962C8B-B14F-4D97-AF65-F5344CB8AC3E}">
        <p14:creationId xmlns:p14="http://schemas.microsoft.com/office/powerpoint/2010/main" val="66726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search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8270454" cy="4953000"/>
          </a:xfrm>
        </p:spPr>
        <p:txBody>
          <a:bodyPr/>
          <a:lstStyle/>
          <a:p>
            <a:r>
              <a:rPr lang="en-US" dirty="0" smtClean="0"/>
              <a:t>Results</a:t>
            </a:r>
          </a:p>
          <a:p>
            <a:pPr lvl="1"/>
            <a:r>
              <a:rPr lang="en-US" dirty="0" smtClean="0"/>
              <a:t>The stochastic search algorithm reliably finds the optimum from different starting points.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21" y="2533099"/>
            <a:ext cx="7945720" cy="40596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28776" y="6487071"/>
            <a:ext cx="2680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Different Starting Points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06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search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Empirical performance of algorithm</a:t>
            </a:r>
          </a:p>
          <a:p>
            <a:pPr lvl="1"/>
            <a:r>
              <a:rPr lang="en-US" dirty="0" smtClean="0"/>
              <a:t>Starting the algorithm from different starting points appears to reliably find the optimal (determined using a full grid search).</a:t>
            </a:r>
          </a:p>
          <a:p>
            <a:pPr lvl="1"/>
            <a:r>
              <a:rPr lang="en-US" dirty="0" smtClean="0"/>
              <a:t>Algorithm tended to require &lt; 15 iterations:</a:t>
            </a:r>
          </a:p>
          <a:p>
            <a:pPr lvl="2"/>
            <a:r>
              <a:rPr lang="en-US" dirty="0" smtClean="0"/>
              <a:t>Each iteration required 4-5 simulations to compute the complete gradient</a:t>
            </a:r>
          </a:p>
          <a:p>
            <a:pPr lvl="2"/>
            <a:r>
              <a:rPr lang="en-US" dirty="0" smtClean="0"/>
              <a:t>Required 1-8 evaluations to find the best </a:t>
            </a:r>
            <a:r>
              <a:rPr lang="en-US" dirty="0" err="1" smtClean="0"/>
              <a:t>stepsize</a:t>
            </a:r>
            <a:endParaRPr lang="en-US" dirty="0" smtClean="0"/>
          </a:p>
          <a:p>
            <a:pPr lvl="2"/>
            <a:r>
              <a:rPr lang="en-US" dirty="0" smtClean="0"/>
              <a:t>Worst case number of function evaluations is 15 x (8+5) = 195.</a:t>
            </a:r>
          </a:p>
          <a:p>
            <a:pPr lvl="2"/>
            <a:r>
              <a:rPr lang="en-US" dirty="0" err="1" smtClean="0"/>
              <a:t>Budischak</a:t>
            </a:r>
            <a:r>
              <a:rPr lang="en-US" dirty="0" smtClean="0"/>
              <a:t> paper required “28 billion” for full enumeration (used super computer)</a:t>
            </a:r>
          </a:p>
          <a:p>
            <a:pPr lvl="1"/>
            <a:r>
              <a:rPr lang="en-US" dirty="0" smtClean="0"/>
              <a:t>Run times</a:t>
            </a:r>
          </a:p>
          <a:p>
            <a:pPr lvl="2"/>
            <a:r>
              <a:rPr lang="en-US" dirty="0" smtClean="0"/>
              <a:t>Aggregated supply stack: ~100 minutes</a:t>
            </a:r>
          </a:p>
          <a:p>
            <a:pPr lvl="2"/>
            <a:r>
              <a:rPr lang="en-US" dirty="0" smtClean="0"/>
              <a:t>Full supply stack: ~100 hours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0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SMART-Invest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Policy search – Optimizing reserve parameter</a:t>
            </a:r>
          </a:p>
          <a:p>
            <a:pPr lvl="1"/>
            <a:endParaRPr lang="en-US" dirty="0"/>
          </a:p>
        </p:txBody>
      </p:sp>
      <p:pic>
        <p:nvPicPr>
          <p:cNvPr id="8437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81" y="1977812"/>
            <a:ext cx="5842557" cy="47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225681" y="5379522"/>
            <a:ext cx="6032615" cy="344384"/>
          </a:xfrm>
          <a:prstGeom prst="rect">
            <a:avLst/>
          </a:prstGeom>
          <a:noFill/>
          <a:ln w="28575" cap="flat" cmpd="sng" algn="ctr">
            <a:solidFill>
              <a:srgbClr val="0033CC"/>
            </a:solidFill>
            <a:prstDash val="solid"/>
            <a:round/>
            <a:headEnd type="none" w="med" len="med"/>
            <a:tailEnd type="stealth" w="med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rgbClr val="0033CC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34552" y="1977812"/>
            <a:ext cx="1691489" cy="1754326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i="0" dirty="0" smtClean="0">
                <a:solidFill>
                  <a:srgbClr val="0033CC"/>
                </a:solidFill>
              </a:rPr>
              <a:t>Low carbon tax, increased usage of slow fossil, requires higher reserve margin ~19 percent</a:t>
            </a:r>
          </a:p>
        </p:txBody>
      </p:sp>
      <p:sp>
        <p:nvSpPr>
          <p:cNvPr id="7" name="Freeform 6"/>
          <p:cNvSpPr/>
          <p:nvPr/>
        </p:nvSpPr>
        <p:spPr bwMode="auto">
          <a:xfrm>
            <a:off x="6270171" y="3732138"/>
            <a:ext cx="810125" cy="1801761"/>
          </a:xfrm>
          <a:custGeom>
            <a:avLst/>
            <a:gdLst>
              <a:gd name="connsiteX0" fmla="*/ 985652 w 985652"/>
              <a:gd name="connsiteY0" fmla="*/ 0 h 1721922"/>
              <a:gd name="connsiteX1" fmla="*/ 985652 w 985652"/>
              <a:gd name="connsiteY1" fmla="*/ 1721922 h 1721922"/>
              <a:gd name="connsiteX2" fmla="*/ 0 w 985652"/>
              <a:gd name="connsiteY2" fmla="*/ 1721922 h 172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5652" h="1721922">
                <a:moveTo>
                  <a:pt x="985652" y="0"/>
                </a:moveTo>
                <a:lnTo>
                  <a:pt x="985652" y="1721922"/>
                </a:lnTo>
                <a:lnTo>
                  <a:pt x="0" y="1721922"/>
                </a:lnTo>
              </a:path>
            </a:pathLst>
          </a:custGeom>
          <a:noFill/>
          <a:ln w="28575" cap="flat" cmpd="sng" algn="ctr">
            <a:solidFill>
              <a:srgbClr val="0033CC"/>
            </a:solidFill>
            <a:prstDash val="solid"/>
            <a:round/>
            <a:headEnd type="arrow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>
              <a:solidFill>
                <a:srgbClr val="0033CC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35581" y="6232547"/>
            <a:ext cx="6032615" cy="344384"/>
          </a:xfrm>
          <a:prstGeom prst="rect">
            <a:avLst/>
          </a:prstGeom>
          <a:noFill/>
          <a:ln w="28575" cap="flat" cmpd="sng" algn="ctr">
            <a:solidFill>
              <a:srgbClr val="0033CC"/>
            </a:solidFill>
            <a:prstDash val="solid"/>
            <a:round/>
            <a:headEnd type="none" w="med" len="med"/>
            <a:tailEnd type="stealth" w="med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rgbClr val="0033CC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89452" y="4101462"/>
            <a:ext cx="1691489" cy="1754326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i="0" dirty="0" smtClean="0">
                <a:solidFill>
                  <a:srgbClr val="0033CC"/>
                </a:solidFill>
              </a:rPr>
              <a:t>High carbon tax, shift from slow to fast fossil, requires minimal reserve margin ~1 </a:t>
            </a:r>
            <a:r>
              <a:rPr lang="en-US" i="0" dirty="0" err="1" smtClean="0">
                <a:solidFill>
                  <a:srgbClr val="0033CC"/>
                </a:solidFill>
              </a:rPr>
              <a:t>pct</a:t>
            </a:r>
            <a:endParaRPr lang="en-US" i="0" dirty="0" smtClean="0">
              <a:solidFill>
                <a:srgbClr val="0033CC"/>
              </a:solidFill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6280071" y="5855788"/>
            <a:ext cx="1867000" cy="531136"/>
          </a:xfrm>
          <a:custGeom>
            <a:avLst/>
            <a:gdLst>
              <a:gd name="connsiteX0" fmla="*/ 985652 w 985652"/>
              <a:gd name="connsiteY0" fmla="*/ 0 h 1721922"/>
              <a:gd name="connsiteX1" fmla="*/ 985652 w 985652"/>
              <a:gd name="connsiteY1" fmla="*/ 1721922 h 1721922"/>
              <a:gd name="connsiteX2" fmla="*/ 0 w 985652"/>
              <a:gd name="connsiteY2" fmla="*/ 1721922 h 172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5652" h="1721922">
                <a:moveTo>
                  <a:pt x="985652" y="0"/>
                </a:moveTo>
                <a:lnTo>
                  <a:pt x="985652" y="1721922"/>
                </a:lnTo>
                <a:lnTo>
                  <a:pt x="0" y="1721922"/>
                </a:lnTo>
              </a:path>
            </a:pathLst>
          </a:custGeom>
          <a:noFill/>
          <a:ln w="28575" cap="flat" cmpd="sng" algn="ctr">
            <a:solidFill>
              <a:srgbClr val="0033CC"/>
            </a:solidFill>
            <a:prstDash val="solid"/>
            <a:round/>
            <a:headEnd type="arrow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>
              <a:solidFill>
                <a:srgbClr val="0033C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03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9" grpId="0" animBg="1"/>
      <p:bldP spid="10" grpId="0" animBg="1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9861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15"/>
          <a:stretch/>
        </p:blipFill>
        <p:spPr bwMode="auto">
          <a:xfrm>
            <a:off x="2006874" y="1785938"/>
            <a:ext cx="4524941" cy="4313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Policy studies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Renewables as a function of cost of fossil fuels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262146" y="4228444"/>
            <a:ext cx="7248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i="0" dirty="0" smtClean="0"/>
              <a:t>Solar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18134" y="3258738"/>
            <a:ext cx="743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i="0" dirty="0" smtClean="0"/>
              <a:t>Wind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34355" y="5240698"/>
            <a:ext cx="359746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400" i="0" dirty="0" smtClean="0"/>
              <a:t>                 $/</a:t>
            </a:r>
            <a:r>
              <a:rPr lang="en-US" sz="1400" i="0" dirty="0" err="1" smtClean="0"/>
              <a:t>MWhr</a:t>
            </a:r>
            <a:r>
              <a:rPr lang="en-US" sz="1400" i="0" dirty="0" smtClean="0"/>
              <a:t> cost of fossil fuels            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70337" y="2667653"/>
            <a:ext cx="454035" cy="246221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400" i="0" dirty="0" smtClean="0"/>
              <a:t>100</a:t>
            </a:r>
          </a:p>
          <a:p>
            <a:pPr algn="r"/>
            <a:endParaRPr lang="en-US" sz="1400" i="0" dirty="0"/>
          </a:p>
          <a:p>
            <a:pPr algn="r"/>
            <a:r>
              <a:rPr lang="en-US" sz="1400" i="0" dirty="0" smtClean="0"/>
              <a:t>80</a:t>
            </a:r>
          </a:p>
          <a:p>
            <a:pPr algn="r"/>
            <a:endParaRPr lang="en-US" sz="1400" i="0" dirty="0"/>
          </a:p>
          <a:p>
            <a:pPr algn="r"/>
            <a:r>
              <a:rPr lang="en-US" sz="1400" i="0" dirty="0" smtClean="0"/>
              <a:t>60</a:t>
            </a:r>
          </a:p>
          <a:p>
            <a:pPr algn="r"/>
            <a:endParaRPr lang="en-US" sz="1400" i="0" dirty="0"/>
          </a:p>
          <a:p>
            <a:pPr algn="r"/>
            <a:r>
              <a:rPr lang="en-US" sz="1400" i="0" dirty="0" smtClean="0"/>
              <a:t>40</a:t>
            </a:r>
          </a:p>
          <a:p>
            <a:pPr algn="r"/>
            <a:endParaRPr lang="en-US" sz="1400" i="0" dirty="0"/>
          </a:p>
          <a:p>
            <a:pPr algn="r"/>
            <a:r>
              <a:rPr lang="en-US" sz="1400" i="0" dirty="0" smtClean="0"/>
              <a:t>20</a:t>
            </a:r>
          </a:p>
          <a:p>
            <a:pPr algn="r"/>
            <a:endParaRPr lang="en-US" sz="1400" i="0" dirty="0"/>
          </a:p>
          <a:p>
            <a:pPr algn="r"/>
            <a:r>
              <a:rPr lang="en-US" sz="1400" i="0" dirty="0" smtClean="0"/>
              <a:t>0</a:t>
            </a:r>
          </a:p>
        </p:txBody>
      </p:sp>
      <p:sp>
        <p:nvSpPr>
          <p:cNvPr id="11" name="TextBox 10"/>
          <p:cNvSpPr txBox="1"/>
          <p:nvPr/>
        </p:nvSpPr>
        <p:spPr>
          <a:xfrm rot="16200000">
            <a:off x="1097723" y="3659706"/>
            <a:ext cx="23903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i="0" dirty="0" smtClean="0"/>
              <a:t>Percent from renewable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652512" y="2736965"/>
            <a:ext cx="1923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i="0" dirty="0" smtClean="0"/>
              <a:t>Total renewables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68633" y="5052509"/>
            <a:ext cx="3786614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050" i="0" dirty="0" smtClean="0"/>
              <a:t>0     20   50   60   70   80   90   100  150 </a:t>
            </a:r>
            <a:r>
              <a:rPr lang="en-US" sz="1050" i="0" dirty="0"/>
              <a:t>3</a:t>
            </a:r>
            <a:r>
              <a:rPr lang="en-US" sz="1050" i="0" dirty="0" smtClean="0"/>
              <a:t>00  400 500 1000     3000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67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10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Cost function approximation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Powell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Slide </a:t>
            </a:r>
            <a:fld id="{6AA0165E-294E-4057-A6C5-8F6B42A2F28C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1125418" y="4038600"/>
            <a:ext cx="7033846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Tx/>
              <a:buNone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i="0" kern="0" dirty="0" smtClean="0"/>
              <a:t>Energy storage example</a:t>
            </a:r>
          </a:p>
          <a:p>
            <a:r>
              <a:rPr lang="en-US" i="0" kern="0" dirty="0" smtClean="0"/>
              <a:t>Multi-dimensional parameter space</a:t>
            </a:r>
          </a:p>
        </p:txBody>
      </p:sp>
    </p:spTree>
    <p:extLst>
      <p:ext uri="{BB962C8B-B14F-4D97-AF65-F5344CB8AC3E}">
        <p14:creationId xmlns:p14="http://schemas.microsoft.com/office/powerpoint/2010/main" val="1687166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storage optimization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Notes:</a:t>
            </a:r>
          </a:p>
          <a:p>
            <a:pPr lvl="1"/>
            <a:r>
              <a:rPr lang="en-US" dirty="0" smtClean="0"/>
              <a:t>In this set of slides, we are going to illustrate the use of a parametrically modified </a:t>
            </a:r>
            <a:r>
              <a:rPr lang="en-US" dirty="0" err="1" smtClean="0"/>
              <a:t>lookahead</a:t>
            </a:r>
            <a:r>
              <a:rPr lang="en-US" dirty="0" smtClean="0"/>
              <a:t> policy.</a:t>
            </a:r>
          </a:p>
          <a:p>
            <a:pPr lvl="1"/>
            <a:r>
              <a:rPr lang="en-US" dirty="0" smtClean="0"/>
              <a:t>This is designed to handle a nonstationary problem with rolling forecasts.  This is just what you do when you plan your path with google maps.</a:t>
            </a:r>
          </a:p>
          <a:p>
            <a:pPr lvl="1"/>
            <a:r>
              <a:rPr lang="en-US" dirty="0" smtClean="0"/>
              <a:t>The </a:t>
            </a:r>
            <a:r>
              <a:rPr lang="en-US" dirty="0" err="1" smtClean="0"/>
              <a:t>lookahead</a:t>
            </a:r>
            <a:r>
              <a:rPr lang="en-US" dirty="0" smtClean="0"/>
              <a:t> policy is modified with a set of parameters that factor the forecasts.  These parameters have to be tuned using the basic methods of policy search.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2018 W.B.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984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storage optimization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 energy storage problem: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6274" b="10311"/>
          <a:stretch/>
        </p:blipFill>
        <p:spPr>
          <a:xfrm>
            <a:off x="5240906" y="1210941"/>
            <a:ext cx="3739808" cy="27169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59596"/>
            <a:ext cx="5980176" cy="28984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0200" y="3853113"/>
            <a:ext cx="3712367" cy="303654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136571" y="3959596"/>
            <a:ext cx="1545772" cy="449118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7854" y="4331785"/>
            <a:ext cx="1545772" cy="449118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642" y="1781020"/>
            <a:ext cx="4819720" cy="186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11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storage optimization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950" y="1143000"/>
            <a:ext cx="7772400" cy="4953000"/>
          </a:xfrm>
        </p:spPr>
        <p:txBody>
          <a:bodyPr/>
          <a:lstStyle/>
          <a:p>
            <a:r>
              <a:rPr lang="en-US" sz="2400" dirty="0" smtClean="0"/>
              <a:t>Forecasts evolve over time as new information arrives:</a:t>
            </a:r>
            <a:endParaRPr lang="en-US" sz="2400" dirty="0"/>
          </a:p>
        </p:txBody>
      </p:sp>
      <p:pic>
        <p:nvPicPr>
          <p:cNvPr id="7034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715181"/>
            <a:ext cx="9144000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34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4" y="1691594"/>
            <a:ext cx="9144001" cy="47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349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4" y="1686606"/>
            <a:ext cx="9144001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349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5" y="1677307"/>
            <a:ext cx="9144000" cy="47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349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2070"/>
            <a:ext cx="9144000" cy="478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3495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5" y="1682070"/>
            <a:ext cx="9144001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3496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6" y="1672545"/>
            <a:ext cx="9144000" cy="47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3497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6" y="1672544"/>
            <a:ext cx="9144001" cy="47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3498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8" y="1672543"/>
            <a:ext cx="9143999" cy="47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3499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8" y="1672545"/>
            <a:ext cx="9144000" cy="478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3500" name="Picture 1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8" y="1677079"/>
            <a:ext cx="9144000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3501" name="Picture 1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4" y="1672318"/>
            <a:ext cx="9143998" cy="47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2" y="1686606"/>
            <a:ext cx="9143998" cy="243794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stealth" w="med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26340" y="5049667"/>
            <a:ext cx="1003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i="0" dirty="0" smtClean="0"/>
              <a:t>Actual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 flipV="1">
            <a:off x="3957851" y="4626591"/>
            <a:ext cx="354841" cy="64026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1078176" y="2579434"/>
            <a:ext cx="1871025" cy="92333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i="0" dirty="0" smtClean="0"/>
              <a:t>Rolling forecasts, updated each hour.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/>
          </p:nvPr>
        </p:nvGraphicFramePr>
        <p:xfrm>
          <a:off x="2957672" y="2289706"/>
          <a:ext cx="402957" cy="15043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" name="Equation" r:id="rId16" imgW="190440" imgH="711000" progId="Equation.DSMT4">
                  <p:embed/>
                </p:oleObj>
              </mc:Choice>
              <mc:Fallback>
                <p:oleObj name="Equation" r:id="rId16" imgW="190440" imgH="71100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2957672" y="2289706"/>
                        <a:ext cx="402957" cy="15043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589923" y="4056026"/>
            <a:ext cx="2139629" cy="7078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000" i="0" dirty="0" smtClean="0">
                <a:solidFill>
                  <a:srgbClr val="0033CC"/>
                </a:solidFill>
              </a:rPr>
              <a:t>Forecast made at midnight:</a:t>
            </a:r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>
            <a:off x="1269242" y="4763912"/>
            <a:ext cx="390496" cy="586010"/>
          </a:xfrm>
          <a:prstGeom prst="straightConnector1">
            <a:avLst/>
          </a:prstGeom>
          <a:noFill/>
          <a:ln w="9525" cap="flat" cmpd="sng" algn="ctr">
            <a:solidFill>
              <a:srgbClr val="0033CC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77337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03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0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03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03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03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03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03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03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03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03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03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storage optimization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Benchmark policy – Deterministic </a:t>
            </a:r>
            <a:r>
              <a:rPr lang="en-US" dirty="0" err="1" smtClean="0"/>
              <a:t>lookahead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59812"/>
          <a:stretch/>
        </p:blipFill>
        <p:spPr>
          <a:xfrm>
            <a:off x="171100" y="1600200"/>
            <a:ext cx="8070279" cy="1310781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2986940" y="3021301"/>
          <a:ext cx="3665067" cy="34881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4" name="Equation" r:id="rId4" imgW="1841400" imgH="1752480" progId="Equation.DSMT4">
                  <p:embed/>
                </p:oleObj>
              </mc:Choice>
              <mc:Fallback>
                <p:oleObj name="Equation" r:id="rId4" imgW="1841400" imgH="175248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986940" y="3021301"/>
                        <a:ext cx="3665067" cy="34881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1377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7964905" cy="5715000"/>
          </a:xfrm>
        </p:spPr>
        <p:txBody>
          <a:bodyPr/>
          <a:lstStyle/>
          <a:p>
            <a:r>
              <a:rPr lang="en-US" dirty="0" smtClean="0"/>
              <a:t>A general CFA policy:</a:t>
            </a:r>
          </a:p>
          <a:p>
            <a:pPr lvl="1"/>
            <a:r>
              <a:rPr lang="en-US" dirty="0" smtClean="0"/>
              <a:t>Define our policy: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subject to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We tune     by optimizing:</a:t>
            </a:r>
            <a:endParaRPr lang="en-US" dirty="0"/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function approximations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1287600" y="2065338"/>
          <a:ext cx="6394450" cy="1073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Equation" r:id="rId4" imgW="2869920" imgH="482400" progId="Equation.DSMT4">
                  <p:embed/>
                </p:oleObj>
              </mc:Choice>
              <mc:Fallback>
                <p:oleObj name="Equation" r:id="rId4" imgW="2869920" imgH="48240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87600" y="2065338"/>
                        <a:ext cx="6394450" cy="1073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2609622" y="4805936"/>
          <a:ext cx="236537" cy="331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Equation" r:id="rId6" imgW="126720" imgH="177480" progId="Equation.DSMT4">
                  <p:embed/>
                </p:oleObj>
              </mc:Choice>
              <mc:Fallback>
                <p:oleObj name="Equation" r:id="rId6" imgW="126720" imgH="177480" progId="Equation.DSMT4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9622" y="4805936"/>
                        <a:ext cx="236537" cy="331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/>
          </p:nvPr>
        </p:nvGraphicFramePr>
        <p:xfrm>
          <a:off x="1862634" y="5133189"/>
          <a:ext cx="3997364" cy="8595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Equation" r:id="rId8" imgW="2006280" imgH="431640" progId="Equation.DSMT4">
                  <p:embed/>
                </p:oleObj>
              </mc:Choice>
              <mc:Fallback>
                <p:oleObj name="Equation" r:id="rId8" imgW="2006280" imgH="431640" progId="Equation.DSMT4">
                  <p:embed/>
                  <p:pic>
                    <p:nvPicPr>
                      <p:cNvPr id="1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62634" y="5133189"/>
                        <a:ext cx="3997364" cy="8595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2281238" y="3648075"/>
          <a:ext cx="2322512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Equation" r:id="rId10" imgW="1041120" imgH="203040" progId="Equation.DSMT4">
                  <p:embed/>
                </p:oleObj>
              </mc:Choice>
              <mc:Fallback>
                <p:oleObj name="Equation" r:id="rId10" imgW="1041120" imgH="203040" progId="Equation.DSMT4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1238" y="3648075"/>
                        <a:ext cx="2322512" cy="45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2018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28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storage optimization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2659743"/>
          </a:xfrm>
        </p:spPr>
        <p:txBody>
          <a:bodyPr/>
          <a:lstStyle/>
          <a:p>
            <a:r>
              <a:rPr lang="en-US" dirty="0" err="1" smtClean="0"/>
              <a:t>Lookahead</a:t>
            </a:r>
            <a:r>
              <a:rPr lang="en-US" dirty="0" smtClean="0"/>
              <a:t> policies peek into the future</a:t>
            </a:r>
          </a:p>
          <a:p>
            <a:pPr lvl="1"/>
            <a:r>
              <a:rPr lang="en-US" dirty="0" smtClean="0"/>
              <a:t>Optimize over deterministic </a:t>
            </a:r>
            <a:r>
              <a:rPr lang="en-US" dirty="0" err="1" smtClean="0"/>
              <a:t>lookahead</a:t>
            </a:r>
            <a:r>
              <a:rPr lang="en-US" dirty="0" smtClean="0"/>
              <a:t> model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683986" y="5368471"/>
            <a:ext cx="7823200" cy="0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2106390" y="5223328"/>
            <a:ext cx="0" cy="290286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691278" y="5230588"/>
            <a:ext cx="0" cy="290286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3521508" y="5216074"/>
            <a:ext cx="0" cy="290286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4935596" y="5218549"/>
            <a:ext cx="0" cy="290286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6350714" y="5211295"/>
            <a:ext cx="0" cy="290286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>
            <a:off x="7760430" y="5208088"/>
            <a:ext cx="0" cy="290286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Arrow Connector 29"/>
          <p:cNvCxnSpPr/>
          <p:nvPr/>
        </p:nvCxnSpPr>
        <p:spPr bwMode="auto">
          <a:xfrm flipV="1">
            <a:off x="691278" y="2832100"/>
            <a:ext cx="4337922" cy="2529117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3221647" y="6019800"/>
            <a:ext cx="2199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0" dirty="0" smtClean="0"/>
              <a:t>The real process</a:t>
            </a:r>
            <a:endParaRPr lang="en-US" sz="2400" i="0" dirty="0"/>
          </a:p>
        </p:txBody>
      </p:sp>
      <p:cxnSp>
        <p:nvCxnSpPr>
          <p:cNvPr id="33" name="Straight Arrow Connector 32"/>
          <p:cNvCxnSpPr/>
          <p:nvPr/>
        </p:nvCxnSpPr>
        <p:spPr bwMode="auto">
          <a:xfrm flipV="1">
            <a:off x="2113678" y="2832100"/>
            <a:ext cx="4337922" cy="2529117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" name="Straight Arrow Connector 33"/>
          <p:cNvCxnSpPr/>
          <p:nvPr/>
        </p:nvCxnSpPr>
        <p:spPr bwMode="auto">
          <a:xfrm flipV="1">
            <a:off x="3523378" y="2832100"/>
            <a:ext cx="4337922" cy="2529117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 flipV="1">
            <a:off x="4958478" y="2984500"/>
            <a:ext cx="4071222" cy="2376718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7260205" y="3949700"/>
            <a:ext cx="12105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0" dirty="0" smtClean="0"/>
              <a:t>.  .  .  .</a:t>
            </a:r>
          </a:p>
        </p:txBody>
      </p:sp>
      <p:cxnSp>
        <p:nvCxnSpPr>
          <p:cNvPr id="38" name="Straight Arrow Connector 37"/>
          <p:cNvCxnSpPr/>
          <p:nvPr/>
        </p:nvCxnSpPr>
        <p:spPr bwMode="auto">
          <a:xfrm>
            <a:off x="2106390" y="4534475"/>
            <a:ext cx="0" cy="818756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</p:spPr>
      </p:cxnSp>
      <p:sp>
        <p:nvSpPr>
          <p:cNvPr id="43" name="TextBox 42"/>
          <p:cNvSpPr txBox="1"/>
          <p:nvPr/>
        </p:nvSpPr>
        <p:spPr>
          <a:xfrm rot="16200000">
            <a:off x="-1128056" y="3709658"/>
            <a:ext cx="28472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i="0" dirty="0" smtClean="0"/>
              <a:t>The </a:t>
            </a:r>
            <a:r>
              <a:rPr lang="en-US" sz="2400" i="0" dirty="0" err="1" smtClean="0"/>
              <a:t>lookahead</a:t>
            </a:r>
            <a:r>
              <a:rPr lang="en-US" sz="2400" i="0" dirty="0" smtClean="0"/>
              <a:t> model</a:t>
            </a:r>
          </a:p>
        </p:txBody>
      </p:sp>
      <p:cxnSp>
        <p:nvCxnSpPr>
          <p:cNvPr id="45" name="Straight Arrow Connector 44"/>
          <p:cNvCxnSpPr>
            <a:endCxn id="3" idx="1"/>
          </p:cNvCxnSpPr>
          <p:nvPr/>
        </p:nvCxnSpPr>
        <p:spPr bwMode="auto">
          <a:xfrm flipV="1">
            <a:off x="683986" y="2472872"/>
            <a:ext cx="1814" cy="2735216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graphicFrame>
        <p:nvGraphicFramePr>
          <p:cNvPr id="47" name="Object 46"/>
          <p:cNvGraphicFramePr>
            <a:graphicFrameLocks noChangeAspect="1"/>
          </p:cNvGraphicFramePr>
          <p:nvPr>
            <p:extLst/>
          </p:nvPr>
        </p:nvGraphicFramePr>
        <p:xfrm>
          <a:off x="591483" y="5588747"/>
          <a:ext cx="199589" cy="3421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8" name="Equation" r:id="rId4" imgW="88560" imgH="152280" progId="Equation.DSMT4">
                  <p:embed/>
                </p:oleObj>
              </mc:Choice>
              <mc:Fallback>
                <p:oleObj name="Equation" r:id="rId4" imgW="88560" imgH="152280" progId="Equation.DSMT4">
                  <p:embed/>
                  <p:pic>
                    <p:nvPicPr>
                      <p:cNvPr id="47" name="Object 4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91483" y="5588747"/>
                        <a:ext cx="199589" cy="3421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47"/>
          <p:cNvGraphicFramePr>
            <a:graphicFrameLocks noChangeAspect="1"/>
          </p:cNvGraphicFramePr>
          <p:nvPr>
            <p:extLst/>
          </p:nvPr>
        </p:nvGraphicFramePr>
        <p:xfrm>
          <a:off x="1789113" y="5545965"/>
          <a:ext cx="625072" cy="4008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9" name="Equation" r:id="rId6" imgW="279360" imgH="177480" progId="Equation.DSMT4">
                  <p:embed/>
                </p:oleObj>
              </mc:Choice>
              <mc:Fallback>
                <p:oleObj name="Equation" r:id="rId6" imgW="279360" imgH="177480" progId="Equation.DSMT4">
                  <p:embed/>
                  <p:pic>
                    <p:nvPicPr>
                      <p:cNvPr id="48" name="Object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9113" y="5545965"/>
                        <a:ext cx="625072" cy="4008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48"/>
          <p:cNvGraphicFramePr>
            <a:graphicFrameLocks noChangeAspect="1"/>
          </p:cNvGraphicFramePr>
          <p:nvPr>
            <p:extLst/>
          </p:nvPr>
        </p:nvGraphicFramePr>
        <p:xfrm>
          <a:off x="3182938" y="5546725"/>
          <a:ext cx="682625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0" name="Equation" r:id="rId8" imgW="304560" imgH="177480" progId="Equation.DSMT4">
                  <p:embed/>
                </p:oleObj>
              </mc:Choice>
              <mc:Fallback>
                <p:oleObj name="Equation" r:id="rId8" imgW="304560" imgH="177480" progId="Equation.DSMT4">
                  <p:embed/>
                  <p:pic>
                    <p:nvPicPr>
                      <p:cNvPr id="49" name="Object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2938" y="5546725"/>
                        <a:ext cx="682625" cy="400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49"/>
          <p:cNvGraphicFramePr>
            <a:graphicFrameLocks noChangeAspect="1"/>
          </p:cNvGraphicFramePr>
          <p:nvPr>
            <p:extLst/>
          </p:nvPr>
        </p:nvGraphicFramePr>
        <p:xfrm>
          <a:off x="4657725" y="5546725"/>
          <a:ext cx="654050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1" name="Equation" r:id="rId10" imgW="291960" imgH="177480" progId="Equation.DSMT4">
                  <p:embed/>
                </p:oleObj>
              </mc:Choice>
              <mc:Fallback>
                <p:oleObj name="Equation" r:id="rId10" imgW="291960" imgH="177480" progId="Equation.DSMT4">
                  <p:embed/>
                  <p:pic>
                    <p:nvPicPr>
                      <p:cNvPr id="50" name="Object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57725" y="5546725"/>
                        <a:ext cx="654050" cy="400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9" name="Straight Arrow Connector 38"/>
          <p:cNvCxnSpPr/>
          <p:nvPr/>
        </p:nvCxnSpPr>
        <p:spPr bwMode="auto">
          <a:xfrm>
            <a:off x="3519698" y="3721100"/>
            <a:ext cx="0" cy="1619431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</p:spPr>
      </p:cxn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2018 W.B.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59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8050" name="Picture 16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99347">
            <a:off x="926219" y="3340878"/>
            <a:ext cx="416242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storage optimization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2659743"/>
          </a:xfrm>
        </p:spPr>
        <p:txBody>
          <a:bodyPr/>
          <a:lstStyle/>
          <a:p>
            <a:r>
              <a:rPr lang="en-US" dirty="0" err="1" smtClean="0"/>
              <a:t>Lookahead</a:t>
            </a:r>
            <a:r>
              <a:rPr lang="en-US" dirty="0" smtClean="0"/>
              <a:t> policies peek into the future</a:t>
            </a:r>
          </a:p>
          <a:p>
            <a:pPr lvl="1"/>
            <a:r>
              <a:rPr lang="en-US" dirty="0" smtClean="0"/>
              <a:t>Optimize over deterministic </a:t>
            </a:r>
            <a:r>
              <a:rPr lang="en-US" dirty="0" err="1" smtClean="0"/>
              <a:t>lookahead</a:t>
            </a:r>
            <a:r>
              <a:rPr lang="en-US" dirty="0" smtClean="0"/>
              <a:t> model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683986" y="5368471"/>
            <a:ext cx="7823200" cy="0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2106390" y="5223328"/>
            <a:ext cx="0" cy="290286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691278" y="5230588"/>
            <a:ext cx="0" cy="290286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3521508" y="5216074"/>
            <a:ext cx="0" cy="290286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4935596" y="5218549"/>
            <a:ext cx="0" cy="290286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6350714" y="5211295"/>
            <a:ext cx="0" cy="290286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>
            <a:off x="7760430" y="5208088"/>
            <a:ext cx="0" cy="290286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Arrow Connector 29"/>
          <p:cNvCxnSpPr/>
          <p:nvPr/>
        </p:nvCxnSpPr>
        <p:spPr bwMode="auto">
          <a:xfrm flipV="1">
            <a:off x="691278" y="2832100"/>
            <a:ext cx="4337922" cy="2529117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3221647" y="6019800"/>
            <a:ext cx="2199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0" dirty="0" smtClean="0"/>
              <a:t>The real process</a:t>
            </a:r>
            <a:endParaRPr lang="en-US" sz="2400" i="0" dirty="0"/>
          </a:p>
        </p:txBody>
      </p:sp>
      <p:cxnSp>
        <p:nvCxnSpPr>
          <p:cNvPr id="33" name="Straight Arrow Connector 32"/>
          <p:cNvCxnSpPr/>
          <p:nvPr/>
        </p:nvCxnSpPr>
        <p:spPr bwMode="auto">
          <a:xfrm flipV="1">
            <a:off x="2113678" y="2832100"/>
            <a:ext cx="4337922" cy="2529117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" name="Straight Arrow Connector 33"/>
          <p:cNvCxnSpPr/>
          <p:nvPr/>
        </p:nvCxnSpPr>
        <p:spPr bwMode="auto">
          <a:xfrm flipV="1">
            <a:off x="3523378" y="2832100"/>
            <a:ext cx="4337922" cy="2529117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 flipV="1">
            <a:off x="4958478" y="2984500"/>
            <a:ext cx="4071222" cy="2376718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7260205" y="3949700"/>
            <a:ext cx="12105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0" dirty="0" smtClean="0"/>
              <a:t>.  .  .  .</a:t>
            </a:r>
          </a:p>
        </p:txBody>
      </p:sp>
      <p:cxnSp>
        <p:nvCxnSpPr>
          <p:cNvPr id="38" name="Straight Arrow Connector 37"/>
          <p:cNvCxnSpPr/>
          <p:nvPr/>
        </p:nvCxnSpPr>
        <p:spPr bwMode="auto">
          <a:xfrm>
            <a:off x="2106390" y="4534475"/>
            <a:ext cx="0" cy="818756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</p:spPr>
      </p:cxnSp>
      <p:sp>
        <p:nvSpPr>
          <p:cNvPr id="43" name="TextBox 42"/>
          <p:cNvSpPr txBox="1"/>
          <p:nvPr/>
        </p:nvSpPr>
        <p:spPr>
          <a:xfrm rot="16200000">
            <a:off x="-1128056" y="3709658"/>
            <a:ext cx="28472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i="0" dirty="0" smtClean="0"/>
              <a:t>The </a:t>
            </a:r>
            <a:r>
              <a:rPr lang="en-US" sz="2400" i="0" dirty="0" err="1" smtClean="0"/>
              <a:t>lookahead</a:t>
            </a:r>
            <a:r>
              <a:rPr lang="en-US" sz="2400" i="0" dirty="0" smtClean="0"/>
              <a:t> model</a:t>
            </a:r>
          </a:p>
        </p:txBody>
      </p:sp>
      <p:cxnSp>
        <p:nvCxnSpPr>
          <p:cNvPr id="45" name="Straight Arrow Connector 44"/>
          <p:cNvCxnSpPr>
            <a:endCxn id="3" idx="1"/>
          </p:cNvCxnSpPr>
          <p:nvPr/>
        </p:nvCxnSpPr>
        <p:spPr bwMode="auto">
          <a:xfrm flipV="1">
            <a:off x="683986" y="2472872"/>
            <a:ext cx="1814" cy="2735216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graphicFrame>
        <p:nvGraphicFramePr>
          <p:cNvPr id="47" name="Object 46"/>
          <p:cNvGraphicFramePr>
            <a:graphicFrameLocks noChangeAspect="1"/>
          </p:cNvGraphicFramePr>
          <p:nvPr>
            <p:extLst/>
          </p:nvPr>
        </p:nvGraphicFramePr>
        <p:xfrm>
          <a:off x="591483" y="5588747"/>
          <a:ext cx="199589" cy="3421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2" name="Equation" r:id="rId5" imgW="88560" imgH="152280" progId="Equation.DSMT4">
                  <p:embed/>
                </p:oleObj>
              </mc:Choice>
              <mc:Fallback>
                <p:oleObj name="Equation" r:id="rId5" imgW="88560" imgH="152280" progId="Equation.DSMT4">
                  <p:embed/>
                  <p:pic>
                    <p:nvPicPr>
                      <p:cNvPr id="47" name="Object 4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91483" y="5588747"/>
                        <a:ext cx="199589" cy="3421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47"/>
          <p:cNvGraphicFramePr>
            <a:graphicFrameLocks noChangeAspect="1"/>
          </p:cNvGraphicFramePr>
          <p:nvPr>
            <p:extLst/>
          </p:nvPr>
        </p:nvGraphicFramePr>
        <p:xfrm>
          <a:off x="1789113" y="5545965"/>
          <a:ext cx="625072" cy="4008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3" name="Equation" r:id="rId7" imgW="279360" imgH="177480" progId="Equation.DSMT4">
                  <p:embed/>
                </p:oleObj>
              </mc:Choice>
              <mc:Fallback>
                <p:oleObj name="Equation" r:id="rId7" imgW="279360" imgH="177480" progId="Equation.DSMT4">
                  <p:embed/>
                  <p:pic>
                    <p:nvPicPr>
                      <p:cNvPr id="48" name="Object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9113" y="5545965"/>
                        <a:ext cx="625072" cy="4008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48"/>
          <p:cNvGraphicFramePr>
            <a:graphicFrameLocks noChangeAspect="1"/>
          </p:cNvGraphicFramePr>
          <p:nvPr>
            <p:extLst/>
          </p:nvPr>
        </p:nvGraphicFramePr>
        <p:xfrm>
          <a:off x="3182938" y="5546725"/>
          <a:ext cx="682625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4" name="Equation" r:id="rId9" imgW="304560" imgH="177480" progId="Equation.DSMT4">
                  <p:embed/>
                </p:oleObj>
              </mc:Choice>
              <mc:Fallback>
                <p:oleObj name="Equation" r:id="rId9" imgW="304560" imgH="177480" progId="Equation.DSMT4">
                  <p:embed/>
                  <p:pic>
                    <p:nvPicPr>
                      <p:cNvPr id="49" name="Object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2938" y="5546725"/>
                        <a:ext cx="682625" cy="400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49"/>
          <p:cNvGraphicFramePr>
            <a:graphicFrameLocks noChangeAspect="1"/>
          </p:cNvGraphicFramePr>
          <p:nvPr>
            <p:extLst/>
          </p:nvPr>
        </p:nvGraphicFramePr>
        <p:xfrm>
          <a:off x="4657725" y="5546725"/>
          <a:ext cx="654050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5" name="Equation" r:id="rId11" imgW="291960" imgH="177480" progId="Equation.DSMT4">
                  <p:embed/>
                </p:oleObj>
              </mc:Choice>
              <mc:Fallback>
                <p:oleObj name="Equation" r:id="rId11" imgW="291960" imgH="177480" progId="Equation.DSMT4">
                  <p:embed/>
                  <p:pic>
                    <p:nvPicPr>
                      <p:cNvPr id="50" name="Object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57725" y="5546725"/>
                        <a:ext cx="654050" cy="400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9" name="Straight Arrow Connector 38"/>
          <p:cNvCxnSpPr/>
          <p:nvPr/>
        </p:nvCxnSpPr>
        <p:spPr bwMode="auto">
          <a:xfrm>
            <a:off x="3519698" y="3721100"/>
            <a:ext cx="0" cy="1619431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</p:spPr>
      </p:cxn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2018 W.B.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35107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9074" name="Picture 16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48014">
            <a:off x="2236836" y="3095625"/>
            <a:ext cx="52387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storage optimization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2659743"/>
          </a:xfrm>
        </p:spPr>
        <p:txBody>
          <a:bodyPr/>
          <a:lstStyle/>
          <a:p>
            <a:r>
              <a:rPr lang="en-US" dirty="0" err="1" smtClean="0"/>
              <a:t>Lookahead</a:t>
            </a:r>
            <a:r>
              <a:rPr lang="en-US" dirty="0" smtClean="0"/>
              <a:t> policies peek into the future</a:t>
            </a:r>
          </a:p>
          <a:p>
            <a:pPr lvl="1"/>
            <a:r>
              <a:rPr lang="en-US" dirty="0" smtClean="0"/>
              <a:t>Optimize over deterministic </a:t>
            </a:r>
            <a:r>
              <a:rPr lang="en-US" dirty="0" err="1" smtClean="0"/>
              <a:t>lookahead</a:t>
            </a:r>
            <a:r>
              <a:rPr lang="en-US" dirty="0" smtClean="0"/>
              <a:t> model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683986" y="5368471"/>
            <a:ext cx="7823200" cy="0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2106390" y="5223328"/>
            <a:ext cx="0" cy="290286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691278" y="5230588"/>
            <a:ext cx="0" cy="290286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3521508" y="5216074"/>
            <a:ext cx="0" cy="290286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4935596" y="5218549"/>
            <a:ext cx="0" cy="290286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6350714" y="5211295"/>
            <a:ext cx="0" cy="290286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>
            <a:off x="7760430" y="5208088"/>
            <a:ext cx="0" cy="290286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Arrow Connector 29"/>
          <p:cNvCxnSpPr/>
          <p:nvPr/>
        </p:nvCxnSpPr>
        <p:spPr bwMode="auto">
          <a:xfrm flipV="1">
            <a:off x="691278" y="2832100"/>
            <a:ext cx="4337922" cy="2529117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3221647" y="6019800"/>
            <a:ext cx="2199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0" dirty="0" smtClean="0"/>
              <a:t>The real process</a:t>
            </a:r>
            <a:endParaRPr lang="en-US" sz="2400" i="0" dirty="0"/>
          </a:p>
        </p:txBody>
      </p:sp>
      <p:cxnSp>
        <p:nvCxnSpPr>
          <p:cNvPr id="33" name="Straight Arrow Connector 32"/>
          <p:cNvCxnSpPr/>
          <p:nvPr/>
        </p:nvCxnSpPr>
        <p:spPr bwMode="auto">
          <a:xfrm flipV="1">
            <a:off x="2113678" y="2832100"/>
            <a:ext cx="4337922" cy="2529117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" name="Straight Arrow Connector 33"/>
          <p:cNvCxnSpPr/>
          <p:nvPr/>
        </p:nvCxnSpPr>
        <p:spPr bwMode="auto">
          <a:xfrm flipV="1">
            <a:off x="3523378" y="2832100"/>
            <a:ext cx="4337922" cy="2529117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 flipV="1">
            <a:off x="4958478" y="2984500"/>
            <a:ext cx="4071222" cy="2376718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7260205" y="3949700"/>
            <a:ext cx="12105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0" dirty="0" smtClean="0"/>
              <a:t>.  .  .  .</a:t>
            </a:r>
          </a:p>
        </p:txBody>
      </p:sp>
      <p:cxnSp>
        <p:nvCxnSpPr>
          <p:cNvPr id="38" name="Straight Arrow Connector 37"/>
          <p:cNvCxnSpPr/>
          <p:nvPr/>
        </p:nvCxnSpPr>
        <p:spPr bwMode="auto">
          <a:xfrm>
            <a:off x="2106390" y="4534475"/>
            <a:ext cx="0" cy="818756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</p:spPr>
      </p:cxnSp>
      <p:sp>
        <p:nvSpPr>
          <p:cNvPr id="43" name="TextBox 42"/>
          <p:cNvSpPr txBox="1"/>
          <p:nvPr/>
        </p:nvSpPr>
        <p:spPr>
          <a:xfrm rot="16200000">
            <a:off x="-1128056" y="3709658"/>
            <a:ext cx="28472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i="0" dirty="0" smtClean="0"/>
              <a:t>The </a:t>
            </a:r>
            <a:r>
              <a:rPr lang="en-US" sz="2400" i="0" dirty="0" err="1" smtClean="0"/>
              <a:t>lookahead</a:t>
            </a:r>
            <a:r>
              <a:rPr lang="en-US" sz="2400" i="0" dirty="0" smtClean="0"/>
              <a:t> model</a:t>
            </a:r>
          </a:p>
        </p:txBody>
      </p:sp>
      <p:cxnSp>
        <p:nvCxnSpPr>
          <p:cNvPr id="45" name="Straight Arrow Connector 44"/>
          <p:cNvCxnSpPr>
            <a:endCxn id="3" idx="1"/>
          </p:cNvCxnSpPr>
          <p:nvPr/>
        </p:nvCxnSpPr>
        <p:spPr bwMode="auto">
          <a:xfrm flipV="1">
            <a:off x="683986" y="2472872"/>
            <a:ext cx="1814" cy="2735216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graphicFrame>
        <p:nvGraphicFramePr>
          <p:cNvPr id="47" name="Object 46"/>
          <p:cNvGraphicFramePr>
            <a:graphicFrameLocks noChangeAspect="1"/>
          </p:cNvGraphicFramePr>
          <p:nvPr>
            <p:extLst/>
          </p:nvPr>
        </p:nvGraphicFramePr>
        <p:xfrm>
          <a:off x="591483" y="5588747"/>
          <a:ext cx="199589" cy="3421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6" name="Equation" r:id="rId5" imgW="88560" imgH="152280" progId="Equation.DSMT4">
                  <p:embed/>
                </p:oleObj>
              </mc:Choice>
              <mc:Fallback>
                <p:oleObj name="Equation" r:id="rId5" imgW="88560" imgH="152280" progId="Equation.DSMT4">
                  <p:embed/>
                  <p:pic>
                    <p:nvPicPr>
                      <p:cNvPr id="47" name="Object 4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91483" y="5588747"/>
                        <a:ext cx="199589" cy="3421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47"/>
          <p:cNvGraphicFramePr>
            <a:graphicFrameLocks noChangeAspect="1"/>
          </p:cNvGraphicFramePr>
          <p:nvPr>
            <p:extLst/>
          </p:nvPr>
        </p:nvGraphicFramePr>
        <p:xfrm>
          <a:off x="1789113" y="5545965"/>
          <a:ext cx="625072" cy="4008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7" name="Equation" r:id="rId7" imgW="279360" imgH="177480" progId="Equation.DSMT4">
                  <p:embed/>
                </p:oleObj>
              </mc:Choice>
              <mc:Fallback>
                <p:oleObj name="Equation" r:id="rId7" imgW="279360" imgH="177480" progId="Equation.DSMT4">
                  <p:embed/>
                  <p:pic>
                    <p:nvPicPr>
                      <p:cNvPr id="48" name="Object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9113" y="5545965"/>
                        <a:ext cx="625072" cy="4008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48"/>
          <p:cNvGraphicFramePr>
            <a:graphicFrameLocks noChangeAspect="1"/>
          </p:cNvGraphicFramePr>
          <p:nvPr>
            <p:extLst/>
          </p:nvPr>
        </p:nvGraphicFramePr>
        <p:xfrm>
          <a:off x="3182938" y="5546725"/>
          <a:ext cx="682625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8" name="Equation" r:id="rId9" imgW="304560" imgH="177480" progId="Equation.DSMT4">
                  <p:embed/>
                </p:oleObj>
              </mc:Choice>
              <mc:Fallback>
                <p:oleObj name="Equation" r:id="rId9" imgW="304560" imgH="177480" progId="Equation.DSMT4">
                  <p:embed/>
                  <p:pic>
                    <p:nvPicPr>
                      <p:cNvPr id="49" name="Object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2938" y="5546725"/>
                        <a:ext cx="682625" cy="400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49"/>
          <p:cNvGraphicFramePr>
            <a:graphicFrameLocks noChangeAspect="1"/>
          </p:cNvGraphicFramePr>
          <p:nvPr>
            <p:extLst/>
          </p:nvPr>
        </p:nvGraphicFramePr>
        <p:xfrm>
          <a:off x="4657725" y="5546725"/>
          <a:ext cx="654050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9" name="Equation" r:id="rId11" imgW="291960" imgH="177480" progId="Equation.DSMT4">
                  <p:embed/>
                </p:oleObj>
              </mc:Choice>
              <mc:Fallback>
                <p:oleObj name="Equation" r:id="rId11" imgW="291960" imgH="177480" progId="Equation.DSMT4">
                  <p:embed/>
                  <p:pic>
                    <p:nvPicPr>
                      <p:cNvPr id="50" name="Object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57725" y="5546725"/>
                        <a:ext cx="654050" cy="400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9" name="Straight Arrow Connector 38"/>
          <p:cNvCxnSpPr/>
          <p:nvPr/>
        </p:nvCxnSpPr>
        <p:spPr bwMode="auto">
          <a:xfrm>
            <a:off x="3519698" y="3721100"/>
            <a:ext cx="0" cy="1619431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</p:spPr>
      </p:cxn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2018 W.B.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89202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0098" name="Picture 16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36609">
            <a:off x="3436179" y="3167965"/>
            <a:ext cx="54102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storage optimization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2659743"/>
          </a:xfrm>
        </p:spPr>
        <p:txBody>
          <a:bodyPr/>
          <a:lstStyle/>
          <a:p>
            <a:r>
              <a:rPr lang="en-US" dirty="0" err="1" smtClean="0"/>
              <a:t>Lookahead</a:t>
            </a:r>
            <a:r>
              <a:rPr lang="en-US" dirty="0" smtClean="0"/>
              <a:t> policies peek into the future</a:t>
            </a:r>
          </a:p>
          <a:p>
            <a:pPr lvl="1"/>
            <a:r>
              <a:rPr lang="en-US" dirty="0" smtClean="0"/>
              <a:t>Optimize over deterministic </a:t>
            </a:r>
            <a:r>
              <a:rPr lang="en-US" dirty="0" err="1" smtClean="0"/>
              <a:t>lookahead</a:t>
            </a:r>
            <a:r>
              <a:rPr lang="en-US" dirty="0" smtClean="0"/>
              <a:t> model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683986" y="5368471"/>
            <a:ext cx="7823200" cy="0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2106390" y="5223328"/>
            <a:ext cx="0" cy="290286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691278" y="5230588"/>
            <a:ext cx="0" cy="290286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3521508" y="5216074"/>
            <a:ext cx="0" cy="290286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4935596" y="5218549"/>
            <a:ext cx="0" cy="290286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6350714" y="5211295"/>
            <a:ext cx="0" cy="290286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>
            <a:off x="7760430" y="5208088"/>
            <a:ext cx="0" cy="290286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Arrow Connector 29"/>
          <p:cNvCxnSpPr/>
          <p:nvPr/>
        </p:nvCxnSpPr>
        <p:spPr bwMode="auto">
          <a:xfrm flipV="1">
            <a:off x="691278" y="2832100"/>
            <a:ext cx="4337922" cy="2529117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3221647" y="6019800"/>
            <a:ext cx="2199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0" dirty="0" smtClean="0"/>
              <a:t>The real process</a:t>
            </a:r>
            <a:endParaRPr lang="en-US" sz="2400" i="0" dirty="0"/>
          </a:p>
        </p:txBody>
      </p:sp>
      <p:cxnSp>
        <p:nvCxnSpPr>
          <p:cNvPr id="33" name="Straight Arrow Connector 32"/>
          <p:cNvCxnSpPr/>
          <p:nvPr/>
        </p:nvCxnSpPr>
        <p:spPr bwMode="auto">
          <a:xfrm flipV="1">
            <a:off x="2113678" y="2832100"/>
            <a:ext cx="4337922" cy="2529117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" name="Straight Arrow Connector 33"/>
          <p:cNvCxnSpPr/>
          <p:nvPr/>
        </p:nvCxnSpPr>
        <p:spPr bwMode="auto">
          <a:xfrm flipV="1">
            <a:off x="3523378" y="2832100"/>
            <a:ext cx="4337922" cy="2529117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 flipV="1">
            <a:off x="4958478" y="2984500"/>
            <a:ext cx="4071222" cy="2376718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7260205" y="3949700"/>
            <a:ext cx="12105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0" dirty="0" smtClean="0"/>
              <a:t>.  .  .  .</a:t>
            </a:r>
          </a:p>
        </p:txBody>
      </p:sp>
      <p:cxnSp>
        <p:nvCxnSpPr>
          <p:cNvPr id="38" name="Straight Arrow Connector 37"/>
          <p:cNvCxnSpPr/>
          <p:nvPr/>
        </p:nvCxnSpPr>
        <p:spPr bwMode="auto">
          <a:xfrm>
            <a:off x="2106390" y="4534475"/>
            <a:ext cx="0" cy="818756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</p:spPr>
      </p:cxnSp>
      <p:sp>
        <p:nvSpPr>
          <p:cNvPr id="43" name="TextBox 42"/>
          <p:cNvSpPr txBox="1"/>
          <p:nvPr/>
        </p:nvSpPr>
        <p:spPr>
          <a:xfrm rot="16200000">
            <a:off x="-1128056" y="3709658"/>
            <a:ext cx="28472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i="0" dirty="0" smtClean="0"/>
              <a:t>The </a:t>
            </a:r>
            <a:r>
              <a:rPr lang="en-US" sz="2400" i="0" dirty="0" err="1" smtClean="0"/>
              <a:t>lookahead</a:t>
            </a:r>
            <a:r>
              <a:rPr lang="en-US" sz="2400" i="0" dirty="0" smtClean="0"/>
              <a:t> model</a:t>
            </a:r>
          </a:p>
        </p:txBody>
      </p:sp>
      <p:cxnSp>
        <p:nvCxnSpPr>
          <p:cNvPr id="45" name="Straight Arrow Connector 44"/>
          <p:cNvCxnSpPr>
            <a:endCxn id="3" idx="1"/>
          </p:cNvCxnSpPr>
          <p:nvPr/>
        </p:nvCxnSpPr>
        <p:spPr bwMode="auto">
          <a:xfrm flipV="1">
            <a:off x="683986" y="2472872"/>
            <a:ext cx="1814" cy="2735216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graphicFrame>
        <p:nvGraphicFramePr>
          <p:cNvPr id="47" name="Object 46"/>
          <p:cNvGraphicFramePr>
            <a:graphicFrameLocks noChangeAspect="1"/>
          </p:cNvGraphicFramePr>
          <p:nvPr>
            <p:extLst/>
          </p:nvPr>
        </p:nvGraphicFramePr>
        <p:xfrm>
          <a:off x="591483" y="5588747"/>
          <a:ext cx="199589" cy="3421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0" name="Equation" r:id="rId5" imgW="88560" imgH="152280" progId="Equation.DSMT4">
                  <p:embed/>
                </p:oleObj>
              </mc:Choice>
              <mc:Fallback>
                <p:oleObj name="Equation" r:id="rId5" imgW="88560" imgH="152280" progId="Equation.DSMT4">
                  <p:embed/>
                  <p:pic>
                    <p:nvPicPr>
                      <p:cNvPr id="47" name="Object 4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91483" y="5588747"/>
                        <a:ext cx="199589" cy="3421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47"/>
          <p:cNvGraphicFramePr>
            <a:graphicFrameLocks noChangeAspect="1"/>
          </p:cNvGraphicFramePr>
          <p:nvPr>
            <p:extLst/>
          </p:nvPr>
        </p:nvGraphicFramePr>
        <p:xfrm>
          <a:off x="1789113" y="5545965"/>
          <a:ext cx="625072" cy="4008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1" name="Equation" r:id="rId7" imgW="279360" imgH="177480" progId="Equation.DSMT4">
                  <p:embed/>
                </p:oleObj>
              </mc:Choice>
              <mc:Fallback>
                <p:oleObj name="Equation" r:id="rId7" imgW="279360" imgH="177480" progId="Equation.DSMT4">
                  <p:embed/>
                  <p:pic>
                    <p:nvPicPr>
                      <p:cNvPr id="48" name="Object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9113" y="5545965"/>
                        <a:ext cx="625072" cy="4008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48"/>
          <p:cNvGraphicFramePr>
            <a:graphicFrameLocks noChangeAspect="1"/>
          </p:cNvGraphicFramePr>
          <p:nvPr>
            <p:extLst/>
          </p:nvPr>
        </p:nvGraphicFramePr>
        <p:xfrm>
          <a:off x="3182938" y="5546725"/>
          <a:ext cx="682625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2" name="Equation" r:id="rId9" imgW="304560" imgH="177480" progId="Equation.DSMT4">
                  <p:embed/>
                </p:oleObj>
              </mc:Choice>
              <mc:Fallback>
                <p:oleObj name="Equation" r:id="rId9" imgW="304560" imgH="177480" progId="Equation.DSMT4">
                  <p:embed/>
                  <p:pic>
                    <p:nvPicPr>
                      <p:cNvPr id="49" name="Object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2938" y="5546725"/>
                        <a:ext cx="682625" cy="400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49"/>
          <p:cNvGraphicFramePr>
            <a:graphicFrameLocks noChangeAspect="1"/>
          </p:cNvGraphicFramePr>
          <p:nvPr>
            <p:extLst/>
          </p:nvPr>
        </p:nvGraphicFramePr>
        <p:xfrm>
          <a:off x="4657725" y="5546725"/>
          <a:ext cx="654050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3" name="Equation" r:id="rId11" imgW="291960" imgH="177480" progId="Equation.DSMT4">
                  <p:embed/>
                </p:oleObj>
              </mc:Choice>
              <mc:Fallback>
                <p:oleObj name="Equation" r:id="rId11" imgW="291960" imgH="177480" progId="Equation.DSMT4">
                  <p:embed/>
                  <p:pic>
                    <p:nvPicPr>
                      <p:cNvPr id="50" name="Object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57725" y="5546725"/>
                        <a:ext cx="654050" cy="400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9" name="Straight Arrow Connector 38"/>
          <p:cNvCxnSpPr/>
          <p:nvPr/>
        </p:nvCxnSpPr>
        <p:spPr bwMode="auto">
          <a:xfrm>
            <a:off x="3519698" y="3721100"/>
            <a:ext cx="0" cy="1619431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</p:spPr>
      </p:cxn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2018 W.B.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05276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storage optimization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Benchmark policy – Deterministic </a:t>
            </a:r>
            <a:r>
              <a:rPr lang="en-US" dirty="0" err="1" smtClean="0"/>
              <a:t>lookahead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59812"/>
          <a:stretch/>
        </p:blipFill>
        <p:spPr>
          <a:xfrm>
            <a:off x="171100" y="1600200"/>
            <a:ext cx="8070279" cy="131078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2790065" y="5044662"/>
            <a:ext cx="4058816" cy="48519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2986940" y="3021301"/>
          <a:ext cx="3665067" cy="34881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4" name="Equation" r:id="rId4" imgW="1841400" imgH="1752480" progId="Equation.DSMT4">
                  <p:embed/>
                </p:oleObj>
              </mc:Choice>
              <mc:Fallback>
                <p:oleObj name="Equation" r:id="rId4" imgW="1841400" imgH="175248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986940" y="3021301"/>
                        <a:ext cx="3665067" cy="34881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9382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887" y="2087359"/>
            <a:ext cx="5390602" cy="5411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storage optimization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8266176" cy="4953000"/>
          </a:xfrm>
        </p:spPr>
        <p:txBody>
          <a:bodyPr/>
          <a:lstStyle/>
          <a:p>
            <a:r>
              <a:rPr lang="en-US" dirty="0" smtClean="0"/>
              <a:t>Parametric cost function approximations</a:t>
            </a:r>
          </a:p>
          <a:p>
            <a:pPr lvl="1"/>
            <a:r>
              <a:rPr lang="en-US" dirty="0" smtClean="0"/>
              <a:t>Replace the constraint 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 smtClean="0"/>
              <a:t>    with:</a:t>
            </a:r>
          </a:p>
          <a:p>
            <a:pPr lvl="1"/>
            <a:r>
              <a:rPr lang="en-US" dirty="0" smtClean="0"/>
              <a:t>Lookup table modified forecasts (one adjustment term for each time </a:t>
            </a:r>
            <a:r>
              <a:rPr lang="en-US" i="1" dirty="0"/>
              <a:t> </a:t>
            </a:r>
            <a:r>
              <a:rPr lang="en-US" i="1" dirty="0" smtClean="0"/>
              <a:t>         </a:t>
            </a:r>
            <a:r>
              <a:rPr lang="en-US" dirty="0" smtClean="0"/>
              <a:t>     in the future):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We can simulate the performance of a parameterized policy</a:t>
            </a:r>
          </a:p>
          <a:p>
            <a:pPr lvl="2"/>
            <a:endParaRPr lang="en-US" dirty="0"/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The challenge is to optimize the parameters:</a:t>
            </a:r>
          </a:p>
          <a:p>
            <a:pPr lvl="1"/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2743199" y="3478120"/>
          <a:ext cx="1108728" cy="337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8" name="Equation" r:id="rId4" imgW="583920" imgH="177480" progId="Equation.DSMT4">
                  <p:embed/>
                </p:oleObj>
              </mc:Choice>
              <mc:Fallback>
                <p:oleObj name="Equation" r:id="rId4" imgW="583920" imgH="17748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43199" y="3478120"/>
                        <a:ext cx="1108728" cy="3374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2395538" y="3852863"/>
          <a:ext cx="2238375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9" name="Equation" r:id="rId6" imgW="1180800" imgH="266400" progId="Equation.DSMT4">
                  <p:embed/>
                </p:oleObj>
              </mc:Choice>
              <mc:Fallback>
                <p:oleObj name="Equation" r:id="rId6" imgW="1180800" imgH="2664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395538" y="3852863"/>
                        <a:ext cx="2238375" cy="504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441003" y="1559368"/>
            <a:ext cx="3080004" cy="1398696"/>
          </a:xfrm>
          <a:prstGeom prst="rect">
            <a:avLst/>
          </a:prstGeom>
        </p:spPr>
      </p:pic>
      <p:graphicFrame>
        <p:nvGraphicFramePr>
          <p:cNvPr id="10" name="Object 9"/>
          <p:cNvGraphicFramePr>
            <a:graphicFrameLocks noChangeAspect="1"/>
          </p:cNvGraphicFramePr>
          <p:nvPr>
            <p:extLst/>
          </p:nvPr>
        </p:nvGraphicFramePr>
        <p:xfrm>
          <a:off x="6034573" y="1591352"/>
          <a:ext cx="407924" cy="4759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0" name="Equation" r:id="rId9" imgW="228600" imgH="266400" progId="Equation.DSMT4">
                  <p:embed/>
                </p:oleObj>
              </mc:Choice>
              <mc:Fallback>
                <p:oleObj name="Equation" r:id="rId9" imgW="228600" imgH="26640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034573" y="1591352"/>
                        <a:ext cx="407924" cy="47591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/>
          </p:nvPr>
        </p:nvGraphicFramePr>
        <p:xfrm>
          <a:off x="7483738" y="1559368"/>
          <a:ext cx="430212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1" name="Equation" r:id="rId11" imgW="241200" imgH="266400" progId="Equation.DSMT4">
                  <p:embed/>
                </p:oleObj>
              </mc:Choice>
              <mc:Fallback>
                <p:oleObj name="Equation" r:id="rId11" imgW="241200" imgH="26640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483738" y="1559368"/>
                        <a:ext cx="430212" cy="4762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/>
        </p:nvSpPr>
        <p:spPr bwMode="auto">
          <a:xfrm>
            <a:off x="1152184" y="2100493"/>
            <a:ext cx="4058816" cy="48519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822485" y="3872700"/>
            <a:ext cx="510830" cy="510830"/>
          </a:xfrm>
          <a:prstGeom prst="ellipse">
            <a:avLst/>
          </a:prstGeom>
          <a:ln w="19050">
            <a:solidFill>
              <a:srgbClr val="0033CC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/>
          </p:nvPr>
        </p:nvGraphicFramePr>
        <p:xfrm>
          <a:off x="2038584" y="4612724"/>
          <a:ext cx="4589462" cy="860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2" name="Equation" r:id="rId13" imgW="2361960" imgH="444240" progId="Equation.DSMT4">
                  <p:embed/>
                </p:oleObj>
              </mc:Choice>
              <mc:Fallback>
                <p:oleObj name="Equation" r:id="rId13" imgW="2361960" imgH="444240" progId="Equation.DSMT4">
                  <p:embed/>
                  <p:pic>
                    <p:nvPicPr>
                      <p:cNvPr id="19" name="Object 18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038584" y="4612724"/>
                        <a:ext cx="4589462" cy="860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/>
          </p:nvPr>
        </p:nvGraphicFramePr>
        <p:xfrm>
          <a:off x="2345417" y="5734052"/>
          <a:ext cx="3430588" cy="860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3" name="Equation" r:id="rId15" imgW="1765080" imgH="444240" progId="Equation.DSMT4">
                  <p:embed/>
                </p:oleObj>
              </mc:Choice>
              <mc:Fallback>
                <p:oleObj name="Equation" r:id="rId15" imgW="1765080" imgH="444240" progId="Equation.DSMT4">
                  <p:embed/>
                  <p:pic>
                    <p:nvPicPr>
                      <p:cNvPr id="20" name="Object 19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345417" y="5734052"/>
                        <a:ext cx="3430588" cy="860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93975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75" y="1954658"/>
            <a:ext cx="8163059" cy="46212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storage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One-dimensional contour plots – perfect forecast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 smtClean="0"/>
                  <a:t> for i=1,…, 8 hours into the future.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t="-1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4556353" y="6304871"/>
          <a:ext cx="266019" cy="3454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2" name="Equation" r:id="rId5" imgW="126720" imgH="164880" progId="Equation.DSMT4">
                  <p:embed/>
                </p:oleObj>
              </mc:Choice>
              <mc:Fallback>
                <p:oleObj name="Equation" r:id="rId5" imgW="126720" imgH="16488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56353" y="6304871"/>
                        <a:ext cx="266019" cy="3454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350997" y="6112917"/>
            <a:ext cx="691727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200" i="0" dirty="0" smtClean="0"/>
              <a:t>0.0                      0.2                       0.4                       0.6                       0.8                       1.0                       1.2 </a:t>
            </a: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6814457" y="2253343"/>
            <a:ext cx="0" cy="3859574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2205038" y="2660650"/>
          <a:ext cx="3090862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3" name="Equation" r:id="rId7" imgW="1688760" imgH="241200" progId="Equation.DSMT4">
                  <p:embed/>
                </p:oleObj>
              </mc:Choice>
              <mc:Fallback>
                <p:oleObj name="Equation" r:id="rId7" imgW="1688760" imgH="24120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205038" y="2660650"/>
                        <a:ext cx="3090862" cy="441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43957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829" y="2113606"/>
            <a:ext cx="7184030" cy="43742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storage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One-dimensional contour </a:t>
                </a:r>
                <a:r>
                  <a:rPr lang="en-US" dirty="0"/>
                  <a:t>plots-uncertain forecast</a:t>
                </a:r>
                <a:endParaRPr lang="en-US" dirty="0" smtClean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for </a:t>
                </a:r>
                <a:r>
                  <a:rPr lang="en-US" dirty="0" smtClean="0"/>
                  <a:t>i=9,…, 15 </a:t>
                </a:r>
                <a:r>
                  <a:rPr lang="en-US" dirty="0"/>
                  <a:t>hours into the future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t="-1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1350997" y="6112917"/>
            <a:ext cx="641714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200" i="0" dirty="0" smtClean="0"/>
              <a:t>0.0       0.2        0.4         0.6        0.8          1.0        1.2       1.4           1.6        1.8        2.0      2.2       2.4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4556353" y="6304871"/>
          <a:ext cx="266019" cy="3454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6" name="Equation" r:id="rId5" imgW="126720" imgH="164880" progId="Equation.DSMT4">
                  <p:embed/>
                </p:oleObj>
              </mc:Choice>
              <mc:Fallback>
                <p:oleObj name="Equation" r:id="rId5" imgW="126720" imgH="16488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56353" y="6304871"/>
                        <a:ext cx="266019" cy="3454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Straight Connector 9"/>
          <p:cNvCxnSpPr/>
          <p:nvPr/>
        </p:nvCxnSpPr>
        <p:spPr bwMode="auto">
          <a:xfrm>
            <a:off x="4071260" y="2253343"/>
            <a:ext cx="0" cy="3859574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42259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storage optimization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542812"/>
            <a:ext cx="7772400" cy="415337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00" y="1135837"/>
            <a:ext cx="9144000" cy="48863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70855" y="1382540"/>
            <a:ext cx="393056" cy="429348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300" i="0" dirty="0" smtClean="0"/>
              <a:t>2.0</a:t>
            </a:r>
          </a:p>
          <a:p>
            <a:pPr algn="l"/>
            <a:endParaRPr lang="en-US" sz="1300" i="0" dirty="0"/>
          </a:p>
          <a:p>
            <a:pPr algn="l"/>
            <a:r>
              <a:rPr lang="en-US" sz="1300" i="0" dirty="0" smtClean="0"/>
              <a:t>1.8</a:t>
            </a:r>
          </a:p>
          <a:p>
            <a:pPr algn="l"/>
            <a:endParaRPr lang="en-US" sz="1300" i="0" dirty="0"/>
          </a:p>
          <a:p>
            <a:pPr algn="l"/>
            <a:r>
              <a:rPr lang="en-US" sz="1300" i="0" dirty="0" smtClean="0"/>
              <a:t>1.6</a:t>
            </a:r>
          </a:p>
          <a:p>
            <a:pPr algn="l"/>
            <a:endParaRPr lang="en-US" sz="1300" i="0" dirty="0"/>
          </a:p>
          <a:p>
            <a:pPr algn="l"/>
            <a:r>
              <a:rPr lang="en-US" sz="1300" i="0" dirty="0" smtClean="0"/>
              <a:t>1.4</a:t>
            </a:r>
          </a:p>
          <a:p>
            <a:pPr algn="l"/>
            <a:endParaRPr lang="en-US" sz="1300" i="0" dirty="0"/>
          </a:p>
          <a:p>
            <a:pPr algn="l"/>
            <a:r>
              <a:rPr lang="en-US" sz="1300" i="0" dirty="0" smtClean="0"/>
              <a:t>1.2</a:t>
            </a:r>
          </a:p>
          <a:p>
            <a:pPr algn="l"/>
            <a:endParaRPr lang="en-US" sz="1300" i="0" dirty="0"/>
          </a:p>
          <a:p>
            <a:pPr algn="l"/>
            <a:r>
              <a:rPr lang="en-US" sz="1300" i="0" dirty="0" smtClean="0"/>
              <a:t>1.0</a:t>
            </a:r>
          </a:p>
          <a:p>
            <a:pPr algn="l"/>
            <a:endParaRPr lang="en-US" sz="1300" i="0" dirty="0"/>
          </a:p>
          <a:p>
            <a:pPr algn="l"/>
            <a:r>
              <a:rPr lang="en-US" sz="1300" i="0" dirty="0" smtClean="0"/>
              <a:t>0.8</a:t>
            </a:r>
          </a:p>
          <a:p>
            <a:pPr algn="l"/>
            <a:endParaRPr lang="en-US" sz="1300" i="0" dirty="0"/>
          </a:p>
          <a:p>
            <a:pPr algn="l"/>
            <a:r>
              <a:rPr lang="en-US" sz="1300" i="0" dirty="0" smtClean="0"/>
              <a:t>0.6</a:t>
            </a:r>
          </a:p>
          <a:p>
            <a:pPr algn="l"/>
            <a:endParaRPr lang="en-US" sz="1300" i="0" dirty="0"/>
          </a:p>
          <a:p>
            <a:pPr algn="l"/>
            <a:r>
              <a:rPr lang="en-US" sz="1300" i="0" dirty="0" smtClean="0"/>
              <a:t>0.4</a:t>
            </a:r>
          </a:p>
          <a:p>
            <a:pPr algn="l"/>
            <a:endParaRPr lang="en-US" sz="1300" i="0" dirty="0"/>
          </a:p>
          <a:p>
            <a:pPr algn="l"/>
            <a:r>
              <a:rPr lang="en-US" sz="1300" i="0" dirty="0" smtClean="0"/>
              <a:t>0.2</a:t>
            </a:r>
          </a:p>
          <a:p>
            <a:pPr algn="l"/>
            <a:endParaRPr lang="en-US" sz="1300" i="0" dirty="0"/>
          </a:p>
          <a:p>
            <a:pPr algn="l"/>
            <a:r>
              <a:rPr lang="en-US" sz="1300" i="0" dirty="0" smtClean="0"/>
              <a:t>0.0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545647" y="3213088"/>
          <a:ext cx="367393" cy="6011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0" name="Equation" r:id="rId5" imgW="139680" imgH="228600" progId="Equation.DSMT4">
                  <p:embed/>
                </p:oleObj>
              </mc:Choice>
              <mc:Fallback>
                <p:oleObj name="Equation" r:id="rId5" imgW="139680" imgH="2286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5647" y="3213088"/>
                        <a:ext cx="367393" cy="6011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4332288" y="5721350"/>
          <a:ext cx="501650" cy="601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1" name="Equation" r:id="rId7" imgW="190440" imgH="228600" progId="Equation.DSMT4">
                  <p:embed/>
                </p:oleObj>
              </mc:Choice>
              <mc:Fallback>
                <p:oleObj name="Equation" r:id="rId7" imgW="190440" imgH="2286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332288" y="5721350"/>
                        <a:ext cx="501650" cy="601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122397" y="5481545"/>
            <a:ext cx="6936514" cy="29238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300" i="0" dirty="0" smtClean="0"/>
              <a:t>0.0      0.2           0.4            0.6           0.8            1.0           1.2           1.4           1.6           1.8           2.0</a:t>
            </a:r>
          </a:p>
        </p:txBody>
      </p:sp>
    </p:spTree>
    <p:extLst>
      <p:ext uri="{BB962C8B-B14F-4D97-AF65-F5344CB8AC3E}">
        <p14:creationId xmlns:p14="http://schemas.microsoft.com/office/powerpoint/2010/main" val="59015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storage optimization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00" y="1176337"/>
            <a:ext cx="9144000" cy="48863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70855" y="1382540"/>
            <a:ext cx="393056" cy="429348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300" i="0" dirty="0" smtClean="0"/>
              <a:t>2.0</a:t>
            </a:r>
          </a:p>
          <a:p>
            <a:pPr algn="l"/>
            <a:endParaRPr lang="en-US" sz="1300" i="0" dirty="0"/>
          </a:p>
          <a:p>
            <a:pPr algn="l"/>
            <a:r>
              <a:rPr lang="en-US" sz="1300" i="0" dirty="0" smtClean="0"/>
              <a:t>1.8</a:t>
            </a:r>
          </a:p>
          <a:p>
            <a:pPr algn="l"/>
            <a:endParaRPr lang="en-US" sz="1300" i="0" dirty="0"/>
          </a:p>
          <a:p>
            <a:pPr algn="l"/>
            <a:r>
              <a:rPr lang="en-US" sz="1300" i="0" dirty="0" smtClean="0"/>
              <a:t>1.6</a:t>
            </a:r>
          </a:p>
          <a:p>
            <a:pPr algn="l"/>
            <a:endParaRPr lang="en-US" sz="1300" i="0" dirty="0"/>
          </a:p>
          <a:p>
            <a:pPr algn="l"/>
            <a:r>
              <a:rPr lang="en-US" sz="1300" i="0" dirty="0" smtClean="0"/>
              <a:t>1.4</a:t>
            </a:r>
          </a:p>
          <a:p>
            <a:pPr algn="l"/>
            <a:endParaRPr lang="en-US" sz="1300" i="0" dirty="0"/>
          </a:p>
          <a:p>
            <a:pPr algn="l"/>
            <a:r>
              <a:rPr lang="en-US" sz="1300" i="0" dirty="0" smtClean="0"/>
              <a:t>1.2</a:t>
            </a:r>
          </a:p>
          <a:p>
            <a:pPr algn="l"/>
            <a:endParaRPr lang="en-US" sz="1300" i="0" dirty="0"/>
          </a:p>
          <a:p>
            <a:pPr algn="l"/>
            <a:r>
              <a:rPr lang="en-US" sz="1300" i="0" dirty="0" smtClean="0"/>
              <a:t>1.0</a:t>
            </a:r>
          </a:p>
          <a:p>
            <a:pPr algn="l"/>
            <a:endParaRPr lang="en-US" sz="1300" i="0" dirty="0"/>
          </a:p>
          <a:p>
            <a:pPr algn="l"/>
            <a:r>
              <a:rPr lang="en-US" sz="1300" i="0" dirty="0" smtClean="0"/>
              <a:t>0.8</a:t>
            </a:r>
          </a:p>
          <a:p>
            <a:pPr algn="l"/>
            <a:endParaRPr lang="en-US" sz="1300" i="0" dirty="0"/>
          </a:p>
          <a:p>
            <a:pPr algn="l"/>
            <a:r>
              <a:rPr lang="en-US" sz="1300" i="0" dirty="0" smtClean="0"/>
              <a:t>0.6</a:t>
            </a:r>
          </a:p>
          <a:p>
            <a:pPr algn="l"/>
            <a:endParaRPr lang="en-US" sz="1300" i="0" dirty="0"/>
          </a:p>
          <a:p>
            <a:pPr algn="l"/>
            <a:r>
              <a:rPr lang="en-US" sz="1300" i="0" dirty="0" smtClean="0"/>
              <a:t>0.4</a:t>
            </a:r>
          </a:p>
          <a:p>
            <a:pPr algn="l"/>
            <a:endParaRPr lang="en-US" sz="1300" i="0" dirty="0"/>
          </a:p>
          <a:p>
            <a:pPr algn="l"/>
            <a:r>
              <a:rPr lang="en-US" sz="1300" i="0" dirty="0" smtClean="0"/>
              <a:t>0.2</a:t>
            </a:r>
          </a:p>
          <a:p>
            <a:pPr algn="l"/>
            <a:endParaRPr lang="en-US" sz="1300" i="0" dirty="0"/>
          </a:p>
          <a:p>
            <a:pPr algn="l"/>
            <a:r>
              <a:rPr lang="en-US" sz="1300" i="0" dirty="0" smtClean="0"/>
              <a:t>0.0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/>
          </p:nvPr>
        </p:nvGraphicFramePr>
        <p:xfrm>
          <a:off x="545647" y="3213088"/>
          <a:ext cx="367393" cy="6011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4" name="Equation" r:id="rId4" imgW="139680" imgH="228600" progId="Equation.DSMT4">
                  <p:embed/>
                </p:oleObj>
              </mc:Choice>
              <mc:Fallback>
                <p:oleObj name="Equation" r:id="rId4" imgW="139680" imgH="22860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45647" y="3213088"/>
                        <a:ext cx="367393" cy="6011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/>
          </p:nvPr>
        </p:nvGraphicFramePr>
        <p:xfrm>
          <a:off x="4381500" y="5721350"/>
          <a:ext cx="401638" cy="601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5" name="Equation" r:id="rId6" imgW="152280" imgH="228600" progId="Equation.DSMT4">
                  <p:embed/>
                </p:oleObj>
              </mc:Choice>
              <mc:Fallback>
                <p:oleObj name="Equation" r:id="rId6" imgW="152280" imgH="228600" progId="Equation.DSMT4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381500" y="5721350"/>
                        <a:ext cx="401638" cy="601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122397" y="5481545"/>
            <a:ext cx="6936514" cy="29238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300" i="0" dirty="0" smtClean="0"/>
              <a:t>0.0      0.2           0.4            0.6           0.8            1.0           1.2           1.4           1.6           1.8           2.0</a:t>
            </a:r>
          </a:p>
        </p:txBody>
      </p:sp>
    </p:spTree>
    <p:extLst>
      <p:ext uri="{BB962C8B-B14F-4D97-AF65-F5344CB8AC3E}">
        <p14:creationId xmlns:p14="http://schemas.microsoft.com/office/powerpoint/2010/main" val="100663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 function approximation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Notes</a:t>
            </a:r>
          </a:p>
          <a:p>
            <a:pPr lvl="1"/>
            <a:r>
              <a:rPr lang="en-US" dirty="0" smtClean="0"/>
              <a:t>CFAs can handle high-dimensional decision vectors.</a:t>
            </a:r>
          </a:p>
          <a:p>
            <a:pPr lvl="1"/>
            <a:r>
              <a:rPr lang="en-US" dirty="0" smtClean="0"/>
              <a:t>There is no difference doing policy search for PFAs or CFAs.  </a:t>
            </a:r>
            <a:endParaRPr lang="en-US" dirty="0"/>
          </a:p>
          <a:p>
            <a:pPr lvl="1"/>
            <a:r>
              <a:rPr lang="en-US" dirty="0" smtClean="0"/>
              <a:t>We can apply the same methods we have used before:</a:t>
            </a:r>
          </a:p>
          <a:p>
            <a:pPr lvl="2"/>
            <a:endParaRPr lang="en-US" dirty="0"/>
          </a:p>
          <a:p>
            <a:pPr lvl="2"/>
            <a:r>
              <a:rPr lang="en-US" dirty="0" smtClean="0"/>
              <a:t>Derivative-free</a:t>
            </a:r>
          </a:p>
          <a:p>
            <a:pPr lvl="2"/>
            <a:r>
              <a:rPr lang="en-US" dirty="0" smtClean="0"/>
              <a:t>Derivative-based</a:t>
            </a:r>
          </a:p>
          <a:p>
            <a:pPr lvl="2"/>
            <a:endParaRPr lang="en-US" dirty="0"/>
          </a:p>
          <a:p>
            <a:pPr lvl="1"/>
            <a:r>
              <a:rPr lang="en-US" dirty="0" smtClean="0"/>
              <a:t>Parameterized policies are easy to compute than the </a:t>
            </a:r>
            <a:r>
              <a:rPr lang="en-US" dirty="0" err="1" smtClean="0"/>
              <a:t>lookahead</a:t>
            </a:r>
            <a:r>
              <a:rPr lang="en-US" dirty="0" smtClean="0"/>
              <a:t> versions, but policy search remains challenging.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58877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storage optimization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00" y="1142999"/>
            <a:ext cx="9144000" cy="48791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70855" y="1382540"/>
            <a:ext cx="393056" cy="429348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300" i="0" dirty="0" smtClean="0"/>
              <a:t>2.0</a:t>
            </a:r>
          </a:p>
          <a:p>
            <a:pPr algn="l"/>
            <a:endParaRPr lang="en-US" sz="1300" i="0" dirty="0"/>
          </a:p>
          <a:p>
            <a:pPr algn="l"/>
            <a:r>
              <a:rPr lang="en-US" sz="1300" i="0" dirty="0" smtClean="0"/>
              <a:t>1.8</a:t>
            </a:r>
          </a:p>
          <a:p>
            <a:pPr algn="l"/>
            <a:endParaRPr lang="en-US" sz="1300" i="0" dirty="0"/>
          </a:p>
          <a:p>
            <a:pPr algn="l"/>
            <a:r>
              <a:rPr lang="en-US" sz="1300" i="0" dirty="0" smtClean="0"/>
              <a:t>1.6</a:t>
            </a:r>
          </a:p>
          <a:p>
            <a:pPr algn="l"/>
            <a:endParaRPr lang="en-US" sz="1300" i="0" dirty="0"/>
          </a:p>
          <a:p>
            <a:pPr algn="l"/>
            <a:r>
              <a:rPr lang="en-US" sz="1300" i="0" dirty="0" smtClean="0"/>
              <a:t>1.4</a:t>
            </a:r>
          </a:p>
          <a:p>
            <a:pPr algn="l"/>
            <a:endParaRPr lang="en-US" sz="1300" i="0" dirty="0"/>
          </a:p>
          <a:p>
            <a:pPr algn="l"/>
            <a:r>
              <a:rPr lang="en-US" sz="1300" i="0" dirty="0" smtClean="0"/>
              <a:t>1.2</a:t>
            </a:r>
          </a:p>
          <a:p>
            <a:pPr algn="l"/>
            <a:endParaRPr lang="en-US" sz="1300" i="0" dirty="0"/>
          </a:p>
          <a:p>
            <a:pPr algn="l"/>
            <a:r>
              <a:rPr lang="en-US" sz="1300" i="0" dirty="0" smtClean="0"/>
              <a:t>1.0</a:t>
            </a:r>
          </a:p>
          <a:p>
            <a:pPr algn="l"/>
            <a:endParaRPr lang="en-US" sz="1300" i="0" dirty="0"/>
          </a:p>
          <a:p>
            <a:pPr algn="l"/>
            <a:r>
              <a:rPr lang="en-US" sz="1300" i="0" dirty="0" smtClean="0"/>
              <a:t>0.8</a:t>
            </a:r>
          </a:p>
          <a:p>
            <a:pPr algn="l"/>
            <a:endParaRPr lang="en-US" sz="1300" i="0" dirty="0"/>
          </a:p>
          <a:p>
            <a:pPr algn="l"/>
            <a:r>
              <a:rPr lang="en-US" sz="1300" i="0" dirty="0" smtClean="0"/>
              <a:t>0.6</a:t>
            </a:r>
          </a:p>
          <a:p>
            <a:pPr algn="l"/>
            <a:endParaRPr lang="en-US" sz="1300" i="0" dirty="0"/>
          </a:p>
          <a:p>
            <a:pPr algn="l"/>
            <a:r>
              <a:rPr lang="en-US" sz="1300" i="0" dirty="0" smtClean="0"/>
              <a:t>0.4</a:t>
            </a:r>
          </a:p>
          <a:p>
            <a:pPr algn="l"/>
            <a:endParaRPr lang="en-US" sz="1300" i="0" dirty="0"/>
          </a:p>
          <a:p>
            <a:pPr algn="l"/>
            <a:r>
              <a:rPr lang="en-US" sz="1300" i="0" dirty="0" smtClean="0"/>
              <a:t>0.2</a:t>
            </a:r>
          </a:p>
          <a:p>
            <a:pPr algn="l"/>
            <a:endParaRPr lang="en-US" sz="1300" i="0" dirty="0"/>
          </a:p>
          <a:p>
            <a:pPr algn="l"/>
            <a:r>
              <a:rPr lang="en-US" sz="1300" i="0" dirty="0" smtClean="0"/>
              <a:t>0.0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530225" y="3213100"/>
          <a:ext cx="400050" cy="601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78" name="Equation" r:id="rId4" imgW="152280" imgH="228600" progId="Equation.DSMT4">
                  <p:embed/>
                </p:oleObj>
              </mc:Choice>
              <mc:Fallback>
                <p:oleObj name="Equation" r:id="rId4" imgW="152280" imgH="2286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0225" y="3213100"/>
                        <a:ext cx="400050" cy="601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4381500" y="5721350"/>
          <a:ext cx="401638" cy="601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79" name="Equation" r:id="rId6" imgW="152280" imgH="228600" progId="Equation.DSMT4">
                  <p:embed/>
                </p:oleObj>
              </mc:Choice>
              <mc:Fallback>
                <p:oleObj name="Equation" r:id="rId6" imgW="152280" imgH="22860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381500" y="5721350"/>
                        <a:ext cx="401638" cy="601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122397" y="5481545"/>
            <a:ext cx="6936514" cy="29238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300" i="0" dirty="0" smtClean="0"/>
              <a:t>0.0      0.2           0.4            0.6           0.8            1.0           1.2           1.4           1.6           1.8           2.0</a:t>
            </a:r>
          </a:p>
        </p:txBody>
      </p:sp>
    </p:spTree>
    <p:extLst>
      <p:ext uri="{BB962C8B-B14F-4D97-AF65-F5344CB8AC3E}">
        <p14:creationId xmlns:p14="http://schemas.microsoft.com/office/powerpoint/2010/main" val="410184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storage optimization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00" y="1135837"/>
            <a:ext cx="9144000" cy="48863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70855" y="1382540"/>
            <a:ext cx="393056" cy="429348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300" i="0" dirty="0" smtClean="0"/>
              <a:t>2.0</a:t>
            </a:r>
          </a:p>
          <a:p>
            <a:pPr algn="l"/>
            <a:endParaRPr lang="en-US" sz="1300" i="0" dirty="0"/>
          </a:p>
          <a:p>
            <a:pPr algn="l"/>
            <a:r>
              <a:rPr lang="en-US" sz="1300" i="0" dirty="0" smtClean="0"/>
              <a:t>1.8</a:t>
            </a:r>
          </a:p>
          <a:p>
            <a:pPr algn="l"/>
            <a:endParaRPr lang="en-US" sz="1300" i="0" dirty="0"/>
          </a:p>
          <a:p>
            <a:pPr algn="l"/>
            <a:r>
              <a:rPr lang="en-US" sz="1300" i="0" dirty="0" smtClean="0"/>
              <a:t>1.6</a:t>
            </a:r>
          </a:p>
          <a:p>
            <a:pPr algn="l"/>
            <a:endParaRPr lang="en-US" sz="1300" i="0" dirty="0"/>
          </a:p>
          <a:p>
            <a:pPr algn="l"/>
            <a:r>
              <a:rPr lang="en-US" sz="1300" i="0" dirty="0" smtClean="0"/>
              <a:t>1.4</a:t>
            </a:r>
          </a:p>
          <a:p>
            <a:pPr algn="l"/>
            <a:endParaRPr lang="en-US" sz="1300" i="0" dirty="0"/>
          </a:p>
          <a:p>
            <a:pPr algn="l"/>
            <a:r>
              <a:rPr lang="en-US" sz="1300" i="0" dirty="0" smtClean="0"/>
              <a:t>1.2</a:t>
            </a:r>
          </a:p>
          <a:p>
            <a:pPr algn="l"/>
            <a:endParaRPr lang="en-US" sz="1300" i="0" dirty="0"/>
          </a:p>
          <a:p>
            <a:pPr algn="l"/>
            <a:r>
              <a:rPr lang="en-US" sz="1300" i="0" dirty="0" smtClean="0"/>
              <a:t>1.0</a:t>
            </a:r>
          </a:p>
          <a:p>
            <a:pPr algn="l"/>
            <a:endParaRPr lang="en-US" sz="1300" i="0" dirty="0"/>
          </a:p>
          <a:p>
            <a:pPr algn="l"/>
            <a:r>
              <a:rPr lang="en-US" sz="1300" i="0" dirty="0" smtClean="0"/>
              <a:t>0.8</a:t>
            </a:r>
          </a:p>
          <a:p>
            <a:pPr algn="l"/>
            <a:endParaRPr lang="en-US" sz="1300" i="0" dirty="0"/>
          </a:p>
          <a:p>
            <a:pPr algn="l"/>
            <a:r>
              <a:rPr lang="en-US" sz="1300" i="0" dirty="0" smtClean="0"/>
              <a:t>0.6</a:t>
            </a:r>
          </a:p>
          <a:p>
            <a:pPr algn="l"/>
            <a:endParaRPr lang="en-US" sz="1300" i="0" dirty="0"/>
          </a:p>
          <a:p>
            <a:pPr algn="l"/>
            <a:r>
              <a:rPr lang="en-US" sz="1300" i="0" dirty="0" smtClean="0"/>
              <a:t>0.4</a:t>
            </a:r>
          </a:p>
          <a:p>
            <a:pPr algn="l"/>
            <a:endParaRPr lang="en-US" sz="1300" i="0" dirty="0"/>
          </a:p>
          <a:p>
            <a:pPr algn="l"/>
            <a:r>
              <a:rPr lang="en-US" sz="1300" i="0" dirty="0" smtClean="0"/>
              <a:t>0.2</a:t>
            </a:r>
          </a:p>
          <a:p>
            <a:pPr algn="l"/>
            <a:endParaRPr lang="en-US" sz="1300" i="0" dirty="0"/>
          </a:p>
          <a:p>
            <a:pPr algn="l"/>
            <a:r>
              <a:rPr lang="en-US" sz="1300" i="0" dirty="0" smtClean="0"/>
              <a:t>0.0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530225" y="3213100"/>
          <a:ext cx="400050" cy="601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2" name="Equation" r:id="rId4" imgW="152280" imgH="228600" progId="Equation.DSMT4">
                  <p:embed/>
                </p:oleObj>
              </mc:Choice>
              <mc:Fallback>
                <p:oleObj name="Equation" r:id="rId4" imgW="152280" imgH="2286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0225" y="3213100"/>
                        <a:ext cx="400050" cy="601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4381500" y="5721350"/>
          <a:ext cx="401638" cy="601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3" name="Equation" r:id="rId6" imgW="152280" imgH="228600" progId="Equation.DSMT4">
                  <p:embed/>
                </p:oleObj>
              </mc:Choice>
              <mc:Fallback>
                <p:oleObj name="Equation" r:id="rId6" imgW="152280" imgH="22860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381500" y="5721350"/>
                        <a:ext cx="401638" cy="601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122397" y="5481545"/>
            <a:ext cx="6936514" cy="29238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300" i="0" dirty="0" smtClean="0"/>
              <a:t>0.0      0.2           0.4            0.6           0.8            1.0           1.2           1.4           1.6           1.8           2.0</a:t>
            </a:r>
          </a:p>
        </p:txBody>
      </p:sp>
    </p:spTree>
    <p:extLst>
      <p:ext uri="{BB962C8B-B14F-4D97-AF65-F5344CB8AC3E}">
        <p14:creationId xmlns:p14="http://schemas.microsoft.com/office/powerpoint/2010/main" val="3292933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storage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85800" y="1143000"/>
                <a:ext cx="8458200" cy="4953000"/>
              </a:xfrm>
            </p:spPr>
            <p:txBody>
              <a:bodyPr/>
              <a:lstStyle/>
              <a:p>
                <a:r>
                  <a:rPr lang="en-US" dirty="0" smtClean="0"/>
                  <a:t>Simultaneous perturbation stochastic approximation</a:t>
                </a:r>
              </a:p>
              <a:p>
                <a:pPr lvl="1"/>
                <a:r>
                  <a:rPr lang="en-US" dirty="0" smtClean="0"/>
                  <a:t>Let:</a:t>
                </a:r>
              </a:p>
              <a:p>
                <a:pPr lvl="2"/>
                <a14:m>
                  <m:oMath xmlns:m="http://schemas.openxmlformats.org/officeDocument/2006/math"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1800" b="0" i="1" dirty="0" smtClean="0">
                    <a:latin typeface="Cambria Math" panose="02040503050406030204" pitchFamily="18" charset="0"/>
                  </a:rPr>
                  <a:t> </a:t>
                </a:r>
                <a:r>
                  <a:rPr lang="en-US" sz="1800" b="0" dirty="0" smtClean="0">
                    <a:latin typeface="Cambria Math" panose="02040503050406030204" pitchFamily="18" charset="0"/>
                  </a:rPr>
                  <a:t>be 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</a:rPr>
                      <m:t>p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1800" b="0" i="1" dirty="0" smtClean="0">
                    <a:latin typeface="Cambria Math" panose="02040503050406030204" pitchFamily="18" charset="0"/>
                  </a:rPr>
                  <a:t> </a:t>
                </a:r>
                <a:r>
                  <a:rPr lang="en-US" sz="1800" b="0" dirty="0" smtClean="0">
                    <a:latin typeface="Cambria Math" panose="02040503050406030204" pitchFamily="18" charset="0"/>
                  </a:rPr>
                  <a:t>dimensional vector.</a:t>
                </a:r>
                <a:endParaRPr lang="en-US" sz="1800" b="0" i="1" dirty="0" smtClean="0">
                  <a:latin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1800" dirty="0" smtClean="0"/>
                  <a:t> be a scalar perturbation</a:t>
                </a:r>
              </a:p>
              <a:p>
                <a:pPr lvl="2"/>
                <a14:m>
                  <m:oMath xmlns:m="http://schemas.openxmlformats.org/officeDocument/2006/math"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1800" dirty="0" smtClean="0"/>
                  <a:t> be 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</a:rPr>
                      <m:t>p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1800" dirty="0" smtClean="0"/>
                  <a:t>dimensional vector, with each element drawn from a normal (0,1) distribution.</a:t>
                </a:r>
              </a:p>
              <a:p>
                <a:pPr lvl="1"/>
                <a:r>
                  <a:rPr lang="en-US" sz="2200" dirty="0" smtClean="0"/>
                  <a:t>We can obtain a sampled estimate of the gradient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200" dirty="0" smtClean="0"/>
                  <a:t> using two function evaluations: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  <m:sSup>
                          <m:sSup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200" dirty="0" smtClean="0"/>
                  <a:t> and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  <m:sup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  <m:sSup>
                          <m:sSup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p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e>
                    </m:d>
                  </m:oMath>
                </a14:m>
                <a:endParaRPr lang="en-US" sz="22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1143000"/>
                <a:ext cx="8458200" cy="4953000"/>
              </a:xfrm>
              <a:blipFill>
                <a:blip r:embed="rId6"/>
                <a:stretch>
                  <a:fillRect t="-1355" r="-10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1944688" y="3954463"/>
          <a:ext cx="5273675" cy="2890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6" name="Equation" r:id="rId7" imgW="3009600" imgH="1650960" progId="Equation.DSMT4">
                  <p:embed/>
                </p:oleObj>
              </mc:Choice>
              <mc:Fallback>
                <p:oleObj name="Equation" r:id="rId7" imgW="3009600" imgH="165096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944688" y="3954463"/>
                        <a:ext cx="5273675" cy="2890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53539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storage optimization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Notes:</a:t>
            </a:r>
          </a:p>
          <a:p>
            <a:pPr lvl="1"/>
            <a:r>
              <a:rPr lang="en-US" dirty="0" smtClean="0"/>
              <a:t>The next three slides represent applications of the SPSA algorithm with different </a:t>
            </a:r>
            <a:r>
              <a:rPr lang="en-US" dirty="0" err="1" smtClean="0"/>
              <a:t>stepsize</a:t>
            </a:r>
            <a:r>
              <a:rPr lang="en-US" dirty="0" smtClean="0"/>
              <a:t> rules.</a:t>
            </a:r>
          </a:p>
          <a:p>
            <a:pPr lvl="1"/>
            <a:r>
              <a:rPr lang="en-US" dirty="0" smtClean="0"/>
              <a:t>These illustrate the importance of tuning </a:t>
            </a:r>
            <a:r>
              <a:rPr lang="en-US" dirty="0" err="1" smtClean="0"/>
              <a:t>stepsizes</a:t>
            </a:r>
            <a:r>
              <a:rPr lang="en-US" dirty="0" smtClean="0"/>
              <a:t> (or more generally, </a:t>
            </a:r>
            <a:r>
              <a:rPr lang="en-US" dirty="0" err="1" smtClean="0"/>
              <a:t>stepsize</a:t>
            </a:r>
            <a:r>
              <a:rPr lang="en-US" dirty="0" smtClean="0"/>
              <a:t> policies).</a:t>
            </a:r>
          </a:p>
          <a:p>
            <a:pPr lvl="1"/>
            <a:r>
              <a:rPr lang="en-US" dirty="0" smtClean="0"/>
              <a:t>In fact, it is necessary to tune the </a:t>
            </a:r>
            <a:r>
              <a:rPr lang="en-US" dirty="0" err="1" smtClean="0"/>
              <a:t>stepsize</a:t>
            </a:r>
            <a:r>
              <a:rPr lang="en-US" dirty="0" smtClean="0"/>
              <a:t> depending on the starting point (or at least the starting region).</a:t>
            </a:r>
          </a:p>
          <a:p>
            <a:pPr lvl="1"/>
            <a:r>
              <a:rPr lang="en-US" dirty="0" smtClean="0"/>
              <a:t>These were done with </a:t>
            </a:r>
            <a:r>
              <a:rPr lang="en-US" dirty="0" err="1" smtClean="0"/>
              <a:t>RMSProp</a:t>
            </a:r>
            <a:r>
              <a:rPr lang="en-US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7368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storage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Effect of starting points</a:t>
                </a:r>
              </a:p>
              <a:p>
                <a:pPr lvl="1"/>
                <a:r>
                  <a:rPr lang="en-US" dirty="0" smtClean="0"/>
                  <a:t>Using a single starting point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 smtClean="0"/>
                  <a:t> is fairly reliable.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1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256" y="2181738"/>
            <a:ext cx="6790632" cy="44861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-836103" y="4186992"/>
            <a:ext cx="439735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i="0" dirty="0" smtClean="0"/>
              <a:t>Pct. Improvement over benchmark </a:t>
            </a:r>
            <a:r>
              <a:rPr lang="en-US" i="0" dirty="0" err="1" smtClean="0"/>
              <a:t>lookahead</a:t>
            </a:r>
            <a:endParaRPr lang="en-US" i="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3848084" y="6334575"/>
            <a:ext cx="144783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i="0" dirty="0" smtClean="0"/>
              <a:t>Starting point</a:t>
            </a:r>
          </a:p>
        </p:txBody>
      </p:sp>
      <p:sp>
        <p:nvSpPr>
          <p:cNvPr id="7" name="Rectangle 6"/>
          <p:cNvSpPr/>
          <p:nvPr/>
        </p:nvSpPr>
        <p:spPr>
          <a:xfrm>
            <a:off x="1913860" y="2775104"/>
            <a:ext cx="372140" cy="3221666"/>
          </a:xfrm>
          <a:prstGeom prst="rect">
            <a:avLst/>
          </a:prstGeom>
          <a:solidFill>
            <a:srgbClr val="0000FF">
              <a:alpha val="23922"/>
            </a:srgbClr>
          </a:solidFill>
          <a:ln w="28575">
            <a:noFill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10816" y="2778643"/>
            <a:ext cx="1537268" cy="3221666"/>
          </a:xfrm>
          <a:prstGeom prst="rect">
            <a:avLst/>
          </a:prstGeom>
          <a:solidFill>
            <a:srgbClr val="00B0F0">
              <a:alpha val="23922"/>
            </a:srgbClr>
          </a:solidFill>
          <a:ln w="28575">
            <a:noFill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66709" y="2782183"/>
            <a:ext cx="1598426" cy="3221666"/>
          </a:xfrm>
          <a:prstGeom prst="rect">
            <a:avLst/>
          </a:prstGeom>
          <a:solidFill>
            <a:srgbClr val="00B050">
              <a:alpha val="23922"/>
            </a:srgbClr>
          </a:solidFill>
          <a:ln w="28575">
            <a:noFill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86401" y="2785725"/>
            <a:ext cx="1559443" cy="3221666"/>
          </a:xfrm>
          <a:prstGeom prst="rect">
            <a:avLst/>
          </a:prstGeom>
          <a:solidFill>
            <a:srgbClr val="0000FF">
              <a:alpha val="23922"/>
            </a:srgbClr>
          </a:solidFill>
          <a:ln w="28575">
            <a:noFill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 flipH="1">
            <a:off x="1913861" y="3721399"/>
            <a:ext cx="5131983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99845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storage optimization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Tuning the parameters</a:t>
            </a:r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F5AE949-C7C7-4498-A947-A9E84B0543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57" y="1734280"/>
            <a:ext cx="7995990" cy="4751867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07CFA3F-9382-4AB0-B0E0-BE45052D8BF7}"/>
              </a:ext>
            </a:extLst>
          </p:cNvPr>
          <p:cNvCxnSpPr>
            <a:cxnSpLocks/>
          </p:cNvCxnSpPr>
          <p:nvPr/>
        </p:nvCxnSpPr>
        <p:spPr>
          <a:xfrm>
            <a:off x="3720166" y="1874985"/>
            <a:ext cx="164757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1E48AC8-C3FB-48E9-8A75-E645BCD6D1BB}"/>
              </a:ext>
            </a:extLst>
          </p:cNvPr>
          <p:cNvCxnSpPr>
            <a:cxnSpLocks/>
          </p:cNvCxnSpPr>
          <p:nvPr/>
        </p:nvCxnSpPr>
        <p:spPr>
          <a:xfrm>
            <a:off x="5367739" y="1874985"/>
            <a:ext cx="173639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355300C-4316-4F4D-9F29-3B1694B02899}"/>
              </a:ext>
            </a:extLst>
          </p:cNvPr>
          <p:cNvCxnSpPr>
            <a:cxnSpLocks/>
          </p:cNvCxnSpPr>
          <p:nvPr/>
        </p:nvCxnSpPr>
        <p:spPr>
          <a:xfrm>
            <a:off x="2031095" y="1874985"/>
            <a:ext cx="168907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31D6357-EB16-4E0D-9FB3-E5D460EFD8FB}"/>
              </a:ext>
            </a:extLst>
          </p:cNvPr>
          <p:cNvCxnSpPr>
            <a:cxnSpLocks/>
          </p:cNvCxnSpPr>
          <p:nvPr/>
        </p:nvCxnSpPr>
        <p:spPr>
          <a:xfrm>
            <a:off x="1713246" y="1874985"/>
            <a:ext cx="317849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18AC0D2-BA31-4D43-9A57-26FA9F67DE2A}"/>
                  </a:ext>
                </a:extLst>
              </p:cNvPr>
              <p:cNvSpPr txBox="1"/>
              <p:nvPr/>
            </p:nvSpPr>
            <p:spPr>
              <a:xfrm>
                <a:off x="1622772" y="1701360"/>
                <a:ext cx="498797" cy="16158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5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105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05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18AC0D2-BA31-4D43-9A57-26FA9F67DE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2772" y="1701360"/>
                <a:ext cx="498797" cy="161583"/>
              </a:xfrm>
              <a:prstGeom prst="rect">
                <a:avLst/>
              </a:prstGeom>
              <a:blipFill>
                <a:blip r:embed="rId3"/>
                <a:stretch>
                  <a:fillRect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000E83D-C04E-44F4-862C-7BA494558763}"/>
                  </a:ext>
                </a:extLst>
              </p:cNvPr>
              <p:cNvSpPr txBox="1"/>
              <p:nvPr/>
            </p:nvSpPr>
            <p:spPr>
              <a:xfrm>
                <a:off x="2492948" y="1701360"/>
                <a:ext cx="575863" cy="1615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5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105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050">
                          <a:latin typeface="Cambria Math" panose="02040503050406030204" pitchFamily="18" charset="0"/>
                        </a:rPr>
                        <m:t>∈[0,1]</m:t>
                      </m:r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000E83D-C04E-44F4-862C-7BA4945587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2948" y="1701360"/>
                <a:ext cx="575863" cy="161583"/>
              </a:xfrm>
              <a:prstGeom prst="rect">
                <a:avLst/>
              </a:prstGeom>
              <a:blipFill>
                <a:blip r:embed="rId4"/>
                <a:stretch>
                  <a:fillRect l="-8511" t="-3704" r="-6383" b="-370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F4876F0-DE4B-465B-BCF4-778CE602B173}"/>
                  </a:ext>
                </a:extLst>
              </p:cNvPr>
              <p:cNvSpPr txBox="1"/>
              <p:nvPr/>
            </p:nvSpPr>
            <p:spPr>
              <a:xfrm>
                <a:off x="4121760" y="1690089"/>
                <a:ext cx="781048" cy="1615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5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105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050">
                          <a:latin typeface="Cambria Math" panose="02040503050406030204" pitchFamily="18" charset="0"/>
                        </a:rPr>
                        <m:t>∈[0.5,1.5]</m:t>
                      </m:r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F4876F0-DE4B-465B-BCF4-778CE602B1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1760" y="1690089"/>
                <a:ext cx="781048" cy="161583"/>
              </a:xfrm>
              <a:prstGeom prst="rect">
                <a:avLst/>
              </a:prstGeom>
              <a:blipFill>
                <a:blip r:embed="rId5"/>
                <a:stretch>
                  <a:fillRect l="-5469" t="-3704" r="-5469" b="-370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BE222F9-FF71-4D6C-B1D2-6F31495EE806}"/>
                  </a:ext>
                </a:extLst>
              </p:cNvPr>
              <p:cNvSpPr txBox="1"/>
              <p:nvPr/>
            </p:nvSpPr>
            <p:spPr>
              <a:xfrm>
                <a:off x="5955755" y="1702471"/>
                <a:ext cx="575863" cy="1615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5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105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050">
                          <a:latin typeface="Cambria Math" panose="02040503050406030204" pitchFamily="18" charset="0"/>
                        </a:rPr>
                        <m:t>∈[1,2]</m:t>
                      </m:r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BE222F9-FF71-4D6C-B1D2-6F31495EE8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5755" y="1702471"/>
                <a:ext cx="575863" cy="161583"/>
              </a:xfrm>
              <a:prstGeom prst="rect">
                <a:avLst/>
              </a:prstGeom>
              <a:blipFill>
                <a:blip r:embed="rId6"/>
                <a:stretch>
                  <a:fillRect l="-8511" r="-6383" b="-370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039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1EF0F34-B55B-484B-B77D-64BB63FD27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10" y="1734281"/>
            <a:ext cx="7994737" cy="47518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storage optimization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Tuning the parameters</a:t>
            </a:r>
            <a:endParaRPr lang="en-US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07CFA3F-9382-4AB0-B0E0-BE45052D8BF7}"/>
              </a:ext>
            </a:extLst>
          </p:cNvPr>
          <p:cNvCxnSpPr>
            <a:cxnSpLocks/>
          </p:cNvCxnSpPr>
          <p:nvPr/>
        </p:nvCxnSpPr>
        <p:spPr>
          <a:xfrm>
            <a:off x="3720166" y="1874985"/>
            <a:ext cx="164757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1E48AC8-C3FB-48E9-8A75-E645BCD6D1BB}"/>
              </a:ext>
            </a:extLst>
          </p:cNvPr>
          <p:cNvCxnSpPr>
            <a:cxnSpLocks/>
          </p:cNvCxnSpPr>
          <p:nvPr/>
        </p:nvCxnSpPr>
        <p:spPr>
          <a:xfrm>
            <a:off x="5367739" y="1874985"/>
            <a:ext cx="173639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355300C-4316-4F4D-9F29-3B1694B02899}"/>
              </a:ext>
            </a:extLst>
          </p:cNvPr>
          <p:cNvCxnSpPr>
            <a:cxnSpLocks/>
          </p:cNvCxnSpPr>
          <p:nvPr/>
        </p:nvCxnSpPr>
        <p:spPr>
          <a:xfrm>
            <a:off x="2031095" y="1874985"/>
            <a:ext cx="168907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31D6357-EB16-4E0D-9FB3-E5D460EFD8FB}"/>
              </a:ext>
            </a:extLst>
          </p:cNvPr>
          <p:cNvCxnSpPr>
            <a:cxnSpLocks/>
          </p:cNvCxnSpPr>
          <p:nvPr/>
        </p:nvCxnSpPr>
        <p:spPr>
          <a:xfrm>
            <a:off x="1713246" y="1874985"/>
            <a:ext cx="317849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18AC0D2-BA31-4D43-9A57-26FA9F67DE2A}"/>
                  </a:ext>
                </a:extLst>
              </p:cNvPr>
              <p:cNvSpPr txBox="1"/>
              <p:nvPr/>
            </p:nvSpPr>
            <p:spPr>
              <a:xfrm>
                <a:off x="1622772" y="1701360"/>
                <a:ext cx="498797" cy="16158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5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105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05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18AC0D2-BA31-4D43-9A57-26FA9F67DE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2772" y="1701360"/>
                <a:ext cx="498797" cy="161583"/>
              </a:xfrm>
              <a:prstGeom prst="rect">
                <a:avLst/>
              </a:prstGeom>
              <a:blipFill>
                <a:blip r:embed="rId3"/>
                <a:stretch>
                  <a:fillRect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000E83D-C04E-44F4-862C-7BA494558763}"/>
                  </a:ext>
                </a:extLst>
              </p:cNvPr>
              <p:cNvSpPr txBox="1"/>
              <p:nvPr/>
            </p:nvSpPr>
            <p:spPr>
              <a:xfrm>
                <a:off x="2492948" y="1701360"/>
                <a:ext cx="575863" cy="1615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5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105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050">
                          <a:latin typeface="Cambria Math" panose="02040503050406030204" pitchFamily="18" charset="0"/>
                        </a:rPr>
                        <m:t>∈[0,1]</m:t>
                      </m:r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000E83D-C04E-44F4-862C-7BA4945587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2948" y="1701360"/>
                <a:ext cx="575863" cy="161583"/>
              </a:xfrm>
              <a:prstGeom prst="rect">
                <a:avLst/>
              </a:prstGeom>
              <a:blipFill>
                <a:blip r:embed="rId4"/>
                <a:stretch>
                  <a:fillRect l="-8511" t="-3704" r="-6383" b="-370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F4876F0-DE4B-465B-BCF4-778CE602B173}"/>
                  </a:ext>
                </a:extLst>
              </p:cNvPr>
              <p:cNvSpPr txBox="1"/>
              <p:nvPr/>
            </p:nvSpPr>
            <p:spPr>
              <a:xfrm>
                <a:off x="4121760" y="1690089"/>
                <a:ext cx="781048" cy="1615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5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105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050">
                          <a:latin typeface="Cambria Math" panose="02040503050406030204" pitchFamily="18" charset="0"/>
                        </a:rPr>
                        <m:t>∈[0.5,1.5]</m:t>
                      </m:r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F4876F0-DE4B-465B-BCF4-778CE602B1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1760" y="1690089"/>
                <a:ext cx="781048" cy="161583"/>
              </a:xfrm>
              <a:prstGeom prst="rect">
                <a:avLst/>
              </a:prstGeom>
              <a:blipFill>
                <a:blip r:embed="rId5"/>
                <a:stretch>
                  <a:fillRect l="-5469" t="-3704" r="-5469" b="-370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BE222F9-FF71-4D6C-B1D2-6F31495EE806}"/>
                  </a:ext>
                </a:extLst>
              </p:cNvPr>
              <p:cNvSpPr txBox="1"/>
              <p:nvPr/>
            </p:nvSpPr>
            <p:spPr>
              <a:xfrm>
                <a:off x="5955755" y="1702471"/>
                <a:ext cx="575863" cy="1615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5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105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050">
                          <a:latin typeface="Cambria Math" panose="02040503050406030204" pitchFamily="18" charset="0"/>
                        </a:rPr>
                        <m:t>∈[1,2]</m:t>
                      </m:r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BE222F9-FF71-4D6C-B1D2-6F31495EE8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5755" y="1702471"/>
                <a:ext cx="575863" cy="161583"/>
              </a:xfrm>
              <a:prstGeom prst="rect">
                <a:avLst/>
              </a:prstGeom>
              <a:blipFill>
                <a:blip r:embed="rId6"/>
                <a:stretch>
                  <a:fillRect l="-8511" r="-6383" b="-370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6531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storage optimization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Tuning the parameters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00464E-B98E-4504-A7A6-4B1D93799B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10" y="1734281"/>
            <a:ext cx="7994737" cy="4751866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07CFA3F-9382-4AB0-B0E0-BE45052D8BF7}"/>
              </a:ext>
            </a:extLst>
          </p:cNvPr>
          <p:cNvCxnSpPr>
            <a:cxnSpLocks/>
          </p:cNvCxnSpPr>
          <p:nvPr/>
        </p:nvCxnSpPr>
        <p:spPr>
          <a:xfrm>
            <a:off x="3720166" y="1874985"/>
            <a:ext cx="164757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1E48AC8-C3FB-48E9-8A75-E645BCD6D1BB}"/>
              </a:ext>
            </a:extLst>
          </p:cNvPr>
          <p:cNvCxnSpPr>
            <a:cxnSpLocks/>
          </p:cNvCxnSpPr>
          <p:nvPr/>
        </p:nvCxnSpPr>
        <p:spPr>
          <a:xfrm>
            <a:off x="5367739" y="1874985"/>
            <a:ext cx="173639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355300C-4316-4F4D-9F29-3B1694B02899}"/>
              </a:ext>
            </a:extLst>
          </p:cNvPr>
          <p:cNvCxnSpPr>
            <a:cxnSpLocks/>
          </p:cNvCxnSpPr>
          <p:nvPr/>
        </p:nvCxnSpPr>
        <p:spPr>
          <a:xfrm>
            <a:off x="2031095" y="1874985"/>
            <a:ext cx="168907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31D6357-EB16-4E0D-9FB3-E5D460EFD8FB}"/>
              </a:ext>
            </a:extLst>
          </p:cNvPr>
          <p:cNvCxnSpPr>
            <a:cxnSpLocks/>
          </p:cNvCxnSpPr>
          <p:nvPr/>
        </p:nvCxnSpPr>
        <p:spPr>
          <a:xfrm>
            <a:off x="1713246" y="1874985"/>
            <a:ext cx="317849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18AC0D2-BA31-4D43-9A57-26FA9F67DE2A}"/>
                  </a:ext>
                </a:extLst>
              </p:cNvPr>
              <p:cNvSpPr txBox="1"/>
              <p:nvPr/>
            </p:nvSpPr>
            <p:spPr>
              <a:xfrm>
                <a:off x="1622772" y="1701360"/>
                <a:ext cx="498797" cy="16158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5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105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05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18AC0D2-BA31-4D43-9A57-26FA9F67DE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2772" y="1701360"/>
                <a:ext cx="498797" cy="161583"/>
              </a:xfrm>
              <a:prstGeom prst="rect">
                <a:avLst/>
              </a:prstGeom>
              <a:blipFill>
                <a:blip r:embed="rId3"/>
                <a:stretch>
                  <a:fillRect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000E83D-C04E-44F4-862C-7BA494558763}"/>
                  </a:ext>
                </a:extLst>
              </p:cNvPr>
              <p:cNvSpPr txBox="1"/>
              <p:nvPr/>
            </p:nvSpPr>
            <p:spPr>
              <a:xfrm>
                <a:off x="2492948" y="1701360"/>
                <a:ext cx="575863" cy="1615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5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105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050">
                          <a:latin typeface="Cambria Math" panose="02040503050406030204" pitchFamily="18" charset="0"/>
                        </a:rPr>
                        <m:t>∈[0,1]</m:t>
                      </m:r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000E83D-C04E-44F4-862C-7BA4945587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2948" y="1701360"/>
                <a:ext cx="575863" cy="161583"/>
              </a:xfrm>
              <a:prstGeom prst="rect">
                <a:avLst/>
              </a:prstGeom>
              <a:blipFill>
                <a:blip r:embed="rId4"/>
                <a:stretch>
                  <a:fillRect l="-8511" t="-3704" r="-6383" b="-370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F4876F0-DE4B-465B-BCF4-778CE602B173}"/>
                  </a:ext>
                </a:extLst>
              </p:cNvPr>
              <p:cNvSpPr txBox="1"/>
              <p:nvPr/>
            </p:nvSpPr>
            <p:spPr>
              <a:xfrm>
                <a:off x="4121760" y="1690089"/>
                <a:ext cx="781048" cy="1615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5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105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050">
                          <a:latin typeface="Cambria Math" panose="02040503050406030204" pitchFamily="18" charset="0"/>
                        </a:rPr>
                        <m:t>∈[0.5,1.5]</m:t>
                      </m:r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F4876F0-DE4B-465B-BCF4-778CE602B1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1760" y="1690089"/>
                <a:ext cx="781048" cy="161583"/>
              </a:xfrm>
              <a:prstGeom prst="rect">
                <a:avLst/>
              </a:prstGeom>
              <a:blipFill>
                <a:blip r:embed="rId5"/>
                <a:stretch>
                  <a:fillRect l="-5469" t="-3704" r="-5469" b="-370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BE222F9-FF71-4D6C-B1D2-6F31495EE806}"/>
                  </a:ext>
                </a:extLst>
              </p:cNvPr>
              <p:cNvSpPr txBox="1"/>
              <p:nvPr/>
            </p:nvSpPr>
            <p:spPr>
              <a:xfrm>
                <a:off x="5955755" y="1702471"/>
                <a:ext cx="575863" cy="1615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0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05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105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050">
                          <a:latin typeface="Cambria Math" panose="02040503050406030204" pitchFamily="18" charset="0"/>
                        </a:rPr>
                        <m:t>∈[1,2]</m:t>
                      </m:r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BE222F9-FF71-4D6C-B1D2-6F31495EE8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5755" y="1702471"/>
                <a:ext cx="575863" cy="161583"/>
              </a:xfrm>
              <a:prstGeom prst="rect">
                <a:avLst/>
              </a:prstGeom>
              <a:blipFill>
                <a:blip r:embed="rId6"/>
                <a:stretch>
                  <a:fillRect l="-8511" r="-6383" b="-370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036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storage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Notes:</a:t>
                </a:r>
              </a:p>
              <a:p>
                <a:pPr lvl="1"/>
                <a:r>
                  <a:rPr lang="en-US" dirty="0" err="1" smtClean="0"/>
                  <a:t>Stepsize</a:t>
                </a:r>
                <a:r>
                  <a:rPr lang="en-US" dirty="0" smtClean="0"/>
                  <a:t> policies are extremely random.</a:t>
                </a:r>
              </a:p>
              <a:p>
                <a:pPr lvl="1"/>
                <a:r>
                  <a:rPr lang="en-US" dirty="0" smtClean="0"/>
                  <a:t>While there are rate of convergence results, convergence is very random.</a:t>
                </a:r>
              </a:p>
              <a:p>
                <a:r>
                  <a:rPr lang="en-US" dirty="0" smtClean="0"/>
                  <a:t>Research directions:</a:t>
                </a:r>
              </a:p>
              <a:p>
                <a:pPr lvl="1"/>
                <a:r>
                  <a:rPr lang="en-US" dirty="0" smtClean="0"/>
                  <a:t>Performing one-dimensional search using a “noisy Fibonacci search”</a:t>
                </a:r>
              </a:p>
              <a:p>
                <a:pPr lvl="1"/>
                <a:r>
                  <a:rPr lang="en-US" dirty="0" smtClean="0"/>
                  <a:t>Using a </a:t>
                </a:r>
                <a:r>
                  <a:rPr lang="en-US" dirty="0" err="1" smtClean="0"/>
                  <a:t>homotopy</a:t>
                </a:r>
                <a:r>
                  <a:rPr lang="en-US" dirty="0" smtClean="0"/>
                  <a:t> method:</a:t>
                </a:r>
              </a:p>
              <a:p>
                <a:pPr lvl="2"/>
                <a:r>
                  <a:rPr lang="en-US" dirty="0" smtClean="0"/>
                  <a:t>Exploits the fact that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 smtClean="0"/>
                  <a:t> when the noise in the forecast error = zero.</a:t>
                </a:r>
              </a:p>
              <a:p>
                <a:pPr lvl="2"/>
                <a:r>
                  <a:rPr lang="en-US" dirty="0" smtClean="0"/>
                  <a:t>Parameterize the noise by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𝜂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 smtClean="0"/>
                  <a:t> and vary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dirty="0" smtClean="0"/>
                  <a:t> from 0 to 1.</a:t>
                </a:r>
              </a:p>
              <a:p>
                <a:pPr lvl="2"/>
                <a:r>
                  <a:rPr lang="en-US" dirty="0" smtClean="0"/>
                  <a:t>Try to find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 starting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 smtClean="0"/>
                  <a:t>.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1355" r="-1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17590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10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Case application – Stochastic unit commitment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/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1055077" y="3978275"/>
            <a:ext cx="7033846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Tx/>
              <a:buNone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i="0" kern="0" dirty="0" smtClean="0"/>
          </a:p>
        </p:txBody>
      </p:sp>
    </p:spTree>
    <p:extLst>
      <p:ext uri="{BB962C8B-B14F-4D97-AF65-F5344CB8AC3E}">
        <p14:creationId xmlns:p14="http://schemas.microsoft.com/office/powerpoint/2010/main" val="387322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10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Cost function approximation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Powell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Slide </a:t>
            </a:r>
            <a:fld id="{6AA0165E-294E-4057-A6C5-8F6B42A2F28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1125418" y="4038600"/>
            <a:ext cx="7033846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Tx/>
              <a:buNone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i="0" kern="0" dirty="0" smtClean="0"/>
              <a:t>Logistics</a:t>
            </a:r>
          </a:p>
        </p:txBody>
      </p:sp>
    </p:spTree>
    <p:extLst>
      <p:ext uri="{BB962C8B-B14F-4D97-AF65-F5344CB8AC3E}">
        <p14:creationId xmlns:p14="http://schemas.microsoft.com/office/powerpoint/2010/main" val="241734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60" y="11176"/>
            <a:ext cx="9196229" cy="6846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5" b="8272"/>
          <a:stretch/>
        </p:blipFill>
        <p:spPr bwMode="auto">
          <a:xfrm>
            <a:off x="469898" y="1359188"/>
            <a:ext cx="2405829" cy="171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3763261"/>
            <a:ext cx="1917699" cy="290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689" y="1359188"/>
            <a:ext cx="1491052" cy="1722905"/>
          </a:xfrm>
          <a:prstGeom prst="rect">
            <a:avLst/>
          </a:prstGeom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100" y="4579936"/>
            <a:ext cx="2768600" cy="197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801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129" y="2216294"/>
            <a:ext cx="2279650" cy="170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5557" y="114300"/>
            <a:ext cx="8280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0" dirty="0" smtClean="0"/>
              <a:t>The unit commitment problem</a:t>
            </a:r>
          </a:p>
        </p:txBody>
      </p:sp>
      <p:pic>
        <p:nvPicPr>
          <p:cNvPr id="598021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729" y="4464542"/>
            <a:ext cx="1952625" cy="1472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074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98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98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60" y="11176"/>
            <a:ext cx="9196229" cy="6846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886887" y="2404097"/>
            <a:ext cx="2602670" cy="816916"/>
            <a:chOff x="2886887" y="2404097"/>
            <a:chExt cx="2602670" cy="816916"/>
          </a:xfrm>
        </p:grpSpPr>
        <p:pic>
          <p:nvPicPr>
            <p:cNvPr id="1565699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05" b="8272"/>
            <a:stretch/>
          </p:blipFill>
          <p:spPr bwMode="auto">
            <a:xfrm>
              <a:off x="4589939" y="2404097"/>
              <a:ext cx="899618" cy="641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05" b="8272"/>
            <a:stretch/>
          </p:blipFill>
          <p:spPr bwMode="auto">
            <a:xfrm>
              <a:off x="2886887" y="2580013"/>
              <a:ext cx="899618" cy="641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891759" y="1306747"/>
            <a:ext cx="5416648" cy="3969678"/>
            <a:chOff x="891759" y="1306747"/>
            <a:chExt cx="5416648" cy="3969678"/>
          </a:xfrm>
        </p:grpSpPr>
        <p:pic>
          <p:nvPicPr>
            <p:cNvPr id="1565698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0313" y="2714437"/>
              <a:ext cx="668094" cy="10131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9125" y="3939540"/>
              <a:ext cx="650605" cy="9866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759" y="1306747"/>
              <a:ext cx="683789" cy="10369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4025" y="4239470"/>
              <a:ext cx="683789" cy="10369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2518118" y="1698948"/>
            <a:ext cx="3125445" cy="3694387"/>
            <a:chOff x="2518118" y="1698948"/>
            <a:chExt cx="3125445" cy="3694387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4985" y="3483347"/>
              <a:ext cx="818578" cy="8185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9396" y="4574757"/>
              <a:ext cx="818578" cy="8185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946" y="3262169"/>
              <a:ext cx="818578" cy="8185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8118" y="1698948"/>
              <a:ext cx="818578" cy="8185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1477545" y="2404097"/>
            <a:ext cx="5690827" cy="1590929"/>
            <a:chOff x="1417602" y="2529805"/>
            <a:chExt cx="5690827" cy="1590929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2380" y="3473597"/>
              <a:ext cx="560051" cy="647137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7602" y="2923898"/>
              <a:ext cx="560051" cy="647137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5952" y="2718382"/>
              <a:ext cx="560051" cy="647137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8378" y="3247467"/>
              <a:ext cx="560051" cy="647137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8464" y="2529805"/>
              <a:ext cx="560051" cy="647137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7347720" y="1533103"/>
            <a:ext cx="1385800" cy="2349014"/>
            <a:chOff x="7347720" y="1533103"/>
            <a:chExt cx="1385800" cy="2349014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6505" y="3120327"/>
              <a:ext cx="1081000" cy="7617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2520" y="2333542"/>
              <a:ext cx="1081000" cy="7617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7720" y="1533103"/>
              <a:ext cx="1081000" cy="7617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753666" name="Picture 2" descr="http://news.thomasnet.com/green_clean/wp-content/uploads/2013/03/Pumped-Hydro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1" r="6587"/>
          <a:stretch/>
        </p:blipFill>
        <p:spPr bwMode="auto">
          <a:xfrm>
            <a:off x="5978533" y="4442243"/>
            <a:ext cx="1539867" cy="1668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477545" y="1946648"/>
            <a:ext cx="3381208" cy="3112142"/>
            <a:chOff x="1477545" y="1946648"/>
            <a:chExt cx="3381208" cy="3112142"/>
          </a:xfrm>
        </p:grpSpPr>
        <p:pic>
          <p:nvPicPr>
            <p:cNvPr id="33" name="Picture 2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5673" y="4362301"/>
              <a:ext cx="978714" cy="6964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0039" y="3135102"/>
              <a:ext cx="978714" cy="6964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5" name="Picture 2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7545" y="1946648"/>
              <a:ext cx="978714" cy="6964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8094130" y="1984978"/>
            <a:ext cx="1226096" cy="3062410"/>
            <a:chOff x="8094130" y="1984978"/>
            <a:chExt cx="1226096" cy="3062410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1147" y="1984978"/>
              <a:ext cx="560051" cy="647137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0175" y="2474621"/>
              <a:ext cx="560051" cy="647137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2485" y="2944850"/>
              <a:ext cx="560051" cy="647137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7004" y="3328988"/>
              <a:ext cx="560051" cy="647137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9969" y="3606341"/>
              <a:ext cx="560051" cy="647137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00317" y="4089347"/>
              <a:ext cx="560051" cy="647137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4130" y="4400251"/>
              <a:ext cx="560051" cy="647137"/>
            </a:xfrm>
            <a:prstGeom prst="rect">
              <a:avLst/>
            </a:prstGeom>
          </p:spPr>
        </p:pic>
      </p:grp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37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063" y="3145411"/>
            <a:ext cx="7215187" cy="330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</p:pic>
      <p:sp>
        <p:nvSpPr>
          <p:cNvPr id="369669" name="Rectangle 5" descr="Zig zag"/>
          <p:cNvSpPr>
            <a:spLocks noChangeArrowheads="1"/>
          </p:cNvSpPr>
          <p:nvPr/>
        </p:nvSpPr>
        <p:spPr bwMode="auto">
          <a:xfrm>
            <a:off x="1485250" y="5166298"/>
            <a:ext cx="6578600" cy="787400"/>
          </a:xfrm>
          <a:prstGeom prst="rect">
            <a:avLst/>
          </a:prstGeom>
          <a:pattFill prst="zigZag">
            <a:fgClr>
              <a:srgbClr val="0000EA"/>
            </a:fgClr>
            <a:bgClr>
              <a:srgbClr val="FFFFFF"/>
            </a:bgClr>
          </a:patt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9670" name="Rectangle 6"/>
          <p:cNvSpPr>
            <a:spLocks noChangeArrowheads="1"/>
          </p:cNvSpPr>
          <p:nvPr/>
        </p:nvSpPr>
        <p:spPr bwMode="auto">
          <a:xfrm>
            <a:off x="1486838" y="4672586"/>
            <a:ext cx="6578600" cy="482600"/>
          </a:xfrm>
          <a:prstGeom prst="rect">
            <a:avLst/>
          </a:prstGeom>
          <a:solidFill>
            <a:schemeClr val="folHlink">
              <a:alpha val="85097"/>
            </a:scheme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9671" name="Rectangle 7"/>
          <p:cNvSpPr>
            <a:spLocks noChangeArrowheads="1"/>
          </p:cNvSpPr>
          <p:nvPr/>
        </p:nvSpPr>
        <p:spPr bwMode="auto">
          <a:xfrm>
            <a:off x="2186925" y="4343973"/>
            <a:ext cx="1028700" cy="330200"/>
          </a:xfrm>
          <a:prstGeom prst="rect">
            <a:avLst/>
          </a:prstGeom>
          <a:solidFill>
            <a:schemeClr val="folHlink">
              <a:alpha val="85097"/>
            </a:scheme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9672" name="Rectangle 8"/>
          <p:cNvSpPr>
            <a:spLocks noChangeArrowheads="1"/>
          </p:cNvSpPr>
          <p:nvPr/>
        </p:nvSpPr>
        <p:spPr bwMode="auto">
          <a:xfrm>
            <a:off x="1490013" y="4447161"/>
            <a:ext cx="698500" cy="215900"/>
          </a:xfrm>
          <a:prstGeom prst="rect">
            <a:avLst/>
          </a:prstGeom>
          <a:solidFill>
            <a:srgbClr val="2AA82A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9673" name="Rectangle 9"/>
          <p:cNvSpPr>
            <a:spLocks noChangeArrowheads="1"/>
          </p:cNvSpPr>
          <p:nvPr/>
        </p:nvSpPr>
        <p:spPr bwMode="auto">
          <a:xfrm>
            <a:off x="4525313" y="4345561"/>
            <a:ext cx="876300" cy="330200"/>
          </a:xfrm>
          <a:prstGeom prst="rect">
            <a:avLst/>
          </a:prstGeom>
          <a:solidFill>
            <a:srgbClr val="2AA82A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9674" name="Rectangle 10"/>
          <p:cNvSpPr>
            <a:spLocks noChangeArrowheads="1"/>
          </p:cNvSpPr>
          <p:nvPr/>
        </p:nvSpPr>
        <p:spPr bwMode="auto">
          <a:xfrm>
            <a:off x="1491600" y="4232848"/>
            <a:ext cx="698500" cy="215900"/>
          </a:xfrm>
          <a:prstGeom prst="rect">
            <a:avLst/>
          </a:prstGeom>
          <a:solidFill>
            <a:srgbClr val="0000EA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9675" name="Rectangle 11"/>
          <p:cNvSpPr>
            <a:spLocks noChangeArrowheads="1"/>
          </p:cNvSpPr>
          <p:nvPr/>
        </p:nvSpPr>
        <p:spPr bwMode="auto">
          <a:xfrm>
            <a:off x="1493188" y="4018536"/>
            <a:ext cx="393700" cy="215900"/>
          </a:xfrm>
          <a:prstGeom prst="rect">
            <a:avLst/>
          </a:prstGeom>
          <a:solidFill>
            <a:srgbClr val="0000EA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9676" name="Rectangle 12"/>
          <p:cNvSpPr>
            <a:spLocks noChangeArrowheads="1"/>
          </p:cNvSpPr>
          <p:nvPr/>
        </p:nvSpPr>
        <p:spPr bwMode="auto">
          <a:xfrm>
            <a:off x="1494775" y="3804223"/>
            <a:ext cx="266700" cy="215900"/>
          </a:xfrm>
          <a:prstGeom prst="rect">
            <a:avLst/>
          </a:prstGeom>
          <a:solidFill>
            <a:srgbClr val="33CC33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9677" name="Rectangle 13"/>
          <p:cNvSpPr>
            <a:spLocks noChangeArrowheads="1"/>
          </p:cNvSpPr>
          <p:nvPr/>
        </p:nvSpPr>
        <p:spPr bwMode="auto">
          <a:xfrm>
            <a:off x="2213913" y="4015361"/>
            <a:ext cx="939800" cy="330200"/>
          </a:xfrm>
          <a:prstGeom prst="rect">
            <a:avLst/>
          </a:prstGeom>
          <a:solidFill>
            <a:srgbClr val="2AA82A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9678" name="Rectangle 14"/>
          <p:cNvSpPr>
            <a:spLocks noChangeArrowheads="1"/>
          </p:cNvSpPr>
          <p:nvPr/>
        </p:nvSpPr>
        <p:spPr bwMode="auto">
          <a:xfrm>
            <a:off x="2228200" y="3686748"/>
            <a:ext cx="838200" cy="330200"/>
          </a:xfrm>
          <a:prstGeom prst="rect">
            <a:avLst/>
          </a:prstGeom>
          <a:solidFill>
            <a:srgbClr val="0000EA">
              <a:alpha val="4313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9679" name="Rectangle 15"/>
          <p:cNvSpPr>
            <a:spLocks noChangeArrowheads="1"/>
          </p:cNvSpPr>
          <p:nvPr/>
        </p:nvSpPr>
        <p:spPr bwMode="auto">
          <a:xfrm>
            <a:off x="2737788" y="3485136"/>
            <a:ext cx="292100" cy="203200"/>
          </a:xfrm>
          <a:prstGeom prst="rect">
            <a:avLst/>
          </a:prstGeom>
          <a:solidFill>
            <a:srgbClr val="33CC33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9680" name="Rectangle 16"/>
          <p:cNvSpPr>
            <a:spLocks noChangeArrowheads="1"/>
          </p:cNvSpPr>
          <p:nvPr/>
        </p:nvSpPr>
        <p:spPr bwMode="auto">
          <a:xfrm>
            <a:off x="3371200" y="4016948"/>
            <a:ext cx="850900" cy="330200"/>
          </a:xfrm>
          <a:prstGeom prst="rect">
            <a:avLst/>
          </a:prstGeom>
          <a:solidFill>
            <a:srgbClr val="2AA82A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9681" name="Rectangle 17"/>
          <p:cNvSpPr>
            <a:spLocks noChangeArrowheads="1"/>
          </p:cNvSpPr>
          <p:nvPr/>
        </p:nvSpPr>
        <p:spPr bwMode="auto">
          <a:xfrm>
            <a:off x="3217213" y="4345561"/>
            <a:ext cx="1028700" cy="330200"/>
          </a:xfrm>
          <a:prstGeom prst="rect">
            <a:avLst/>
          </a:prstGeom>
          <a:solidFill>
            <a:schemeClr val="folHlink">
              <a:alpha val="85097"/>
            </a:scheme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9682" name="Rectangle 18"/>
          <p:cNvSpPr>
            <a:spLocks noChangeArrowheads="1"/>
          </p:cNvSpPr>
          <p:nvPr/>
        </p:nvSpPr>
        <p:spPr bwMode="auto">
          <a:xfrm>
            <a:off x="4668188" y="4005836"/>
            <a:ext cx="673100" cy="330200"/>
          </a:xfrm>
          <a:prstGeom prst="rect">
            <a:avLst/>
          </a:prstGeom>
          <a:solidFill>
            <a:srgbClr val="0000EA">
              <a:alpha val="4313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9683" name="Rectangle 19"/>
          <p:cNvSpPr>
            <a:spLocks noChangeArrowheads="1"/>
          </p:cNvSpPr>
          <p:nvPr/>
        </p:nvSpPr>
        <p:spPr bwMode="auto">
          <a:xfrm>
            <a:off x="3552175" y="3689923"/>
            <a:ext cx="571500" cy="330200"/>
          </a:xfrm>
          <a:prstGeom prst="rect">
            <a:avLst/>
          </a:prstGeom>
          <a:solidFill>
            <a:srgbClr val="0000EA">
              <a:alpha val="4313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9685" name="Rectangle 21"/>
          <p:cNvSpPr>
            <a:spLocks noChangeArrowheads="1"/>
          </p:cNvSpPr>
          <p:nvPr/>
        </p:nvSpPr>
        <p:spPr bwMode="auto">
          <a:xfrm>
            <a:off x="3818875" y="3474023"/>
            <a:ext cx="292100" cy="203200"/>
          </a:xfrm>
          <a:prstGeom prst="rect">
            <a:avLst/>
          </a:prstGeom>
          <a:solidFill>
            <a:srgbClr val="33CC33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9686" name="Rectangle 22"/>
          <p:cNvSpPr>
            <a:spLocks noChangeArrowheads="1"/>
          </p:cNvSpPr>
          <p:nvPr/>
        </p:nvSpPr>
        <p:spPr bwMode="auto">
          <a:xfrm>
            <a:off x="4684063" y="3869311"/>
            <a:ext cx="609600" cy="139700"/>
          </a:xfrm>
          <a:prstGeom prst="rect">
            <a:avLst/>
          </a:prstGeom>
          <a:solidFill>
            <a:srgbClr val="33CC33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9687" name="Rectangle 23"/>
          <p:cNvSpPr>
            <a:spLocks noChangeArrowheads="1"/>
          </p:cNvSpPr>
          <p:nvPr/>
        </p:nvSpPr>
        <p:spPr bwMode="auto">
          <a:xfrm>
            <a:off x="5801663" y="4009011"/>
            <a:ext cx="736600" cy="330200"/>
          </a:xfrm>
          <a:prstGeom prst="rect">
            <a:avLst/>
          </a:prstGeom>
          <a:solidFill>
            <a:srgbClr val="0000EA">
              <a:alpha val="4313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9688" name="Rectangle 24"/>
          <p:cNvSpPr>
            <a:spLocks noChangeArrowheads="1"/>
          </p:cNvSpPr>
          <p:nvPr/>
        </p:nvSpPr>
        <p:spPr bwMode="auto">
          <a:xfrm>
            <a:off x="6789088" y="4336036"/>
            <a:ext cx="952500" cy="330200"/>
          </a:xfrm>
          <a:prstGeom prst="rect">
            <a:avLst/>
          </a:prstGeom>
          <a:solidFill>
            <a:srgbClr val="2AA82A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9689" name="Rectangle 25"/>
          <p:cNvSpPr>
            <a:spLocks noChangeArrowheads="1"/>
          </p:cNvSpPr>
          <p:nvPr/>
        </p:nvSpPr>
        <p:spPr bwMode="auto">
          <a:xfrm>
            <a:off x="6844650" y="3985198"/>
            <a:ext cx="800100" cy="330200"/>
          </a:xfrm>
          <a:prstGeom prst="rect">
            <a:avLst/>
          </a:prstGeom>
          <a:solidFill>
            <a:srgbClr val="0000EA">
              <a:alpha val="4313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9692" name="Rectangle 28"/>
          <p:cNvSpPr>
            <a:spLocks noChangeArrowheads="1"/>
          </p:cNvSpPr>
          <p:nvPr/>
        </p:nvSpPr>
        <p:spPr bwMode="auto">
          <a:xfrm>
            <a:off x="7252638" y="3669286"/>
            <a:ext cx="406400" cy="330200"/>
          </a:xfrm>
          <a:prstGeom prst="rect">
            <a:avLst/>
          </a:prstGeom>
          <a:solidFill>
            <a:srgbClr val="0000EA">
              <a:alpha val="4313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9693" name="Rectangle 29"/>
          <p:cNvSpPr>
            <a:spLocks noChangeArrowheads="1"/>
          </p:cNvSpPr>
          <p:nvPr/>
        </p:nvSpPr>
        <p:spPr bwMode="auto">
          <a:xfrm>
            <a:off x="7339950" y="3464498"/>
            <a:ext cx="292100" cy="203200"/>
          </a:xfrm>
          <a:prstGeom prst="rect">
            <a:avLst/>
          </a:prstGeom>
          <a:solidFill>
            <a:srgbClr val="33CC33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9694" name="Rectangle 30"/>
          <p:cNvSpPr>
            <a:spLocks noChangeArrowheads="1"/>
          </p:cNvSpPr>
          <p:nvPr/>
        </p:nvSpPr>
        <p:spPr bwMode="auto">
          <a:xfrm>
            <a:off x="5698475" y="4350323"/>
            <a:ext cx="952500" cy="330200"/>
          </a:xfrm>
          <a:prstGeom prst="rect">
            <a:avLst/>
          </a:prstGeom>
          <a:solidFill>
            <a:srgbClr val="2AA82A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9695" name="Rectangle 31"/>
          <p:cNvSpPr>
            <a:spLocks noChangeArrowheads="1"/>
          </p:cNvSpPr>
          <p:nvPr/>
        </p:nvSpPr>
        <p:spPr bwMode="auto">
          <a:xfrm>
            <a:off x="6992288" y="3701036"/>
            <a:ext cx="190500" cy="279400"/>
          </a:xfrm>
          <a:prstGeom prst="rect">
            <a:avLst/>
          </a:prstGeom>
          <a:solidFill>
            <a:srgbClr val="FF33CC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9697" name="Freeform 33"/>
          <p:cNvSpPr>
            <a:spLocks/>
          </p:cNvSpPr>
          <p:nvPr/>
        </p:nvSpPr>
        <p:spPr bwMode="auto">
          <a:xfrm>
            <a:off x="3398188" y="3675636"/>
            <a:ext cx="152400" cy="338137"/>
          </a:xfrm>
          <a:custGeom>
            <a:avLst/>
            <a:gdLst>
              <a:gd name="T0" fmla="*/ 0 w 96"/>
              <a:gd name="T1" fmla="*/ 2147483647 h 213"/>
              <a:gd name="T2" fmla="*/ 2147483647 w 96"/>
              <a:gd name="T3" fmla="*/ 2147483647 h 213"/>
              <a:gd name="T4" fmla="*/ 2147483647 w 96"/>
              <a:gd name="T5" fmla="*/ 0 h 213"/>
              <a:gd name="T6" fmla="*/ 2147483647 w 96"/>
              <a:gd name="T7" fmla="*/ 2147483647 h 213"/>
              <a:gd name="T8" fmla="*/ 2147483647 w 96"/>
              <a:gd name="T9" fmla="*/ 2147483647 h 213"/>
              <a:gd name="T10" fmla="*/ 0 w 96"/>
              <a:gd name="T11" fmla="*/ 2147483647 h 2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6"/>
              <a:gd name="T19" fmla="*/ 0 h 213"/>
              <a:gd name="T20" fmla="*/ 96 w 96"/>
              <a:gd name="T21" fmla="*/ 213 h 2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6" h="213">
                <a:moveTo>
                  <a:pt x="0" y="210"/>
                </a:moveTo>
                <a:lnTo>
                  <a:pt x="27" y="21"/>
                </a:lnTo>
                <a:lnTo>
                  <a:pt x="60" y="0"/>
                </a:lnTo>
                <a:lnTo>
                  <a:pt x="93" y="12"/>
                </a:lnTo>
                <a:lnTo>
                  <a:pt x="96" y="213"/>
                </a:lnTo>
                <a:lnTo>
                  <a:pt x="0" y="210"/>
                </a:lnTo>
                <a:close/>
              </a:path>
            </a:pathLst>
          </a:custGeom>
          <a:solidFill>
            <a:srgbClr val="FF33CC"/>
          </a:solidFill>
          <a:ln w="12700">
            <a:solidFill>
              <a:schemeClr val="tx1"/>
            </a:solidFill>
            <a:round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9698" name="Freeform 34"/>
          <p:cNvSpPr>
            <a:spLocks/>
          </p:cNvSpPr>
          <p:nvPr/>
        </p:nvSpPr>
        <p:spPr bwMode="auto">
          <a:xfrm>
            <a:off x="5398438" y="4518598"/>
            <a:ext cx="300037" cy="152400"/>
          </a:xfrm>
          <a:custGeom>
            <a:avLst/>
            <a:gdLst>
              <a:gd name="T0" fmla="*/ 0 w 189"/>
              <a:gd name="T1" fmla="*/ 0 h 96"/>
              <a:gd name="T2" fmla="*/ 2147483647 w 189"/>
              <a:gd name="T3" fmla="*/ 2147483647 h 96"/>
              <a:gd name="T4" fmla="*/ 2147483647 w 189"/>
              <a:gd name="T5" fmla="*/ 2147483647 h 96"/>
              <a:gd name="T6" fmla="*/ 2147483647 w 189"/>
              <a:gd name="T7" fmla="*/ 2147483647 h 96"/>
              <a:gd name="T8" fmla="*/ 2147483647 w 189"/>
              <a:gd name="T9" fmla="*/ 2147483647 h 96"/>
              <a:gd name="T10" fmla="*/ 2147483647 w 189"/>
              <a:gd name="T11" fmla="*/ 2147483647 h 96"/>
              <a:gd name="T12" fmla="*/ 2147483647 w 189"/>
              <a:gd name="T13" fmla="*/ 2147483647 h 96"/>
              <a:gd name="T14" fmla="*/ 2147483647 w 189"/>
              <a:gd name="T15" fmla="*/ 2147483647 h 96"/>
              <a:gd name="T16" fmla="*/ 0 w 189"/>
              <a:gd name="T17" fmla="*/ 2147483647 h 96"/>
              <a:gd name="T18" fmla="*/ 0 w 189"/>
              <a:gd name="T19" fmla="*/ 0 h 9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89"/>
              <a:gd name="T31" fmla="*/ 0 h 96"/>
              <a:gd name="T32" fmla="*/ 189 w 189"/>
              <a:gd name="T33" fmla="*/ 96 h 9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89" h="96">
                <a:moveTo>
                  <a:pt x="0" y="0"/>
                </a:moveTo>
                <a:lnTo>
                  <a:pt x="24" y="3"/>
                </a:lnTo>
                <a:lnTo>
                  <a:pt x="54" y="63"/>
                </a:lnTo>
                <a:lnTo>
                  <a:pt x="90" y="33"/>
                </a:lnTo>
                <a:lnTo>
                  <a:pt x="117" y="63"/>
                </a:lnTo>
                <a:lnTo>
                  <a:pt x="150" y="21"/>
                </a:lnTo>
                <a:lnTo>
                  <a:pt x="189" y="15"/>
                </a:lnTo>
                <a:lnTo>
                  <a:pt x="189" y="96"/>
                </a:lnTo>
                <a:lnTo>
                  <a:pt x="0" y="93"/>
                </a:lnTo>
                <a:lnTo>
                  <a:pt x="0" y="0"/>
                </a:lnTo>
                <a:close/>
              </a:path>
            </a:pathLst>
          </a:custGeom>
          <a:solidFill>
            <a:srgbClr val="FF33CC"/>
          </a:solidFill>
          <a:ln w="12700">
            <a:solidFill>
              <a:schemeClr val="tx1"/>
            </a:solidFill>
            <a:round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9699" name="Freeform 35"/>
          <p:cNvSpPr>
            <a:spLocks/>
          </p:cNvSpPr>
          <p:nvPr/>
        </p:nvSpPr>
        <p:spPr bwMode="auto">
          <a:xfrm>
            <a:off x="4241150" y="4451923"/>
            <a:ext cx="280988" cy="219075"/>
          </a:xfrm>
          <a:custGeom>
            <a:avLst/>
            <a:gdLst>
              <a:gd name="T0" fmla="*/ 0 w 177"/>
              <a:gd name="T1" fmla="*/ 0 h 138"/>
              <a:gd name="T2" fmla="*/ 2147483647 w 177"/>
              <a:gd name="T3" fmla="*/ 2147483647 h 138"/>
              <a:gd name="T4" fmla="*/ 2147483647 w 177"/>
              <a:gd name="T5" fmla="*/ 2147483647 h 138"/>
              <a:gd name="T6" fmla="*/ 2147483647 w 177"/>
              <a:gd name="T7" fmla="*/ 2147483647 h 138"/>
              <a:gd name="T8" fmla="*/ 2147483647 w 177"/>
              <a:gd name="T9" fmla="*/ 2147483647 h 138"/>
              <a:gd name="T10" fmla="*/ 2147483647 w 177"/>
              <a:gd name="T11" fmla="*/ 2147483647 h 138"/>
              <a:gd name="T12" fmla="*/ 2147483647 w 177"/>
              <a:gd name="T13" fmla="*/ 2147483647 h 138"/>
              <a:gd name="T14" fmla="*/ 2147483647 w 177"/>
              <a:gd name="T15" fmla="*/ 2147483647 h 138"/>
              <a:gd name="T16" fmla="*/ 2147483647 w 177"/>
              <a:gd name="T17" fmla="*/ 2147483647 h 138"/>
              <a:gd name="T18" fmla="*/ 0 w 177"/>
              <a:gd name="T19" fmla="*/ 0 h 13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77"/>
              <a:gd name="T31" fmla="*/ 0 h 138"/>
              <a:gd name="T32" fmla="*/ 177 w 177"/>
              <a:gd name="T33" fmla="*/ 138 h 13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77" h="138">
                <a:moveTo>
                  <a:pt x="0" y="0"/>
                </a:moveTo>
                <a:lnTo>
                  <a:pt x="21" y="54"/>
                </a:lnTo>
                <a:lnTo>
                  <a:pt x="54" y="27"/>
                </a:lnTo>
                <a:lnTo>
                  <a:pt x="84" y="24"/>
                </a:lnTo>
                <a:lnTo>
                  <a:pt x="114" y="105"/>
                </a:lnTo>
                <a:lnTo>
                  <a:pt x="144" y="123"/>
                </a:lnTo>
                <a:lnTo>
                  <a:pt x="174" y="84"/>
                </a:lnTo>
                <a:lnTo>
                  <a:pt x="177" y="138"/>
                </a:lnTo>
                <a:lnTo>
                  <a:pt x="3" y="135"/>
                </a:lnTo>
                <a:lnTo>
                  <a:pt x="0" y="0"/>
                </a:lnTo>
                <a:close/>
              </a:path>
            </a:pathLst>
          </a:custGeom>
          <a:solidFill>
            <a:srgbClr val="FF33CC"/>
          </a:solidFill>
          <a:ln w="12700">
            <a:solidFill>
              <a:schemeClr val="tx1"/>
            </a:solidFill>
            <a:round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Rectangle 2"/>
          <p:cNvSpPr txBox="1">
            <a:spLocks noChangeArrowheads="1"/>
          </p:cNvSpPr>
          <p:nvPr/>
        </p:nvSpPr>
        <p:spPr>
          <a:xfrm>
            <a:off x="694343" y="305385"/>
            <a:ext cx="8030892" cy="75184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l"/>
            <a:r>
              <a:rPr lang="en-US" i="0" dirty="0" smtClean="0">
                <a:solidFill>
                  <a:schemeClr val="tx2"/>
                </a:solidFill>
              </a:rPr>
              <a:t>The timing of decisions</a:t>
            </a:r>
            <a:endParaRPr lang="en-US" i="0" dirty="0">
              <a:solidFill>
                <a:schemeClr val="tx2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485250" y="1307068"/>
            <a:ext cx="5970588" cy="1931432"/>
            <a:chOff x="1485250" y="1116568"/>
            <a:chExt cx="5970588" cy="1931432"/>
          </a:xfrm>
        </p:grpSpPr>
        <p:cxnSp>
          <p:nvCxnSpPr>
            <p:cNvPr id="5" name="Straight Connector 4"/>
            <p:cNvCxnSpPr/>
            <p:nvPr/>
          </p:nvCxnSpPr>
          <p:spPr bwMode="auto">
            <a:xfrm>
              <a:off x="1485250" y="1257300"/>
              <a:ext cx="0" cy="179070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" name="Straight Arrow Connector 6"/>
            <p:cNvCxnSpPr/>
            <p:nvPr/>
          </p:nvCxnSpPr>
          <p:spPr bwMode="auto">
            <a:xfrm>
              <a:off x="1485250" y="1485900"/>
              <a:ext cx="5970588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8" name="TextBox 7"/>
            <p:cNvSpPr txBox="1"/>
            <p:nvPr/>
          </p:nvSpPr>
          <p:spPr>
            <a:xfrm>
              <a:off x="2107575" y="1116568"/>
              <a:ext cx="48577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i="0" dirty="0" smtClean="0"/>
                <a:t>Day-ahead planning (</a:t>
              </a:r>
              <a:r>
                <a:rPr lang="en-US" dirty="0" smtClean="0"/>
                <a:t>slow</a:t>
              </a:r>
              <a:r>
                <a:rPr lang="en-US" i="0" dirty="0" smtClean="0"/>
                <a:t> – predominantly steam)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934113" y="2030968"/>
            <a:ext cx="4604804" cy="1194832"/>
            <a:chOff x="3934113" y="1840468"/>
            <a:chExt cx="4604804" cy="1194832"/>
          </a:xfrm>
        </p:grpSpPr>
        <p:cxnSp>
          <p:nvCxnSpPr>
            <p:cNvPr id="41" name="Straight Arrow Connector 40"/>
            <p:cNvCxnSpPr/>
            <p:nvPr/>
          </p:nvCxnSpPr>
          <p:spPr bwMode="auto">
            <a:xfrm>
              <a:off x="3934113" y="2209800"/>
              <a:ext cx="734075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2" name="TextBox 41"/>
            <p:cNvSpPr txBox="1"/>
            <p:nvPr/>
          </p:nvSpPr>
          <p:spPr>
            <a:xfrm>
              <a:off x="3936375" y="1840468"/>
              <a:ext cx="46025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i="0" dirty="0" smtClean="0"/>
                <a:t>Intermediate-term planning (</a:t>
              </a:r>
              <a:r>
                <a:rPr lang="en-US" dirty="0" smtClean="0"/>
                <a:t>fast</a:t>
              </a:r>
              <a:r>
                <a:rPr lang="en-US" i="0" dirty="0" smtClean="0"/>
                <a:t> – gas turbines)</a:t>
              </a:r>
            </a:p>
          </p:txBody>
        </p:sp>
        <p:cxnSp>
          <p:nvCxnSpPr>
            <p:cNvPr id="44" name="Straight Connector 43"/>
            <p:cNvCxnSpPr>
              <a:stCxn id="42" idx="1"/>
            </p:cNvCxnSpPr>
            <p:nvPr/>
          </p:nvCxnSpPr>
          <p:spPr bwMode="auto">
            <a:xfrm flipH="1">
              <a:off x="3934113" y="2025134"/>
              <a:ext cx="2262" cy="1010166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1" name="Group 20"/>
          <p:cNvGrpSpPr/>
          <p:nvPr/>
        </p:nvGrpSpPr>
        <p:grpSpPr>
          <a:xfrm>
            <a:off x="4291975" y="2500868"/>
            <a:ext cx="3897221" cy="724932"/>
            <a:chOff x="4914275" y="2310368"/>
            <a:chExt cx="3897221" cy="724932"/>
          </a:xfrm>
        </p:grpSpPr>
        <p:cxnSp>
          <p:nvCxnSpPr>
            <p:cNvPr id="50" name="Straight Connector 49"/>
            <p:cNvCxnSpPr/>
            <p:nvPr/>
          </p:nvCxnSpPr>
          <p:spPr bwMode="auto">
            <a:xfrm>
              <a:off x="4937413" y="2530217"/>
              <a:ext cx="0" cy="505083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Straight Arrow Connector 51"/>
            <p:cNvCxnSpPr/>
            <p:nvPr/>
          </p:nvCxnSpPr>
          <p:spPr bwMode="auto">
            <a:xfrm>
              <a:off x="4955200" y="2692400"/>
              <a:ext cx="169231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4" name="TextBox 53"/>
            <p:cNvSpPr txBox="1"/>
            <p:nvPr/>
          </p:nvSpPr>
          <p:spPr>
            <a:xfrm>
              <a:off x="4914275" y="2310368"/>
              <a:ext cx="38972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i="0" dirty="0" smtClean="0"/>
                <a:t>Real-time planning (economic dispatch)</a:t>
              </a:r>
            </a:p>
          </p:txBody>
        </p:sp>
      </p:grp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193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timing of </a:t>
            </a:r>
            <a:r>
              <a:rPr lang="en-US" dirty="0" smtClean="0"/>
              <a:t>decisions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day-ahead unit commitment problem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063" y="3145411"/>
            <a:ext cx="7215187" cy="330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</p:pic>
      <p:sp>
        <p:nvSpPr>
          <p:cNvPr id="5" name="Rectangle 5" descr="Zig zag"/>
          <p:cNvSpPr>
            <a:spLocks noChangeArrowheads="1"/>
          </p:cNvSpPr>
          <p:nvPr/>
        </p:nvSpPr>
        <p:spPr bwMode="auto">
          <a:xfrm>
            <a:off x="1485250" y="5166298"/>
            <a:ext cx="6578600" cy="787400"/>
          </a:xfrm>
          <a:prstGeom prst="rect">
            <a:avLst/>
          </a:prstGeom>
          <a:pattFill prst="zigZag">
            <a:fgClr>
              <a:srgbClr val="0000EA"/>
            </a:fgClr>
            <a:bgClr>
              <a:srgbClr val="FFFFFF"/>
            </a:bgClr>
          </a:patt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486838" y="4672586"/>
            <a:ext cx="6578600" cy="482600"/>
          </a:xfrm>
          <a:prstGeom prst="rect">
            <a:avLst/>
          </a:prstGeom>
          <a:solidFill>
            <a:schemeClr val="folHlink">
              <a:alpha val="85097"/>
            </a:scheme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186925" y="4343973"/>
            <a:ext cx="1028700" cy="330200"/>
          </a:xfrm>
          <a:prstGeom prst="rect">
            <a:avLst/>
          </a:prstGeom>
          <a:solidFill>
            <a:schemeClr val="folHlink">
              <a:alpha val="85097"/>
            </a:scheme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490013" y="4447161"/>
            <a:ext cx="698500" cy="215900"/>
          </a:xfrm>
          <a:prstGeom prst="rect">
            <a:avLst/>
          </a:prstGeom>
          <a:solidFill>
            <a:srgbClr val="2AA82A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4525313" y="4345561"/>
            <a:ext cx="876300" cy="330200"/>
          </a:xfrm>
          <a:prstGeom prst="rect">
            <a:avLst/>
          </a:prstGeom>
          <a:solidFill>
            <a:srgbClr val="2AA82A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1491600" y="4232848"/>
            <a:ext cx="698500" cy="215900"/>
          </a:xfrm>
          <a:prstGeom prst="rect">
            <a:avLst/>
          </a:prstGeom>
          <a:solidFill>
            <a:srgbClr val="0000EA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1493188" y="4018536"/>
            <a:ext cx="393700" cy="215900"/>
          </a:xfrm>
          <a:prstGeom prst="rect">
            <a:avLst/>
          </a:prstGeom>
          <a:solidFill>
            <a:srgbClr val="0000EA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1494775" y="3804223"/>
            <a:ext cx="266700" cy="215900"/>
          </a:xfrm>
          <a:prstGeom prst="rect">
            <a:avLst/>
          </a:prstGeom>
          <a:solidFill>
            <a:srgbClr val="33CC33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2213913" y="4015361"/>
            <a:ext cx="939800" cy="330200"/>
          </a:xfrm>
          <a:prstGeom prst="rect">
            <a:avLst/>
          </a:prstGeom>
          <a:solidFill>
            <a:srgbClr val="2AA82A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2228200" y="3686748"/>
            <a:ext cx="838200" cy="330200"/>
          </a:xfrm>
          <a:prstGeom prst="rect">
            <a:avLst/>
          </a:prstGeom>
          <a:solidFill>
            <a:srgbClr val="0000EA">
              <a:alpha val="4313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2737788" y="3485136"/>
            <a:ext cx="292100" cy="203200"/>
          </a:xfrm>
          <a:prstGeom prst="rect">
            <a:avLst/>
          </a:prstGeom>
          <a:solidFill>
            <a:srgbClr val="33CC33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3371200" y="4016948"/>
            <a:ext cx="850900" cy="330200"/>
          </a:xfrm>
          <a:prstGeom prst="rect">
            <a:avLst/>
          </a:prstGeom>
          <a:solidFill>
            <a:srgbClr val="2AA82A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Rectangle 17"/>
          <p:cNvSpPr>
            <a:spLocks noChangeArrowheads="1"/>
          </p:cNvSpPr>
          <p:nvPr/>
        </p:nvSpPr>
        <p:spPr bwMode="auto">
          <a:xfrm>
            <a:off x="3217213" y="4345561"/>
            <a:ext cx="1028700" cy="330200"/>
          </a:xfrm>
          <a:prstGeom prst="rect">
            <a:avLst/>
          </a:prstGeom>
          <a:solidFill>
            <a:schemeClr val="folHlink">
              <a:alpha val="85097"/>
            </a:scheme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Rectangle 18"/>
          <p:cNvSpPr>
            <a:spLocks noChangeArrowheads="1"/>
          </p:cNvSpPr>
          <p:nvPr/>
        </p:nvSpPr>
        <p:spPr bwMode="auto">
          <a:xfrm>
            <a:off x="4668188" y="4005836"/>
            <a:ext cx="673100" cy="330200"/>
          </a:xfrm>
          <a:prstGeom prst="rect">
            <a:avLst/>
          </a:prstGeom>
          <a:solidFill>
            <a:srgbClr val="0000EA">
              <a:alpha val="4313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Rectangle 19"/>
          <p:cNvSpPr>
            <a:spLocks noChangeArrowheads="1"/>
          </p:cNvSpPr>
          <p:nvPr/>
        </p:nvSpPr>
        <p:spPr bwMode="auto">
          <a:xfrm>
            <a:off x="3552175" y="3689923"/>
            <a:ext cx="571500" cy="330200"/>
          </a:xfrm>
          <a:prstGeom prst="rect">
            <a:avLst/>
          </a:prstGeom>
          <a:solidFill>
            <a:srgbClr val="0000EA">
              <a:alpha val="4313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Rectangle 21"/>
          <p:cNvSpPr>
            <a:spLocks noChangeArrowheads="1"/>
          </p:cNvSpPr>
          <p:nvPr/>
        </p:nvSpPr>
        <p:spPr bwMode="auto">
          <a:xfrm>
            <a:off x="3818875" y="3474023"/>
            <a:ext cx="292100" cy="203200"/>
          </a:xfrm>
          <a:prstGeom prst="rect">
            <a:avLst/>
          </a:prstGeom>
          <a:solidFill>
            <a:srgbClr val="33CC33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Rectangle 22"/>
          <p:cNvSpPr>
            <a:spLocks noChangeArrowheads="1"/>
          </p:cNvSpPr>
          <p:nvPr/>
        </p:nvSpPr>
        <p:spPr bwMode="auto">
          <a:xfrm>
            <a:off x="4684063" y="3869311"/>
            <a:ext cx="609600" cy="139700"/>
          </a:xfrm>
          <a:prstGeom prst="rect">
            <a:avLst/>
          </a:prstGeom>
          <a:solidFill>
            <a:srgbClr val="33CC33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Rectangle 23"/>
          <p:cNvSpPr>
            <a:spLocks noChangeArrowheads="1"/>
          </p:cNvSpPr>
          <p:nvPr/>
        </p:nvSpPr>
        <p:spPr bwMode="auto">
          <a:xfrm>
            <a:off x="5801663" y="4009011"/>
            <a:ext cx="736600" cy="330200"/>
          </a:xfrm>
          <a:prstGeom prst="rect">
            <a:avLst/>
          </a:prstGeom>
          <a:solidFill>
            <a:srgbClr val="0000EA">
              <a:alpha val="4313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Rectangle 24"/>
          <p:cNvSpPr>
            <a:spLocks noChangeArrowheads="1"/>
          </p:cNvSpPr>
          <p:nvPr/>
        </p:nvSpPr>
        <p:spPr bwMode="auto">
          <a:xfrm>
            <a:off x="6789088" y="4336036"/>
            <a:ext cx="952500" cy="330200"/>
          </a:xfrm>
          <a:prstGeom prst="rect">
            <a:avLst/>
          </a:prstGeom>
          <a:solidFill>
            <a:srgbClr val="2AA82A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Rectangle 25"/>
          <p:cNvSpPr>
            <a:spLocks noChangeArrowheads="1"/>
          </p:cNvSpPr>
          <p:nvPr/>
        </p:nvSpPr>
        <p:spPr bwMode="auto">
          <a:xfrm>
            <a:off x="6844650" y="3985198"/>
            <a:ext cx="800100" cy="330200"/>
          </a:xfrm>
          <a:prstGeom prst="rect">
            <a:avLst/>
          </a:prstGeom>
          <a:solidFill>
            <a:srgbClr val="0000EA">
              <a:alpha val="4313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Rectangle 28"/>
          <p:cNvSpPr>
            <a:spLocks noChangeArrowheads="1"/>
          </p:cNvSpPr>
          <p:nvPr/>
        </p:nvSpPr>
        <p:spPr bwMode="auto">
          <a:xfrm>
            <a:off x="7252638" y="3669286"/>
            <a:ext cx="406400" cy="330200"/>
          </a:xfrm>
          <a:prstGeom prst="rect">
            <a:avLst/>
          </a:prstGeom>
          <a:solidFill>
            <a:srgbClr val="0000EA">
              <a:alpha val="4313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Rectangle 29"/>
          <p:cNvSpPr>
            <a:spLocks noChangeArrowheads="1"/>
          </p:cNvSpPr>
          <p:nvPr/>
        </p:nvSpPr>
        <p:spPr bwMode="auto">
          <a:xfrm>
            <a:off x="7339950" y="3464498"/>
            <a:ext cx="292100" cy="203200"/>
          </a:xfrm>
          <a:prstGeom prst="rect">
            <a:avLst/>
          </a:prstGeom>
          <a:solidFill>
            <a:srgbClr val="33CC33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Rectangle 30"/>
          <p:cNvSpPr>
            <a:spLocks noChangeArrowheads="1"/>
          </p:cNvSpPr>
          <p:nvPr/>
        </p:nvSpPr>
        <p:spPr bwMode="auto">
          <a:xfrm>
            <a:off x="5698475" y="4350323"/>
            <a:ext cx="952500" cy="330200"/>
          </a:xfrm>
          <a:prstGeom prst="rect">
            <a:avLst/>
          </a:prstGeom>
          <a:solidFill>
            <a:srgbClr val="2AA82A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Rectangle 31"/>
          <p:cNvSpPr>
            <a:spLocks noChangeArrowheads="1"/>
          </p:cNvSpPr>
          <p:nvPr/>
        </p:nvSpPr>
        <p:spPr bwMode="auto">
          <a:xfrm>
            <a:off x="6992288" y="3701036"/>
            <a:ext cx="190500" cy="279400"/>
          </a:xfrm>
          <a:prstGeom prst="rect">
            <a:avLst/>
          </a:prstGeom>
          <a:solidFill>
            <a:srgbClr val="FF33CC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Freeform 33"/>
          <p:cNvSpPr>
            <a:spLocks/>
          </p:cNvSpPr>
          <p:nvPr/>
        </p:nvSpPr>
        <p:spPr bwMode="auto">
          <a:xfrm>
            <a:off x="3398188" y="3675636"/>
            <a:ext cx="152400" cy="338137"/>
          </a:xfrm>
          <a:custGeom>
            <a:avLst/>
            <a:gdLst>
              <a:gd name="T0" fmla="*/ 0 w 96"/>
              <a:gd name="T1" fmla="*/ 2147483647 h 213"/>
              <a:gd name="T2" fmla="*/ 2147483647 w 96"/>
              <a:gd name="T3" fmla="*/ 2147483647 h 213"/>
              <a:gd name="T4" fmla="*/ 2147483647 w 96"/>
              <a:gd name="T5" fmla="*/ 0 h 213"/>
              <a:gd name="T6" fmla="*/ 2147483647 w 96"/>
              <a:gd name="T7" fmla="*/ 2147483647 h 213"/>
              <a:gd name="T8" fmla="*/ 2147483647 w 96"/>
              <a:gd name="T9" fmla="*/ 2147483647 h 213"/>
              <a:gd name="T10" fmla="*/ 0 w 96"/>
              <a:gd name="T11" fmla="*/ 2147483647 h 2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6"/>
              <a:gd name="T19" fmla="*/ 0 h 213"/>
              <a:gd name="T20" fmla="*/ 96 w 96"/>
              <a:gd name="T21" fmla="*/ 213 h 2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6" h="213">
                <a:moveTo>
                  <a:pt x="0" y="210"/>
                </a:moveTo>
                <a:lnTo>
                  <a:pt x="27" y="21"/>
                </a:lnTo>
                <a:lnTo>
                  <a:pt x="60" y="0"/>
                </a:lnTo>
                <a:lnTo>
                  <a:pt x="93" y="12"/>
                </a:lnTo>
                <a:lnTo>
                  <a:pt x="96" y="213"/>
                </a:lnTo>
                <a:lnTo>
                  <a:pt x="0" y="210"/>
                </a:lnTo>
                <a:close/>
              </a:path>
            </a:pathLst>
          </a:custGeom>
          <a:solidFill>
            <a:srgbClr val="FF33CC"/>
          </a:solidFill>
          <a:ln w="12700">
            <a:solidFill>
              <a:schemeClr val="tx1"/>
            </a:solidFill>
            <a:round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Freeform 34"/>
          <p:cNvSpPr>
            <a:spLocks/>
          </p:cNvSpPr>
          <p:nvPr/>
        </p:nvSpPr>
        <p:spPr bwMode="auto">
          <a:xfrm>
            <a:off x="5398438" y="4518598"/>
            <a:ext cx="300037" cy="152400"/>
          </a:xfrm>
          <a:custGeom>
            <a:avLst/>
            <a:gdLst>
              <a:gd name="T0" fmla="*/ 0 w 189"/>
              <a:gd name="T1" fmla="*/ 0 h 96"/>
              <a:gd name="T2" fmla="*/ 2147483647 w 189"/>
              <a:gd name="T3" fmla="*/ 2147483647 h 96"/>
              <a:gd name="T4" fmla="*/ 2147483647 w 189"/>
              <a:gd name="T5" fmla="*/ 2147483647 h 96"/>
              <a:gd name="T6" fmla="*/ 2147483647 w 189"/>
              <a:gd name="T7" fmla="*/ 2147483647 h 96"/>
              <a:gd name="T8" fmla="*/ 2147483647 w 189"/>
              <a:gd name="T9" fmla="*/ 2147483647 h 96"/>
              <a:gd name="T10" fmla="*/ 2147483647 w 189"/>
              <a:gd name="T11" fmla="*/ 2147483647 h 96"/>
              <a:gd name="T12" fmla="*/ 2147483647 w 189"/>
              <a:gd name="T13" fmla="*/ 2147483647 h 96"/>
              <a:gd name="T14" fmla="*/ 2147483647 w 189"/>
              <a:gd name="T15" fmla="*/ 2147483647 h 96"/>
              <a:gd name="T16" fmla="*/ 0 w 189"/>
              <a:gd name="T17" fmla="*/ 2147483647 h 96"/>
              <a:gd name="T18" fmla="*/ 0 w 189"/>
              <a:gd name="T19" fmla="*/ 0 h 9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89"/>
              <a:gd name="T31" fmla="*/ 0 h 96"/>
              <a:gd name="T32" fmla="*/ 189 w 189"/>
              <a:gd name="T33" fmla="*/ 96 h 9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89" h="96">
                <a:moveTo>
                  <a:pt x="0" y="0"/>
                </a:moveTo>
                <a:lnTo>
                  <a:pt x="24" y="3"/>
                </a:lnTo>
                <a:lnTo>
                  <a:pt x="54" y="63"/>
                </a:lnTo>
                <a:lnTo>
                  <a:pt x="90" y="33"/>
                </a:lnTo>
                <a:lnTo>
                  <a:pt x="117" y="63"/>
                </a:lnTo>
                <a:lnTo>
                  <a:pt x="150" y="21"/>
                </a:lnTo>
                <a:lnTo>
                  <a:pt x="189" y="15"/>
                </a:lnTo>
                <a:lnTo>
                  <a:pt x="189" y="96"/>
                </a:lnTo>
                <a:lnTo>
                  <a:pt x="0" y="93"/>
                </a:lnTo>
                <a:lnTo>
                  <a:pt x="0" y="0"/>
                </a:lnTo>
                <a:close/>
              </a:path>
            </a:pathLst>
          </a:custGeom>
          <a:solidFill>
            <a:srgbClr val="FF33CC"/>
          </a:solidFill>
          <a:ln w="12700">
            <a:solidFill>
              <a:schemeClr val="tx1"/>
            </a:solidFill>
            <a:round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Freeform 35"/>
          <p:cNvSpPr>
            <a:spLocks/>
          </p:cNvSpPr>
          <p:nvPr/>
        </p:nvSpPr>
        <p:spPr bwMode="auto">
          <a:xfrm>
            <a:off x="4241150" y="4451923"/>
            <a:ext cx="280988" cy="219075"/>
          </a:xfrm>
          <a:custGeom>
            <a:avLst/>
            <a:gdLst>
              <a:gd name="T0" fmla="*/ 0 w 177"/>
              <a:gd name="T1" fmla="*/ 0 h 138"/>
              <a:gd name="T2" fmla="*/ 2147483647 w 177"/>
              <a:gd name="T3" fmla="*/ 2147483647 h 138"/>
              <a:gd name="T4" fmla="*/ 2147483647 w 177"/>
              <a:gd name="T5" fmla="*/ 2147483647 h 138"/>
              <a:gd name="T6" fmla="*/ 2147483647 w 177"/>
              <a:gd name="T7" fmla="*/ 2147483647 h 138"/>
              <a:gd name="T8" fmla="*/ 2147483647 w 177"/>
              <a:gd name="T9" fmla="*/ 2147483647 h 138"/>
              <a:gd name="T10" fmla="*/ 2147483647 w 177"/>
              <a:gd name="T11" fmla="*/ 2147483647 h 138"/>
              <a:gd name="T12" fmla="*/ 2147483647 w 177"/>
              <a:gd name="T13" fmla="*/ 2147483647 h 138"/>
              <a:gd name="T14" fmla="*/ 2147483647 w 177"/>
              <a:gd name="T15" fmla="*/ 2147483647 h 138"/>
              <a:gd name="T16" fmla="*/ 2147483647 w 177"/>
              <a:gd name="T17" fmla="*/ 2147483647 h 138"/>
              <a:gd name="T18" fmla="*/ 0 w 177"/>
              <a:gd name="T19" fmla="*/ 0 h 13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77"/>
              <a:gd name="T31" fmla="*/ 0 h 138"/>
              <a:gd name="T32" fmla="*/ 177 w 177"/>
              <a:gd name="T33" fmla="*/ 138 h 13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77" h="138">
                <a:moveTo>
                  <a:pt x="0" y="0"/>
                </a:moveTo>
                <a:lnTo>
                  <a:pt x="21" y="54"/>
                </a:lnTo>
                <a:lnTo>
                  <a:pt x="54" y="27"/>
                </a:lnTo>
                <a:lnTo>
                  <a:pt x="84" y="24"/>
                </a:lnTo>
                <a:lnTo>
                  <a:pt x="114" y="105"/>
                </a:lnTo>
                <a:lnTo>
                  <a:pt x="144" y="123"/>
                </a:lnTo>
                <a:lnTo>
                  <a:pt x="174" y="84"/>
                </a:lnTo>
                <a:lnTo>
                  <a:pt x="177" y="138"/>
                </a:lnTo>
                <a:lnTo>
                  <a:pt x="3" y="135"/>
                </a:lnTo>
                <a:lnTo>
                  <a:pt x="0" y="0"/>
                </a:lnTo>
                <a:close/>
              </a:path>
            </a:pathLst>
          </a:custGeom>
          <a:solidFill>
            <a:srgbClr val="FF33CC"/>
          </a:solidFill>
          <a:ln w="12700">
            <a:solidFill>
              <a:schemeClr val="tx1"/>
            </a:solidFill>
            <a:round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2" name="Group 31"/>
          <p:cNvGrpSpPr/>
          <p:nvPr/>
        </p:nvGrpSpPr>
        <p:grpSpPr>
          <a:xfrm>
            <a:off x="1485250" y="1891396"/>
            <a:ext cx="5175987" cy="1361625"/>
            <a:chOff x="1485250" y="1561615"/>
            <a:chExt cx="5175987" cy="1691405"/>
          </a:xfrm>
        </p:grpSpPr>
        <p:cxnSp>
          <p:nvCxnSpPr>
            <p:cNvPr id="33" name="Straight Connector 32"/>
            <p:cNvCxnSpPr/>
            <p:nvPr/>
          </p:nvCxnSpPr>
          <p:spPr bwMode="auto">
            <a:xfrm flipH="1">
              <a:off x="1485250" y="1628745"/>
              <a:ext cx="1030" cy="1609755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 bwMode="auto">
            <a:xfrm>
              <a:off x="3202258" y="1611962"/>
              <a:ext cx="2904" cy="1633799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Straight Connector 34"/>
            <p:cNvCxnSpPr/>
            <p:nvPr/>
          </p:nvCxnSpPr>
          <p:spPr bwMode="auto">
            <a:xfrm flipH="1">
              <a:off x="4932328" y="1611962"/>
              <a:ext cx="12931" cy="1633799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Straight Connector 35"/>
            <p:cNvCxnSpPr/>
            <p:nvPr/>
          </p:nvCxnSpPr>
          <p:spPr bwMode="auto">
            <a:xfrm flipH="1">
              <a:off x="6652240" y="1561615"/>
              <a:ext cx="8997" cy="1691405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7" name="Group 36"/>
          <p:cNvGrpSpPr/>
          <p:nvPr/>
        </p:nvGrpSpPr>
        <p:grpSpPr>
          <a:xfrm>
            <a:off x="2319808" y="2314122"/>
            <a:ext cx="5166990" cy="931644"/>
            <a:chOff x="2319808" y="1469574"/>
            <a:chExt cx="5166990" cy="1805220"/>
          </a:xfrm>
        </p:grpSpPr>
        <p:cxnSp>
          <p:nvCxnSpPr>
            <p:cNvPr id="38" name="Straight Connector 37"/>
            <p:cNvCxnSpPr/>
            <p:nvPr/>
          </p:nvCxnSpPr>
          <p:spPr bwMode="auto">
            <a:xfrm>
              <a:off x="4025206" y="1476834"/>
              <a:ext cx="0" cy="179070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39" name="Group 38"/>
            <p:cNvGrpSpPr/>
            <p:nvPr/>
          </p:nvGrpSpPr>
          <p:grpSpPr>
            <a:xfrm>
              <a:off x="2319808" y="1469574"/>
              <a:ext cx="5166990" cy="1805220"/>
              <a:chOff x="2305294" y="1469574"/>
              <a:chExt cx="5166990" cy="1805220"/>
            </a:xfrm>
          </p:grpSpPr>
          <p:cxnSp>
            <p:nvCxnSpPr>
              <p:cNvPr id="40" name="Straight Connector 39"/>
              <p:cNvCxnSpPr/>
              <p:nvPr/>
            </p:nvCxnSpPr>
            <p:spPr bwMode="auto">
              <a:xfrm>
                <a:off x="2305294" y="1469574"/>
                <a:ext cx="0" cy="179070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1" name="Straight Connector 40"/>
              <p:cNvCxnSpPr/>
              <p:nvPr/>
            </p:nvCxnSpPr>
            <p:spPr bwMode="auto">
              <a:xfrm>
                <a:off x="5752372" y="1476834"/>
                <a:ext cx="0" cy="179070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2" name="Straight Connector 41"/>
              <p:cNvCxnSpPr/>
              <p:nvPr/>
            </p:nvCxnSpPr>
            <p:spPr bwMode="auto">
              <a:xfrm>
                <a:off x="7472284" y="1484094"/>
                <a:ext cx="0" cy="179070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43" name="Group 42"/>
          <p:cNvGrpSpPr/>
          <p:nvPr/>
        </p:nvGrpSpPr>
        <p:grpSpPr>
          <a:xfrm>
            <a:off x="2319808" y="2292588"/>
            <a:ext cx="3451874" cy="232898"/>
            <a:chOff x="2319808" y="2321616"/>
            <a:chExt cx="3451874" cy="232898"/>
          </a:xfrm>
        </p:grpSpPr>
        <p:cxnSp>
          <p:nvCxnSpPr>
            <p:cNvPr id="44" name="Straight Arrow Connector 43"/>
            <p:cNvCxnSpPr/>
            <p:nvPr/>
          </p:nvCxnSpPr>
          <p:spPr bwMode="auto">
            <a:xfrm>
              <a:off x="2319808" y="2445642"/>
              <a:ext cx="897405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5" name="Rectangle 44"/>
            <p:cNvSpPr/>
            <p:nvPr/>
          </p:nvSpPr>
          <p:spPr>
            <a:xfrm>
              <a:off x="3205162" y="2321616"/>
              <a:ext cx="1731963" cy="232898"/>
            </a:xfrm>
            <a:prstGeom prst="rect">
              <a:avLst/>
            </a:prstGeom>
            <a:pattFill prst="wave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937125" y="2321616"/>
              <a:ext cx="834557" cy="225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4025206" y="2285334"/>
            <a:ext cx="3480902" cy="232898"/>
            <a:chOff x="2290780" y="2321616"/>
            <a:chExt cx="3480902" cy="232898"/>
          </a:xfrm>
        </p:grpSpPr>
        <p:cxnSp>
          <p:nvCxnSpPr>
            <p:cNvPr id="48" name="Straight Arrow Connector 47"/>
            <p:cNvCxnSpPr/>
            <p:nvPr/>
          </p:nvCxnSpPr>
          <p:spPr bwMode="auto">
            <a:xfrm>
              <a:off x="2290780" y="2445642"/>
              <a:ext cx="926433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9" name="Rectangle 48"/>
            <p:cNvSpPr/>
            <p:nvPr/>
          </p:nvSpPr>
          <p:spPr>
            <a:xfrm>
              <a:off x="3205162" y="2321616"/>
              <a:ext cx="1731963" cy="232898"/>
            </a:xfrm>
            <a:prstGeom prst="rect">
              <a:avLst/>
            </a:prstGeom>
            <a:pattFill prst="wave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4937125" y="2321616"/>
              <a:ext cx="834557" cy="225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5759632" y="2278080"/>
            <a:ext cx="3451874" cy="232898"/>
            <a:chOff x="2319808" y="2321616"/>
            <a:chExt cx="3451874" cy="232898"/>
          </a:xfrm>
        </p:grpSpPr>
        <p:cxnSp>
          <p:nvCxnSpPr>
            <p:cNvPr id="52" name="Straight Arrow Connector 51"/>
            <p:cNvCxnSpPr/>
            <p:nvPr/>
          </p:nvCxnSpPr>
          <p:spPr bwMode="auto">
            <a:xfrm>
              <a:off x="2319808" y="2445642"/>
              <a:ext cx="897405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3" name="Rectangle 52"/>
            <p:cNvSpPr/>
            <p:nvPr/>
          </p:nvSpPr>
          <p:spPr>
            <a:xfrm>
              <a:off x="3205162" y="2321616"/>
              <a:ext cx="1731963" cy="232898"/>
            </a:xfrm>
            <a:prstGeom prst="rect">
              <a:avLst/>
            </a:prstGeom>
            <a:pattFill prst="wave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4937125" y="2321616"/>
              <a:ext cx="834557" cy="225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964388" y="1582050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i="0" dirty="0" smtClean="0"/>
              <a:t>Midnight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966876" y="191468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i="0" dirty="0" smtClean="0"/>
              <a:t>Noon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697650" y="1572330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i="0" dirty="0" smtClean="0"/>
              <a:t>Midnight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457935" y="1562611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i="0" dirty="0" smtClean="0"/>
              <a:t>Midnight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137149" y="1525871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i="0" dirty="0" smtClean="0"/>
              <a:t>Midnight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3659600" y="194549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i="0" dirty="0" smtClean="0"/>
              <a:t>Noon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5406377" y="194928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i="0" dirty="0" smtClean="0"/>
              <a:t>Noon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7126126" y="196658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i="0" dirty="0" smtClean="0"/>
              <a:t>Noon</a:t>
            </a:r>
          </a:p>
        </p:txBody>
      </p:sp>
      <p:sp>
        <p:nvSpPr>
          <p:cNvPr id="55" name="Footer Placeholder 5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84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timing of decisions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Intermediate-term unit commitment </a:t>
            </a:r>
            <a:r>
              <a:rPr lang="en-US" dirty="0" smtClean="0"/>
              <a:t>problem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063" y="3276037"/>
            <a:ext cx="7215187" cy="330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</p:pic>
      <p:sp>
        <p:nvSpPr>
          <p:cNvPr id="5" name="Rectangle 5" descr="Zig zag"/>
          <p:cNvSpPr>
            <a:spLocks noChangeArrowheads="1"/>
          </p:cNvSpPr>
          <p:nvPr/>
        </p:nvSpPr>
        <p:spPr bwMode="auto">
          <a:xfrm>
            <a:off x="1485250" y="5296924"/>
            <a:ext cx="6578600" cy="787400"/>
          </a:xfrm>
          <a:prstGeom prst="rect">
            <a:avLst/>
          </a:prstGeom>
          <a:pattFill prst="zigZag">
            <a:fgClr>
              <a:srgbClr val="0000EA"/>
            </a:fgClr>
            <a:bgClr>
              <a:srgbClr val="FFFFFF"/>
            </a:bgClr>
          </a:patt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486838" y="4803212"/>
            <a:ext cx="6578600" cy="482600"/>
          </a:xfrm>
          <a:prstGeom prst="rect">
            <a:avLst/>
          </a:prstGeom>
          <a:solidFill>
            <a:schemeClr val="folHlink">
              <a:alpha val="85097"/>
            </a:scheme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186925" y="4474599"/>
            <a:ext cx="1028700" cy="330200"/>
          </a:xfrm>
          <a:prstGeom prst="rect">
            <a:avLst/>
          </a:prstGeom>
          <a:solidFill>
            <a:schemeClr val="folHlink">
              <a:alpha val="85097"/>
            </a:scheme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490013" y="4577787"/>
            <a:ext cx="698500" cy="215900"/>
          </a:xfrm>
          <a:prstGeom prst="rect">
            <a:avLst/>
          </a:prstGeom>
          <a:solidFill>
            <a:srgbClr val="2AA82A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4525313" y="4476187"/>
            <a:ext cx="876300" cy="330200"/>
          </a:xfrm>
          <a:prstGeom prst="rect">
            <a:avLst/>
          </a:prstGeom>
          <a:solidFill>
            <a:srgbClr val="2AA82A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1491600" y="4363474"/>
            <a:ext cx="698500" cy="215900"/>
          </a:xfrm>
          <a:prstGeom prst="rect">
            <a:avLst/>
          </a:prstGeom>
          <a:solidFill>
            <a:srgbClr val="0000EA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1493188" y="4149162"/>
            <a:ext cx="393700" cy="215900"/>
          </a:xfrm>
          <a:prstGeom prst="rect">
            <a:avLst/>
          </a:prstGeom>
          <a:solidFill>
            <a:srgbClr val="0000EA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1494775" y="3934849"/>
            <a:ext cx="266700" cy="215900"/>
          </a:xfrm>
          <a:prstGeom prst="rect">
            <a:avLst/>
          </a:prstGeom>
          <a:solidFill>
            <a:srgbClr val="33CC33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2213913" y="4145987"/>
            <a:ext cx="939800" cy="330200"/>
          </a:xfrm>
          <a:prstGeom prst="rect">
            <a:avLst/>
          </a:prstGeom>
          <a:solidFill>
            <a:srgbClr val="2AA82A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2228200" y="3817374"/>
            <a:ext cx="838200" cy="330200"/>
          </a:xfrm>
          <a:prstGeom prst="rect">
            <a:avLst/>
          </a:prstGeom>
          <a:solidFill>
            <a:srgbClr val="0000EA">
              <a:alpha val="4313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2737788" y="3615762"/>
            <a:ext cx="292100" cy="203200"/>
          </a:xfrm>
          <a:prstGeom prst="rect">
            <a:avLst/>
          </a:prstGeom>
          <a:solidFill>
            <a:srgbClr val="33CC33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3371200" y="4147574"/>
            <a:ext cx="850900" cy="330200"/>
          </a:xfrm>
          <a:prstGeom prst="rect">
            <a:avLst/>
          </a:prstGeom>
          <a:solidFill>
            <a:srgbClr val="2AA82A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Rectangle 17"/>
          <p:cNvSpPr>
            <a:spLocks noChangeArrowheads="1"/>
          </p:cNvSpPr>
          <p:nvPr/>
        </p:nvSpPr>
        <p:spPr bwMode="auto">
          <a:xfrm>
            <a:off x="3217213" y="4476187"/>
            <a:ext cx="1028700" cy="330200"/>
          </a:xfrm>
          <a:prstGeom prst="rect">
            <a:avLst/>
          </a:prstGeom>
          <a:solidFill>
            <a:schemeClr val="folHlink">
              <a:alpha val="85097"/>
            </a:scheme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Rectangle 18"/>
          <p:cNvSpPr>
            <a:spLocks noChangeArrowheads="1"/>
          </p:cNvSpPr>
          <p:nvPr/>
        </p:nvSpPr>
        <p:spPr bwMode="auto">
          <a:xfrm>
            <a:off x="4668188" y="4136462"/>
            <a:ext cx="673100" cy="330200"/>
          </a:xfrm>
          <a:prstGeom prst="rect">
            <a:avLst/>
          </a:prstGeom>
          <a:solidFill>
            <a:srgbClr val="0000EA">
              <a:alpha val="4313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Rectangle 19"/>
          <p:cNvSpPr>
            <a:spLocks noChangeArrowheads="1"/>
          </p:cNvSpPr>
          <p:nvPr/>
        </p:nvSpPr>
        <p:spPr bwMode="auto">
          <a:xfrm>
            <a:off x="3552175" y="3820549"/>
            <a:ext cx="571500" cy="330200"/>
          </a:xfrm>
          <a:prstGeom prst="rect">
            <a:avLst/>
          </a:prstGeom>
          <a:solidFill>
            <a:srgbClr val="0000EA">
              <a:alpha val="4313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Rectangle 21"/>
          <p:cNvSpPr>
            <a:spLocks noChangeArrowheads="1"/>
          </p:cNvSpPr>
          <p:nvPr/>
        </p:nvSpPr>
        <p:spPr bwMode="auto">
          <a:xfrm>
            <a:off x="3818875" y="3604649"/>
            <a:ext cx="292100" cy="203200"/>
          </a:xfrm>
          <a:prstGeom prst="rect">
            <a:avLst/>
          </a:prstGeom>
          <a:solidFill>
            <a:srgbClr val="33CC33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Rectangle 22"/>
          <p:cNvSpPr>
            <a:spLocks noChangeArrowheads="1"/>
          </p:cNvSpPr>
          <p:nvPr/>
        </p:nvSpPr>
        <p:spPr bwMode="auto">
          <a:xfrm>
            <a:off x="4684063" y="3999937"/>
            <a:ext cx="609600" cy="139700"/>
          </a:xfrm>
          <a:prstGeom prst="rect">
            <a:avLst/>
          </a:prstGeom>
          <a:solidFill>
            <a:srgbClr val="33CC33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Rectangle 23"/>
          <p:cNvSpPr>
            <a:spLocks noChangeArrowheads="1"/>
          </p:cNvSpPr>
          <p:nvPr/>
        </p:nvSpPr>
        <p:spPr bwMode="auto">
          <a:xfrm>
            <a:off x="5801663" y="4139637"/>
            <a:ext cx="736600" cy="330200"/>
          </a:xfrm>
          <a:prstGeom prst="rect">
            <a:avLst/>
          </a:prstGeom>
          <a:solidFill>
            <a:srgbClr val="0000EA">
              <a:alpha val="4313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Rectangle 24"/>
          <p:cNvSpPr>
            <a:spLocks noChangeArrowheads="1"/>
          </p:cNvSpPr>
          <p:nvPr/>
        </p:nvSpPr>
        <p:spPr bwMode="auto">
          <a:xfrm>
            <a:off x="6789088" y="4466662"/>
            <a:ext cx="952500" cy="330200"/>
          </a:xfrm>
          <a:prstGeom prst="rect">
            <a:avLst/>
          </a:prstGeom>
          <a:solidFill>
            <a:srgbClr val="2AA82A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Rectangle 25"/>
          <p:cNvSpPr>
            <a:spLocks noChangeArrowheads="1"/>
          </p:cNvSpPr>
          <p:nvPr/>
        </p:nvSpPr>
        <p:spPr bwMode="auto">
          <a:xfrm>
            <a:off x="6844650" y="4115824"/>
            <a:ext cx="800100" cy="330200"/>
          </a:xfrm>
          <a:prstGeom prst="rect">
            <a:avLst/>
          </a:prstGeom>
          <a:solidFill>
            <a:srgbClr val="0000EA">
              <a:alpha val="4313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Rectangle 28"/>
          <p:cNvSpPr>
            <a:spLocks noChangeArrowheads="1"/>
          </p:cNvSpPr>
          <p:nvPr/>
        </p:nvSpPr>
        <p:spPr bwMode="auto">
          <a:xfrm>
            <a:off x="7252638" y="3799912"/>
            <a:ext cx="406400" cy="330200"/>
          </a:xfrm>
          <a:prstGeom prst="rect">
            <a:avLst/>
          </a:prstGeom>
          <a:solidFill>
            <a:srgbClr val="0000EA">
              <a:alpha val="4313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Rectangle 29"/>
          <p:cNvSpPr>
            <a:spLocks noChangeArrowheads="1"/>
          </p:cNvSpPr>
          <p:nvPr/>
        </p:nvSpPr>
        <p:spPr bwMode="auto">
          <a:xfrm>
            <a:off x="7339950" y="3595124"/>
            <a:ext cx="292100" cy="203200"/>
          </a:xfrm>
          <a:prstGeom prst="rect">
            <a:avLst/>
          </a:prstGeom>
          <a:solidFill>
            <a:srgbClr val="33CC33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Rectangle 30"/>
          <p:cNvSpPr>
            <a:spLocks noChangeArrowheads="1"/>
          </p:cNvSpPr>
          <p:nvPr/>
        </p:nvSpPr>
        <p:spPr bwMode="auto">
          <a:xfrm>
            <a:off x="5698475" y="4480949"/>
            <a:ext cx="952500" cy="330200"/>
          </a:xfrm>
          <a:prstGeom prst="rect">
            <a:avLst/>
          </a:prstGeom>
          <a:solidFill>
            <a:srgbClr val="2AA82A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Rectangle 31"/>
          <p:cNvSpPr>
            <a:spLocks noChangeArrowheads="1"/>
          </p:cNvSpPr>
          <p:nvPr/>
        </p:nvSpPr>
        <p:spPr bwMode="auto">
          <a:xfrm>
            <a:off x="6992288" y="3831662"/>
            <a:ext cx="190500" cy="279400"/>
          </a:xfrm>
          <a:prstGeom prst="rect">
            <a:avLst/>
          </a:prstGeom>
          <a:solidFill>
            <a:srgbClr val="FF33CC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Freeform 33"/>
          <p:cNvSpPr>
            <a:spLocks/>
          </p:cNvSpPr>
          <p:nvPr/>
        </p:nvSpPr>
        <p:spPr bwMode="auto">
          <a:xfrm>
            <a:off x="3398188" y="3806262"/>
            <a:ext cx="152400" cy="338137"/>
          </a:xfrm>
          <a:custGeom>
            <a:avLst/>
            <a:gdLst>
              <a:gd name="T0" fmla="*/ 0 w 96"/>
              <a:gd name="T1" fmla="*/ 2147483647 h 213"/>
              <a:gd name="T2" fmla="*/ 2147483647 w 96"/>
              <a:gd name="T3" fmla="*/ 2147483647 h 213"/>
              <a:gd name="T4" fmla="*/ 2147483647 w 96"/>
              <a:gd name="T5" fmla="*/ 0 h 213"/>
              <a:gd name="T6" fmla="*/ 2147483647 w 96"/>
              <a:gd name="T7" fmla="*/ 2147483647 h 213"/>
              <a:gd name="T8" fmla="*/ 2147483647 w 96"/>
              <a:gd name="T9" fmla="*/ 2147483647 h 213"/>
              <a:gd name="T10" fmla="*/ 0 w 96"/>
              <a:gd name="T11" fmla="*/ 2147483647 h 2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6"/>
              <a:gd name="T19" fmla="*/ 0 h 213"/>
              <a:gd name="T20" fmla="*/ 96 w 96"/>
              <a:gd name="T21" fmla="*/ 213 h 2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6" h="213">
                <a:moveTo>
                  <a:pt x="0" y="210"/>
                </a:moveTo>
                <a:lnTo>
                  <a:pt x="27" y="21"/>
                </a:lnTo>
                <a:lnTo>
                  <a:pt x="60" y="0"/>
                </a:lnTo>
                <a:lnTo>
                  <a:pt x="93" y="12"/>
                </a:lnTo>
                <a:lnTo>
                  <a:pt x="96" y="213"/>
                </a:lnTo>
                <a:lnTo>
                  <a:pt x="0" y="210"/>
                </a:lnTo>
                <a:close/>
              </a:path>
            </a:pathLst>
          </a:custGeom>
          <a:solidFill>
            <a:srgbClr val="FF33CC"/>
          </a:solidFill>
          <a:ln w="12700">
            <a:solidFill>
              <a:schemeClr val="tx1"/>
            </a:solidFill>
            <a:round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Freeform 34"/>
          <p:cNvSpPr>
            <a:spLocks/>
          </p:cNvSpPr>
          <p:nvPr/>
        </p:nvSpPr>
        <p:spPr bwMode="auto">
          <a:xfrm>
            <a:off x="5398438" y="4649224"/>
            <a:ext cx="300037" cy="152400"/>
          </a:xfrm>
          <a:custGeom>
            <a:avLst/>
            <a:gdLst>
              <a:gd name="T0" fmla="*/ 0 w 189"/>
              <a:gd name="T1" fmla="*/ 0 h 96"/>
              <a:gd name="T2" fmla="*/ 2147483647 w 189"/>
              <a:gd name="T3" fmla="*/ 2147483647 h 96"/>
              <a:gd name="T4" fmla="*/ 2147483647 w 189"/>
              <a:gd name="T5" fmla="*/ 2147483647 h 96"/>
              <a:gd name="T6" fmla="*/ 2147483647 w 189"/>
              <a:gd name="T7" fmla="*/ 2147483647 h 96"/>
              <a:gd name="T8" fmla="*/ 2147483647 w 189"/>
              <a:gd name="T9" fmla="*/ 2147483647 h 96"/>
              <a:gd name="T10" fmla="*/ 2147483647 w 189"/>
              <a:gd name="T11" fmla="*/ 2147483647 h 96"/>
              <a:gd name="T12" fmla="*/ 2147483647 w 189"/>
              <a:gd name="T13" fmla="*/ 2147483647 h 96"/>
              <a:gd name="T14" fmla="*/ 2147483647 w 189"/>
              <a:gd name="T15" fmla="*/ 2147483647 h 96"/>
              <a:gd name="T16" fmla="*/ 0 w 189"/>
              <a:gd name="T17" fmla="*/ 2147483647 h 96"/>
              <a:gd name="T18" fmla="*/ 0 w 189"/>
              <a:gd name="T19" fmla="*/ 0 h 9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89"/>
              <a:gd name="T31" fmla="*/ 0 h 96"/>
              <a:gd name="T32" fmla="*/ 189 w 189"/>
              <a:gd name="T33" fmla="*/ 96 h 9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89" h="96">
                <a:moveTo>
                  <a:pt x="0" y="0"/>
                </a:moveTo>
                <a:lnTo>
                  <a:pt x="24" y="3"/>
                </a:lnTo>
                <a:lnTo>
                  <a:pt x="54" y="63"/>
                </a:lnTo>
                <a:lnTo>
                  <a:pt x="90" y="33"/>
                </a:lnTo>
                <a:lnTo>
                  <a:pt x="117" y="63"/>
                </a:lnTo>
                <a:lnTo>
                  <a:pt x="150" y="21"/>
                </a:lnTo>
                <a:lnTo>
                  <a:pt x="189" y="15"/>
                </a:lnTo>
                <a:lnTo>
                  <a:pt x="189" y="96"/>
                </a:lnTo>
                <a:lnTo>
                  <a:pt x="0" y="93"/>
                </a:lnTo>
                <a:lnTo>
                  <a:pt x="0" y="0"/>
                </a:lnTo>
                <a:close/>
              </a:path>
            </a:pathLst>
          </a:custGeom>
          <a:solidFill>
            <a:srgbClr val="FF33CC"/>
          </a:solidFill>
          <a:ln w="12700">
            <a:solidFill>
              <a:schemeClr val="tx1"/>
            </a:solidFill>
            <a:round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Freeform 35"/>
          <p:cNvSpPr>
            <a:spLocks/>
          </p:cNvSpPr>
          <p:nvPr/>
        </p:nvSpPr>
        <p:spPr bwMode="auto">
          <a:xfrm>
            <a:off x="4241150" y="4582549"/>
            <a:ext cx="280988" cy="219075"/>
          </a:xfrm>
          <a:custGeom>
            <a:avLst/>
            <a:gdLst>
              <a:gd name="T0" fmla="*/ 0 w 177"/>
              <a:gd name="T1" fmla="*/ 0 h 138"/>
              <a:gd name="T2" fmla="*/ 2147483647 w 177"/>
              <a:gd name="T3" fmla="*/ 2147483647 h 138"/>
              <a:gd name="T4" fmla="*/ 2147483647 w 177"/>
              <a:gd name="T5" fmla="*/ 2147483647 h 138"/>
              <a:gd name="T6" fmla="*/ 2147483647 w 177"/>
              <a:gd name="T7" fmla="*/ 2147483647 h 138"/>
              <a:gd name="T8" fmla="*/ 2147483647 w 177"/>
              <a:gd name="T9" fmla="*/ 2147483647 h 138"/>
              <a:gd name="T10" fmla="*/ 2147483647 w 177"/>
              <a:gd name="T11" fmla="*/ 2147483647 h 138"/>
              <a:gd name="T12" fmla="*/ 2147483647 w 177"/>
              <a:gd name="T13" fmla="*/ 2147483647 h 138"/>
              <a:gd name="T14" fmla="*/ 2147483647 w 177"/>
              <a:gd name="T15" fmla="*/ 2147483647 h 138"/>
              <a:gd name="T16" fmla="*/ 2147483647 w 177"/>
              <a:gd name="T17" fmla="*/ 2147483647 h 138"/>
              <a:gd name="T18" fmla="*/ 0 w 177"/>
              <a:gd name="T19" fmla="*/ 0 h 13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77"/>
              <a:gd name="T31" fmla="*/ 0 h 138"/>
              <a:gd name="T32" fmla="*/ 177 w 177"/>
              <a:gd name="T33" fmla="*/ 138 h 13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77" h="138">
                <a:moveTo>
                  <a:pt x="0" y="0"/>
                </a:moveTo>
                <a:lnTo>
                  <a:pt x="21" y="54"/>
                </a:lnTo>
                <a:lnTo>
                  <a:pt x="54" y="27"/>
                </a:lnTo>
                <a:lnTo>
                  <a:pt x="84" y="24"/>
                </a:lnTo>
                <a:lnTo>
                  <a:pt x="114" y="105"/>
                </a:lnTo>
                <a:lnTo>
                  <a:pt x="144" y="123"/>
                </a:lnTo>
                <a:lnTo>
                  <a:pt x="174" y="84"/>
                </a:lnTo>
                <a:lnTo>
                  <a:pt x="177" y="138"/>
                </a:lnTo>
                <a:lnTo>
                  <a:pt x="3" y="135"/>
                </a:lnTo>
                <a:lnTo>
                  <a:pt x="0" y="0"/>
                </a:lnTo>
                <a:close/>
              </a:path>
            </a:pathLst>
          </a:custGeom>
          <a:solidFill>
            <a:srgbClr val="FF33CC"/>
          </a:solidFill>
          <a:ln w="12700">
            <a:solidFill>
              <a:schemeClr val="tx1"/>
            </a:solidFill>
            <a:round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7" name="Group 46"/>
          <p:cNvGrpSpPr/>
          <p:nvPr/>
        </p:nvGrpSpPr>
        <p:grpSpPr>
          <a:xfrm>
            <a:off x="1483788" y="2075545"/>
            <a:ext cx="1031051" cy="1293353"/>
            <a:chOff x="1483788" y="2075545"/>
            <a:chExt cx="1031051" cy="1293353"/>
          </a:xfrm>
        </p:grpSpPr>
        <p:cxnSp>
          <p:nvCxnSpPr>
            <p:cNvPr id="40" name="Straight Connector 39"/>
            <p:cNvCxnSpPr/>
            <p:nvPr/>
          </p:nvCxnSpPr>
          <p:spPr bwMode="auto">
            <a:xfrm>
              <a:off x="1788582" y="2444748"/>
              <a:ext cx="0" cy="92415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4" name="TextBox 63"/>
            <p:cNvSpPr txBox="1"/>
            <p:nvPr/>
          </p:nvSpPr>
          <p:spPr>
            <a:xfrm>
              <a:off x="1483788" y="2075545"/>
              <a:ext cx="10310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i="0" dirty="0" smtClean="0"/>
                <a:t>1:15 pm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738395" y="2068291"/>
            <a:ext cx="1031051" cy="1293353"/>
            <a:chOff x="7044118" y="2068291"/>
            <a:chExt cx="1031051" cy="1293353"/>
          </a:xfrm>
        </p:grpSpPr>
        <p:cxnSp>
          <p:nvCxnSpPr>
            <p:cNvPr id="58" name="Straight Connector 57"/>
            <p:cNvCxnSpPr/>
            <p:nvPr/>
          </p:nvCxnSpPr>
          <p:spPr bwMode="auto">
            <a:xfrm>
              <a:off x="7363426" y="2437494"/>
              <a:ext cx="0" cy="92415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5" name="TextBox 64"/>
            <p:cNvSpPr txBox="1"/>
            <p:nvPr/>
          </p:nvSpPr>
          <p:spPr>
            <a:xfrm>
              <a:off x="7044118" y="2068291"/>
              <a:ext cx="10310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i="0" dirty="0" smtClean="0"/>
                <a:t>1:45 pm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707268" y="2517321"/>
            <a:ext cx="639919" cy="857933"/>
            <a:chOff x="3450104" y="2517321"/>
            <a:chExt cx="639919" cy="857933"/>
          </a:xfrm>
        </p:grpSpPr>
        <p:cxnSp>
          <p:nvCxnSpPr>
            <p:cNvPr id="62" name="Straight Connector 61"/>
            <p:cNvCxnSpPr/>
            <p:nvPr/>
          </p:nvCxnSpPr>
          <p:spPr bwMode="auto">
            <a:xfrm>
              <a:off x="3769412" y="2913179"/>
              <a:ext cx="0" cy="462075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8" name="TextBox 67"/>
            <p:cNvSpPr txBox="1"/>
            <p:nvPr/>
          </p:nvSpPr>
          <p:spPr>
            <a:xfrm>
              <a:off x="3450104" y="2517321"/>
              <a:ext cx="63991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i="0" dirty="0" smtClean="0"/>
                <a:t>1:30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5997864" y="2063935"/>
            <a:ext cx="1031051" cy="1293353"/>
            <a:chOff x="7044118" y="2068291"/>
            <a:chExt cx="1031051" cy="1293353"/>
          </a:xfrm>
        </p:grpSpPr>
        <p:cxnSp>
          <p:nvCxnSpPr>
            <p:cNvPr id="76" name="Straight Connector 75"/>
            <p:cNvCxnSpPr/>
            <p:nvPr/>
          </p:nvCxnSpPr>
          <p:spPr bwMode="auto">
            <a:xfrm>
              <a:off x="7363426" y="2437494"/>
              <a:ext cx="0" cy="92415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7" name="TextBox 76"/>
            <p:cNvSpPr txBox="1"/>
            <p:nvPr/>
          </p:nvSpPr>
          <p:spPr>
            <a:xfrm>
              <a:off x="7044118" y="2068291"/>
              <a:ext cx="10310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i="0" dirty="0" smtClean="0"/>
                <a:t>2:15 pm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17052" y="1559193"/>
            <a:ext cx="1031051" cy="1812763"/>
            <a:chOff x="981084" y="1559193"/>
            <a:chExt cx="1031051" cy="1812763"/>
          </a:xfrm>
        </p:grpSpPr>
        <p:cxnSp>
          <p:nvCxnSpPr>
            <p:cNvPr id="33" name="Straight Connector 32"/>
            <p:cNvCxnSpPr/>
            <p:nvPr/>
          </p:nvCxnSpPr>
          <p:spPr bwMode="auto">
            <a:xfrm>
              <a:off x="1485250" y="1930397"/>
              <a:ext cx="0" cy="1441559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7" name="TextBox 66"/>
            <p:cNvSpPr txBox="1"/>
            <p:nvPr/>
          </p:nvSpPr>
          <p:spPr>
            <a:xfrm>
              <a:off x="981084" y="1559193"/>
              <a:ext cx="10310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i="0" dirty="0" smtClean="0"/>
                <a:t>1:00 pm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4681964" y="1547817"/>
            <a:ext cx="1031051" cy="1812763"/>
            <a:chOff x="981084" y="1559193"/>
            <a:chExt cx="1031051" cy="1812763"/>
          </a:xfrm>
        </p:grpSpPr>
        <p:cxnSp>
          <p:nvCxnSpPr>
            <p:cNvPr id="70" name="Straight Connector 69"/>
            <p:cNvCxnSpPr/>
            <p:nvPr/>
          </p:nvCxnSpPr>
          <p:spPr bwMode="auto">
            <a:xfrm>
              <a:off x="1485250" y="1930397"/>
              <a:ext cx="0" cy="1441559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1" name="TextBox 70"/>
            <p:cNvSpPr txBox="1"/>
            <p:nvPr/>
          </p:nvSpPr>
          <p:spPr>
            <a:xfrm>
              <a:off x="981084" y="1559193"/>
              <a:ext cx="10310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i="0" dirty="0"/>
                <a:t>2</a:t>
              </a:r>
              <a:r>
                <a:rPr lang="en-US" sz="2000" i="0" dirty="0" smtClean="0"/>
                <a:t>:00 pm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7891516" y="1550089"/>
            <a:ext cx="1031051" cy="1812763"/>
            <a:chOff x="981084" y="1559193"/>
            <a:chExt cx="1031051" cy="1812763"/>
          </a:xfrm>
        </p:grpSpPr>
        <p:cxnSp>
          <p:nvCxnSpPr>
            <p:cNvPr id="73" name="Straight Connector 72"/>
            <p:cNvCxnSpPr/>
            <p:nvPr/>
          </p:nvCxnSpPr>
          <p:spPr bwMode="auto">
            <a:xfrm>
              <a:off x="1485250" y="1930397"/>
              <a:ext cx="0" cy="1441559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4" name="TextBox 73"/>
            <p:cNvSpPr txBox="1"/>
            <p:nvPr/>
          </p:nvSpPr>
          <p:spPr>
            <a:xfrm>
              <a:off x="981084" y="1559193"/>
              <a:ext cx="10310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i="0" dirty="0" smtClean="0"/>
                <a:t>3:00 pm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7132920" y="2093503"/>
            <a:ext cx="1031051" cy="1293353"/>
            <a:chOff x="7044118" y="2068291"/>
            <a:chExt cx="1031051" cy="1293353"/>
          </a:xfrm>
        </p:grpSpPr>
        <p:cxnSp>
          <p:nvCxnSpPr>
            <p:cNvPr id="81" name="Straight Connector 80"/>
            <p:cNvCxnSpPr/>
            <p:nvPr/>
          </p:nvCxnSpPr>
          <p:spPr bwMode="auto">
            <a:xfrm>
              <a:off x="7363426" y="2437494"/>
              <a:ext cx="0" cy="92415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2" name="TextBox 81"/>
            <p:cNvSpPr txBox="1"/>
            <p:nvPr/>
          </p:nvSpPr>
          <p:spPr>
            <a:xfrm>
              <a:off x="7044118" y="2068291"/>
              <a:ext cx="10310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i="0" dirty="0" smtClean="0"/>
                <a:t>2:30 pm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1788582" y="3014157"/>
            <a:ext cx="7133985" cy="225869"/>
            <a:chOff x="1891897" y="2321616"/>
            <a:chExt cx="7133985" cy="225869"/>
          </a:xfrm>
        </p:grpSpPr>
        <p:cxnSp>
          <p:nvCxnSpPr>
            <p:cNvPr id="61" name="Straight Arrow Connector 60"/>
            <p:cNvCxnSpPr/>
            <p:nvPr/>
          </p:nvCxnSpPr>
          <p:spPr bwMode="auto">
            <a:xfrm>
              <a:off x="1891897" y="2445642"/>
              <a:ext cx="1241306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3" name="Rectangle 62"/>
            <p:cNvSpPr/>
            <p:nvPr/>
          </p:nvSpPr>
          <p:spPr>
            <a:xfrm>
              <a:off x="3133203" y="2321616"/>
              <a:ext cx="2167602" cy="225869"/>
            </a:xfrm>
            <a:prstGeom prst="rect">
              <a:avLst/>
            </a:prstGeom>
            <a:pattFill prst="wave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5305620" y="2321616"/>
              <a:ext cx="3720262" cy="225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34" name="Footer Placeholder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180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timing of decisions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Intermediate-term unit commitment problem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063" y="3276037"/>
            <a:ext cx="7215187" cy="330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</p:pic>
      <p:sp>
        <p:nvSpPr>
          <p:cNvPr id="5" name="Rectangle 5" descr="Zig zag"/>
          <p:cNvSpPr>
            <a:spLocks noChangeArrowheads="1"/>
          </p:cNvSpPr>
          <p:nvPr/>
        </p:nvSpPr>
        <p:spPr bwMode="auto">
          <a:xfrm>
            <a:off x="1485250" y="5296924"/>
            <a:ext cx="6578600" cy="787400"/>
          </a:xfrm>
          <a:prstGeom prst="rect">
            <a:avLst/>
          </a:prstGeom>
          <a:pattFill prst="zigZag">
            <a:fgClr>
              <a:srgbClr val="0000EA"/>
            </a:fgClr>
            <a:bgClr>
              <a:srgbClr val="FFFFFF"/>
            </a:bgClr>
          </a:patt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486838" y="4803212"/>
            <a:ext cx="6578600" cy="482600"/>
          </a:xfrm>
          <a:prstGeom prst="rect">
            <a:avLst/>
          </a:prstGeom>
          <a:solidFill>
            <a:schemeClr val="folHlink">
              <a:alpha val="85097"/>
            </a:scheme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186925" y="4474599"/>
            <a:ext cx="1028700" cy="330200"/>
          </a:xfrm>
          <a:prstGeom prst="rect">
            <a:avLst/>
          </a:prstGeom>
          <a:solidFill>
            <a:schemeClr val="folHlink">
              <a:alpha val="85097"/>
            </a:scheme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490013" y="4577787"/>
            <a:ext cx="698500" cy="215900"/>
          </a:xfrm>
          <a:prstGeom prst="rect">
            <a:avLst/>
          </a:prstGeom>
          <a:solidFill>
            <a:srgbClr val="2AA82A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4525313" y="4476187"/>
            <a:ext cx="876300" cy="330200"/>
          </a:xfrm>
          <a:prstGeom prst="rect">
            <a:avLst/>
          </a:prstGeom>
          <a:solidFill>
            <a:srgbClr val="2AA82A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1491600" y="4363474"/>
            <a:ext cx="698500" cy="215900"/>
          </a:xfrm>
          <a:prstGeom prst="rect">
            <a:avLst/>
          </a:prstGeom>
          <a:solidFill>
            <a:srgbClr val="0000EA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1493188" y="4149162"/>
            <a:ext cx="393700" cy="215900"/>
          </a:xfrm>
          <a:prstGeom prst="rect">
            <a:avLst/>
          </a:prstGeom>
          <a:solidFill>
            <a:srgbClr val="0000EA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1494775" y="3934849"/>
            <a:ext cx="266700" cy="215900"/>
          </a:xfrm>
          <a:prstGeom prst="rect">
            <a:avLst/>
          </a:prstGeom>
          <a:solidFill>
            <a:srgbClr val="33CC33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2213913" y="4145987"/>
            <a:ext cx="939800" cy="330200"/>
          </a:xfrm>
          <a:prstGeom prst="rect">
            <a:avLst/>
          </a:prstGeom>
          <a:solidFill>
            <a:srgbClr val="2AA82A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2228200" y="3817374"/>
            <a:ext cx="838200" cy="330200"/>
          </a:xfrm>
          <a:prstGeom prst="rect">
            <a:avLst/>
          </a:prstGeom>
          <a:solidFill>
            <a:srgbClr val="0000EA">
              <a:alpha val="4313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2737788" y="3615762"/>
            <a:ext cx="292100" cy="203200"/>
          </a:xfrm>
          <a:prstGeom prst="rect">
            <a:avLst/>
          </a:prstGeom>
          <a:solidFill>
            <a:srgbClr val="33CC33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3371200" y="4147574"/>
            <a:ext cx="850900" cy="330200"/>
          </a:xfrm>
          <a:prstGeom prst="rect">
            <a:avLst/>
          </a:prstGeom>
          <a:solidFill>
            <a:srgbClr val="2AA82A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Rectangle 17"/>
          <p:cNvSpPr>
            <a:spLocks noChangeArrowheads="1"/>
          </p:cNvSpPr>
          <p:nvPr/>
        </p:nvSpPr>
        <p:spPr bwMode="auto">
          <a:xfrm>
            <a:off x="3217213" y="4476187"/>
            <a:ext cx="1028700" cy="330200"/>
          </a:xfrm>
          <a:prstGeom prst="rect">
            <a:avLst/>
          </a:prstGeom>
          <a:solidFill>
            <a:schemeClr val="folHlink">
              <a:alpha val="85097"/>
            </a:scheme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Rectangle 18"/>
          <p:cNvSpPr>
            <a:spLocks noChangeArrowheads="1"/>
          </p:cNvSpPr>
          <p:nvPr/>
        </p:nvSpPr>
        <p:spPr bwMode="auto">
          <a:xfrm>
            <a:off x="4668188" y="4136462"/>
            <a:ext cx="673100" cy="330200"/>
          </a:xfrm>
          <a:prstGeom prst="rect">
            <a:avLst/>
          </a:prstGeom>
          <a:solidFill>
            <a:srgbClr val="0000EA">
              <a:alpha val="4313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Rectangle 19"/>
          <p:cNvSpPr>
            <a:spLocks noChangeArrowheads="1"/>
          </p:cNvSpPr>
          <p:nvPr/>
        </p:nvSpPr>
        <p:spPr bwMode="auto">
          <a:xfrm>
            <a:off x="3552175" y="3820549"/>
            <a:ext cx="571500" cy="330200"/>
          </a:xfrm>
          <a:prstGeom prst="rect">
            <a:avLst/>
          </a:prstGeom>
          <a:solidFill>
            <a:srgbClr val="0000EA">
              <a:alpha val="4313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Rectangle 21"/>
          <p:cNvSpPr>
            <a:spLocks noChangeArrowheads="1"/>
          </p:cNvSpPr>
          <p:nvPr/>
        </p:nvSpPr>
        <p:spPr bwMode="auto">
          <a:xfrm>
            <a:off x="3818875" y="3604649"/>
            <a:ext cx="292100" cy="203200"/>
          </a:xfrm>
          <a:prstGeom prst="rect">
            <a:avLst/>
          </a:prstGeom>
          <a:solidFill>
            <a:srgbClr val="33CC33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Rectangle 22"/>
          <p:cNvSpPr>
            <a:spLocks noChangeArrowheads="1"/>
          </p:cNvSpPr>
          <p:nvPr/>
        </p:nvSpPr>
        <p:spPr bwMode="auto">
          <a:xfrm>
            <a:off x="4684063" y="3999937"/>
            <a:ext cx="609600" cy="139700"/>
          </a:xfrm>
          <a:prstGeom prst="rect">
            <a:avLst/>
          </a:prstGeom>
          <a:solidFill>
            <a:srgbClr val="33CC33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Rectangle 23"/>
          <p:cNvSpPr>
            <a:spLocks noChangeArrowheads="1"/>
          </p:cNvSpPr>
          <p:nvPr/>
        </p:nvSpPr>
        <p:spPr bwMode="auto">
          <a:xfrm>
            <a:off x="5801663" y="4139637"/>
            <a:ext cx="736600" cy="330200"/>
          </a:xfrm>
          <a:prstGeom prst="rect">
            <a:avLst/>
          </a:prstGeom>
          <a:solidFill>
            <a:srgbClr val="0000EA">
              <a:alpha val="4313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Rectangle 24"/>
          <p:cNvSpPr>
            <a:spLocks noChangeArrowheads="1"/>
          </p:cNvSpPr>
          <p:nvPr/>
        </p:nvSpPr>
        <p:spPr bwMode="auto">
          <a:xfrm>
            <a:off x="6789088" y="4466662"/>
            <a:ext cx="952500" cy="330200"/>
          </a:xfrm>
          <a:prstGeom prst="rect">
            <a:avLst/>
          </a:prstGeom>
          <a:solidFill>
            <a:srgbClr val="2AA82A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Rectangle 25"/>
          <p:cNvSpPr>
            <a:spLocks noChangeArrowheads="1"/>
          </p:cNvSpPr>
          <p:nvPr/>
        </p:nvSpPr>
        <p:spPr bwMode="auto">
          <a:xfrm>
            <a:off x="6844650" y="4115824"/>
            <a:ext cx="800100" cy="330200"/>
          </a:xfrm>
          <a:prstGeom prst="rect">
            <a:avLst/>
          </a:prstGeom>
          <a:solidFill>
            <a:srgbClr val="0000EA">
              <a:alpha val="4313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Rectangle 28"/>
          <p:cNvSpPr>
            <a:spLocks noChangeArrowheads="1"/>
          </p:cNvSpPr>
          <p:nvPr/>
        </p:nvSpPr>
        <p:spPr bwMode="auto">
          <a:xfrm>
            <a:off x="7252638" y="3799912"/>
            <a:ext cx="406400" cy="330200"/>
          </a:xfrm>
          <a:prstGeom prst="rect">
            <a:avLst/>
          </a:prstGeom>
          <a:solidFill>
            <a:srgbClr val="0000EA">
              <a:alpha val="4313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Rectangle 29"/>
          <p:cNvSpPr>
            <a:spLocks noChangeArrowheads="1"/>
          </p:cNvSpPr>
          <p:nvPr/>
        </p:nvSpPr>
        <p:spPr bwMode="auto">
          <a:xfrm>
            <a:off x="7339950" y="3595124"/>
            <a:ext cx="292100" cy="203200"/>
          </a:xfrm>
          <a:prstGeom prst="rect">
            <a:avLst/>
          </a:prstGeom>
          <a:solidFill>
            <a:srgbClr val="33CC33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Rectangle 30"/>
          <p:cNvSpPr>
            <a:spLocks noChangeArrowheads="1"/>
          </p:cNvSpPr>
          <p:nvPr/>
        </p:nvSpPr>
        <p:spPr bwMode="auto">
          <a:xfrm>
            <a:off x="5698475" y="4480949"/>
            <a:ext cx="952500" cy="330200"/>
          </a:xfrm>
          <a:prstGeom prst="rect">
            <a:avLst/>
          </a:prstGeom>
          <a:solidFill>
            <a:srgbClr val="2AA82A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Rectangle 31"/>
          <p:cNvSpPr>
            <a:spLocks noChangeArrowheads="1"/>
          </p:cNvSpPr>
          <p:nvPr/>
        </p:nvSpPr>
        <p:spPr bwMode="auto">
          <a:xfrm>
            <a:off x="6992288" y="3831662"/>
            <a:ext cx="190500" cy="279400"/>
          </a:xfrm>
          <a:prstGeom prst="rect">
            <a:avLst/>
          </a:prstGeom>
          <a:solidFill>
            <a:srgbClr val="FF33CC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Freeform 33"/>
          <p:cNvSpPr>
            <a:spLocks/>
          </p:cNvSpPr>
          <p:nvPr/>
        </p:nvSpPr>
        <p:spPr bwMode="auto">
          <a:xfrm>
            <a:off x="3398188" y="3806262"/>
            <a:ext cx="152400" cy="338137"/>
          </a:xfrm>
          <a:custGeom>
            <a:avLst/>
            <a:gdLst>
              <a:gd name="T0" fmla="*/ 0 w 96"/>
              <a:gd name="T1" fmla="*/ 2147483647 h 213"/>
              <a:gd name="T2" fmla="*/ 2147483647 w 96"/>
              <a:gd name="T3" fmla="*/ 2147483647 h 213"/>
              <a:gd name="T4" fmla="*/ 2147483647 w 96"/>
              <a:gd name="T5" fmla="*/ 0 h 213"/>
              <a:gd name="T6" fmla="*/ 2147483647 w 96"/>
              <a:gd name="T7" fmla="*/ 2147483647 h 213"/>
              <a:gd name="T8" fmla="*/ 2147483647 w 96"/>
              <a:gd name="T9" fmla="*/ 2147483647 h 213"/>
              <a:gd name="T10" fmla="*/ 0 w 96"/>
              <a:gd name="T11" fmla="*/ 2147483647 h 2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6"/>
              <a:gd name="T19" fmla="*/ 0 h 213"/>
              <a:gd name="T20" fmla="*/ 96 w 96"/>
              <a:gd name="T21" fmla="*/ 213 h 2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6" h="213">
                <a:moveTo>
                  <a:pt x="0" y="210"/>
                </a:moveTo>
                <a:lnTo>
                  <a:pt x="27" y="21"/>
                </a:lnTo>
                <a:lnTo>
                  <a:pt x="60" y="0"/>
                </a:lnTo>
                <a:lnTo>
                  <a:pt x="93" y="12"/>
                </a:lnTo>
                <a:lnTo>
                  <a:pt x="96" y="213"/>
                </a:lnTo>
                <a:lnTo>
                  <a:pt x="0" y="210"/>
                </a:lnTo>
                <a:close/>
              </a:path>
            </a:pathLst>
          </a:custGeom>
          <a:solidFill>
            <a:srgbClr val="FF33CC"/>
          </a:solidFill>
          <a:ln w="12700">
            <a:solidFill>
              <a:schemeClr val="tx1"/>
            </a:solidFill>
            <a:round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Freeform 34"/>
          <p:cNvSpPr>
            <a:spLocks/>
          </p:cNvSpPr>
          <p:nvPr/>
        </p:nvSpPr>
        <p:spPr bwMode="auto">
          <a:xfrm>
            <a:off x="5398438" y="4649224"/>
            <a:ext cx="300037" cy="152400"/>
          </a:xfrm>
          <a:custGeom>
            <a:avLst/>
            <a:gdLst>
              <a:gd name="T0" fmla="*/ 0 w 189"/>
              <a:gd name="T1" fmla="*/ 0 h 96"/>
              <a:gd name="T2" fmla="*/ 2147483647 w 189"/>
              <a:gd name="T3" fmla="*/ 2147483647 h 96"/>
              <a:gd name="T4" fmla="*/ 2147483647 w 189"/>
              <a:gd name="T5" fmla="*/ 2147483647 h 96"/>
              <a:gd name="T6" fmla="*/ 2147483647 w 189"/>
              <a:gd name="T7" fmla="*/ 2147483647 h 96"/>
              <a:gd name="T8" fmla="*/ 2147483647 w 189"/>
              <a:gd name="T9" fmla="*/ 2147483647 h 96"/>
              <a:gd name="T10" fmla="*/ 2147483647 w 189"/>
              <a:gd name="T11" fmla="*/ 2147483647 h 96"/>
              <a:gd name="T12" fmla="*/ 2147483647 w 189"/>
              <a:gd name="T13" fmla="*/ 2147483647 h 96"/>
              <a:gd name="T14" fmla="*/ 2147483647 w 189"/>
              <a:gd name="T15" fmla="*/ 2147483647 h 96"/>
              <a:gd name="T16" fmla="*/ 0 w 189"/>
              <a:gd name="T17" fmla="*/ 2147483647 h 96"/>
              <a:gd name="T18" fmla="*/ 0 w 189"/>
              <a:gd name="T19" fmla="*/ 0 h 9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89"/>
              <a:gd name="T31" fmla="*/ 0 h 96"/>
              <a:gd name="T32" fmla="*/ 189 w 189"/>
              <a:gd name="T33" fmla="*/ 96 h 9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89" h="96">
                <a:moveTo>
                  <a:pt x="0" y="0"/>
                </a:moveTo>
                <a:lnTo>
                  <a:pt x="24" y="3"/>
                </a:lnTo>
                <a:lnTo>
                  <a:pt x="54" y="63"/>
                </a:lnTo>
                <a:lnTo>
                  <a:pt x="90" y="33"/>
                </a:lnTo>
                <a:lnTo>
                  <a:pt x="117" y="63"/>
                </a:lnTo>
                <a:lnTo>
                  <a:pt x="150" y="21"/>
                </a:lnTo>
                <a:lnTo>
                  <a:pt x="189" y="15"/>
                </a:lnTo>
                <a:lnTo>
                  <a:pt x="189" y="96"/>
                </a:lnTo>
                <a:lnTo>
                  <a:pt x="0" y="93"/>
                </a:lnTo>
                <a:lnTo>
                  <a:pt x="0" y="0"/>
                </a:lnTo>
                <a:close/>
              </a:path>
            </a:pathLst>
          </a:custGeom>
          <a:solidFill>
            <a:srgbClr val="FF33CC"/>
          </a:solidFill>
          <a:ln w="12700">
            <a:solidFill>
              <a:schemeClr val="tx1"/>
            </a:solidFill>
            <a:round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Freeform 35"/>
          <p:cNvSpPr>
            <a:spLocks/>
          </p:cNvSpPr>
          <p:nvPr/>
        </p:nvSpPr>
        <p:spPr bwMode="auto">
          <a:xfrm>
            <a:off x="4241150" y="4582549"/>
            <a:ext cx="280988" cy="219075"/>
          </a:xfrm>
          <a:custGeom>
            <a:avLst/>
            <a:gdLst>
              <a:gd name="T0" fmla="*/ 0 w 177"/>
              <a:gd name="T1" fmla="*/ 0 h 138"/>
              <a:gd name="T2" fmla="*/ 2147483647 w 177"/>
              <a:gd name="T3" fmla="*/ 2147483647 h 138"/>
              <a:gd name="T4" fmla="*/ 2147483647 w 177"/>
              <a:gd name="T5" fmla="*/ 2147483647 h 138"/>
              <a:gd name="T6" fmla="*/ 2147483647 w 177"/>
              <a:gd name="T7" fmla="*/ 2147483647 h 138"/>
              <a:gd name="T8" fmla="*/ 2147483647 w 177"/>
              <a:gd name="T9" fmla="*/ 2147483647 h 138"/>
              <a:gd name="T10" fmla="*/ 2147483647 w 177"/>
              <a:gd name="T11" fmla="*/ 2147483647 h 138"/>
              <a:gd name="T12" fmla="*/ 2147483647 w 177"/>
              <a:gd name="T13" fmla="*/ 2147483647 h 138"/>
              <a:gd name="T14" fmla="*/ 2147483647 w 177"/>
              <a:gd name="T15" fmla="*/ 2147483647 h 138"/>
              <a:gd name="T16" fmla="*/ 2147483647 w 177"/>
              <a:gd name="T17" fmla="*/ 2147483647 h 138"/>
              <a:gd name="T18" fmla="*/ 0 w 177"/>
              <a:gd name="T19" fmla="*/ 0 h 13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77"/>
              <a:gd name="T31" fmla="*/ 0 h 138"/>
              <a:gd name="T32" fmla="*/ 177 w 177"/>
              <a:gd name="T33" fmla="*/ 138 h 13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77" h="138">
                <a:moveTo>
                  <a:pt x="0" y="0"/>
                </a:moveTo>
                <a:lnTo>
                  <a:pt x="21" y="54"/>
                </a:lnTo>
                <a:lnTo>
                  <a:pt x="54" y="27"/>
                </a:lnTo>
                <a:lnTo>
                  <a:pt x="84" y="24"/>
                </a:lnTo>
                <a:lnTo>
                  <a:pt x="114" y="105"/>
                </a:lnTo>
                <a:lnTo>
                  <a:pt x="144" y="123"/>
                </a:lnTo>
                <a:lnTo>
                  <a:pt x="174" y="84"/>
                </a:lnTo>
                <a:lnTo>
                  <a:pt x="177" y="138"/>
                </a:lnTo>
                <a:lnTo>
                  <a:pt x="3" y="135"/>
                </a:lnTo>
                <a:lnTo>
                  <a:pt x="0" y="0"/>
                </a:lnTo>
                <a:close/>
              </a:path>
            </a:pathLst>
          </a:custGeom>
          <a:solidFill>
            <a:srgbClr val="FF33CC"/>
          </a:solidFill>
          <a:ln w="12700">
            <a:solidFill>
              <a:schemeClr val="tx1"/>
            </a:solidFill>
            <a:round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7" name="Group 46"/>
          <p:cNvGrpSpPr/>
          <p:nvPr/>
        </p:nvGrpSpPr>
        <p:grpSpPr>
          <a:xfrm>
            <a:off x="1483788" y="2075545"/>
            <a:ext cx="1031051" cy="1293353"/>
            <a:chOff x="1483788" y="2075545"/>
            <a:chExt cx="1031051" cy="1293353"/>
          </a:xfrm>
        </p:grpSpPr>
        <p:cxnSp>
          <p:nvCxnSpPr>
            <p:cNvPr id="40" name="Straight Connector 39"/>
            <p:cNvCxnSpPr/>
            <p:nvPr/>
          </p:nvCxnSpPr>
          <p:spPr bwMode="auto">
            <a:xfrm>
              <a:off x="1788582" y="2444748"/>
              <a:ext cx="0" cy="92415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4" name="TextBox 63"/>
            <p:cNvSpPr txBox="1"/>
            <p:nvPr/>
          </p:nvSpPr>
          <p:spPr>
            <a:xfrm>
              <a:off x="1483788" y="2075545"/>
              <a:ext cx="10310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i="0" dirty="0" smtClean="0"/>
                <a:t>1:15 pm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738395" y="2068291"/>
            <a:ext cx="1031051" cy="1293353"/>
            <a:chOff x="7044118" y="2068291"/>
            <a:chExt cx="1031051" cy="1293353"/>
          </a:xfrm>
        </p:grpSpPr>
        <p:cxnSp>
          <p:nvCxnSpPr>
            <p:cNvPr id="58" name="Straight Connector 57"/>
            <p:cNvCxnSpPr/>
            <p:nvPr/>
          </p:nvCxnSpPr>
          <p:spPr bwMode="auto">
            <a:xfrm>
              <a:off x="7363426" y="2437494"/>
              <a:ext cx="0" cy="92415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5" name="TextBox 64"/>
            <p:cNvSpPr txBox="1"/>
            <p:nvPr/>
          </p:nvSpPr>
          <p:spPr>
            <a:xfrm>
              <a:off x="7044118" y="2068291"/>
              <a:ext cx="10310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i="0" dirty="0" smtClean="0"/>
                <a:t>1:45 pm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707268" y="2517321"/>
            <a:ext cx="639919" cy="857933"/>
            <a:chOff x="3450104" y="2517321"/>
            <a:chExt cx="639919" cy="857933"/>
          </a:xfrm>
        </p:grpSpPr>
        <p:cxnSp>
          <p:nvCxnSpPr>
            <p:cNvPr id="62" name="Straight Connector 61"/>
            <p:cNvCxnSpPr/>
            <p:nvPr/>
          </p:nvCxnSpPr>
          <p:spPr bwMode="auto">
            <a:xfrm>
              <a:off x="3769412" y="2913179"/>
              <a:ext cx="0" cy="462075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8" name="TextBox 67"/>
            <p:cNvSpPr txBox="1"/>
            <p:nvPr/>
          </p:nvSpPr>
          <p:spPr>
            <a:xfrm>
              <a:off x="3450104" y="2517321"/>
              <a:ext cx="63991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i="0" dirty="0" smtClean="0"/>
                <a:t>1:30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5997864" y="2063935"/>
            <a:ext cx="1031051" cy="1293353"/>
            <a:chOff x="7044118" y="2068291"/>
            <a:chExt cx="1031051" cy="1293353"/>
          </a:xfrm>
        </p:grpSpPr>
        <p:cxnSp>
          <p:nvCxnSpPr>
            <p:cNvPr id="76" name="Straight Connector 75"/>
            <p:cNvCxnSpPr/>
            <p:nvPr/>
          </p:nvCxnSpPr>
          <p:spPr bwMode="auto">
            <a:xfrm>
              <a:off x="7363426" y="2437494"/>
              <a:ext cx="0" cy="92415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7" name="TextBox 76"/>
            <p:cNvSpPr txBox="1"/>
            <p:nvPr/>
          </p:nvSpPr>
          <p:spPr>
            <a:xfrm>
              <a:off x="7044118" y="2068291"/>
              <a:ext cx="10310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i="0" dirty="0" smtClean="0"/>
                <a:t>2:15 pm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17052" y="1559193"/>
            <a:ext cx="1031051" cy="1812763"/>
            <a:chOff x="981084" y="1559193"/>
            <a:chExt cx="1031051" cy="1812763"/>
          </a:xfrm>
        </p:grpSpPr>
        <p:cxnSp>
          <p:nvCxnSpPr>
            <p:cNvPr id="33" name="Straight Connector 32"/>
            <p:cNvCxnSpPr/>
            <p:nvPr/>
          </p:nvCxnSpPr>
          <p:spPr bwMode="auto">
            <a:xfrm>
              <a:off x="1485250" y="1930397"/>
              <a:ext cx="0" cy="1441559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7" name="TextBox 66"/>
            <p:cNvSpPr txBox="1"/>
            <p:nvPr/>
          </p:nvSpPr>
          <p:spPr>
            <a:xfrm>
              <a:off x="981084" y="1559193"/>
              <a:ext cx="10310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i="0" dirty="0" smtClean="0"/>
                <a:t>1:00 pm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4681964" y="1547817"/>
            <a:ext cx="1031051" cy="1812763"/>
            <a:chOff x="981084" y="1559193"/>
            <a:chExt cx="1031051" cy="1812763"/>
          </a:xfrm>
        </p:grpSpPr>
        <p:cxnSp>
          <p:nvCxnSpPr>
            <p:cNvPr id="70" name="Straight Connector 69"/>
            <p:cNvCxnSpPr/>
            <p:nvPr/>
          </p:nvCxnSpPr>
          <p:spPr bwMode="auto">
            <a:xfrm>
              <a:off x="1485250" y="1930397"/>
              <a:ext cx="0" cy="1441559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1" name="TextBox 70"/>
            <p:cNvSpPr txBox="1"/>
            <p:nvPr/>
          </p:nvSpPr>
          <p:spPr>
            <a:xfrm>
              <a:off x="981084" y="1559193"/>
              <a:ext cx="10310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i="0" dirty="0"/>
                <a:t>2</a:t>
              </a:r>
              <a:r>
                <a:rPr lang="en-US" sz="2000" i="0" dirty="0" smtClean="0"/>
                <a:t>:00 pm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7891516" y="1550089"/>
            <a:ext cx="1031051" cy="1812763"/>
            <a:chOff x="981084" y="1559193"/>
            <a:chExt cx="1031051" cy="1812763"/>
          </a:xfrm>
        </p:grpSpPr>
        <p:cxnSp>
          <p:nvCxnSpPr>
            <p:cNvPr id="73" name="Straight Connector 72"/>
            <p:cNvCxnSpPr/>
            <p:nvPr/>
          </p:nvCxnSpPr>
          <p:spPr bwMode="auto">
            <a:xfrm>
              <a:off x="1485250" y="1930397"/>
              <a:ext cx="0" cy="1441559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4" name="TextBox 73"/>
            <p:cNvSpPr txBox="1"/>
            <p:nvPr/>
          </p:nvSpPr>
          <p:spPr>
            <a:xfrm>
              <a:off x="981084" y="1559193"/>
              <a:ext cx="10310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i="0" dirty="0" smtClean="0"/>
                <a:t>3:00 pm</a:t>
              </a: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7132920" y="2093503"/>
            <a:ext cx="1031051" cy="1293353"/>
            <a:chOff x="7044118" y="2068291"/>
            <a:chExt cx="1031051" cy="1293353"/>
          </a:xfrm>
        </p:grpSpPr>
        <p:cxnSp>
          <p:nvCxnSpPr>
            <p:cNvPr id="79" name="Straight Connector 78"/>
            <p:cNvCxnSpPr/>
            <p:nvPr/>
          </p:nvCxnSpPr>
          <p:spPr bwMode="auto">
            <a:xfrm>
              <a:off x="7363426" y="2437494"/>
              <a:ext cx="0" cy="92415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0" name="TextBox 79"/>
            <p:cNvSpPr txBox="1"/>
            <p:nvPr/>
          </p:nvSpPr>
          <p:spPr>
            <a:xfrm>
              <a:off x="7044118" y="2068291"/>
              <a:ext cx="10310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i="0" dirty="0" smtClean="0"/>
                <a:t>2:30 pm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4054150" y="3014157"/>
            <a:ext cx="5089850" cy="225869"/>
            <a:chOff x="1891897" y="2321616"/>
            <a:chExt cx="5089850" cy="225869"/>
          </a:xfrm>
        </p:grpSpPr>
        <p:cxnSp>
          <p:nvCxnSpPr>
            <p:cNvPr id="61" name="Straight Arrow Connector 60"/>
            <p:cNvCxnSpPr/>
            <p:nvPr/>
          </p:nvCxnSpPr>
          <p:spPr bwMode="auto">
            <a:xfrm>
              <a:off x="1891897" y="2445642"/>
              <a:ext cx="1143339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3" name="Rectangle 62"/>
            <p:cNvSpPr/>
            <p:nvPr/>
          </p:nvSpPr>
          <p:spPr>
            <a:xfrm>
              <a:off x="3035236" y="2321616"/>
              <a:ext cx="2265569" cy="225869"/>
            </a:xfrm>
            <a:prstGeom prst="rect">
              <a:avLst/>
            </a:prstGeom>
            <a:pattFill prst="wave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5305620" y="2321616"/>
              <a:ext cx="1676127" cy="225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34" name="Footer Placeholder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85266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timing of decisions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726743"/>
          </a:xfrm>
        </p:spPr>
        <p:txBody>
          <a:bodyPr/>
          <a:lstStyle/>
          <a:p>
            <a:r>
              <a:rPr lang="en-US" dirty="0"/>
              <a:t>Intermediate-term unit commitment </a:t>
            </a:r>
            <a:r>
              <a:rPr lang="en-US" dirty="0" smtClean="0"/>
              <a:t>problem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229014" y="3318957"/>
            <a:ext cx="6604790" cy="225869"/>
            <a:chOff x="1891897" y="2321616"/>
            <a:chExt cx="6604790" cy="225869"/>
          </a:xfrm>
        </p:grpSpPr>
        <p:cxnSp>
          <p:nvCxnSpPr>
            <p:cNvPr id="5" name="Straight Arrow Connector 4"/>
            <p:cNvCxnSpPr/>
            <p:nvPr/>
          </p:nvCxnSpPr>
          <p:spPr bwMode="auto">
            <a:xfrm>
              <a:off x="1891897" y="2445642"/>
              <a:ext cx="1241306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" name="Rectangle 5"/>
            <p:cNvSpPr/>
            <p:nvPr/>
          </p:nvSpPr>
          <p:spPr>
            <a:xfrm>
              <a:off x="3133203" y="2321616"/>
              <a:ext cx="2167602" cy="225869"/>
            </a:xfrm>
            <a:prstGeom prst="rect">
              <a:avLst/>
            </a:prstGeom>
            <a:pattFill prst="wave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5305620" y="2321616"/>
              <a:ext cx="3191067" cy="225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422827" y="3314138"/>
            <a:ext cx="2381692" cy="1563086"/>
            <a:chOff x="2194554" y="2886506"/>
            <a:chExt cx="2381692" cy="1563086"/>
          </a:xfrm>
        </p:grpSpPr>
        <p:cxnSp>
          <p:nvCxnSpPr>
            <p:cNvPr id="13" name="Straight Connector 12"/>
            <p:cNvCxnSpPr/>
            <p:nvPr/>
          </p:nvCxnSpPr>
          <p:spPr bwMode="auto">
            <a:xfrm>
              <a:off x="2194556" y="2886506"/>
              <a:ext cx="0" cy="259381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" name="Freeform 13"/>
            <p:cNvSpPr/>
            <p:nvPr/>
          </p:nvSpPr>
          <p:spPr>
            <a:xfrm>
              <a:off x="2194554" y="3174271"/>
              <a:ext cx="1231113" cy="1084219"/>
            </a:xfrm>
            <a:custGeom>
              <a:avLst/>
              <a:gdLst>
                <a:gd name="connsiteX0" fmla="*/ 2116183 w 2116183"/>
                <a:gd name="connsiteY0" fmla="*/ 365760 h 365760"/>
                <a:gd name="connsiteX1" fmla="*/ 0 w 2116183"/>
                <a:gd name="connsiteY1" fmla="*/ 365760 h 365760"/>
                <a:gd name="connsiteX2" fmla="*/ 0 w 2116183"/>
                <a:gd name="connsiteY2" fmla="*/ 0 h 365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16183" h="365760">
                  <a:moveTo>
                    <a:pt x="2116183" y="365760"/>
                  </a:moveTo>
                  <a:lnTo>
                    <a:pt x="0" y="36576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396341" y="4049482"/>
              <a:ext cx="117990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i="0" dirty="0" smtClean="0"/>
                <a:t>Turbine 3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822979" y="3317319"/>
            <a:ext cx="2026043" cy="804847"/>
            <a:chOff x="3727277" y="2916983"/>
            <a:chExt cx="2026043" cy="804847"/>
          </a:xfrm>
        </p:grpSpPr>
        <p:sp>
          <p:nvSpPr>
            <p:cNvPr id="17" name="Freeform 16"/>
            <p:cNvSpPr/>
            <p:nvPr/>
          </p:nvSpPr>
          <p:spPr>
            <a:xfrm>
              <a:off x="3727277" y="3178622"/>
              <a:ext cx="884470" cy="359232"/>
            </a:xfrm>
            <a:custGeom>
              <a:avLst/>
              <a:gdLst>
                <a:gd name="connsiteX0" fmla="*/ 2116183 w 2116183"/>
                <a:gd name="connsiteY0" fmla="*/ 365760 h 365760"/>
                <a:gd name="connsiteX1" fmla="*/ 0 w 2116183"/>
                <a:gd name="connsiteY1" fmla="*/ 365760 h 365760"/>
                <a:gd name="connsiteX2" fmla="*/ 0 w 2116183"/>
                <a:gd name="connsiteY2" fmla="*/ 0 h 365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16183" h="365760">
                  <a:moveTo>
                    <a:pt x="2116183" y="365760"/>
                  </a:moveTo>
                  <a:lnTo>
                    <a:pt x="0" y="36576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 bwMode="auto">
            <a:xfrm>
              <a:off x="3727278" y="2916983"/>
              <a:ext cx="0" cy="259381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9" name="TextBox 18"/>
            <p:cNvSpPr txBox="1"/>
            <p:nvPr/>
          </p:nvSpPr>
          <p:spPr>
            <a:xfrm>
              <a:off x="4574215" y="3321720"/>
              <a:ext cx="117910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i="0" dirty="0" smtClean="0"/>
                <a:t>Turbine 2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707353" y="3304679"/>
            <a:ext cx="2716917" cy="1229221"/>
            <a:chOff x="1632857" y="2904343"/>
            <a:chExt cx="2716917" cy="1229221"/>
          </a:xfrm>
        </p:grpSpPr>
        <p:grpSp>
          <p:nvGrpSpPr>
            <p:cNvPr id="21" name="Group 20"/>
            <p:cNvGrpSpPr/>
            <p:nvPr/>
          </p:nvGrpSpPr>
          <p:grpSpPr>
            <a:xfrm>
              <a:off x="1632858" y="3606514"/>
              <a:ext cx="2716916" cy="527050"/>
              <a:chOff x="1632858" y="3606514"/>
              <a:chExt cx="2716916" cy="527050"/>
            </a:xfrm>
          </p:grpSpPr>
          <p:cxnSp>
            <p:nvCxnSpPr>
              <p:cNvPr id="23" name="Straight Arrow Connector 22"/>
              <p:cNvCxnSpPr/>
              <p:nvPr/>
            </p:nvCxnSpPr>
            <p:spPr bwMode="auto">
              <a:xfrm flipH="1">
                <a:off x="1632858" y="3732613"/>
                <a:ext cx="2716916" cy="18730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graphicFrame>
            <p:nvGraphicFramePr>
              <p:cNvPr id="24" name="Object 23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2859454" y="3606514"/>
              <a:ext cx="361950" cy="5270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7650" name="Equation" r:id="rId3" imgW="165100" imgH="241300" progId="Equation.3">
                      <p:embed/>
                    </p:oleObj>
                  </mc:Choice>
                  <mc:Fallback>
                    <p:oleObj name="Equation" r:id="rId3" imgW="165100" imgH="241300" progId="Equation.3">
                      <p:embed/>
                      <p:pic>
                        <p:nvPicPr>
                          <p:cNvPr id="24" name="Object 23"/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2859454" y="3606514"/>
                            <a:ext cx="361950" cy="5270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cxnSp>
          <p:nvCxnSpPr>
            <p:cNvPr id="22" name="Straight Connector 21"/>
            <p:cNvCxnSpPr/>
            <p:nvPr/>
          </p:nvCxnSpPr>
          <p:spPr bwMode="auto">
            <a:xfrm>
              <a:off x="1632857" y="2904343"/>
              <a:ext cx="0" cy="988137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0" name="Group 29"/>
          <p:cNvGrpSpPr/>
          <p:nvPr/>
        </p:nvGrpSpPr>
        <p:grpSpPr>
          <a:xfrm>
            <a:off x="5364484" y="3330967"/>
            <a:ext cx="493298" cy="809233"/>
            <a:chOff x="2675714" y="2916983"/>
            <a:chExt cx="493298" cy="809233"/>
          </a:xfrm>
        </p:grpSpPr>
        <p:grpSp>
          <p:nvGrpSpPr>
            <p:cNvPr id="31" name="Group 30"/>
            <p:cNvGrpSpPr/>
            <p:nvPr/>
          </p:nvGrpSpPr>
          <p:grpSpPr>
            <a:xfrm>
              <a:off x="2675715" y="3227741"/>
              <a:ext cx="493297" cy="498475"/>
              <a:chOff x="2675715" y="3227741"/>
              <a:chExt cx="493297" cy="498475"/>
            </a:xfrm>
          </p:grpSpPr>
          <p:cxnSp>
            <p:nvCxnSpPr>
              <p:cNvPr id="33" name="Straight Arrow Connector 32"/>
              <p:cNvCxnSpPr/>
              <p:nvPr/>
            </p:nvCxnSpPr>
            <p:spPr bwMode="auto">
              <a:xfrm flipH="1">
                <a:off x="2675715" y="3350874"/>
                <a:ext cx="470740" cy="6018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graphicFrame>
            <p:nvGraphicFramePr>
              <p:cNvPr id="34" name="Object 33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2805474" y="3227741"/>
              <a:ext cx="363538" cy="4984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7651" name="Equation" r:id="rId5" imgW="164880" imgH="228600" progId="Equation.DSMT4">
                      <p:embed/>
                    </p:oleObj>
                  </mc:Choice>
                  <mc:Fallback>
                    <p:oleObj name="Equation" r:id="rId5" imgW="164880" imgH="228600" progId="Equation.DSMT4">
                      <p:embed/>
                      <p:pic>
                        <p:nvPicPr>
                          <p:cNvPr id="34" name="Object 33"/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2805474" y="3227741"/>
                            <a:ext cx="363538" cy="49847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cxnSp>
          <p:nvCxnSpPr>
            <p:cNvPr id="32" name="Straight Connector 31"/>
            <p:cNvCxnSpPr/>
            <p:nvPr/>
          </p:nvCxnSpPr>
          <p:spPr bwMode="auto">
            <a:xfrm>
              <a:off x="2675714" y="2916983"/>
              <a:ext cx="0" cy="562023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5" name="Group 34"/>
          <p:cNvGrpSpPr/>
          <p:nvPr/>
        </p:nvGrpSpPr>
        <p:grpSpPr>
          <a:xfrm>
            <a:off x="4278137" y="3308612"/>
            <a:ext cx="2433944" cy="2098675"/>
            <a:chOff x="3182986" y="2921339"/>
            <a:chExt cx="2433944" cy="2098675"/>
          </a:xfrm>
        </p:grpSpPr>
        <p:sp>
          <p:nvSpPr>
            <p:cNvPr id="36" name="Freeform 35"/>
            <p:cNvSpPr/>
            <p:nvPr/>
          </p:nvSpPr>
          <p:spPr>
            <a:xfrm>
              <a:off x="3182986" y="3169915"/>
              <a:ext cx="1310631" cy="1674599"/>
            </a:xfrm>
            <a:custGeom>
              <a:avLst/>
              <a:gdLst>
                <a:gd name="connsiteX0" fmla="*/ 2116183 w 2116183"/>
                <a:gd name="connsiteY0" fmla="*/ 365760 h 365760"/>
                <a:gd name="connsiteX1" fmla="*/ 0 w 2116183"/>
                <a:gd name="connsiteY1" fmla="*/ 365760 h 365760"/>
                <a:gd name="connsiteX2" fmla="*/ 0 w 2116183"/>
                <a:gd name="connsiteY2" fmla="*/ 0 h 365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16183" h="365760">
                  <a:moveTo>
                    <a:pt x="2116183" y="365760"/>
                  </a:moveTo>
                  <a:lnTo>
                    <a:pt x="0" y="36576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37" name="Straight Connector 36"/>
            <p:cNvCxnSpPr/>
            <p:nvPr/>
          </p:nvCxnSpPr>
          <p:spPr bwMode="auto">
            <a:xfrm>
              <a:off x="3182988" y="2921339"/>
              <a:ext cx="0" cy="259381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8" name="TextBox 37"/>
            <p:cNvSpPr txBox="1"/>
            <p:nvPr/>
          </p:nvSpPr>
          <p:spPr>
            <a:xfrm>
              <a:off x="4437025" y="4619904"/>
              <a:ext cx="117990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i="0" dirty="0" smtClean="0"/>
                <a:t>Turbine 1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2751993" y="3304679"/>
            <a:ext cx="1526146" cy="1688009"/>
            <a:chOff x="2192425" y="2931639"/>
            <a:chExt cx="1526146" cy="1688009"/>
          </a:xfrm>
        </p:grpSpPr>
        <p:grpSp>
          <p:nvGrpSpPr>
            <p:cNvPr id="40" name="Group 39"/>
            <p:cNvGrpSpPr/>
            <p:nvPr/>
          </p:nvGrpSpPr>
          <p:grpSpPr>
            <a:xfrm>
              <a:off x="2192425" y="4092598"/>
              <a:ext cx="1526146" cy="527050"/>
              <a:chOff x="2192425" y="4092598"/>
              <a:chExt cx="1526146" cy="527050"/>
            </a:xfrm>
          </p:grpSpPr>
          <p:cxnSp>
            <p:nvCxnSpPr>
              <p:cNvPr id="42" name="Straight Arrow Connector 41"/>
              <p:cNvCxnSpPr/>
              <p:nvPr/>
            </p:nvCxnSpPr>
            <p:spPr bwMode="auto">
              <a:xfrm flipH="1">
                <a:off x="2192425" y="4236668"/>
                <a:ext cx="1526146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graphicFrame>
            <p:nvGraphicFramePr>
              <p:cNvPr id="43" name="Object 42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2745607" y="4092598"/>
              <a:ext cx="333375" cy="5270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7652" name="Equation" r:id="rId7" imgW="152400" imgH="241300" progId="Equation.DSMT4">
                      <p:embed/>
                    </p:oleObj>
                  </mc:Choice>
                  <mc:Fallback>
                    <p:oleObj name="Equation" r:id="rId7" imgW="152400" imgH="241300" progId="Equation.DSMT4">
                      <p:embed/>
                      <p:pic>
                        <p:nvPicPr>
                          <p:cNvPr id="43" name="Object 42"/>
                          <p:cNvPicPr/>
                          <p:nvPr/>
                        </p:nvPicPr>
                        <p:blipFill>
                          <a:blip r:embed="rId8"/>
                          <a:stretch>
                            <a:fillRect/>
                          </a:stretch>
                        </p:blipFill>
                        <p:spPr>
                          <a:xfrm>
                            <a:off x="2745607" y="4092598"/>
                            <a:ext cx="333375" cy="5270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cxnSp>
          <p:nvCxnSpPr>
            <p:cNvPr id="41" name="Straight Connector 40"/>
            <p:cNvCxnSpPr/>
            <p:nvPr/>
          </p:nvCxnSpPr>
          <p:spPr bwMode="auto">
            <a:xfrm>
              <a:off x="2192425" y="2931639"/>
              <a:ext cx="0" cy="1572545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1" name="Group 10"/>
          <p:cNvGrpSpPr/>
          <p:nvPr/>
        </p:nvGrpSpPr>
        <p:grpSpPr>
          <a:xfrm>
            <a:off x="704161" y="4991297"/>
            <a:ext cx="2601014" cy="914126"/>
            <a:chOff x="704161" y="4686497"/>
            <a:chExt cx="2601014" cy="914126"/>
          </a:xfrm>
        </p:grpSpPr>
        <p:sp>
          <p:nvSpPr>
            <p:cNvPr id="8" name="TextBox 7"/>
            <p:cNvSpPr txBox="1"/>
            <p:nvPr/>
          </p:nvSpPr>
          <p:spPr>
            <a:xfrm>
              <a:off x="704161" y="5138958"/>
              <a:ext cx="2291012" cy="4616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 i="0" dirty="0" smtClean="0"/>
                <a:t>Notification time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 bwMode="auto">
            <a:xfrm flipV="1">
              <a:off x="2751993" y="4686497"/>
              <a:ext cx="553182" cy="449857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</p:grpSp>
      <p:grpSp>
        <p:nvGrpSpPr>
          <p:cNvPr id="44" name="Group 43"/>
          <p:cNvGrpSpPr/>
          <p:nvPr/>
        </p:nvGrpSpPr>
        <p:grpSpPr>
          <a:xfrm>
            <a:off x="922956" y="2380345"/>
            <a:ext cx="1031051" cy="1293353"/>
            <a:chOff x="1483788" y="2075545"/>
            <a:chExt cx="1031051" cy="1293353"/>
          </a:xfrm>
        </p:grpSpPr>
        <p:cxnSp>
          <p:nvCxnSpPr>
            <p:cNvPr id="45" name="Straight Connector 44"/>
            <p:cNvCxnSpPr/>
            <p:nvPr/>
          </p:nvCxnSpPr>
          <p:spPr bwMode="auto">
            <a:xfrm>
              <a:off x="1788582" y="2444748"/>
              <a:ext cx="0" cy="92415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6" name="TextBox 45"/>
            <p:cNvSpPr txBox="1"/>
            <p:nvPr/>
          </p:nvSpPr>
          <p:spPr>
            <a:xfrm>
              <a:off x="1483788" y="2075545"/>
              <a:ext cx="10310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i="0" dirty="0" smtClean="0"/>
                <a:t>1:15 pm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2146436" y="2822121"/>
            <a:ext cx="639919" cy="857933"/>
            <a:chOff x="3450104" y="2517321"/>
            <a:chExt cx="639919" cy="857933"/>
          </a:xfrm>
        </p:grpSpPr>
        <p:cxnSp>
          <p:nvCxnSpPr>
            <p:cNvPr id="48" name="Straight Connector 47"/>
            <p:cNvCxnSpPr/>
            <p:nvPr/>
          </p:nvCxnSpPr>
          <p:spPr bwMode="auto">
            <a:xfrm>
              <a:off x="3769412" y="2913179"/>
              <a:ext cx="0" cy="462075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9" name="TextBox 48"/>
            <p:cNvSpPr txBox="1"/>
            <p:nvPr/>
          </p:nvSpPr>
          <p:spPr>
            <a:xfrm>
              <a:off x="3450104" y="2517321"/>
              <a:ext cx="63991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i="0" dirty="0" smtClean="0"/>
                <a:t>1:30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4121132" y="1852617"/>
            <a:ext cx="1031051" cy="1812763"/>
            <a:chOff x="981084" y="1559193"/>
            <a:chExt cx="1031051" cy="1812763"/>
          </a:xfrm>
        </p:grpSpPr>
        <p:cxnSp>
          <p:nvCxnSpPr>
            <p:cNvPr id="51" name="Straight Connector 50"/>
            <p:cNvCxnSpPr/>
            <p:nvPr/>
          </p:nvCxnSpPr>
          <p:spPr bwMode="auto">
            <a:xfrm>
              <a:off x="1485250" y="1930397"/>
              <a:ext cx="0" cy="1441559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2" name="TextBox 51"/>
            <p:cNvSpPr txBox="1"/>
            <p:nvPr/>
          </p:nvSpPr>
          <p:spPr>
            <a:xfrm>
              <a:off x="981084" y="1559193"/>
              <a:ext cx="10310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i="0" dirty="0"/>
                <a:t>2</a:t>
              </a:r>
              <a:r>
                <a:rPr lang="en-US" sz="2000" i="0" dirty="0" smtClean="0"/>
                <a:t>:00 pm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7330684" y="1854889"/>
            <a:ext cx="1031051" cy="1812763"/>
            <a:chOff x="981084" y="1559193"/>
            <a:chExt cx="1031051" cy="1812763"/>
          </a:xfrm>
        </p:grpSpPr>
        <p:cxnSp>
          <p:nvCxnSpPr>
            <p:cNvPr id="54" name="Straight Connector 53"/>
            <p:cNvCxnSpPr/>
            <p:nvPr/>
          </p:nvCxnSpPr>
          <p:spPr bwMode="auto">
            <a:xfrm>
              <a:off x="1485250" y="1930397"/>
              <a:ext cx="0" cy="1441559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5" name="TextBox 54"/>
            <p:cNvSpPr txBox="1"/>
            <p:nvPr/>
          </p:nvSpPr>
          <p:spPr>
            <a:xfrm>
              <a:off x="981084" y="1559193"/>
              <a:ext cx="10310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i="0" dirty="0" smtClean="0"/>
                <a:t>3:00 pm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160793" y="3442983"/>
            <a:ext cx="1441420" cy="1507749"/>
            <a:chOff x="1160793" y="3442983"/>
            <a:chExt cx="1441420" cy="1507749"/>
          </a:xfrm>
        </p:grpSpPr>
        <p:graphicFrame>
          <p:nvGraphicFramePr>
            <p:cNvPr id="9" name="Object 8"/>
            <p:cNvGraphicFramePr>
              <a:graphicFrameLocks noChangeAspect="1"/>
            </p:cNvGraphicFramePr>
            <p:nvPr>
              <p:extLst/>
            </p:nvPr>
          </p:nvGraphicFramePr>
          <p:xfrm>
            <a:off x="1189112" y="3442983"/>
            <a:ext cx="1360515" cy="6917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653" name="Equation" r:id="rId9" imgW="749160" imgH="380880" progId="Equation.DSMT4">
                    <p:embed/>
                  </p:oleObj>
                </mc:Choice>
                <mc:Fallback>
                  <p:oleObj name="Equation" r:id="rId9" imgW="749160" imgH="380880" progId="Equation.DSMT4">
                    <p:embed/>
                    <p:pic>
                      <p:nvPicPr>
                        <p:cNvPr id="9" name="Object 8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1189112" y="3442983"/>
                          <a:ext cx="1360515" cy="6917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" name="TextBox 24"/>
            <p:cNvSpPr txBox="1"/>
            <p:nvPr/>
          </p:nvSpPr>
          <p:spPr>
            <a:xfrm>
              <a:off x="1160793" y="4027402"/>
              <a:ext cx="1441420" cy="9233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l"/>
              <a:r>
                <a:rPr lang="en-US" i="0" dirty="0" smtClean="0"/>
                <a:t>Ramping, but no on/off decisions.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391296" y="1997703"/>
            <a:ext cx="2349181" cy="1445411"/>
            <a:chOff x="2391296" y="1907391"/>
            <a:chExt cx="2349181" cy="1445411"/>
          </a:xfrm>
        </p:grpSpPr>
        <p:graphicFrame>
          <p:nvGraphicFramePr>
            <p:cNvPr id="27" name="Object 26"/>
            <p:cNvGraphicFramePr>
              <a:graphicFrameLocks noChangeAspect="1"/>
            </p:cNvGraphicFramePr>
            <p:nvPr>
              <p:extLst/>
            </p:nvPr>
          </p:nvGraphicFramePr>
          <p:xfrm>
            <a:off x="2391296" y="2198120"/>
            <a:ext cx="2349181" cy="11546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654" name="Equation" r:id="rId11" imgW="749160" imgH="368280" progId="Equation.DSMT4">
                    <p:embed/>
                  </p:oleObj>
                </mc:Choice>
                <mc:Fallback>
                  <p:oleObj name="Equation" r:id="rId11" imgW="749160" imgH="368280" progId="Equation.DSMT4">
                    <p:embed/>
                    <p:pic>
                      <p:nvPicPr>
                        <p:cNvPr id="27" name="Object 26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2391296" y="2198120"/>
                          <a:ext cx="2349181" cy="115468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6" name="TextBox 55"/>
            <p:cNvSpPr txBox="1"/>
            <p:nvPr/>
          </p:nvSpPr>
          <p:spPr>
            <a:xfrm>
              <a:off x="2832823" y="1907391"/>
              <a:ext cx="1441420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i="0" dirty="0" smtClean="0"/>
                <a:t>Commitment</a:t>
              </a:r>
            </a:p>
            <a:p>
              <a:r>
                <a:rPr lang="en-US" i="0" dirty="0" smtClean="0"/>
                <a:t>decisions</a:t>
              </a:r>
            </a:p>
          </p:txBody>
        </p:sp>
      </p:grp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18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timing of decisions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Real-time economic dispatch problem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063" y="3276037"/>
            <a:ext cx="7215187" cy="330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</p:pic>
      <p:sp>
        <p:nvSpPr>
          <p:cNvPr id="5" name="Rectangle 5" descr="Zig zag"/>
          <p:cNvSpPr>
            <a:spLocks noChangeArrowheads="1"/>
          </p:cNvSpPr>
          <p:nvPr/>
        </p:nvSpPr>
        <p:spPr bwMode="auto">
          <a:xfrm>
            <a:off x="1485250" y="5296924"/>
            <a:ext cx="6578600" cy="787400"/>
          </a:xfrm>
          <a:prstGeom prst="rect">
            <a:avLst/>
          </a:prstGeom>
          <a:pattFill prst="zigZag">
            <a:fgClr>
              <a:srgbClr val="0000EA"/>
            </a:fgClr>
            <a:bgClr>
              <a:srgbClr val="FFFFFF"/>
            </a:bgClr>
          </a:patt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486838" y="4803212"/>
            <a:ext cx="6578600" cy="482600"/>
          </a:xfrm>
          <a:prstGeom prst="rect">
            <a:avLst/>
          </a:prstGeom>
          <a:solidFill>
            <a:schemeClr val="folHlink">
              <a:alpha val="85097"/>
            </a:scheme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186925" y="4474599"/>
            <a:ext cx="1028700" cy="330200"/>
          </a:xfrm>
          <a:prstGeom prst="rect">
            <a:avLst/>
          </a:prstGeom>
          <a:solidFill>
            <a:schemeClr val="folHlink">
              <a:alpha val="85097"/>
            </a:scheme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490013" y="4577787"/>
            <a:ext cx="698500" cy="215900"/>
          </a:xfrm>
          <a:prstGeom prst="rect">
            <a:avLst/>
          </a:prstGeom>
          <a:solidFill>
            <a:srgbClr val="2AA82A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4525313" y="4476187"/>
            <a:ext cx="876300" cy="330200"/>
          </a:xfrm>
          <a:prstGeom prst="rect">
            <a:avLst/>
          </a:prstGeom>
          <a:solidFill>
            <a:srgbClr val="2AA82A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1491600" y="4363474"/>
            <a:ext cx="698500" cy="215900"/>
          </a:xfrm>
          <a:prstGeom prst="rect">
            <a:avLst/>
          </a:prstGeom>
          <a:solidFill>
            <a:srgbClr val="0000EA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1493188" y="4149162"/>
            <a:ext cx="393700" cy="215900"/>
          </a:xfrm>
          <a:prstGeom prst="rect">
            <a:avLst/>
          </a:prstGeom>
          <a:solidFill>
            <a:srgbClr val="0000EA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1494775" y="3934849"/>
            <a:ext cx="266700" cy="215900"/>
          </a:xfrm>
          <a:prstGeom prst="rect">
            <a:avLst/>
          </a:prstGeom>
          <a:solidFill>
            <a:srgbClr val="33CC33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2213913" y="4145987"/>
            <a:ext cx="939800" cy="330200"/>
          </a:xfrm>
          <a:prstGeom prst="rect">
            <a:avLst/>
          </a:prstGeom>
          <a:solidFill>
            <a:srgbClr val="2AA82A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2228200" y="3817374"/>
            <a:ext cx="838200" cy="330200"/>
          </a:xfrm>
          <a:prstGeom prst="rect">
            <a:avLst/>
          </a:prstGeom>
          <a:solidFill>
            <a:srgbClr val="0000EA">
              <a:alpha val="4313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2737788" y="3615762"/>
            <a:ext cx="292100" cy="203200"/>
          </a:xfrm>
          <a:prstGeom prst="rect">
            <a:avLst/>
          </a:prstGeom>
          <a:solidFill>
            <a:srgbClr val="33CC33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3371200" y="4147574"/>
            <a:ext cx="850900" cy="330200"/>
          </a:xfrm>
          <a:prstGeom prst="rect">
            <a:avLst/>
          </a:prstGeom>
          <a:solidFill>
            <a:srgbClr val="2AA82A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Rectangle 17"/>
          <p:cNvSpPr>
            <a:spLocks noChangeArrowheads="1"/>
          </p:cNvSpPr>
          <p:nvPr/>
        </p:nvSpPr>
        <p:spPr bwMode="auto">
          <a:xfrm>
            <a:off x="3217213" y="4476187"/>
            <a:ext cx="1028700" cy="330200"/>
          </a:xfrm>
          <a:prstGeom prst="rect">
            <a:avLst/>
          </a:prstGeom>
          <a:solidFill>
            <a:schemeClr val="folHlink">
              <a:alpha val="85097"/>
            </a:scheme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Rectangle 18"/>
          <p:cNvSpPr>
            <a:spLocks noChangeArrowheads="1"/>
          </p:cNvSpPr>
          <p:nvPr/>
        </p:nvSpPr>
        <p:spPr bwMode="auto">
          <a:xfrm>
            <a:off x="4668188" y="4136462"/>
            <a:ext cx="673100" cy="330200"/>
          </a:xfrm>
          <a:prstGeom prst="rect">
            <a:avLst/>
          </a:prstGeom>
          <a:solidFill>
            <a:srgbClr val="0000EA">
              <a:alpha val="4313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Rectangle 19"/>
          <p:cNvSpPr>
            <a:spLocks noChangeArrowheads="1"/>
          </p:cNvSpPr>
          <p:nvPr/>
        </p:nvSpPr>
        <p:spPr bwMode="auto">
          <a:xfrm>
            <a:off x="3552175" y="3820549"/>
            <a:ext cx="571500" cy="330200"/>
          </a:xfrm>
          <a:prstGeom prst="rect">
            <a:avLst/>
          </a:prstGeom>
          <a:solidFill>
            <a:srgbClr val="0000EA">
              <a:alpha val="4313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Rectangle 21"/>
          <p:cNvSpPr>
            <a:spLocks noChangeArrowheads="1"/>
          </p:cNvSpPr>
          <p:nvPr/>
        </p:nvSpPr>
        <p:spPr bwMode="auto">
          <a:xfrm>
            <a:off x="3818875" y="3604649"/>
            <a:ext cx="292100" cy="203200"/>
          </a:xfrm>
          <a:prstGeom prst="rect">
            <a:avLst/>
          </a:prstGeom>
          <a:solidFill>
            <a:srgbClr val="33CC33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Rectangle 22"/>
          <p:cNvSpPr>
            <a:spLocks noChangeArrowheads="1"/>
          </p:cNvSpPr>
          <p:nvPr/>
        </p:nvSpPr>
        <p:spPr bwMode="auto">
          <a:xfrm>
            <a:off x="4684063" y="3999937"/>
            <a:ext cx="609600" cy="139700"/>
          </a:xfrm>
          <a:prstGeom prst="rect">
            <a:avLst/>
          </a:prstGeom>
          <a:solidFill>
            <a:srgbClr val="33CC33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Rectangle 23"/>
          <p:cNvSpPr>
            <a:spLocks noChangeArrowheads="1"/>
          </p:cNvSpPr>
          <p:nvPr/>
        </p:nvSpPr>
        <p:spPr bwMode="auto">
          <a:xfrm>
            <a:off x="5801663" y="4139637"/>
            <a:ext cx="736600" cy="330200"/>
          </a:xfrm>
          <a:prstGeom prst="rect">
            <a:avLst/>
          </a:prstGeom>
          <a:solidFill>
            <a:srgbClr val="0000EA">
              <a:alpha val="4313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Rectangle 24"/>
          <p:cNvSpPr>
            <a:spLocks noChangeArrowheads="1"/>
          </p:cNvSpPr>
          <p:nvPr/>
        </p:nvSpPr>
        <p:spPr bwMode="auto">
          <a:xfrm>
            <a:off x="6789088" y="4466662"/>
            <a:ext cx="952500" cy="330200"/>
          </a:xfrm>
          <a:prstGeom prst="rect">
            <a:avLst/>
          </a:prstGeom>
          <a:solidFill>
            <a:srgbClr val="2AA82A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Rectangle 25"/>
          <p:cNvSpPr>
            <a:spLocks noChangeArrowheads="1"/>
          </p:cNvSpPr>
          <p:nvPr/>
        </p:nvSpPr>
        <p:spPr bwMode="auto">
          <a:xfrm>
            <a:off x="6844650" y="4115824"/>
            <a:ext cx="800100" cy="330200"/>
          </a:xfrm>
          <a:prstGeom prst="rect">
            <a:avLst/>
          </a:prstGeom>
          <a:solidFill>
            <a:srgbClr val="0000EA">
              <a:alpha val="4313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Rectangle 28"/>
          <p:cNvSpPr>
            <a:spLocks noChangeArrowheads="1"/>
          </p:cNvSpPr>
          <p:nvPr/>
        </p:nvSpPr>
        <p:spPr bwMode="auto">
          <a:xfrm>
            <a:off x="7252638" y="3799912"/>
            <a:ext cx="406400" cy="330200"/>
          </a:xfrm>
          <a:prstGeom prst="rect">
            <a:avLst/>
          </a:prstGeom>
          <a:solidFill>
            <a:srgbClr val="0000EA">
              <a:alpha val="4313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Rectangle 29"/>
          <p:cNvSpPr>
            <a:spLocks noChangeArrowheads="1"/>
          </p:cNvSpPr>
          <p:nvPr/>
        </p:nvSpPr>
        <p:spPr bwMode="auto">
          <a:xfrm>
            <a:off x="7339950" y="3595124"/>
            <a:ext cx="292100" cy="203200"/>
          </a:xfrm>
          <a:prstGeom prst="rect">
            <a:avLst/>
          </a:prstGeom>
          <a:solidFill>
            <a:srgbClr val="33CC33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Rectangle 30"/>
          <p:cNvSpPr>
            <a:spLocks noChangeArrowheads="1"/>
          </p:cNvSpPr>
          <p:nvPr/>
        </p:nvSpPr>
        <p:spPr bwMode="auto">
          <a:xfrm>
            <a:off x="5698475" y="4480949"/>
            <a:ext cx="952500" cy="330200"/>
          </a:xfrm>
          <a:prstGeom prst="rect">
            <a:avLst/>
          </a:prstGeom>
          <a:solidFill>
            <a:srgbClr val="2AA82A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Rectangle 31"/>
          <p:cNvSpPr>
            <a:spLocks noChangeArrowheads="1"/>
          </p:cNvSpPr>
          <p:nvPr/>
        </p:nvSpPr>
        <p:spPr bwMode="auto">
          <a:xfrm>
            <a:off x="6992288" y="3831662"/>
            <a:ext cx="190500" cy="279400"/>
          </a:xfrm>
          <a:prstGeom prst="rect">
            <a:avLst/>
          </a:prstGeom>
          <a:solidFill>
            <a:srgbClr val="FF33CC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Freeform 33"/>
          <p:cNvSpPr>
            <a:spLocks/>
          </p:cNvSpPr>
          <p:nvPr/>
        </p:nvSpPr>
        <p:spPr bwMode="auto">
          <a:xfrm>
            <a:off x="3398188" y="3806262"/>
            <a:ext cx="152400" cy="338137"/>
          </a:xfrm>
          <a:custGeom>
            <a:avLst/>
            <a:gdLst>
              <a:gd name="T0" fmla="*/ 0 w 96"/>
              <a:gd name="T1" fmla="*/ 2147483647 h 213"/>
              <a:gd name="T2" fmla="*/ 2147483647 w 96"/>
              <a:gd name="T3" fmla="*/ 2147483647 h 213"/>
              <a:gd name="T4" fmla="*/ 2147483647 w 96"/>
              <a:gd name="T5" fmla="*/ 0 h 213"/>
              <a:gd name="T6" fmla="*/ 2147483647 w 96"/>
              <a:gd name="T7" fmla="*/ 2147483647 h 213"/>
              <a:gd name="T8" fmla="*/ 2147483647 w 96"/>
              <a:gd name="T9" fmla="*/ 2147483647 h 213"/>
              <a:gd name="T10" fmla="*/ 0 w 96"/>
              <a:gd name="T11" fmla="*/ 2147483647 h 2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6"/>
              <a:gd name="T19" fmla="*/ 0 h 213"/>
              <a:gd name="T20" fmla="*/ 96 w 96"/>
              <a:gd name="T21" fmla="*/ 213 h 2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6" h="213">
                <a:moveTo>
                  <a:pt x="0" y="210"/>
                </a:moveTo>
                <a:lnTo>
                  <a:pt x="27" y="21"/>
                </a:lnTo>
                <a:lnTo>
                  <a:pt x="60" y="0"/>
                </a:lnTo>
                <a:lnTo>
                  <a:pt x="93" y="12"/>
                </a:lnTo>
                <a:lnTo>
                  <a:pt x="96" y="213"/>
                </a:lnTo>
                <a:lnTo>
                  <a:pt x="0" y="210"/>
                </a:lnTo>
                <a:close/>
              </a:path>
            </a:pathLst>
          </a:custGeom>
          <a:solidFill>
            <a:srgbClr val="FF33CC"/>
          </a:solidFill>
          <a:ln w="12700">
            <a:solidFill>
              <a:schemeClr val="tx1"/>
            </a:solidFill>
            <a:round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Freeform 34"/>
          <p:cNvSpPr>
            <a:spLocks/>
          </p:cNvSpPr>
          <p:nvPr/>
        </p:nvSpPr>
        <p:spPr bwMode="auto">
          <a:xfrm>
            <a:off x="5398438" y="4649224"/>
            <a:ext cx="300037" cy="152400"/>
          </a:xfrm>
          <a:custGeom>
            <a:avLst/>
            <a:gdLst>
              <a:gd name="T0" fmla="*/ 0 w 189"/>
              <a:gd name="T1" fmla="*/ 0 h 96"/>
              <a:gd name="T2" fmla="*/ 2147483647 w 189"/>
              <a:gd name="T3" fmla="*/ 2147483647 h 96"/>
              <a:gd name="T4" fmla="*/ 2147483647 w 189"/>
              <a:gd name="T5" fmla="*/ 2147483647 h 96"/>
              <a:gd name="T6" fmla="*/ 2147483647 w 189"/>
              <a:gd name="T7" fmla="*/ 2147483647 h 96"/>
              <a:gd name="T8" fmla="*/ 2147483647 w 189"/>
              <a:gd name="T9" fmla="*/ 2147483647 h 96"/>
              <a:gd name="T10" fmla="*/ 2147483647 w 189"/>
              <a:gd name="T11" fmla="*/ 2147483647 h 96"/>
              <a:gd name="T12" fmla="*/ 2147483647 w 189"/>
              <a:gd name="T13" fmla="*/ 2147483647 h 96"/>
              <a:gd name="T14" fmla="*/ 2147483647 w 189"/>
              <a:gd name="T15" fmla="*/ 2147483647 h 96"/>
              <a:gd name="T16" fmla="*/ 0 w 189"/>
              <a:gd name="T17" fmla="*/ 2147483647 h 96"/>
              <a:gd name="T18" fmla="*/ 0 w 189"/>
              <a:gd name="T19" fmla="*/ 0 h 9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89"/>
              <a:gd name="T31" fmla="*/ 0 h 96"/>
              <a:gd name="T32" fmla="*/ 189 w 189"/>
              <a:gd name="T33" fmla="*/ 96 h 9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89" h="96">
                <a:moveTo>
                  <a:pt x="0" y="0"/>
                </a:moveTo>
                <a:lnTo>
                  <a:pt x="24" y="3"/>
                </a:lnTo>
                <a:lnTo>
                  <a:pt x="54" y="63"/>
                </a:lnTo>
                <a:lnTo>
                  <a:pt x="90" y="33"/>
                </a:lnTo>
                <a:lnTo>
                  <a:pt x="117" y="63"/>
                </a:lnTo>
                <a:lnTo>
                  <a:pt x="150" y="21"/>
                </a:lnTo>
                <a:lnTo>
                  <a:pt x="189" y="15"/>
                </a:lnTo>
                <a:lnTo>
                  <a:pt x="189" y="96"/>
                </a:lnTo>
                <a:lnTo>
                  <a:pt x="0" y="93"/>
                </a:lnTo>
                <a:lnTo>
                  <a:pt x="0" y="0"/>
                </a:lnTo>
                <a:close/>
              </a:path>
            </a:pathLst>
          </a:custGeom>
          <a:solidFill>
            <a:srgbClr val="FF33CC"/>
          </a:solidFill>
          <a:ln w="12700">
            <a:solidFill>
              <a:schemeClr val="tx1"/>
            </a:solidFill>
            <a:round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Freeform 35"/>
          <p:cNvSpPr>
            <a:spLocks/>
          </p:cNvSpPr>
          <p:nvPr/>
        </p:nvSpPr>
        <p:spPr bwMode="auto">
          <a:xfrm>
            <a:off x="4241150" y="4582549"/>
            <a:ext cx="280988" cy="219075"/>
          </a:xfrm>
          <a:custGeom>
            <a:avLst/>
            <a:gdLst>
              <a:gd name="T0" fmla="*/ 0 w 177"/>
              <a:gd name="T1" fmla="*/ 0 h 138"/>
              <a:gd name="T2" fmla="*/ 2147483647 w 177"/>
              <a:gd name="T3" fmla="*/ 2147483647 h 138"/>
              <a:gd name="T4" fmla="*/ 2147483647 w 177"/>
              <a:gd name="T5" fmla="*/ 2147483647 h 138"/>
              <a:gd name="T6" fmla="*/ 2147483647 w 177"/>
              <a:gd name="T7" fmla="*/ 2147483647 h 138"/>
              <a:gd name="T8" fmla="*/ 2147483647 w 177"/>
              <a:gd name="T9" fmla="*/ 2147483647 h 138"/>
              <a:gd name="T10" fmla="*/ 2147483647 w 177"/>
              <a:gd name="T11" fmla="*/ 2147483647 h 138"/>
              <a:gd name="T12" fmla="*/ 2147483647 w 177"/>
              <a:gd name="T13" fmla="*/ 2147483647 h 138"/>
              <a:gd name="T14" fmla="*/ 2147483647 w 177"/>
              <a:gd name="T15" fmla="*/ 2147483647 h 138"/>
              <a:gd name="T16" fmla="*/ 2147483647 w 177"/>
              <a:gd name="T17" fmla="*/ 2147483647 h 138"/>
              <a:gd name="T18" fmla="*/ 0 w 177"/>
              <a:gd name="T19" fmla="*/ 0 h 13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77"/>
              <a:gd name="T31" fmla="*/ 0 h 138"/>
              <a:gd name="T32" fmla="*/ 177 w 177"/>
              <a:gd name="T33" fmla="*/ 138 h 13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77" h="138">
                <a:moveTo>
                  <a:pt x="0" y="0"/>
                </a:moveTo>
                <a:lnTo>
                  <a:pt x="21" y="54"/>
                </a:lnTo>
                <a:lnTo>
                  <a:pt x="54" y="27"/>
                </a:lnTo>
                <a:lnTo>
                  <a:pt x="84" y="24"/>
                </a:lnTo>
                <a:lnTo>
                  <a:pt x="114" y="105"/>
                </a:lnTo>
                <a:lnTo>
                  <a:pt x="144" y="123"/>
                </a:lnTo>
                <a:lnTo>
                  <a:pt x="174" y="84"/>
                </a:lnTo>
                <a:lnTo>
                  <a:pt x="177" y="138"/>
                </a:lnTo>
                <a:lnTo>
                  <a:pt x="3" y="135"/>
                </a:lnTo>
                <a:lnTo>
                  <a:pt x="0" y="0"/>
                </a:lnTo>
                <a:close/>
              </a:path>
            </a:pathLst>
          </a:custGeom>
          <a:solidFill>
            <a:srgbClr val="FF33CC"/>
          </a:solidFill>
          <a:ln w="12700">
            <a:solidFill>
              <a:schemeClr val="tx1"/>
            </a:solidFill>
            <a:round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33" name="Straight Connector 32"/>
          <p:cNvCxnSpPr/>
          <p:nvPr/>
        </p:nvCxnSpPr>
        <p:spPr bwMode="auto">
          <a:xfrm>
            <a:off x="1485250" y="1930397"/>
            <a:ext cx="0" cy="1441559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/>
          <p:cNvCxnSpPr/>
          <p:nvPr/>
        </p:nvCxnSpPr>
        <p:spPr bwMode="auto">
          <a:xfrm>
            <a:off x="8038324" y="1936241"/>
            <a:ext cx="0" cy="1441559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>
            <a:off x="2232724" y="2444748"/>
            <a:ext cx="0" cy="92415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Straight Connector 57"/>
          <p:cNvCxnSpPr/>
          <p:nvPr/>
        </p:nvCxnSpPr>
        <p:spPr bwMode="auto">
          <a:xfrm>
            <a:off x="7363426" y="2437494"/>
            <a:ext cx="0" cy="92415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4" name="TextBox 63"/>
          <p:cNvSpPr txBox="1"/>
          <p:nvPr/>
        </p:nvSpPr>
        <p:spPr>
          <a:xfrm>
            <a:off x="1927930" y="2075545"/>
            <a:ext cx="639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i="0" dirty="0" smtClean="0"/>
              <a:t>1pm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044118" y="2068291"/>
            <a:ext cx="639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i="0" dirty="0"/>
              <a:t>2</a:t>
            </a:r>
            <a:r>
              <a:rPr lang="en-US" sz="2000" i="0" dirty="0" smtClean="0"/>
              <a:t>pm</a:t>
            </a:r>
          </a:p>
        </p:txBody>
      </p:sp>
      <p:cxnSp>
        <p:nvCxnSpPr>
          <p:cNvPr id="54" name="Straight Connector 53"/>
          <p:cNvCxnSpPr/>
          <p:nvPr/>
        </p:nvCxnSpPr>
        <p:spPr bwMode="auto">
          <a:xfrm>
            <a:off x="2733462" y="2899569"/>
            <a:ext cx="0" cy="462075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6" name="TextBox 55"/>
          <p:cNvSpPr txBox="1"/>
          <p:nvPr/>
        </p:nvSpPr>
        <p:spPr>
          <a:xfrm>
            <a:off x="2414154" y="2503711"/>
            <a:ext cx="639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i="0" dirty="0" smtClean="0"/>
              <a:t>1:05</a:t>
            </a:r>
          </a:p>
        </p:txBody>
      </p:sp>
      <p:cxnSp>
        <p:nvCxnSpPr>
          <p:cNvPr id="57" name="Straight Connector 56"/>
          <p:cNvCxnSpPr/>
          <p:nvPr/>
        </p:nvCxnSpPr>
        <p:spPr bwMode="auto">
          <a:xfrm>
            <a:off x="3248712" y="2906829"/>
            <a:ext cx="0" cy="462075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9" name="TextBox 58"/>
          <p:cNvSpPr txBox="1"/>
          <p:nvPr/>
        </p:nvSpPr>
        <p:spPr>
          <a:xfrm>
            <a:off x="2929404" y="2510971"/>
            <a:ext cx="639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i="0" dirty="0" smtClean="0"/>
              <a:t>1:10</a:t>
            </a:r>
          </a:p>
        </p:txBody>
      </p:sp>
      <p:cxnSp>
        <p:nvCxnSpPr>
          <p:cNvPr id="62" name="Straight Connector 61"/>
          <p:cNvCxnSpPr/>
          <p:nvPr/>
        </p:nvCxnSpPr>
        <p:spPr bwMode="auto">
          <a:xfrm>
            <a:off x="3769412" y="2913179"/>
            <a:ext cx="0" cy="462075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8" name="TextBox 67"/>
          <p:cNvSpPr txBox="1"/>
          <p:nvPr/>
        </p:nvSpPr>
        <p:spPr>
          <a:xfrm>
            <a:off x="3450104" y="2517321"/>
            <a:ext cx="639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i="0" dirty="0" smtClean="0"/>
              <a:t>1:15</a:t>
            </a:r>
          </a:p>
        </p:txBody>
      </p:sp>
      <p:cxnSp>
        <p:nvCxnSpPr>
          <p:cNvPr id="78" name="Straight Connector 77"/>
          <p:cNvCxnSpPr/>
          <p:nvPr/>
        </p:nvCxnSpPr>
        <p:spPr bwMode="auto">
          <a:xfrm>
            <a:off x="4290112" y="2913179"/>
            <a:ext cx="0" cy="462075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9" name="TextBox 78"/>
          <p:cNvSpPr txBox="1"/>
          <p:nvPr/>
        </p:nvSpPr>
        <p:spPr>
          <a:xfrm>
            <a:off x="3970804" y="2517321"/>
            <a:ext cx="639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i="0" dirty="0" smtClean="0"/>
              <a:t>1:20</a:t>
            </a:r>
          </a:p>
        </p:txBody>
      </p:sp>
      <p:cxnSp>
        <p:nvCxnSpPr>
          <p:cNvPr id="81" name="Straight Connector 80"/>
          <p:cNvCxnSpPr/>
          <p:nvPr/>
        </p:nvCxnSpPr>
        <p:spPr bwMode="auto">
          <a:xfrm>
            <a:off x="4810812" y="2913179"/>
            <a:ext cx="0" cy="462075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2" name="TextBox 81"/>
          <p:cNvSpPr txBox="1"/>
          <p:nvPr/>
        </p:nvSpPr>
        <p:spPr>
          <a:xfrm>
            <a:off x="4491504" y="2517321"/>
            <a:ext cx="639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i="0" dirty="0" smtClean="0"/>
              <a:t>1:25</a:t>
            </a:r>
          </a:p>
        </p:txBody>
      </p:sp>
      <p:cxnSp>
        <p:nvCxnSpPr>
          <p:cNvPr id="84" name="Straight Connector 83"/>
          <p:cNvCxnSpPr/>
          <p:nvPr/>
        </p:nvCxnSpPr>
        <p:spPr bwMode="auto">
          <a:xfrm>
            <a:off x="5298178" y="2913179"/>
            <a:ext cx="0" cy="462075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5" name="TextBox 84"/>
          <p:cNvSpPr txBox="1"/>
          <p:nvPr/>
        </p:nvSpPr>
        <p:spPr>
          <a:xfrm>
            <a:off x="4978870" y="2517321"/>
            <a:ext cx="639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i="0" dirty="0" smtClean="0"/>
              <a:t>1:30</a:t>
            </a:r>
          </a:p>
        </p:txBody>
      </p:sp>
      <p:sp>
        <p:nvSpPr>
          <p:cNvPr id="32" name="Footer Placeholder 3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87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timing of decisions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Real-time economic </a:t>
            </a:r>
            <a:r>
              <a:rPr lang="en-US" dirty="0" smtClean="0"/>
              <a:t>dispatch proble</a:t>
            </a:r>
            <a:r>
              <a:rPr lang="en-US" dirty="0"/>
              <a:t>m</a:t>
            </a: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1485250" y="1930397"/>
            <a:ext cx="0" cy="1441559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8038324" y="1936241"/>
            <a:ext cx="0" cy="1441559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2232724" y="2444748"/>
            <a:ext cx="0" cy="92415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7363426" y="2437494"/>
            <a:ext cx="0" cy="92415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1927930" y="2075545"/>
            <a:ext cx="639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i="0" dirty="0" smtClean="0"/>
              <a:t>1pm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044118" y="2068291"/>
            <a:ext cx="639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i="0" dirty="0"/>
              <a:t>2</a:t>
            </a:r>
            <a:r>
              <a:rPr lang="en-US" sz="2000" i="0" dirty="0" smtClean="0"/>
              <a:t>pm</a:t>
            </a:r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2733462" y="2899569"/>
            <a:ext cx="0" cy="462075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2414154" y="2503711"/>
            <a:ext cx="639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i="0" dirty="0" smtClean="0"/>
              <a:t>1:05</a:t>
            </a:r>
          </a:p>
        </p:txBody>
      </p:sp>
      <p:cxnSp>
        <p:nvCxnSpPr>
          <p:cNvPr id="26" name="Straight Connector 25"/>
          <p:cNvCxnSpPr/>
          <p:nvPr/>
        </p:nvCxnSpPr>
        <p:spPr bwMode="auto">
          <a:xfrm>
            <a:off x="3248712" y="2906829"/>
            <a:ext cx="0" cy="462075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2929404" y="2510971"/>
            <a:ext cx="639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i="0" dirty="0" smtClean="0"/>
              <a:t>1:10</a:t>
            </a:r>
          </a:p>
        </p:txBody>
      </p:sp>
      <p:cxnSp>
        <p:nvCxnSpPr>
          <p:cNvPr id="28" name="Straight Connector 27"/>
          <p:cNvCxnSpPr/>
          <p:nvPr/>
        </p:nvCxnSpPr>
        <p:spPr bwMode="auto">
          <a:xfrm>
            <a:off x="3769412" y="2913179"/>
            <a:ext cx="0" cy="462075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TextBox 28"/>
          <p:cNvSpPr txBox="1"/>
          <p:nvPr/>
        </p:nvSpPr>
        <p:spPr>
          <a:xfrm>
            <a:off x="3450104" y="2517321"/>
            <a:ext cx="639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i="0" dirty="0" smtClean="0"/>
              <a:t>1:15</a:t>
            </a:r>
          </a:p>
        </p:txBody>
      </p:sp>
      <p:cxnSp>
        <p:nvCxnSpPr>
          <p:cNvPr id="30" name="Straight Connector 29"/>
          <p:cNvCxnSpPr/>
          <p:nvPr/>
        </p:nvCxnSpPr>
        <p:spPr bwMode="auto">
          <a:xfrm>
            <a:off x="4290112" y="2913179"/>
            <a:ext cx="0" cy="462075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3970804" y="2517321"/>
            <a:ext cx="639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i="0" dirty="0" smtClean="0"/>
              <a:t>1:20</a:t>
            </a:r>
          </a:p>
        </p:txBody>
      </p:sp>
      <p:cxnSp>
        <p:nvCxnSpPr>
          <p:cNvPr id="32" name="Straight Connector 31"/>
          <p:cNvCxnSpPr/>
          <p:nvPr/>
        </p:nvCxnSpPr>
        <p:spPr bwMode="auto">
          <a:xfrm>
            <a:off x="4810812" y="2913179"/>
            <a:ext cx="0" cy="462075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4491504" y="2517321"/>
            <a:ext cx="639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i="0" dirty="0" smtClean="0"/>
              <a:t>1:25</a:t>
            </a:r>
          </a:p>
        </p:txBody>
      </p:sp>
      <p:cxnSp>
        <p:nvCxnSpPr>
          <p:cNvPr id="34" name="Straight Connector 33"/>
          <p:cNvCxnSpPr/>
          <p:nvPr/>
        </p:nvCxnSpPr>
        <p:spPr bwMode="auto">
          <a:xfrm>
            <a:off x="5298673" y="2913179"/>
            <a:ext cx="0" cy="462075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TextBox 34"/>
          <p:cNvSpPr txBox="1"/>
          <p:nvPr/>
        </p:nvSpPr>
        <p:spPr>
          <a:xfrm>
            <a:off x="4979365" y="2517321"/>
            <a:ext cx="639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i="0" dirty="0" smtClean="0"/>
              <a:t>1:30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674888" y="3003140"/>
            <a:ext cx="4253087" cy="1591310"/>
            <a:chOff x="1674888" y="3014157"/>
            <a:chExt cx="4253087" cy="1591310"/>
          </a:xfrm>
        </p:grpSpPr>
        <p:grpSp>
          <p:nvGrpSpPr>
            <p:cNvPr id="36" name="Group 35"/>
            <p:cNvGrpSpPr/>
            <p:nvPr/>
          </p:nvGrpSpPr>
          <p:grpSpPr>
            <a:xfrm>
              <a:off x="1674888" y="3434048"/>
              <a:ext cx="4253087" cy="1171419"/>
              <a:chOff x="1676706" y="3435856"/>
              <a:chExt cx="4253087" cy="1171419"/>
            </a:xfrm>
          </p:grpSpPr>
          <p:sp>
            <p:nvSpPr>
              <p:cNvPr id="37" name="TextBox 36"/>
              <p:cNvSpPr txBox="1"/>
              <p:nvPr/>
            </p:nvSpPr>
            <p:spPr>
              <a:xfrm>
                <a:off x="1676706" y="3899389"/>
                <a:ext cx="425308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08000" indent="-508000" algn="l"/>
                <a:r>
                  <a:rPr lang="en-US" sz="2000" i="0" dirty="0" smtClean="0"/>
                  <a:t>	Run economic dispatch to perform 5 minute ramping</a:t>
                </a:r>
              </a:p>
            </p:txBody>
          </p:sp>
          <p:cxnSp>
            <p:nvCxnSpPr>
              <p:cNvPr id="38" name="Straight Arrow Connector 37"/>
              <p:cNvCxnSpPr/>
              <p:nvPr/>
            </p:nvCxnSpPr>
            <p:spPr bwMode="auto">
              <a:xfrm>
                <a:off x="2233375" y="3435856"/>
                <a:ext cx="0" cy="526344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42" name="Group 41"/>
            <p:cNvGrpSpPr/>
            <p:nvPr/>
          </p:nvGrpSpPr>
          <p:grpSpPr>
            <a:xfrm>
              <a:off x="2233651" y="3014157"/>
              <a:ext cx="1536413" cy="225869"/>
              <a:chOff x="1880534" y="2321616"/>
              <a:chExt cx="1536413" cy="225869"/>
            </a:xfrm>
          </p:grpSpPr>
          <p:sp>
            <p:nvSpPr>
              <p:cNvPr id="44" name="Rectangle 43"/>
              <p:cNvSpPr/>
              <p:nvPr/>
            </p:nvSpPr>
            <p:spPr>
              <a:xfrm>
                <a:off x="1880534" y="2321616"/>
                <a:ext cx="500462" cy="225869"/>
              </a:xfrm>
              <a:prstGeom prst="rect">
                <a:avLst/>
              </a:prstGeom>
              <a:pattFill prst="wave">
                <a:fgClr>
                  <a:schemeClr val="tx1">
                    <a:lumMod val="50000"/>
                    <a:lumOff val="50000"/>
                  </a:schemeClr>
                </a:fgClr>
                <a:bgClr>
                  <a:schemeClr val="bg1"/>
                </a:bgClr>
              </a:pattFill>
              <a:ln w="3175">
                <a:solidFill>
                  <a:schemeClr val="tx1"/>
                </a:solidFill>
              </a:ln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2380997" y="2321616"/>
                <a:ext cx="1035950" cy="22586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3175">
                <a:solidFill>
                  <a:schemeClr val="tx1"/>
                </a:solidFill>
              </a:ln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</p:grpSp>
      <p:grpSp>
        <p:nvGrpSpPr>
          <p:cNvPr id="8" name="Group 7"/>
          <p:cNvGrpSpPr/>
          <p:nvPr/>
        </p:nvGrpSpPr>
        <p:grpSpPr>
          <a:xfrm>
            <a:off x="2113259" y="3434048"/>
            <a:ext cx="2962927" cy="1817462"/>
            <a:chOff x="2117257" y="3434048"/>
            <a:chExt cx="2962927" cy="1817462"/>
          </a:xfrm>
        </p:grpSpPr>
        <p:cxnSp>
          <p:nvCxnSpPr>
            <p:cNvPr id="5" name="Straight Arrow Connector 4"/>
            <p:cNvCxnSpPr/>
            <p:nvPr/>
          </p:nvCxnSpPr>
          <p:spPr bwMode="auto">
            <a:xfrm>
              <a:off x="2231557" y="3434048"/>
              <a:ext cx="0" cy="1468152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sp>
          <p:nvSpPr>
            <p:cNvPr id="6" name="TextBox 5"/>
            <p:cNvSpPr txBox="1"/>
            <p:nvPr/>
          </p:nvSpPr>
          <p:spPr>
            <a:xfrm>
              <a:off x="2117257" y="4851400"/>
              <a:ext cx="29629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i="0" dirty="0" smtClean="0"/>
                <a:t>Run AC power flow model</a:t>
              </a:r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61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timing of decisions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Real-time economic </a:t>
            </a:r>
            <a:r>
              <a:rPr lang="en-US" dirty="0" smtClean="0"/>
              <a:t>dispatch proble</a:t>
            </a:r>
            <a:r>
              <a:rPr lang="en-US" dirty="0"/>
              <a:t>m</a:t>
            </a: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1485250" y="1930397"/>
            <a:ext cx="0" cy="1441559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8038324" y="1936241"/>
            <a:ext cx="0" cy="1441559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2232724" y="2444748"/>
            <a:ext cx="0" cy="92415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7363426" y="2437494"/>
            <a:ext cx="0" cy="92415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1927930" y="2075545"/>
            <a:ext cx="639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i="0" dirty="0" smtClean="0"/>
              <a:t>1pm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044118" y="2068291"/>
            <a:ext cx="639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i="0" dirty="0"/>
              <a:t>2</a:t>
            </a:r>
            <a:r>
              <a:rPr lang="en-US" sz="2000" i="0" dirty="0" smtClean="0"/>
              <a:t>pm</a:t>
            </a:r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2733462" y="2899569"/>
            <a:ext cx="0" cy="462075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2414154" y="2503711"/>
            <a:ext cx="639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i="0" dirty="0" smtClean="0"/>
              <a:t>1:05</a:t>
            </a:r>
          </a:p>
        </p:txBody>
      </p:sp>
      <p:cxnSp>
        <p:nvCxnSpPr>
          <p:cNvPr id="26" name="Straight Connector 25"/>
          <p:cNvCxnSpPr/>
          <p:nvPr/>
        </p:nvCxnSpPr>
        <p:spPr bwMode="auto">
          <a:xfrm>
            <a:off x="3248712" y="2906829"/>
            <a:ext cx="0" cy="462075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2929404" y="2510971"/>
            <a:ext cx="639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i="0" dirty="0" smtClean="0"/>
              <a:t>1:10</a:t>
            </a:r>
          </a:p>
        </p:txBody>
      </p:sp>
      <p:cxnSp>
        <p:nvCxnSpPr>
          <p:cNvPr id="28" name="Straight Connector 27"/>
          <p:cNvCxnSpPr/>
          <p:nvPr/>
        </p:nvCxnSpPr>
        <p:spPr bwMode="auto">
          <a:xfrm>
            <a:off x="3769412" y="2913179"/>
            <a:ext cx="0" cy="462075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TextBox 28"/>
          <p:cNvSpPr txBox="1"/>
          <p:nvPr/>
        </p:nvSpPr>
        <p:spPr>
          <a:xfrm>
            <a:off x="3450104" y="2517321"/>
            <a:ext cx="639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i="0" dirty="0" smtClean="0"/>
              <a:t>1:15</a:t>
            </a:r>
          </a:p>
        </p:txBody>
      </p:sp>
      <p:cxnSp>
        <p:nvCxnSpPr>
          <p:cNvPr id="30" name="Straight Connector 29"/>
          <p:cNvCxnSpPr/>
          <p:nvPr/>
        </p:nvCxnSpPr>
        <p:spPr bwMode="auto">
          <a:xfrm>
            <a:off x="4290112" y="2913179"/>
            <a:ext cx="0" cy="462075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3970804" y="2517321"/>
            <a:ext cx="639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i="0" dirty="0" smtClean="0"/>
              <a:t>1:20</a:t>
            </a:r>
          </a:p>
        </p:txBody>
      </p:sp>
      <p:cxnSp>
        <p:nvCxnSpPr>
          <p:cNvPr id="32" name="Straight Connector 31"/>
          <p:cNvCxnSpPr/>
          <p:nvPr/>
        </p:nvCxnSpPr>
        <p:spPr bwMode="auto">
          <a:xfrm>
            <a:off x="4810812" y="2913179"/>
            <a:ext cx="0" cy="462075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4491504" y="2517321"/>
            <a:ext cx="639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i="0" dirty="0" smtClean="0"/>
              <a:t>1:25</a:t>
            </a:r>
          </a:p>
        </p:txBody>
      </p:sp>
      <p:cxnSp>
        <p:nvCxnSpPr>
          <p:cNvPr id="34" name="Straight Connector 33"/>
          <p:cNvCxnSpPr/>
          <p:nvPr/>
        </p:nvCxnSpPr>
        <p:spPr bwMode="auto">
          <a:xfrm>
            <a:off x="5298673" y="2913179"/>
            <a:ext cx="0" cy="462075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TextBox 34"/>
          <p:cNvSpPr txBox="1"/>
          <p:nvPr/>
        </p:nvSpPr>
        <p:spPr>
          <a:xfrm>
            <a:off x="4979365" y="2517321"/>
            <a:ext cx="639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i="0" dirty="0" smtClean="0"/>
              <a:t>1:30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2170188" y="3014157"/>
            <a:ext cx="4253087" cy="1591310"/>
            <a:chOff x="1674888" y="3014157"/>
            <a:chExt cx="4253087" cy="1591310"/>
          </a:xfrm>
        </p:grpSpPr>
        <p:grpSp>
          <p:nvGrpSpPr>
            <p:cNvPr id="62" name="Group 61"/>
            <p:cNvGrpSpPr/>
            <p:nvPr/>
          </p:nvGrpSpPr>
          <p:grpSpPr>
            <a:xfrm>
              <a:off x="1674888" y="3434048"/>
              <a:ext cx="4253087" cy="1171419"/>
              <a:chOff x="1676706" y="3435856"/>
              <a:chExt cx="4253087" cy="1171419"/>
            </a:xfrm>
          </p:grpSpPr>
          <p:sp>
            <p:nvSpPr>
              <p:cNvPr id="66" name="TextBox 65"/>
              <p:cNvSpPr txBox="1"/>
              <p:nvPr/>
            </p:nvSpPr>
            <p:spPr>
              <a:xfrm>
                <a:off x="1676706" y="3899389"/>
                <a:ext cx="425308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08000" indent="-508000" algn="l"/>
                <a:r>
                  <a:rPr lang="en-US" sz="2000" i="0" dirty="0" smtClean="0"/>
                  <a:t>	Run economic dispatch to perform 5 minute ramping</a:t>
                </a:r>
              </a:p>
            </p:txBody>
          </p:sp>
          <p:cxnSp>
            <p:nvCxnSpPr>
              <p:cNvPr id="67" name="Straight Arrow Connector 66"/>
              <p:cNvCxnSpPr/>
              <p:nvPr/>
            </p:nvCxnSpPr>
            <p:spPr bwMode="auto">
              <a:xfrm>
                <a:off x="2233375" y="3435856"/>
                <a:ext cx="0" cy="526344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63" name="Group 62"/>
            <p:cNvGrpSpPr/>
            <p:nvPr/>
          </p:nvGrpSpPr>
          <p:grpSpPr>
            <a:xfrm>
              <a:off x="2233651" y="3014157"/>
              <a:ext cx="1536413" cy="225869"/>
              <a:chOff x="1880534" y="2321616"/>
              <a:chExt cx="1536413" cy="225869"/>
            </a:xfrm>
          </p:grpSpPr>
          <p:sp>
            <p:nvSpPr>
              <p:cNvPr id="64" name="Rectangle 63"/>
              <p:cNvSpPr/>
              <p:nvPr/>
            </p:nvSpPr>
            <p:spPr>
              <a:xfrm>
                <a:off x="1880534" y="2321616"/>
                <a:ext cx="500462" cy="225869"/>
              </a:xfrm>
              <a:prstGeom prst="rect">
                <a:avLst/>
              </a:prstGeom>
              <a:pattFill prst="wave">
                <a:fgClr>
                  <a:schemeClr val="tx1">
                    <a:lumMod val="50000"/>
                    <a:lumOff val="50000"/>
                  </a:schemeClr>
                </a:fgClr>
                <a:bgClr>
                  <a:schemeClr val="bg1"/>
                </a:bgClr>
              </a:pattFill>
              <a:ln w="3175">
                <a:solidFill>
                  <a:schemeClr val="tx1"/>
                </a:solidFill>
              </a:ln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2380997" y="2321616"/>
                <a:ext cx="1035950" cy="22586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3175">
                <a:solidFill>
                  <a:schemeClr val="tx1"/>
                </a:solidFill>
              </a:ln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</p:grpSp>
      <p:grpSp>
        <p:nvGrpSpPr>
          <p:cNvPr id="68" name="Group 67"/>
          <p:cNvGrpSpPr/>
          <p:nvPr/>
        </p:nvGrpSpPr>
        <p:grpSpPr>
          <a:xfrm>
            <a:off x="2608559" y="3434048"/>
            <a:ext cx="2962927" cy="1817462"/>
            <a:chOff x="2117257" y="3434048"/>
            <a:chExt cx="2962927" cy="1817462"/>
          </a:xfrm>
        </p:grpSpPr>
        <p:cxnSp>
          <p:nvCxnSpPr>
            <p:cNvPr id="69" name="Straight Arrow Connector 68"/>
            <p:cNvCxnSpPr/>
            <p:nvPr/>
          </p:nvCxnSpPr>
          <p:spPr bwMode="auto">
            <a:xfrm>
              <a:off x="2231557" y="3434048"/>
              <a:ext cx="0" cy="1468152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sp>
          <p:nvSpPr>
            <p:cNvPr id="70" name="TextBox 69"/>
            <p:cNvSpPr txBox="1"/>
            <p:nvPr/>
          </p:nvSpPr>
          <p:spPr>
            <a:xfrm>
              <a:off x="2117257" y="4851400"/>
              <a:ext cx="29629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i="0" dirty="0" smtClean="0"/>
                <a:t>Run AC power flow model</a:t>
              </a:r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20291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function approximations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3940908" cy="4953000"/>
          </a:xfrm>
        </p:spPr>
        <p:txBody>
          <a:bodyPr/>
          <a:lstStyle/>
          <a:p>
            <a:r>
              <a:rPr lang="en-US" dirty="0" smtClean="0"/>
              <a:t>Inventory management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How much product should I order to anticipate future demands?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Need to accommodate different sources of uncertainty.</a:t>
            </a:r>
          </a:p>
          <a:p>
            <a:pPr lvl="2"/>
            <a:r>
              <a:rPr lang="en-US" dirty="0" smtClean="0"/>
              <a:t>Market behavior</a:t>
            </a:r>
          </a:p>
          <a:p>
            <a:pPr lvl="2"/>
            <a:r>
              <a:rPr lang="en-US" dirty="0" smtClean="0"/>
              <a:t>Transit times</a:t>
            </a:r>
          </a:p>
          <a:p>
            <a:pPr lvl="2"/>
            <a:r>
              <a:rPr lang="en-US" dirty="0" smtClean="0"/>
              <a:t>Supplier uncertainty</a:t>
            </a:r>
          </a:p>
          <a:p>
            <a:pPr lvl="2"/>
            <a:r>
              <a:rPr lang="en-US" dirty="0" smtClean="0"/>
              <a:t>Product quality</a:t>
            </a:r>
            <a:endParaRPr lang="en-US" dirty="0"/>
          </a:p>
        </p:txBody>
      </p:sp>
      <p:pic>
        <p:nvPicPr>
          <p:cNvPr id="1211394" name="Picture 2" descr="http://i01.i.aliimg.com/photo/v0/137439705/RFID_Warehouse_Management_Softwa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077"/>
          <a:stretch/>
        </p:blipFill>
        <p:spPr bwMode="auto">
          <a:xfrm>
            <a:off x="4806462" y="1800225"/>
            <a:ext cx="4337538" cy="505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2018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32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timing of decisions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Real-time economic </a:t>
            </a:r>
            <a:r>
              <a:rPr lang="en-US" dirty="0" smtClean="0"/>
              <a:t>dispatch proble</a:t>
            </a:r>
            <a:r>
              <a:rPr lang="en-US" dirty="0"/>
              <a:t>m</a:t>
            </a: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1485250" y="1930397"/>
            <a:ext cx="0" cy="1441559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8038324" y="1936241"/>
            <a:ext cx="0" cy="1441559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2232724" y="2444748"/>
            <a:ext cx="0" cy="92415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7363426" y="2437494"/>
            <a:ext cx="0" cy="92415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1927930" y="2075545"/>
            <a:ext cx="639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i="0" dirty="0" smtClean="0"/>
              <a:t>1pm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044118" y="2068291"/>
            <a:ext cx="639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i="0" dirty="0"/>
              <a:t>2</a:t>
            </a:r>
            <a:r>
              <a:rPr lang="en-US" sz="2000" i="0" dirty="0" smtClean="0"/>
              <a:t>pm</a:t>
            </a:r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2733462" y="2899569"/>
            <a:ext cx="0" cy="462075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2414154" y="2503711"/>
            <a:ext cx="639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i="0" dirty="0" smtClean="0"/>
              <a:t>1:05</a:t>
            </a:r>
          </a:p>
        </p:txBody>
      </p:sp>
      <p:cxnSp>
        <p:nvCxnSpPr>
          <p:cNvPr id="26" name="Straight Connector 25"/>
          <p:cNvCxnSpPr/>
          <p:nvPr/>
        </p:nvCxnSpPr>
        <p:spPr bwMode="auto">
          <a:xfrm>
            <a:off x="3248712" y="2906829"/>
            <a:ext cx="0" cy="462075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2929404" y="2510971"/>
            <a:ext cx="639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i="0" dirty="0" smtClean="0"/>
              <a:t>1:10</a:t>
            </a:r>
          </a:p>
        </p:txBody>
      </p:sp>
      <p:cxnSp>
        <p:nvCxnSpPr>
          <p:cNvPr id="28" name="Straight Connector 27"/>
          <p:cNvCxnSpPr/>
          <p:nvPr/>
        </p:nvCxnSpPr>
        <p:spPr bwMode="auto">
          <a:xfrm>
            <a:off x="3769412" y="2913179"/>
            <a:ext cx="0" cy="462075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TextBox 28"/>
          <p:cNvSpPr txBox="1"/>
          <p:nvPr/>
        </p:nvSpPr>
        <p:spPr>
          <a:xfrm>
            <a:off x="3450104" y="2517321"/>
            <a:ext cx="639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i="0" dirty="0" smtClean="0"/>
              <a:t>1:15</a:t>
            </a:r>
          </a:p>
        </p:txBody>
      </p:sp>
      <p:cxnSp>
        <p:nvCxnSpPr>
          <p:cNvPr id="30" name="Straight Connector 29"/>
          <p:cNvCxnSpPr/>
          <p:nvPr/>
        </p:nvCxnSpPr>
        <p:spPr bwMode="auto">
          <a:xfrm>
            <a:off x="4290112" y="2913179"/>
            <a:ext cx="0" cy="462075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3970804" y="2517321"/>
            <a:ext cx="639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i="0" dirty="0" smtClean="0"/>
              <a:t>1:20</a:t>
            </a:r>
          </a:p>
        </p:txBody>
      </p:sp>
      <p:cxnSp>
        <p:nvCxnSpPr>
          <p:cNvPr id="32" name="Straight Connector 31"/>
          <p:cNvCxnSpPr/>
          <p:nvPr/>
        </p:nvCxnSpPr>
        <p:spPr bwMode="auto">
          <a:xfrm>
            <a:off x="4810812" y="2913179"/>
            <a:ext cx="0" cy="462075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4491504" y="2517321"/>
            <a:ext cx="639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i="0" dirty="0" smtClean="0"/>
              <a:t>1:25</a:t>
            </a:r>
          </a:p>
        </p:txBody>
      </p:sp>
      <p:cxnSp>
        <p:nvCxnSpPr>
          <p:cNvPr id="34" name="Straight Connector 33"/>
          <p:cNvCxnSpPr/>
          <p:nvPr/>
        </p:nvCxnSpPr>
        <p:spPr bwMode="auto">
          <a:xfrm>
            <a:off x="5298673" y="2913179"/>
            <a:ext cx="0" cy="462075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TextBox 34"/>
          <p:cNvSpPr txBox="1"/>
          <p:nvPr/>
        </p:nvSpPr>
        <p:spPr>
          <a:xfrm>
            <a:off x="4979365" y="2517321"/>
            <a:ext cx="639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i="0" dirty="0" smtClean="0"/>
              <a:t>1:30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2690888" y="3014157"/>
            <a:ext cx="4253087" cy="1591310"/>
            <a:chOff x="1674888" y="3014157"/>
            <a:chExt cx="4253087" cy="1591310"/>
          </a:xfrm>
        </p:grpSpPr>
        <p:grpSp>
          <p:nvGrpSpPr>
            <p:cNvPr id="62" name="Group 61"/>
            <p:cNvGrpSpPr/>
            <p:nvPr/>
          </p:nvGrpSpPr>
          <p:grpSpPr>
            <a:xfrm>
              <a:off x="1674888" y="3434048"/>
              <a:ext cx="4253087" cy="1171419"/>
              <a:chOff x="1676706" y="3435856"/>
              <a:chExt cx="4253087" cy="1171419"/>
            </a:xfrm>
          </p:grpSpPr>
          <p:sp>
            <p:nvSpPr>
              <p:cNvPr id="66" name="TextBox 65"/>
              <p:cNvSpPr txBox="1"/>
              <p:nvPr/>
            </p:nvSpPr>
            <p:spPr>
              <a:xfrm>
                <a:off x="1676706" y="3899389"/>
                <a:ext cx="425308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08000" indent="-508000" algn="l"/>
                <a:r>
                  <a:rPr lang="en-US" sz="2000" i="0" dirty="0" smtClean="0"/>
                  <a:t>	Run economic dispatch to perform 5 minute ramping</a:t>
                </a:r>
              </a:p>
            </p:txBody>
          </p:sp>
          <p:cxnSp>
            <p:nvCxnSpPr>
              <p:cNvPr id="67" name="Straight Arrow Connector 66"/>
              <p:cNvCxnSpPr/>
              <p:nvPr/>
            </p:nvCxnSpPr>
            <p:spPr bwMode="auto">
              <a:xfrm>
                <a:off x="2233375" y="3435856"/>
                <a:ext cx="0" cy="526344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63" name="Group 62"/>
            <p:cNvGrpSpPr/>
            <p:nvPr/>
          </p:nvGrpSpPr>
          <p:grpSpPr>
            <a:xfrm>
              <a:off x="2233651" y="3014157"/>
              <a:ext cx="1536413" cy="225869"/>
              <a:chOff x="1880534" y="2321616"/>
              <a:chExt cx="1536413" cy="225869"/>
            </a:xfrm>
          </p:grpSpPr>
          <p:sp>
            <p:nvSpPr>
              <p:cNvPr id="64" name="Rectangle 63"/>
              <p:cNvSpPr/>
              <p:nvPr/>
            </p:nvSpPr>
            <p:spPr>
              <a:xfrm>
                <a:off x="1880534" y="2321616"/>
                <a:ext cx="500462" cy="225869"/>
              </a:xfrm>
              <a:prstGeom prst="rect">
                <a:avLst/>
              </a:prstGeom>
              <a:pattFill prst="wave">
                <a:fgClr>
                  <a:schemeClr val="tx1">
                    <a:lumMod val="50000"/>
                    <a:lumOff val="50000"/>
                  </a:schemeClr>
                </a:fgClr>
                <a:bgClr>
                  <a:schemeClr val="bg1"/>
                </a:bgClr>
              </a:pattFill>
              <a:ln w="3175">
                <a:solidFill>
                  <a:schemeClr val="tx1"/>
                </a:solidFill>
              </a:ln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2380997" y="2321616"/>
                <a:ext cx="1035950" cy="22586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3175">
                <a:solidFill>
                  <a:schemeClr val="tx1"/>
                </a:solidFill>
              </a:ln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</p:grpSp>
      <p:grpSp>
        <p:nvGrpSpPr>
          <p:cNvPr id="68" name="Group 67"/>
          <p:cNvGrpSpPr/>
          <p:nvPr/>
        </p:nvGrpSpPr>
        <p:grpSpPr>
          <a:xfrm>
            <a:off x="3129259" y="3434048"/>
            <a:ext cx="2962927" cy="1817462"/>
            <a:chOff x="2117257" y="3434048"/>
            <a:chExt cx="2962927" cy="1817462"/>
          </a:xfrm>
        </p:grpSpPr>
        <p:cxnSp>
          <p:nvCxnSpPr>
            <p:cNvPr id="69" name="Straight Arrow Connector 68"/>
            <p:cNvCxnSpPr/>
            <p:nvPr/>
          </p:nvCxnSpPr>
          <p:spPr bwMode="auto">
            <a:xfrm>
              <a:off x="2231557" y="3434048"/>
              <a:ext cx="0" cy="1468152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sp>
          <p:nvSpPr>
            <p:cNvPr id="70" name="TextBox 69"/>
            <p:cNvSpPr txBox="1"/>
            <p:nvPr/>
          </p:nvSpPr>
          <p:spPr>
            <a:xfrm>
              <a:off x="2117257" y="4851400"/>
              <a:ext cx="29629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i="0" dirty="0" smtClean="0"/>
                <a:t>Run AC power flow model</a:t>
              </a:r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40636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Parallel implementation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439050"/>
          </a:xfrm>
        </p:spPr>
        <p:txBody>
          <a:bodyPr/>
          <a:lstStyle/>
          <a:p>
            <a:r>
              <a:rPr lang="en-US" dirty="0" smtClean="0"/>
              <a:t>Nested decisions are optimized in parallel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lvl="1"/>
            <a:r>
              <a:rPr lang="en-US" dirty="0" smtClean="0"/>
              <a:t>We exploit the gap between when a model is run, and when unit commitment decisions are made, to continue optimizing nested decisions.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1380008" y="2457688"/>
            <a:ext cx="7281392" cy="279620"/>
            <a:chOff x="2319808" y="2321616"/>
            <a:chExt cx="3451874" cy="232898"/>
          </a:xfrm>
        </p:grpSpPr>
        <p:cxnSp>
          <p:nvCxnSpPr>
            <p:cNvPr id="16" name="Straight Arrow Connector 15"/>
            <p:cNvCxnSpPr/>
            <p:nvPr/>
          </p:nvCxnSpPr>
          <p:spPr bwMode="auto">
            <a:xfrm>
              <a:off x="2319808" y="2445642"/>
              <a:ext cx="897405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7" name="Rectangle 16"/>
            <p:cNvSpPr/>
            <p:nvPr/>
          </p:nvSpPr>
          <p:spPr>
            <a:xfrm>
              <a:off x="3205162" y="2321616"/>
              <a:ext cx="1731963" cy="232898"/>
            </a:xfrm>
            <a:prstGeom prst="rect">
              <a:avLst/>
            </a:prstGeom>
            <a:pattFill prst="wave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937125" y="2321616"/>
              <a:ext cx="834557" cy="225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2748450" y="1737430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i="0" dirty="0" smtClean="0"/>
              <a:t>Midnight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413735" y="1727711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i="0" dirty="0" smtClean="0"/>
              <a:t>Midnight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307226" y="171258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i="0" dirty="0" smtClean="0"/>
              <a:t>Noon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1375526" y="3166558"/>
            <a:ext cx="825266" cy="313242"/>
            <a:chOff x="1891897" y="2321616"/>
            <a:chExt cx="7133985" cy="225869"/>
          </a:xfrm>
        </p:grpSpPr>
        <p:cxnSp>
          <p:nvCxnSpPr>
            <p:cNvPr id="37" name="Straight Arrow Connector 36"/>
            <p:cNvCxnSpPr/>
            <p:nvPr/>
          </p:nvCxnSpPr>
          <p:spPr bwMode="auto">
            <a:xfrm>
              <a:off x="1891897" y="2445642"/>
              <a:ext cx="1241306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8" name="Rectangle 37"/>
            <p:cNvSpPr/>
            <p:nvPr/>
          </p:nvSpPr>
          <p:spPr>
            <a:xfrm>
              <a:off x="3133203" y="2321616"/>
              <a:ext cx="2167602" cy="225869"/>
            </a:xfrm>
            <a:prstGeom prst="rect">
              <a:avLst/>
            </a:prstGeom>
            <a:pattFill prst="wave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5305620" y="2321616"/>
              <a:ext cx="3720262" cy="225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1017426" y="171258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i="0" dirty="0" smtClean="0"/>
              <a:t>Noon</a:t>
            </a:r>
          </a:p>
        </p:txBody>
      </p:sp>
      <p:grpSp>
        <p:nvGrpSpPr>
          <p:cNvPr id="268" name="Group 267"/>
          <p:cNvGrpSpPr/>
          <p:nvPr/>
        </p:nvGrpSpPr>
        <p:grpSpPr>
          <a:xfrm>
            <a:off x="1363628" y="2097028"/>
            <a:ext cx="7302731" cy="2666884"/>
            <a:chOff x="1363628" y="2097027"/>
            <a:chExt cx="7302731" cy="3617973"/>
          </a:xfrm>
        </p:grpSpPr>
        <p:cxnSp>
          <p:nvCxnSpPr>
            <p:cNvPr id="6" name="Straight Connector 5"/>
            <p:cNvCxnSpPr/>
            <p:nvPr/>
          </p:nvCxnSpPr>
          <p:spPr bwMode="auto">
            <a:xfrm>
              <a:off x="3253058" y="2097027"/>
              <a:ext cx="2904" cy="3617973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" name="Straight Connector 6"/>
            <p:cNvCxnSpPr/>
            <p:nvPr/>
          </p:nvCxnSpPr>
          <p:spPr bwMode="auto">
            <a:xfrm flipH="1">
              <a:off x="6888128" y="2097027"/>
              <a:ext cx="12931" cy="3617973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Straight Connector 34"/>
            <p:cNvCxnSpPr/>
            <p:nvPr/>
          </p:nvCxnSpPr>
          <p:spPr bwMode="auto">
            <a:xfrm flipH="1">
              <a:off x="8653428" y="2097027"/>
              <a:ext cx="12931" cy="3617973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" name="Straight Connector 41"/>
            <p:cNvCxnSpPr/>
            <p:nvPr/>
          </p:nvCxnSpPr>
          <p:spPr bwMode="auto">
            <a:xfrm flipH="1">
              <a:off x="1363628" y="2097027"/>
              <a:ext cx="12931" cy="3617973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43" name="Group 42"/>
          <p:cNvGrpSpPr/>
          <p:nvPr/>
        </p:nvGrpSpPr>
        <p:grpSpPr>
          <a:xfrm>
            <a:off x="1515226" y="3166558"/>
            <a:ext cx="825266" cy="313242"/>
            <a:chOff x="1891897" y="2321616"/>
            <a:chExt cx="7133985" cy="225869"/>
          </a:xfrm>
        </p:grpSpPr>
        <p:cxnSp>
          <p:nvCxnSpPr>
            <p:cNvPr id="44" name="Straight Arrow Connector 43"/>
            <p:cNvCxnSpPr/>
            <p:nvPr/>
          </p:nvCxnSpPr>
          <p:spPr bwMode="auto">
            <a:xfrm>
              <a:off x="1891897" y="2445642"/>
              <a:ext cx="1241306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5" name="Rectangle 44"/>
            <p:cNvSpPr/>
            <p:nvPr/>
          </p:nvSpPr>
          <p:spPr>
            <a:xfrm>
              <a:off x="3133203" y="2321616"/>
              <a:ext cx="2167602" cy="225869"/>
            </a:xfrm>
            <a:prstGeom prst="rect">
              <a:avLst/>
            </a:prstGeom>
            <a:pattFill prst="wave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305620" y="2321616"/>
              <a:ext cx="3720262" cy="225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642226" y="3166558"/>
            <a:ext cx="825266" cy="313242"/>
            <a:chOff x="1891897" y="2321616"/>
            <a:chExt cx="7133985" cy="225869"/>
          </a:xfrm>
        </p:grpSpPr>
        <p:cxnSp>
          <p:nvCxnSpPr>
            <p:cNvPr id="48" name="Straight Arrow Connector 47"/>
            <p:cNvCxnSpPr/>
            <p:nvPr/>
          </p:nvCxnSpPr>
          <p:spPr bwMode="auto">
            <a:xfrm>
              <a:off x="1891897" y="2445642"/>
              <a:ext cx="1241306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9" name="Rectangle 48"/>
            <p:cNvSpPr/>
            <p:nvPr/>
          </p:nvSpPr>
          <p:spPr>
            <a:xfrm>
              <a:off x="3133203" y="2321616"/>
              <a:ext cx="2167602" cy="225869"/>
            </a:xfrm>
            <a:prstGeom prst="rect">
              <a:avLst/>
            </a:prstGeom>
            <a:pattFill prst="wave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5305620" y="2321616"/>
              <a:ext cx="3720262" cy="225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1769226" y="3166558"/>
            <a:ext cx="825266" cy="313242"/>
            <a:chOff x="1891897" y="2321616"/>
            <a:chExt cx="7133985" cy="225869"/>
          </a:xfrm>
        </p:grpSpPr>
        <p:cxnSp>
          <p:nvCxnSpPr>
            <p:cNvPr id="52" name="Straight Arrow Connector 51"/>
            <p:cNvCxnSpPr/>
            <p:nvPr/>
          </p:nvCxnSpPr>
          <p:spPr bwMode="auto">
            <a:xfrm>
              <a:off x="1891897" y="2445642"/>
              <a:ext cx="1241306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3" name="Rectangle 52"/>
            <p:cNvSpPr/>
            <p:nvPr/>
          </p:nvSpPr>
          <p:spPr>
            <a:xfrm>
              <a:off x="3133203" y="2321616"/>
              <a:ext cx="2167602" cy="225869"/>
            </a:xfrm>
            <a:prstGeom prst="rect">
              <a:avLst/>
            </a:prstGeom>
            <a:pattFill prst="wave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5305620" y="2321616"/>
              <a:ext cx="3720262" cy="225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1883526" y="3166558"/>
            <a:ext cx="825266" cy="313242"/>
            <a:chOff x="1891897" y="2321616"/>
            <a:chExt cx="7133985" cy="225869"/>
          </a:xfrm>
        </p:grpSpPr>
        <p:cxnSp>
          <p:nvCxnSpPr>
            <p:cNvPr id="56" name="Straight Arrow Connector 55"/>
            <p:cNvCxnSpPr/>
            <p:nvPr/>
          </p:nvCxnSpPr>
          <p:spPr bwMode="auto">
            <a:xfrm>
              <a:off x="1891897" y="2445642"/>
              <a:ext cx="1241306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7" name="Rectangle 56"/>
            <p:cNvSpPr/>
            <p:nvPr/>
          </p:nvSpPr>
          <p:spPr>
            <a:xfrm>
              <a:off x="3133203" y="2321616"/>
              <a:ext cx="2167602" cy="225869"/>
            </a:xfrm>
            <a:prstGeom prst="rect">
              <a:avLst/>
            </a:prstGeom>
            <a:pattFill prst="wave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5305620" y="2321616"/>
              <a:ext cx="3720262" cy="225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2010526" y="3166558"/>
            <a:ext cx="825266" cy="313242"/>
            <a:chOff x="1891897" y="2321616"/>
            <a:chExt cx="7133985" cy="225869"/>
          </a:xfrm>
        </p:grpSpPr>
        <p:cxnSp>
          <p:nvCxnSpPr>
            <p:cNvPr id="60" name="Straight Arrow Connector 59"/>
            <p:cNvCxnSpPr/>
            <p:nvPr/>
          </p:nvCxnSpPr>
          <p:spPr bwMode="auto">
            <a:xfrm>
              <a:off x="1891897" y="2445642"/>
              <a:ext cx="1241306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1" name="Rectangle 60"/>
            <p:cNvSpPr/>
            <p:nvPr/>
          </p:nvSpPr>
          <p:spPr>
            <a:xfrm>
              <a:off x="3133203" y="2321616"/>
              <a:ext cx="2167602" cy="225869"/>
            </a:xfrm>
            <a:prstGeom prst="rect">
              <a:avLst/>
            </a:prstGeom>
            <a:pattFill prst="wave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5305620" y="2321616"/>
              <a:ext cx="3720262" cy="225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2137526" y="3166558"/>
            <a:ext cx="825266" cy="313242"/>
            <a:chOff x="1891897" y="2321616"/>
            <a:chExt cx="7133985" cy="225869"/>
          </a:xfrm>
        </p:grpSpPr>
        <p:cxnSp>
          <p:nvCxnSpPr>
            <p:cNvPr id="64" name="Straight Arrow Connector 63"/>
            <p:cNvCxnSpPr/>
            <p:nvPr/>
          </p:nvCxnSpPr>
          <p:spPr bwMode="auto">
            <a:xfrm>
              <a:off x="1891897" y="2445642"/>
              <a:ext cx="1241306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5" name="Rectangle 64"/>
            <p:cNvSpPr/>
            <p:nvPr/>
          </p:nvSpPr>
          <p:spPr>
            <a:xfrm>
              <a:off x="3133203" y="2321616"/>
              <a:ext cx="2167602" cy="225869"/>
            </a:xfrm>
            <a:prstGeom prst="rect">
              <a:avLst/>
            </a:prstGeom>
            <a:pattFill prst="wave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5305620" y="2321616"/>
              <a:ext cx="3720262" cy="225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2264526" y="3166558"/>
            <a:ext cx="825266" cy="313242"/>
            <a:chOff x="1891897" y="2321616"/>
            <a:chExt cx="7133985" cy="225869"/>
          </a:xfrm>
        </p:grpSpPr>
        <p:cxnSp>
          <p:nvCxnSpPr>
            <p:cNvPr id="68" name="Straight Arrow Connector 67"/>
            <p:cNvCxnSpPr/>
            <p:nvPr/>
          </p:nvCxnSpPr>
          <p:spPr bwMode="auto">
            <a:xfrm>
              <a:off x="1891897" y="2445642"/>
              <a:ext cx="1241306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9" name="Rectangle 68"/>
            <p:cNvSpPr/>
            <p:nvPr/>
          </p:nvSpPr>
          <p:spPr>
            <a:xfrm>
              <a:off x="3133203" y="2321616"/>
              <a:ext cx="2167602" cy="225869"/>
            </a:xfrm>
            <a:prstGeom prst="rect">
              <a:avLst/>
            </a:prstGeom>
            <a:pattFill prst="wave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5305620" y="2321616"/>
              <a:ext cx="3720262" cy="225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2391526" y="3166558"/>
            <a:ext cx="825266" cy="313242"/>
            <a:chOff x="1891897" y="2321616"/>
            <a:chExt cx="7133985" cy="225869"/>
          </a:xfrm>
        </p:grpSpPr>
        <p:cxnSp>
          <p:nvCxnSpPr>
            <p:cNvPr id="72" name="Straight Arrow Connector 71"/>
            <p:cNvCxnSpPr/>
            <p:nvPr/>
          </p:nvCxnSpPr>
          <p:spPr bwMode="auto">
            <a:xfrm>
              <a:off x="1891897" y="2445642"/>
              <a:ext cx="1241306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3" name="Rectangle 72"/>
            <p:cNvSpPr/>
            <p:nvPr/>
          </p:nvSpPr>
          <p:spPr>
            <a:xfrm>
              <a:off x="3133203" y="2321616"/>
              <a:ext cx="2167602" cy="225869"/>
            </a:xfrm>
            <a:prstGeom prst="rect">
              <a:avLst/>
            </a:prstGeom>
            <a:pattFill prst="wave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5305620" y="2321616"/>
              <a:ext cx="3720262" cy="225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2518526" y="3166558"/>
            <a:ext cx="825266" cy="313242"/>
            <a:chOff x="1891897" y="2321616"/>
            <a:chExt cx="7133985" cy="225869"/>
          </a:xfrm>
        </p:grpSpPr>
        <p:cxnSp>
          <p:nvCxnSpPr>
            <p:cNvPr id="76" name="Straight Arrow Connector 75"/>
            <p:cNvCxnSpPr/>
            <p:nvPr/>
          </p:nvCxnSpPr>
          <p:spPr bwMode="auto">
            <a:xfrm>
              <a:off x="1891897" y="2445642"/>
              <a:ext cx="1241306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7" name="Rectangle 76"/>
            <p:cNvSpPr/>
            <p:nvPr/>
          </p:nvSpPr>
          <p:spPr>
            <a:xfrm>
              <a:off x="3133203" y="2321616"/>
              <a:ext cx="2167602" cy="225869"/>
            </a:xfrm>
            <a:prstGeom prst="rect">
              <a:avLst/>
            </a:prstGeom>
            <a:pattFill prst="wave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5305620" y="2321616"/>
              <a:ext cx="3720262" cy="225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2645526" y="3166558"/>
            <a:ext cx="825266" cy="313242"/>
            <a:chOff x="1891897" y="2321616"/>
            <a:chExt cx="7133985" cy="225869"/>
          </a:xfrm>
        </p:grpSpPr>
        <p:cxnSp>
          <p:nvCxnSpPr>
            <p:cNvPr id="84" name="Straight Arrow Connector 83"/>
            <p:cNvCxnSpPr/>
            <p:nvPr/>
          </p:nvCxnSpPr>
          <p:spPr bwMode="auto">
            <a:xfrm>
              <a:off x="1891897" y="2445642"/>
              <a:ext cx="1241306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85" name="Rectangle 84"/>
            <p:cNvSpPr/>
            <p:nvPr/>
          </p:nvSpPr>
          <p:spPr>
            <a:xfrm>
              <a:off x="3133203" y="2321616"/>
              <a:ext cx="2167602" cy="225869"/>
            </a:xfrm>
            <a:prstGeom prst="rect">
              <a:avLst/>
            </a:prstGeom>
            <a:pattFill prst="wave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5305620" y="2321616"/>
              <a:ext cx="3720262" cy="225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2772526" y="3166558"/>
            <a:ext cx="825266" cy="313242"/>
            <a:chOff x="1891897" y="2321616"/>
            <a:chExt cx="7133985" cy="225869"/>
          </a:xfrm>
        </p:grpSpPr>
        <p:cxnSp>
          <p:nvCxnSpPr>
            <p:cNvPr id="88" name="Straight Arrow Connector 87"/>
            <p:cNvCxnSpPr/>
            <p:nvPr/>
          </p:nvCxnSpPr>
          <p:spPr bwMode="auto">
            <a:xfrm>
              <a:off x="1891897" y="2445642"/>
              <a:ext cx="1241306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89" name="Rectangle 88"/>
            <p:cNvSpPr/>
            <p:nvPr/>
          </p:nvSpPr>
          <p:spPr>
            <a:xfrm>
              <a:off x="3133203" y="2321616"/>
              <a:ext cx="2167602" cy="225869"/>
            </a:xfrm>
            <a:prstGeom prst="rect">
              <a:avLst/>
            </a:prstGeom>
            <a:pattFill prst="wave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5305620" y="2321616"/>
              <a:ext cx="3720262" cy="225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1381399" y="3975871"/>
            <a:ext cx="132959" cy="225869"/>
            <a:chOff x="1880534" y="2321616"/>
            <a:chExt cx="1536413" cy="225869"/>
          </a:xfrm>
        </p:grpSpPr>
        <p:sp>
          <p:nvSpPr>
            <p:cNvPr id="102" name="Rectangle 101"/>
            <p:cNvSpPr/>
            <p:nvPr/>
          </p:nvSpPr>
          <p:spPr>
            <a:xfrm>
              <a:off x="1880534" y="2321616"/>
              <a:ext cx="500462" cy="225869"/>
            </a:xfrm>
            <a:prstGeom prst="rect">
              <a:avLst/>
            </a:prstGeom>
            <a:pattFill prst="wave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2380997" y="2321616"/>
              <a:ext cx="1035950" cy="225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1424250" y="3975855"/>
            <a:ext cx="132959" cy="225869"/>
            <a:chOff x="1880534" y="2321616"/>
            <a:chExt cx="1536413" cy="225869"/>
          </a:xfrm>
        </p:grpSpPr>
        <p:sp>
          <p:nvSpPr>
            <p:cNvPr id="107" name="Rectangle 106"/>
            <p:cNvSpPr/>
            <p:nvPr/>
          </p:nvSpPr>
          <p:spPr>
            <a:xfrm>
              <a:off x="1880534" y="2321616"/>
              <a:ext cx="500462" cy="225869"/>
            </a:xfrm>
            <a:prstGeom prst="rect">
              <a:avLst/>
            </a:prstGeom>
            <a:pattFill prst="wave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2380997" y="2321616"/>
              <a:ext cx="1035950" cy="225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1467101" y="3975839"/>
            <a:ext cx="132959" cy="225869"/>
            <a:chOff x="1880534" y="2321616"/>
            <a:chExt cx="1536413" cy="225869"/>
          </a:xfrm>
        </p:grpSpPr>
        <p:sp>
          <p:nvSpPr>
            <p:cNvPr id="110" name="Rectangle 109"/>
            <p:cNvSpPr/>
            <p:nvPr/>
          </p:nvSpPr>
          <p:spPr>
            <a:xfrm>
              <a:off x="1880534" y="2321616"/>
              <a:ext cx="500462" cy="225869"/>
            </a:xfrm>
            <a:prstGeom prst="rect">
              <a:avLst/>
            </a:prstGeom>
            <a:pattFill prst="wave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2380997" y="2321616"/>
              <a:ext cx="1035950" cy="225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1509952" y="3975823"/>
            <a:ext cx="132959" cy="225869"/>
            <a:chOff x="1880534" y="2321616"/>
            <a:chExt cx="1536413" cy="225869"/>
          </a:xfrm>
        </p:grpSpPr>
        <p:sp>
          <p:nvSpPr>
            <p:cNvPr id="113" name="Rectangle 112"/>
            <p:cNvSpPr/>
            <p:nvPr/>
          </p:nvSpPr>
          <p:spPr>
            <a:xfrm>
              <a:off x="1880534" y="2321616"/>
              <a:ext cx="500462" cy="225869"/>
            </a:xfrm>
            <a:prstGeom prst="rect">
              <a:avLst/>
            </a:prstGeom>
            <a:pattFill prst="wave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2380997" y="2321616"/>
              <a:ext cx="1035950" cy="225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1552803" y="3975807"/>
            <a:ext cx="132959" cy="225869"/>
            <a:chOff x="1880534" y="2321616"/>
            <a:chExt cx="1536413" cy="225869"/>
          </a:xfrm>
        </p:grpSpPr>
        <p:sp>
          <p:nvSpPr>
            <p:cNvPr id="116" name="Rectangle 115"/>
            <p:cNvSpPr/>
            <p:nvPr/>
          </p:nvSpPr>
          <p:spPr>
            <a:xfrm>
              <a:off x="1880534" y="2321616"/>
              <a:ext cx="500462" cy="225869"/>
            </a:xfrm>
            <a:prstGeom prst="rect">
              <a:avLst/>
            </a:prstGeom>
            <a:pattFill prst="wave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2380997" y="2321616"/>
              <a:ext cx="1035950" cy="225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1595654" y="3975791"/>
            <a:ext cx="132959" cy="225869"/>
            <a:chOff x="1880534" y="2321616"/>
            <a:chExt cx="1536413" cy="225869"/>
          </a:xfrm>
        </p:grpSpPr>
        <p:sp>
          <p:nvSpPr>
            <p:cNvPr id="119" name="Rectangle 118"/>
            <p:cNvSpPr/>
            <p:nvPr/>
          </p:nvSpPr>
          <p:spPr>
            <a:xfrm>
              <a:off x="1880534" y="2321616"/>
              <a:ext cx="500462" cy="225869"/>
            </a:xfrm>
            <a:prstGeom prst="rect">
              <a:avLst/>
            </a:prstGeom>
            <a:pattFill prst="wave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2380997" y="2321616"/>
              <a:ext cx="1035950" cy="225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1638585" y="3975855"/>
            <a:ext cx="132959" cy="225869"/>
            <a:chOff x="1880534" y="2321616"/>
            <a:chExt cx="1536413" cy="225869"/>
          </a:xfrm>
        </p:grpSpPr>
        <p:sp>
          <p:nvSpPr>
            <p:cNvPr id="122" name="Rectangle 121"/>
            <p:cNvSpPr/>
            <p:nvPr/>
          </p:nvSpPr>
          <p:spPr>
            <a:xfrm>
              <a:off x="1880534" y="2321616"/>
              <a:ext cx="500462" cy="225869"/>
            </a:xfrm>
            <a:prstGeom prst="rect">
              <a:avLst/>
            </a:prstGeom>
            <a:pattFill prst="wave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2380997" y="2321616"/>
              <a:ext cx="1035950" cy="225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1681436" y="3975839"/>
            <a:ext cx="132959" cy="225869"/>
            <a:chOff x="1880534" y="2321616"/>
            <a:chExt cx="1536413" cy="225869"/>
          </a:xfrm>
        </p:grpSpPr>
        <p:sp>
          <p:nvSpPr>
            <p:cNvPr id="125" name="Rectangle 124"/>
            <p:cNvSpPr/>
            <p:nvPr/>
          </p:nvSpPr>
          <p:spPr>
            <a:xfrm>
              <a:off x="1880534" y="2321616"/>
              <a:ext cx="500462" cy="225869"/>
            </a:xfrm>
            <a:prstGeom prst="rect">
              <a:avLst/>
            </a:prstGeom>
            <a:pattFill prst="wave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2380997" y="2321616"/>
              <a:ext cx="1035950" cy="225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127" name="Group 126"/>
          <p:cNvGrpSpPr/>
          <p:nvPr/>
        </p:nvGrpSpPr>
        <p:grpSpPr>
          <a:xfrm>
            <a:off x="1724287" y="3975823"/>
            <a:ext cx="132959" cy="225869"/>
            <a:chOff x="1880534" y="2321616"/>
            <a:chExt cx="1536413" cy="225869"/>
          </a:xfrm>
        </p:grpSpPr>
        <p:sp>
          <p:nvSpPr>
            <p:cNvPr id="128" name="Rectangle 127"/>
            <p:cNvSpPr/>
            <p:nvPr/>
          </p:nvSpPr>
          <p:spPr>
            <a:xfrm>
              <a:off x="1880534" y="2321616"/>
              <a:ext cx="500462" cy="225869"/>
            </a:xfrm>
            <a:prstGeom prst="rect">
              <a:avLst/>
            </a:prstGeom>
            <a:pattFill prst="wave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2380997" y="2321616"/>
              <a:ext cx="1035950" cy="225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130" name="Group 129"/>
          <p:cNvGrpSpPr/>
          <p:nvPr/>
        </p:nvGrpSpPr>
        <p:grpSpPr>
          <a:xfrm>
            <a:off x="1767138" y="3975807"/>
            <a:ext cx="132959" cy="225869"/>
            <a:chOff x="1880534" y="2321616"/>
            <a:chExt cx="1536413" cy="225869"/>
          </a:xfrm>
        </p:grpSpPr>
        <p:sp>
          <p:nvSpPr>
            <p:cNvPr id="131" name="Rectangle 130"/>
            <p:cNvSpPr/>
            <p:nvPr/>
          </p:nvSpPr>
          <p:spPr>
            <a:xfrm>
              <a:off x="1880534" y="2321616"/>
              <a:ext cx="500462" cy="225869"/>
            </a:xfrm>
            <a:prstGeom prst="rect">
              <a:avLst/>
            </a:prstGeom>
            <a:pattFill prst="wave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2380997" y="2321616"/>
              <a:ext cx="1035950" cy="225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133" name="Group 132"/>
          <p:cNvGrpSpPr/>
          <p:nvPr/>
        </p:nvGrpSpPr>
        <p:grpSpPr>
          <a:xfrm>
            <a:off x="1809989" y="3975791"/>
            <a:ext cx="132959" cy="225869"/>
            <a:chOff x="1880534" y="2321616"/>
            <a:chExt cx="1536413" cy="225869"/>
          </a:xfrm>
        </p:grpSpPr>
        <p:sp>
          <p:nvSpPr>
            <p:cNvPr id="134" name="Rectangle 133"/>
            <p:cNvSpPr/>
            <p:nvPr/>
          </p:nvSpPr>
          <p:spPr>
            <a:xfrm>
              <a:off x="1880534" y="2321616"/>
              <a:ext cx="500462" cy="225869"/>
            </a:xfrm>
            <a:prstGeom prst="rect">
              <a:avLst/>
            </a:prstGeom>
            <a:pattFill prst="wave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2380997" y="2321616"/>
              <a:ext cx="1035950" cy="225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136" name="Group 135"/>
          <p:cNvGrpSpPr/>
          <p:nvPr/>
        </p:nvGrpSpPr>
        <p:grpSpPr>
          <a:xfrm>
            <a:off x="1852840" y="3975775"/>
            <a:ext cx="132959" cy="225869"/>
            <a:chOff x="1880534" y="2321616"/>
            <a:chExt cx="1536413" cy="225869"/>
          </a:xfrm>
        </p:grpSpPr>
        <p:sp>
          <p:nvSpPr>
            <p:cNvPr id="137" name="Rectangle 136"/>
            <p:cNvSpPr/>
            <p:nvPr/>
          </p:nvSpPr>
          <p:spPr>
            <a:xfrm>
              <a:off x="1880534" y="2321616"/>
              <a:ext cx="500462" cy="225869"/>
            </a:xfrm>
            <a:prstGeom prst="rect">
              <a:avLst/>
            </a:prstGeom>
            <a:pattFill prst="wave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2380997" y="2321616"/>
              <a:ext cx="1035950" cy="225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139" name="Group 138"/>
          <p:cNvGrpSpPr/>
          <p:nvPr/>
        </p:nvGrpSpPr>
        <p:grpSpPr>
          <a:xfrm>
            <a:off x="1895771" y="3975839"/>
            <a:ext cx="132959" cy="225869"/>
            <a:chOff x="1880534" y="2321616"/>
            <a:chExt cx="1536413" cy="225869"/>
          </a:xfrm>
        </p:grpSpPr>
        <p:sp>
          <p:nvSpPr>
            <p:cNvPr id="140" name="Rectangle 139"/>
            <p:cNvSpPr/>
            <p:nvPr/>
          </p:nvSpPr>
          <p:spPr>
            <a:xfrm>
              <a:off x="1880534" y="2321616"/>
              <a:ext cx="500462" cy="225869"/>
            </a:xfrm>
            <a:prstGeom prst="rect">
              <a:avLst/>
            </a:prstGeom>
            <a:pattFill prst="wave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2380997" y="2321616"/>
              <a:ext cx="1035950" cy="225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142" name="Group 141"/>
          <p:cNvGrpSpPr/>
          <p:nvPr/>
        </p:nvGrpSpPr>
        <p:grpSpPr>
          <a:xfrm>
            <a:off x="1938622" y="3975823"/>
            <a:ext cx="132959" cy="225869"/>
            <a:chOff x="1880534" y="2321616"/>
            <a:chExt cx="1536413" cy="225869"/>
          </a:xfrm>
        </p:grpSpPr>
        <p:sp>
          <p:nvSpPr>
            <p:cNvPr id="143" name="Rectangle 142"/>
            <p:cNvSpPr/>
            <p:nvPr/>
          </p:nvSpPr>
          <p:spPr>
            <a:xfrm>
              <a:off x="1880534" y="2321616"/>
              <a:ext cx="500462" cy="225869"/>
            </a:xfrm>
            <a:prstGeom prst="rect">
              <a:avLst/>
            </a:prstGeom>
            <a:pattFill prst="wave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2380997" y="2321616"/>
              <a:ext cx="1035950" cy="225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145" name="Group 144"/>
          <p:cNvGrpSpPr/>
          <p:nvPr/>
        </p:nvGrpSpPr>
        <p:grpSpPr>
          <a:xfrm>
            <a:off x="1981473" y="3975807"/>
            <a:ext cx="132959" cy="225869"/>
            <a:chOff x="1880534" y="2321616"/>
            <a:chExt cx="1536413" cy="225869"/>
          </a:xfrm>
        </p:grpSpPr>
        <p:sp>
          <p:nvSpPr>
            <p:cNvPr id="146" name="Rectangle 145"/>
            <p:cNvSpPr/>
            <p:nvPr/>
          </p:nvSpPr>
          <p:spPr>
            <a:xfrm>
              <a:off x="1880534" y="2321616"/>
              <a:ext cx="500462" cy="225869"/>
            </a:xfrm>
            <a:prstGeom prst="rect">
              <a:avLst/>
            </a:prstGeom>
            <a:pattFill prst="wave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2380997" y="2321616"/>
              <a:ext cx="1035950" cy="225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148" name="Group 147"/>
          <p:cNvGrpSpPr/>
          <p:nvPr/>
        </p:nvGrpSpPr>
        <p:grpSpPr>
          <a:xfrm>
            <a:off x="2024324" y="3975791"/>
            <a:ext cx="132959" cy="225869"/>
            <a:chOff x="1880534" y="2321616"/>
            <a:chExt cx="1536413" cy="225869"/>
          </a:xfrm>
        </p:grpSpPr>
        <p:sp>
          <p:nvSpPr>
            <p:cNvPr id="149" name="Rectangle 148"/>
            <p:cNvSpPr/>
            <p:nvPr/>
          </p:nvSpPr>
          <p:spPr>
            <a:xfrm>
              <a:off x="1880534" y="2321616"/>
              <a:ext cx="500462" cy="225869"/>
            </a:xfrm>
            <a:prstGeom prst="rect">
              <a:avLst/>
            </a:prstGeom>
            <a:pattFill prst="wave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2380997" y="2321616"/>
              <a:ext cx="1035950" cy="225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151" name="Group 150"/>
          <p:cNvGrpSpPr/>
          <p:nvPr/>
        </p:nvGrpSpPr>
        <p:grpSpPr>
          <a:xfrm>
            <a:off x="2067175" y="3975775"/>
            <a:ext cx="132959" cy="225869"/>
            <a:chOff x="1880534" y="2321616"/>
            <a:chExt cx="1536413" cy="225869"/>
          </a:xfrm>
        </p:grpSpPr>
        <p:sp>
          <p:nvSpPr>
            <p:cNvPr id="152" name="Rectangle 151"/>
            <p:cNvSpPr/>
            <p:nvPr/>
          </p:nvSpPr>
          <p:spPr>
            <a:xfrm>
              <a:off x="1880534" y="2321616"/>
              <a:ext cx="500462" cy="225869"/>
            </a:xfrm>
            <a:prstGeom prst="rect">
              <a:avLst/>
            </a:prstGeom>
            <a:pattFill prst="wave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2380997" y="2321616"/>
              <a:ext cx="1035950" cy="225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154" name="Group 153"/>
          <p:cNvGrpSpPr/>
          <p:nvPr/>
        </p:nvGrpSpPr>
        <p:grpSpPr>
          <a:xfrm>
            <a:off x="2110026" y="3975759"/>
            <a:ext cx="132959" cy="225869"/>
            <a:chOff x="1880534" y="2321616"/>
            <a:chExt cx="1536413" cy="225869"/>
          </a:xfrm>
        </p:grpSpPr>
        <p:sp>
          <p:nvSpPr>
            <p:cNvPr id="155" name="Rectangle 154"/>
            <p:cNvSpPr/>
            <p:nvPr/>
          </p:nvSpPr>
          <p:spPr>
            <a:xfrm>
              <a:off x="1880534" y="2321616"/>
              <a:ext cx="500462" cy="225869"/>
            </a:xfrm>
            <a:prstGeom prst="rect">
              <a:avLst/>
            </a:prstGeom>
            <a:pattFill prst="wave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2380997" y="2321616"/>
              <a:ext cx="1035950" cy="225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157" name="Group 156"/>
          <p:cNvGrpSpPr/>
          <p:nvPr/>
        </p:nvGrpSpPr>
        <p:grpSpPr>
          <a:xfrm>
            <a:off x="2048171" y="3975823"/>
            <a:ext cx="132959" cy="225869"/>
            <a:chOff x="1880534" y="2321616"/>
            <a:chExt cx="1536413" cy="225869"/>
          </a:xfrm>
        </p:grpSpPr>
        <p:sp>
          <p:nvSpPr>
            <p:cNvPr id="158" name="Rectangle 157"/>
            <p:cNvSpPr/>
            <p:nvPr/>
          </p:nvSpPr>
          <p:spPr>
            <a:xfrm>
              <a:off x="1880534" y="2321616"/>
              <a:ext cx="500462" cy="225869"/>
            </a:xfrm>
            <a:prstGeom prst="rect">
              <a:avLst/>
            </a:prstGeom>
            <a:pattFill prst="wave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2380997" y="2321616"/>
              <a:ext cx="1035950" cy="225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160" name="Group 159"/>
          <p:cNvGrpSpPr/>
          <p:nvPr/>
        </p:nvGrpSpPr>
        <p:grpSpPr>
          <a:xfrm>
            <a:off x="2091022" y="3975807"/>
            <a:ext cx="132959" cy="225869"/>
            <a:chOff x="1880534" y="2321616"/>
            <a:chExt cx="1536413" cy="225869"/>
          </a:xfrm>
        </p:grpSpPr>
        <p:sp>
          <p:nvSpPr>
            <p:cNvPr id="161" name="Rectangle 160"/>
            <p:cNvSpPr/>
            <p:nvPr/>
          </p:nvSpPr>
          <p:spPr>
            <a:xfrm>
              <a:off x="1880534" y="2321616"/>
              <a:ext cx="500462" cy="225869"/>
            </a:xfrm>
            <a:prstGeom prst="rect">
              <a:avLst/>
            </a:prstGeom>
            <a:pattFill prst="wave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2380997" y="2321616"/>
              <a:ext cx="1035950" cy="225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163" name="Group 162"/>
          <p:cNvGrpSpPr/>
          <p:nvPr/>
        </p:nvGrpSpPr>
        <p:grpSpPr>
          <a:xfrm>
            <a:off x="2133873" y="3975791"/>
            <a:ext cx="132959" cy="225869"/>
            <a:chOff x="1880534" y="2321616"/>
            <a:chExt cx="1536413" cy="225869"/>
          </a:xfrm>
        </p:grpSpPr>
        <p:sp>
          <p:nvSpPr>
            <p:cNvPr id="164" name="Rectangle 163"/>
            <p:cNvSpPr/>
            <p:nvPr/>
          </p:nvSpPr>
          <p:spPr>
            <a:xfrm>
              <a:off x="1880534" y="2321616"/>
              <a:ext cx="500462" cy="225869"/>
            </a:xfrm>
            <a:prstGeom prst="rect">
              <a:avLst/>
            </a:prstGeom>
            <a:pattFill prst="wave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65" name="Rectangle 164"/>
            <p:cNvSpPr/>
            <p:nvPr/>
          </p:nvSpPr>
          <p:spPr>
            <a:xfrm>
              <a:off x="2380997" y="2321616"/>
              <a:ext cx="1035950" cy="225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166" name="Group 165"/>
          <p:cNvGrpSpPr/>
          <p:nvPr/>
        </p:nvGrpSpPr>
        <p:grpSpPr>
          <a:xfrm>
            <a:off x="2176724" y="3975775"/>
            <a:ext cx="132959" cy="225869"/>
            <a:chOff x="1880534" y="2321616"/>
            <a:chExt cx="1536413" cy="225869"/>
          </a:xfrm>
        </p:grpSpPr>
        <p:sp>
          <p:nvSpPr>
            <p:cNvPr id="167" name="Rectangle 166"/>
            <p:cNvSpPr/>
            <p:nvPr/>
          </p:nvSpPr>
          <p:spPr>
            <a:xfrm>
              <a:off x="1880534" y="2321616"/>
              <a:ext cx="500462" cy="225869"/>
            </a:xfrm>
            <a:prstGeom prst="rect">
              <a:avLst/>
            </a:prstGeom>
            <a:pattFill prst="wave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68" name="Rectangle 167"/>
            <p:cNvSpPr/>
            <p:nvPr/>
          </p:nvSpPr>
          <p:spPr>
            <a:xfrm>
              <a:off x="2380997" y="2321616"/>
              <a:ext cx="1035950" cy="225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169" name="Group 168"/>
          <p:cNvGrpSpPr/>
          <p:nvPr/>
        </p:nvGrpSpPr>
        <p:grpSpPr>
          <a:xfrm>
            <a:off x="2219575" y="3975759"/>
            <a:ext cx="132959" cy="225869"/>
            <a:chOff x="1880534" y="2321616"/>
            <a:chExt cx="1536413" cy="225869"/>
          </a:xfrm>
        </p:grpSpPr>
        <p:sp>
          <p:nvSpPr>
            <p:cNvPr id="170" name="Rectangle 169"/>
            <p:cNvSpPr/>
            <p:nvPr/>
          </p:nvSpPr>
          <p:spPr>
            <a:xfrm>
              <a:off x="1880534" y="2321616"/>
              <a:ext cx="500462" cy="225869"/>
            </a:xfrm>
            <a:prstGeom prst="rect">
              <a:avLst/>
            </a:prstGeom>
            <a:pattFill prst="wave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71" name="Rectangle 170"/>
            <p:cNvSpPr/>
            <p:nvPr/>
          </p:nvSpPr>
          <p:spPr>
            <a:xfrm>
              <a:off x="2380997" y="2321616"/>
              <a:ext cx="1035950" cy="225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172" name="Group 171"/>
          <p:cNvGrpSpPr/>
          <p:nvPr/>
        </p:nvGrpSpPr>
        <p:grpSpPr>
          <a:xfrm>
            <a:off x="2262426" y="3975743"/>
            <a:ext cx="132959" cy="225869"/>
            <a:chOff x="1880534" y="2321616"/>
            <a:chExt cx="1536413" cy="225869"/>
          </a:xfrm>
        </p:grpSpPr>
        <p:sp>
          <p:nvSpPr>
            <p:cNvPr id="173" name="Rectangle 172"/>
            <p:cNvSpPr/>
            <p:nvPr/>
          </p:nvSpPr>
          <p:spPr>
            <a:xfrm>
              <a:off x="1880534" y="2321616"/>
              <a:ext cx="500462" cy="225869"/>
            </a:xfrm>
            <a:prstGeom prst="rect">
              <a:avLst/>
            </a:prstGeom>
            <a:pattFill prst="wave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74" name="Rectangle 173"/>
            <p:cNvSpPr/>
            <p:nvPr/>
          </p:nvSpPr>
          <p:spPr>
            <a:xfrm>
              <a:off x="2380997" y="2321616"/>
              <a:ext cx="1035950" cy="225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175" name="Group 174"/>
          <p:cNvGrpSpPr/>
          <p:nvPr/>
        </p:nvGrpSpPr>
        <p:grpSpPr>
          <a:xfrm>
            <a:off x="2305357" y="3975807"/>
            <a:ext cx="132959" cy="225869"/>
            <a:chOff x="1880534" y="2321616"/>
            <a:chExt cx="1536413" cy="225869"/>
          </a:xfrm>
        </p:grpSpPr>
        <p:sp>
          <p:nvSpPr>
            <p:cNvPr id="176" name="Rectangle 175"/>
            <p:cNvSpPr/>
            <p:nvPr/>
          </p:nvSpPr>
          <p:spPr>
            <a:xfrm>
              <a:off x="1880534" y="2321616"/>
              <a:ext cx="500462" cy="225869"/>
            </a:xfrm>
            <a:prstGeom prst="rect">
              <a:avLst/>
            </a:prstGeom>
            <a:pattFill prst="wave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77" name="Rectangle 176"/>
            <p:cNvSpPr/>
            <p:nvPr/>
          </p:nvSpPr>
          <p:spPr>
            <a:xfrm>
              <a:off x="2380997" y="2321616"/>
              <a:ext cx="1035950" cy="225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178" name="Group 177"/>
          <p:cNvGrpSpPr/>
          <p:nvPr/>
        </p:nvGrpSpPr>
        <p:grpSpPr>
          <a:xfrm>
            <a:off x="2348208" y="3975791"/>
            <a:ext cx="132959" cy="225869"/>
            <a:chOff x="1880534" y="2321616"/>
            <a:chExt cx="1536413" cy="225869"/>
          </a:xfrm>
        </p:grpSpPr>
        <p:sp>
          <p:nvSpPr>
            <p:cNvPr id="179" name="Rectangle 178"/>
            <p:cNvSpPr/>
            <p:nvPr/>
          </p:nvSpPr>
          <p:spPr>
            <a:xfrm>
              <a:off x="1880534" y="2321616"/>
              <a:ext cx="500462" cy="225869"/>
            </a:xfrm>
            <a:prstGeom prst="rect">
              <a:avLst/>
            </a:prstGeom>
            <a:pattFill prst="wave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80" name="Rectangle 179"/>
            <p:cNvSpPr/>
            <p:nvPr/>
          </p:nvSpPr>
          <p:spPr>
            <a:xfrm>
              <a:off x="2380997" y="2321616"/>
              <a:ext cx="1035950" cy="225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181" name="Group 180"/>
          <p:cNvGrpSpPr/>
          <p:nvPr/>
        </p:nvGrpSpPr>
        <p:grpSpPr>
          <a:xfrm>
            <a:off x="2391059" y="3975775"/>
            <a:ext cx="132959" cy="225869"/>
            <a:chOff x="1880534" y="2321616"/>
            <a:chExt cx="1536413" cy="225869"/>
          </a:xfrm>
        </p:grpSpPr>
        <p:sp>
          <p:nvSpPr>
            <p:cNvPr id="182" name="Rectangle 181"/>
            <p:cNvSpPr/>
            <p:nvPr/>
          </p:nvSpPr>
          <p:spPr>
            <a:xfrm>
              <a:off x="1880534" y="2321616"/>
              <a:ext cx="500462" cy="225869"/>
            </a:xfrm>
            <a:prstGeom prst="rect">
              <a:avLst/>
            </a:prstGeom>
            <a:pattFill prst="wave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83" name="Rectangle 182"/>
            <p:cNvSpPr/>
            <p:nvPr/>
          </p:nvSpPr>
          <p:spPr>
            <a:xfrm>
              <a:off x="2380997" y="2321616"/>
              <a:ext cx="1035950" cy="225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184" name="Group 183"/>
          <p:cNvGrpSpPr/>
          <p:nvPr/>
        </p:nvGrpSpPr>
        <p:grpSpPr>
          <a:xfrm>
            <a:off x="2433910" y="3975759"/>
            <a:ext cx="132959" cy="225869"/>
            <a:chOff x="1880534" y="2321616"/>
            <a:chExt cx="1536413" cy="225869"/>
          </a:xfrm>
        </p:grpSpPr>
        <p:sp>
          <p:nvSpPr>
            <p:cNvPr id="185" name="Rectangle 184"/>
            <p:cNvSpPr/>
            <p:nvPr/>
          </p:nvSpPr>
          <p:spPr>
            <a:xfrm>
              <a:off x="1880534" y="2321616"/>
              <a:ext cx="500462" cy="225869"/>
            </a:xfrm>
            <a:prstGeom prst="rect">
              <a:avLst/>
            </a:prstGeom>
            <a:pattFill prst="wave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86" name="Rectangle 185"/>
            <p:cNvSpPr/>
            <p:nvPr/>
          </p:nvSpPr>
          <p:spPr>
            <a:xfrm>
              <a:off x="2380997" y="2321616"/>
              <a:ext cx="1035950" cy="225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187" name="Group 186"/>
          <p:cNvGrpSpPr/>
          <p:nvPr/>
        </p:nvGrpSpPr>
        <p:grpSpPr>
          <a:xfrm>
            <a:off x="2476761" y="3975743"/>
            <a:ext cx="132959" cy="225869"/>
            <a:chOff x="1880534" y="2321616"/>
            <a:chExt cx="1536413" cy="225869"/>
          </a:xfrm>
        </p:grpSpPr>
        <p:sp>
          <p:nvSpPr>
            <p:cNvPr id="188" name="Rectangle 187"/>
            <p:cNvSpPr/>
            <p:nvPr/>
          </p:nvSpPr>
          <p:spPr>
            <a:xfrm>
              <a:off x="1880534" y="2321616"/>
              <a:ext cx="500462" cy="225869"/>
            </a:xfrm>
            <a:prstGeom prst="rect">
              <a:avLst/>
            </a:prstGeom>
            <a:pattFill prst="wave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89" name="Rectangle 188"/>
            <p:cNvSpPr/>
            <p:nvPr/>
          </p:nvSpPr>
          <p:spPr>
            <a:xfrm>
              <a:off x="2380997" y="2321616"/>
              <a:ext cx="1035950" cy="225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190" name="Group 189"/>
          <p:cNvGrpSpPr/>
          <p:nvPr/>
        </p:nvGrpSpPr>
        <p:grpSpPr>
          <a:xfrm>
            <a:off x="2519612" y="3975727"/>
            <a:ext cx="132959" cy="225869"/>
            <a:chOff x="1880534" y="2321616"/>
            <a:chExt cx="1536413" cy="225869"/>
          </a:xfrm>
        </p:grpSpPr>
        <p:sp>
          <p:nvSpPr>
            <p:cNvPr id="191" name="Rectangle 190"/>
            <p:cNvSpPr/>
            <p:nvPr/>
          </p:nvSpPr>
          <p:spPr>
            <a:xfrm>
              <a:off x="1880534" y="2321616"/>
              <a:ext cx="500462" cy="225869"/>
            </a:xfrm>
            <a:prstGeom prst="rect">
              <a:avLst/>
            </a:prstGeom>
            <a:pattFill prst="wave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92" name="Rectangle 191"/>
            <p:cNvSpPr/>
            <p:nvPr/>
          </p:nvSpPr>
          <p:spPr>
            <a:xfrm>
              <a:off x="2380997" y="2321616"/>
              <a:ext cx="1035950" cy="225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193" name="Group 192"/>
          <p:cNvGrpSpPr/>
          <p:nvPr/>
        </p:nvGrpSpPr>
        <p:grpSpPr>
          <a:xfrm>
            <a:off x="2562543" y="3975791"/>
            <a:ext cx="132959" cy="225869"/>
            <a:chOff x="1880534" y="2321616"/>
            <a:chExt cx="1536413" cy="225869"/>
          </a:xfrm>
        </p:grpSpPr>
        <p:sp>
          <p:nvSpPr>
            <p:cNvPr id="194" name="Rectangle 193"/>
            <p:cNvSpPr/>
            <p:nvPr/>
          </p:nvSpPr>
          <p:spPr>
            <a:xfrm>
              <a:off x="1880534" y="2321616"/>
              <a:ext cx="500462" cy="225869"/>
            </a:xfrm>
            <a:prstGeom prst="rect">
              <a:avLst/>
            </a:prstGeom>
            <a:pattFill prst="wave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95" name="Rectangle 194"/>
            <p:cNvSpPr/>
            <p:nvPr/>
          </p:nvSpPr>
          <p:spPr>
            <a:xfrm>
              <a:off x="2380997" y="2321616"/>
              <a:ext cx="1035950" cy="225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196" name="Group 195"/>
          <p:cNvGrpSpPr/>
          <p:nvPr/>
        </p:nvGrpSpPr>
        <p:grpSpPr>
          <a:xfrm>
            <a:off x="2605394" y="3975775"/>
            <a:ext cx="132959" cy="225869"/>
            <a:chOff x="1880534" y="2321616"/>
            <a:chExt cx="1536413" cy="225869"/>
          </a:xfrm>
        </p:grpSpPr>
        <p:sp>
          <p:nvSpPr>
            <p:cNvPr id="197" name="Rectangle 196"/>
            <p:cNvSpPr/>
            <p:nvPr/>
          </p:nvSpPr>
          <p:spPr>
            <a:xfrm>
              <a:off x="1880534" y="2321616"/>
              <a:ext cx="500462" cy="225869"/>
            </a:xfrm>
            <a:prstGeom prst="rect">
              <a:avLst/>
            </a:prstGeom>
            <a:pattFill prst="wave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98" name="Rectangle 197"/>
            <p:cNvSpPr/>
            <p:nvPr/>
          </p:nvSpPr>
          <p:spPr>
            <a:xfrm>
              <a:off x="2380997" y="2321616"/>
              <a:ext cx="1035950" cy="225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199" name="Group 198"/>
          <p:cNvGrpSpPr/>
          <p:nvPr/>
        </p:nvGrpSpPr>
        <p:grpSpPr>
          <a:xfrm>
            <a:off x="2648245" y="3975759"/>
            <a:ext cx="132959" cy="225869"/>
            <a:chOff x="1880534" y="2321616"/>
            <a:chExt cx="1536413" cy="225869"/>
          </a:xfrm>
        </p:grpSpPr>
        <p:sp>
          <p:nvSpPr>
            <p:cNvPr id="200" name="Rectangle 199"/>
            <p:cNvSpPr/>
            <p:nvPr/>
          </p:nvSpPr>
          <p:spPr>
            <a:xfrm>
              <a:off x="1880534" y="2321616"/>
              <a:ext cx="500462" cy="225869"/>
            </a:xfrm>
            <a:prstGeom prst="rect">
              <a:avLst/>
            </a:prstGeom>
            <a:pattFill prst="wave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01" name="Rectangle 200"/>
            <p:cNvSpPr/>
            <p:nvPr/>
          </p:nvSpPr>
          <p:spPr>
            <a:xfrm>
              <a:off x="2380997" y="2321616"/>
              <a:ext cx="1035950" cy="225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202" name="Group 201"/>
          <p:cNvGrpSpPr/>
          <p:nvPr/>
        </p:nvGrpSpPr>
        <p:grpSpPr>
          <a:xfrm>
            <a:off x="2691096" y="3975743"/>
            <a:ext cx="132959" cy="225869"/>
            <a:chOff x="1880534" y="2321616"/>
            <a:chExt cx="1536413" cy="225869"/>
          </a:xfrm>
        </p:grpSpPr>
        <p:sp>
          <p:nvSpPr>
            <p:cNvPr id="203" name="Rectangle 202"/>
            <p:cNvSpPr/>
            <p:nvPr/>
          </p:nvSpPr>
          <p:spPr>
            <a:xfrm>
              <a:off x="1880534" y="2321616"/>
              <a:ext cx="500462" cy="225869"/>
            </a:xfrm>
            <a:prstGeom prst="rect">
              <a:avLst/>
            </a:prstGeom>
            <a:pattFill prst="wave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04" name="Rectangle 203"/>
            <p:cNvSpPr/>
            <p:nvPr/>
          </p:nvSpPr>
          <p:spPr>
            <a:xfrm>
              <a:off x="2380997" y="2321616"/>
              <a:ext cx="1035950" cy="225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205" name="Group 204"/>
          <p:cNvGrpSpPr/>
          <p:nvPr/>
        </p:nvGrpSpPr>
        <p:grpSpPr>
          <a:xfrm>
            <a:off x="2733947" y="3975727"/>
            <a:ext cx="132959" cy="225869"/>
            <a:chOff x="1880534" y="2321616"/>
            <a:chExt cx="1536413" cy="225869"/>
          </a:xfrm>
        </p:grpSpPr>
        <p:sp>
          <p:nvSpPr>
            <p:cNvPr id="206" name="Rectangle 205"/>
            <p:cNvSpPr/>
            <p:nvPr/>
          </p:nvSpPr>
          <p:spPr>
            <a:xfrm>
              <a:off x="1880534" y="2321616"/>
              <a:ext cx="500462" cy="225869"/>
            </a:xfrm>
            <a:prstGeom prst="rect">
              <a:avLst/>
            </a:prstGeom>
            <a:pattFill prst="wave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07" name="Rectangle 206"/>
            <p:cNvSpPr/>
            <p:nvPr/>
          </p:nvSpPr>
          <p:spPr>
            <a:xfrm>
              <a:off x="2380997" y="2321616"/>
              <a:ext cx="1035950" cy="225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208" name="Group 207"/>
          <p:cNvGrpSpPr/>
          <p:nvPr/>
        </p:nvGrpSpPr>
        <p:grpSpPr>
          <a:xfrm>
            <a:off x="2776798" y="3975711"/>
            <a:ext cx="132959" cy="225869"/>
            <a:chOff x="1880534" y="2321616"/>
            <a:chExt cx="1536413" cy="225869"/>
          </a:xfrm>
        </p:grpSpPr>
        <p:sp>
          <p:nvSpPr>
            <p:cNvPr id="209" name="Rectangle 208"/>
            <p:cNvSpPr/>
            <p:nvPr/>
          </p:nvSpPr>
          <p:spPr>
            <a:xfrm>
              <a:off x="1880534" y="2321616"/>
              <a:ext cx="500462" cy="225869"/>
            </a:xfrm>
            <a:prstGeom prst="rect">
              <a:avLst/>
            </a:prstGeom>
            <a:pattFill prst="wave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10" name="Rectangle 209"/>
            <p:cNvSpPr/>
            <p:nvPr/>
          </p:nvSpPr>
          <p:spPr>
            <a:xfrm>
              <a:off x="2380997" y="2321616"/>
              <a:ext cx="1035950" cy="225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211" name="Group 210"/>
          <p:cNvGrpSpPr/>
          <p:nvPr/>
        </p:nvGrpSpPr>
        <p:grpSpPr>
          <a:xfrm>
            <a:off x="2819729" y="3975775"/>
            <a:ext cx="132959" cy="225869"/>
            <a:chOff x="1880534" y="2321616"/>
            <a:chExt cx="1536413" cy="225869"/>
          </a:xfrm>
        </p:grpSpPr>
        <p:sp>
          <p:nvSpPr>
            <p:cNvPr id="212" name="Rectangle 211"/>
            <p:cNvSpPr/>
            <p:nvPr/>
          </p:nvSpPr>
          <p:spPr>
            <a:xfrm>
              <a:off x="1880534" y="2321616"/>
              <a:ext cx="500462" cy="225869"/>
            </a:xfrm>
            <a:prstGeom prst="rect">
              <a:avLst/>
            </a:prstGeom>
            <a:pattFill prst="wave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13" name="Rectangle 212"/>
            <p:cNvSpPr/>
            <p:nvPr/>
          </p:nvSpPr>
          <p:spPr>
            <a:xfrm>
              <a:off x="2380997" y="2321616"/>
              <a:ext cx="1035950" cy="225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214" name="Group 213"/>
          <p:cNvGrpSpPr/>
          <p:nvPr/>
        </p:nvGrpSpPr>
        <p:grpSpPr>
          <a:xfrm>
            <a:off x="2862580" y="3975759"/>
            <a:ext cx="132959" cy="225869"/>
            <a:chOff x="1880534" y="2321616"/>
            <a:chExt cx="1536413" cy="225869"/>
          </a:xfrm>
        </p:grpSpPr>
        <p:sp>
          <p:nvSpPr>
            <p:cNvPr id="215" name="Rectangle 214"/>
            <p:cNvSpPr/>
            <p:nvPr/>
          </p:nvSpPr>
          <p:spPr>
            <a:xfrm>
              <a:off x="1880534" y="2321616"/>
              <a:ext cx="500462" cy="225869"/>
            </a:xfrm>
            <a:prstGeom prst="rect">
              <a:avLst/>
            </a:prstGeom>
            <a:pattFill prst="wave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16" name="Rectangle 215"/>
            <p:cNvSpPr/>
            <p:nvPr/>
          </p:nvSpPr>
          <p:spPr>
            <a:xfrm>
              <a:off x="2380997" y="2321616"/>
              <a:ext cx="1035950" cy="225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217" name="Group 216"/>
          <p:cNvGrpSpPr/>
          <p:nvPr/>
        </p:nvGrpSpPr>
        <p:grpSpPr>
          <a:xfrm>
            <a:off x="2905431" y="3975743"/>
            <a:ext cx="132959" cy="225869"/>
            <a:chOff x="1880534" y="2321616"/>
            <a:chExt cx="1536413" cy="225869"/>
          </a:xfrm>
        </p:grpSpPr>
        <p:sp>
          <p:nvSpPr>
            <p:cNvPr id="218" name="Rectangle 217"/>
            <p:cNvSpPr/>
            <p:nvPr/>
          </p:nvSpPr>
          <p:spPr>
            <a:xfrm>
              <a:off x="1880534" y="2321616"/>
              <a:ext cx="500462" cy="225869"/>
            </a:xfrm>
            <a:prstGeom prst="rect">
              <a:avLst/>
            </a:prstGeom>
            <a:pattFill prst="wave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19" name="Rectangle 218"/>
            <p:cNvSpPr/>
            <p:nvPr/>
          </p:nvSpPr>
          <p:spPr>
            <a:xfrm>
              <a:off x="2380997" y="2321616"/>
              <a:ext cx="1035950" cy="225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220" name="Group 219"/>
          <p:cNvGrpSpPr/>
          <p:nvPr/>
        </p:nvGrpSpPr>
        <p:grpSpPr>
          <a:xfrm>
            <a:off x="2948282" y="3975727"/>
            <a:ext cx="132959" cy="225869"/>
            <a:chOff x="1880534" y="2321616"/>
            <a:chExt cx="1536413" cy="225869"/>
          </a:xfrm>
        </p:grpSpPr>
        <p:sp>
          <p:nvSpPr>
            <p:cNvPr id="221" name="Rectangle 220"/>
            <p:cNvSpPr/>
            <p:nvPr/>
          </p:nvSpPr>
          <p:spPr>
            <a:xfrm>
              <a:off x="1880534" y="2321616"/>
              <a:ext cx="500462" cy="225869"/>
            </a:xfrm>
            <a:prstGeom prst="rect">
              <a:avLst/>
            </a:prstGeom>
            <a:pattFill prst="wave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22" name="Rectangle 221"/>
            <p:cNvSpPr/>
            <p:nvPr/>
          </p:nvSpPr>
          <p:spPr>
            <a:xfrm>
              <a:off x="2380997" y="2321616"/>
              <a:ext cx="1035950" cy="225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223" name="Group 222"/>
          <p:cNvGrpSpPr/>
          <p:nvPr/>
        </p:nvGrpSpPr>
        <p:grpSpPr>
          <a:xfrm>
            <a:off x="2991133" y="3975711"/>
            <a:ext cx="132959" cy="225869"/>
            <a:chOff x="1880534" y="2321616"/>
            <a:chExt cx="1536413" cy="225869"/>
          </a:xfrm>
        </p:grpSpPr>
        <p:sp>
          <p:nvSpPr>
            <p:cNvPr id="224" name="Rectangle 223"/>
            <p:cNvSpPr/>
            <p:nvPr/>
          </p:nvSpPr>
          <p:spPr>
            <a:xfrm>
              <a:off x="1880534" y="2321616"/>
              <a:ext cx="500462" cy="225869"/>
            </a:xfrm>
            <a:prstGeom prst="rect">
              <a:avLst/>
            </a:prstGeom>
            <a:pattFill prst="wave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25" name="Rectangle 224"/>
            <p:cNvSpPr/>
            <p:nvPr/>
          </p:nvSpPr>
          <p:spPr>
            <a:xfrm>
              <a:off x="2380997" y="2321616"/>
              <a:ext cx="1035950" cy="225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226" name="Group 225"/>
          <p:cNvGrpSpPr/>
          <p:nvPr/>
        </p:nvGrpSpPr>
        <p:grpSpPr>
          <a:xfrm>
            <a:off x="3033984" y="3975695"/>
            <a:ext cx="132959" cy="225869"/>
            <a:chOff x="1880534" y="2321616"/>
            <a:chExt cx="1536413" cy="225869"/>
          </a:xfrm>
        </p:grpSpPr>
        <p:sp>
          <p:nvSpPr>
            <p:cNvPr id="227" name="Rectangle 226"/>
            <p:cNvSpPr/>
            <p:nvPr/>
          </p:nvSpPr>
          <p:spPr>
            <a:xfrm>
              <a:off x="1880534" y="2321616"/>
              <a:ext cx="500462" cy="225869"/>
            </a:xfrm>
            <a:prstGeom prst="rect">
              <a:avLst/>
            </a:prstGeom>
            <a:pattFill prst="wave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28" name="Rectangle 227"/>
            <p:cNvSpPr/>
            <p:nvPr/>
          </p:nvSpPr>
          <p:spPr>
            <a:xfrm>
              <a:off x="2380997" y="2321616"/>
              <a:ext cx="1035950" cy="225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229" name="Group 228"/>
          <p:cNvGrpSpPr/>
          <p:nvPr/>
        </p:nvGrpSpPr>
        <p:grpSpPr>
          <a:xfrm>
            <a:off x="3081678" y="3975759"/>
            <a:ext cx="132959" cy="225869"/>
            <a:chOff x="1880534" y="2321616"/>
            <a:chExt cx="1536413" cy="225869"/>
          </a:xfrm>
        </p:grpSpPr>
        <p:sp>
          <p:nvSpPr>
            <p:cNvPr id="230" name="Rectangle 229"/>
            <p:cNvSpPr/>
            <p:nvPr/>
          </p:nvSpPr>
          <p:spPr>
            <a:xfrm>
              <a:off x="1880534" y="2321616"/>
              <a:ext cx="500462" cy="225869"/>
            </a:xfrm>
            <a:prstGeom prst="rect">
              <a:avLst/>
            </a:prstGeom>
            <a:pattFill prst="wave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31" name="Rectangle 230"/>
            <p:cNvSpPr/>
            <p:nvPr/>
          </p:nvSpPr>
          <p:spPr>
            <a:xfrm>
              <a:off x="2380997" y="2321616"/>
              <a:ext cx="1035950" cy="225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232" name="Group 231"/>
          <p:cNvGrpSpPr/>
          <p:nvPr/>
        </p:nvGrpSpPr>
        <p:grpSpPr>
          <a:xfrm>
            <a:off x="3124529" y="3975743"/>
            <a:ext cx="132959" cy="225869"/>
            <a:chOff x="1880534" y="2321616"/>
            <a:chExt cx="1536413" cy="225869"/>
          </a:xfrm>
        </p:grpSpPr>
        <p:sp>
          <p:nvSpPr>
            <p:cNvPr id="233" name="Rectangle 232"/>
            <p:cNvSpPr/>
            <p:nvPr/>
          </p:nvSpPr>
          <p:spPr>
            <a:xfrm>
              <a:off x="1880534" y="2321616"/>
              <a:ext cx="500462" cy="225869"/>
            </a:xfrm>
            <a:prstGeom prst="rect">
              <a:avLst/>
            </a:prstGeom>
            <a:pattFill prst="wave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34" name="Rectangle 233"/>
            <p:cNvSpPr/>
            <p:nvPr/>
          </p:nvSpPr>
          <p:spPr>
            <a:xfrm>
              <a:off x="2380997" y="2321616"/>
              <a:ext cx="1035950" cy="225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235" name="Group 234"/>
          <p:cNvGrpSpPr/>
          <p:nvPr/>
        </p:nvGrpSpPr>
        <p:grpSpPr>
          <a:xfrm>
            <a:off x="3167380" y="3975727"/>
            <a:ext cx="132959" cy="225869"/>
            <a:chOff x="1880534" y="2321616"/>
            <a:chExt cx="1536413" cy="225869"/>
          </a:xfrm>
        </p:grpSpPr>
        <p:sp>
          <p:nvSpPr>
            <p:cNvPr id="236" name="Rectangle 235"/>
            <p:cNvSpPr/>
            <p:nvPr/>
          </p:nvSpPr>
          <p:spPr>
            <a:xfrm>
              <a:off x="1880534" y="2321616"/>
              <a:ext cx="500462" cy="225869"/>
            </a:xfrm>
            <a:prstGeom prst="rect">
              <a:avLst/>
            </a:prstGeom>
            <a:pattFill prst="wave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37" name="Rectangle 236"/>
            <p:cNvSpPr/>
            <p:nvPr/>
          </p:nvSpPr>
          <p:spPr>
            <a:xfrm>
              <a:off x="2380997" y="2321616"/>
              <a:ext cx="1035950" cy="225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238" name="Group 237"/>
          <p:cNvGrpSpPr/>
          <p:nvPr/>
        </p:nvGrpSpPr>
        <p:grpSpPr>
          <a:xfrm>
            <a:off x="3210231" y="3975711"/>
            <a:ext cx="132959" cy="225869"/>
            <a:chOff x="1880534" y="2321616"/>
            <a:chExt cx="1536413" cy="225869"/>
          </a:xfrm>
        </p:grpSpPr>
        <p:sp>
          <p:nvSpPr>
            <p:cNvPr id="239" name="Rectangle 238"/>
            <p:cNvSpPr/>
            <p:nvPr/>
          </p:nvSpPr>
          <p:spPr>
            <a:xfrm>
              <a:off x="1880534" y="2321616"/>
              <a:ext cx="500462" cy="225869"/>
            </a:xfrm>
            <a:prstGeom prst="rect">
              <a:avLst/>
            </a:prstGeom>
            <a:pattFill prst="wave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40" name="Rectangle 239"/>
            <p:cNvSpPr/>
            <p:nvPr/>
          </p:nvSpPr>
          <p:spPr>
            <a:xfrm>
              <a:off x="2380997" y="2321616"/>
              <a:ext cx="1035950" cy="225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241" name="Group 240"/>
          <p:cNvGrpSpPr/>
          <p:nvPr/>
        </p:nvGrpSpPr>
        <p:grpSpPr>
          <a:xfrm>
            <a:off x="3253082" y="3975695"/>
            <a:ext cx="132959" cy="225869"/>
            <a:chOff x="1880534" y="2321616"/>
            <a:chExt cx="1536413" cy="225869"/>
          </a:xfrm>
        </p:grpSpPr>
        <p:sp>
          <p:nvSpPr>
            <p:cNvPr id="242" name="Rectangle 241"/>
            <p:cNvSpPr/>
            <p:nvPr/>
          </p:nvSpPr>
          <p:spPr>
            <a:xfrm>
              <a:off x="1880534" y="2321616"/>
              <a:ext cx="500462" cy="225869"/>
            </a:xfrm>
            <a:prstGeom prst="rect">
              <a:avLst/>
            </a:prstGeom>
            <a:pattFill prst="wave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43" name="Rectangle 242"/>
            <p:cNvSpPr/>
            <p:nvPr/>
          </p:nvSpPr>
          <p:spPr>
            <a:xfrm>
              <a:off x="2380997" y="2321616"/>
              <a:ext cx="1035950" cy="225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244" name="Group 243"/>
          <p:cNvGrpSpPr/>
          <p:nvPr/>
        </p:nvGrpSpPr>
        <p:grpSpPr>
          <a:xfrm>
            <a:off x="3295933" y="3975679"/>
            <a:ext cx="132959" cy="225869"/>
            <a:chOff x="1880534" y="2321616"/>
            <a:chExt cx="1536413" cy="225869"/>
          </a:xfrm>
        </p:grpSpPr>
        <p:sp>
          <p:nvSpPr>
            <p:cNvPr id="245" name="Rectangle 244"/>
            <p:cNvSpPr/>
            <p:nvPr/>
          </p:nvSpPr>
          <p:spPr>
            <a:xfrm>
              <a:off x="1880534" y="2321616"/>
              <a:ext cx="500462" cy="225869"/>
            </a:xfrm>
            <a:prstGeom prst="rect">
              <a:avLst/>
            </a:prstGeom>
            <a:pattFill prst="wave">
              <a:fgClr>
                <a:schemeClr val="tx1">
                  <a:lumMod val="50000"/>
                  <a:lumOff val="50000"/>
                </a:schemeClr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46" name="Rectangle 245"/>
            <p:cNvSpPr/>
            <p:nvPr/>
          </p:nvSpPr>
          <p:spPr>
            <a:xfrm>
              <a:off x="2380997" y="2321616"/>
              <a:ext cx="1035950" cy="225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265" name="TextBox 264"/>
          <p:cNvSpPr txBox="1"/>
          <p:nvPr/>
        </p:nvSpPr>
        <p:spPr>
          <a:xfrm>
            <a:off x="101598" y="2401243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i="0" dirty="0" smtClean="0"/>
              <a:t>Day-ahead</a:t>
            </a:r>
          </a:p>
        </p:txBody>
      </p:sp>
      <p:sp>
        <p:nvSpPr>
          <p:cNvPr id="266" name="TextBox 265"/>
          <p:cNvSpPr txBox="1"/>
          <p:nvPr/>
        </p:nvSpPr>
        <p:spPr>
          <a:xfrm>
            <a:off x="95952" y="3129382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i="0" dirty="0" smtClean="0"/>
              <a:t>Intermediate</a:t>
            </a:r>
          </a:p>
        </p:txBody>
      </p:sp>
      <p:sp>
        <p:nvSpPr>
          <p:cNvPr id="267" name="TextBox 266"/>
          <p:cNvSpPr txBox="1"/>
          <p:nvPr/>
        </p:nvSpPr>
        <p:spPr>
          <a:xfrm>
            <a:off x="101595" y="3846232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i="0" dirty="0" smtClean="0"/>
              <a:t>Real-time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119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000"/>
                            </p:stCondLst>
                            <p:childTnLst>
                              <p:par>
                                <p:cTn id="9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500"/>
                            </p:stCondLst>
                            <p:childTnLst>
                              <p:par>
                                <p:cTn id="1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000"/>
                            </p:stCondLst>
                            <p:childTnLst>
                              <p:par>
                                <p:cTn id="1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500"/>
                            </p:stCondLst>
                            <p:childTnLst>
                              <p:par>
                                <p:cTn id="1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6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9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2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000"/>
                            </p:stCondLst>
                            <p:childTnLst>
                              <p:par>
                                <p:cTn id="18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2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5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8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1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4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7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500"/>
                            </p:stCondLst>
                            <p:childTnLst>
                              <p:par>
                                <p:cTn id="20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6000"/>
                            </p:stCondLst>
                            <p:childTnLst>
                              <p:par>
                                <p:cTn id="2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6500"/>
                            </p:stCondLst>
                            <p:childTnLst>
                              <p:par>
                                <p:cTn id="2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063" y="3145411"/>
            <a:ext cx="7215187" cy="330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</p:pic>
      <p:sp>
        <p:nvSpPr>
          <p:cNvPr id="369669" name="Rectangle 5" descr="Zig zag"/>
          <p:cNvSpPr>
            <a:spLocks noChangeArrowheads="1"/>
          </p:cNvSpPr>
          <p:nvPr/>
        </p:nvSpPr>
        <p:spPr bwMode="auto">
          <a:xfrm>
            <a:off x="1485250" y="5166298"/>
            <a:ext cx="6578600" cy="787400"/>
          </a:xfrm>
          <a:prstGeom prst="rect">
            <a:avLst/>
          </a:prstGeom>
          <a:pattFill prst="zigZag">
            <a:fgClr>
              <a:srgbClr val="0000EA"/>
            </a:fgClr>
            <a:bgClr>
              <a:srgbClr val="FFFFFF"/>
            </a:bgClr>
          </a:patt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9670" name="Rectangle 6"/>
          <p:cNvSpPr>
            <a:spLocks noChangeArrowheads="1"/>
          </p:cNvSpPr>
          <p:nvPr/>
        </p:nvSpPr>
        <p:spPr bwMode="auto">
          <a:xfrm>
            <a:off x="1486838" y="4672586"/>
            <a:ext cx="6578600" cy="482600"/>
          </a:xfrm>
          <a:prstGeom prst="rect">
            <a:avLst/>
          </a:prstGeom>
          <a:solidFill>
            <a:schemeClr val="folHlink">
              <a:alpha val="85097"/>
            </a:scheme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9671" name="Rectangle 7"/>
          <p:cNvSpPr>
            <a:spLocks noChangeArrowheads="1"/>
          </p:cNvSpPr>
          <p:nvPr/>
        </p:nvSpPr>
        <p:spPr bwMode="auto">
          <a:xfrm>
            <a:off x="2186925" y="4343973"/>
            <a:ext cx="1028700" cy="330200"/>
          </a:xfrm>
          <a:prstGeom prst="rect">
            <a:avLst/>
          </a:prstGeom>
          <a:solidFill>
            <a:schemeClr val="folHlink">
              <a:alpha val="85097"/>
            </a:scheme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9672" name="Rectangle 8"/>
          <p:cNvSpPr>
            <a:spLocks noChangeArrowheads="1"/>
          </p:cNvSpPr>
          <p:nvPr/>
        </p:nvSpPr>
        <p:spPr bwMode="auto">
          <a:xfrm>
            <a:off x="1490013" y="4447161"/>
            <a:ext cx="698500" cy="215900"/>
          </a:xfrm>
          <a:prstGeom prst="rect">
            <a:avLst/>
          </a:prstGeom>
          <a:solidFill>
            <a:srgbClr val="2AA82A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9673" name="Rectangle 9"/>
          <p:cNvSpPr>
            <a:spLocks noChangeArrowheads="1"/>
          </p:cNvSpPr>
          <p:nvPr/>
        </p:nvSpPr>
        <p:spPr bwMode="auto">
          <a:xfrm>
            <a:off x="4525313" y="4345561"/>
            <a:ext cx="876300" cy="330200"/>
          </a:xfrm>
          <a:prstGeom prst="rect">
            <a:avLst/>
          </a:prstGeom>
          <a:solidFill>
            <a:srgbClr val="2AA82A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9674" name="Rectangle 10"/>
          <p:cNvSpPr>
            <a:spLocks noChangeArrowheads="1"/>
          </p:cNvSpPr>
          <p:nvPr/>
        </p:nvSpPr>
        <p:spPr bwMode="auto">
          <a:xfrm>
            <a:off x="1491600" y="4232848"/>
            <a:ext cx="698500" cy="215900"/>
          </a:xfrm>
          <a:prstGeom prst="rect">
            <a:avLst/>
          </a:prstGeom>
          <a:solidFill>
            <a:srgbClr val="0000EA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9675" name="Rectangle 11"/>
          <p:cNvSpPr>
            <a:spLocks noChangeArrowheads="1"/>
          </p:cNvSpPr>
          <p:nvPr/>
        </p:nvSpPr>
        <p:spPr bwMode="auto">
          <a:xfrm>
            <a:off x="1493188" y="4018536"/>
            <a:ext cx="393700" cy="215900"/>
          </a:xfrm>
          <a:prstGeom prst="rect">
            <a:avLst/>
          </a:prstGeom>
          <a:solidFill>
            <a:srgbClr val="0000EA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9676" name="Rectangle 12"/>
          <p:cNvSpPr>
            <a:spLocks noChangeArrowheads="1"/>
          </p:cNvSpPr>
          <p:nvPr/>
        </p:nvSpPr>
        <p:spPr bwMode="auto">
          <a:xfrm>
            <a:off x="1494775" y="3804223"/>
            <a:ext cx="266700" cy="215900"/>
          </a:xfrm>
          <a:prstGeom prst="rect">
            <a:avLst/>
          </a:prstGeom>
          <a:solidFill>
            <a:srgbClr val="33CC33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9677" name="Rectangle 13"/>
          <p:cNvSpPr>
            <a:spLocks noChangeArrowheads="1"/>
          </p:cNvSpPr>
          <p:nvPr/>
        </p:nvSpPr>
        <p:spPr bwMode="auto">
          <a:xfrm>
            <a:off x="2213913" y="4015361"/>
            <a:ext cx="939800" cy="330200"/>
          </a:xfrm>
          <a:prstGeom prst="rect">
            <a:avLst/>
          </a:prstGeom>
          <a:solidFill>
            <a:srgbClr val="2AA82A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9678" name="Rectangle 14"/>
          <p:cNvSpPr>
            <a:spLocks noChangeArrowheads="1"/>
          </p:cNvSpPr>
          <p:nvPr/>
        </p:nvSpPr>
        <p:spPr bwMode="auto">
          <a:xfrm>
            <a:off x="2228200" y="3686748"/>
            <a:ext cx="838200" cy="330200"/>
          </a:xfrm>
          <a:prstGeom prst="rect">
            <a:avLst/>
          </a:prstGeom>
          <a:solidFill>
            <a:srgbClr val="0000EA">
              <a:alpha val="4313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9680" name="Rectangle 16"/>
          <p:cNvSpPr>
            <a:spLocks noChangeArrowheads="1"/>
          </p:cNvSpPr>
          <p:nvPr/>
        </p:nvSpPr>
        <p:spPr bwMode="auto">
          <a:xfrm>
            <a:off x="3371200" y="4016948"/>
            <a:ext cx="850900" cy="330200"/>
          </a:xfrm>
          <a:prstGeom prst="rect">
            <a:avLst/>
          </a:prstGeom>
          <a:solidFill>
            <a:srgbClr val="2AA82A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9681" name="Rectangle 17"/>
          <p:cNvSpPr>
            <a:spLocks noChangeArrowheads="1"/>
          </p:cNvSpPr>
          <p:nvPr/>
        </p:nvSpPr>
        <p:spPr bwMode="auto">
          <a:xfrm>
            <a:off x="3217213" y="4345561"/>
            <a:ext cx="1028700" cy="330200"/>
          </a:xfrm>
          <a:prstGeom prst="rect">
            <a:avLst/>
          </a:prstGeom>
          <a:solidFill>
            <a:schemeClr val="folHlink">
              <a:alpha val="85097"/>
            </a:scheme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9682" name="Rectangle 18"/>
          <p:cNvSpPr>
            <a:spLocks noChangeArrowheads="1"/>
          </p:cNvSpPr>
          <p:nvPr/>
        </p:nvSpPr>
        <p:spPr bwMode="auto">
          <a:xfrm>
            <a:off x="4668188" y="4005836"/>
            <a:ext cx="673100" cy="330200"/>
          </a:xfrm>
          <a:prstGeom prst="rect">
            <a:avLst/>
          </a:prstGeom>
          <a:solidFill>
            <a:srgbClr val="0000EA">
              <a:alpha val="4313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9683" name="Rectangle 19"/>
          <p:cNvSpPr>
            <a:spLocks noChangeArrowheads="1"/>
          </p:cNvSpPr>
          <p:nvPr/>
        </p:nvSpPr>
        <p:spPr bwMode="auto">
          <a:xfrm>
            <a:off x="3552175" y="3689923"/>
            <a:ext cx="571500" cy="330200"/>
          </a:xfrm>
          <a:prstGeom prst="rect">
            <a:avLst/>
          </a:prstGeom>
          <a:solidFill>
            <a:srgbClr val="0000EA">
              <a:alpha val="4313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9686" name="Rectangle 22"/>
          <p:cNvSpPr>
            <a:spLocks noChangeArrowheads="1"/>
          </p:cNvSpPr>
          <p:nvPr/>
        </p:nvSpPr>
        <p:spPr bwMode="auto">
          <a:xfrm>
            <a:off x="4684063" y="3869311"/>
            <a:ext cx="609600" cy="139700"/>
          </a:xfrm>
          <a:prstGeom prst="rect">
            <a:avLst/>
          </a:prstGeom>
          <a:solidFill>
            <a:srgbClr val="33CC33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9687" name="Rectangle 23"/>
          <p:cNvSpPr>
            <a:spLocks noChangeArrowheads="1"/>
          </p:cNvSpPr>
          <p:nvPr/>
        </p:nvSpPr>
        <p:spPr bwMode="auto">
          <a:xfrm>
            <a:off x="5801663" y="4009011"/>
            <a:ext cx="736600" cy="330200"/>
          </a:xfrm>
          <a:prstGeom prst="rect">
            <a:avLst/>
          </a:prstGeom>
          <a:solidFill>
            <a:srgbClr val="0000EA">
              <a:alpha val="4313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9688" name="Rectangle 24"/>
          <p:cNvSpPr>
            <a:spLocks noChangeArrowheads="1"/>
          </p:cNvSpPr>
          <p:nvPr/>
        </p:nvSpPr>
        <p:spPr bwMode="auto">
          <a:xfrm>
            <a:off x="6789088" y="4336036"/>
            <a:ext cx="952500" cy="330200"/>
          </a:xfrm>
          <a:prstGeom prst="rect">
            <a:avLst/>
          </a:prstGeom>
          <a:solidFill>
            <a:srgbClr val="2AA82A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9689" name="Rectangle 25"/>
          <p:cNvSpPr>
            <a:spLocks noChangeArrowheads="1"/>
          </p:cNvSpPr>
          <p:nvPr/>
        </p:nvSpPr>
        <p:spPr bwMode="auto">
          <a:xfrm>
            <a:off x="6844650" y="3985198"/>
            <a:ext cx="800100" cy="330200"/>
          </a:xfrm>
          <a:prstGeom prst="rect">
            <a:avLst/>
          </a:prstGeom>
          <a:solidFill>
            <a:srgbClr val="0000EA">
              <a:alpha val="4313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9692" name="Rectangle 28"/>
          <p:cNvSpPr>
            <a:spLocks noChangeArrowheads="1"/>
          </p:cNvSpPr>
          <p:nvPr/>
        </p:nvSpPr>
        <p:spPr bwMode="auto">
          <a:xfrm>
            <a:off x="7252638" y="3669286"/>
            <a:ext cx="406400" cy="330200"/>
          </a:xfrm>
          <a:prstGeom prst="rect">
            <a:avLst/>
          </a:prstGeom>
          <a:solidFill>
            <a:srgbClr val="0000EA">
              <a:alpha val="4313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9694" name="Rectangle 30"/>
          <p:cNvSpPr>
            <a:spLocks noChangeArrowheads="1"/>
          </p:cNvSpPr>
          <p:nvPr/>
        </p:nvSpPr>
        <p:spPr bwMode="auto">
          <a:xfrm>
            <a:off x="5698475" y="4350323"/>
            <a:ext cx="952500" cy="330200"/>
          </a:xfrm>
          <a:prstGeom prst="rect">
            <a:avLst/>
          </a:prstGeom>
          <a:solidFill>
            <a:srgbClr val="2AA82A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9695" name="Rectangle 31"/>
          <p:cNvSpPr>
            <a:spLocks noChangeArrowheads="1"/>
          </p:cNvSpPr>
          <p:nvPr/>
        </p:nvSpPr>
        <p:spPr bwMode="auto">
          <a:xfrm>
            <a:off x="6992288" y="3701036"/>
            <a:ext cx="190500" cy="279400"/>
          </a:xfrm>
          <a:prstGeom prst="rect">
            <a:avLst/>
          </a:prstGeom>
          <a:solidFill>
            <a:srgbClr val="FF33CC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9697" name="Freeform 33"/>
          <p:cNvSpPr>
            <a:spLocks/>
          </p:cNvSpPr>
          <p:nvPr/>
        </p:nvSpPr>
        <p:spPr bwMode="auto">
          <a:xfrm>
            <a:off x="3398188" y="3675636"/>
            <a:ext cx="152400" cy="338137"/>
          </a:xfrm>
          <a:custGeom>
            <a:avLst/>
            <a:gdLst>
              <a:gd name="T0" fmla="*/ 0 w 96"/>
              <a:gd name="T1" fmla="*/ 2147483647 h 213"/>
              <a:gd name="T2" fmla="*/ 2147483647 w 96"/>
              <a:gd name="T3" fmla="*/ 2147483647 h 213"/>
              <a:gd name="T4" fmla="*/ 2147483647 w 96"/>
              <a:gd name="T5" fmla="*/ 0 h 213"/>
              <a:gd name="T6" fmla="*/ 2147483647 w 96"/>
              <a:gd name="T7" fmla="*/ 2147483647 h 213"/>
              <a:gd name="T8" fmla="*/ 2147483647 w 96"/>
              <a:gd name="T9" fmla="*/ 2147483647 h 213"/>
              <a:gd name="T10" fmla="*/ 0 w 96"/>
              <a:gd name="T11" fmla="*/ 2147483647 h 2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6"/>
              <a:gd name="T19" fmla="*/ 0 h 213"/>
              <a:gd name="T20" fmla="*/ 96 w 96"/>
              <a:gd name="T21" fmla="*/ 213 h 2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6" h="213">
                <a:moveTo>
                  <a:pt x="0" y="210"/>
                </a:moveTo>
                <a:lnTo>
                  <a:pt x="27" y="21"/>
                </a:lnTo>
                <a:lnTo>
                  <a:pt x="60" y="0"/>
                </a:lnTo>
                <a:lnTo>
                  <a:pt x="93" y="12"/>
                </a:lnTo>
                <a:lnTo>
                  <a:pt x="96" y="213"/>
                </a:lnTo>
                <a:lnTo>
                  <a:pt x="0" y="210"/>
                </a:lnTo>
                <a:close/>
              </a:path>
            </a:pathLst>
          </a:custGeom>
          <a:solidFill>
            <a:srgbClr val="FF33CC"/>
          </a:solidFill>
          <a:ln w="12700">
            <a:solidFill>
              <a:schemeClr val="tx1"/>
            </a:solidFill>
            <a:round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9698" name="Freeform 34"/>
          <p:cNvSpPr>
            <a:spLocks/>
          </p:cNvSpPr>
          <p:nvPr/>
        </p:nvSpPr>
        <p:spPr bwMode="auto">
          <a:xfrm>
            <a:off x="5398438" y="4518598"/>
            <a:ext cx="300037" cy="152400"/>
          </a:xfrm>
          <a:custGeom>
            <a:avLst/>
            <a:gdLst>
              <a:gd name="T0" fmla="*/ 0 w 189"/>
              <a:gd name="T1" fmla="*/ 0 h 96"/>
              <a:gd name="T2" fmla="*/ 2147483647 w 189"/>
              <a:gd name="T3" fmla="*/ 2147483647 h 96"/>
              <a:gd name="T4" fmla="*/ 2147483647 w 189"/>
              <a:gd name="T5" fmla="*/ 2147483647 h 96"/>
              <a:gd name="T6" fmla="*/ 2147483647 w 189"/>
              <a:gd name="T7" fmla="*/ 2147483647 h 96"/>
              <a:gd name="T8" fmla="*/ 2147483647 w 189"/>
              <a:gd name="T9" fmla="*/ 2147483647 h 96"/>
              <a:gd name="T10" fmla="*/ 2147483647 w 189"/>
              <a:gd name="T11" fmla="*/ 2147483647 h 96"/>
              <a:gd name="T12" fmla="*/ 2147483647 w 189"/>
              <a:gd name="T13" fmla="*/ 2147483647 h 96"/>
              <a:gd name="T14" fmla="*/ 2147483647 w 189"/>
              <a:gd name="T15" fmla="*/ 2147483647 h 96"/>
              <a:gd name="T16" fmla="*/ 0 w 189"/>
              <a:gd name="T17" fmla="*/ 2147483647 h 96"/>
              <a:gd name="T18" fmla="*/ 0 w 189"/>
              <a:gd name="T19" fmla="*/ 0 h 9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89"/>
              <a:gd name="T31" fmla="*/ 0 h 96"/>
              <a:gd name="T32" fmla="*/ 189 w 189"/>
              <a:gd name="T33" fmla="*/ 96 h 9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89" h="96">
                <a:moveTo>
                  <a:pt x="0" y="0"/>
                </a:moveTo>
                <a:lnTo>
                  <a:pt x="24" y="3"/>
                </a:lnTo>
                <a:lnTo>
                  <a:pt x="54" y="63"/>
                </a:lnTo>
                <a:lnTo>
                  <a:pt x="90" y="33"/>
                </a:lnTo>
                <a:lnTo>
                  <a:pt x="117" y="63"/>
                </a:lnTo>
                <a:lnTo>
                  <a:pt x="150" y="21"/>
                </a:lnTo>
                <a:lnTo>
                  <a:pt x="189" y="15"/>
                </a:lnTo>
                <a:lnTo>
                  <a:pt x="189" y="96"/>
                </a:lnTo>
                <a:lnTo>
                  <a:pt x="0" y="93"/>
                </a:lnTo>
                <a:lnTo>
                  <a:pt x="0" y="0"/>
                </a:lnTo>
                <a:close/>
              </a:path>
            </a:pathLst>
          </a:custGeom>
          <a:solidFill>
            <a:srgbClr val="FF33CC"/>
          </a:solidFill>
          <a:ln w="12700">
            <a:solidFill>
              <a:schemeClr val="tx1"/>
            </a:solidFill>
            <a:round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9699" name="Freeform 35"/>
          <p:cNvSpPr>
            <a:spLocks/>
          </p:cNvSpPr>
          <p:nvPr/>
        </p:nvSpPr>
        <p:spPr bwMode="auto">
          <a:xfrm>
            <a:off x="4241150" y="4451923"/>
            <a:ext cx="280988" cy="219075"/>
          </a:xfrm>
          <a:custGeom>
            <a:avLst/>
            <a:gdLst>
              <a:gd name="T0" fmla="*/ 0 w 177"/>
              <a:gd name="T1" fmla="*/ 0 h 138"/>
              <a:gd name="T2" fmla="*/ 2147483647 w 177"/>
              <a:gd name="T3" fmla="*/ 2147483647 h 138"/>
              <a:gd name="T4" fmla="*/ 2147483647 w 177"/>
              <a:gd name="T5" fmla="*/ 2147483647 h 138"/>
              <a:gd name="T6" fmla="*/ 2147483647 w 177"/>
              <a:gd name="T7" fmla="*/ 2147483647 h 138"/>
              <a:gd name="T8" fmla="*/ 2147483647 w 177"/>
              <a:gd name="T9" fmla="*/ 2147483647 h 138"/>
              <a:gd name="T10" fmla="*/ 2147483647 w 177"/>
              <a:gd name="T11" fmla="*/ 2147483647 h 138"/>
              <a:gd name="T12" fmla="*/ 2147483647 w 177"/>
              <a:gd name="T13" fmla="*/ 2147483647 h 138"/>
              <a:gd name="T14" fmla="*/ 2147483647 w 177"/>
              <a:gd name="T15" fmla="*/ 2147483647 h 138"/>
              <a:gd name="T16" fmla="*/ 2147483647 w 177"/>
              <a:gd name="T17" fmla="*/ 2147483647 h 138"/>
              <a:gd name="T18" fmla="*/ 0 w 177"/>
              <a:gd name="T19" fmla="*/ 0 h 13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77"/>
              <a:gd name="T31" fmla="*/ 0 h 138"/>
              <a:gd name="T32" fmla="*/ 177 w 177"/>
              <a:gd name="T33" fmla="*/ 138 h 13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77" h="138">
                <a:moveTo>
                  <a:pt x="0" y="0"/>
                </a:moveTo>
                <a:lnTo>
                  <a:pt x="21" y="54"/>
                </a:lnTo>
                <a:lnTo>
                  <a:pt x="54" y="27"/>
                </a:lnTo>
                <a:lnTo>
                  <a:pt x="84" y="24"/>
                </a:lnTo>
                <a:lnTo>
                  <a:pt x="114" y="105"/>
                </a:lnTo>
                <a:lnTo>
                  <a:pt x="144" y="123"/>
                </a:lnTo>
                <a:lnTo>
                  <a:pt x="174" y="84"/>
                </a:lnTo>
                <a:lnTo>
                  <a:pt x="177" y="138"/>
                </a:lnTo>
                <a:lnTo>
                  <a:pt x="3" y="135"/>
                </a:lnTo>
                <a:lnTo>
                  <a:pt x="0" y="0"/>
                </a:lnTo>
                <a:close/>
              </a:path>
            </a:pathLst>
          </a:custGeom>
          <a:solidFill>
            <a:srgbClr val="FF33CC"/>
          </a:solidFill>
          <a:ln w="12700">
            <a:solidFill>
              <a:schemeClr val="tx1"/>
            </a:solidFill>
            <a:round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Rectangle 2"/>
          <p:cNvSpPr txBox="1">
            <a:spLocks noChangeArrowheads="1"/>
          </p:cNvSpPr>
          <p:nvPr/>
        </p:nvSpPr>
        <p:spPr>
          <a:xfrm>
            <a:off x="289366" y="213360"/>
            <a:ext cx="8854633" cy="75184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l"/>
            <a:r>
              <a:rPr lang="en-US" i="0" dirty="0">
                <a:solidFill>
                  <a:schemeClr val="tx2"/>
                </a:solidFill>
              </a:rPr>
              <a:t>The time-staging of decisions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485250" y="1447800"/>
            <a:ext cx="5970588" cy="1790700"/>
            <a:chOff x="1485250" y="1257300"/>
            <a:chExt cx="5970588" cy="1790700"/>
          </a:xfrm>
        </p:grpSpPr>
        <p:cxnSp>
          <p:nvCxnSpPr>
            <p:cNvPr id="5" name="Straight Connector 4"/>
            <p:cNvCxnSpPr/>
            <p:nvPr/>
          </p:nvCxnSpPr>
          <p:spPr bwMode="auto">
            <a:xfrm>
              <a:off x="1485250" y="1257300"/>
              <a:ext cx="0" cy="179070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" name="Straight Arrow Connector 6"/>
            <p:cNvCxnSpPr/>
            <p:nvPr/>
          </p:nvCxnSpPr>
          <p:spPr bwMode="auto">
            <a:xfrm>
              <a:off x="1485250" y="1485900"/>
              <a:ext cx="5970588" cy="0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cxnSp>
        <p:nvCxnSpPr>
          <p:cNvPr id="71" name="Straight Connector 70"/>
          <p:cNvCxnSpPr/>
          <p:nvPr/>
        </p:nvCxnSpPr>
        <p:spPr bwMode="auto">
          <a:xfrm>
            <a:off x="3641264" y="2502932"/>
            <a:ext cx="0" cy="735568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5" name="Straight Connector 84"/>
          <p:cNvCxnSpPr/>
          <p:nvPr/>
        </p:nvCxnSpPr>
        <p:spPr bwMode="auto">
          <a:xfrm>
            <a:off x="5444664" y="1587500"/>
            <a:ext cx="0" cy="165100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5275151" y="1041131"/>
          <a:ext cx="319737" cy="406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4" name="Equation" r:id="rId5" imgW="139680" imgH="177480" progId="Equation.DSMT4">
                  <p:embed/>
                </p:oleObj>
              </mc:Choice>
              <mc:Fallback>
                <p:oleObj name="Equation" r:id="rId5" imgW="139680" imgH="17748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275151" y="1041131"/>
                        <a:ext cx="319737" cy="406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/>
          </p:nvPr>
        </p:nvGraphicFramePr>
        <p:xfrm>
          <a:off x="1423988" y="1082675"/>
          <a:ext cx="20320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5" name="Equation" r:id="rId7" imgW="88560" imgH="152280" progId="Equation.DSMT4">
                  <p:embed/>
                </p:oleObj>
              </mc:Choice>
              <mc:Fallback>
                <p:oleObj name="Equation" r:id="rId7" imgW="88560" imgH="152280" progId="Equation.DSMT4">
                  <p:embed/>
                  <p:pic>
                    <p:nvPicPr>
                      <p:cNvPr id="22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3988" y="1082675"/>
                        <a:ext cx="203200" cy="349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" name="Rectangle 15"/>
          <p:cNvSpPr>
            <a:spLocks noChangeArrowheads="1"/>
          </p:cNvSpPr>
          <p:nvPr/>
        </p:nvSpPr>
        <p:spPr bwMode="auto">
          <a:xfrm>
            <a:off x="2737788" y="3485136"/>
            <a:ext cx="292100" cy="203200"/>
          </a:xfrm>
          <a:prstGeom prst="rect">
            <a:avLst/>
          </a:prstGeom>
          <a:solidFill>
            <a:srgbClr val="33CC33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" name="Rectangle 21"/>
          <p:cNvSpPr>
            <a:spLocks noChangeArrowheads="1"/>
          </p:cNvSpPr>
          <p:nvPr/>
        </p:nvSpPr>
        <p:spPr bwMode="auto">
          <a:xfrm>
            <a:off x="3818875" y="3474023"/>
            <a:ext cx="292100" cy="203200"/>
          </a:xfrm>
          <a:prstGeom prst="rect">
            <a:avLst/>
          </a:prstGeom>
          <a:solidFill>
            <a:srgbClr val="33CC33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" name="Rectangle 29"/>
          <p:cNvSpPr>
            <a:spLocks noChangeArrowheads="1"/>
          </p:cNvSpPr>
          <p:nvPr/>
        </p:nvSpPr>
        <p:spPr bwMode="auto">
          <a:xfrm>
            <a:off x="7339950" y="3464498"/>
            <a:ext cx="292100" cy="203200"/>
          </a:xfrm>
          <a:prstGeom prst="rect">
            <a:avLst/>
          </a:prstGeom>
          <a:solidFill>
            <a:srgbClr val="33CC33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64" name="Straight Connector 63"/>
          <p:cNvCxnSpPr/>
          <p:nvPr/>
        </p:nvCxnSpPr>
        <p:spPr bwMode="auto">
          <a:xfrm>
            <a:off x="2396664" y="2134632"/>
            <a:ext cx="0" cy="1103868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Arrow Connector 5"/>
          <p:cNvCxnSpPr/>
          <p:nvPr/>
        </p:nvCxnSpPr>
        <p:spPr bwMode="auto">
          <a:xfrm>
            <a:off x="1494775" y="1943100"/>
            <a:ext cx="3949889" cy="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6" name="Straight Arrow Connector 45"/>
          <p:cNvCxnSpPr/>
          <p:nvPr/>
        </p:nvCxnSpPr>
        <p:spPr bwMode="auto">
          <a:xfrm>
            <a:off x="2396664" y="2324100"/>
            <a:ext cx="3035300" cy="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48" name="Straight Arrow Connector 47"/>
          <p:cNvCxnSpPr/>
          <p:nvPr/>
        </p:nvCxnSpPr>
        <p:spPr bwMode="auto">
          <a:xfrm>
            <a:off x="3641264" y="2692400"/>
            <a:ext cx="1790700" cy="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arrow"/>
          </a:ln>
          <a:effectLst/>
        </p:spPr>
      </p:cxnSp>
      <p:cxnSp>
        <p:nvCxnSpPr>
          <p:cNvPr id="51" name="Straight Connector 50"/>
          <p:cNvCxnSpPr/>
          <p:nvPr/>
        </p:nvCxnSpPr>
        <p:spPr bwMode="auto">
          <a:xfrm>
            <a:off x="4934427" y="2921000"/>
            <a:ext cx="0" cy="31750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5573063" y="1765300"/>
            <a:ext cx="2826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i="0" dirty="0" smtClean="0"/>
              <a:t>Day-ahead unit commitment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5573063" y="2133600"/>
            <a:ext cx="2890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i="0" dirty="0" smtClean="0"/>
              <a:t>Load curtailment notification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573063" y="2489200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i="0" dirty="0" smtClean="0"/>
              <a:t>Natural gas generation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4934427" y="2794000"/>
            <a:ext cx="3154005" cy="369332"/>
            <a:chOff x="4934427" y="2794000"/>
            <a:chExt cx="3154005" cy="369332"/>
          </a:xfrm>
        </p:grpSpPr>
        <p:cxnSp>
          <p:nvCxnSpPr>
            <p:cNvPr id="53" name="Straight Arrow Connector 52"/>
            <p:cNvCxnSpPr/>
            <p:nvPr/>
          </p:nvCxnSpPr>
          <p:spPr bwMode="auto">
            <a:xfrm>
              <a:off x="4934427" y="2997200"/>
              <a:ext cx="497537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  <p:sp>
          <p:nvSpPr>
            <p:cNvPr id="61" name="TextBox 60"/>
            <p:cNvSpPr txBox="1"/>
            <p:nvPr/>
          </p:nvSpPr>
          <p:spPr>
            <a:xfrm>
              <a:off x="5573063" y="2794000"/>
              <a:ext cx="25153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i="0" dirty="0" smtClean="0"/>
                <a:t>Tapping spinning reserve</a:t>
              </a:r>
            </a:p>
          </p:txBody>
        </p:sp>
      </p:grp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007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6" grpId="0"/>
      <p:bldP spid="59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063" y="3145411"/>
            <a:ext cx="7215187" cy="330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</p:pic>
      <p:sp>
        <p:nvSpPr>
          <p:cNvPr id="369669" name="Rectangle 5" descr="Zig zag"/>
          <p:cNvSpPr>
            <a:spLocks noChangeArrowheads="1"/>
          </p:cNvSpPr>
          <p:nvPr/>
        </p:nvSpPr>
        <p:spPr bwMode="auto">
          <a:xfrm>
            <a:off x="1485250" y="5166298"/>
            <a:ext cx="6578600" cy="787400"/>
          </a:xfrm>
          <a:prstGeom prst="rect">
            <a:avLst/>
          </a:prstGeom>
          <a:pattFill prst="zigZag">
            <a:fgClr>
              <a:srgbClr val="0000EA"/>
            </a:fgClr>
            <a:bgClr>
              <a:srgbClr val="FFFFFF"/>
            </a:bgClr>
          </a:patt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9670" name="Rectangle 6"/>
          <p:cNvSpPr>
            <a:spLocks noChangeArrowheads="1"/>
          </p:cNvSpPr>
          <p:nvPr/>
        </p:nvSpPr>
        <p:spPr bwMode="auto">
          <a:xfrm>
            <a:off x="1486838" y="4672586"/>
            <a:ext cx="6578600" cy="482600"/>
          </a:xfrm>
          <a:prstGeom prst="rect">
            <a:avLst/>
          </a:prstGeom>
          <a:solidFill>
            <a:schemeClr val="folHlink">
              <a:alpha val="85097"/>
            </a:scheme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9671" name="Rectangle 7"/>
          <p:cNvSpPr>
            <a:spLocks noChangeArrowheads="1"/>
          </p:cNvSpPr>
          <p:nvPr/>
        </p:nvSpPr>
        <p:spPr bwMode="auto">
          <a:xfrm>
            <a:off x="2186925" y="4343973"/>
            <a:ext cx="1028700" cy="330200"/>
          </a:xfrm>
          <a:prstGeom prst="rect">
            <a:avLst/>
          </a:prstGeom>
          <a:solidFill>
            <a:schemeClr val="folHlink">
              <a:alpha val="85097"/>
            </a:scheme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9672" name="Rectangle 8"/>
          <p:cNvSpPr>
            <a:spLocks noChangeArrowheads="1"/>
          </p:cNvSpPr>
          <p:nvPr/>
        </p:nvSpPr>
        <p:spPr bwMode="auto">
          <a:xfrm>
            <a:off x="1490013" y="4447161"/>
            <a:ext cx="698500" cy="215900"/>
          </a:xfrm>
          <a:prstGeom prst="rect">
            <a:avLst/>
          </a:prstGeom>
          <a:solidFill>
            <a:srgbClr val="2AA82A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9673" name="Rectangle 9"/>
          <p:cNvSpPr>
            <a:spLocks noChangeArrowheads="1"/>
          </p:cNvSpPr>
          <p:nvPr/>
        </p:nvSpPr>
        <p:spPr bwMode="auto">
          <a:xfrm>
            <a:off x="4525313" y="4345561"/>
            <a:ext cx="876300" cy="330200"/>
          </a:xfrm>
          <a:prstGeom prst="rect">
            <a:avLst/>
          </a:prstGeom>
          <a:solidFill>
            <a:srgbClr val="2AA82A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9674" name="Rectangle 10"/>
          <p:cNvSpPr>
            <a:spLocks noChangeArrowheads="1"/>
          </p:cNvSpPr>
          <p:nvPr/>
        </p:nvSpPr>
        <p:spPr bwMode="auto">
          <a:xfrm>
            <a:off x="1491600" y="4232848"/>
            <a:ext cx="698500" cy="215900"/>
          </a:xfrm>
          <a:prstGeom prst="rect">
            <a:avLst/>
          </a:prstGeom>
          <a:solidFill>
            <a:srgbClr val="0000EA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9675" name="Rectangle 11"/>
          <p:cNvSpPr>
            <a:spLocks noChangeArrowheads="1"/>
          </p:cNvSpPr>
          <p:nvPr/>
        </p:nvSpPr>
        <p:spPr bwMode="auto">
          <a:xfrm>
            <a:off x="1493188" y="4018536"/>
            <a:ext cx="393700" cy="215900"/>
          </a:xfrm>
          <a:prstGeom prst="rect">
            <a:avLst/>
          </a:prstGeom>
          <a:solidFill>
            <a:srgbClr val="0000EA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9676" name="Rectangle 12"/>
          <p:cNvSpPr>
            <a:spLocks noChangeArrowheads="1"/>
          </p:cNvSpPr>
          <p:nvPr/>
        </p:nvSpPr>
        <p:spPr bwMode="auto">
          <a:xfrm>
            <a:off x="1494775" y="3804223"/>
            <a:ext cx="266700" cy="215900"/>
          </a:xfrm>
          <a:prstGeom prst="rect">
            <a:avLst/>
          </a:prstGeom>
          <a:solidFill>
            <a:srgbClr val="33CC33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9677" name="Rectangle 13"/>
          <p:cNvSpPr>
            <a:spLocks noChangeArrowheads="1"/>
          </p:cNvSpPr>
          <p:nvPr/>
        </p:nvSpPr>
        <p:spPr bwMode="auto">
          <a:xfrm>
            <a:off x="2213913" y="4015361"/>
            <a:ext cx="939800" cy="330200"/>
          </a:xfrm>
          <a:prstGeom prst="rect">
            <a:avLst/>
          </a:prstGeom>
          <a:solidFill>
            <a:srgbClr val="2AA82A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9678" name="Rectangle 14"/>
          <p:cNvSpPr>
            <a:spLocks noChangeArrowheads="1"/>
          </p:cNvSpPr>
          <p:nvPr/>
        </p:nvSpPr>
        <p:spPr bwMode="auto">
          <a:xfrm>
            <a:off x="2228200" y="3686748"/>
            <a:ext cx="838200" cy="330200"/>
          </a:xfrm>
          <a:prstGeom prst="rect">
            <a:avLst/>
          </a:prstGeom>
          <a:solidFill>
            <a:srgbClr val="0000EA">
              <a:alpha val="4313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9680" name="Rectangle 16"/>
          <p:cNvSpPr>
            <a:spLocks noChangeArrowheads="1"/>
          </p:cNvSpPr>
          <p:nvPr/>
        </p:nvSpPr>
        <p:spPr bwMode="auto">
          <a:xfrm>
            <a:off x="3371200" y="4016948"/>
            <a:ext cx="850900" cy="330200"/>
          </a:xfrm>
          <a:prstGeom prst="rect">
            <a:avLst/>
          </a:prstGeom>
          <a:solidFill>
            <a:srgbClr val="2AA82A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9681" name="Rectangle 17"/>
          <p:cNvSpPr>
            <a:spLocks noChangeArrowheads="1"/>
          </p:cNvSpPr>
          <p:nvPr/>
        </p:nvSpPr>
        <p:spPr bwMode="auto">
          <a:xfrm>
            <a:off x="3217213" y="4345561"/>
            <a:ext cx="1028700" cy="330200"/>
          </a:xfrm>
          <a:prstGeom prst="rect">
            <a:avLst/>
          </a:prstGeom>
          <a:solidFill>
            <a:schemeClr val="folHlink">
              <a:alpha val="85097"/>
            </a:scheme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9682" name="Rectangle 18"/>
          <p:cNvSpPr>
            <a:spLocks noChangeArrowheads="1"/>
          </p:cNvSpPr>
          <p:nvPr/>
        </p:nvSpPr>
        <p:spPr bwMode="auto">
          <a:xfrm>
            <a:off x="4668188" y="4005836"/>
            <a:ext cx="673100" cy="330200"/>
          </a:xfrm>
          <a:prstGeom prst="rect">
            <a:avLst/>
          </a:prstGeom>
          <a:solidFill>
            <a:srgbClr val="0000EA">
              <a:alpha val="4313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9683" name="Rectangle 19"/>
          <p:cNvSpPr>
            <a:spLocks noChangeArrowheads="1"/>
          </p:cNvSpPr>
          <p:nvPr/>
        </p:nvSpPr>
        <p:spPr bwMode="auto">
          <a:xfrm>
            <a:off x="3552175" y="3689923"/>
            <a:ext cx="571500" cy="330200"/>
          </a:xfrm>
          <a:prstGeom prst="rect">
            <a:avLst/>
          </a:prstGeom>
          <a:solidFill>
            <a:srgbClr val="0000EA">
              <a:alpha val="4313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9686" name="Rectangle 22"/>
          <p:cNvSpPr>
            <a:spLocks noChangeArrowheads="1"/>
          </p:cNvSpPr>
          <p:nvPr/>
        </p:nvSpPr>
        <p:spPr bwMode="auto">
          <a:xfrm>
            <a:off x="4684063" y="3869311"/>
            <a:ext cx="609600" cy="139700"/>
          </a:xfrm>
          <a:prstGeom prst="rect">
            <a:avLst/>
          </a:prstGeom>
          <a:solidFill>
            <a:srgbClr val="33CC33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9687" name="Rectangle 23"/>
          <p:cNvSpPr>
            <a:spLocks noChangeArrowheads="1"/>
          </p:cNvSpPr>
          <p:nvPr/>
        </p:nvSpPr>
        <p:spPr bwMode="auto">
          <a:xfrm>
            <a:off x="5801663" y="4009011"/>
            <a:ext cx="736600" cy="330200"/>
          </a:xfrm>
          <a:prstGeom prst="rect">
            <a:avLst/>
          </a:prstGeom>
          <a:solidFill>
            <a:srgbClr val="0000EA">
              <a:alpha val="4313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9688" name="Rectangle 24"/>
          <p:cNvSpPr>
            <a:spLocks noChangeArrowheads="1"/>
          </p:cNvSpPr>
          <p:nvPr/>
        </p:nvSpPr>
        <p:spPr bwMode="auto">
          <a:xfrm>
            <a:off x="6789088" y="4336036"/>
            <a:ext cx="952500" cy="330200"/>
          </a:xfrm>
          <a:prstGeom prst="rect">
            <a:avLst/>
          </a:prstGeom>
          <a:solidFill>
            <a:srgbClr val="2AA82A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9689" name="Rectangle 25"/>
          <p:cNvSpPr>
            <a:spLocks noChangeArrowheads="1"/>
          </p:cNvSpPr>
          <p:nvPr/>
        </p:nvSpPr>
        <p:spPr bwMode="auto">
          <a:xfrm>
            <a:off x="6844650" y="3985198"/>
            <a:ext cx="800100" cy="330200"/>
          </a:xfrm>
          <a:prstGeom prst="rect">
            <a:avLst/>
          </a:prstGeom>
          <a:solidFill>
            <a:srgbClr val="0000EA">
              <a:alpha val="4313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9692" name="Rectangle 28"/>
          <p:cNvSpPr>
            <a:spLocks noChangeArrowheads="1"/>
          </p:cNvSpPr>
          <p:nvPr/>
        </p:nvSpPr>
        <p:spPr bwMode="auto">
          <a:xfrm>
            <a:off x="7252638" y="3669286"/>
            <a:ext cx="406400" cy="330200"/>
          </a:xfrm>
          <a:prstGeom prst="rect">
            <a:avLst/>
          </a:prstGeom>
          <a:solidFill>
            <a:srgbClr val="0000EA">
              <a:alpha val="4313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9694" name="Rectangle 30"/>
          <p:cNvSpPr>
            <a:spLocks noChangeArrowheads="1"/>
          </p:cNvSpPr>
          <p:nvPr/>
        </p:nvSpPr>
        <p:spPr bwMode="auto">
          <a:xfrm>
            <a:off x="5698475" y="4350323"/>
            <a:ext cx="952500" cy="330200"/>
          </a:xfrm>
          <a:prstGeom prst="rect">
            <a:avLst/>
          </a:prstGeom>
          <a:solidFill>
            <a:srgbClr val="2AA82A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9695" name="Rectangle 31"/>
          <p:cNvSpPr>
            <a:spLocks noChangeArrowheads="1"/>
          </p:cNvSpPr>
          <p:nvPr/>
        </p:nvSpPr>
        <p:spPr bwMode="auto">
          <a:xfrm>
            <a:off x="6992288" y="3701036"/>
            <a:ext cx="190500" cy="279400"/>
          </a:xfrm>
          <a:prstGeom prst="rect">
            <a:avLst/>
          </a:prstGeom>
          <a:solidFill>
            <a:srgbClr val="FF33CC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9697" name="Freeform 33"/>
          <p:cNvSpPr>
            <a:spLocks/>
          </p:cNvSpPr>
          <p:nvPr/>
        </p:nvSpPr>
        <p:spPr bwMode="auto">
          <a:xfrm>
            <a:off x="3398188" y="3675636"/>
            <a:ext cx="152400" cy="338137"/>
          </a:xfrm>
          <a:custGeom>
            <a:avLst/>
            <a:gdLst>
              <a:gd name="T0" fmla="*/ 0 w 96"/>
              <a:gd name="T1" fmla="*/ 2147483647 h 213"/>
              <a:gd name="T2" fmla="*/ 2147483647 w 96"/>
              <a:gd name="T3" fmla="*/ 2147483647 h 213"/>
              <a:gd name="T4" fmla="*/ 2147483647 w 96"/>
              <a:gd name="T5" fmla="*/ 0 h 213"/>
              <a:gd name="T6" fmla="*/ 2147483647 w 96"/>
              <a:gd name="T7" fmla="*/ 2147483647 h 213"/>
              <a:gd name="T8" fmla="*/ 2147483647 w 96"/>
              <a:gd name="T9" fmla="*/ 2147483647 h 213"/>
              <a:gd name="T10" fmla="*/ 0 w 96"/>
              <a:gd name="T11" fmla="*/ 2147483647 h 2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6"/>
              <a:gd name="T19" fmla="*/ 0 h 213"/>
              <a:gd name="T20" fmla="*/ 96 w 96"/>
              <a:gd name="T21" fmla="*/ 213 h 2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6" h="213">
                <a:moveTo>
                  <a:pt x="0" y="210"/>
                </a:moveTo>
                <a:lnTo>
                  <a:pt x="27" y="21"/>
                </a:lnTo>
                <a:lnTo>
                  <a:pt x="60" y="0"/>
                </a:lnTo>
                <a:lnTo>
                  <a:pt x="93" y="12"/>
                </a:lnTo>
                <a:lnTo>
                  <a:pt x="96" y="213"/>
                </a:lnTo>
                <a:lnTo>
                  <a:pt x="0" y="210"/>
                </a:lnTo>
                <a:close/>
              </a:path>
            </a:pathLst>
          </a:custGeom>
          <a:solidFill>
            <a:srgbClr val="FF33CC"/>
          </a:solidFill>
          <a:ln w="12700">
            <a:solidFill>
              <a:schemeClr val="tx1"/>
            </a:solidFill>
            <a:round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9698" name="Freeform 34"/>
          <p:cNvSpPr>
            <a:spLocks/>
          </p:cNvSpPr>
          <p:nvPr/>
        </p:nvSpPr>
        <p:spPr bwMode="auto">
          <a:xfrm>
            <a:off x="5398438" y="4518598"/>
            <a:ext cx="300037" cy="152400"/>
          </a:xfrm>
          <a:custGeom>
            <a:avLst/>
            <a:gdLst>
              <a:gd name="T0" fmla="*/ 0 w 189"/>
              <a:gd name="T1" fmla="*/ 0 h 96"/>
              <a:gd name="T2" fmla="*/ 2147483647 w 189"/>
              <a:gd name="T3" fmla="*/ 2147483647 h 96"/>
              <a:gd name="T4" fmla="*/ 2147483647 w 189"/>
              <a:gd name="T5" fmla="*/ 2147483647 h 96"/>
              <a:gd name="T6" fmla="*/ 2147483647 w 189"/>
              <a:gd name="T7" fmla="*/ 2147483647 h 96"/>
              <a:gd name="T8" fmla="*/ 2147483647 w 189"/>
              <a:gd name="T9" fmla="*/ 2147483647 h 96"/>
              <a:gd name="T10" fmla="*/ 2147483647 w 189"/>
              <a:gd name="T11" fmla="*/ 2147483647 h 96"/>
              <a:gd name="T12" fmla="*/ 2147483647 w 189"/>
              <a:gd name="T13" fmla="*/ 2147483647 h 96"/>
              <a:gd name="T14" fmla="*/ 2147483647 w 189"/>
              <a:gd name="T15" fmla="*/ 2147483647 h 96"/>
              <a:gd name="T16" fmla="*/ 0 w 189"/>
              <a:gd name="T17" fmla="*/ 2147483647 h 96"/>
              <a:gd name="T18" fmla="*/ 0 w 189"/>
              <a:gd name="T19" fmla="*/ 0 h 9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89"/>
              <a:gd name="T31" fmla="*/ 0 h 96"/>
              <a:gd name="T32" fmla="*/ 189 w 189"/>
              <a:gd name="T33" fmla="*/ 96 h 9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89" h="96">
                <a:moveTo>
                  <a:pt x="0" y="0"/>
                </a:moveTo>
                <a:lnTo>
                  <a:pt x="24" y="3"/>
                </a:lnTo>
                <a:lnTo>
                  <a:pt x="54" y="63"/>
                </a:lnTo>
                <a:lnTo>
                  <a:pt x="90" y="33"/>
                </a:lnTo>
                <a:lnTo>
                  <a:pt x="117" y="63"/>
                </a:lnTo>
                <a:lnTo>
                  <a:pt x="150" y="21"/>
                </a:lnTo>
                <a:lnTo>
                  <a:pt x="189" y="15"/>
                </a:lnTo>
                <a:lnTo>
                  <a:pt x="189" y="96"/>
                </a:lnTo>
                <a:lnTo>
                  <a:pt x="0" y="93"/>
                </a:lnTo>
                <a:lnTo>
                  <a:pt x="0" y="0"/>
                </a:lnTo>
                <a:close/>
              </a:path>
            </a:pathLst>
          </a:custGeom>
          <a:solidFill>
            <a:srgbClr val="FF33CC"/>
          </a:solidFill>
          <a:ln w="12700">
            <a:solidFill>
              <a:schemeClr val="tx1"/>
            </a:solidFill>
            <a:round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9699" name="Freeform 35"/>
          <p:cNvSpPr>
            <a:spLocks/>
          </p:cNvSpPr>
          <p:nvPr/>
        </p:nvSpPr>
        <p:spPr bwMode="auto">
          <a:xfrm>
            <a:off x="4241150" y="4451923"/>
            <a:ext cx="280988" cy="219075"/>
          </a:xfrm>
          <a:custGeom>
            <a:avLst/>
            <a:gdLst>
              <a:gd name="T0" fmla="*/ 0 w 177"/>
              <a:gd name="T1" fmla="*/ 0 h 138"/>
              <a:gd name="T2" fmla="*/ 2147483647 w 177"/>
              <a:gd name="T3" fmla="*/ 2147483647 h 138"/>
              <a:gd name="T4" fmla="*/ 2147483647 w 177"/>
              <a:gd name="T5" fmla="*/ 2147483647 h 138"/>
              <a:gd name="T6" fmla="*/ 2147483647 w 177"/>
              <a:gd name="T7" fmla="*/ 2147483647 h 138"/>
              <a:gd name="T8" fmla="*/ 2147483647 w 177"/>
              <a:gd name="T9" fmla="*/ 2147483647 h 138"/>
              <a:gd name="T10" fmla="*/ 2147483647 w 177"/>
              <a:gd name="T11" fmla="*/ 2147483647 h 138"/>
              <a:gd name="T12" fmla="*/ 2147483647 w 177"/>
              <a:gd name="T13" fmla="*/ 2147483647 h 138"/>
              <a:gd name="T14" fmla="*/ 2147483647 w 177"/>
              <a:gd name="T15" fmla="*/ 2147483647 h 138"/>
              <a:gd name="T16" fmla="*/ 2147483647 w 177"/>
              <a:gd name="T17" fmla="*/ 2147483647 h 138"/>
              <a:gd name="T18" fmla="*/ 0 w 177"/>
              <a:gd name="T19" fmla="*/ 0 h 13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77"/>
              <a:gd name="T31" fmla="*/ 0 h 138"/>
              <a:gd name="T32" fmla="*/ 177 w 177"/>
              <a:gd name="T33" fmla="*/ 138 h 13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77" h="138">
                <a:moveTo>
                  <a:pt x="0" y="0"/>
                </a:moveTo>
                <a:lnTo>
                  <a:pt x="21" y="54"/>
                </a:lnTo>
                <a:lnTo>
                  <a:pt x="54" y="27"/>
                </a:lnTo>
                <a:lnTo>
                  <a:pt x="84" y="24"/>
                </a:lnTo>
                <a:lnTo>
                  <a:pt x="114" y="105"/>
                </a:lnTo>
                <a:lnTo>
                  <a:pt x="144" y="123"/>
                </a:lnTo>
                <a:lnTo>
                  <a:pt x="174" y="84"/>
                </a:lnTo>
                <a:lnTo>
                  <a:pt x="177" y="138"/>
                </a:lnTo>
                <a:lnTo>
                  <a:pt x="3" y="135"/>
                </a:lnTo>
                <a:lnTo>
                  <a:pt x="0" y="0"/>
                </a:lnTo>
                <a:close/>
              </a:path>
            </a:pathLst>
          </a:custGeom>
          <a:solidFill>
            <a:srgbClr val="FF33CC"/>
          </a:solidFill>
          <a:ln w="12700">
            <a:solidFill>
              <a:schemeClr val="tx1"/>
            </a:solidFill>
            <a:round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1485250" y="1447800"/>
            <a:ext cx="5970588" cy="1790700"/>
            <a:chOff x="1485250" y="1257300"/>
            <a:chExt cx="5970588" cy="1790700"/>
          </a:xfrm>
        </p:grpSpPr>
        <p:cxnSp>
          <p:nvCxnSpPr>
            <p:cNvPr id="5" name="Straight Connector 4"/>
            <p:cNvCxnSpPr/>
            <p:nvPr/>
          </p:nvCxnSpPr>
          <p:spPr bwMode="auto">
            <a:xfrm>
              <a:off x="1485250" y="1257300"/>
              <a:ext cx="0" cy="179070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" name="Straight Arrow Connector 6"/>
            <p:cNvCxnSpPr/>
            <p:nvPr/>
          </p:nvCxnSpPr>
          <p:spPr bwMode="auto">
            <a:xfrm>
              <a:off x="1485250" y="1485900"/>
              <a:ext cx="5970588" cy="0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5275151" y="1041131"/>
          <a:ext cx="319737" cy="406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698" name="Equation" r:id="rId5" imgW="139680" imgH="177480" progId="Equation.DSMT4">
                  <p:embed/>
                </p:oleObj>
              </mc:Choice>
              <mc:Fallback>
                <p:oleObj name="Equation" r:id="rId5" imgW="139680" imgH="17748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275151" y="1041131"/>
                        <a:ext cx="319737" cy="406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/>
          </p:nvPr>
        </p:nvGraphicFramePr>
        <p:xfrm>
          <a:off x="1423988" y="1082675"/>
          <a:ext cx="20320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699" name="Equation" r:id="rId7" imgW="88560" imgH="152280" progId="Equation.DSMT4">
                  <p:embed/>
                </p:oleObj>
              </mc:Choice>
              <mc:Fallback>
                <p:oleObj name="Equation" r:id="rId7" imgW="88560" imgH="152280" progId="Equation.DSMT4">
                  <p:embed/>
                  <p:pic>
                    <p:nvPicPr>
                      <p:cNvPr id="22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3988" y="1082675"/>
                        <a:ext cx="203200" cy="349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" name="Rectangle 15"/>
          <p:cNvSpPr>
            <a:spLocks noChangeArrowheads="1"/>
          </p:cNvSpPr>
          <p:nvPr/>
        </p:nvSpPr>
        <p:spPr bwMode="auto">
          <a:xfrm>
            <a:off x="2737788" y="3485136"/>
            <a:ext cx="292100" cy="203200"/>
          </a:xfrm>
          <a:prstGeom prst="rect">
            <a:avLst/>
          </a:prstGeom>
          <a:solidFill>
            <a:srgbClr val="33CC33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" name="Rectangle 21"/>
          <p:cNvSpPr>
            <a:spLocks noChangeArrowheads="1"/>
          </p:cNvSpPr>
          <p:nvPr/>
        </p:nvSpPr>
        <p:spPr bwMode="auto">
          <a:xfrm>
            <a:off x="3818875" y="3474023"/>
            <a:ext cx="292100" cy="203200"/>
          </a:xfrm>
          <a:prstGeom prst="rect">
            <a:avLst/>
          </a:prstGeom>
          <a:solidFill>
            <a:srgbClr val="33CC33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" name="Rectangle 29"/>
          <p:cNvSpPr>
            <a:spLocks noChangeArrowheads="1"/>
          </p:cNvSpPr>
          <p:nvPr/>
        </p:nvSpPr>
        <p:spPr bwMode="auto">
          <a:xfrm>
            <a:off x="7339950" y="3464498"/>
            <a:ext cx="292100" cy="203200"/>
          </a:xfrm>
          <a:prstGeom prst="rect">
            <a:avLst/>
          </a:prstGeom>
          <a:solidFill>
            <a:srgbClr val="33CC33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1494775" y="1866900"/>
            <a:ext cx="3949889" cy="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6" name="Straight Arrow Connector 45"/>
          <p:cNvCxnSpPr/>
          <p:nvPr/>
        </p:nvCxnSpPr>
        <p:spPr bwMode="auto">
          <a:xfrm>
            <a:off x="1520364" y="2219391"/>
            <a:ext cx="3035300" cy="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48" name="Straight Arrow Connector 47"/>
          <p:cNvCxnSpPr/>
          <p:nvPr/>
        </p:nvCxnSpPr>
        <p:spPr bwMode="auto">
          <a:xfrm>
            <a:off x="1501125" y="2590434"/>
            <a:ext cx="1790700" cy="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arrow"/>
          </a:ln>
          <a:effectLst/>
        </p:spPr>
      </p:cxnSp>
      <p:cxnSp>
        <p:nvCxnSpPr>
          <p:cNvPr id="45" name="Straight Arrow Connector 44"/>
          <p:cNvCxnSpPr/>
          <p:nvPr/>
        </p:nvCxnSpPr>
        <p:spPr bwMode="auto">
          <a:xfrm>
            <a:off x="2726675" y="1975785"/>
            <a:ext cx="3949889" cy="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9" name="Straight Arrow Connector 48"/>
          <p:cNvCxnSpPr/>
          <p:nvPr/>
        </p:nvCxnSpPr>
        <p:spPr bwMode="auto">
          <a:xfrm>
            <a:off x="4123675" y="2097806"/>
            <a:ext cx="3949889" cy="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0" name="Straight Arrow Connector 49"/>
          <p:cNvCxnSpPr/>
          <p:nvPr/>
        </p:nvCxnSpPr>
        <p:spPr bwMode="auto">
          <a:xfrm>
            <a:off x="2104564" y="2275048"/>
            <a:ext cx="3035300" cy="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52" name="Straight Arrow Connector 51"/>
          <p:cNvCxnSpPr/>
          <p:nvPr/>
        </p:nvCxnSpPr>
        <p:spPr bwMode="auto">
          <a:xfrm>
            <a:off x="2701464" y="2330704"/>
            <a:ext cx="3035300" cy="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54" name="Straight Arrow Connector 53"/>
          <p:cNvCxnSpPr/>
          <p:nvPr/>
        </p:nvCxnSpPr>
        <p:spPr bwMode="auto">
          <a:xfrm>
            <a:off x="3336464" y="2386360"/>
            <a:ext cx="3035300" cy="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55" name="Straight Arrow Connector 54"/>
          <p:cNvCxnSpPr/>
          <p:nvPr/>
        </p:nvCxnSpPr>
        <p:spPr bwMode="auto">
          <a:xfrm>
            <a:off x="3882564" y="2442017"/>
            <a:ext cx="3035300" cy="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56" name="Straight Arrow Connector 55"/>
          <p:cNvCxnSpPr/>
          <p:nvPr/>
        </p:nvCxnSpPr>
        <p:spPr bwMode="auto">
          <a:xfrm>
            <a:off x="4504864" y="2497673"/>
            <a:ext cx="3035300" cy="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57" name="Straight Arrow Connector 56"/>
          <p:cNvCxnSpPr/>
          <p:nvPr/>
        </p:nvCxnSpPr>
        <p:spPr bwMode="auto">
          <a:xfrm>
            <a:off x="2174225" y="2636815"/>
            <a:ext cx="1790700" cy="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arrow"/>
          </a:ln>
          <a:effectLst/>
        </p:spPr>
      </p:cxnSp>
      <p:cxnSp>
        <p:nvCxnSpPr>
          <p:cNvPr id="59" name="Straight Arrow Connector 58"/>
          <p:cNvCxnSpPr/>
          <p:nvPr/>
        </p:nvCxnSpPr>
        <p:spPr bwMode="auto">
          <a:xfrm>
            <a:off x="2720325" y="2683195"/>
            <a:ext cx="1790700" cy="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arrow"/>
          </a:ln>
          <a:effectLst/>
        </p:spPr>
      </p:cxnSp>
      <p:cxnSp>
        <p:nvCxnSpPr>
          <p:cNvPr id="61" name="Straight Arrow Connector 60"/>
          <p:cNvCxnSpPr/>
          <p:nvPr/>
        </p:nvCxnSpPr>
        <p:spPr bwMode="auto">
          <a:xfrm>
            <a:off x="3266425" y="2738852"/>
            <a:ext cx="1790700" cy="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arrow"/>
          </a:ln>
          <a:effectLst/>
        </p:spPr>
      </p:cxnSp>
      <p:cxnSp>
        <p:nvCxnSpPr>
          <p:cNvPr id="63" name="Straight Arrow Connector 62"/>
          <p:cNvCxnSpPr/>
          <p:nvPr/>
        </p:nvCxnSpPr>
        <p:spPr bwMode="auto">
          <a:xfrm>
            <a:off x="3926825" y="2794508"/>
            <a:ext cx="1790700" cy="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arrow"/>
          </a:ln>
          <a:effectLst/>
        </p:spPr>
      </p:cxnSp>
      <p:cxnSp>
        <p:nvCxnSpPr>
          <p:cNvPr id="66" name="Straight Arrow Connector 65"/>
          <p:cNvCxnSpPr/>
          <p:nvPr/>
        </p:nvCxnSpPr>
        <p:spPr bwMode="auto">
          <a:xfrm>
            <a:off x="3710925" y="2590434"/>
            <a:ext cx="1790700" cy="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arrow"/>
          </a:ln>
          <a:effectLst/>
        </p:spPr>
      </p:cxnSp>
      <p:cxnSp>
        <p:nvCxnSpPr>
          <p:cNvPr id="67" name="Straight Arrow Connector 66"/>
          <p:cNvCxnSpPr/>
          <p:nvPr/>
        </p:nvCxnSpPr>
        <p:spPr bwMode="auto">
          <a:xfrm>
            <a:off x="4384025" y="2636815"/>
            <a:ext cx="1790700" cy="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arrow"/>
          </a:ln>
          <a:effectLst/>
        </p:spPr>
      </p:cxnSp>
      <p:cxnSp>
        <p:nvCxnSpPr>
          <p:cNvPr id="68" name="Straight Arrow Connector 67"/>
          <p:cNvCxnSpPr/>
          <p:nvPr/>
        </p:nvCxnSpPr>
        <p:spPr bwMode="auto">
          <a:xfrm>
            <a:off x="4930125" y="2683195"/>
            <a:ext cx="1790700" cy="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arrow"/>
          </a:ln>
          <a:effectLst/>
        </p:spPr>
      </p:cxnSp>
      <p:cxnSp>
        <p:nvCxnSpPr>
          <p:cNvPr id="69" name="Straight Arrow Connector 68"/>
          <p:cNvCxnSpPr/>
          <p:nvPr/>
        </p:nvCxnSpPr>
        <p:spPr bwMode="auto">
          <a:xfrm>
            <a:off x="5476225" y="2738852"/>
            <a:ext cx="1790700" cy="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arrow"/>
          </a:ln>
          <a:effectLst/>
        </p:spPr>
      </p:cxnSp>
      <p:cxnSp>
        <p:nvCxnSpPr>
          <p:cNvPr id="70" name="Straight Arrow Connector 69"/>
          <p:cNvCxnSpPr/>
          <p:nvPr/>
        </p:nvCxnSpPr>
        <p:spPr bwMode="auto">
          <a:xfrm>
            <a:off x="6136625" y="2794508"/>
            <a:ext cx="1790700" cy="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arrow"/>
          </a:ln>
          <a:effectLst/>
        </p:spPr>
      </p:cxnSp>
      <p:grpSp>
        <p:nvGrpSpPr>
          <p:cNvPr id="8" name="Group 7"/>
          <p:cNvGrpSpPr/>
          <p:nvPr/>
        </p:nvGrpSpPr>
        <p:grpSpPr>
          <a:xfrm>
            <a:off x="1501109" y="2876198"/>
            <a:ext cx="1213055" cy="238086"/>
            <a:chOff x="1501109" y="2876198"/>
            <a:chExt cx="1213055" cy="238086"/>
          </a:xfrm>
        </p:grpSpPr>
        <p:cxnSp>
          <p:nvCxnSpPr>
            <p:cNvPr id="72" name="Straight Arrow Connector 71"/>
            <p:cNvCxnSpPr/>
            <p:nvPr/>
          </p:nvCxnSpPr>
          <p:spPr bwMode="auto">
            <a:xfrm>
              <a:off x="1501109" y="2876198"/>
              <a:ext cx="603455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3" name="Straight Arrow Connector 72"/>
            <p:cNvCxnSpPr/>
            <p:nvPr/>
          </p:nvCxnSpPr>
          <p:spPr bwMode="auto">
            <a:xfrm>
              <a:off x="1653509" y="2938101"/>
              <a:ext cx="603455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4" name="Straight Arrow Connector 73"/>
            <p:cNvCxnSpPr/>
            <p:nvPr/>
          </p:nvCxnSpPr>
          <p:spPr bwMode="auto">
            <a:xfrm>
              <a:off x="1805909" y="2990478"/>
              <a:ext cx="603455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5" name="Straight Arrow Connector 74"/>
            <p:cNvCxnSpPr/>
            <p:nvPr/>
          </p:nvCxnSpPr>
          <p:spPr bwMode="auto">
            <a:xfrm>
              <a:off x="1958309" y="3047618"/>
              <a:ext cx="603455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6" name="Straight Arrow Connector 75"/>
            <p:cNvCxnSpPr/>
            <p:nvPr/>
          </p:nvCxnSpPr>
          <p:spPr bwMode="auto">
            <a:xfrm>
              <a:off x="2110709" y="3114284"/>
              <a:ext cx="603455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77" name="Group 76"/>
          <p:cNvGrpSpPr/>
          <p:nvPr/>
        </p:nvGrpSpPr>
        <p:grpSpPr>
          <a:xfrm>
            <a:off x="2291751" y="2876182"/>
            <a:ext cx="1213055" cy="238086"/>
            <a:chOff x="1501109" y="2876198"/>
            <a:chExt cx="1213055" cy="238086"/>
          </a:xfrm>
        </p:grpSpPr>
        <p:cxnSp>
          <p:nvCxnSpPr>
            <p:cNvPr id="78" name="Straight Arrow Connector 77"/>
            <p:cNvCxnSpPr/>
            <p:nvPr/>
          </p:nvCxnSpPr>
          <p:spPr bwMode="auto">
            <a:xfrm>
              <a:off x="1501109" y="2876198"/>
              <a:ext cx="603455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9" name="Straight Arrow Connector 78"/>
            <p:cNvCxnSpPr/>
            <p:nvPr/>
          </p:nvCxnSpPr>
          <p:spPr bwMode="auto">
            <a:xfrm>
              <a:off x="1653509" y="2938101"/>
              <a:ext cx="603455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  <p:cxnSp>
          <p:nvCxnSpPr>
            <p:cNvPr id="80" name="Straight Arrow Connector 79"/>
            <p:cNvCxnSpPr/>
            <p:nvPr/>
          </p:nvCxnSpPr>
          <p:spPr bwMode="auto">
            <a:xfrm>
              <a:off x="1805909" y="2990478"/>
              <a:ext cx="603455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  <p:cxnSp>
          <p:nvCxnSpPr>
            <p:cNvPr id="81" name="Straight Arrow Connector 80"/>
            <p:cNvCxnSpPr/>
            <p:nvPr/>
          </p:nvCxnSpPr>
          <p:spPr bwMode="auto">
            <a:xfrm>
              <a:off x="1958309" y="3047618"/>
              <a:ext cx="603455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  <p:cxnSp>
          <p:nvCxnSpPr>
            <p:cNvPr id="82" name="Straight Arrow Connector 81"/>
            <p:cNvCxnSpPr/>
            <p:nvPr/>
          </p:nvCxnSpPr>
          <p:spPr bwMode="auto">
            <a:xfrm>
              <a:off x="2110709" y="3114284"/>
              <a:ext cx="603455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83" name="Group 82"/>
          <p:cNvGrpSpPr/>
          <p:nvPr/>
        </p:nvGrpSpPr>
        <p:grpSpPr>
          <a:xfrm>
            <a:off x="3110971" y="2876166"/>
            <a:ext cx="1213055" cy="238086"/>
            <a:chOff x="1501109" y="2876198"/>
            <a:chExt cx="1213055" cy="238086"/>
          </a:xfrm>
        </p:grpSpPr>
        <p:cxnSp>
          <p:nvCxnSpPr>
            <p:cNvPr id="84" name="Straight Arrow Connector 83"/>
            <p:cNvCxnSpPr/>
            <p:nvPr/>
          </p:nvCxnSpPr>
          <p:spPr bwMode="auto">
            <a:xfrm>
              <a:off x="1501109" y="2876198"/>
              <a:ext cx="603455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  <p:cxnSp>
          <p:nvCxnSpPr>
            <p:cNvPr id="86" name="Straight Arrow Connector 85"/>
            <p:cNvCxnSpPr/>
            <p:nvPr/>
          </p:nvCxnSpPr>
          <p:spPr bwMode="auto">
            <a:xfrm>
              <a:off x="1653509" y="2938101"/>
              <a:ext cx="603455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  <p:cxnSp>
          <p:nvCxnSpPr>
            <p:cNvPr id="87" name="Straight Arrow Connector 86"/>
            <p:cNvCxnSpPr/>
            <p:nvPr/>
          </p:nvCxnSpPr>
          <p:spPr bwMode="auto">
            <a:xfrm>
              <a:off x="1805909" y="2990478"/>
              <a:ext cx="603455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  <p:cxnSp>
          <p:nvCxnSpPr>
            <p:cNvPr id="88" name="Straight Arrow Connector 87"/>
            <p:cNvCxnSpPr/>
            <p:nvPr/>
          </p:nvCxnSpPr>
          <p:spPr bwMode="auto">
            <a:xfrm>
              <a:off x="1958309" y="3047618"/>
              <a:ext cx="603455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  <p:cxnSp>
          <p:nvCxnSpPr>
            <p:cNvPr id="89" name="Straight Arrow Connector 88"/>
            <p:cNvCxnSpPr/>
            <p:nvPr/>
          </p:nvCxnSpPr>
          <p:spPr bwMode="auto">
            <a:xfrm>
              <a:off x="2110709" y="3114284"/>
              <a:ext cx="603455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90" name="Group 89"/>
          <p:cNvGrpSpPr/>
          <p:nvPr/>
        </p:nvGrpSpPr>
        <p:grpSpPr>
          <a:xfrm>
            <a:off x="3949243" y="2876150"/>
            <a:ext cx="1213055" cy="238086"/>
            <a:chOff x="1501109" y="2876198"/>
            <a:chExt cx="1213055" cy="238086"/>
          </a:xfrm>
        </p:grpSpPr>
        <p:cxnSp>
          <p:nvCxnSpPr>
            <p:cNvPr id="91" name="Straight Arrow Connector 90"/>
            <p:cNvCxnSpPr/>
            <p:nvPr/>
          </p:nvCxnSpPr>
          <p:spPr bwMode="auto">
            <a:xfrm>
              <a:off x="1501109" y="2876198"/>
              <a:ext cx="603455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  <p:cxnSp>
          <p:nvCxnSpPr>
            <p:cNvPr id="92" name="Straight Arrow Connector 91"/>
            <p:cNvCxnSpPr/>
            <p:nvPr/>
          </p:nvCxnSpPr>
          <p:spPr bwMode="auto">
            <a:xfrm>
              <a:off x="1653509" y="2938101"/>
              <a:ext cx="603455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  <p:cxnSp>
          <p:nvCxnSpPr>
            <p:cNvPr id="93" name="Straight Arrow Connector 92"/>
            <p:cNvCxnSpPr/>
            <p:nvPr/>
          </p:nvCxnSpPr>
          <p:spPr bwMode="auto">
            <a:xfrm>
              <a:off x="1805909" y="2990478"/>
              <a:ext cx="603455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  <p:cxnSp>
          <p:nvCxnSpPr>
            <p:cNvPr id="94" name="Straight Arrow Connector 93"/>
            <p:cNvCxnSpPr/>
            <p:nvPr/>
          </p:nvCxnSpPr>
          <p:spPr bwMode="auto">
            <a:xfrm>
              <a:off x="1958309" y="3047618"/>
              <a:ext cx="603455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  <p:cxnSp>
          <p:nvCxnSpPr>
            <p:cNvPr id="95" name="Straight Arrow Connector 94"/>
            <p:cNvCxnSpPr/>
            <p:nvPr/>
          </p:nvCxnSpPr>
          <p:spPr bwMode="auto">
            <a:xfrm>
              <a:off x="2110709" y="3114284"/>
              <a:ext cx="603455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96" name="Group 95"/>
          <p:cNvGrpSpPr/>
          <p:nvPr/>
        </p:nvGrpSpPr>
        <p:grpSpPr>
          <a:xfrm>
            <a:off x="4806567" y="2876134"/>
            <a:ext cx="1213055" cy="238086"/>
            <a:chOff x="1501109" y="2876198"/>
            <a:chExt cx="1213055" cy="238086"/>
          </a:xfrm>
        </p:grpSpPr>
        <p:cxnSp>
          <p:nvCxnSpPr>
            <p:cNvPr id="97" name="Straight Arrow Connector 96"/>
            <p:cNvCxnSpPr/>
            <p:nvPr/>
          </p:nvCxnSpPr>
          <p:spPr bwMode="auto">
            <a:xfrm>
              <a:off x="1501109" y="2876198"/>
              <a:ext cx="603455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  <p:cxnSp>
          <p:nvCxnSpPr>
            <p:cNvPr id="98" name="Straight Arrow Connector 97"/>
            <p:cNvCxnSpPr/>
            <p:nvPr/>
          </p:nvCxnSpPr>
          <p:spPr bwMode="auto">
            <a:xfrm>
              <a:off x="1653509" y="2938101"/>
              <a:ext cx="603455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  <p:cxnSp>
          <p:nvCxnSpPr>
            <p:cNvPr id="99" name="Straight Arrow Connector 98"/>
            <p:cNvCxnSpPr/>
            <p:nvPr/>
          </p:nvCxnSpPr>
          <p:spPr bwMode="auto">
            <a:xfrm>
              <a:off x="1805909" y="2990478"/>
              <a:ext cx="603455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00" name="Straight Arrow Connector 99"/>
            <p:cNvCxnSpPr/>
            <p:nvPr/>
          </p:nvCxnSpPr>
          <p:spPr bwMode="auto">
            <a:xfrm>
              <a:off x="1958309" y="3047618"/>
              <a:ext cx="603455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01" name="Straight Arrow Connector 100"/>
            <p:cNvCxnSpPr/>
            <p:nvPr/>
          </p:nvCxnSpPr>
          <p:spPr bwMode="auto">
            <a:xfrm>
              <a:off x="2110709" y="3114284"/>
              <a:ext cx="603455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02" name="Group 101"/>
          <p:cNvGrpSpPr/>
          <p:nvPr/>
        </p:nvGrpSpPr>
        <p:grpSpPr>
          <a:xfrm>
            <a:off x="5663891" y="2876118"/>
            <a:ext cx="1213055" cy="238086"/>
            <a:chOff x="1501109" y="2876198"/>
            <a:chExt cx="1213055" cy="238086"/>
          </a:xfrm>
        </p:grpSpPr>
        <p:cxnSp>
          <p:nvCxnSpPr>
            <p:cNvPr id="103" name="Straight Arrow Connector 102"/>
            <p:cNvCxnSpPr/>
            <p:nvPr/>
          </p:nvCxnSpPr>
          <p:spPr bwMode="auto">
            <a:xfrm>
              <a:off x="1501109" y="2876198"/>
              <a:ext cx="603455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04" name="Straight Arrow Connector 103"/>
            <p:cNvCxnSpPr/>
            <p:nvPr/>
          </p:nvCxnSpPr>
          <p:spPr bwMode="auto">
            <a:xfrm>
              <a:off x="1653509" y="2938101"/>
              <a:ext cx="603455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05" name="Straight Arrow Connector 104"/>
            <p:cNvCxnSpPr/>
            <p:nvPr/>
          </p:nvCxnSpPr>
          <p:spPr bwMode="auto">
            <a:xfrm>
              <a:off x="1805909" y="2990478"/>
              <a:ext cx="603455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06" name="Straight Arrow Connector 105"/>
            <p:cNvCxnSpPr/>
            <p:nvPr/>
          </p:nvCxnSpPr>
          <p:spPr bwMode="auto">
            <a:xfrm>
              <a:off x="1958309" y="3047618"/>
              <a:ext cx="603455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07" name="Straight Arrow Connector 106"/>
            <p:cNvCxnSpPr/>
            <p:nvPr/>
          </p:nvCxnSpPr>
          <p:spPr bwMode="auto">
            <a:xfrm>
              <a:off x="2110709" y="3114284"/>
              <a:ext cx="603455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08" name="Group 107"/>
          <p:cNvGrpSpPr/>
          <p:nvPr/>
        </p:nvGrpSpPr>
        <p:grpSpPr>
          <a:xfrm>
            <a:off x="6516452" y="2876102"/>
            <a:ext cx="1213055" cy="238086"/>
            <a:chOff x="1501109" y="2876198"/>
            <a:chExt cx="1213055" cy="238086"/>
          </a:xfrm>
        </p:grpSpPr>
        <p:cxnSp>
          <p:nvCxnSpPr>
            <p:cNvPr id="109" name="Straight Arrow Connector 108"/>
            <p:cNvCxnSpPr/>
            <p:nvPr/>
          </p:nvCxnSpPr>
          <p:spPr bwMode="auto">
            <a:xfrm>
              <a:off x="1501109" y="2876198"/>
              <a:ext cx="603455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10" name="Straight Arrow Connector 109"/>
            <p:cNvCxnSpPr/>
            <p:nvPr/>
          </p:nvCxnSpPr>
          <p:spPr bwMode="auto">
            <a:xfrm>
              <a:off x="1653509" y="2938101"/>
              <a:ext cx="603455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11" name="Straight Arrow Connector 110"/>
            <p:cNvCxnSpPr/>
            <p:nvPr/>
          </p:nvCxnSpPr>
          <p:spPr bwMode="auto">
            <a:xfrm>
              <a:off x="1805909" y="2990478"/>
              <a:ext cx="603455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12" name="Straight Arrow Connector 111"/>
            <p:cNvCxnSpPr/>
            <p:nvPr/>
          </p:nvCxnSpPr>
          <p:spPr bwMode="auto">
            <a:xfrm>
              <a:off x="1958309" y="3047618"/>
              <a:ext cx="603455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13" name="Straight Arrow Connector 112"/>
            <p:cNvCxnSpPr/>
            <p:nvPr/>
          </p:nvCxnSpPr>
          <p:spPr bwMode="auto">
            <a:xfrm>
              <a:off x="2110709" y="3114284"/>
              <a:ext cx="603455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14" name="Title 1"/>
          <p:cNvSpPr txBox="1">
            <a:spLocks/>
          </p:cNvSpPr>
          <p:nvPr/>
        </p:nvSpPr>
        <p:spPr>
          <a:xfrm>
            <a:off x="685800" y="304800"/>
            <a:ext cx="7772400" cy="609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i="0" dirty="0"/>
              <a:t>The nesting of decisions</a:t>
            </a:r>
          </a:p>
        </p:txBody>
      </p:sp>
    </p:spTree>
    <p:extLst>
      <p:ext uri="{BB962C8B-B14F-4D97-AF65-F5344CB8AC3E}">
        <p14:creationId xmlns:p14="http://schemas.microsoft.com/office/powerpoint/2010/main" val="136019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063" y="3145411"/>
            <a:ext cx="7215187" cy="330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</p:pic>
      <p:sp>
        <p:nvSpPr>
          <p:cNvPr id="369669" name="Rectangle 5" descr="Zig zag"/>
          <p:cNvSpPr>
            <a:spLocks noChangeArrowheads="1"/>
          </p:cNvSpPr>
          <p:nvPr/>
        </p:nvSpPr>
        <p:spPr bwMode="auto">
          <a:xfrm>
            <a:off x="1485250" y="5166298"/>
            <a:ext cx="6578600" cy="787400"/>
          </a:xfrm>
          <a:prstGeom prst="rect">
            <a:avLst/>
          </a:prstGeom>
          <a:pattFill prst="zigZag">
            <a:fgClr>
              <a:srgbClr val="0000EA"/>
            </a:fgClr>
            <a:bgClr>
              <a:srgbClr val="FFFFFF"/>
            </a:bgClr>
          </a:patt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9670" name="Rectangle 6"/>
          <p:cNvSpPr>
            <a:spLocks noChangeArrowheads="1"/>
          </p:cNvSpPr>
          <p:nvPr/>
        </p:nvSpPr>
        <p:spPr bwMode="auto">
          <a:xfrm>
            <a:off x="1486838" y="4672586"/>
            <a:ext cx="6578600" cy="482600"/>
          </a:xfrm>
          <a:prstGeom prst="rect">
            <a:avLst/>
          </a:prstGeom>
          <a:solidFill>
            <a:schemeClr val="folHlink">
              <a:alpha val="85097"/>
            </a:scheme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9671" name="Rectangle 7"/>
          <p:cNvSpPr>
            <a:spLocks noChangeArrowheads="1"/>
          </p:cNvSpPr>
          <p:nvPr/>
        </p:nvSpPr>
        <p:spPr bwMode="auto">
          <a:xfrm>
            <a:off x="2186925" y="4343973"/>
            <a:ext cx="1028700" cy="330200"/>
          </a:xfrm>
          <a:prstGeom prst="rect">
            <a:avLst/>
          </a:prstGeom>
          <a:solidFill>
            <a:schemeClr val="folHlink">
              <a:alpha val="85097"/>
            </a:scheme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9672" name="Rectangle 8"/>
          <p:cNvSpPr>
            <a:spLocks noChangeArrowheads="1"/>
          </p:cNvSpPr>
          <p:nvPr/>
        </p:nvSpPr>
        <p:spPr bwMode="auto">
          <a:xfrm>
            <a:off x="1490013" y="4447161"/>
            <a:ext cx="698500" cy="215900"/>
          </a:xfrm>
          <a:prstGeom prst="rect">
            <a:avLst/>
          </a:prstGeom>
          <a:solidFill>
            <a:srgbClr val="2AA82A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9673" name="Rectangle 9"/>
          <p:cNvSpPr>
            <a:spLocks noChangeArrowheads="1"/>
          </p:cNvSpPr>
          <p:nvPr/>
        </p:nvSpPr>
        <p:spPr bwMode="auto">
          <a:xfrm>
            <a:off x="4525313" y="4345561"/>
            <a:ext cx="876300" cy="330200"/>
          </a:xfrm>
          <a:prstGeom prst="rect">
            <a:avLst/>
          </a:prstGeom>
          <a:solidFill>
            <a:srgbClr val="2AA82A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9674" name="Rectangle 10"/>
          <p:cNvSpPr>
            <a:spLocks noChangeArrowheads="1"/>
          </p:cNvSpPr>
          <p:nvPr/>
        </p:nvSpPr>
        <p:spPr bwMode="auto">
          <a:xfrm>
            <a:off x="1491600" y="4232848"/>
            <a:ext cx="698500" cy="215900"/>
          </a:xfrm>
          <a:prstGeom prst="rect">
            <a:avLst/>
          </a:prstGeom>
          <a:solidFill>
            <a:srgbClr val="0000EA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9675" name="Rectangle 11"/>
          <p:cNvSpPr>
            <a:spLocks noChangeArrowheads="1"/>
          </p:cNvSpPr>
          <p:nvPr/>
        </p:nvSpPr>
        <p:spPr bwMode="auto">
          <a:xfrm>
            <a:off x="1493188" y="4018536"/>
            <a:ext cx="393700" cy="215900"/>
          </a:xfrm>
          <a:prstGeom prst="rect">
            <a:avLst/>
          </a:prstGeom>
          <a:solidFill>
            <a:srgbClr val="0000EA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9676" name="Rectangle 12"/>
          <p:cNvSpPr>
            <a:spLocks noChangeArrowheads="1"/>
          </p:cNvSpPr>
          <p:nvPr/>
        </p:nvSpPr>
        <p:spPr bwMode="auto">
          <a:xfrm>
            <a:off x="1494775" y="3804223"/>
            <a:ext cx="266700" cy="215900"/>
          </a:xfrm>
          <a:prstGeom prst="rect">
            <a:avLst/>
          </a:prstGeom>
          <a:solidFill>
            <a:srgbClr val="33CC33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9677" name="Rectangle 13"/>
          <p:cNvSpPr>
            <a:spLocks noChangeArrowheads="1"/>
          </p:cNvSpPr>
          <p:nvPr/>
        </p:nvSpPr>
        <p:spPr bwMode="auto">
          <a:xfrm>
            <a:off x="2213913" y="4015361"/>
            <a:ext cx="939800" cy="330200"/>
          </a:xfrm>
          <a:prstGeom prst="rect">
            <a:avLst/>
          </a:prstGeom>
          <a:solidFill>
            <a:srgbClr val="2AA82A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9678" name="Rectangle 14"/>
          <p:cNvSpPr>
            <a:spLocks noChangeArrowheads="1"/>
          </p:cNvSpPr>
          <p:nvPr/>
        </p:nvSpPr>
        <p:spPr bwMode="auto">
          <a:xfrm>
            <a:off x="2228200" y="3686748"/>
            <a:ext cx="838200" cy="330200"/>
          </a:xfrm>
          <a:prstGeom prst="rect">
            <a:avLst/>
          </a:prstGeom>
          <a:solidFill>
            <a:srgbClr val="0000EA">
              <a:alpha val="4313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9680" name="Rectangle 16"/>
          <p:cNvSpPr>
            <a:spLocks noChangeArrowheads="1"/>
          </p:cNvSpPr>
          <p:nvPr/>
        </p:nvSpPr>
        <p:spPr bwMode="auto">
          <a:xfrm>
            <a:off x="3371200" y="4016948"/>
            <a:ext cx="850900" cy="330200"/>
          </a:xfrm>
          <a:prstGeom prst="rect">
            <a:avLst/>
          </a:prstGeom>
          <a:solidFill>
            <a:srgbClr val="2AA82A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9681" name="Rectangle 17"/>
          <p:cNvSpPr>
            <a:spLocks noChangeArrowheads="1"/>
          </p:cNvSpPr>
          <p:nvPr/>
        </p:nvSpPr>
        <p:spPr bwMode="auto">
          <a:xfrm>
            <a:off x="3217213" y="4345561"/>
            <a:ext cx="1028700" cy="330200"/>
          </a:xfrm>
          <a:prstGeom prst="rect">
            <a:avLst/>
          </a:prstGeom>
          <a:solidFill>
            <a:schemeClr val="folHlink">
              <a:alpha val="85097"/>
            </a:scheme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9682" name="Rectangle 18"/>
          <p:cNvSpPr>
            <a:spLocks noChangeArrowheads="1"/>
          </p:cNvSpPr>
          <p:nvPr/>
        </p:nvSpPr>
        <p:spPr bwMode="auto">
          <a:xfrm>
            <a:off x="4668188" y="4005836"/>
            <a:ext cx="673100" cy="330200"/>
          </a:xfrm>
          <a:prstGeom prst="rect">
            <a:avLst/>
          </a:prstGeom>
          <a:solidFill>
            <a:srgbClr val="0000EA">
              <a:alpha val="4313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9683" name="Rectangle 19"/>
          <p:cNvSpPr>
            <a:spLocks noChangeArrowheads="1"/>
          </p:cNvSpPr>
          <p:nvPr/>
        </p:nvSpPr>
        <p:spPr bwMode="auto">
          <a:xfrm>
            <a:off x="3552175" y="3689923"/>
            <a:ext cx="571500" cy="330200"/>
          </a:xfrm>
          <a:prstGeom prst="rect">
            <a:avLst/>
          </a:prstGeom>
          <a:solidFill>
            <a:srgbClr val="0000EA">
              <a:alpha val="4313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9686" name="Rectangle 22"/>
          <p:cNvSpPr>
            <a:spLocks noChangeArrowheads="1"/>
          </p:cNvSpPr>
          <p:nvPr/>
        </p:nvSpPr>
        <p:spPr bwMode="auto">
          <a:xfrm>
            <a:off x="4684063" y="3869311"/>
            <a:ext cx="609600" cy="139700"/>
          </a:xfrm>
          <a:prstGeom prst="rect">
            <a:avLst/>
          </a:prstGeom>
          <a:solidFill>
            <a:srgbClr val="33CC33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9687" name="Rectangle 23"/>
          <p:cNvSpPr>
            <a:spLocks noChangeArrowheads="1"/>
          </p:cNvSpPr>
          <p:nvPr/>
        </p:nvSpPr>
        <p:spPr bwMode="auto">
          <a:xfrm>
            <a:off x="5801663" y="4009011"/>
            <a:ext cx="736600" cy="330200"/>
          </a:xfrm>
          <a:prstGeom prst="rect">
            <a:avLst/>
          </a:prstGeom>
          <a:solidFill>
            <a:srgbClr val="0000EA">
              <a:alpha val="4313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9688" name="Rectangle 24"/>
          <p:cNvSpPr>
            <a:spLocks noChangeArrowheads="1"/>
          </p:cNvSpPr>
          <p:nvPr/>
        </p:nvSpPr>
        <p:spPr bwMode="auto">
          <a:xfrm>
            <a:off x="6789088" y="4336036"/>
            <a:ext cx="952500" cy="330200"/>
          </a:xfrm>
          <a:prstGeom prst="rect">
            <a:avLst/>
          </a:prstGeom>
          <a:solidFill>
            <a:srgbClr val="2AA82A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9689" name="Rectangle 25"/>
          <p:cNvSpPr>
            <a:spLocks noChangeArrowheads="1"/>
          </p:cNvSpPr>
          <p:nvPr/>
        </p:nvSpPr>
        <p:spPr bwMode="auto">
          <a:xfrm>
            <a:off x="6844650" y="3985198"/>
            <a:ext cx="800100" cy="330200"/>
          </a:xfrm>
          <a:prstGeom prst="rect">
            <a:avLst/>
          </a:prstGeom>
          <a:solidFill>
            <a:srgbClr val="0000EA">
              <a:alpha val="4313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9692" name="Rectangle 28"/>
          <p:cNvSpPr>
            <a:spLocks noChangeArrowheads="1"/>
          </p:cNvSpPr>
          <p:nvPr/>
        </p:nvSpPr>
        <p:spPr bwMode="auto">
          <a:xfrm>
            <a:off x="7252638" y="3669286"/>
            <a:ext cx="406400" cy="330200"/>
          </a:xfrm>
          <a:prstGeom prst="rect">
            <a:avLst/>
          </a:prstGeom>
          <a:solidFill>
            <a:srgbClr val="0000EA">
              <a:alpha val="4313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9694" name="Rectangle 30"/>
          <p:cNvSpPr>
            <a:spLocks noChangeArrowheads="1"/>
          </p:cNvSpPr>
          <p:nvPr/>
        </p:nvSpPr>
        <p:spPr bwMode="auto">
          <a:xfrm>
            <a:off x="5698475" y="4350323"/>
            <a:ext cx="952500" cy="330200"/>
          </a:xfrm>
          <a:prstGeom prst="rect">
            <a:avLst/>
          </a:prstGeom>
          <a:solidFill>
            <a:srgbClr val="2AA82A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9695" name="Rectangle 31"/>
          <p:cNvSpPr>
            <a:spLocks noChangeArrowheads="1"/>
          </p:cNvSpPr>
          <p:nvPr/>
        </p:nvSpPr>
        <p:spPr bwMode="auto">
          <a:xfrm>
            <a:off x="6992288" y="3701036"/>
            <a:ext cx="190500" cy="279400"/>
          </a:xfrm>
          <a:prstGeom prst="rect">
            <a:avLst/>
          </a:prstGeom>
          <a:solidFill>
            <a:srgbClr val="FF33CC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9697" name="Freeform 33"/>
          <p:cNvSpPr>
            <a:spLocks/>
          </p:cNvSpPr>
          <p:nvPr/>
        </p:nvSpPr>
        <p:spPr bwMode="auto">
          <a:xfrm>
            <a:off x="3398188" y="3675636"/>
            <a:ext cx="152400" cy="338137"/>
          </a:xfrm>
          <a:custGeom>
            <a:avLst/>
            <a:gdLst>
              <a:gd name="T0" fmla="*/ 0 w 96"/>
              <a:gd name="T1" fmla="*/ 2147483647 h 213"/>
              <a:gd name="T2" fmla="*/ 2147483647 w 96"/>
              <a:gd name="T3" fmla="*/ 2147483647 h 213"/>
              <a:gd name="T4" fmla="*/ 2147483647 w 96"/>
              <a:gd name="T5" fmla="*/ 0 h 213"/>
              <a:gd name="T6" fmla="*/ 2147483647 w 96"/>
              <a:gd name="T7" fmla="*/ 2147483647 h 213"/>
              <a:gd name="T8" fmla="*/ 2147483647 w 96"/>
              <a:gd name="T9" fmla="*/ 2147483647 h 213"/>
              <a:gd name="T10" fmla="*/ 0 w 96"/>
              <a:gd name="T11" fmla="*/ 2147483647 h 2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6"/>
              <a:gd name="T19" fmla="*/ 0 h 213"/>
              <a:gd name="T20" fmla="*/ 96 w 96"/>
              <a:gd name="T21" fmla="*/ 213 h 21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6" h="213">
                <a:moveTo>
                  <a:pt x="0" y="210"/>
                </a:moveTo>
                <a:lnTo>
                  <a:pt x="27" y="21"/>
                </a:lnTo>
                <a:lnTo>
                  <a:pt x="60" y="0"/>
                </a:lnTo>
                <a:lnTo>
                  <a:pt x="93" y="12"/>
                </a:lnTo>
                <a:lnTo>
                  <a:pt x="96" y="213"/>
                </a:lnTo>
                <a:lnTo>
                  <a:pt x="0" y="210"/>
                </a:lnTo>
                <a:close/>
              </a:path>
            </a:pathLst>
          </a:custGeom>
          <a:solidFill>
            <a:srgbClr val="FF33CC"/>
          </a:solidFill>
          <a:ln w="12700">
            <a:solidFill>
              <a:schemeClr val="tx1"/>
            </a:solidFill>
            <a:round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9698" name="Freeform 34"/>
          <p:cNvSpPr>
            <a:spLocks/>
          </p:cNvSpPr>
          <p:nvPr/>
        </p:nvSpPr>
        <p:spPr bwMode="auto">
          <a:xfrm>
            <a:off x="5398438" y="4518598"/>
            <a:ext cx="300037" cy="152400"/>
          </a:xfrm>
          <a:custGeom>
            <a:avLst/>
            <a:gdLst>
              <a:gd name="T0" fmla="*/ 0 w 189"/>
              <a:gd name="T1" fmla="*/ 0 h 96"/>
              <a:gd name="T2" fmla="*/ 2147483647 w 189"/>
              <a:gd name="T3" fmla="*/ 2147483647 h 96"/>
              <a:gd name="T4" fmla="*/ 2147483647 w 189"/>
              <a:gd name="T5" fmla="*/ 2147483647 h 96"/>
              <a:gd name="T6" fmla="*/ 2147483647 w 189"/>
              <a:gd name="T7" fmla="*/ 2147483647 h 96"/>
              <a:gd name="T8" fmla="*/ 2147483647 w 189"/>
              <a:gd name="T9" fmla="*/ 2147483647 h 96"/>
              <a:gd name="T10" fmla="*/ 2147483647 w 189"/>
              <a:gd name="T11" fmla="*/ 2147483647 h 96"/>
              <a:gd name="T12" fmla="*/ 2147483647 w 189"/>
              <a:gd name="T13" fmla="*/ 2147483647 h 96"/>
              <a:gd name="T14" fmla="*/ 2147483647 w 189"/>
              <a:gd name="T15" fmla="*/ 2147483647 h 96"/>
              <a:gd name="T16" fmla="*/ 0 w 189"/>
              <a:gd name="T17" fmla="*/ 2147483647 h 96"/>
              <a:gd name="T18" fmla="*/ 0 w 189"/>
              <a:gd name="T19" fmla="*/ 0 h 9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89"/>
              <a:gd name="T31" fmla="*/ 0 h 96"/>
              <a:gd name="T32" fmla="*/ 189 w 189"/>
              <a:gd name="T33" fmla="*/ 96 h 9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89" h="96">
                <a:moveTo>
                  <a:pt x="0" y="0"/>
                </a:moveTo>
                <a:lnTo>
                  <a:pt x="24" y="3"/>
                </a:lnTo>
                <a:lnTo>
                  <a:pt x="54" y="63"/>
                </a:lnTo>
                <a:lnTo>
                  <a:pt x="90" y="33"/>
                </a:lnTo>
                <a:lnTo>
                  <a:pt x="117" y="63"/>
                </a:lnTo>
                <a:lnTo>
                  <a:pt x="150" y="21"/>
                </a:lnTo>
                <a:lnTo>
                  <a:pt x="189" y="15"/>
                </a:lnTo>
                <a:lnTo>
                  <a:pt x="189" y="96"/>
                </a:lnTo>
                <a:lnTo>
                  <a:pt x="0" y="93"/>
                </a:lnTo>
                <a:lnTo>
                  <a:pt x="0" y="0"/>
                </a:lnTo>
                <a:close/>
              </a:path>
            </a:pathLst>
          </a:custGeom>
          <a:solidFill>
            <a:srgbClr val="FF33CC"/>
          </a:solidFill>
          <a:ln w="12700">
            <a:solidFill>
              <a:schemeClr val="tx1"/>
            </a:solidFill>
            <a:round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9699" name="Freeform 35"/>
          <p:cNvSpPr>
            <a:spLocks/>
          </p:cNvSpPr>
          <p:nvPr/>
        </p:nvSpPr>
        <p:spPr bwMode="auto">
          <a:xfrm>
            <a:off x="4241150" y="4451923"/>
            <a:ext cx="280988" cy="219075"/>
          </a:xfrm>
          <a:custGeom>
            <a:avLst/>
            <a:gdLst>
              <a:gd name="T0" fmla="*/ 0 w 177"/>
              <a:gd name="T1" fmla="*/ 0 h 138"/>
              <a:gd name="T2" fmla="*/ 2147483647 w 177"/>
              <a:gd name="T3" fmla="*/ 2147483647 h 138"/>
              <a:gd name="T4" fmla="*/ 2147483647 w 177"/>
              <a:gd name="T5" fmla="*/ 2147483647 h 138"/>
              <a:gd name="T6" fmla="*/ 2147483647 w 177"/>
              <a:gd name="T7" fmla="*/ 2147483647 h 138"/>
              <a:gd name="T8" fmla="*/ 2147483647 w 177"/>
              <a:gd name="T9" fmla="*/ 2147483647 h 138"/>
              <a:gd name="T10" fmla="*/ 2147483647 w 177"/>
              <a:gd name="T11" fmla="*/ 2147483647 h 138"/>
              <a:gd name="T12" fmla="*/ 2147483647 w 177"/>
              <a:gd name="T13" fmla="*/ 2147483647 h 138"/>
              <a:gd name="T14" fmla="*/ 2147483647 w 177"/>
              <a:gd name="T15" fmla="*/ 2147483647 h 138"/>
              <a:gd name="T16" fmla="*/ 2147483647 w 177"/>
              <a:gd name="T17" fmla="*/ 2147483647 h 138"/>
              <a:gd name="T18" fmla="*/ 0 w 177"/>
              <a:gd name="T19" fmla="*/ 0 h 13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77"/>
              <a:gd name="T31" fmla="*/ 0 h 138"/>
              <a:gd name="T32" fmla="*/ 177 w 177"/>
              <a:gd name="T33" fmla="*/ 138 h 13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77" h="138">
                <a:moveTo>
                  <a:pt x="0" y="0"/>
                </a:moveTo>
                <a:lnTo>
                  <a:pt x="21" y="54"/>
                </a:lnTo>
                <a:lnTo>
                  <a:pt x="54" y="27"/>
                </a:lnTo>
                <a:lnTo>
                  <a:pt x="84" y="24"/>
                </a:lnTo>
                <a:lnTo>
                  <a:pt x="114" y="105"/>
                </a:lnTo>
                <a:lnTo>
                  <a:pt x="144" y="123"/>
                </a:lnTo>
                <a:lnTo>
                  <a:pt x="174" y="84"/>
                </a:lnTo>
                <a:lnTo>
                  <a:pt x="177" y="138"/>
                </a:lnTo>
                <a:lnTo>
                  <a:pt x="3" y="135"/>
                </a:lnTo>
                <a:lnTo>
                  <a:pt x="0" y="0"/>
                </a:lnTo>
                <a:close/>
              </a:path>
            </a:pathLst>
          </a:custGeom>
          <a:solidFill>
            <a:srgbClr val="FF33CC"/>
          </a:solidFill>
          <a:ln w="12700">
            <a:solidFill>
              <a:schemeClr val="tx1"/>
            </a:solidFill>
            <a:round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1485250" y="1447800"/>
            <a:ext cx="5970588" cy="1790700"/>
            <a:chOff x="1485250" y="1257300"/>
            <a:chExt cx="5970588" cy="1790700"/>
          </a:xfrm>
        </p:grpSpPr>
        <p:cxnSp>
          <p:nvCxnSpPr>
            <p:cNvPr id="5" name="Straight Connector 4"/>
            <p:cNvCxnSpPr/>
            <p:nvPr/>
          </p:nvCxnSpPr>
          <p:spPr bwMode="auto">
            <a:xfrm>
              <a:off x="1485250" y="1257300"/>
              <a:ext cx="0" cy="179070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" name="Straight Arrow Connector 6"/>
            <p:cNvCxnSpPr/>
            <p:nvPr/>
          </p:nvCxnSpPr>
          <p:spPr bwMode="auto">
            <a:xfrm>
              <a:off x="1485250" y="1485900"/>
              <a:ext cx="5970588" cy="0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5275151" y="1041131"/>
          <a:ext cx="319737" cy="406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2" name="Equation" r:id="rId5" imgW="139680" imgH="177480" progId="Equation.DSMT4">
                  <p:embed/>
                </p:oleObj>
              </mc:Choice>
              <mc:Fallback>
                <p:oleObj name="Equation" r:id="rId5" imgW="139680" imgH="17748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275151" y="1041131"/>
                        <a:ext cx="319737" cy="406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/>
          </p:nvPr>
        </p:nvGraphicFramePr>
        <p:xfrm>
          <a:off x="1423988" y="1082675"/>
          <a:ext cx="20320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3" name="Equation" r:id="rId7" imgW="88560" imgH="152280" progId="Equation.DSMT4">
                  <p:embed/>
                </p:oleObj>
              </mc:Choice>
              <mc:Fallback>
                <p:oleObj name="Equation" r:id="rId7" imgW="88560" imgH="152280" progId="Equation.DSMT4">
                  <p:embed/>
                  <p:pic>
                    <p:nvPicPr>
                      <p:cNvPr id="22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3988" y="1082675"/>
                        <a:ext cx="203200" cy="349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" name="Rectangle 15"/>
          <p:cNvSpPr>
            <a:spLocks noChangeArrowheads="1"/>
          </p:cNvSpPr>
          <p:nvPr/>
        </p:nvSpPr>
        <p:spPr bwMode="auto">
          <a:xfrm>
            <a:off x="2737788" y="3485136"/>
            <a:ext cx="292100" cy="203200"/>
          </a:xfrm>
          <a:prstGeom prst="rect">
            <a:avLst/>
          </a:prstGeom>
          <a:solidFill>
            <a:srgbClr val="33CC33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" name="Rectangle 21"/>
          <p:cNvSpPr>
            <a:spLocks noChangeArrowheads="1"/>
          </p:cNvSpPr>
          <p:nvPr/>
        </p:nvSpPr>
        <p:spPr bwMode="auto">
          <a:xfrm>
            <a:off x="3818875" y="3474023"/>
            <a:ext cx="292100" cy="203200"/>
          </a:xfrm>
          <a:prstGeom prst="rect">
            <a:avLst/>
          </a:prstGeom>
          <a:solidFill>
            <a:srgbClr val="33CC33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" name="Rectangle 29"/>
          <p:cNvSpPr>
            <a:spLocks noChangeArrowheads="1"/>
          </p:cNvSpPr>
          <p:nvPr/>
        </p:nvSpPr>
        <p:spPr bwMode="auto">
          <a:xfrm>
            <a:off x="7339950" y="3464498"/>
            <a:ext cx="292100" cy="203200"/>
          </a:xfrm>
          <a:prstGeom prst="rect">
            <a:avLst/>
          </a:prstGeom>
          <a:solidFill>
            <a:srgbClr val="33CC33">
              <a:alpha val="85097"/>
            </a:srgbClr>
          </a:solidFill>
          <a:ln w="12700" algn="ctr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1494775" y="1866900"/>
            <a:ext cx="3949889" cy="0"/>
          </a:xfrm>
          <a:prstGeom prst="straightConnector1">
            <a:avLst/>
          </a:prstGeom>
          <a:noFill/>
          <a:ln w="2857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6" name="Straight Arrow Connector 45"/>
          <p:cNvCxnSpPr/>
          <p:nvPr/>
        </p:nvCxnSpPr>
        <p:spPr bwMode="auto">
          <a:xfrm>
            <a:off x="1520364" y="2219391"/>
            <a:ext cx="3035300" cy="0"/>
          </a:xfrm>
          <a:prstGeom prst="straightConnector1">
            <a:avLst/>
          </a:prstGeom>
          <a:noFill/>
          <a:ln w="28575" cap="flat" cmpd="sng" algn="ctr">
            <a:solidFill>
              <a:schemeClr val="bg1">
                <a:lumMod val="75000"/>
              </a:schemeClr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48" name="Straight Arrow Connector 47"/>
          <p:cNvCxnSpPr/>
          <p:nvPr/>
        </p:nvCxnSpPr>
        <p:spPr bwMode="auto">
          <a:xfrm>
            <a:off x="1501125" y="2590434"/>
            <a:ext cx="1790700" cy="0"/>
          </a:xfrm>
          <a:prstGeom prst="straightConnector1">
            <a:avLst/>
          </a:prstGeom>
          <a:noFill/>
          <a:ln w="28575" cap="flat" cmpd="sng" algn="ctr">
            <a:solidFill>
              <a:schemeClr val="bg1">
                <a:lumMod val="75000"/>
              </a:schemeClr>
            </a:solidFill>
            <a:prstDash val="sysDash"/>
            <a:round/>
            <a:headEnd type="none" w="med" len="med"/>
            <a:tailEnd type="arrow"/>
          </a:ln>
          <a:effectLst/>
        </p:spPr>
      </p:cxnSp>
      <p:cxnSp>
        <p:nvCxnSpPr>
          <p:cNvPr id="45" name="Straight Arrow Connector 44"/>
          <p:cNvCxnSpPr/>
          <p:nvPr/>
        </p:nvCxnSpPr>
        <p:spPr bwMode="auto">
          <a:xfrm>
            <a:off x="2726675" y="1975785"/>
            <a:ext cx="3949889" cy="0"/>
          </a:xfrm>
          <a:prstGeom prst="straightConnector1">
            <a:avLst/>
          </a:prstGeom>
          <a:noFill/>
          <a:ln w="2857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9" name="Straight Arrow Connector 48"/>
          <p:cNvCxnSpPr/>
          <p:nvPr/>
        </p:nvCxnSpPr>
        <p:spPr bwMode="auto">
          <a:xfrm>
            <a:off x="4123675" y="2097806"/>
            <a:ext cx="3949889" cy="0"/>
          </a:xfrm>
          <a:prstGeom prst="straightConnector1">
            <a:avLst/>
          </a:prstGeom>
          <a:noFill/>
          <a:ln w="2857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0" name="Straight Arrow Connector 49"/>
          <p:cNvCxnSpPr/>
          <p:nvPr/>
        </p:nvCxnSpPr>
        <p:spPr bwMode="auto">
          <a:xfrm>
            <a:off x="2104564" y="2275048"/>
            <a:ext cx="3035300" cy="0"/>
          </a:xfrm>
          <a:prstGeom prst="straightConnector1">
            <a:avLst/>
          </a:prstGeom>
          <a:noFill/>
          <a:ln w="28575" cap="flat" cmpd="sng" algn="ctr">
            <a:solidFill>
              <a:schemeClr val="bg1">
                <a:lumMod val="75000"/>
              </a:schemeClr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52" name="Straight Arrow Connector 51"/>
          <p:cNvCxnSpPr/>
          <p:nvPr/>
        </p:nvCxnSpPr>
        <p:spPr bwMode="auto">
          <a:xfrm>
            <a:off x="2701464" y="2330704"/>
            <a:ext cx="3035300" cy="0"/>
          </a:xfrm>
          <a:prstGeom prst="straightConnector1">
            <a:avLst/>
          </a:prstGeom>
          <a:noFill/>
          <a:ln w="28575" cap="flat" cmpd="sng" algn="ctr">
            <a:solidFill>
              <a:schemeClr val="bg1">
                <a:lumMod val="75000"/>
              </a:schemeClr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54" name="Straight Arrow Connector 53"/>
          <p:cNvCxnSpPr/>
          <p:nvPr/>
        </p:nvCxnSpPr>
        <p:spPr bwMode="auto">
          <a:xfrm>
            <a:off x="3336464" y="2386360"/>
            <a:ext cx="3035300" cy="0"/>
          </a:xfrm>
          <a:prstGeom prst="straightConnector1">
            <a:avLst/>
          </a:prstGeom>
          <a:noFill/>
          <a:ln w="28575" cap="flat" cmpd="sng" algn="ctr">
            <a:solidFill>
              <a:schemeClr val="bg1">
                <a:lumMod val="75000"/>
              </a:schemeClr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55" name="Straight Arrow Connector 54"/>
          <p:cNvCxnSpPr/>
          <p:nvPr/>
        </p:nvCxnSpPr>
        <p:spPr bwMode="auto">
          <a:xfrm>
            <a:off x="3882564" y="2442017"/>
            <a:ext cx="3035300" cy="0"/>
          </a:xfrm>
          <a:prstGeom prst="straightConnector1">
            <a:avLst/>
          </a:prstGeom>
          <a:noFill/>
          <a:ln w="28575" cap="flat" cmpd="sng" algn="ctr">
            <a:solidFill>
              <a:schemeClr val="bg1">
                <a:lumMod val="75000"/>
              </a:schemeClr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56" name="Straight Arrow Connector 55"/>
          <p:cNvCxnSpPr/>
          <p:nvPr/>
        </p:nvCxnSpPr>
        <p:spPr bwMode="auto">
          <a:xfrm>
            <a:off x="4504864" y="2497673"/>
            <a:ext cx="3035300" cy="0"/>
          </a:xfrm>
          <a:prstGeom prst="straightConnector1">
            <a:avLst/>
          </a:prstGeom>
          <a:noFill/>
          <a:ln w="28575" cap="flat" cmpd="sng" algn="ctr">
            <a:solidFill>
              <a:schemeClr val="bg1">
                <a:lumMod val="75000"/>
              </a:schemeClr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57" name="Straight Arrow Connector 56"/>
          <p:cNvCxnSpPr/>
          <p:nvPr/>
        </p:nvCxnSpPr>
        <p:spPr bwMode="auto">
          <a:xfrm>
            <a:off x="2174225" y="2636815"/>
            <a:ext cx="1790700" cy="0"/>
          </a:xfrm>
          <a:prstGeom prst="straightConnector1">
            <a:avLst/>
          </a:prstGeom>
          <a:noFill/>
          <a:ln w="28575" cap="flat" cmpd="sng" algn="ctr">
            <a:solidFill>
              <a:schemeClr val="bg1">
                <a:lumMod val="75000"/>
              </a:schemeClr>
            </a:solidFill>
            <a:prstDash val="sysDash"/>
            <a:round/>
            <a:headEnd type="none" w="med" len="med"/>
            <a:tailEnd type="arrow"/>
          </a:ln>
          <a:effectLst/>
        </p:spPr>
      </p:cxnSp>
      <p:cxnSp>
        <p:nvCxnSpPr>
          <p:cNvPr id="59" name="Straight Arrow Connector 58"/>
          <p:cNvCxnSpPr/>
          <p:nvPr/>
        </p:nvCxnSpPr>
        <p:spPr bwMode="auto">
          <a:xfrm>
            <a:off x="2720325" y="2683195"/>
            <a:ext cx="1790700" cy="0"/>
          </a:xfrm>
          <a:prstGeom prst="straightConnector1">
            <a:avLst/>
          </a:prstGeom>
          <a:noFill/>
          <a:ln w="28575" cap="flat" cmpd="sng" algn="ctr">
            <a:solidFill>
              <a:schemeClr val="bg1">
                <a:lumMod val="75000"/>
              </a:schemeClr>
            </a:solidFill>
            <a:prstDash val="sysDash"/>
            <a:round/>
            <a:headEnd type="none" w="med" len="med"/>
            <a:tailEnd type="arrow"/>
          </a:ln>
          <a:effectLst/>
        </p:spPr>
      </p:cxnSp>
      <p:cxnSp>
        <p:nvCxnSpPr>
          <p:cNvPr id="61" name="Straight Arrow Connector 60"/>
          <p:cNvCxnSpPr/>
          <p:nvPr/>
        </p:nvCxnSpPr>
        <p:spPr bwMode="auto">
          <a:xfrm>
            <a:off x="3266425" y="2738852"/>
            <a:ext cx="1790700" cy="0"/>
          </a:xfrm>
          <a:prstGeom prst="straightConnector1">
            <a:avLst/>
          </a:prstGeom>
          <a:noFill/>
          <a:ln w="28575" cap="flat" cmpd="sng" algn="ctr">
            <a:solidFill>
              <a:schemeClr val="bg1">
                <a:lumMod val="75000"/>
              </a:schemeClr>
            </a:solidFill>
            <a:prstDash val="sysDash"/>
            <a:round/>
            <a:headEnd type="none" w="med" len="med"/>
            <a:tailEnd type="arrow"/>
          </a:ln>
          <a:effectLst/>
        </p:spPr>
      </p:cxnSp>
      <p:cxnSp>
        <p:nvCxnSpPr>
          <p:cNvPr id="63" name="Straight Arrow Connector 62"/>
          <p:cNvCxnSpPr/>
          <p:nvPr/>
        </p:nvCxnSpPr>
        <p:spPr bwMode="auto">
          <a:xfrm>
            <a:off x="3926825" y="2794508"/>
            <a:ext cx="1790700" cy="0"/>
          </a:xfrm>
          <a:prstGeom prst="straightConnector1">
            <a:avLst/>
          </a:prstGeom>
          <a:noFill/>
          <a:ln w="28575" cap="flat" cmpd="sng" algn="ctr">
            <a:solidFill>
              <a:schemeClr val="bg1">
                <a:lumMod val="75000"/>
              </a:schemeClr>
            </a:solidFill>
            <a:prstDash val="sysDash"/>
            <a:round/>
            <a:headEnd type="none" w="med" len="med"/>
            <a:tailEnd type="arrow"/>
          </a:ln>
          <a:effectLst/>
        </p:spPr>
      </p:cxnSp>
      <p:cxnSp>
        <p:nvCxnSpPr>
          <p:cNvPr id="66" name="Straight Arrow Connector 65"/>
          <p:cNvCxnSpPr/>
          <p:nvPr/>
        </p:nvCxnSpPr>
        <p:spPr bwMode="auto">
          <a:xfrm>
            <a:off x="3710925" y="2590434"/>
            <a:ext cx="1790700" cy="0"/>
          </a:xfrm>
          <a:prstGeom prst="straightConnector1">
            <a:avLst/>
          </a:prstGeom>
          <a:noFill/>
          <a:ln w="28575" cap="flat" cmpd="sng" algn="ctr">
            <a:solidFill>
              <a:schemeClr val="bg1">
                <a:lumMod val="75000"/>
              </a:schemeClr>
            </a:solidFill>
            <a:prstDash val="sysDash"/>
            <a:round/>
            <a:headEnd type="none" w="med" len="med"/>
            <a:tailEnd type="arrow"/>
          </a:ln>
          <a:effectLst/>
        </p:spPr>
      </p:cxnSp>
      <p:cxnSp>
        <p:nvCxnSpPr>
          <p:cNvPr id="67" name="Straight Arrow Connector 66"/>
          <p:cNvCxnSpPr/>
          <p:nvPr/>
        </p:nvCxnSpPr>
        <p:spPr bwMode="auto">
          <a:xfrm>
            <a:off x="4384025" y="2636815"/>
            <a:ext cx="1790700" cy="0"/>
          </a:xfrm>
          <a:prstGeom prst="straightConnector1">
            <a:avLst/>
          </a:prstGeom>
          <a:noFill/>
          <a:ln w="28575" cap="flat" cmpd="sng" algn="ctr">
            <a:solidFill>
              <a:schemeClr val="bg1">
                <a:lumMod val="75000"/>
              </a:schemeClr>
            </a:solidFill>
            <a:prstDash val="sysDash"/>
            <a:round/>
            <a:headEnd type="none" w="med" len="med"/>
            <a:tailEnd type="arrow"/>
          </a:ln>
          <a:effectLst/>
        </p:spPr>
      </p:cxnSp>
      <p:cxnSp>
        <p:nvCxnSpPr>
          <p:cNvPr id="68" name="Straight Arrow Connector 67"/>
          <p:cNvCxnSpPr/>
          <p:nvPr/>
        </p:nvCxnSpPr>
        <p:spPr bwMode="auto">
          <a:xfrm>
            <a:off x="4930125" y="2683195"/>
            <a:ext cx="1790700" cy="0"/>
          </a:xfrm>
          <a:prstGeom prst="straightConnector1">
            <a:avLst/>
          </a:prstGeom>
          <a:noFill/>
          <a:ln w="28575" cap="flat" cmpd="sng" algn="ctr">
            <a:solidFill>
              <a:schemeClr val="bg1">
                <a:lumMod val="75000"/>
              </a:schemeClr>
            </a:solidFill>
            <a:prstDash val="sysDash"/>
            <a:round/>
            <a:headEnd type="none" w="med" len="med"/>
            <a:tailEnd type="arrow"/>
          </a:ln>
          <a:effectLst/>
        </p:spPr>
      </p:cxnSp>
      <p:cxnSp>
        <p:nvCxnSpPr>
          <p:cNvPr id="69" name="Straight Arrow Connector 68"/>
          <p:cNvCxnSpPr/>
          <p:nvPr/>
        </p:nvCxnSpPr>
        <p:spPr bwMode="auto">
          <a:xfrm>
            <a:off x="5476225" y="2738852"/>
            <a:ext cx="1790700" cy="0"/>
          </a:xfrm>
          <a:prstGeom prst="straightConnector1">
            <a:avLst/>
          </a:prstGeom>
          <a:noFill/>
          <a:ln w="28575" cap="flat" cmpd="sng" algn="ctr">
            <a:solidFill>
              <a:schemeClr val="bg1">
                <a:lumMod val="75000"/>
              </a:schemeClr>
            </a:solidFill>
            <a:prstDash val="sysDash"/>
            <a:round/>
            <a:headEnd type="none" w="med" len="med"/>
            <a:tailEnd type="arrow"/>
          </a:ln>
          <a:effectLst/>
        </p:spPr>
      </p:cxnSp>
      <p:cxnSp>
        <p:nvCxnSpPr>
          <p:cNvPr id="70" name="Straight Arrow Connector 69"/>
          <p:cNvCxnSpPr/>
          <p:nvPr/>
        </p:nvCxnSpPr>
        <p:spPr bwMode="auto">
          <a:xfrm>
            <a:off x="6136625" y="2794508"/>
            <a:ext cx="1790700" cy="0"/>
          </a:xfrm>
          <a:prstGeom prst="straightConnector1">
            <a:avLst/>
          </a:prstGeom>
          <a:noFill/>
          <a:ln w="28575" cap="flat" cmpd="sng" algn="ctr">
            <a:solidFill>
              <a:schemeClr val="bg1">
                <a:lumMod val="75000"/>
              </a:schemeClr>
            </a:solidFill>
            <a:prstDash val="sysDash"/>
            <a:round/>
            <a:headEnd type="none" w="med" len="med"/>
            <a:tailEnd type="arrow"/>
          </a:ln>
          <a:effectLst/>
        </p:spPr>
      </p:cxnSp>
      <p:grpSp>
        <p:nvGrpSpPr>
          <p:cNvPr id="8" name="Group 7"/>
          <p:cNvGrpSpPr/>
          <p:nvPr/>
        </p:nvGrpSpPr>
        <p:grpSpPr>
          <a:xfrm>
            <a:off x="1501109" y="2876198"/>
            <a:ext cx="1213055" cy="238086"/>
            <a:chOff x="1501109" y="2876198"/>
            <a:chExt cx="1213055" cy="238086"/>
          </a:xfrm>
        </p:grpSpPr>
        <p:cxnSp>
          <p:nvCxnSpPr>
            <p:cNvPr id="72" name="Straight Arrow Connector 71"/>
            <p:cNvCxnSpPr/>
            <p:nvPr/>
          </p:nvCxnSpPr>
          <p:spPr bwMode="auto">
            <a:xfrm>
              <a:off x="1501109" y="2876198"/>
              <a:ext cx="603455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bg1">
                  <a:lumMod val="75000"/>
                </a:schemeClr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3" name="Straight Arrow Connector 72"/>
            <p:cNvCxnSpPr/>
            <p:nvPr/>
          </p:nvCxnSpPr>
          <p:spPr bwMode="auto">
            <a:xfrm>
              <a:off x="1653509" y="2938101"/>
              <a:ext cx="603455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bg1">
                  <a:lumMod val="75000"/>
                </a:schemeClr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4" name="Straight Arrow Connector 73"/>
            <p:cNvCxnSpPr/>
            <p:nvPr/>
          </p:nvCxnSpPr>
          <p:spPr bwMode="auto">
            <a:xfrm>
              <a:off x="1805909" y="2990478"/>
              <a:ext cx="603455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bg1">
                  <a:lumMod val="75000"/>
                </a:schemeClr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5" name="Straight Arrow Connector 74"/>
            <p:cNvCxnSpPr/>
            <p:nvPr/>
          </p:nvCxnSpPr>
          <p:spPr bwMode="auto">
            <a:xfrm>
              <a:off x="1958309" y="3047618"/>
              <a:ext cx="603455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bg1">
                  <a:lumMod val="75000"/>
                </a:schemeClr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6" name="Straight Arrow Connector 75"/>
            <p:cNvCxnSpPr/>
            <p:nvPr/>
          </p:nvCxnSpPr>
          <p:spPr bwMode="auto">
            <a:xfrm>
              <a:off x="2110709" y="3114284"/>
              <a:ext cx="603455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bg1">
                  <a:lumMod val="75000"/>
                </a:schemeClr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77" name="Group 76"/>
          <p:cNvGrpSpPr/>
          <p:nvPr/>
        </p:nvGrpSpPr>
        <p:grpSpPr>
          <a:xfrm>
            <a:off x="2291751" y="2876182"/>
            <a:ext cx="1213055" cy="238086"/>
            <a:chOff x="1501109" y="2876198"/>
            <a:chExt cx="1213055" cy="238086"/>
          </a:xfrm>
        </p:grpSpPr>
        <p:cxnSp>
          <p:nvCxnSpPr>
            <p:cNvPr id="78" name="Straight Arrow Connector 77"/>
            <p:cNvCxnSpPr/>
            <p:nvPr/>
          </p:nvCxnSpPr>
          <p:spPr bwMode="auto">
            <a:xfrm>
              <a:off x="1501109" y="2876198"/>
              <a:ext cx="603455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bg1">
                  <a:lumMod val="75000"/>
                </a:schemeClr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9" name="Straight Arrow Connector 78"/>
            <p:cNvCxnSpPr/>
            <p:nvPr/>
          </p:nvCxnSpPr>
          <p:spPr bwMode="auto">
            <a:xfrm>
              <a:off x="1653509" y="2938101"/>
              <a:ext cx="603455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bg1">
                  <a:lumMod val="75000"/>
                </a:schemeClr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  <p:cxnSp>
          <p:nvCxnSpPr>
            <p:cNvPr id="80" name="Straight Arrow Connector 79"/>
            <p:cNvCxnSpPr/>
            <p:nvPr/>
          </p:nvCxnSpPr>
          <p:spPr bwMode="auto">
            <a:xfrm>
              <a:off x="1805909" y="2990478"/>
              <a:ext cx="603455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bg1">
                  <a:lumMod val="75000"/>
                </a:schemeClr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  <p:cxnSp>
          <p:nvCxnSpPr>
            <p:cNvPr id="81" name="Straight Arrow Connector 80"/>
            <p:cNvCxnSpPr/>
            <p:nvPr/>
          </p:nvCxnSpPr>
          <p:spPr bwMode="auto">
            <a:xfrm>
              <a:off x="1958309" y="3047618"/>
              <a:ext cx="603455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bg1">
                  <a:lumMod val="75000"/>
                </a:schemeClr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  <p:cxnSp>
          <p:nvCxnSpPr>
            <p:cNvPr id="82" name="Straight Arrow Connector 81"/>
            <p:cNvCxnSpPr/>
            <p:nvPr/>
          </p:nvCxnSpPr>
          <p:spPr bwMode="auto">
            <a:xfrm>
              <a:off x="2110709" y="3114284"/>
              <a:ext cx="603455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bg1">
                  <a:lumMod val="75000"/>
                </a:schemeClr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83" name="Group 82"/>
          <p:cNvGrpSpPr/>
          <p:nvPr/>
        </p:nvGrpSpPr>
        <p:grpSpPr>
          <a:xfrm>
            <a:off x="3110971" y="2876166"/>
            <a:ext cx="1213055" cy="238086"/>
            <a:chOff x="1501109" y="2876198"/>
            <a:chExt cx="1213055" cy="238086"/>
          </a:xfrm>
        </p:grpSpPr>
        <p:cxnSp>
          <p:nvCxnSpPr>
            <p:cNvPr id="84" name="Straight Arrow Connector 83"/>
            <p:cNvCxnSpPr/>
            <p:nvPr/>
          </p:nvCxnSpPr>
          <p:spPr bwMode="auto">
            <a:xfrm>
              <a:off x="1501109" y="2876198"/>
              <a:ext cx="603455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bg1">
                  <a:lumMod val="75000"/>
                </a:schemeClr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  <p:cxnSp>
          <p:nvCxnSpPr>
            <p:cNvPr id="86" name="Straight Arrow Connector 85"/>
            <p:cNvCxnSpPr/>
            <p:nvPr/>
          </p:nvCxnSpPr>
          <p:spPr bwMode="auto">
            <a:xfrm>
              <a:off x="1653509" y="2938101"/>
              <a:ext cx="603455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bg1">
                  <a:lumMod val="75000"/>
                </a:schemeClr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  <p:cxnSp>
          <p:nvCxnSpPr>
            <p:cNvPr id="87" name="Straight Arrow Connector 86"/>
            <p:cNvCxnSpPr/>
            <p:nvPr/>
          </p:nvCxnSpPr>
          <p:spPr bwMode="auto">
            <a:xfrm>
              <a:off x="1805909" y="2990478"/>
              <a:ext cx="603455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bg1">
                  <a:lumMod val="75000"/>
                </a:schemeClr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  <p:cxnSp>
          <p:nvCxnSpPr>
            <p:cNvPr id="88" name="Straight Arrow Connector 87"/>
            <p:cNvCxnSpPr/>
            <p:nvPr/>
          </p:nvCxnSpPr>
          <p:spPr bwMode="auto">
            <a:xfrm>
              <a:off x="1958309" y="3047618"/>
              <a:ext cx="603455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bg1">
                  <a:lumMod val="75000"/>
                </a:schemeClr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  <p:cxnSp>
          <p:nvCxnSpPr>
            <p:cNvPr id="89" name="Straight Arrow Connector 88"/>
            <p:cNvCxnSpPr/>
            <p:nvPr/>
          </p:nvCxnSpPr>
          <p:spPr bwMode="auto">
            <a:xfrm>
              <a:off x="2110709" y="3114284"/>
              <a:ext cx="603455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bg1">
                  <a:lumMod val="75000"/>
                </a:schemeClr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90" name="Group 89"/>
          <p:cNvGrpSpPr/>
          <p:nvPr/>
        </p:nvGrpSpPr>
        <p:grpSpPr>
          <a:xfrm>
            <a:off x="3949243" y="2876150"/>
            <a:ext cx="1213055" cy="238086"/>
            <a:chOff x="1501109" y="2876198"/>
            <a:chExt cx="1213055" cy="238086"/>
          </a:xfrm>
        </p:grpSpPr>
        <p:cxnSp>
          <p:nvCxnSpPr>
            <p:cNvPr id="91" name="Straight Arrow Connector 90"/>
            <p:cNvCxnSpPr/>
            <p:nvPr/>
          </p:nvCxnSpPr>
          <p:spPr bwMode="auto">
            <a:xfrm>
              <a:off x="1501109" y="2876198"/>
              <a:ext cx="603455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bg1">
                  <a:lumMod val="75000"/>
                </a:schemeClr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  <p:cxnSp>
          <p:nvCxnSpPr>
            <p:cNvPr id="92" name="Straight Arrow Connector 91"/>
            <p:cNvCxnSpPr/>
            <p:nvPr/>
          </p:nvCxnSpPr>
          <p:spPr bwMode="auto">
            <a:xfrm>
              <a:off x="1653509" y="2938101"/>
              <a:ext cx="603455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bg1">
                  <a:lumMod val="75000"/>
                </a:schemeClr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  <p:cxnSp>
          <p:nvCxnSpPr>
            <p:cNvPr id="93" name="Straight Arrow Connector 92"/>
            <p:cNvCxnSpPr/>
            <p:nvPr/>
          </p:nvCxnSpPr>
          <p:spPr bwMode="auto">
            <a:xfrm>
              <a:off x="1805909" y="2990478"/>
              <a:ext cx="603455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bg1">
                  <a:lumMod val="75000"/>
                </a:schemeClr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  <p:cxnSp>
          <p:nvCxnSpPr>
            <p:cNvPr id="94" name="Straight Arrow Connector 93"/>
            <p:cNvCxnSpPr/>
            <p:nvPr/>
          </p:nvCxnSpPr>
          <p:spPr bwMode="auto">
            <a:xfrm>
              <a:off x="1958309" y="3047618"/>
              <a:ext cx="603455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bg1">
                  <a:lumMod val="75000"/>
                </a:schemeClr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  <p:cxnSp>
          <p:nvCxnSpPr>
            <p:cNvPr id="95" name="Straight Arrow Connector 94"/>
            <p:cNvCxnSpPr/>
            <p:nvPr/>
          </p:nvCxnSpPr>
          <p:spPr bwMode="auto">
            <a:xfrm>
              <a:off x="2110709" y="3114284"/>
              <a:ext cx="603455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bg1">
                  <a:lumMod val="75000"/>
                </a:schemeClr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96" name="Group 95"/>
          <p:cNvGrpSpPr/>
          <p:nvPr/>
        </p:nvGrpSpPr>
        <p:grpSpPr>
          <a:xfrm>
            <a:off x="4806567" y="2876134"/>
            <a:ext cx="1213055" cy="238086"/>
            <a:chOff x="1501109" y="2876198"/>
            <a:chExt cx="1213055" cy="238086"/>
          </a:xfrm>
        </p:grpSpPr>
        <p:cxnSp>
          <p:nvCxnSpPr>
            <p:cNvPr id="97" name="Straight Arrow Connector 96"/>
            <p:cNvCxnSpPr/>
            <p:nvPr/>
          </p:nvCxnSpPr>
          <p:spPr bwMode="auto">
            <a:xfrm>
              <a:off x="1501109" y="2876198"/>
              <a:ext cx="603455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bg1">
                  <a:lumMod val="75000"/>
                </a:schemeClr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  <p:cxnSp>
          <p:nvCxnSpPr>
            <p:cNvPr id="98" name="Straight Arrow Connector 97"/>
            <p:cNvCxnSpPr/>
            <p:nvPr/>
          </p:nvCxnSpPr>
          <p:spPr bwMode="auto">
            <a:xfrm>
              <a:off x="1653509" y="2938101"/>
              <a:ext cx="603455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bg1">
                  <a:lumMod val="75000"/>
                </a:schemeClr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  <p:cxnSp>
          <p:nvCxnSpPr>
            <p:cNvPr id="99" name="Straight Arrow Connector 98"/>
            <p:cNvCxnSpPr/>
            <p:nvPr/>
          </p:nvCxnSpPr>
          <p:spPr bwMode="auto">
            <a:xfrm>
              <a:off x="1805909" y="2990478"/>
              <a:ext cx="603455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bg1">
                  <a:lumMod val="75000"/>
                </a:schemeClr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00" name="Straight Arrow Connector 99"/>
            <p:cNvCxnSpPr/>
            <p:nvPr/>
          </p:nvCxnSpPr>
          <p:spPr bwMode="auto">
            <a:xfrm>
              <a:off x="1958309" y="3047618"/>
              <a:ext cx="603455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bg1">
                  <a:lumMod val="75000"/>
                </a:schemeClr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01" name="Straight Arrow Connector 100"/>
            <p:cNvCxnSpPr/>
            <p:nvPr/>
          </p:nvCxnSpPr>
          <p:spPr bwMode="auto">
            <a:xfrm>
              <a:off x="2110709" y="3114284"/>
              <a:ext cx="603455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bg1">
                  <a:lumMod val="75000"/>
                </a:schemeClr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02" name="Group 101"/>
          <p:cNvGrpSpPr/>
          <p:nvPr/>
        </p:nvGrpSpPr>
        <p:grpSpPr>
          <a:xfrm>
            <a:off x="5663891" y="2876118"/>
            <a:ext cx="1213055" cy="238086"/>
            <a:chOff x="1501109" y="2876198"/>
            <a:chExt cx="1213055" cy="238086"/>
          </a:xfrm>
        </p:grpSpPr>
        <p:cxnSp>
          <p:nvCxnSpPr>
            <p:cNvPr id="103" name="Straight Arrow Connector 102"/>
            <p:cNvCxnSpPr/>
            <p:nvPr/>
          </p:nvCxnSpPr>
          <p:spPr bwMode="auto">
            <a:xfrm>
              <a:off x="1501109" y="2876198"/>
              <a:ext cx="603455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bg1">
                  <a:lumMod val="75000"/>
                </a:schemeClr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04" name="Straight Arrow Connector 103"/>
            <p:cNvCxnSpPr/>
            <p:nvPr/>
          </p:nvCxnSpPr>
          <p:spPr bwMode="auto">
            <a:xfrm>
              <a:off x="1653509" y="2938101"/>
              <a:ext cx="603455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bg1">
                  <a:lumMod val="75000"/>
                </a:schemeClr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05" name="Straight Arrow Connector 104"/>
            <p:cNvCxnSpPr/>
            <p:nvPr/>
          </p:nvCxnSpPr>
          <p:spPr bwMode="auto">
            <a:xfrm>
              <a:off x="1805909" y="2990478"/>
              <a:ext cx="603455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bg1">
                  <a:lumMod val="75000"/>
                </a:schemeClr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06" name="Straight Arrow Connector 105"/>
            <p:cNvCxnSpPr/>
            <p:nvPr/>
          </p:nvCxnSpPr>
          <p:spPr bwMode="auto">
            <a:xfrm>
              <a:off x="1958309" y="3047618"/>
              <a:ext cx="603455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bg1">
                  <a:lumMod val="75000"/>
                </a:schemeClr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07" name="Straight Arrow Connector 106"/>
            <p:cNvCxnSpPr/>
            <p:nvPr/>
          </p:nvCxnSpPr>
          <p:spPr bwMode="auto">
            <a:xfrm>
              <a:off x="2110709" y="3114284"/>
              <a:ext cx="603455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bg1">
                  <a:lumMod val="75000"/>
                </a:schemeClr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08" name="Group 107"/>
          <p:cNvGrpSpPr/>
          <p:nvPr/>
        </p:nvGrpSpPr>
        <p:grpSpPr>
          <a:xfrm>
            <a:off x="6516452" y="2876102"/>
            <a:ext cx="1213055" cy="238086"/>
            <a:chOff x="1501109" y="2876198"/>
            <a:chExt cx="1213055" cy="238086"/>
          </a:xfrm>
        </p:grpSpPr>
        <p:cxnSp>
          <p:nvCxnSpPr>
            <p:cNvPr id="109" name="Straight Arrow Connector 108"/>
            <p:cNvCxnSpPr/>
            <p:nvPr/>
          </p:nvCxnSpPr>
          <p:spPr bwMode="auto">
            <a:xfrm>
              <a:off x="1501109" y="2876198"/>
              <a:ext cx="603455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bg1">
                  <a:lumMod val="75000"/>
                </a:schemeClr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10" name="Straight Arrow Connector 109"/>
            <p:cNvCxnSpPr/>
            <p:nvPr/>
          </p:nvCxnSpPr>
          <p:spPr bwMode="auto">
            <a:xfrm>
              <a:off x="1653509" y="2938101"/>
              <a:ext cx="603455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bg1">
                  <a:lumMod val="75000"/>
                </a:schemeClr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11" name="Straight Arrow Connector 110"/>
            <p:cNvCxnSpPr/>
            <p:nvPr/>
          </p:nvCxnSpPr>
          <p:spPr bwMode="auto">
            <a:xfrm>
              <a:off x="1805909" y="2990478"/>
              <a:ext cx="603455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bg1">
                  <a:lumMod val="75000"/>
                </a:schemeClr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12" name="Straight Arrow Connector 111"/>
            <p:cNvCxnSpPr/>
            <p:nvPr/>
          </p:nvCxnSpPr>
          <p:spPr bwMode="auto">
            <a:xfrm>
              <a:off x="1958309" y="3047618"/>
              <a:ext cx="603455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bg1">
                  <a:lumMod val="75000"/>
                </a:schemeClr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13" name="Straight Arrow Connector 112"/>
            <p:cNvCxnSpPr/>
            <p:nvPr/>
          </p:nvCxnSpPr>
          <p:spPr bwMode="auto">
            <a:xfrm>
              <a:off x="2110709" y="3114284"/>
              <a:ext cx="603455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bg1">
                  <a:lumMod val="75000"/>
                </a:schemeClr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</p:grpSp>
      <p:cxnSp>
        <p:nvCxnSpPr>
          <p:cNvPr id="119" name="Straight Arrow Connector 118"/>
          <p:cNvCxnSpPr/>
          <p:nvPr/>
        </p:nvCxnSpPr>
        <p:spPr bwMode="auto">
          <a:xfrm>
            <a:off x="1494775" y="1866900"/>
            <a:ext cx="3949889" cy="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1" name="Title 1"/>
          <p:cNvSpPr txBox="1">
            <a:spLocks/>
          </p:cNvSpPr>
          <p:nvPr/>
        </p:nvSpPr>
        <p:spPr>
          <a:xfrm>
            <a:off x="685800" y="304800"/>
            <a:ext cx="7772400" cy="609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i="0" dirty="0"/>
              <a:t>The nesting of decisions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687995" y="1464273"/>
            <a:ext cx="3048769" cy="1790700"/>
            <a:chOff x="2687995" y="1464273"/>
            <a:chExt cx="3048769" cy="1790700"/>
          </a:xfrm>
        </p:grpSpPr>
        <p:cxnSp>
          <p:nvCxnSpPr>
            <p:cNvPr id="114" name="Straight Arrow Connector 113"/>
            <p:cNvCxnSpPr/>
            <p:nvPr/>
          </p:nvCxnSpPr>
          <p:spPr bwMode="auto">
            <a:xfrm>
              <a:off x="2701464" y="2330704"/>
              <a:ext cx="3035300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23" name="Straight Connector 122"/>
            <p:cNvCxnSpPr/>
            <p:nvPr/>
          </p:nvCxnSpPr>
          <p:spPr bwMode="auto">
            <a:xfrm>
              <a:off x="2687995" y="1464273"/>
              <a:ext cx="0" cy="179070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4" name="Group 3"/>
          <p:cNvGrpSpPr/>
          <p:nvPr/>
        </p:nvGrpSpPr>
        <p:grpSpPr>
          <a:xfrm>
            <a:off x="3693028" y="1480746"/>
            <a:ext cx="1808597" cy="1790700"/>
            <a:chOff x="3693028" y="1480746"/>
            <a:chExt cx="1808597" cy="1790700"/>
          </a:xfrm>
        </p:grpSpPr>
        <p:cxnSp>
          <p:nvCxnSpPr>
            <p:cNvPr id="115" name="Straight Arrow Connector 114"/>
            <p:cNvCxnSpPr/>
            <p:nvPr/>
          </p:nvCxnSpPr>
          <p:spPr bwMode="auto">
            <a:xfrm>
              <a:off x="3710925" y="2590434"/>
              <a:ext cx="1790700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24" name="Straight Connector 123"/>
            <p:cNvCxnSpPr/>
            <p:nvPr/>
          </p:nvCxnSpPr>
          <p:spPr bwMode="auto">
            <a:xfrm>
              <a:off x="3693028" y="1480746"/>
              <a:ext cx="0" cy="179070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4" name="Group 13"/>
          <p:cNvGrpSpPr/>
          <p:nvPr/>
        </p:nvGrpSpPr>
        <p:grpSpPr>
          <a:xfrm>
            <a:off x="3931927" y="1484862"/>
            <a:ext cx="620771" cy="1790700"/>
            <a:chOff x="3931927" y="1484862"/>
            <a:chExt cx="620771" cy="1790700"/>
          </a:xfrm>
        </p:grpSpPr>
        <p:cxnSp>
          <p:nvCxnSpPr>
            <p:cNvPr id="116" name="Straight Arrow Connector 115"/>
            <p:cNvCxnSpPr/>
            <p:nvPr/>
          </p:nvCxnSpPr>
          <p:spPr bwMode="auto">
            <a:xfrm>
              <a:off x="3949243" y="2876150"/>
              <a:ext cx="603455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25" name="Straight Connector 124"/>
            <p:cNvCxnSpPr/>
            <p:nvPr/>
          </p:nvCxnSpPr>
          <p:spPr bwMode="auto">
            <a:xfrm>
              <a:off x="3931927" y="1484862"/>
              <a:ext cx="0" cy="179070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0" name="Group 9"/>
          <p:cNvGrpSpPr/>
          <p:nvPr/>
        </p:nvGrpSpPr>
        <p:grpSpPr>
          <a:xfrm>
            <a:off x="4788676" y="1488978"/>
            <a:ext cx="621346" cy="1790700"/>
            <a:chOff x="4788676" y="1488978"/>
            <a:chExt cx="621346" cy="1790700"/>
          </a:xfrm>
        </p:grpSpPr>
        <p:cxnSp>
          <p:nvCxnSpPr>
            <p:cNvPr id="117" name="Straight Arrow Connector 116"/>
            <p:cNvCxnSpPr/>
            <p:nvPr/>
          </p:nvCxnSpPr>
          <p:spPr bwMode="auto">
            <a:xfrm>
              <a:off x="4806567" y="2876134"/>
              <a:ext cx="603455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26" name="Straight Connector 125"/>
            <p:cNvCxnSpPr/>
            <p:nvPr/>
          </p:nvCxnSpPr>
          <p:spPr bwMode="auto">
            <a:xfrm>
              <a:off x="4788676" y="1488978"/>
              <a:ext cx="0" cy="179070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1" name="Group 10"/>
          <p:cNvGrpSpPr/>
          <p:nvPr/>
        </p:nvGrpSpPr>
        <p:grpSpPr>
          <a:xfrm>
            <a:off x="4916362" y="1480737"/>
            <a:ext cx="1804463" cy="1790700"/>
            <a:chOff x="4916362" y="1480737"/>
            <a:chExt cx="1804463" cy="1790700"/>
          </a:xfrm>
        </p:grpSpPr>
        <p:cxnSp>
          <p:nvCxnSpPr>
            <p:cNvPr id="118" name="Straight Arrow Connector 117"/>
            <p:cNvCxnSpPr/>
            <p:nvPr/>
          </p:nvCxnSpPr>
          <p:spPr bwMode="auto">
            <a:xfrm>
              <a:off x="4930125" y="2683195"/>
              <a:ext cx="1790700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27" name="Straight Connector 126"/>
            <p:cNvCxnSpPr/>
            <p:nvPr/>
          </p:nvCxnSpPr>
          <p:spPr bwMode="auto">
            <a:xfrm>
              <a:off x="4916362" y="1480737"/>
              <a:ext cx="0" cy="179070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2" name="Group 11"/>
          <p:cNvGrpSpPr/>
          <p:nvPr/>
        </p:nvGrpSpPr>
        <p:grpSpPr>
          <a:xfrm>
            <a:off x="5816291" y="1486707"/>
            <a:ext cx="603455" cy="1790700"/>
            <a:chOff x="5816291" y="1486707"/>
            <a:chExt cx="603455" cy="1790700"/>
          </a:xfrm>
        </p:grpSpPr>
        <p:cxnSp>
          <p:nvCxnSpPr>
            <p:cNvPr id="120" name="Straight Arrow Connector 119"/>
            <p:cNvCxnSpPr/>
            <p:nvPr/>
          </p:nvCxnSpPr>
          <p:spPr bwMode="auto">
            <a:xfrm>
              <a:off x="5816291" y="2939598"/>
              <a:ext cx="603455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28" name="Straight Connector 127"/>
            <p:cNvCxnSpPr/>
            <p:nvPr/>
          </p:nvCxnSpPr>
          <p:spPr bwMode="auto">
            <a:xfrm>
              <a:off x="5822539" y="1486707"/>
              <a:ext cx="0" cy="179070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3" name="Group 12"/>
          <p:cNvGrpSpPr/>
          <p:nvPr/>
        </p:nvGrpSpPr>
        <p:grpSpPr>
          <a:xfrm>
            <a:off x="6123223" y="1476612"/>
            <a:ext cx="1804102" cy="1790700"/>
            <a:chOff x="6123223" y="1476612"/>
            <a:chExt cx="1804102" cy="1790700"/>
          </a:xfrm>
        </p:grpSpPr>
        <p:cxnSp>
          <p:nvCxnSpPr>
            <p:cNvPr id="122" name="Straight Arrow Connector 121"/>
            <p:cNvCxnSpPr/>
            <p:nvPr/>
          </p:nvCxnSpPr>
          <p:spPr bwMode="auto">
            <a:xfrm>
              <a:off x="6136625" y="2794508"/>
              <a:ext cx="1790700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29" name="Straight Connector 128"/>
            <p:cNvCxnSpPr/>
            <p:nvPr/>
          </p:nvCxnSpPr>
          <p:spPr bwMode="auto">
            <a:xfrm>
              <a:off x="6123223" y="1476612"/>
              <a:ext cx="0" cy="179070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31652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SMART-ISO: Offshore wind study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555173" y="1289689"/>
            <a:ext cx="4452256" cy="4992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Tx/>
              <a:buBlip>
                <a:blip r:embed="rId3"/>
              </a:buBlip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i="0" kern="0" dirty="0" smtClean="0"/>
              <a:t>Mid-Atlantic Offshore Wind Integration and Transmission Study (U. Delaware &amp; partners, funded by DOE) </a:t>
            </a:r>
          </a:p>
          <a:p>
            <a:pPr lvl="1"/>
            <a:endParaRPr lang="en-US" sz="2000" i="0" kern="0" dirty="0" smtClean="0"/>
          </a:p>
          <a:p>
            <a:r>
              <a:rPr lang="en-US" sz="2400" i="0" kern="0" dirty="0" smtClean="0"/>
              <a:t>29 offshore sub-blocks in 5 build-out scenarios:</a:t>
            </a:r>
          </a:p>
          <a:p>
            <a:pPr lvl="1"/>
            <a:r>
              <a:rPr lang="en-US" sz="2000" i="0" kern="0" dirty="0" smtClean="0"/>
              <a:t>1: </a:t>
            </a:r>
            <a:r>
              <a:rPr lang="en-US" sz="2000" i="0" kern="0" dirty="0"/>
              <a:t>8</a:t>
            </a:r>
            <a:r>
              <a:rPr lang="en-US" sz="2000" i="0" kern="0" dirty="0" smtClean="0"/>
              <a:t> GW</a:t>
            </a:r>
          </a:p>
          <a:p>
            <a:pPr lvl="1"/>
            <a:r>
              <a:rPr lang="en-US" sz="2000" i="0" kern="0" dirty="0" smtClean="0"/>
              <a:t>2: 28 GW</a:t>
            </a:r>
          </a:p>
          <a:p>
            <a:pPr lvl="1"/>
            <a:r>
              <a:rPr lang="en-US" sz="2000" i="0" kern="0" dirty="0" smtClean="0"/>
              <a:t>3: 40 GW</a:t>
            </a:r>
          </a:p>
          <a:p>
            <a:pPr lvl="1"/>
            <a:r>
              <a:rPr lang="en-US" sz="2000" i="0" kern="0" dirty="0" smtClean="0"/>
              <a:t>4: 55 GW</a:t>
            </a:r>
          </a:p>
          <a:p>
            <a:pPr lvl="1"/>
            <a:r>
              <a:rPr lang="en-US" sz="2000" i="0" kern="0" dirty="0" smtClean="0"/>
              <a:t>5: 78 GW</a:t>
            </a:r>
            <a:endParaRPr lang="en-US" sz="2000" i="0" kern="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600" y="1139370"/>
            <a:ext cx="3803562" cy="5286829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053" y="1507342"/>
            <a:ext cx="461983" cy="5338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786" y="2078551"/>
            <a:ext cx="461983" cy="5338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132" y="2406582"/>
            <a:ext cx="461983" cy="5338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207" y="2977790"/>
            <a:ext cx="461983" cy="5338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328" y="3535489"/>
            <a:ext cx="461983" cy="5338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937" y="4106699"/>
            <a:ext cx="461983" cy="5338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755" y="4704928"/>
            <a:ext cx="461983" cy="533819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112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Generating wind sample paths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Methodology for creating off-shore wind samples</a:t>
            </a:r>
          </a:p>
          <a:p>
            <a:pPr lvl="1"/>
            <a:r>
              <a:rPr lang="en-US" sz="2000" dirty="0" smtClean="0"/>
              <a:t>Use actual forecasts from on-shore wind to develop a stochastic error model</a:t>
            </a:r>
          </a:p>
          <a:p>
            <a:pPr lvl="1"/>
            <a:r>
              <a:rPr lang="en-US" sz="2000" dirty="0" smtClean="0"/>
              <a:t>Generate sample paths of wind by sampling errors from on-shore stochastic error model</a:t>
            </a:r>
          </a:p>
          <a:p>
            <a:pPr lvl="1"/>
            <a:r>
              <a:rPr lang="en-US" sz="2000" dirty="0" smtClean="0"/>
              <a:t>Repeat this for base case and five </a:t>
            </a:r>
            <a:r>
              <a:rPr lang="en-US" sz="2000" dirty="0" err="1" smtClean="0"/>
              <a:t>buildout</a:t>
            </a:r>
            <a:r>
              <a:rPr lang="en-US" sz="2000" dirty="0" smtClean="0"/>
              <a:t> levels</a:t>
            </a:r>
          </a:p>
          <a:p>
            <a:r>
              <a:rPr lang="en-US" dirty="0" smtClean="0"/>
              <a:t>Our sample paths are based on:</a:t>
            </a:r>
          </a:p>
          <a:p>
            <a:pPr lvl="1"/>
            <a:r>
              <a:rPr lang="en-US" sz="2000" dirty="0" smtClean="0"/>
              <a:t>Four months: January, April, July and October</a:t>
            </a:r>
          </a:p>
          <a:p>
            <a:pPr lvl="1"/>
            <a:r>
              <a:rPr lang="en-US" sz="2000" dirty="0" smtClean="0"/>
              <a:t>WRF forecasts from three weeks each month</a:t>
            </a:r>
          </a:p>
          <a:p>
            <a:pPr lvl="1"/>
            <a:r>
              <a:rPr lang="en-US" sz="2000" dirty="0" smtClean="0"/>
              <a:t>Seven sample paths generated around each forecast, creating a total of 84 sample paths.</a:t>
            </a:r>
          </a:p>
          <a:p>
            <a:pPr lvl="1"/>
            <a:r>
              <a:rPr lang="en-US" sz="2000" dirty="0" smtClean="0"/>
              <a:t>The next four screens show the WRF forecasts for each month, followed by a screen with one forecast, and the seven sample paths generated around that forecast.</a:t>
            </a: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18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WRF simulations for offshore wind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4572000" cy="2857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143001"/>
            <a:ext cx="4572000" cy="2857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00499"/>
            <a:ext cx="4614112" cy="28575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8441" y="4000499"/>
            <a:ext cx="4572003" cy="28575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8800" y="1092200"/>
            <a:ext cx="378821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i="0" dirty="0" smtClean="0"/>
              <a:t>                      January                          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30800" y="1092200"/>
            <a:ext cx="371774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i="0" dirty="0" smtClean="0"/>
              <a:t>                      April                             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6100" y="3975100"/>
            <a:ext cx="380104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i="0" dirty="0" smtClean="0"/>
              <a:t>                          July                            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32401" y="3975100"/>
            <a:ext cx="3911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i="0" dirty="0" smtClean="0"/>
              <a:t>                      October                             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20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826592"/>
          </a:xfrm>
        </p:spPr>
        <p:txBody>
          <a:bodyPr/>
          <a:lstStyle/>
          <a:p>
            <a:r>
              <a:rPr lang="en-US" dirty="0"/>
              <a:t>Stochastic </a:t>
            </a:r>
            <a:r>
              <a:rPr lang="en-US" dirty="0" err="1"/>
              <a:t>lookahead</a:t>
            </a:r>
            <a:r>
              <a:rPr lang="en-US" dirty="0"/>
              <a:t> policies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170858"/>
            <a:ext cx="8319224" cy="5179385"/>
          </a:xfrm>
        </p:spPr>
        <p:txBody>
          <a:bodyPr>
            <a:normAutofit/>
          </a:bodyPr>
          <a:lstStyle/>
          <a:p>
            <a:r>
              <a:rPr lang="en-US" sz="2400" kern="0" dirty="0" smtClean="0"/>
              <a:t>Creating wind scenarios (Scenario #1)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" y="2375601"/>
            <a:ext cx="9126311" cy="3933293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63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826592"/>
          </a:xfrm>
        </p:spPr>
        <p:txBody>
          <a:bodyPr/>
          <a:lstStyle/>
          <a:p>
            <a:r>
              <a:rPr lang="en-US" dirty="0"/>
              <a:t>Stochastic </a:t>
            </a:r>
            <a:r>
              <a:rPr lang="en-US" dirty="0" err="1"/>
              <a:t>lookahead</a:t>
            </a:r>
            <a:r>
              <a:rPr lang="en-US" dirty="0"/>
              <a:t> policies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170858"/>
            <a:ext cx="8319224" cy="5179385"/>
          </a:xfrm>
        </p:spPr>
        <p:txBody>
          <a:bodyPr>
            <a:normAutofit/>
          </a:bodyPr>
          <a:lstStyle/>
          <a:p>
            <a:r>
              <a:rPr lang="en-US" sz="2400" dirty="0"/>
              <a:t>Creating wind scenarios (Scenario </a:t>
            </a:r>
            <a:r>
              <a:rPr lang="en-US" sz="2400" dirty="0" smtClean="0"/>
              <a:t>#2)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" y="2373701"/>
            <a:ext cx="9135128" cy="3937093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1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function approximations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Imagine that we want to purchase parts from different suppliers.  Let      be the amount of product we purchase at time </a:t>
            </a:r>
            <a:r>
              <a:rPr lang="en-US" i="1" dirty="0" smtClean="0"/>
              <a:t>t</a:t>
            </a:r>
            <a:r>
              <a:rPr lang="en-US" dirty="0"/>
              <a:t> </a:t>
            </a:r>
            <a:r>
              <a:rPr lang="en-US" dirty="0" smtClean="0"/>
              <a:t>from supplier </a:t>
            </a:r>
            <a:r>
              <a:rPr lang="en-US" i="1" dirty="0" smtClean="0"/>
              <a:t>p</a:t>
            </a:r>
            <a:r>
              <a:rPr lang="en-US" dirty="0"/>
              <a:t> </a:t>
            </a:r>
            <a:r>
              <a:rPr lang="en-US" dirty="0" smtClean="0"/>
              <a:t>to meet forecasted demand      .  We would solve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lvl="1"/>
            <a:r>
              <a:rPr lang="en-US" dirty="0" smtClean="0"/>
              <a:t>This assumes our demand forecast      is accurate.  </a:t>
            </a:r>
          </a:p>
          <a:p>
            <a:endParaRPr lang="en-US" dirty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4631454" y="2429794"/>
          <a:ext cx="47625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Equation" r:id="rId3" imgW="190440" imgH="228600" progId="Equation.DSMT4">
                  <p:embed/>
                </p:oleObj>
              </mc:Choice>
              <mc:Fallback>
                <p:oleObj name="Equation" r:id="rId3" imgW="190440" imgH="228600" progId="Equation.DSMT4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1454" y="2429794"/>
                        <a:ext cx="476250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4476775" y="1571860"/>
          <a:ext cx="475901" cy="5860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Equation" r:id="rId5" imgW="164880" imgH="203040" progId="Equation.DSMT4">
                  <p:embed/>
                </p:oleObj>
              </mc:Choice>
              <mc:Fallback>
                <p:oleObj name="Equation" r:id="rId5" imgW="164880" imgH="20304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775" y="1571860"/>
                        <a:ext cx="475901" cy="5860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5712652" y="6051537"/>
          <a:ext cx="347730" cy="4172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Equation" r:id="rId7" imgW="190440" imgH="228600" progId="Equation.DSMT4">
                  <p:embed/>
                </p:oleObj>
              </mc:Choice>
              <mc:Fallback>
                <p:oleObj name="Equation" r:id="rId7" imgW="190440" imgH="22860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2652" y="6051537"/>
                        <a:ext cx="347730" cy="4172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1565275" y="2871788"/>
          <a:ext cx="3725863" cy="801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Equation" r:id="rId9" imgW="1765080" imgH="380880" progId="Equation.DSMT4">
                  <p:embed/>
                </p:oleObj>
              </mc:Choice>
              <mc:Fallback>
                <p:oleObj name="Equation" r:id="rId9" imgW="1765080" imgH="380880" progId="Equation.DSMT4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5275" y="2871788"/>
                        <a:ext cx="3725863" cy="801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/>
          </p:nvPr>
        </p:nvGraphicFramePr>
        <p:xfrm>
          <a:off x="1263650" y="3706813"/>
          <a:ext cx="2117725" cy="206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Equation" r:id="rId11" imgW="1002865" imgH="977476" progId="Equation.DSMT4">
                  <p:embed/>
                </p:oleObj>
              </mc:Choice>
              <mc:Fallback>
                <p:oleObj name="Equation" r:id="rId11" imgW="1002865" imgH="977476" progId="Equation.DSMT4">
                  <p:embed/>
                  <p:pic>
                    <p:nvPicPr>
                      <p:cNvPr id="1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3650" y="3706813"/>
                        <a:ext cx="2117725" cy="2060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/>
          </p:nvPr>
        </p:nvGraphicFramePr>
        <p:xfrm>
          <a:off x="3838575" y="4251325"/>
          <a:ext cx="828675" cy="160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Equation" r:id="rId13" imgW="355446" imgH="685502" progId="Equation.DSMT4">
                  <p:embed/>
                </p:oleObj>
              </mc:Choice>
              <mc:Fallback>
                <p:oleObj name="Equation" r:id="rId13" imgW="355446" imgH="685502" progId="Equation.DSMT4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38575" y="4251325"/>
                        <a:ext cx="828675" cy="1606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2018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88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826592"/>
          </a:xfrm>
        </p:spPr>
        <p:txBody>
          <a:bodyPr/>
          <a:lstStyle/>
          <a:p>
            <a:r>
              <a:rPr lang="en-US" dirty="0"/>
              <a:t>Stochastic </a:t>
            </a:r>
            <a:r>
              <a:rPr lang="en-US" dirty="0" err="1"/>
              <a:t>lookahead</a:t>
            </a:r>
            <a:r>
              <a:rPr lang="en-US" dirty="0"/>
              <a:t> policies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170858"/>
            <a:ext cx="8319224" cy="5179385"/>
          </a:xfrm>
        </p:spPr>
        <p:txBody>
          <a:bodyPr>
            <a:normAutofit/>
          </a:bodyPr>
          <a:lstStyle/>
          <a:p>
            <a:r>
              <a:rPr lang="en-US" sz="2400" dirty="0"/>
              <a:t>Creating wind scenarios (Scenario </a:t>
            </a:r>
            <a:r>
              <a:rPr lang="en-US" sz="2400" dirty="0" smtClean="0"/>
              <a:t>#3)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" y="2374680"/>
            <a:ext cx="9137289" cy="3935134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443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826592"/>
          </a:xfrm>
        </p:spPr>
        <p:txBody>
          <a:bodyPr/>
          <a:lstStyle/>
          <a:p>
            <a:r>
              <a:rPr lang="en-US" dirty="0"/>
              <a:t>Stochastic </a:t>
            </a:r>
            <a:r>
              <a:rPr lang="en-US" dirty="0" err="1"/>
              <a:t>lookahead</a:t>
            </a:r>
            <a:r>
              <a:rPr lang="en-US" dirty="0"/>
              <a:t> policies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170858"/>
            <a:ext cx="8319224" cy="5179385"/>
          </a:xfrm>
        </p:spPr>
        <p:txBody>
          <a:bodyPr>
            <a:normAutofit/>
          </a:bodyPr>
          <a:lstStyle/>
          <a:p>
            <a:r>
              <a:rPr lang="en-US" sz="2400" dirty="0"/>
              <a:t>Creating wind scenarios (Scenario </a:t>
            </a:r>
            <a:r>
              <a:rPr lang="en-US" sz="2400" dirty="0" smtClean="0"/>
              <a:t>#4)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" y="2371790"/>
            <a:ext cx="9128448" cy="3940916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9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826592"/>
          </a:xfrm>
        </p:spPr>
        <p:txBody>
          <a:bodyPr/>
          <a:lstStyle/>
          <a:p>
            <a:r>
              <a:rPr lang="en-US" dirty="0"/>
              <a:t>Stochastic </a:t>
            </a:r>
            <a:r>
              <a:rPr lang="en-US" dirty="0" err="1"/>
              <a:t>lookahead</a:t>
            </a:r>
            <a:r>
              <a:rPr lang="en-US" dirty="0"/>
              <a:t> policies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170858"/>
            <a:ext cx="8319224" cy="5179385"/>
          </a:xfrm>
        </p:spPr>
        <p:txBody>
          <a:bodyPr>
            <a:normAutofit/>
          </a:bodyPr>
          <a:lstStyle/>
          <a:p>
            <a:r>
              <a:rPr lang="en-US" sz="2400" dirty="0"/>
              <a:t>Creating wind scenarios (Scenario </a:t>
            </a:r>
            <a:r>
              <a:rPr lang="en-US" sz="2400" dirty="0" smtClean="0"/>
              <a:t>#5)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9" y="2379911"/>
            <a:ext cx="9097502" cy="3924674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4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170858"/>
            <a:ext cx="8319224" cy="5179385"/>
          </a:xfrm>
        </p:spPr>
        <p:txBody>
          <a:bodyPr>
            <a:normAutofit/>
          </a:bodyPr>
          <a:lstStyle/>
          <a:p>
            <a:r>
              <a:rPr lang="en-US" sz="2400" dirty="0"/>
              <a:t>Offshore wind – </a:t>
            </a:r>
            <a:r>
              <a:rPr lang="en-US" sz="2400" dirty="0" err="1" smtClean="0"/>
              <a:t>Buildout</a:t>
            </a:r>
            <a:r>
              <a:rPr lang="en-US" sz="2400" dirty="0" smtClean="0"/>
              <a:t> level 5 – ARMA error model</a:t>
            </a:r>
            <a:endParaRPr lang="en-US" sz="2400" dirty="0"/>
          </a:p>
        </p:txBody>
      </p:sp>
      <p:pic>
        <p:nvPicPr>
          <p:cNvPr id="7311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74010"/>
            <a:ext cx="9144000" cy="4947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63842" y="2695703"/>
            <a:ext cx="1871025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sz="2000" i="0" dirty="0" smtClean="0"/>
              <a:t>Forecasted wind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>
            <a:off x="2719449" y="3095813"/>
            <a:ext cx="617517" cy="1108052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5947562" y="2687468"/>
            <a:ext cx="1556836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sz="2000" i="0" dirty="0" smtClean="0"/>
              <a:t>Sample paths</a:t>
            </a:r>
          </a:p>
        </p:txBody>
      </p:sp>
      <p:cxnSp>
        <p:nvCxnSpPr>
          <p:cNvPr id="9" name="Straight Arrow Connector 8"/>
          <p:cNvCxnSpPr>
            <a:stCxn id="8" idx="2"/>
          </p:cNvCxnSpPr>
          <p:nvPr/>
        </p:nvCxnSpPr>
        <p:spPr bwMode="auto">
          <a:xfrm flipH="1">
            <a:off x="5450775" y="3087578"/>
            <a:ext cx="1275205" cy="997534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>
            <a:stCxn id="8" idx="2"/>
          </p:cNvCxnSpPr>
          <p:nvPr/>
        </p:nvCxnSpPr>
        <p:spPr bwMode="auto">
          <a:xfrm flipH="1">
            <a:off x="6088377" y="3087578"/>
            <a:ext cx="637603" cy="997534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>
            <a:stCxn id="8" idx="2"/>
          </p:cNvCxnSpPr>
          <p:nvPr/>
        </p:nvCxnSpPr>
        <p:spPr bwMode="auto">
          <a:xfrm>
            <a:off x="6725980" y="3087578"/>
            <a:ext cx="897978" cy="665025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forecast errors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42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robust CFA for unit commitment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799" y="1143000"/>
            <a:ext cx="8168833" cy="4953000"/>
          </a:xfrm>
        </p:spPr>
        <p:txBody>
          <a:bodyPr/>
          <a:lstStyle/>
          <a:p>
            <a:r>
              <a:rPr lang="en-US" dirty="0" smtClean="0"/>
              <a:t>The robust cost function approximation</a:t>
            </a:r>
          </a:p>
          <a:p>
            <a:pPr lvl="1"/>
            <a:r>
              <a:rPr lang="en-US" dirty="0" smtClean="0"/>
              <a:t>The ISOs today use simple rules to obtain robust solutions, such as scheduling reserves.</a:t>
            </a:r>
          </a:p>
          <a:p>
            <a:pPr lvl="1"/>
            <a:r>
              <a:rPr lang="en-US" dirty="0" smtClean="0"/>
              <a:t>These strategies are fairly sophisticated:</a:t>
            </a:r>
          </a:p>
          <a:p>
            <a:pPr lvl="2"/>
            <a:r>
              <a:rPr lang="en-US" dirty="0" smtClean="0"/>
              <a:t>Spinning</a:t>
            </a:r>
          </a:p>
          <a:p>
            <a:pPr lvl="2"/>
            <a:r>
              <a:rPr lang="en-US" dirty="0" smtClean="0"/>
              <a:t>Non-spinning</a:t>
            </a:r>
          </a:p>
          <a:p>
            <a:pPr lvl="2"/>
            <a:r>
              <a:rPr lang="en-US" dirty="0" smtClean="0"/>
              <a:t>Distributed spatially across the regions.</a:t>
            </a:r>
          </a:p>
          <a:p>
            <a:pPr lvl="1"/>
            <a:r>
              <a:rPr lang="en-US" dirty="0" smtClean="0"/>
              <a:t>This reserve strategy is a form of </a:t>
            </a:r>
            <a:r>
              <a:rPr lang="en-US" i="1" dirty="0" smtClean="0"/>
              <a:t>robust cost function approximation</a:t>
            </a:r>
            <a:r>
              <a:rPr lang="en-US" dirty="0" smtClean="0"/>
              <a:t>.  They represent a parametric modification of a base cost policy, and have been tuned over the years in an online setting (called the real world).</a:t>
            </a:r>
          </a:p>
          <a:p>
            <a:pPr lvl="1"/>
            <a:r>
              <a:rPr lang="en-US" dirty="0" smtClean="0"/>
              <a:t>The ISOs use what would be a hybrid: the robust CFA concept applied to a deterministic </a:t>
            </a:r>
            <a:r>
              <a:rPr lang="en-US" dirty="0" err="1" smtClean="0"/>
              <a:t>lookahead</a:t>
            </a:r>
            <a:r>
              <a:rPr lang="en-US" dirty="0" smtClean="0"/>
              <a:t> base model.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17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8249194" cy="4953000"/>
          </a:xfrm>
        </p:spPr>
        <p:txBody>
          <a:bodyPr/>
          <a:lstStyle/>
          <a:p>
            <a:pPr marL="0" indent="0">
              <a:buNone/>
            </a:pPr>
            <a:r>
              <a:rPr lang="en-US" sz="2600" dirty="0" smtClean="0"/>
              <a:t>1) </a:t>
            </a:r>
            <a:r>
              <a:rPr lang="en-US" sz="2600" dirty="0"/>
              <a:t>Policy function </a:t>
            </a:r>
            <a:r>
              <a:rPr lang="en-US" sz="2600" dirty="0" smtClean="0"/>
              <a:t>approximations (PFAs)</a:t>
            </a:r>
            <a:endParaRPr lang="en-US" sz="2600" dirty="0"/>
          </a:p>
          <a:p>
            <a:pPr lvl="1"/>
            <a:r>
              <a:rPr lang="en-US" sz="2200" b="1" i="1" dirty="0"/>
              <a:t> </a:t>
            </a:r>
            <a:r>
              <a:rPr lang="en-US" sz="2200" dirty="0"/>
              <a:t>Lookup tables, rules, parametric functions</a:t>
            </a:r>
            <a:endParaRPr lang="en-US" sz="2200" b="1" i="1" dirty="0"/>
          </a:p>
          <a:p>
            <a:pPr marL="0" indent="0">
              <a:buNone/>
            </a:pPr>
            <a:r>
              <a:rPr lang="en-US" dirty="0"/>
              <a:t>2</a:t>
            </a:r>
            <a:r>
              <a:rPr lang="en-US" sz="2800" dirty="0" smtClean="0"/>
              <a:t>) </a:t>
            </a:r>
            <a:r>
              <a:rPr lang="en-US" dirty="0" smtClean="0"/>
              <a:t>Cost function </a:t>
            </a:r>
            <a:r>
              <a:rPr lang="en-US" dirty="0"/>
              <a:t>approximation </a:t>
            </a:r>
            <a:r>
              <a:rPr lang="en-US" dirty="0" smtClean="0"/>
              <a:t>(CFAs</a:t>
            </a:r>
            <a:r>
              <a:rPr lang="en-US" dirty="0"/>
              <a:t>)</a:t>
            </a:r>
            <a:endParaRPr lang="en-US" sz="2800" dirty="0"/>
          </a:p>
          <a:p>
            <a:pPr lvl="1"/>
            <a:r>
              <a:rPr lang="en-US" sz="2200" b="1" i="1" dirty="0"/>
              <a:t> </a:t>
            </a:r>
          </a:p>
          <a:p>
            <a:pPr marL="0" indent="0">
              <a:buNone/>
            </a:pPr>
            <a:r>
              <a:rPr lang="en-US" sz="2600" dirty="0"/>
              <a:t>3</a:t>
            </a:r>
            <a:r>
              <a:rPr lang="en-US" sz="2600" dirty="0" smtClean="0"/>
              <a:t>) Policies based on value function </a:t>
            </a:r>
            <a:r>
              <a:rPr lang="en-US" sz="2600" dirty="0"/>
              <a:t>approximations </a:t>
            </a:r>
            <a:r>
              <a:rPr lang="en-US" sz="2600" dirty="0" smtClean="0"/>
              <a:t>(VFAs</a:t>
            </a:r>
            <a:r>
              <a:rPr lang="en-US" sz="2600" dirty="0"/>
              <a:t>)</a:t>
            </a:r>
          </a:p>
          <a:p>
            <a:pPr lvl="1"/>
            <a:r>
              <a:rPr lang="en-US" sz="2200" b="1" i="1" dirty="0"/>
              <a:t> </a:t>
            </a:r>
          </a:p>
          <a:p>
            <a:pPr marL="0" indent="0">
              <a:buNone/>
            </a:pPr>
            <a:r>
              <a:rPr lang="en-US" sz="2600" dirty="0" smtClean="0"/>
              <a:t>4) </a:t>
            </a:r>
            <a:r>
              <a:rPr lang="en-US" sz="2600" dirty="0" err="1"/>
              <a:t>Lookahead</a:t>
            </a:r>
            <a:r>
              <a:rPr lang="en-US" sz="2600" dirty="0"/>
              <a:t> policies</a:t>
            </a:r>
          </a:p>
          <a:p>
            <a:pPr lvl="1"/>
            <a:r>
              <a:rPr lang="en-US" sz="2200" b="1" i="1" dirty="0"/>
              <a:t>Deterministic </a:t>
            </a:r>
            <a:r>
              <a:rPr lang="en-US" sz="2200" b="1" i="1" dirty="0" err="1"/>
              <a:t>lookahead</a:t>
            </a:r>
            <a:r>
              <a:rPr lang="en-US" sz="2200" b="1" i="1" dirty="0"/>
              <a:t>:</a:t>
            </a:r>
          </a:p>
          <a:p>
            <a:pPr lvl="2"/>
            <a:endParaRPr lang="en-US" sz="1800" b="1" i="1" dirty="0"/>
          </a:p>
          <a:p>
            <a:pPr lvl="2"/>
            <a:endParaRPr lang="en-US" sz="1800" b="1" i="1" dirty="0"/>
          </a:p>
          <a:p>
            <a:pPr lvl="1"/>
            <a:r>
              <a:rPr lang="en-US" sz="2200" b="1" i="1" dirty="0"/>
              <a:t>Stochastic </a:t>
            </a:r>
            <a:r>
              <a:rPr lang="en-US" sz="2200" b="1" i="1" dirty="0" err="1"/>
              <a:t>lookahead</a:t>
            </a:r>
            <a:r>
              <a:rPr lang="en-US" sz="2200" b="1" i="1" dirty="0"/>
              <a:t>  </a:t>
            </a:r>
            <a:r>
              <a:rPr lang="en-US" sz="2200" b="1" i="1" dirty="0" smtClean="0"/>
              <a:t>(e.g. stochastic trees)</a:t>
            </a:r>
            <a:endParaRPr lang="en-US" sz="2200" b="1" i="1" dirty="0"/>
          </a:p>
          <a:p>
            <a:pPr lvl="1"/>
            <a:endParaRPr lang="en-US" sz="2200" b="1" i="1" dirty="0"/>
          </a:p>
          <a:p>
            <a:pPr marL="0" indent="0">
              <a:buNone/>
            </a:pPr>
            <a:endParaRPr lang="en-US" sz="2600" b="1" i="1" dirty="0"/>
          </a:p>
        </p:txBody>
      </p:sp>
      <p:sp>
        <p:nvSpPr>
          <p:cNvPr id="471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 classes of policies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1460005" y="2570163"/>
          <a:ext cx="4341813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6" name="Equation" r:id="rId4" imgW="2527200" imgH="266400" progId="Equation.DSMT4">
                  <p:embed/>
                </p:oleObj>
              </mc:Choice>
              <mc:Fallback>
                <p:oleObj name="Equation" r:id="rId4" imgW="2527200" imgH="266400" progId="Equation.DSMT4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0005" y="2570163"/>
                        <a:ext cx="4341813" cy="458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1480639" y="4495212"/>
            <a:ext cx="5260975" cy="811575"/>
            <a:chOff x="1480639" y="4416834"/>
            <a:chExt cx="5260975" cy="811575"/>
          </a:xfrm>
        </p:grpSpPr>
        <p:graphicFrame>
          <p:nvGraphicFramePr>
            <p:cNvPr id="3" name="Object 2"/>
            <p:cNvGraphicFramePr>
              <a:graphicFrameLocks noChangeAspect="1"/>
            </p:cNvGraphicFramePr>
            <p:nvPr>
              <p:extLst/>
            </p:nvPr>
          </p:nvGraphicFramePr>
          <p:xfrm>
            <a:off x="1480639" y="4416834"/>
            <a:ext cx="5260975" cy="7635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747" name="Equation" r:id="rId6" imgW="3060700" imgH="444500" progId="Equation.3">
                    <p:embed/>
                  </p:oleObj>
                </mc:Choice>
                <mc:Fallback>
                  <p:oleObj name="Equation" r:id="rId6" imgW="3060700" imgH="444500" progId="Equation.3">
                    <p:embed/>
                    <p:pic>
                      <p:nvPicPr>
                        <p:cNvPr id="3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80639" y="4416834"/>
                          <a:ext cx="5260975" cy="7635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" name="Object 3"/>
            <p:cNvGraphicFramePr>
              <a:graphicFrameLocks noChangeAspect="1"/>
            </p:cNvGraphicFramePr>
            <p:nvPr>
              <p:extLst/>
            </p:nvPr>
          </p:nvGraphicFramePr>
          <p:xfrm>
            <a:off x="2612527" y="4842647"/>
            <a:ext cx="1392237" cy="3857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748" name="Equation" r:id="rId8" imgW="825500" imgH="228600" progId="Equation.3">
                    <p:embed/>
                  </p:oleObj>
                </mc:Choice>
                <mc:Fallback>
                  <p:oleObj name="Equation" r:id="rId8" imgW="825500" imgH="228600" progId="Equation.3">
                    <p:embed/>
                    <p:pic>
                      <p:nvPicPr>
                        <p:cNvPr id="4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12527" y="4842647"/>
                          <a:ext cx="1392237" cy="3857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1489569" y="3396136"/>
          <a:ext cx="5195888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9" name="Equation" r:id="rId10" imgW="3022560" imgH="304560" progId="Equation.3">
                  <p:embed/>
                </p:oleObj>
              </mc:Choice>
              <mc:Fallback>
                <p:oleObj name="Equation" r:id="rId10" imgW="3022560" imgH="304560" progId="Equation.3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9569" y="3396136"/>
                        <a:ext cx="5195888" cy="523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1097125" y="2135569"/>
            <a:ext cx="7588644" cy="839439"/>
          </a:xfrm>
          <a:prstGeom prst="rect">
            <a:avLst/>
          </a:prstGeom>
          <a:solidFill>
            <a:srgbClr val="FF0000">
              <a:alpha val="10000"/>
            </a:srgbClr>
          </a:solidFill>
          <a:ln w="12700">
            <a:solidFill>
              <a:srgbClr val="FF0000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07953" y="4336869"/>
            <a:ext cx="7606358" cy="937260"/>
          </a:xfrm>
          <a:prstGeom prst="rect">
            <a:avLst/>
          </a:prstGeom>
          <a:solidFill>
            <a:srgbClr val="FF0000">
              <a:alpha val="10000"/>
            </a:srgbClr>
          </a:solidFill>
          <a:ln w="12700">
            <a:solidFill>
              <a:srgbClr val="FF0000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1395413" y="5532438"/>
          <a:ext cx="6919912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0" name="Equation" r:id="rId12" imgW="4025880" imgH="457200" progId="Equation.DSMT4">
                  <p:embed/>
                </p:oleObj>
              </mc:Choice>
              <mc:Fallback>
                <p:oleObj name="Equation" r:id="rId12" imgW="4025880" imgH="45720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5413" y="5532438"/>
                        <a:ext cx="6919912" cy="78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/>
          </p:nvPr>
        </p:nvGraphicFramePr>
        <p:xfrm>
          <a:off x="2540000" y="5938838"/>
          <a:ext cx="1392238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1" name="Equation" r:id="rId14" imgW="813600" imgH="219240" progId="Equation.3">
                  <p:embed/>
                </p:oleObj>
              </mc:Choice>
              <mc:Fallback>
                <p:oleObj name="Equation" r:id="rId14" imgW="813600" imgH="219240" progId="Equation.3">
                  <p:embed/>
                  <p:pic>
                    <p:nvPicPr>
                      <p:cNvPr id="1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0000" y="5938838"/>
                        <a:ext cx="1392238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83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799" y="1143000"/>
            <a:ext cx="8185245" cy="4953000"/>
          </a:xfrm>
        </p:spPr>
        <p:txBody>
          <a:bodyPr/>
          <a:lstStyle/>
          <a:p>
            <a:r>
              <a:rPr lang="en-US" dirty="0" smtClean="0"/>
              <a:t>A deterministic </a:t>
            </a:r>
            <a:r>
              <a:rPr lang="en-US" dirty="0" err="1" smtClean="0"/>
              <a:t>lookahead</a:t>
            </a:r>
            <a:r>
              <a:rPr lang="en-US" dirty="0" smtClean="0"/>
              <a:t> model</a:t>
            </a:r>
          </a:p>
          <a:p>
            <a:pPr lvl="1"/>
            <a:r>
              <a:rPr lang="en-US" dirty="0" smtClean="0"/>
              <a:t>Optimize over all decisions at the same time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 smtClean="0"/>
              <a:t>In a deterministic model, we mix generators with different notification times:</a:t>
            </a:r>
          </a:p>
          <a:p>
            <a:pPr lvl="2"/>
            <a:r>
              <a:rPr lang="en-US" dirty="0" smtClean="0"/>
              <a:t>Steam generation is made day-ahead</a:t>
            </a:r>
          </a:p>
          <a:p>
            <a:pPr lvl="2"/>
            <a:r>
              <a:rPr lang="en-US" dirty="0" smtClean="0"/>
              <a:t>Gas turbines can be planned an hour ahead or less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i="1" dirty="0" smtClean="0"/>
          </a:p>
          <a:p>
            <a:pPr lvl="2"/>
            <a:endParaRPr lang="en-US" i="1" dirty="0" smtClean="0"/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289366" y="213360"/>
            <a:ext cx="8854633" cy="75184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l"/>
            <a:r>
              <a:rPr lang="en-US" i="0" dirty="0" smtClean="0">
                <a:solidFill>
                  <a:schemeClr val="tx2"/>
                </a:solidFill>
              </a:rPr>
              <a:t>A hybrid </a:t>
            </a:r>
            <a:r>
              <a:rPr lang="en-US" i="0" dirty="0" err="1" smtClean="0">
                <a:solidFill>
                  <a:schemeClr val="tx2"/>
                </a:solidFill>
              </a:rPr>
              <a:t>lookahead</a:t>
            </a:r>
            <a:r>
              <a:rPr lang="en-US" i="0" dirty="0" smtClean="0">
                <a:solidFill>
                  <a:schemeClr val="tx2"/>
                </a:solidFill>
              </a:rPr>
              <a:t>-CFA policy</a:t>
            </a:r>
            <a:endParaRPr lang="en-US" i="0" dirty="0">
              <a:solidFill>
                <a:schemeClr val="tx2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5830952" y="2716390"/>
            <a:ext cx="2351686" cy="1968500"/>
            <a:chOff x="4940300" y="2400300"/>
            <a:chExt cx="2351686" cy="1968500"/>
          </a:xfrm>
        </p:grpSpPr>
        <p:sp>
          <p:nvSpPr>
            <p:cNvPr id="21" name="Oval 20"/>
            <p:cNvSpPr/>
            <p:nvPr/>
          </p:nvSpPr>
          <p:spPr bwMode="auto">
            <a:xfrm>
              <a:off x="4940300" y="2400300"/>
              <a:ext cx="457200" cy="69850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stealth" w="med" len="lg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560422" y="3907135"/>
              <a:ext cx="1731564" cy="461665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 i="0" dirty="0" smtClean="0">
                  <a:solidFill>
                    <a:srgbClr val="0070C0"/>
                  </a:solidFill>
                </a:rPr>
                <a:t>Gas turbines</a:t>
              </a:r>
            </a:p>
          </p:txBody>
        </p:sp>
        <p:cxnSp>
          <p:nvCxnSpPr>
            <p:cNvPr id="24" name="Straight Arrow Connector 23"/>
            <p:cNvCxnSpPr>
              <a:endCxn id="21" idx="4"/>
            </p:cNvCxnSpPr>
            <p:nvPr/>
          </p:nvCxnSpPr>
          <p:spPr bwMode="auto">
            <a:xfrm flipH="1" flipV="1">
              <a:off x="5168900" y="3098800"/>
              <a:ext cx="787400" cy="808335"/>
            </a:xfrm>
            <a:prstGeom prst="straightConnector1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aphicFrame>
        <p:nvGraphicFramePr>
          <p:cNvPr id="30" name="Object 29"/>
          <p:cNvGraphicFramePr>
            <a:graphicFrameLocks noChangeAspect="1"/>
          </p:cNvGraphicFramePr>
          <p:nvPr>
            <p:extLst/>
          </p:nvPr>
        </p:nvGraphicFramePr>
        <p:xfrm>
          <a:off x="2378075" y="2479675"/>
          <a:ext cx="4137025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0" name="Equation" r:id="rId4" imgW="1562040" imgH="545760" progId="Equation.DSMT4">
                  <p:embed/>
                </p:oleObj>
              </mc:Choice>
              <mc:Fallback>
                <p:oleObj name="Equation" r:id="rId4" imgW="1562040" imgH="545760" progId="Equation.DSMT4">
                  <p:embed/>
                  <p:pic>
                    <p:nvPicPr>
                      <p:cNvPr id="3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78075" y="2479675"/>
                        <a:ext cx="4137025" cy="144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" name="Group 19"/>
          <p:cNvGrpSpPr/>
          <p:nvPr/>
        </p:nvGrpSpPr>
        <p:grpSpPr>
          <a:xfrm>
            <a:off x="2877634" y="2716390"/>
            <a:ext cx="2783478" cy="1968500"/>
            <a:chOff x="2055222" y="2400300"/>
            <a:chExt cx="2783478" cy="1968500"/>
          </a:xfrm>
        </p:grpSpPr>
        <p:sp>
          <p:nvSpPr>
            <p:cNvPr id="22" name="Oval 21"/>
            <p:cNvSpPr/>
            <p:nvPr/>
          </p:nvSpPr>
          <p:spPr bwMode="auto">
            <a:xfrm>
              <a:off x="4381500" y="2400300"/>
              <a:ext cx="457200" cy="69850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stealth" w="med" len="lg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055222" y="3907135"/>
              <a:ext cx="2326278" cy="461665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 i="0" dirty="0" smtClean="0">
                  <a:solidFill>
                    <a:srgbClr val="0070C0"/>
                  </a:solidFill>
                </a:rPr>
                <a:t>Steam generation</a:t>
              </a:r>
            </a:p>
          </p:txBody>
        </p:sp>
        <p:cxnSp>
          <p:nvCxnSpPr>
            <p:cNvPr id="26" name="Straight Arrow Connector 25"/>
            <p:cNvCxnSpPr/>
            <p:nvPr/>
          </p:nvCxnSpPr>
          <p:spPr bwMode="auto">
            <a:xfrm flipV="1">
              <a:off x="3987800" y="3098800"/>
              <a:ext cx="622300" cy="808335"/>
            </a:xfrm>
            <a:prstGeom prst="straightConnector1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005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deterministic </a:t>
            </a:r>
            <a:r>
              <a:rPr lang="en-US" dirty="0" err="1" smtClean="0"/>
              <a:t>lookahead</a:t>
            </a:r>
            <a:r>
              <a:rPr lang="en-US" dirty="0" smtClean="0"/>
              <a:t> policy</a:t>
            </a:r>
          </a:p>
          <a:p>
            <a:pPr lvl="1"/>
            <a:r>
              <a:rPr lang="en-US" dirty="0" smtClean="0"/>
              <a:t>This is the policy produced by solving a deterministic </a:t>
            </a:r>
            <a:r>
              <a:rPr lang="en-US" dirty="0" err="1" smtClean="0"/>
              <a:t>lookahead</a:t>
            </a:r>
            <a:r>
              <a:rPr lang="en-US" dirty="0" smtClean="0"/>
              <a:t> model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i="1" dirty="0" smtClean="0"/>
              <a:t>No ISO uses a deterministic </a:t>
            </a:r>
            <a:r>
              <a:rPr lang="en-US" i="1" dirty="0" err="1" smtClean="0"/>
              <a:t>lookahead</a:t>
            </a:r>
            <a:r>
              <a:rPr lang="en-US" i="1" dirty="0" smtClean="0"/>
              <a:t> model.  It would never work, and for this reason they have never used it.  They always modify the model to produce a robust solution.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i="1" dirty="0" smtClean="0"/>
          </a:p>
          <a:p>
            <a:pPr lvl="2"/>
            <a:endParaRPr lang="en-US" i="1" dirty="0" smtClean="0"/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289366" y="213360"/>
            <a:ext cx="8854633" cy="75184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l"/>
            <a:r>
              <a:rPr lang="en-US" i="0" dirty="0" smtClean="0">
                <a:solidFill>
                  <a:schemeClr val="tx2"/>
                </a:solidFill>
              </a:rPr>
              <a:t>A hybrid </a:t>
            </a:r>
            <a:r>
              <a:rPr lang="en-US" i="0" dirty="0" err="1" smtClean="0">
                <a:solidFill>
                  <a:schemeClr val="tx2"/>
                </a:solidFill>
              </a:rPr>
              <a:t>lookahead</a:t>
            </a:r>
            <a:r>
              <a:rPr lang="en-US" i="0" dirty="0" smtClean="0">
                <a:solidFill>
                  <a:schemeClr val="tx2"/>
                </a:solidFill>
              </a:rPr>
              <a:t>-CFA policy</a:t>
            </a:r>
            <a:endParaRPr lang="en-US" i="0" dirty="0">
              <a:solidFill>
                <a:schemeClr val="tx2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877634" y="2716390"/>
            <a:ext cx="2783478" cy="1968500"/>
            <a:chOff x="2055222" y="2400300"/>
            <a:chExt cx="2783478" cy="1968500"/>
          </a:xfrm>
        </p:grpSpPr>
        <p:sp>
          <p:nvSpPr>
            <p:cNvPr id="15" name="Oval 14"/>
            <p:cNvSpPr/>
            <p:nvPr/>
          </p:nvSpPr>
          <p:spPr bwMode="auto">
            <a:xfrm>
              <a:off x="4381500" y="2400300"/>
              <a:ext cx="457200" cy="69850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stealth" w="med" len="lg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055222" y="3907135"/>
              <a:ext cx="2326278" cy="461665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 i="0" dirty="0" smtClean="0">
                  <a:solidFill>
                    <a:srgbClr val="0070C0"/>
                  </a:solidFill>
                </a:rPr>
                <a:t>Steam generation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 bwMode="auto">
            <a:xfrm flipV="1">
              <a:off x="3987800" y="3098800"/>
              <a:ext cx="622300" cy="808335"/>
            </a:xfrm>
            <a:prstGeom prst="straightConnector1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1033463" y="2479675"/>
          <a:ext cx="5483225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4" name="Equation" r:id="rId4" imgW="2070000" imgH="545760" progId="Equation.DSMT4">
                  <p:embed/>
                </p:oleObj>
              </mc:Choice>
              <mc:Fallback>
                <p:oleObj name="Equation" r:id="rId4" imgW="2070000" imgH="545760" progId="Equation.DSMT4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3463" y="2479675"/>
                        <a:ext cx="5483225" cy="144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" name="Group 19"/>
          <p:cNvGrpSpPr/>
          <p:nvPr/>
        </p:nvGrpSpPr>
        <p:grpSpPr>
          <a:xfrm>
            <a:off x="5830952" y="2716390"/>
            <a:ext cx="2351686" cy="1968500"/>
            <a:chOff x="4940300" y="2400300"/>
            <a:chExt cx="2351686" cy="1968500"/>
          </a:xfrm>
        </p:grpSpPr>
        <p:sp>
          <p:nvSpPr>
            <p:cNvPr id="22" name="Oval 21"/>
            <p:cNvSpPr/>
            <p:nvPr/>
          </p:nvSpPr>
          <p:spPr bwMode="auto">
            <a:xfrm>
              <a:off x="4940300" y="2400300"/>
              <a:ext cx="457200" cy="69850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stealth" w="med" len="lg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560422" y="3907135"/>
              <a:ext cx="1731564" cy="461665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 i="0" dirty="0" smtClean="0">
                  <a:solidFill>
                    <a:srgbClr val="0070C0"/>
                  </a:solidFill>
                </a:rPr>
                <a:t>Gas turbines</a:t>
              </a:r>
            </a:p>
          </p:txBody>
        </p:sp>
        <p:cxnSp>
          <p:nvCxnSpPr>
            <p:cNvPr id="26" name="Straight Arrow Connector 25"/>
            <p:cNvCxnSpPr>
              <a:endCxn id="22" idx="4"/>
            </p:cNvCxnSpPr>
            <p:nvPr/>
          </p:nvCxnSpPr>
          <p:spPr bwMode="auto">
            <a:xfrm flipH="1" flipV="1">
              <a:off x="5168900" y="3098800"/>
              <a:ext cx="787400" cy="808335"/>
            </a:xfrm>
            <a:prstGeom prst="straightConnector1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07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robust CFA policy</a:t>
            </a:r>
          </a:p>
          <a:p>
            <a:pPr lvl="1"/>
            <a:r>
              <a:rPr lang="en-US" dirty="0" smtClean="0"/>
              <a:t>The ISOs introduce reserves: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This modification is a form of parametric function (a parametric cost function approximation).  It has to be tuned to produce a robust policy.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i="1" dirty="0" smtClean="0"/>
          </a:p>
          <a:p>
            <a:pPr lvl="2"/>
            <a:endParaRPr lang="en-US" i="1" dirty="0" smtClean="0"/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289366" y="213360"/>
            <a:ext cx="8854633" cy="75184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l"/>
            <a:r>
              <a:rPr lang="en-US" i="0" dirty="0" smtClean="0">
                <a:solidFill>
                  <a:schemeClr val="tx2"/>
                </a:solidFill>
              </a:rPr>
              <a:t>A hybrid </a:t>
            </a:r>
            <a:r>
              <a:rPr lang="en-US" i="0" dirty="0" err="1" smtClean="0">
                <a:solidFill>
                  <a:schemeClr val="tx2"/>
                </a:solidFill>
              </a:rPr>
              <a:t>lookahead</a:t>
            </a:r>
            <a:r>
              <a:rPr lang="en-US" i="0" dirty="0" smtClean="0">
                <a:solidFill>
                  <a:schemeClr val="tx2"/>
                </a:solidFill>
              </a:rPr>
              <a:t>-CFA policy</a:t>
            </a:r>
            <a:endParaRPr lang="en-US" i="0" dirty="0">
              <a:solidFill>
                <a:schemeClr val="tx2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1873250" y="4199773"/>
          <a:ext cx="5283200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18" name="Equation" r:id="rId4" imgW="2908080" imgH="507960" progId="Equation.DSMT4">
                  <p:embed/>
                </p:oleObj>
              </mc:Choice>
              <mc:Fallback>
                <p:oleObj name="Equation" r:id="rId4" imgW="2908080" imgH="50796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73250" y="4199773"/>
                        <a:ext cx="5283200" cy="920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601663" y="2479675"/>
          <a:ext cx="5886450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19" name="Equation" r:id="rId6" imgW="2222500" imgH="546100" progId="Equation.DSMT4">
                  <p:embed/>
                </p:oleObj>
              </mc:Choice>
              <mc:Fallback>
                <p:oleObj name="Equation" r:id="rId6" imgW="2222500" imgH="54610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663" y="2479675"/>
                        <a:ext cx="5886450" cy="144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" name="Group 19"/>
          <p:cNvGrpSpPr/>
          <p:nvPr/>
        </p:nvGrpSpPr>
        <p:grpSpPr>
          <a:xfrm>
            <a:off x="2059803" y="2683651"/>
            <a:ext cx="1731216" cy="2473932"/>
            <a:chOff x="1964267" y="2374901"/>
            <a:chExt cx="1731216" cy="2473932"/>
          </a:xfrm>
        </p:grpSpPr>
        <p:sp>
          <p:nvSpPr>
            <p:cNvPr id="22" name="Oval 11"/>
            <p:cNvSpPr>
              <a:spLocks noChangeArrowheads="1"/>
            </p:cNvSpPr>
            <p:nvPr/>
          </p:nvSpPr>
          <p:spPr bwMode="auto">
            <a:xfrm>
              <a:off x="1964267" y="2374901"/>
              <a:ext cx="452364" cy="695328"/>
            </a:xfrm>
            <a:prstGeom prst="ellipse">
              <a:avLst/>
            </a:prstGeom>
            <a:noFill/>
            <a:ln w="9525" algn="ctr">
              <a:solidFill>
                <a:srgbClr val="0000EA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Oval 11"/>
            <p:cNvSpPr>
              <a:spLocks noChangeArrowheads="1"/>
            </p:cNvSpPr>
            <p:nvPr/>
          </p:nvSpPr>
          <p:spPr bwMode="auto">
            <a:xfrm>
              <a:off x="3022383" y="3768400"/>
              <a:ext cx="673100" cy="1080433"/>
            </a:xfrm>
            <a:prstGeom prst="ellipse">
              <a:avLst/>
            </a:prstGeom>
            <a:noFill/>
            <a:ln w="12700" algn="ctr">
              <a:solidFill>
                <a:srgbClr val="0000EA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6" name="Straight Arrow Connector 25"/>
            <p:cNvCxnSpPr>
              <a:stCxn id="22" idx="5"/>
              <a:endCxn id="25" idx="1"/>
            </p:cNvCxnSpPr>
            <p:nvPr/>
          </p:nvCxnSpPr>
          <p:spPr bwMode="auto">
            <a:xfrm>
              <a:off x="2350384" y="2968401"/>
              <a:ext cx="770572" cy="958225"/>
            </a:xfrm>
            <a:prstGeom prst="straightConnector1">
              <a:avLst/>
            </a:prstGeom>
            <a:noFill/>
            <a:ln w="9525" cap="flat" cmpd="sng" algn="ctr">
              <a:solidFill>
                <a:srgbClr val="3B3B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66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robust CFA policy</a:t>
            </a:r>
          </a:p>
          <a:p>
            <a:pPr lvl="1"/>
            <a:r>
              <a:rPr lang="en-US" dirty="0" smtClean="0"/>
              <a:t>The ISOs introduce reserves: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lvl="1"/>
            <a:r>
              <a:rPr lang="en-US" dirty="0"/>
              <a:t>It is easy to tune this policy when there are only two parameters                          </a:t>
            </a:r>
          </a:p>
          <a:p>
            <a:pPr lvl="1"/>
            <a:r>
              <a:rPr lang="en-US" dirty="0"/>
              <a:t>But we might want the parameters to depend on information such as forecasts</a:t>
            </a:r>
            <a:r>
              <a:rPr lang="en-US" dirty="0" smtClean="0"/>
              <a:t>.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i="1" dirty="0" smtClean="0"/>
          </a:p>
          <a:p>
            <a:pPr lvl="2"/>
            <a:endParaRPr lang="en-US" i="1" dirty="0" smtClean="0"/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289366" y="213360"/>
            <a:ext cx="8854633" cy="75184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l"/>
            <a:r>
              <a:rPr lang="en-US" i="0" dirty="0" smtClean="0">
                <a:solidFill>
                  <a:schemeClr val="tx2"/>
                </a:solidFill>
              </a:rPr>
              <a:t>A hybrid </a:t>
            </a:r>
            <a:r>
              <a:rPr lang="en-US" i="0" dirty="0" err="1" smtClean="0">
                <a:solidFill>
                  <a:schemeClr val="tx2"/>
                </a:solidFill>
              </a:rPr>
              <a:t>lookahead</a:t>
            </a:r>
            <a:r>
              <a:rPr lang="en-US" i="0" dirty="0" smtClean="0">
                <a:solidFill>
                  <a:schemeClr val="tx2"/>
                </a:solidFill>
              </a:rPr>
              <a:t>-CFA policy</a:t>
            </a:r>
            <a:endParaRPr lang="en-US" i="0" dirty="0">
              <a:solidFill>
                <a:schemeClr val="tx2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1873250" y="4199773"/>
          <a:ext cx="5283200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2" name="Equation" r:id="rId4" imgW="2908080" imgH="507960" progId="Equation.DSMT4">
                  <p:embed/>
                </p:oleObj>
              </mc:Choice>
              <mc:Fallback>
                <p:oleObj name="Equation" r:id="rId4" imgW="2908080" imgH="50796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73250" y="4199773"/>
                        <a:ext cx="5283200" cy="920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601663" y="2479675"/>
          <a:ext cx="5886450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3" name="Equation" r:id="rId6" imgW="2222500" imgH="546100" progId="Equation.DSMT4">
                  <p:embed/>
                </p:oleObj>
              </mc:Choice>
              <mc:Fallback>
                <p:oleObj name="Equation" r:id="rId6" imgW="2222500" imgH="54610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663" y="2479675"/>
                        <a:ext cx="5886450" cy="144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" name="Group 19"/>
          <p:cNvGrpSpPr/>
          <p:nvPr/>
        </p:nvGrpSpPr>
        <p:grpSpPr>
          <a:xfrm>
            <a:off x="2059803" y="2683651"/>
            <a:ext cx="1731216" cy="2473932"/>
            <a:chOff x="1964267" y="2374901"/>
            <a:chExt cx="1731216" cy="2473932"/>
          </a:xfrm>
        </p:grpSpPr>
        <p:sp>
          <p:nvSpPr>
            <p:cNvPr id="22" name="Oval 11"/>
            <p:cNvSpPr>
              <a:spLocks noChangeArrowheads="1"/>
            </p:cNvSpPr>
            <p:nvPr/>
          </p:nvSpPr>
          <p:spPr bwMode="auto">
            <a:xfrm>
              <a:off x="1964267" y="2374901"/>
              <a:ext cx="452364" cy="695328"/>
            </a:xfrm>
            <a:prstGeom prst="ellipse">
              <a:avLst/>
            </a:prstGeom>
            <a:noFill/>
            <a:ln w="9525" algn="ctr">
              <a:solidFill>
                <a:srgbClr val="0000EA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Oval 11"/>
            <p:cNvSpPr>
              <a:spLocks noChangeArrowheads="1"/>
            </p:cNvSpPr>
            <p:nvPr/>
          </p:nvSpPr>
          <p:spPr bwMode="auto">
            <a:xfrm>
              <a:off x="3022383" y="3768400"/>
              <a:ext cx="673100" cy="1080433"/>
            </a:xfrm>
            <a:prstGeom prst="ellipse">
              <a:avLst/>
            </a:prstGeom>
            <a:noFill/>
            <a:ln w="12700" algn="ctr">
              <a:solidFill>
                <a:srgbClr val="0000EA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6" name="Straight Arrow Connector 25"/>
            <p:cNvCxnSpPr>
              <a:stCxn id="22" idx="5"/>
              <a:endCxn id="25" idx="1"/>
            </p:cNvCxnSpPr>
            <p:nvPr/>
          </p:nvCxnSpPr>
          <p:spPr bwMode="auto">
            <a:xfrm>
              <a:off x="2350384" y="2968401"/>
              <a:ext cx="770572" cy="958225"/>
            </a:xfrm>
            <a:prstGeom prst="straightConnector1">
              <a:avLst/>
            </a:prstGeom>
            <a:noFill/>
            <a:ln w="9525" cap="flat" cmpd="sng" algn="ctr">
              <a:solidFill>
                <a:srgbClr val="3B3B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2905125" y="5525448"/>
          <a:ext cx="1873250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4" name="Equation" r:id="rId8" imgW="952200" imgH="279360" progId="Equation.DSMT4">
                  <p:embed/>
                </p:oleObj>
              </mc:Choice>
              <mc:Fallback>
                <p:oleObj name="Equation" r:id="rId8" imgW="952200" imgH="279360" progId="Equation.DSMT4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05125" y="5525448"/>
                        <a:ext cx="1873250" cy="54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50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Imagine that we want to purchase parts from different suppliers.  Let      be the amount of product we purchase at time </a:t>
            </a:r>
            <a:r>
              <a:rPr lang="en-US" i="1" dirty="0" smtClean="0"/>
              <a:t>t</a:t>
            </a:r>
            <a:r>
              <a:rPr lang="en-US" dirty="0"/>
              <a:t> </a:t>
            </a:r>
            <a:r>
              <a:rPr lang="en-US" dirty="0" smtClean="0"/>
              <a:t>from supplier </a:t>
            </a:r>
            <a:r>
              <a:rPr lang="en-US" i="1" dirty="0" smtClean="0"/>
              <a:t>p</a:t>
            </a:r>
            <a:r>
              <a:rPr lang="en-US" dirty="0"/>
              <a:t> </a:t>
            </a:r>
            <a:r>
              <a:rPr lang="en-US" dirty="0" smtClean="0"/>
              <a:t>to meet forecasted demand      .  We would solve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lvl="1"/>
            <a:r>
              <a:rPr lang="en-US" dirty="0" smtClean="0">
                <a:solidFill>
                  <a:srgbClr val="0033CC"/>
                </a:solidFill>
              </a:rPr>
              <a:t>This is a “parametric cost function approximation”</a:t>
            </a:r>
          </a:p>
          <a:p>
            <a:endParaRPr lang="en-US" dirty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1254125" y="2878138"/>
          <a:ext cx="4584700" cy="291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Equation" r:id="rId3" imgW="2171520" imgH="1384200" progId="Equation.DSMT4">
                  <p:embed/>
                </p:oleObj>
              </mc:Choice>
              <mc:Fallback>
                <p:oleObj name="Equation" r:id="rId3" imgW="2171520" imgH="138420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4125" y="2878138"/>
                        <a:ext cx="4584700" cy="2917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/>
          </p:nvPr>
        </p:nvGraphicFramePr>
        <p:xfrm>
          <a:off x="3844504" y="4243388"/>
          <a:ext cx="1420813" cy="160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Equation" r:id="rId5" imgW="609480" imgH="685800" progId="Equation.DSMT4">
                  <p:embed/>
                </p:oleObj>
              </mc:Choice>
              <mc:Fallback>
                <p:oleObj name="Equation" r:id="rId5" imgW="609480" imgH="685800" progId="Equation.DSMT4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4504" y="4243388"/>
                        <a:ext cx="1420813" cy="1606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function approximations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4631454" y="2429794"/>
          <a:ext cx="47625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Equation" r:id="rId7" imgW="190440" imgH="228600" progId="Equation.DSMT4">
                  <p:embed/>
                </p:oleObj>
              </mc:Choice>
              <mc:Fallback>
                <p:oleObj name="Equation" r:id="rId7" imgW="190440" imgH="228600" progId="Equation.DSMT4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1454" y="2429794"/>
                        <a:ext cx="476250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4476775" y="1571860"/>
          <a:ext cx="475901" cy="5860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Equation" r:id="rId9" imgW="164880" imgH="203040" progId="Equation.DSMT4">
                  <p:embed/>
                </p:oleObj>
              </mc:Choice>
              <mc:Fallback>
                <p:oleObj name="Equation" r:id="rId9" imgW="164880" imgH="20304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775" y="1571860"/>
                        <a:ext cx="475901" cy="5860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Group 14"/>
          <p:cNvGrpSpPr/>
          <p:nvPr/>
        </p:nvGrpSpPr>
        <p:grpSpPr>
          <a:xfrm>
            <a:off x="3022812" y="4012780"/>
            <a:ext cx="2746663" cy="733031"/>
            <a:chOff x="3423333" y="4012780"/>
            <a:chExt cx="2746663" cy="733031"/>
          </a:xfrm>
        </p:grpSpPr>
        <p:sp>
          <p:nvSpPr>
            <p:cNvPr id="9" name="Oval 8"/>
            <p:cNvSpPr/>
            <p:nvPr/>
          </p:nvSpPr>
          <p:spPr>
            <a:xfrm>
              <a:off x="3423333" y="4201705"/>
              <a:ext cx="748143" cy="544106"/>
            </a:xfrm>
            <a:prstGeom prst="ellipse">
              <a:avLst/>
            </a:prstGeom>
            <a:ln w="12700">
              <a:solidFill>
                <a:srgbClr val="0033CC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994674" y="4012780"/>
              <a:ext cx="1175322" cy="461665"/>
            </a:xfrm>
            <a:prstGeom prst="rect">
              <a:avLst/>
            </a:prstGeom>
            <a:noFill/>
            <a:ln>
              <a:solidFill>
                <a:srgbClr val="0033CC"/>
              </a:solidFill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 i="0" dirty="0" smtClean="0">
                  <a:solidFill>
                    <a:srgbClr val="0033CC"/>
                  </a:solidFill>
                </a:rPr>
                <a:t>Reserve</a:t>
              </a:r>
            </a:p>
          </p:txBody>
        </p:sp>
        <p:cxnSp>
          <p:nvCxnSpPr>
            <p:cNvPr id="13" name="Straight Arrow Connector 12"/>
            <p:cNvCxnSpPr>
              <a:stCxn id="10" idx="1"/>
              <a:endCxn id="9" idx="6"/>
            </p:cNvCxnSpPr>
            <p:nvPr/>
          </p:nvCxnSpPr>
          <p:spPr bwMode="auto">
            <a:xfrm flipH="1">
              <a:off x="4171476" y="4243613"/>
              <a:ext cx="823198" cy="230145"/>
            </a:xfrm>
            <a:prstGeom prst="straightConnector1">
              <a:avLst/>
            </a:prstGeom>
            <a:noFill/>
            <a:ln w="19050" cap="flat" cmpd="sng" algn="ctr">
              <a:solidFill>
                <a:srgbClr val="0033CC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4" name="Group 13"/>
          <p:cNvGrpSpPr/>
          <p:nvPr/>
        </p:nvGrpSpPr>
        <p:grpSpPr>
          <a:xfrm>
            <a:off x="2986287" y="5321401"/>
            <a:ext cx="3279694" cy="665704"/>
            <a:chOff x="3423333" y="4201705"/>
            <a:chExt cx="3279694" cy="665704"/>
          </a:xfrm>
        </p:grpSpPr>
        <p:sp>
          <p:nvSpPr>
            <p:cNvPr id="16" name="Oval 15"/>
            <p:cNvSpPr/>
            <p:nvPr/>
          </p:nvSpPr>
          <p:spPr>
            <a:xfrm>
              <a:off x="3423333" y="4201705"/>
              <a:ext cx="542844" cy="544106"/>
            </a:xfrm>
            <a:prstGeom prst="ellipse">
              <a:avLst/>
            </a:prstGeom>
            <a:ln w="12700">
              <a:solidFill>
                <a:srgbClr val="0033CC"/>
              </a:solidFill>
            </a:ln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994674" y="4405744"/>
              <a:ext cx="1708353" cy="461665"/>
            </a:xfrm>
            <a:prstGeom prst="rect">
              <a:avLst/>
            </a:prstGeom>
            <a:noFill/>
            <a:ln>
              <a:solidFill>
                <a:srgbClr val="0033CC"/>
              </a:solidFill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 i="0" dirty="0" smtClean="0">
                  <a:solidFill>
                    <a:srgbClr val="0033CC"/>
                  </a:solidFill>
                </a:rPr>
                <a:t>Buffer stock</a:t>
              </a:r>
            </a:p>
          </p:txBody>
        </p:sp>
        <p:cxnSp>
          <p:nvCxnSpPr>
            <p:cNvPr id="18" name="Straight Arrow Connector 17"/>
            <p:cNvCxnSpPr>
              <a:stCxn id="17" idx="1"/>
              <a:endCxn id="16" idx="6"/>
            </p:cNvCxnSpPr>
            <p:nvPr/>
          </p:nvCxnSpPr>
          <p:spPr bwMode="auto">
            <a:xfrm flipH="1" flipV="1">
              <a:off x="3966177" y="4473758"/>
              <a:ext cx="1028497" cy="162819"/>
            </a:xfrm>
            <a:prstGeom prst="straightConnector1">
              <a:avLst/>
            </a:prstGeom>
            <a:noFill/>
            <a:ln w="19050" cap="flat" cmpd="sng" algn="ctr">
              <a:solidFill>
                <a:srgbClr val="0033CC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2018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35679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Stochastic unit commitment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Properties of a parametric cost function approximation</a:t>
            </a:r>
          </a:p>
          <a:p>
            <a:pPr lvl="1"/>
            <a:r>
              <a:rPr lang="en-US" dirty="0" smtClean="0"/>
              <a:t>It allows us to use domain expertise to control the structure of the solution</a:t>
            </a:r>
          </a:p>
          <a:p>
            <a:pPr lvl="1"/>
            <a:r>
              <a:rPr lang="en-US" dirty="0" smtClean="0"/>
              <a:t>We can force the model to schedule extra reserve:</a:t>
            </a:r>
          </a:p>
          <a:p>
            <a:pPr lvl="2"/>
            <a:r>
              <a:rPr lang="en-US" dirty="0" smtClean="0"/>
              <a:t>At all points in time (or just during the day)</a:t>
            </a:r>
          </a:p>
          <a:p>
            <a:pPr lvl="2"/>
            <a:r>
              <a:rPr lang="en-US" dirty="0" smtClean="0"/>
              <a:t>Allocated across regions</a:t>
            </a:r>
          </a:p>
          <a:p>
            <a:pPr lvl="1"/>
            <a:r>
              <a:rPr lang="en-US" dirty="0" smtClean="0"/>
              <a:t>This is all accomplished without using a </a:t>
            </a:r>
            <a:r>
              <a:rPr lang="en-US" dirty="0" err="1" smtClean="0"/>
              <a:t>multiscenario</a:t>
            </a:r>
            <a:r>
              <a:rPr lang="en-US" dirty="0" smtClean="0"/>
              <a:t> model.</a:t>
            </a:r>
          </a:p>
          <a:p>
            <a:pPr lvl="1"/>
            <a:r>
              <a:rPr lang="en-US" dirty="0" smtClean="0"/>
              <a:t>The next slides illustrate the solution before the reserve policy is imposed, and after.  Pay attention to the change pattern of gas turbines (in maroon).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18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</a:t>
            </a:r>
            <a:r>
              <a:rPr lang="en-US" dirty="0" err="1"/>
              <a:t>lookahead</a:t>
            </a:r>
            <a:r>
              <a:rPr lang="en-US" dirty="0"/>
              <a:t> policies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 bwMode="auto">
          <a:xfrm>
            <a:off x="7292622" y="2384656"/>
            <a:ext cx="240239" cy="74748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26592" y="2019867"/>
            <a:ext cx="28312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i="0" dirty="0" smtClean="0">
                <a:solidFill>
                  <a:srgbClr val="FF0000"/>
                </a:solidFill>
              </a:rPr>
              <a:t>Load shedding event: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06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</a:t>
            </a:r>
            <a:r>
              <a:rPr lang="en-US" dirty="0" err="1"/>
              <a:t>lookahead</a:t>
            </a:r>
            <a:r>
              <a:rPr lang="en-US" dirty="0"/>
              <a:t> policies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 bwMode="auto">
          <a:xfrm>
            <a:off x="7292622" y="2384656"/>
            <a:ext cx="240239" cy="74748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91466"/>
            <a:ext cx="9144000" cy="3166533"/>
          </a:xfrm>
          <a:prstGeom prst="rect">
            <a:avLst/>
          </a:prstGeom>
        </p:spPr>
      </p:pic>
      <p:cxnSp>
        <p:nvCxnSpPr>
          <p:cNvPr id="10" name="Straight Arrow Connector 9"/>
          <p:cNvCxnSpPr>
            <a:stCxn id="6" idx="4"/>
          </p:cNvCxnSpPr>
          <p:nvPr/>
        </p:nvCxnSpPr>
        <p:spPr bwMode="auto">
          <a:xfrm flipH="1">
            <a:off x="7405511" y="3132142"/>
            <a:ext cx="7231" cy="3000546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4626592" y="2019867"/>
            <a:ext cx="28312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i="0" dirty="0" smtClean="0">
                <a:solidFill>
                  <a:srgbClr val="FF0000"/>
                </a:solidFill>
              </a:rPr>
              <a:t>Load shedding event: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665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</a:t>
            </a:r>
            <a:r>
              <a:rPr lang="en-US" dirty="0" err="1"/>
              <a:t>lookahead</a:t>
            </a:r>
            <a:r>
              <a:rPr lang="en-US" dirty="0"/>
              <a:t> policies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 bwMode="auto">
          <a:xfrm>
            <a:off x="7292622" y="2384656"/>
            <a:ext cx="240239" cy="74748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91466"/>
            <a:ext cx="9144000" cy="31665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1022" y="4351220"/>
            <a:ext cx="3883378" cy="2487328"/>
          </a:xfrm>
          <a:prstGeom prst="rect">
            <a:avLst/>
          </a:prstGeom>
        </p:spPr>
      </p:pic>
      <p:cxnSp>
        <p:nvCxnSpPr>
          <p:cNvPr id="10" name="Straight Arrow Connector 9"/>
          <p:cNvCxnSpPr>
            <a:stCxn id="6" idx="4"/>
          </p:cNvCxnSpPr>
          <p:nvPr/>
        </p:nvCxnSpPr>
        <p:spPr bwMode="auto">
          <a:xfrm flipH="1">
            <a:off x="7405511" y="3132142"/>
            <a:ext cx="7231" cy="3000546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4626592" y="2019867"/>
            <a:ext cx="28312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i="0" dirty="0" smtClean="0">
                <a:solidFill>
                  <a:srgbClr val="FF0000"/>
                </a:solidFill>
              </a:rPr>
              <a:t>Load shedding event: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472752" y="4926841"/>
            <a:ext cx="2333768" cy="541246"/>
            <a:chOff x="5472752" y="4926841"/>
            <a:chExt cx="2333768" cy="541246"/>
          </a:xfrm>
        </p:grpSpPr>
        <p:sp>
          <p:nvSpPr>
            <p:cNvPr id="5" name="TextBox 4"/>
            <p:cNvSpPr txBox="1"/>
            <p:nvPr/>
          </p:nvSpPr>
          <p:spPr>
            <a:xfrm>
              <a:off x="5472752" y="4926841"/>
              <a:ext cx="144462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i="0" dirty="0" smtClean="0">
                  <a:solidFill>
                    <a:srgbClr val="0033CC"/>
                  </a:solidFill>
                </a:rPr>
                <a:t>Actual wind</a:t>
              </a:r>
            </a:p>
          </p:txBody>
        </p:sp>
        <p:sp>
          <p:nvSpPr>
            <p:cNvPr id="9" name="Arc 8"/>
            <p:cNvSpPr/>
            <p:nvPr/>
          </p:nvSpPr>
          <p:spPr bwMode="auto">
            <a:xfrm flipH="1" flipV="1">
              <a:off x="6501051" y="5062978"/>
              <a:ext cx="1305469" cy="405109"/>
            </a:xfrm>
            <a:prstGeom prst="arc">
              <a:avLst/>
            </a:prstGeom>
            <a:noFill/>
            <a:ln w="9525" cap="flat" cmpd="sng" algn="ctr">
              <a:solidFill>
                <a:srgbClr val="0033CC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>
                <a:solidFill>
                  <a:srgbClr val="0033CC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532861" y="4304863"/>
            <a:ext cx="915635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0" dirty="0" smtClean="0">
                <a:solidFill>
                  <a:srgbClr val="D60093"/>
                </a:solidFill>
              </a:rPr>
              <a:t>Hour </a:t>
            </a:r>
          </a:p>
          <a:p>
            <a:r>
              <a:rPr lang="en-US" i="0" dirty="0">
                <a:solidFill>
                  <a:srgbClr val="D60093"/>
                </a:solidFill>
              </a:rPr>
              <a:t>a</a:t>
            </a:r>
            <a:r>
              <a:rPr lang="en-US" i="0" dirty="0" smtClean="0">
                <a:solidFill>
                  <a:srgbClr val="D60093"/>
                </a:solidFill>
              </a:rPr>
              <a:t>head</a:t>
            </a:r>
          </a:p>
          <a:p>
            <a:r>
              <a:rPr lang="en-US" i="0" dirty="0" smtClean="0">
                <a:solidFill>
                  <a:srgbClr val="D60093"/>
                </a:solidFill>
              </a:rPr>
              <a:t>forecast</a:t>
            </a:r>
          </a:p>
        </p:txBody>
      </p:sp>
      <p:sp>
        <p:nvSpPr>
          <p:cNvPr id="15" name="Arc 14"/>
          <p:cNvSpPr/>
          <p:nvPr/>
        </p:nvSpPr>
        <p:spPr bwMode="auto">
          <a:xfrm flipV="1">
            <a:off x="6700333" y="4998703"/>
            <a:ext cx="1305469" cy="405109"/>
          </a:xfrm>
          <a:prstGeom prst="arc">
            <a:avLst/>
          </a:prstGeom>
          <a:noFill/>
          <a:ln w="9525" cap="flat" cmpd="sng" algn="ctr">
            <a:solidFill>
              <a:srgbClr val="D60093"/>
            </a:solidFill>
            <a:prstDash val="solid"/>
            <a:round/>
            <a:headEnd type="arrow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>
              <a:solidFill>
                <a:srgbClr val="0033CC"/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6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Stochastic unit commitment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outage appears to happen under the following conditions:</a:t>
            </a:r>
          </a:p>
          <a:p>
            <a:pPr lvl="1"/>
            <a:r>
              <a:rPr lang="en-US" dirty="0" smtClean="0"/>
              <a:t>It is July (we are maxed out on gas turbines – we were unable to schedule more gas reserves than we did).</a:t>
            </a:r>
          </a:p>
          <a:p>
            <a:pPr lvl="1"/>
            <a:r>
              <a:rPr lang="en-US" dirty="0" smtClean="0"/>
              <a:t>The day-ahead forecast of energy from wind was low (it is hard to see, but the day-ahead forecast of wind energy was virtually zero).</a:t>
            </a:r>
          </a:p>
          <a:p>
            <a:pPr lvl="1"/>
            <a:r>
              <a:rPr lang="en-US" dirty="0" smtClean="0"/>
              <a:t>The energy from wind was above the forecast, but then dropped suddenly.</a:t>
            </a:r>
          </a:p>
          <a:p>
            <a:pPr lvl="1"/>
            <a:r>
              <a:rPr lang="en-US" dirty="0" smtClean="0"/>
              <a:t>It was the sudden drop, and the lack of sufficient turbine reserves, that created the load shedding event.</a:t>
            </a:r>
          </a:p>
          <a:p>
            <a:pPr lvl="1"/>
            <a:r>
              <a:rPr lang="en-US" dirty="0" smtClean="0"/>
              <a:t>Note that it is very important to capture the actual behavior of wind.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81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Stochastic unit commitment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next:</a:t>
            </a:r>
          </a:p>
          <a:p>
            <a:pPr lvl="1"/>
            <a:r>
              <a:rPr lang="en-US" dirty="0" smtClean="0"/>
              <a:t>We are going to try to fix the outage by allowing the day-ahead model to see the future.</a:t>
            </a:r>
          </a:p>
          <a:p>
            <a:pPr lvl="1"/>
            <a:r>
              <a:rPr lang="en-US" dirty="0" smtClean="0"/>
              <a:t>This will fix the problem, by scheduling additional steam, but it does so by scheduling extra steam at </a:t>
            </a:r>
            <a:r>
              <a:rPr lang="en-US" i="1" dirty="0" smtClean="0"/>
              <a:t>exactly the time that it is needed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This is the power of the sophisticated tools that are used by the ISOs (which we are using).  If you allow a code such as </a:t>
            </a:r>
            <a:r>
              <a:rPr lang="en-US" dirty="0" err="1" smtClean="0"/>
              <a:t>Cplex</a:t>
            </a:r>
            <a:r>
              <a:rPr lang="en-US" dirty="0" smtClean="0"/>
              <a:t> (or </a:t>
            </a:r>
            <a:r>
              <a:rPr lang="en-US" dirty="0" err="1" smtClean="0"/>
              <a:t>Gurobi</a:t>
            </a:r>
            <a:r>
              <a:rPr lang="en-US" dirty="0" smtClean="0"/>
              <a:t>) to optimize across hundreds of generators, you will get almost exactly what you need.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15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</a:t>
            </a:r>
            <a:r>
              <a:rPr lang="en-US" dirty="0" err="1"/>
              <a:t>lookahead</a:t>
            </a:r>
            <a:r>
              <a:rPr lang="en-US" dirty="0"/>
              <a:t> policies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 bwMode="auto">
          <a:xfrm>
            <a:off x="7191022" y="2949101"/>
            <a:ext cx="341839" cy="747486"/>
          </a:xfrm>
          <a:prstGeom prst="ellips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stealth" w="med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1173707" y="1143000"/>
            <a:ext cx="6769290" cy="822278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stealth" w="med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838200" y="1117976"/>
            <a:ext cx="77724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q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i="0" kern="0" dirty="0" smtClean="0"/>
              <a:t>Note the dip in steam just when the outage occurs – This is because we forecasted that wind would cover the load.</a:t>
            </a:r>
            <a:endParaRPr lang="en-US" sz="2400" i="0" kern="0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079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</a:t>
            </a:r>
            <a:r>
              <a:rPr lang="en-US" dirty="0" err="1"/>
              <a:t>lookahead</a:t>
            </a:r>
            <a:r>
              <a:rPr lang="en-US" dirty="0"/>
              <a:t> policies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 bwMode="auto">
          <a:xfrm>
            <a:off x="7191022" y="2949101"/>
            <a:ext cx="341839" cy="747486"/>
          </a:xfrm>
          <a:prstGeom prst="ellips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stealth" w="med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173706" y="1143000"/>
            <a:ext cx="7436893" cy="822278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stealth" w="med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838200" y="1117976"/>
            <a:ext cx="77724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q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i="0" kern="0" dirty="0" smtClean="0"/>
              <a:t>When we allow the model to see into the future (the drop in wind), it schedules additional steam the day before.  But only when we need it! </a:t>
            </a:r>
            <a:endParaRPr lang="en-US" sz="2400" i="0" kern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03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SMART-ISO: Offshore wind study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24965"/>
            <a:ext cx="9144000" cy="5642043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 bwMode="auto">
          <a:xfrm>
            <a:off x="3947887" y="2046514"/>
            <a:ext cx="435429" cy="110308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5290458" y="2801257"/>
            <a:ext cx="217714" cy="74748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8570686" y="1984830"/>
            <a:ext cx="435429" cy="110308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5994390" y="2866573"/>
            <a:ext cx="217714" cy="74748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8178791" y="3022603"/>
            <a:ext cx="217714" cy="74748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3018972" y="2340430"/>
            <a:ext cx="217714" cy="74748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1081314" y="3396346"/>
            <a:ext cx="217714" cy="74748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3367314" y="3367446"/>
            <a:ext cx="217714" cy="74748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8360219" y="2347705"/>
            <a:ext cx="217714" cy="74748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lg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6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SMART-ISO: Offshore wind study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24965"/>
            <a:ext cx="9144000" cy="56420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24965"/>
            <a:ext cx="9144000" cy="56420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33118" y="4921632"/>
            <a:ext cx="46045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i="0" dirty="0" smtClean="0">
                <a:solidFill>
                  <a:schemeClr val="bg1"/>
                </a:solidFill>
              </a:rPr>
              <a:t>Notice that we get uniformly more gas turbine reserves at all points in time (because we asked for it)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2019 Warren B. Powell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6942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IV 411 11 Intro and overview">
  <a:themeElements>
    <a:clrScheme name="CIV 411 11 Intro and overview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IV 411 11 Intro and overview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28575">
          <a:solidFill>
            <a:schemeClr val="tx1"/>
          </a:solidFill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square" rtlCol="0">
        <a:spAutoFit/>
      </a:bodyPr>
      <a:lstStyle>
        <a:defPPr algn="l">
          <a:defRPr sz="2000" i="0" dirty="0" smtClean="0"/>
        </a:defPPr>
      </a:lstStyle>
    </a:txDef>
  </a:objectDefaults>
  <a:extraClrSchemeLst>
    <a:extraClrScheme>
      <a:clrScheme name="CIV 411 11 Intro and overview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V 411 11 Intro and overview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V 411 11 Intro and overview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V 411 11 Intro and overview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V 411 11 Intro and overview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V 411 11 Intro and overview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V 411 11 Intro and overview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C:\My Documents\Coursework\CIV 411 Lectures\CIV 411 11 Intro and overview.ppt</Template>
  <TotalTime>254206</TotalTime>
  <Pages>28</Pages>
  <Words>4992</Words>
  <Application>Microsoft Office PowerPoint</Application>
  <PresentationFormat>On-screen Show (4:3)</PresentationFormat>
  <Paragraphs>1211</Paragraphs>
  <Slides>143</Slides>
  <Notes>51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143</vt:i4>
      </vt:variant>
    </vt:vector>
  </HeadingPairs>
  <TitlesOfParts>
    <vt:vector size="149" baseType="lpstr">
      <vt:lpstr>Arial</vt:lpstr>
      <vt:lpstr>Cambria Math</vt:lpstr>
      <vt:lpstr>Times New Roman</vt:lpstr>
      <vt:lpstr>Wingdings</vt:lpstr>
      <vt:lpstr>CIV 411 11 Intro and overview</vt:lpstr>
      <vt:lpstr>Equation</vt:lpstr>
      <vt:lpstr>PowerPoint Presentation</vt:lpstr>
      <vt:lpstr>Week 9 </vt:lpstr>
      <vt:lpstr>Cost function approximations</vt:lpstr>
      <vt:lpstr>Cost function approximations</vt:lpstr>
      <vt:lpstr>Cost function approximation</vt:lpstr>
      <vt:lpstr>Cost function approximation</vt:lpstr>
      <vt:lpstr>Cost function approximations</vt:lpstr>
      <vt:lpstr>Cost function approximations</vt:lpstr>
      <vt:lpstr>Cost function approximations</vt:lpstr>
      <vt:lpstr>Cost function approximation</vt:lpstr>
      <vt:lpstr>PowerPoint Presentation</vt:lpstr>
      <vt:lpstr>PowerPoint Presentation</vt:lpstr>
      <vt:lpstr>Cost function approximations</vt:lpstr>
      <vt:lpstr>Cost function approximations</vt:lpstr>
      <vt:lpstr>Cost function approximations</vt:lpstr>
      <vt:lpstr>Cost function approximations</vt:lpstr>
      <vt:lpstr>Cost function approximations</vt:lpstr>
      <vt:lpstr>Cost function approximation</vt:lpstr>
      <vt:lpstr>SMART-Invest</vt:lpstr>
      <vt:lpstr>SMART-Invest</vt:lpstr>
      <vt:lpstr>SMART-Invest</vt:lpstr>
      <vt:lpstr>SMART-Invest</vt:lpstr>
      <vt:lpstr>SMART-Invest</vt:lpstr>
      <vt:lpstr>SMART-Invest</vt:lpstr>
      <vt:lpstr>SMART-Invest</vt:lpstr>
      <vt:lpstr>SMART-Invest</vt:lpstr>
      <vt:lpstr>SMART-Invest</vt:lpstr>
      <vt:lpstr>SMART-Invest</vt:lpstr>
      <vt:lpstr>SMART-Invest</vt:lpstr>
      <vt:lpstr>SMART-Invest</vt:lpstr>
      <vt:lpstr>The search algorithm</vt:lpstr>
      <vt:lpstr>The search algorithm</vt:lpstr>
      <vt:lpstr>SMART-Invest</vt:lpstr>
      <vt:lpstr>Policy studies</vt:lpstr>
      <vt:lpstr>Cost function approximation</vt:lpstr>
      <vt:lpstr>Energy storage optimization</vt:lpstr>
      <vt:lpstr>Energy storage optimization</vt:lpstr>
      <vt:lpstr>Energy storage optimization</vt:lpstr>
      <vt:lpstr>Energy storage optimization</vt:lpstr>
      <vt:lpstr>Energy storage optimization</vt:lpstr>
      <vt:lpstr>Energy storage optimization</vt:lpstr>
      <vt:lpstr>Energy storage optimization</vt:lpstr>
      <vt:lpstr>Energy storage optimization</vt:lpstr>
      <vt:lpstr>Energy storage optimization</vt:lpstr>
      <vt:lpstr>Energy storage optimization</vt:lpstr>
      <vt:lpstr>Energy storage optimization</vt:lpstr>
      <vt:lpstr>Energy storage optimization</vt:lpstr>
      <vt:lpstr>Energy storage optimization</vt:lpstr>
      <vt:lpstr>Energy storage optimization</vt:lpstr>
      <vt:lpstr>Energy storage optimization</vt:lpstr>
      <vt:lpstr>Energy storage optimization</vt:lpstr>
      <vt:lpstr>Energy storage optimization</vt:lpstr>
      <vt:lpstr>Energy storage optimization</vt:lpstr>
      <vt:lpstr>Energy storage optimization</vt:lpstr>
      <vt:lpstr>Energy storage optimization</vt:lpstr>
      <vt:lpstr>Energy storage optimization</vt:lpstr>
      <vt:lpstr>Energy storage optimization</vt:lpstr>
      <vt:lpstr>Energy storage optimization</vt:lpstr>
      <vt:lpstr>Case application – Stochastic unit commitment</vt:lpstr>
      <vt:lpstr>PowerPoint Presentation</vt:lpstr>
      <vt:lpstr>PowerPoint Presentation</vt:lpstr>
      <vt:lpstr>PowerPoint Presentation</vt:lpstr>
      <vt:lpstr>The timing of decisions</vt:lpstr>
      <vt:lpstr>The timing of decisions</vt:lpstr>
      <vt:lpstr>The timing of decisions</vt:lpstr>
      <vt:lpstr>The timing of decisions</vt:lpstr>
      <vt:lpstr>The timing of decisions</vt:lpstr>
      <vt:lpstr>The timing of decisions</vt:lpstr>
      <vt:lpstr>The timing of decisions</vt:lpstr>
      <vt:lpstr>The timing of decisions</vt:lpstr>
      <vt:lpstr>Parallel implementation</vt:lpstr>
      <vt:lpstr>PowerPoint Presentation</vt:lpstr>
      <vt:lpstr>PowerPoint Presentation</vt:lpstr>
      <vt:lpstr>PowerPoint Presentation</vt:lpstr>
      <vt:lpstr>SMART-ISO: Offshore wind study</vt:lpstr>
      <vt:lpstr>Generating wind sample paths</vt:lpstr>
      <vt:lpstr>WRF simulations for offshore wind</vt:lpstr>
      <vt:lpstr>Stochastic lookahead policies</vt:lpstr>
      <vt:lpstr>Stochastic lookahead policies</vt:lpstr>
      <vt:lpstr>Stochastic lookahead policies</vt:lpstr>
      <vt:lpstr>Stochastic lookahead policies</vt:lpstr>
      <vt:lpstr>Stochastic lookahead policies</vt:lpstr>
      <vt:lpstr>Modeling forecast errors</vt:lpstr>
      <vt:lpstr>The robust CFA for unit commitment</vt:lpstr>
      <vt:lpstr>Four classes of policies</vt:lpstr>
      <vt:lpstr>PowerPoint Presentation</vt:lpstr>
      <vt:lpstr>PowerPoint Presentation</vt:lpstr>
      <vt:lpstr>PowerPoint Presentation</vt:lpstr>
      <vt:lpstr>PowerPoint Presentation</vt:lpstr>
      <vt:lpstr>Stochastic unit commitment</vt:lpstr>
      <vt:lpstr>Stochastic lookahead policies</vt:lpstr>
      <vt:lpstr>Stochastic lookahead policies</vt:lpstr>
      <vt:lpstr>Stochastic lookahead policies</vt:lpstr>
      <vt:lpstr>Stochastic unit commitment</vt:lpstr>
      <vt:lpstr>Stochastic unit commitment</vt:lpstr>
      <vt:lpstr>Stochastic lookahead policies</vt:lpstr>
      <vt:lpstr>Stochastic lookahead policies</vt:lpstr>
      <vt:lpstr>SMART-ISO: Offshore wind study</vt:lpstr>
      <vt:lpstr>SMART-ISO: Offshore wind study</vt:lpstr>
      <vt:lpstr>Discrete Markov decision processes</vt:lpstr>
      <vt:lpstr>Discrete Markov decision processes</vt:lpstr>
      <vt:lpstr>Discrete Markov decision processes</vt:lpstr>
      <vt:lpstr>Discrete Markov decision processes</vt:lpstr>
      <vt:lpstr>Discrete Markov decision processes</vt:lpstr>
      <vt:lpstr>Discrete Markov decision processes</vt:lpstr>
      <vt:lpstr>Discrete Markov decision processes</vt:lpstr>
      <vt:lpstr>Discrete Markov decision processes</vt:lpstr>
      <vt:lpstr>Discrete Markov decision processes</vt:lpstr>
      <vt:lpstr>Discrete Markov decision processes</vt:lpstr>
      <vt:lpstr>Discrete Markov decision processes</vt:lpstr>
      <vt:lpstr>Discrete Markov decision processes</vt:lpstr>
      <vt:lpstr>PowerPoint Presentation</vt:lpstr>
      <vt:lpstr>Discrete Markov decision processes</vt:lpstr>
      <vt:lpstr>PowerPoint Presentation</vt:lpstr>
      <vt:lpstr>Discrete Markov decision processes</vt:lpstr>
      <vt:lpstr>Discrete Markov decision processes</vt:lpstr>
      <vt:lpstr>Discrete Markov decision processes</vt:lpstr>
      <vt:lpstr>Discrete Markov decision processes</vt:lpstr>
      <vt:lpstr>Discrete Markov decision processes</vt:lpstr>
      <vt:lpstr>Discrete Markov decision processes</vt:lpstr>
      <vt:lpstr>Discrete Markov decision processes</vt:lpstr>
      <vt:lpstr>Backward dynamic programming</vt:lpstr>
      <vt:lpstr>Backward dynamic programming</vt:lpstr>
      <vt:lpstr>Backward dynamic programming</vt:lpstr>
      <vt:lpstr>Backward dynamic programming</vt:lpstr>
      <vt:lpstr>Backward dynamic programming</vt:lpstr>
      <vt:lpstr>Backward dynamic programming</vt:lpstr>
      <vt:lpstr>Backward dynamic programming</vt:lpstr>
      <vt:lpstr>Backward dynamic programming</vt:lpstr>
      <vt:lpstr>Backward dynamic programming</vt:lpstr>
      <vt:lpstr>Discrete MDPs</vt:lpstr>
      <vt:lpstr>Backward dynamic programming</vt:lpstr>
      <vt:lpstr>Backward dynamic programming</vt:lpstr>
      <vt:lpstr>Backward dynamic programming</vt:lpstr>
      <vt:lpstr>Discrete MDPs</vt:lpstr>
      <vt:lpstr>Backward MDP and the curse of dimensionality</vt:lpstr>
      <vt:lpstr>Curse of dimensionality</vt:lpstr>
      <vt:lpstr>Curse of dimensionality</vt:lpstr>
      <vt:lpstr>Curse of dimensionality</vt:lpstr>
      <vt:lpstr>Curse of dimensionality</vt:lpstr>
      <vt:lpstr>Curse of dimensionality</vt:lpstr>
      <vt:lpstr>Curse of dimensionality</vt:lpstr>
      <vt:lpstr>Curse of dimensionality</vt:lpstr>
    </vt:vector>
  </TitlesOfParts>
  <Company>Dell Computer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Modeling languages</dc:title>
  <dc:creator>Warren B. Powell</dc:creator>
  <cp:lastModifiedBy>Warren Powell</cp:lastModifiedBy>
  <cp:revision>2060</cp:revision>
  <cp:lastPrinted>2018-10-17T14:33:10Z</cp:lastPrinted>
  <dcterms:created xsi:type="dcterms:W3CDTF">1999-09-07T20:53:13Z</dcterms:created>
  <dcterms:modified xsi:type="dcterms:W3CDTF">2019-04-19T16:19:30Z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2</vt:i4>
  </property>
  <property fmtid="{D5CDD505-2E9C-101B-9397-08002B2CF9AE}" pid="6" name="ScreenUsage">
    <vt:i4>2</vt:i4>
  </property>
  <property fmtid="{D5CDD505-2E9C-101B-9397-08002B2CF9AE}" pid="7" name="MailAddress">
    <vt:lpwstr/>
  </property>
  <property fmtid="{D5CDD505-2E9C-101B-9397-08002B2CF9AE}" pid="8" name="HomePage">
    <vt:lpwstr/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3</vt:i4>
  </property>
  <property fmtid="{D5CDD505-2E9C-101B-9397-08002B2CF9AE}" pid="19" name="ShowNotes">
    <vt:bool>false</vt:bool>
  </property>
  <property fmtid="{D5CDD505-2E9C-101B-9397-08002B2CF9AE}" pid="20" name="NavBtnPos">
    <vt:i4>4</vt:i4>
  </property>
  <property fmtid="{D5CDD505-2E9C-101B-9397-08002B2CF9AE}" pid="21" name="OutputDir">
    <vt:lpwstr>C:\My documents\Web pages\castle_web_page\Powerpoint</vt:lpwstr>
  </property>
</Properties>
</file>