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4"/>
  </p:notesMasterIdLst>
  <p:handoutMasterIdLst>
    <p:handoutMasterId r:id="rId15"/>
  </p:handoutMasterIdLst>
  <p:sldIdLst>
    <p:sldId id="4217" r:id="rId2"/>
    <p:sldId id="4218" r:id="rId3"/>
    <p:sldId id="4223" r:id="rId4"/>
    <p:sldId id="4219" r:id="rId5"/>
    <p:sldId id="4225" r:id="rId6"/>
    <p:sldId id="4229" r:id="rId7"/>
    <p:sldId id="4231" r:id="rId8"/>
    <p:sldId id="4221" r:id="rId9"/>
    <p:sldId id="4222" r:id="rId10"/>
    <p:sldId id="4226" r:id="rId11"/>
    <p:sldId id="4227" r:id="rId12"/>
    <p:sldId id="4228" r:id="rId13"/>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151B14"/>
    <a:srgbClr val="0033CC"/>
    <a:srgbClr val="E2AC00"/>
    <a:srgbClr val="C47204"/>
    <a:srgbClr val="C89800"/>
    <a:srgbClr val="D9D9D9"/>
    <a:srgbClr val="008000"/>
    <a:srgbClr val="FF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5" autoAdjust="0"/>
    <p:restoredTop sz="86418" autoAdjust="0"/>
  </p:normalViewPr>
  <p:slideViewPr>
    <p:cSldViewPr snapToGrid="0">
      <p:cViewPr varScale="1">
        <p:scale>
          <a:sx n="70" d="100"/>
          <a:sy n="70" d="100"/>
        </p:scale>
        <p:origin x="312" y="48"/>
      </p:cViewPr>
      <p:guideLst>
        <p:guide orient="horz" pos="2160"/>
        <p:guide pos="2880"/>
      </p:guideLst>
    </p:cSldViewPr>
  </p:slideViewPr>
  <p:outlineViewPr>
    <p:cViewPr>
      <p:scale>
        <a:sx n="33" d="100"/>
        <a:sy n="33" d="100"/>
      </p:scale>
      <p:origin x="0" y="-200611"/>
    </p:cViewPr>
  </p:outlineViewPr>
  <p:notesTextViewPr>
    <p:cViewPr>
      <p:scale>
        <a:sx n="100" d="100"/>
        <a:sy n="100" d="100"/>
      </p:scale>
      <p:origin x="0" y="0"/>
    </p:cViewPr>
  </p:notesTextViewPr>
  <p:sorterViewPr>
    <p:cViewPr varScale="1">
      <p:scale>
        <a:sx n="1" d="1"/>
        <a:sy n="1" d="1"/>
      </p:scale>
      <p:origin x="0" y="-518"/>
    </p:cViewPr>
  </p:sorterViewPr>
  <p:notesViewPr>
    <p:cSldViewPr snapToGrid="0">
      <p:cViewPr varScale="1">
        <p:scale>
          <a:sx n="72" d="100"/>
          <a:sy n="72" d="100"/>
        </p:scale>
        <p:origin x="-1830" y="-78"/>
      </p:cViewPr>
      <p:guideLst>
        <p:guide orient="horz" pos="3023"/>
        <p:guide pos="2304"/>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0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hdr" sz="quarter"/>
          </p:nvPr>
        </p:nvSpPr>
        <p:spPr bwMode="auto">
          <a:xfrm>
            <a:off x="0"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l" defTabSz="1007915">
              <a:defRPr sz="1300" i="0"/>
            </a:lvl1pPr>
          </a:lstStyle>
          <a:p>
            <a:pPr>
              <a:defRPr/>
            </a:pPr>
            <a:endParaRPr lang="en-US"/>
          </a:p>
        </p:txBody>
      </p:sp>
      <p:sp>
        <p:nvSpPr>
          <p:cNvPr id="519171" name="Rectangle 3"/>
          <p:cNvSpPr>
            <a:spLocks noGrp="1" noChangeArrowheads="1"/>
          </p:cNvSpPr>
          <p:nvPr>
            <p:ph type="dt" idx="1"/>
          </p:nvPr>
        </p:nvSpPr>
        <p:spPr bwMode="auto">
          <a:xfrm>
            <a:off x="4105275"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r" defTabSz="1007915">
              <a:defRPr sz="1300" i="0"/>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322388" y="758825"/>
            <a:ext cx="4727575" cy="3544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3" name="Rectangle 5"/>
          <p:cNvSpPr>
            <a:spLocks noGrp="1" noChangeArrowheads="1"/>
          </p:cNvSpPr>
          <p:nvPr>
            <p:ph type="body" sz="quarter" idx="3"/>
          </p:nvPr>
        </p:nvSpPr>
        <p:spPr bwMode="auto">
          <a:xfrm>
            <a:off x="1004889" y="4556125"/>
            <a:ext cx="5360987" cy="4300538"/>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9174" name="Rectangle 6"/>
          <p:cNvSpPr>
            <a:spLocks noGrp="1" noChangeArrowheads="1"/>
          </p:cNvSpPr>
          <p:nvPr>
            <p:ph type="ftr" sz="quarter" idx="4"/>
          </p:nvPr>
        </p:nvSpPr>
        <p:spPr bwMode="auto">
          <a:xfrm>
            <a:off x="0"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l" defTabSz="1007915">
              <a:defRPr sz="1300" i="0"/>
            </a:lvl1pPr>
          </a:lstStyle>
          <a:p>
            <a:pPr>
              <a:defRPr/>
            </a:pPr>
            <a:endParaRPr lang="en-US"/>
          </a:p>
        </p:txBody>
      </p:sp>
      <p:sp>
        <p:nvSpPr>
          <p:cNvPr id="519175" name="Rectangle 7"/>
          <p:cNvSpPr>
            <a:spLocks noGrp="1" noChangeArrowheads="1"/>
          </p:cNvSpPr>
          <p:nvPr>
            <p:ph type="sldNum" sz="quarter" idx="5"/>
          </p:nvPr>
        </p:nvSpPr>
        <p:spPr bwMode="auto">
          <a:xfrm>
            <a:off x="4105275"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r" defTabSz="1007915">
              <a:defRPr sz="1300" i="0"/>
            </a:lvl1pPr>
          </a:lstStyle>
          <a:p>
            <a:pPr>
              <a:defRPr/>
            </a:pPr>
            <a:fld id="{DD0A9F78-39CE-4DDC-A26E-05BD6400C5DB}" type="slidenum">
              <a:rPr lang="en-US"/>
              <a:pPr>
                <a:defRPr/>
              </a:pPr>
              <a:t>‹#›</a:t>
            </a:fld>
            <a:endParaRPr lang="en-US"/>
          </a:p>
        </p:txBody>
      </p:sp>
    </p:spTree>
    <p:extLst>
      <p:ext uri="{BB962C8B-B14F-4D97-AF65-F5344CB8AC3E}">
        <p14:creationId xmlns:p14="http://schemas.microsoft.com/office/powerpoint/2010/main" val="632284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C0F073E-431B-4A0E-8313-74C7C123651B}" type="slidenum">
              <a:rPr lang="en-US" smtClean="0"/>
              <a:pPr>
                <a:defRPr/>
              </a:pPr>
              <a:t>1</a:t>
            </a:fld>
            <a:endParaRPr lang="en-US"/>
          </a:p>
        </p:txBody>
      </p:sp>
    </p:spTree>
    <p:extLst>
      <p:ext uri="{BB962C8B-B14F-4D97-AF65-F5344CB8AC3E}">
        <p14:creationId xmlns:p14="http://schemas.microsoft.com/office/powerpoint/2010/main" val="115145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2</a:t>
            </a:fld>
            <a:endParaRPr lang="en-US"/>
          </a:p>
        </p:txBody>
      </p:sp>
    </p:spTree>
    <p:extLst>
      <p:ext uri="{BB962C8B-B14F-4D97-AF65-F5344CB8AC3E}">
        <p14:creationId xmlns:p14="http://schemas.microsoft.com/office/powerpoint/2010/main" val="7088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Clearing the Jungle of Stochastic optimization – Professor Warren Powell in the Department</a:t>
            </a:r>
            <a:r>
              <a:rPr lang="en-US" baseline="0" dirty="0" smtClean="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4</a:t>
            </a:fld>
            <a:endParaRPr lang="en-US"/>
          </a:p>
        </p:txBody>
      </p:sp>
    </p:spTree>
    <p:extLst>
      <p:ext uri="{BB962C8B-B14F-4D97-AF65-F5344CB8AC3E}">
        <p14:creationId xmlns:p14="http://schemas.microsoft.com/office/powerpoint/2010/main" val="136873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Clearing the Jungle of Stochastic optimization – Professor Warren Powell in the Department</a:t>
            </a:r>
            <a:r>
              <a:rPr lang="en-US" baseline="0" dirty="0" smtClean="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5</a:t>
            </a:fld>
            <a:endParaRPr lang="en-US"/>
          </a:p>
        </p:txBody>
      </p:sp>
    </p:spTree>
    <p:extLst>
      <p:ext uri="{BB962C8B-B14F-4D97-AF65-F5344CB8AC3E}">
        <p14:creationId xmlns:p14="http://schemas.microsoft.com/office/powerpoint/2010/main" val="424131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6</a:t>
            </a:fld>
            <a:endParaRPr lang="en-US"/>
          </a:p>
        </p:txBody>
      </p:sp>
    </p:spTree>
    <p:extLst>
      <p:ext uri="{BB962C8B-B14F-4D97-AF65-F5344CB8AC3E}">
        <p14:creationId xmlns:p14="http://schemas.microsoft.com/office/powerpoint/2010/main" val="363600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smtClean="0"/>
          </a:p>
        </p:txBody>
      </p:sp>
    </p:spTree>
    <p:extLst>
      <p:ext uri="{BB962C8B-B14F-4D97-AF65-F5344CB8AC3E}">
        <p14:creationId xmlns:p14="http://schemas.microsoft.com/office/powerpoint/2010/main" val="295142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AA0165E-294E-4057-A6C5-8F6B42A2F28C}" type="slidenum">
              <a:rPr lang="en-US"/>
              <a:pPr>
                <a:defRPr/>
              </a:pPr>
              <a:t>‹#›</a:t>
            </a:fld>
            <a:endParaRPr lang="en-US"/>
          </a:p>
        </p:txBody>
      </p:sp>
    </p:spTree>
    <p:extLst>
      <p:ext uri="{BB962C8B-B14F-4D97-AF65-F5344CB8AC3E}">
        <p14:creationId xmlns:p14="http://schemas.microsoft.com/office/powerpoint/2010/main" val="44508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78C1B746-D40F-4268-B653-9A35059D1F02}" type="slidenum">
              <a:rPr lang="en-US"/>
              <a:pPr>
                <a:defRPr/>
              </a:pPr>
              <a:t>‹#›</a:t>
            </a:fld>
            <a:endParaRPr lang="en-US"/>
          </a:p>
        </p:txBody>
      </p:sp>
    </p:spTree>
    <p:extLst>
      <p:ext uri="{BB962C8B-B14F-4D97-AF65-F5344CB8AC3E}">
        <p14:creationId xmlns:p14="http://schemas.microsoft.com/office/powerpoint/2010/main" val="30249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4025F6B-BD9A-4376-BA98-5ED510D35042}" type="slidenum">
              <a:rPr lang="en-US"/>
              <a:pPr>
                <a:defRPr/>
              </a:pPr>
              <a:t>‹#›</a:t>
            </a:fld>
            <a:endParaRPr lang="en-US"/>
          </a:p>
        </p:txBody>
      </p:sp>
    </p:spTree>
    <p:extLst>
      <p:ext uri="{BB962C8B-B14F-4D97-AF65-F5344CB8AC3E}">
        <p14:creationId xmlns:p14="http://schemas.microsoft.com/office/powerpoint/2010/main" val="422713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143000"/>
            <a:ext cx="7772400" cy="4953000"/>
          </a:xfrm>
        </p:spPr>
        <p:txBody>
          <a:bodyPr/>
          <a:lstStyle/>
          <a:p>
            <a:pPr lvl="0"/>
            <a:endParaRPr lang="en-US" noProof="0" smtClean="0"/>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192976A-0F68-4D9C-866E-86FE193EE28E}" type="slidenum">
              <a:rPr lang="en-US"/>
              <a:pPr>
                <a:defRPr/>
              </a:pPr>
              <a:t>‹#›</a:t>
            </a:fld>
            <a:endParaRPr lang="en-US"/>
          </a:p>
        </p:txBody>
      </p:sp>
    </p:spTree>
    <p:extLst>
      <p:ext uri="{BB962C8B-B14F-4D97-AF65-F5344CB8AC3E}">
        <p14:creationId xmlns:p14="http://schemas.microsoft.com/office/powerpoint/2010/main" val="9375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27824A-19B3-470B-9710-9D7975BEDCAF}" type="slidenum">
              <a:rPr lang="en-US"/>
              <a:pPr>
                <a:defRPr/>
              </a:pPr>
              <a:t>‹#›</a:t>
            </a:fld>
            <a:endParaRPr lang="en-US"/>
          </a:p>
        </p:txBody>
      </p:sp>
    </p:spTree>
    <p:extLst>
      <p:ext uri="{BB962C8B-B14F-4D97-AF65-F5344CB8AC3E}">
        <p14:creationId xmlns:p14="http://schemas.microsoft.com/office/powerpoint/2010/main" val="325751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smtClean="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347194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8"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A3CDD86-EA66-432E-960A-948662D1BE10}" type="slidenum">
              <a:rPr lang="en-US"/>
              <a:pPr>
                <a:defRPr/>
              </a:pPr>
              <a:t>‹#›</a:t>
            </a:fld>
            <a:endParaRPr lang="en-US"/>
          </a:p>
        </p:txBody>
      </p:sp>
    </p:spTree>
    <p:extLst>
      <p:ext uri="{BB962C8B-B14F-4D97-AF65-F5344CB8AC3E}">
        <p14:creationId xmlns:p14="http://schemas.microsoft.com/office/powerpoint/2010/main" val="11899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5"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8028B9-87C7-4915-BF62-49E2F3848450}" type="slidenum">
              <a:rPr lang="en-US"/>
              <a:pPr>
                <a:defRPr/>
              </a:pPr>
              <a:t>‹#›</a:t>
            </a:fld>
            <a:endParaRPr lang="en-US"/>
          </a:p>
        </p:txBody>
      </p:sp>
    </p:spTree>
    <p:extLst>
      <p:ext uri="{BB962C8B-B14F-4D97-AF65-F5344CB8AC3E}">
        <p14:creationId xmlns:p14="http://schemas.microsoft.com/office/powerpoint/2010/main" val="93576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SzPct val="80000"/>
              <a:buFontTx/>
              <a:buBlip>
                <a:blip r:embed="rId2"/>
              </a:buBlip>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1"/>
          </p:nvPr>
        </p:nvSpPr>
        <p:spPr>
          <a:xfrm>
            <a:off x="3124200" y="6601968"/>
            <a:ext cx="2895600" cy="457200"/>
          </a:xfrm>
          <a:prstGeom prst="rect">
            <a:avLst/>
          </a:prstGeom>
          <a:ln/>
        </p:spPr>
        <p:txBody>
          <a:bodyPr/>
          <a:lstStyle>
            <a:lvl1pPr>
              <a:defRPr sz="1600" i="0"/>
            </a:lvl1pPr>
          </a:lstStyle>
          <a:p>
            <a:pPr>
              <a:defRPr/>
            </a:pPr>
            <a:r>
              <a:rPr lang="en-US" smtClean="0"/>
              <a:t>© 2019 Warren B. Powell</a:t>
            </a:r>
            <a:endParaRPr lang="en-US" dirty="0"/>
          </a:p>
        </p:txBody>
      </p:sp>
    </p:spTree>
    <p:extLst>
      <p:ext uri="{BB962C8B-B14F-4D97-AF65-F5344CB8AC3E}">
        <p14:creationId xmlns:p14="http://schemas.microsoft.com/office/powerpoint/2010/main" val="41188329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B221606-0BD6-4DF6-BCF5-523EBE063990}" type="slidenum">
              <a:rPr lang="en-US"/>
              <a:pPr>
                <a:defRPr/>
              </a:pPr>
              <a:t>‹#›</a:t>
            </a:fld>
            <a:endParaRPr lang="en-US"/>
          </a:p>
        </p:txBody>
      </p:sp>
    </p:spTree>
    <p:extLst>
      <p:ext uri="{BB962C8B-B14F-4D97-AF65-F5344CB8AC3E}">
        <p14:creationId xmlns:p14="http://schemas.microsoft.com/office/powerpoint/2010/main" val="1138970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3032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D113E9EA-036B-4E6B-A491-DE5A32F5B534}" type="slidenum">
              <a:rPr lang="en-US"/>
              <a:pPr>
                <a:defRPr/>
              </a:pPr>
              <a:t>‹#›</a:t>
            </a:fld>
            <a:endParaRPr lang="en-US"/>
          </a:p>
        </p:txBody>
      </p:sp>
    </p:spTree>
    <p:extLst>
      <p:ext uri="{BB962C8B-B14F-4D97-AF65-F5344CB8AC3E}">
        <p14:creationId xmlns:p14="http://schemas.microsoft.com/office/powerpoint/2010/main" val="10188836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51300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4"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A1BF554-DF22-475E-92F9-B7E92000597D}" type="slidenum">
              <a:rPr lang="en-US"/>
              <a:pPr>
                <a:defRPr/>
              </a:pPr>
              <a:t>‹#›</a:t>
            </a:fld>
            <a:endParaRPr lang="en-US"/>
          </a:p>
        </p:txBody>
      </p:sp>
    </p:spTree>
    <p:extLst>
      <p:ext uri="{BB962C8B-B14F-4D97-AF65-F5344CB8AC3E}">
        <p14:creationId xmlns:p14="http://schemas.microsoft.com/office/powerpoint/2010/main" val="14792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BEF94E3D-564D-4CBF-8BAD-D2060DED5412}" type="slidenum">
              <a:rPr lang="en-US"/>
              <a:pPr>
                <a:defRPr/>
              </a:pPr>
              <a:t>‹#›</a:t>
            </a:fld>
            <a:endParaRPr lang="en-US"/>
          </a:p>
        </p:txBody>
      </p:sp>
    </p:spTree>
    <p:extLst>
      <p:ext uri="{BB962C8B-B14F-4D97-AF65-F5344CB8AC3E}">
        <p14:creationId xmlns:p14="http://schemas.microsoft.com/office/powerpoint/2010/main" val="4264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r>
              <a:rPr lang="en-US" smtClean="0"/>
              <a:t>© 2019 Warren B. Powell</a:t>
            </a: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BCDB460-1919-452B-A421-B45A16915A19}" type="slidenum">
              <a:rPr lang="en-US"/>
              <a:pPr>
                <a:defRPr/>
              </a:pPr>
              <a:t>‹#›</a:t>
            </a:fld>
            <a:endParaRPr lang="en-US"/>
          </a:p>
        </p:txBody>
      </p:sp>
    </p:spTree>
    <p:extLst>
      <p:ext uri="{BB962C8B-B14F-4D97-AF65-F5344CB8AC3E}">
        <p14:creationId xmlns:p14="http://schemas.microsoft.com/office/powerpoint/2010/main" val="77981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timing>
    <p:tnLst>
      <p:par>
        <p:cTn id="1" dur="indefinite" restart="never" nodeType="tmRoot"/>
      </p:par>
    </p:tnLst>
  </p:timing>
  <p:hf sldNum="0"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0000"/>
        <a:buFontTx/>
        <a:buBlip>
          <a:blip r:embed="rId18"/>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xml"/><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8.wmf"/><Relationship Id="rId5" Type="http://schemas.openxmlformats.org/officeDocument/2006/relationships/image" Target="../media/image5.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7.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png"/><Relationship Id="rId19"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2.wmf"/><Relationship Id="rId3" Type="http://schemas.openxmlformats.org/officeDocument/2006/relationships/notesSlide" Target="../notesSlides/notesSlide6.xml"/><Relationship Id="rId7" Type="http://schemas.openxmlformats.org/officeDocument/2006/relationships/image" Target="../media/image29.wmf"/><Relationship Id="rId12"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31.wmf"/><Relationship Id="rId5" Type="http://schemas.openxmlformats.org/officeDocument/2006/relationships/image" Target="../media/image28.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0.wmf"/><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sequential decision problems</a:t>
            </a:r>
            <a:endParaRPr lang="en-US" dirty="0"/>
          </a:p>
        </p:txBody>
      </p:sp>
      <p:sp>
        <p:nvSpPr>
          <p:cNvPr id="3" name="Content Placeholder 2"/>
          <p:cNvSpPr>
            <a:spLocks noGrp="1"/>
          </p:cNvSpPr>
          <p:nvPr>
            <p:ph idx="1"/>
          </p:nvPr>
        </p:nvSpPr>
        <p:spPr/>
        <p:txBody>
          <a:bodyPr/>
          <a:lstStyle/>
          <a:p>
            <a:r>
              <a:rPr lang="en-US" dirty="0" smtClean="0"/>
              <a:t>Before we can </a:t>
            </a:r>
            <a:r>
              <a:rPr lang="en-US" i="1" dirty="0" smtClean="0"/>
              <a:t>solve</a:t>
            </a:r>
            <a:r>
              <a:rPr lang="en-US" dirty="0" smtClean="0"/>
              <a:t> complex problems, we have to know how to </a:t>
            </a:r>
            <a:r>
              <a:rPr lang="en-US" i="1" dirty="0" smtClean="0"/>
              <a:t>think </a:t>
            </a:r>
            <a:r>
              <a:rPr lang="en-US" dirty="0" smtClean="0"/>
              <a:t>about them.</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The biggest challenge when making decisions under uncertainty is </a:t>
            </a:r>
            <a:r>
              <a:rPr lang="en-US" i="1" dirty="0" smtClean="0"/>
              <a:t>modeling</a:t>
            </a:r>
            <a:r>
              <a:rPr lang="en-US" dirty="0" smtClean="0"/>
              <a:t>.  </a:t>
            </a:r>
            <a:endParaRPr lang="en-US" dirty="0"/>
          </a:p>
        </p:txBody>
      </p:sp>
      <p:grpSp>
        <p:nvGrpSpPr>
          <p:cNvPr id="4" name="Group 9"/>
          <p:cNvGrpSpPr>
            <a:grpSpLocks/>
          </p:cNvGrpSpPr>
          <p:nvPr/>
        </p:nvGrpSpPr>
        <p:grpSpPr bwMode="auto">
          <a:xfrm>
            <a:off x="3432175" y="2590800"/>
            <a:ext cx="2216150" cy="2381250"/>
            <a:chOff x="594" y="2304"/>
            <a:chExt cx="1396" cy="1500"/>
          </a:xfrm>
        </p:grpSpPr>
        <p:graphicFrame>
          <p:nvGraphicFramePr>
            <p:cNvPr id="5" name="Object 10">
              <a:hlinkClick r:id="" action="ppaction://ole?verb=0"/>
            </p:cNvPr>
            <p:cNvGraphicFramePr>
              <a:graphicFrameLocks/>
            </p:cNvGraphicFramePr>
            <p:nvPr/>
          </p:nvGraphicFramePr>
          <p:xfrm>
            <a:off x="657" y="2745"/>
            <a:ext cx="792" cy="838"/>
          </p:xfrm>
          <a:graphic>
            <a:graphicData uri="http://schemas.openxmlformats.org/presentationml/2006/ole">
              <mc:AlternateContent xmlns:mc="http://schemas.openxmlformats.org/markup-compatibility/2006">
                <mc:Choice xmlns:v="urn:schemas-microsoft-com:vml" Requires="v">
                  <p:oleObj spid="_x0000_s1060" name="Microsoft ClipArt Gallery" r:id="rId4" imgW="3263760" imgH="3454200" progId="MS_ClipArt_Gallery">
                    <p:embed/>
                  </p:oleObj>
                </mc:Choice>
                <mc:Fallback>
                  <p:oleObj name="Microsoft ClipArt Gallery" r:id="rId4" imgW="3263760" imgH="3454200" progId="MS_ClipArt_Gallery">
                    <p:embed/>
                    <p:pic>
                      <p:nvPicPr>
                        <p:cNvPr id="5" name="Object 10">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 y="2745"/>
                          <a:ext cx="792"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11"/>
            <p:cNvSpPr>
              <a:spLocks noChangeArrowheads="1"/>
            </p:cNvSpPr>
            <p:nvPr/>
          </p:nvSpPr>
          <p:spPr bwMode="auto">
            <a:xfrm>
              <a:off x="1065" y="2304"/>
              <a:ext cx="925" cy="40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a:latin typeface="Times New Roman" pitchFamily="18" charset="0"/>
                </a:rPr>
                <a:t>Min E </a:t>
              </a:r>
              <a:r>
                <a:rPr lang="en-US">
                  <a:latin typeface="Times New Roman" pitchFamily="18" charset="0"/>
                </a:rPr>
                <a:t>{</a:t>
              </a:r>
              <a:r>
                <a:rPr lang="en-US" sz="1600">
                  <a:latin typeface="Symbol" pitchFamily="18" charset="2"/>
                </a:rPr>
                <a:t></a:t>
              </a:r>
              <a:r>
                <a:rPr lang="en-US" sz="1200">
                  <a:latin typeface="Times New Roman" pitchFamily="18" charset="0"/>
                </a:rPr>
                <a:t>cx</a:t>
              </a:r>
              <a:r>
                <a:rPr lang="en-US">
                  <a:latin typeface="Times New Roman" pitchFamily="18" charset="0"/>
                </a:rPr>
                <a:t>}</a:t>
              </a:r>
              <a:endParaRPr lang="en-US" sz="1200">
                <a:latin typeface="Times New Roman" pitchFamily="18" charset="0"/>
              </a:endParaRPr>
            </a:p>
            <a:p>
              <a:pPr algn="ctr" eaLnBrk="0" hangingPunct="0"/>
              <a:r>
                <a:rPr lang="en-US" sz="1200">
                  <a:latin typeface="Times New Roman" pitchFamily="18" charset="0"/>
                </a:rPr>
                <a:t>Ax = b</a:t>
              </a:r>
            </a:p>
            <a:p>
              <a:pPr algn="ctr" eaLnBrk="0" hangingPunct="0"/>
              <a:r>
                <a:rPr lang="en-US" sz="1200">
                  <a:latin typeface="Times New Roman" pitchFamily="18" charset="0"/>
                </a:rPr>
                <a:t>x </a:t>
              </a:r>
              <a:r>
                <a:rPr lang="en-US" sz="1200" u="sng">
                  <a:latin typeface="Times New Roman" pitchFamily="18" charset="0"/>
                </a:rPr>
                <a:t>&gt;</a:t>
              </a:r>
              <a:r>
                <a:rPr lang="en-US" sz="1200">
                  <a:latin typeface="Times New Roman" pitchFamily="18" charset="0"/>
                </a:rPr>
                <a:t> 0</a:t>
              </a:r>
            </a:p>
          </p:txBody>
        </p:sp>
        <p:sp>
          <p:nvSpPr>
            <p:cNvPr id="7" name="Rectangle 12"/>
            <p:cNvSpPr>
              <a:spLocks noChangeArrowheads="1"/>
            </p:cNvSpPr>
            <p:nvPr/>
          </p:nvSpPr>
          <p:spPr bwMode="auto">
            <a:xfrm>
              <a:off x="594" y="3554"/>
              <a:ext cx="10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a:latin typeface="Times New Roman" pitchFamily="18" charset="0"/>
                </a:rPr>
                <a:t>Mathematician</a:t>
              </a:r>
            </a:p>
          </p:txBody>
        </p:sp>
      </p:grpSp>
      <p:grpSp>
        <p:nvGrpSpPr>
          <p:cNvPr id="8" name="Group 13"/>
          <p:cNvGrpSpPr>
            <a:grpSpLocks/>
          </p:cNvGrpSpPr>
          <p:nvPr/>
        </p:nvGrpSpPr>
        <p:grpSpPr bwMode="auto">
          <a:xfrm>
            <a:off x="5767389" y="3146425"/>
            <a:ext cx="2335213" cy="2486025"/>
            <a:chOff x="3633" y="2214"/>
            <a:chExt cx="1471" cy="1566"/>
          </a:xfrm>
        </p:grpSpPr>
        <p:graphicFrame>
          <p:nvGraphicFramePr>
            <p:cNvPr id="9" name="Object 14">
              <a:hlinkClick r:id="" action="ppaction://ole?verb=0"/>
            </p:cNvPr>
            <p:cNvGraphicFramePr>
              <a:graphicFrameLocks/>
            </p:cNvGraphicFramePr>
            <p:nvPr/>
          </p:nvGraphicFramePr>
          <p:xfrm>
            <a:off x="4331" y="2681"/>
            <a:ext cx="773" cy="875"/>
          </p:xfrm>
          <a:graphic>
            <a:graphicData uri="http://schemas.openxmlformats.org/presentationml/2006/ole">
              <mc:AlternateContent xmlns:mc="http://schemas.openxmlformats.org/markup-compatibility/2006">
                <mc:Choice xmlns:v="urn:schemas-microsoft-com:vml" Requires="v">
                  <p:oleObj spid="_x0000_s1061" name="Microsoft ClipArt Gallery" r:id="rId6" imgW="4203360" imgH="4749480" progId="MS_ClipArt_Gallery">
                    <p:embed/>
                  </p:oleObj>
                </mc:Choice>
                <mc:Fallback>
                  <p:oleObj name="Microsoft ClipArt Gallery" r:id="rId6" imgW="4203360" imgH="4749480" progId="MS_ClipArt_Gallery">
                    <p:embed/>
                    <p:pic>
                      <p:nvPicPr>
                        <p:cNvPr id="9" name="Object 14">
                          <a:hlinkClick r:id="" action="ppaction://ole?verb=0"/>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 y="2681"/>
                          <a:ext cx="773" cy="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5"/>
            <p:cNvSpPr>
              <a:spLocks noChangeArrowheads="1"/>
            </p:cNvSpPr>
            <p:nvPr/>
          </p:nvSpPr>
          <p:spPr bwMode="auto">
            <a:xfrm>
              <a:off x="4406" y="3530"/>
              <a:ext cx="68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dirty="0" smtClean="0">
                  <a:latin typeface="Times New Roman" pitchFamily="18" charset="0"/>
                </a:rPr>
                <a:t>Software</a:t>
              </a:r>
              <a:endParaRPr lang="en-US" sz="2000" dirty="0">
                <a:latin typeface="Times New Roman" pitchFamily="18" charset="0"/>
              </a:endParaRPr>
            </a:p>
          </p:txBody>
        </p:sp>
        <p:sp>
          <p:nvSpPr>
            <p:cNvPr id="11" name="AutoShape 16"/>
            <p:cNvSpPr>
              <a:spLocks noChangeArrowheads="1"/>
            </p:cNvSpPr>
            <p:nvPr/>
          </p:nvSpPr>
          <p:spPr bwMode="auto">
            <a:xfrm flipH="1">
              <a:off x="3633" y="2214"/>
              <a:ext cx="952" cy="468"/>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r>
                <a:rPr lang="en-US" sz="1200" b="1" dirty="0">
                  <a:latin typeface="Times New Roman" pitchFamily="18" charset="0"/>
                </a:rPr>
                <a:t>Organize class</a:t>
              </a:r>
            </a:p>
            <a:p>
              <a:pPr algn="ctr" eaLnBrk="0" hangingPunct="0"/>
              <a:r>
                <a:rPr lang="en-US" sz="1200" b="1" dirty="0">
                  <a:latin typeface="Times New Roman" pitchFamily="18" charset="0"/>
                </a:rPr>
                <a:t>libraries, and set up</a:t>
              </a:r>
            </a:p>
            <a:p>
              <a:pPr algn="ctr" eaLnBrk="0" hangingPunct="0"/>
              <a:r>
                <a:rPr lang="en-US" sz="1200" b="1" dirty="0">
                  <a:latin typeface="Times New Roman" pitchFamily="18" charset="0"/>
                </a:rPr>
                <a:t>communications and </a:t>
              </a:r>
            </a:p>
            <a:p>
              <a:pPr algn="ctr" eaLnBrk="0" hangingPunct="0"/>
              <a:r>
                <a:rPr lang="en-US" sz="1200" b="1" dirty="0">
                  <a:latin typeface="Times New Roman" pitchFamily="18" charset="0"/>
                </a:rPr>
                <a:t>databases</a:t>
              </a:r>
            </a:p>
          </p:txBody>
        </p:sp>
      </p:grpSp>
      <p:sp>
        <p:nvSpPr>
          <p:cNvPr id="13" name="Right Arrow 12"/>
          <p:cNvSpPr/>
          <p:nvPr/>
        </p:nvSpPr>
        <p:spPr bwMode="auto">
          <a:xfrm rot="721575">
            <a:off x="2080988" y="3365175"/>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6" name="Right Arrow 15"/>
          <p:cNvSpPr/>
          <p:nvPr/>
        </p:nvSpPr>
        <p:spPr bwMode="auto">
          <a:xfrm rot="825559">
            <a:off x="5207090" y="4141246"/>
            <a:ext cx="1120596" cy="358721"/>
          </a:xfrm>
          <a:prstGeom prst="rightArrow">
            <a:avLst/>
          </a:prstGeom>
          <a:solidFill>
            <a:schemeClr val="accent2"/>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694" y="2206171"/>
            <a:ext cx="1627445" cy="1880507"/>
          </a:xfrm>
          <a:prstGeom prst="rect">
            <a:avLst/>
          </a:prstGeom>
        </p:spPr>
      </p:pic>
      <p:sp>
        <p:nvSpPr>
          <p:cNvPr id="12" name="Footer Placeholder 11"/>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741490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5" name="Content Placeholder 4"/>
          <p:cNvSpPr>
            <a:spLocks noGrp="1"/>
          </p:cNvSpPr>
          <p:nvPr>
            <p:ph idx="1"/>
          </p:nvPr>
        </p:nvSpPr>
        <p:spPr/>
        <p:txBody>
          <a:bodyPr/>
          <a:lstStyle/>
          <a:p>
            <a:r>
              <a:rPr lang="en-US" dirty="0" smtClean="0"/>
              <a:t>Each policy is best on certain problems</a:t>
            </a:r>
          </a:p>
          <a:p>
            <a:pPr lvl="1"/>
            <a:r>
              <a:rPr lang="en-US" dirty="0" smtClean="0"/>
              <a:t>Results are percent of </a:t>
            </a:r>
            <a:r>
              <a:rPr lang="en-US" i="1" dirty="0" smtClean="0"/>
              <a:t>posterior</a:t>
            </a:r>
            <a:r>
              <a:rPr lang="en-US" dirty="0" smtClean="0"/>
              <a:t> optimal solution</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2"/>
            <a:endParaRPr lang="en-US" dirty="0" smtClean="0"/>
          </a:p>
          <a:p>
            <a:pPr lvl="1"/>
            <a:r>
              <a:rPr lang="en-US" dirty="0" smtClean="0"/>
              <a:t>… any policy might be best depending on the data.</a:t>
            </a:r>
            <a:endParaRPr lang="en-US" dirty="0"/>
          </a:p>
        </p:txBody>
      </p:sp>
      <p:sp>
        <p:nvSpPr>
          <p:cNvPr id="6" name="TextBox 5"/>
          <p:cNvSpPr txBox="1"/>
          <p:nvPr/>
        </p:nvSpPr>
        <p:spPr>
          <a:xfrm>
            <a:off x="646596" y="6397689"/>
            <a:ext cx="7924926" cy="400110"/>
          </a:xfrm>
          <a:prstGeom prst="rect">
            <a:avLst/>
          </a:prstGeom>
          <a:noFill/>
        </p:spPr>
        <p:txBody>
          <a:bodyPr wrap="none" rtlCol="0">
            <a:spAutoFit/>
          </a:bodyPr>
          <a:lstStyle/>
          <a:p>
            <a:pPr algn="l"/>
            <a:r>
              <a:rPr lang="en-US" sz="2000" dirty="0" smtClean="0"/>
              <a:t>Joint research with Prof. Stephan </a:t>
            </a:r>
            <a:r>
              <a:rPr lang="en-US" sz="2000" dirty="0" err="1" smtClean="0"/>
              <a:t>Meisel</a:t>
            </a:r>
            <a:r>
              <a:rPr lang="en-US" sz="2000" dirty="0" smtClean="0"/>
              <a:t>, University of Muenster, Germany.</a:t>
            </a:r>
          </a:p>
        </p:txBody>
      </p:sp>
      <p:pic>
        <p:nvPicPr>
          <p:cNvPr id="1213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 y="2136899"/>
            <a:ext cx="9130740" cy="377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22" y="2598057"/>
            <a:ext cx="9142878" cy="3299748"/>
            <a:chOff x="1122" y="2598057"/>
            <a:chExt cx="9142878" cy="3299748"/>
          </a:xfrm>
        </p:grpSpPr>
        <p:grpSp>
          <p:nvGrpSpPr>
            <p:cNvPr id="4" name="Group 3"/>
            <p:cNvGrpSpPr/>
            <p:nvPr/>
          </p:nvGrpSpPr>
          <p:grpSpPr>
            <a:xfrm>
              <a:off x="1122" y="2598057"/>
              <a:ext cx="9142878" cy="2807381"/>
              <a:chOff x="1122" y="2598057"/>
              <a:chExt cx="9142878" cy="2807381"/>
            </a:xfrm>
          </p:grpSpPr>
          <p:sp>
            <p:nvSpPr>
              <p:cNvPr id="3" name="Rectangle 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sp>
          <p:nvSpPr>
            <p:cNvPr id="11" name="Rectangle 10"/>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grpSp>
        <p:nvGrpSpPr>
          <p:cNvPr id="17" name="Group 16"/>
          <p:cNvGrpSpPr/>
          <p:nvPr/>
        </p:nvGrpSpPr>
        <p:grpSpPr>
          <a:xfrm>
            <a:off x="4581000" y="2136899"/>
            <a:ext cx="4517568" cy="3771537"/>
            <a:chOff x="4581000" y="2136899"/>
            <a:chExt cx="4517568" cy="3771537"/>
          </a:xfrm>
        </p:grpSpPr>
        <p:grpSp>
          <p:nvGrpSpPr>
            <p:cNvPr id="12" name="Group 11"/>
            <p:cNvGrpSpPr/>
            <p:nvPr/>
          </p:nvGrpSpPr>
          <p:grpSpPr>
            <a:xfrm>
              <a:off x="4581000" y="2136899"/>
              <a:ext cx="3591450" cy="3771536"/>
              <a:chOff x="4581000" y="2136899"/>
              <a:chExt cx="3591450" cy="3771536"/>
            </a:xfrm>
          </p:grpSpPr>
          <p:sp>
            <p:nvSpPr>
              <p:cNvPr id="10" name="Rectangle 9"/>
              <p:cNvSpPr/>
              <p:nvPr/>
            </p:nvSpPr>
            <p:spPr bwMode="auto">
              <a:xfrm>
                <a:off x="4581000" y="2136899"/>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471949" y="2136900"/>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6351175" y="2136901"/>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7242124" y="2136902"/>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sp>
          <p:nvSpPr>
            <p:cNvPr id="18" name="Rectangle 17"/>
            <p:cNvSpPr/>
            <p:nvPr/>
          </p:nvSpPr>
          <p:spPr bwMode="auto">
            <a:xfrm>
              <a:off x="8168242" y="2136903"/>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grpSp>
        <p:nvGrpSpPr>
          <p:cNvPr id="20" name="Group 19"/>
          <p:cNvGrpSpPr/>
          <p:nvPr/>
        </p:nvGrpSpPr>
        <p:grpSpPr>
          <a:xfrm>
            <a:off x="-853" y="2596082"/>
            <a:ext cx="9142878" cy="3299748"/>
            <a:chOff x="1122" y="2598057"/>
            <a:chExt cx="9142878" cy="3299748"/>
          </a:xfrm>
        </p:grpSpPr>
        <p:grpSp>
          <p:nvGrpSpPr>
            <p:cNvPr id="21" name="Group 20"/>
            <p:cNvGrpSpPr/>
            <p:nvPr/>
          </p:nvGrpSpPr>
          <p:grpSpPr>
            <a:xfrm>
              <a:off x="1122" y="2598057"/>
              <a:ext cx="9142878" cy="2807381"/>
              <a:chOff x="1122" y="2598057"/>
              <a:chExt cx="9142878" cy="2807381"/>
            </a:xfrm>
          </p:grpSpPr>
          <p:sp>
            <p:nvSpPr>
              <p:cNvPr id="23" name="Rectangle 2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sp>
            <p:nvSpPr>
              <p:cNvPr id="26" name="Rectangle 25"/>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sp>
          <p:nvSpPr>
            <p:cNvPr id="22" name="Rectangle 21"/>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4742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 y="4"/>
            <a:ext cx="91896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629371" y="3256757"/>
            <a:ext cx="2200260" cy="793819"/>
            <a:chOff x="4199115" y="4306115"/>
            <a:chExt cx="2480553" cy="894944"/>
          </a:xfrm>
        </p:grpSpPr>
        <p:sp>
          <p:nvSpPr>
            <p:cNvPr id="10" name="Oval 9"/>
            <p:cNvSpPr/>
            <p:nvPr/>
          </p:nvSpPr>
          <p:spPr>
            <a:xfrm>
              <a:off x="4199115" y="4306115"/>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11" name="TextBox 10"/>
            <p:cNvSpPr txBox="1"/>
            <p:nvPr/>
          </p:nvSpPr>
          <p:spPr>
            <a:xfrm>
              <a:off x="4325372" y="4436801"/>
              <a:ext cx="2275640" cy="659270"/>
            </a:xfrm>
            <a:prstGeom prst="rect">
              <a:avLst/>
            </a:prstGeom>
            <a:noFill/>
            <a:ln>
              <a:noFill/>
            </a:ln>
          </p:spPr>
          <p:txBody>
            <a:bodyPr wrap="none" rtlCol="0">
              <a:spAutoFit/>
            </a:bodyPr>
            <a:lstStyle/>
            <a:p>
              <a:r>
                <a:rPr lang="en-US" sz="1600" b="1" i="0" dirty="0" smtClean="0">
                  <a:solidFill>
                    <a:schemeClr val="bg1"/>
                  </a:solidFill>
                </a:rPr>
                <a:t>Multi-armed bandits</a:t>
              </a:r>
            </a:p>
            <a:p>
              <a:r>
                <a:rPr lang="en-US" sz="1600" b="1" i="0" dirty="0" smtClean="0">
                  <a:solidFill>
                    <a:schemeClr val="bg1"/>
                  </a:solidFill>
                </a:rPr>
                <a:t>/optimal learning</a:t>
              </a:r>
            </a:p>
          </p:txBody>
        </p:sp>
      </p:grpSp>
      <p:grpSp>
        <p:nvGrpSpPr>
          <p:cNvPr id="15" name="Group 14"/>
          <p:cNvGrpSpPr/>
          <p:nvPr/>
        </p:nvGrpSpPr>
        <p:grpSpPr>
          <a:xfrm>
            <a:off x="155755" y="3935018"/>
            <a:ext cx="2200260" cy="793819"/>
            <a:chOff x="1416996" y="3226343"/>
            <a:chExt cx="2480553" cy="894944"/>
          </a:xfrm>
        </p:grpSpPr>
        <p:sp>
          <p:nvSpPr>
            <p:cNvPr id="12" name="Oval 11"/>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13" name="TextBox 12"/>
            <p:cNvSpPr txBox="1"/>
            <p:nvPr/>
          </p:nvSpPr>
          <p:spPr>
            <a:xfrm>
              <a:off x="1723936" y="3327846"/>
              <a:ext cx="1851668" cy="728667"/>
            </a:xfrm>
            <a:prstGeom prst="rect">
              <a:avLst/>
            </a:prstGeom>
            <a:noFill/>
            <a:ln>
              <a:noFill/>
            </a:ln>
          </p:spPr>
          <p:txBody>
            <a:bodyPr wrap="none" rtlCol="0">
              <a:spAutoFit/>
            </a:bodyPr>
            <a:lstStyle/>
            <a:p>
              <a:r>
                <a:rPr lang="en-US" b="1" i="0" dirty="0" smtClean="0">
                  <a:solidFill>
                    <a:schemeClr val="bg1"/>
                  </a:solidFill>
                </a:rPr>
                <a:t>Reinforcement</a:t>
              </a:r>
            </a:p>
            <a:p>
              <a:r>
                <a:rPr lang="en-US" b="1" i="0" dirty="0">
                  <a:solidFill>
                    <a:schemeClr val="bg1"/>
                  </a:solidFill>
                </a:rPr>
                <a:t>l</a:t>
              </a:r>
              <a:r>
                <a:rPr lang="en-US" b="1" i="0" dirty="0" smtClean="0">
                  <a:solidFill>
                    <a:schemeClr val="bg1"/>
                  </a:solidFill>
                </a:rPr>
                <a:t>earning/ADP</a:t>
              </a:r>
            </a:p>
          </p:txBody>
        </p:sp>
      </p:grpSp>
      <p:grpSp>
        <p:nvGrpSpPr>
          <p:cNvPr id="16" name="Group 15"/>
          <p:cNvGrpSpPr/>
          <p:nvPr/>
        </p:nvGrpSpPr>
        <p:grpSpPr>
          <a:xfrm>
            <a:off x="3455814" y="154131"/>
            <a:ext cx="2200260" cy="793819"/>
            <a:chOff x="1416996" y="3226343"/>
            <a:chExt cx="2480553" cy="894944"/>
          </a:xfrm>
        </p:grpSpPr>
        <p:sp>
          <p:nvSpPr>
            <p:cNvPr id="17" name="Oval 16"/>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18" name="TextBox 17"/>
            <p:cNvSpPr txBox="1"/>
            <p:nvPr/>
          </p:nvSpPr>
          <p:spPr>
            <a:xfrm>
              <a:off x="1590206" y="3444581"/>
              <a:ext cx="2119136" cy="416381"/>
            </a:xfrm>
            <a:prstGeom prst="rect">
              <a:avLst/>
            </a:prstGeom>
            <a:noFill/>
            <a:ln>
              <a:noFill/>
            </a:ln>
          </p:spPr>
          <p:txBody>
            <a:bodyPr wrap="none" rtlCol="0">
              <a:spAutoFit/>
            </a:bodyPr>
            <a:lstStyle/>
            <a:p>
              <a:r>
                <a:rPr lang="en-US" b="1" i="0" dirty="0" smtClean="0">
                  <a:solidFill>
                    <a:schemeClr val="bg1"/>
                  </a:solidFill>
                </a:rPr>
                <a:t>Stochastic search</a:t>
              </a:r>
            </a:p>
          </p:txBody>
        </p:sp>
      </p:grpSp>
      <p:grpSp>
        <p:nvGrpSpPr>
          <p:cNvPr id="19" name="Group 18"/>
          <p:cNvGrpSpPr/>
          <p:nvPr/>
        </p:nvGrpSpPr>
        <p:grpSpPr>
          <a:xfrm>
            <a:off x="6589178" y="1568523"/>
            <a:ext cx="2200260" cy="793819"/>
            <a:chOff x="1416996" y="3226343"/>
            <a:chExt cx="2480553" cy="894944"/>
          </a:xfrm>
          <a:solidFill>
            <a:srgbClr val="404040">
              <a:alpha val="60000"/>
            </a:srgbClr>
          </a:solidFill>
        </p:grpSpPr>
        <p:sp>
          <p:nvSpPr>
            <p:cNvPr id="20" name="Oval 19"/>
            <p:cNvSpPr/>
            <p:nvPr/>
          </p:nvSpPr>
          <p:spPr>
            <a:xfrm>
              <a:off x="1416996" y="3226343"/>
              <a:ext cx="2480553" cy="894944"/>
            </a:xfrm>
            <a:prstGeom prst="ellipse">
              <a:avLst/>
            </a:prstGeom>
            <a:grp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21" name="TextBox 20"/>
            <p:cNvSpPr txBox="1"/>
            <p:nvPr/>
          </p:nvSpPr>
          <p:spPr>
            <a:xfrm>
              <a:off x="1844480" y="3327846"/>
              <a:ext cx="1610586" cy="728667"/>
            </a:xfrm>
            <a:prstGeom prst="rect">
              <a:avLst/>
            </a:prstGeom>
            <a:grpFill/>
            <a:ln>
              <a:noFill/>
            </a:ln>
          </p:spPr>
          <p:txBody>
            <a:bodyPr wrap="none" rtlCol="0">
              <a:spAutoFit/>
            </a:bodyPr>
            <a:lstStyle/>
            <a:p>
              <a:r>
                <a:rPr lang="en-US" b="1" i="0" dirty="0" smtClean="0">
                  <a:solidFill>
                    <a:schemeClr val="bg1"/>
                  </a:solidFill>
                </a:rPr>
                <a:t>Simulation</a:t>
              </a:r>
            </a:p>
            <a:p>
              <a:r>
                <a:rPr lang="en-US" b="1" i="0" dirty="0" smtClean="0">
                  <a:solidFill>
                    <a:schemeClr val="bg1"/>
                  </a:solidFill>
                </a:rPr>
                <a:t>optimization</a:t>
              </a:r>
            </a:p>
          </p:txBody>
        </p:sp>
      </p:grpSp>
      <p:grpSp>
        <p:nvGrpSpPr>
          <p:cNvPr id="26" name="Group 25"/>
          <p:cNvGrpSpPr/>
          <p:nvPr/>
        </p:nvGrpSpPr>
        <p:grpSpPr>
          <a:xfrm>
            <a:off x="251111" y="1391119"/>
            <a:ext cx="2200260" cy="793819"/>
            <a:chOff x="1416996" y="3226343"/>
            <a:chExt cx="2480553" cy="894944"/>
          </a:xfrm>
        </p:grpSpPr>
        <p:sp>
          <p:nvSpPr>
            <p:cNvPr id="27" name="Oval 26"/>
            <p:cNvSpPr/>
            <p:nvPr/>
          </p:nvSpPr>
          <p:spPr>
            <a:xfrm>
              <a:off x="1416996" y="3226343"/>
              <a:ext cx="2480553" cy="894944"/>
            </a:xfrm>
            <a:prstGeom prst="ellipse">
              <a:avLst/>
            </a:prstGeom>
            <a:solidFill>
              <a:srgbClr val="404040">
                <a:alpha val="56863"/>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28" name="TextBox 27"/>
            <p:cNvSpPr txBox="1"/>
            <p:nvPr/>
          </p:nvSpPr>
          <p:spPr>
            <a:xfrm>
              <a:off x="1774540" y="3269480"/>
              <a:ext cx="1750465" cy="728667"/>
            </a:xfrm>
            <a:prstGeom prst="rect">
              <a:avLst/>
            </a:prstGeom>
            <a:noFill/>
            <a:ln>
              <a:noFill/>
            </a:ln>
          </p:spPr>
          <p:txBody>
            <a:bodyPr wrap="none" rtlCol="0">
              <a:spAutoFit/>
            </a:bodyPr>
            <a:lstStyle/>
            <a:p>
              <a:r>
                <a:rPr lang="en-US" b="1" i="0" dirty="0" smtClean="0">
                  <a:solidFill>
                    <a:schemeClr val="bg1"/>
                  </a:solidFill>
                </a:rPr>
                <a:t>Stochastic </a:t>
              </a:r>
            </a:p>
            <a:p>
              <a:r>
                <a:rPr lang="en-US" b="1" i="0" dirty="0" smtClean="0">
                  <a:solidFill>
                    <a:schemeClr val="bg1"/>
                  </a:solidFill>
                </a:rPr>
                <a:t>programming</a:t>
              </a:r>
            </a:p>
          </p:txBody>
        </p:sp>
      </p:grpSp>
      <p:grpSp>
        <p:nvGrpSpPr>
          <p:cNvPr id="29" name="Group 28"/>
          <p:cNvGrpSpPr/>
          <p:nvPr/>
        </p:nvGrpSpPr>
        <p:grpSpPr>
          <a:xfrm>
            <a:off x="4898114" y="5442735"/>
            <a:ext cx="2200260" cy="793819"/>
            <a:chOff x="1416996" y="3226343"/>
            <a:chExt cx="2480553" cy="894944"/>
          </a:xfrm>
        </p:grpSpPr>
        <p:sp>
          <p:nvSpPr>
            <p:cNvPr id="30" name="Oval 29"/>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31" name="TextBox 30"/>
            <p:cNvSpPr txBox="1"/>
            <p:nvPr/>
          </p:nvSpPr>
          <p:spPr>
            <a:xfrm>
              <a:off x="1655264" y="3444581"/>
              <a:ext cx="1989017" cy="416381"/>
            </a:xfrm>
            <a:prstGeom prst="rect">
              <a:avLst/>
            </a:prstGeom>
            <a:noFill/>
            <a:ln>
              <a:noFill/>
            </a:ln>
          </p:spPr>
          <p:txBody>
            <a:bodyPr wrap="none" rtlCol="0">
              <a:spAutoFit/>
            </a:bodyPr>
            <a:lstStyle/>
            <a:p>
              <a:r>
                <a:rPr lang="en-US" b="1" i="0" dirty="0" smtClean="0">
                  <a:solidFill>
                    <a:schemeClr val="bg1"/>
                  </a:solidFill>
                </a:rPr>
                <a:t>Optimal control</a:t>
              </a:r>
            </a:p>
          </p:txBody>
        </p:sp>
      </p:grpSp>
      <p:grpSp>
        <p:nvGrpSpPr>
          <p:cNvPr id="33" name="Group 32"/>
          <p:cNvGrpSpPr/>
          <p:nvPr/>
        </p:nvGrpSpPr>
        <p:grpSpPr>
          <a:xfrm>
            <a:off x="1772481" y="5533070"/>
            <a:ext cx="2200260" cy="793818"/>
            <a:chOff x="1416996" y="3226343"/>
            <a:chExt cx="2480553" cy="894944"/>
          </a:xfrm>
        </p:grpSpPr>
        <p:sp>
          <p:nvSpPr>
            <p:cNvPr id="34" name="Oval 33"/>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smtClean="0">
                <a:ln>
                  <a:noFill/>
                </a:ln>
                <a:solidFill>
                  <a:schemeClr val="bg1"/>
                </a:solidFill>
                <a:effectLst/>
                <a:latin typeface="Times New Roman" pitchFamily="18" charset="0"/>
              </a:endParaRPr>
            </a:p>
          </p:txBody>
        </p:sp>
        <p:sp>
          <p:nvSpPr>
            <p:cNvPr id="35" name="TextBox 34"/>
            <p:cNvSpPr txBox="1"/>
            <p:nvPr/>
          </p:nvSpPr>
          <p:spPr>
            <a:xfrm>
              <a:off x="1616773" y="3323946"/>
              <a:ext cx="2066005" cy="728668"/>
            </a:xfrm>
            <a:prstGeom prst="rect">
              <a:avLst/>
            </a:prstGeom>
            <a:noFill/>
            <a:ln>
              <a:noFill/>
            </a:ln>
          </p:spPr>
          <p:txBody>
            <a:bodyPr wrap="none" rtlCol="0">
              <a:spAutoFit/>
            </a:bodyPr>
            <a:lstStyle/>
            <a:p>
              <a:r>
                <a:rPr lang="en-US" b="1" i="0" dirty="0" smtClean="0">
                  <a:solidFill>
                    <a:schemeClr val="bg1"/>
                  </a:solidFill>
                </a:rPr>
                <a:t>Markov decision</a:t>
              </a:r>
            </a:p>
            <a:p>
              <a:r>
                <a:rPr lang="en-US" b="1" i="0" dirty="0" smtClean="0">
                  <a:solidFill>
                    <a:schemeClr val="bg1"/>
                  </a:solidFill>
                </a:rPr>
                <a:t>processes</a:t>
              </a:r>
            </a:p>
          </p:txBody>
        </p:sp>
      </p:grpSp>
      <p:cxnSp>
        <p:nvCxnSpPr>
          <p:cNvPr id="3" name="Straight Arrow Connector 2"/>
          <p:cNvCxnSpPr>
            <a:stCxn id="17" idx="4"/>
            <a:endCxn id="22" idx="0"/>
          </p:cNvCxnSpPr>
          <p:nvPr/>
        </p:nvCxnSpPr>
        <p:spPr bwMode="auto">
          <a:xfrm flipH="1">
            <a:off x="3500371" y="947950"/>
            <a:ext cx="1055573" cy="447285"/>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39" name="Straight Arrow Connector 38"/>
          <p:cNvCxnSpPr>
            <a:stCxn id="30" idx="0"/>
            <a:endCxn id="25" idx="2"/>
          </p:cNvCxnSpPr>
          <p:nvPr/>
        </p:nvCxnSpPr>
        <p:spPr bwMode="auto">
          <a:xfrm flipH="1" flipV="1">
            <a:off x="5283292" y="4473568"/>
            <a:ext cx="714952" cy="96916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0" name="Straight Arrow Connector 39"/>
          <p:cNvCxnSpPr>
            <a:stCxn id="34" idx="0"/>
            <a:endCxn id="24" idx="2"/>
          </p:cNvCxnSpPr>
          <p:nvPr/>
        </p:nvCxnSpPr>
        <p:spPr bwMode="auto">
          <a:xfrm flipV="1">
            <a:off x="2872611" y="3755021"/>
            <a:ext cx="20228" cy="17780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1" name="Straight Arrow Connector 40"/>
          <p:cNvCxnSpPr>
            <a:stCxn id="12" idx="7"/>
            <a:endCxn id="24" idx="2"/>
          </p:cNvCxnSpPr>
          <p:nvPr/>
        </p:nvCxnSpPr>
        <p:spPr bwMode="auto">
          <a:xfrm flipV="1">
            <a:off x="2033794" y="3755021"/>
            <a:ext cx="859045" cy="2962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4" name="Straight Arrow Connector 43"/>
          <p:cNvCxnSpPr>
            <a:stCxn id="12" idx="7"/>
            <a:endCxn id="25" idx="1"/>
          </p:cNvCxnSpPr>
          <p:nvPr/>
        </p:nvCxnSpPr>
        <p:spPr bwMode="auto">
          <a:xfrm>
            <a:off x="2033794" y="4051270"/>
            <a:ext cx="2289940" cy="129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9" name="Straight Arrow Connector 48"/>
          <p:cNvCxnSpPr>
            <a:stCxn id="12" idx="7"/>
            <a:endCxn id="32" idx="2"/>
          </p:cNvCxnSpPr>
          <p:nvPr/>
        </p:nvCxnSpPr>
        <p:spPr bwMode="auto">
          <a:xfrm flipV="1">
            <a:off x="2033794" y="2850696"/>
            <a:ext cx="1219595" cy="12005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3" name="Straight Arrow Connector 52"/>
          <p:cNvCxnSpPr>
            <a:stCxn id="30" idx="0"/>
            <a:endCxn id="24" idx="2"/>
          </p:cNvCxnSpPr>
          <p:nvPr/>
        </p:nvCxnSpPr>
        <p:spPr bwMode="auto">
          <a:xfrm flipH="1" flipV="1">
            <a:off x="2892839" y="3755021"/>
            <a:ext cx="3105405" cy="168771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6" name="Straight Arrow Connector 55"/>
          <p:cNvCxnSpPr>
            <a:stCxn id="27" idx="6"/>
            <a:endCxn id="25" idx="0"/>
          </p:cNvCxnSpPr>
          <p:nvPr/>
        </p:nvCxnSpPr>
        <p:spPr bwMode="auto">
          <a:xfrm>
            <a:off x="2451371" y="1788029"/>
            <a:ext cx="2831921" cy="210076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9" name="Straight Arrow Connector 58"/>
          <p:cNvCxnSpPr>
            <a:stCxn id="27" idx="6"/>
            <a:endCxn id="24" idx="0"/>
          </p:cNvCxnSpPr>
          <p:nvPr/>
        </p:nvCxnSpPr>
        <p:spPr bwMode="auto">
          <a:xfrm>
            <a:off x="2451371" y="1788029"/>
            <a:ext cx="441468" cy="138221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6" name="Straight Arrow Connector 65"/>
          <p:cNvCxnSpPr>
            <a:stCxn id="20" idx="2"/>
            <a:endCxn id="25" idx="0"/>
          </p:cNvCxnSpPr>
          <p:nvPr/>
        </p:nvCxnSpPr>
        <p:spPr bwMode="auto">
          <a:xfrm flipH="1">
            <a:off x="5283292" y="1965433"/>
            <a:ext cx="1305886" cy="1923360"/>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74" name="Straight Arrow Connector 73"/>
          <p:cNvCxnSpPr>
            <a:stCxn id="10" idx="2"/>
            <a:endCxn id="36" idx="2"/>
          </p:cNvCxnSpPr>
          <p:nvPr/>
        </p:nvCxnSpPr>
        <p:spPr bwMode="auto">
          <a:xfrm flipH="1" flipV="1">
            <a:off x="5681635" y="2959230"/>
            <a:ext cx="947736" cy="694437"/>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81" name="Straight Arrow Connector 80"/>
          <p:cNvCxnSpPr>
            <a:stCxn id="10" idx="2"/>
            <a:endCxn id="24" idx="3"/>
          </p:cNvCxnSpPr>
          <p:nvPr/>
        </p:nvCxnSpPr>
        <p:spPr bwMode="auto">
          <a:xfrm flipH="1" flipV="1">
            <a:off x="3749227" y="3462634"/>
            <a:ext cx="2880144" cy="191033"/>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84" name="Straight Arrow Connector 83"/>
          <p:cNvCxnSpPr>
            <a:stCxn id="10" idx="2"/>
            <a:endCxn id="32" idx="3"/>
          </p:cNvCxnSpPr>
          <p:nvPr/>
        </p:nvCxnSpPr>
        <p:spPr bwMode="auto">
          <a:xfrm flipH="1" flipV="1">
            <a:off x="3921142" y="2558309"/>
            <a:ext cx="2708229" cy="1095358"/>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7" name="Straight Arrow Connector 86"/>
          <p:cNvCxnSpPr>
            <a:stCxn id="30" idx="0"/>
            <a:endCxn id="32" idx="2"/>
          </p:cNvCxnSpPr>
          <p:nvPr/>
        </p:nvCxnSpPr>
        <p:spPr bwMode="auto">
          <a:xfrm flipH="1" flipV="1">
            <a:off x="3253389" y="2850696"/>
            <a:ext cx="2744855" cy="2592039"/>
          </a:xfrm>
          <a:prstGeom prst="straightConnector1">
            <a:avLst/>
          </a:prstGeom>
          <a:noFill/>
          <a:ln w="38100" cap="flat" cmpd="sng" algn="ctr">
            <a:solidFill>
              <a:schemeClr val="bg1"/>
            </a:solidFill>
            <a:prstDash val="solid"/>
            <a:round/>
            <a:headEnd type="none" w="med" len="med"/>
            <a:tailEnd type="arrow" w="med" len="med"/>
          </a:ln>
          <a:effectLst/>
        </p:spPr>
      </p:cxnSp>
      <p:sp>
        <p:nvSpPr>
          <p:cNvPr id="25" name="TextBox 24"/>
          <p:cNvSpPr txBox="1"/>
          <p:nvPr/>
        </p:nvSpPr>
        <p:spPr>
          <a:xfrm>
            <a:off x="4323734" y="3888793"/>
            <a:ext cx="1919115" cy="584775"/>
          </a:xfrm>
          <a:prstGeom prst="rect">
            <a:avLst/>
          </a:prstGeom>
          <a:solidFill>
            <a:srgbClr val="404040">
              <a:alpha val="61961"/>
            </a:srgbClr>
          </a:solidFill>
          <a:ln w="28575">
            <a:solidFill>
              <a:schemeClr val="bg1"/>
            </a:solidFill>
          </a:ln>
        </p:spPr>
        <p:txBody>
          <a:bodyPr wrap="none" rtlCol="0">
            <a:spAutoFit/>
          </a:bodyPr>
          <a:lstStyle/>
          <a:p>
            <a:r>
              <a:rPr lang="en-US" sz="1600" b="1" i="0" dirty="0" err="1" smtClean="0">
                <a:solidFill>
                  <a:schemeClr val="bg1"/>
                </a:solidFill>
              </a:rPr>
              <a:t>Lookahead</a:t>
            </a:r>
            <a:r>
              <a:rPr lang="en-US" sz="1600" b="1" i="0" dirty="0" smtClean="0">
                <a:solidFill>
                  <a:schemeClr val="bg1"/>
                </a:solidFill>
              </a:rPr>
              <a:t> policies </a:t>
            </a:r>
          </a:p>
          <a:p>
            <a:r>
              <a:rPr lang="en-US" sz="1600" b="1" i="0" dirty="0" smtClean="0">
                <a:solidFill>
                  <a:schemeClr val="bg1"/>
                </a:solidFill>
              </a:rPr>
              <a:t>(DLAs)</a:t>
            </a:r>
          </a:p>
        </p:txBody>
      </p:sp>
      <p:cxnSp>
        <p:nvCxnSpPr>
          <p:cNvPr id="90" name="Straight Arrow Connector 89"/>
          <p:cNvCxnSpPr>
            <a:stCxn id="34" idx="0"/>
            <a:endCxn id="32" idx="2"/>
          </p:cNvCxnSpPr>
          <p:nvPr/>
        </p:nvCxnSpPr>
        <p:spPr bwMode="auto">
          <a:xfrm flipV="1">
            <a:off x="2872611" y="2850696"/>
            <a:ext cx="380778" cy="26823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101" name="Straight Arrow Connector 100"/>
          <p:cNvCxnSpPr>
            <a:stCxn id="10" idx="2"/>
            <a:endCxn id="25" idx="0"/>
          </p:cNvCxnSpPr>
          <p:nvPr/>
        </p:nvCxnSpPr>
        <p:spPr bwMode="auto">
          <a:xfrm flipH="1">
            <a:off x="5283292" y="3653667"/>
            <a:ext cx="1346079" cy="23512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0" name="Straight Arrow Connector 49"/>
          <p:cNvCxnSpPr>
            <a:stCxn id="17" idx="4"/>
            <a:endCxn id="23" idx="0"/>
          </p:cNvCxnSpPr>
          <p:nvPr/>
        </p:nvCxnSpPr>
        <p:spPr bwMode="auto">
          <a:xfrm>
            <a:off x="4555944" y="947950"/>
            <a:ext cx="872099" cy="470727"/>
          </a:xfrm>
          <a:prstGeom prst="straightConnector1">
            <a:avLst/>
          </a:prstGeom>
          <a:noFill/>
          <a:ln w="38100" cap="flat" cmpd="sng" algn="ctr">
            <a:solidFill>
              <a:schemeClr val="bg1"/>
            </a:solidFill>
            <a:prstDash val="solid"/>
            <a:round/>
            <a:headEnd type="none" w="med" len="med"/>
            <a:tailEnd type="arrow" w="med" len="med"/>
          </a:ln>
          <a:effectLst/>
        </p:spPr>
      </p:cxnSp>
      <p:sp>
        <p:nvSpPr>
          <p:cNvPr id="5" name="TextBox 4"/>
          <p:cNvSpPr txBox="1"/>
          <p:nvPr/>
        </p:nvSpPr>
        <p:spPr>
          <a:xfrm>
            <a:off x="-50337" y="6571622"/>
            <a:ext cx="2072106" cy="338554"/>
          </a:xfrm>
          <a:prstGeom prst="rect">
            <a:avLst/>
          </a:prstGeom>
          <a:noFill/>
        </p:spPr>
        <p:txBody>
          <a:bodyPr wrap="none" rtlCol="0">
            <a:spAutoFit/>
          </a:bodyPr>
          <a:lstStyle/>
          <a:p>
            <a:pPr algn="l"/>
            <a:r>
              <a:rPr lang="en-US" sz="1600" i="0" dirty="0" smtClean="0">
                <a:solidFill>
                  <a:schemeClr val="bg1">
                    <a:lumMod val="85000"/>
                  </a:schemeClr>
                </a:solidFill>
              </a:rPr>
              <a:t>© Warren Powell 2017</a:t>
            </a:r>
          </a:p>
        </p:txBody>
      </p:sp>
      <p:cxnSp>
        <p:nvCxnSpPr>
          <p:cNvPr id="54" name="Straight Arrow Connector 53"/>
          <p:cNvCxnSpPr>
            <a:stCxn id="22" idx="2"/>
            <a:endCxn id="32" idx="0"/>
          </p:cNvCxnSpPr>
          <p:nvPr/>
        </p:nvCxnSpPr>
        <p:spPr bwMode="auto">
          <a:xfrm flipH="1">
            <a:off x="3253389" y="1980010"/>
            <a:ext cx="246982" cy="285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7" name="Straight Arrow Connector 56"/>
          <p:cNvCxnSpPr>
            <a:stCxn id="23" idx="2"/>
            <a:endCxn id="25" idx="0"/>
          </p:cNvCxnSpPr>
          <p:nvPr/>
        </p:nvCxnSpPr>
        <p:spPr bwMode="auto">
          <a:xfrm flipH="1">
            <a:off x="5283292" y="2003452"/>
            <a:ext cx="144751" cy="1885341"/>
          </a:xfrm>
          <a:prstGeom prst="straightConnector1">
            <a:avLst/>
          </a:prstGeom>
          <a:noFill/>
          <a:ln w="38100" cap="flat" cmpd="sng" algn="ctr">
            <a:solidFill>
              <a:schemeClr val="bg1"/>
            </a:solidFill>
            <a:prstDash val="solid"/>
            <a:round/>
            <a:headEnd type="none" w="med" len="med"/>
            <a:tailEnd type="arrow" w="med" len="med"/>
          </a:ln>
          <a:effectLst/>
        </p:spPr>
      </p:cxnSp>
      <p:sp>
        <p:nvSpPr>
          <p:cNvPr id="23" name="TextBox 22"/>
          <p:cNvSpPr txBox="1"/>
          <p:nvPr/>
        </p:nvSpPr>
        <p:spPr>
          <a:xfrm>
            <a:off x="4844390" y="1418677"/>
            <a:ext cx="1167306" cy="584775"/>
          </a:xfrm>
          <a:prstGeom prst="rect">
            <a:avLst/>
          </a:prstGeom>
          <a:solidFill>
            <a:srgbClr val="404040">
              <a:alpha val="61961"/>
            </a:srgbClr>
          </a:solidFill>
          <a:ln>
            <a:solidFill>
              <a:schemeClr val="bg1"/>
            </a:solidFill>
          </a:ln>
        </p:spPr>
        <p:txBody>
          <a:bodyPr wrap="none" rtlCol="0">
            <a:spAutoFit/>
          </a:bodyPr>
          <a:lstStyle/>
          <a:p>
            <a:r>
              <a:rPr lang="en-US" sz="1600" b="1" i="0" dirty="0" smtClean="0">
                <a:solidFill>
                  <a:schemeClr val="bg1"/>
                </a:solidFill>
              </a:rPr>
              <a:t>Derivative-</a:t>
            </a:r>
          </a:p>
          <a:p>
            <a:r>
              <a:rPr lang="en-US" sz="1600" b="1" i="0" dirty="0" smtClean="0">
                <a:solidFill>
                  <a:schemeClr val="bg1"/>
                </a:solidFill>
              </a:rPr>
              <a:t>free</a:t>
            </a:r>
            <a:endParaRPr lang="en-US" sz="1600" b="1" i="0" dirty="0" smtClean="0">
              <a:solidFill>
                <a:schemeClr val="bg1"/>
              </a:solidFill>
            </a:endParaRPr>
          </a:p>
        </p:txBody>
      </p:sp>
      <p:cxnSp>
        <p:nvCxnSpPr>
          <p:cNvPr id="60" name="Straight Arrow Connector 59"/>
          <p:cNvCxnSpPr>
            <a:stCxn id="23" idx="2"/>
            <a:endCxn id="36" idx="0"/>
          </p:cNvCxnSpPr>
          <p:nvPr/>
        </p:nvCxnSpPr>
        <p:spPr bwMode="auto">
          <a:xfrm>
            <a:off x="5428043" y="2003452"/>
            <a:ext cx="253592" cy="371003"/>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3" name="Straight Arrow Connector 62"/>
          <p:cNvCxnSpPr>
            <a:stCxn id="23" idx="2"/>
            <a:endCxn id="24" idx="0"/>
          </p:cNvCxnSpPr>
          <p:nvPr/>
        </p:nvCxnSpPr>
        <p:spPr bwMode="auto">
          <a:xfrm flipH="1">
            <a:off x="2892839" y="2003452"/>
            <a:ext cx="2535204" cy="1166794"/>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5" name="Straight Arrow Connector 64"/>
          <p:cNvCxnSpPr>
            <a:stCxn id="23" idx="2"/>
            <a:endCxn id="32" idx="3"/>
          </p:cNvCxnSpPr>
          <p:nvPr/>
        </p:nvCxnSpPr>
        <p:spPr bwMode="auto">
          <a:xfrm flipH="1">
            <a:off x="3921142" y="2003452"/>
            <a:ext cx="1506901" cy="554857"/>
          </a:xfrm>
          <a:prstGeom prst="straightConnector1">
            <a:avLst/>
          </a:prstGeom>
          <a:noFill/>
          <a:ln w="28575" cap="flat" cmpd="sng" algn="ctr">
            <a:solidFill>
              <a:schemeClr val="bg1"/>
            </a:solidFill>
            <a:prstDash val="solid"/>
            <a:round/>
            <a:headEnd type="none" w="med" len="med"/>
            <a:tailEnd type="arrow" w="med" len="med"/>
          </a:ln>
          <a:effectLst/>
        </p:spPr>
      </p:cxnSp>
      <p:sp>
        <p:nvSpPr>
          <p:cNvPr id="32" name="TextBox 31"/>
          <p:cNvSpPr txBox="1"/>
          <p:nvPr/>
        </p:nvSpPr>
        <p:spPr>
          <a:xfrm>
            <a:off x="2585636" y="2265921"/>
            <a:ext cx="1335506"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smtClean="0">
                <a:solidFill>
                  <a:schemeClr val="bg1"/>
                </a:solidFill>
              </a:rPr>
              <a:t>Policy search</a:t>
            </a:r>
          </a:p>
          <a:p>
            <a:r>
              <a:rPr lang="en-US" sz="1600" b="1" i="0" dirty="0" smtClean="0">
                <a:solidFill>
                  <a:schemeClr val="bg1"/>
                </a:solidFill>
              </a:rPr>
              <a:t>(PFAs)</a:t>
            </a:r>
          </a:p>
        </p:txBody>
      </p:sp>
      <p:cxnSp>
        <p:nvCxnSpPr>
          <p:cNvPr id="114" name="Straight Arrow Connector 113"/>
          <p:cNvCxnSpPr>
            <a:stCxn id="20" idx="2"/>
            <a:endCxn id="24" idx="3"/>
          </p:cNvCxnSpPr>
          <p:nvPr/>
        </p:nvCxnSpPr>
        <p:spPr bwMode="auto">
          <a:xfrm flipH="1">
            <a:off x="3749227" y="1965433"/>
            <a:ext cx="2839951" cy="1497201"/>
          </a:xfrm>
          <a:prstGeom prst="straightConnector1">
            <a:avLst/>
          </a:prstGeom>
          <a:noFill/>
          <a:ln w="38100" cap="flat" cmpd="sng" algn="ctr">
            <a:solidFill>
              <a:schemeClr val="bg1"/>
            </a:solidFill>
            <a:prstDash val="solid"/>
            <a:round/>
            <a:headEnd type="none" w="med" len="med"/>
            <a:tailEnd type="arrow" w="med" len="med"/>
          </a:ln>
          <a:effectLst/>
        </p:spPr>
      </p:cxnSp>
      <p:sp>
        <p:nvSpPr>
          <p:cNvPr id="36" name="TextBox 35"/>
          <p:cNvSpPr txBox="1"/>
          <p:nvPr/>
        </p:nvSpPr>
        <p:spPr>
          <a:xfrm>
            <a:off x="4598571" y="2374455"/>
            <a:ext cx="216612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smtClean="0">
                <a:solidFill>
                  <a:schemeClr val="bg1"/>
                </a:solidFill>
              </a:rPr>
              <a:t>Cost function</a:t>
            </a:r>
          </a:p>
          <a:p>
            <a:r>
              <a:rPr lang="en-US" sz="1600" b="1" i="0" dirty="0">
                <a:solidFill>
                  <a:schemeClr val="bg1"/>
                </a:solidFill>
              </a:rPr>
              <a:t>a</a:t>
            </a:r>
            <a:r>
              <a:rPr lang="en-US" sz="1600" b="1" i="0" dirty="0" smtClean="0">
                <a:solidFill>
                  <a:schemeClr val="bg1"/>
                </a:solidFill>
              </a:rPr>
              <a:t>pprox. (CFAs)</a:t>
            </a:r>
          </a:p>
        </p:txBody>
      </p:sp>
      <p:cxnSp>
        <p:nvCxnSpPr>
          <p:cNvPr id="58" name="Straight Arrow Connector 57"/>
          <p:cNvCxnSpPr>
            <a:stCxn id="12" idx="7"/>
            <a:endCxn id="36" idx="1"/>
          </p:cNvCxnSpPr>
          <p:nvPr/>
        </p:nvCxnSpPr>
        <p:spPr bwMode="auto">
          <a:xfrm flipV="1">
            <a:off x="2033794" y="2666843"/>
            <a:ext cx="2564777" cy="1384427"/>
          </a:xfrm>
          <a:prstGeom prst="straightConnector1">
            <a:avLst/>
          </a:prstGeom>
          <a:noFill/>
          <a:ln w="38100" cap="flat" cmpd="sng" algn="ctr">
            <a:solidFill>
              <a:schemeClr val="bg1"/>
            </a:solidFill>
            <a:prstDash val="solid"/>
            <a:round/>
            <a:headEnd type="none" w="med" len="med"/>
            <a:tailEnd type="arrow" w="med" len="med"/>
          </a:ln>
          <a:effectLst/>
        </p:spPr>
      </p:cxnSp>
      <p:sp>
        <p:nvSpPr>
          <p:cNvPr id="24" name="TextBox 23"/>
          <p:cNvSpPr txBox="1"/>
          <p:nvPr/>
        </p:nvSpPr>
        <p:spPr>
          <a:xfrm>
            <a:off x="2036450" y="3170246"/>
            <a:ext cx="171277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smtClean="0">
                <a:solidFill>
                  <a:schemeClr val="bg1"/>
                </a:solidFill>
              </a:rPr>
              <a:t>Value function </a:t>
            </a:r>
          </a:p>
          <a:p>
            <a:r>
              <a:rPr lang="en-US" sz="1600" b="1" i="0" dirty="0" smtClean="0">
                <a:solidFill>
                  <a:schemeClr val="bg1"/>
                </a:solidFill>
              </a:rPr>
              <a:t>approx. (VFAs)</a:t>
            </a:r>
          </a:p>
        </p:txBody>
      </p:sp>
      <p:cxnSp>
        <p:nvCxnSpPr>
          <p:cNvPr id="61" name="Straight Arrow Connector 60"/>
          <p:cNvCxnSpPr>
            <a:stCxn id="20" idx="2"/>
            <a:endCxn id="32" idx="3"/>
          </p:cNvCxnSpPr>
          <p:nvPr/>
        </p:nvCxnSpPr>
        <p:spPr bwMode="auto">
          <a:xfrm flipH="1">
            <a:off x="3921142" y="1965433"/>
            <a:ext cx="2668036" cy="59287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4" name="Straight Arrow Connector 63"/>
          <p:cNvCxnSpPr>
            <a:stCxn id="20" idx="2"/>
            <a:endCxn id="36" idx="0"/>
          </p:cNvCxnSpPr>
          <p:nvPr/>
        </p:nvCxnSpPr>
        <p:spPr bwMode="auto">
          <a:xfrm flipH="1">
            <a:off x="5681635" y="1965433"/>
            <a:ext cx="907543" cy="409022"/>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7" name="Straight Arrow Connector 66"/>
          <p:cNvCxnSpPr>
            <a:stCxn id="27" idx="6"/>
            <a:endCxn id="36" idx="0"/>
          </p:cNvCxnSpPr>
          <p:nvPr/>
        </p:nvCxnSpPr>
        <p:spPr bwMode="auto">
          <a:xfrm>
            <a:off x="2451371" y="1788029"/>
            <a:ext cx="3230264" cy="586426"/>
          </a:xfrm>
          <a:prstGeom prst="straightConnector1">
            <a:avLst/>
          </a:prstGeom>
          <a:noFill/>
          <a:ln w="38100" cap="flat" cmpd="sng" algn="ctr">
            <a:solidFill>
              <a:schemeClr val="bg1"/>
            </a:solidFill>
            <a:prstDash val="solid"/>
            <a:round/>
            <a:headEnd type="none" w="med" len="med"/>
            <a:tailEnd type="arrow" w="med" len="med"/>
          </a:ln>
          <a:effectLst/>
        </p:spPr>
      </p:cxnSp>
      <p:sp>
        <p:nvSpPr>
          <p:cNvPr id="22" name="TextBox 21"/>
          <p:cNvSpPr txBox="1"/>
          <p:nvPr/>
        </p:nvSpPr>
        <p:spPr>
          <a:xfrm>
            <a:off x="2720143" y="1395235"/>
            <a:ext cx="1560455" cy="584775"/>
          </a:xfrm>
          <a:prstGeom prst="rect">
            <a:avLst/>
          </a:prstGeom>
          <a:solidFill>
            <a:srgbClr val="404040">
              <a:alpha val="61961"/>
            </a:srgbClr>
          </a:solidFill>
          <a:ln>
            <a:solidFill>
              <a:schemeClr val="bg1"/>
            </a:solidFill>
          </a:ln>
        </p:spPr>
        <p:txBody>
          <a:bodyPr wrap="square" rtlCol="0">
            <a:spAutoFit/>
          </a:bodyPr>
          <a:lstStyle/>
          <a:p>
            <a:r>
              <a:rPr lang="en-US" sz="1600" b="1" i="0" dirty="0" smtClean="0">
                <a:solidFill>
                  <a:schemeClr val="bg1"/>
                </a:solidFill>
              </a:rPr>
              <a:t>Derivative-</a:t>
            </a:r>
          </a:p>
          <a:p>
            <a:r>
              <a:rPr lang="en-US" sz="1600" b="1" i="0" dirty="0" smtClean="0">
                <a:solidFill>
                  <a:schemeClr val="bg1"/>
                </a:solidFill>
              </a:rPr>
              <a:t>based</a:t>
            </a:r>
            <a:endParaRPr lang="en-US" sz="1600" b="1" i="0" dirty="0" smtClean="0">
              <a:solidFill>
                <a:schemeClr val="bg1"/>
              </a:solidFill>
            </a:endParaRPr>
          </a:p>
        </p:txBody>
      </p:sp>
    </p:spTree>
    <p:extLst>
      <p:ext uri="{BB962C8B-B14F-4D97-AF65-F5344CB8AC3E}">
        <p14:creationId xmlns:p14="http://schemas.microsoft.com/office/powerpoint/2010/main" val="299477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up)">
                                      <p:cBhvr>
                                        <p:cTn id="50" dur="500"/>
                                        <p:tgtEl>
                                          <p:spTgt spid="63"/>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wipe(up)">
                                      <p:cBhvr>
                                        <p:cTn id="54" dur="500"/>
                                        <p:tgtEl>
                                          <p:spTgt spid="57"/>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up)">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wipe(up)">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up)">
                                      <p:cBhvr>
                                        <p:cTn id="68" dur="500"/>
                                        <p:tgtEl>
                                          <p:spTgt spid="61"/>
                                        </p:tgtEl>
                                      </p:cBhvr>
                                    </p:animEffect>
                                  </p:childTnLst>
                                </p:cTn>
                              </p:par>
                            </p:childTnLst>
                          </p:cTn>
                        </p:par>
                        <p:par>
                          <p:cTn id="69" fill="hold">
                            <p:stCondLst>
                              <p:cond delay="500"/>
                            </p:stCondLst>
                            <p:childTnLst>
                              <p:par>
                                <p:cTn id="70" presetID="22" presetClass="entr" presetSubtype="1" fill="hold" nodeType="after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wipe(up)">
                                      <p:cBhvr>
                                        <p:cTn id="72" dur="500"/>
                                        <p:tgtEl>
                                          <p:spTgt spid="114"/>
                                        </p:tgtEl>
                                      </p:cBhvr>
                                    </p:animEffect>
                                  </p:childTnLst>
                                </p:cTn>
                              </p:par>
                            </p:childTnLst>
                          </p:cTn>
                        </p:par>
                        <p:par>
                          <p:cTn id="73" fill="hold">
                            <p:stCondLst>
                              <p:cond delay="1000"/>
                            </p:stCondLst>
                            <p:childTnLst>
                              <p:par>
                                <p:cTn id="74" presetID="22" presetClass="entr" presetSubtype="1" fill="hold" nodeType="after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wipe(up)">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wipe(right)">
                                      <p:cBhvr>
                                        <p:cTn id="81" dur="500"/>
                                        <p:tgtEl>
                                          <p:spTgt spid="8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nodeType="clickEffect">
                                  <p:stCondLst>
                                    <p:cond delay="0"/>
                                  </p:stCondLst>
                                  <p:childTnLst>
                                    <p:set>
                                      <p:cBhvr>
                                        <p:cTn id="85" dur="1" fill="hold">
                                          <p:stCondLst>
                                            <p:cond delay="0"/>
                                          </p:stCondLst>
                                        </p:cTn>
                                        <p:tgtEl>
                                          <p:spTgt spid="74"/>
                                        </p:tgtEl>
                                        <p:attrNameLst>
                                          <p:attrName>style.visibility</p:attrName>
                                        </p:attrNameLst>
                                      </p:cBhvr>
                                      <p:to>
                                        <p:strVal val="visible"/>
                                      </p:to>
                                    </p:set>
                                    <p:animEffect transition="in" filter="wipe(right)">
                                      <p:cBhvr>
                                        <p:cTn id="86" dur="500"/>
                                        <p:tgtEl>
                                          <p:spTgt spid="74"/>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wipe(right)">
                                      <p:cBhvr>
                                        <p:cTn id="91" dur="500"/>
                                        <p:tgtEl>
                                          <p:spTgt spid="84"/>
                                        </p:tgtEl>
                                      </p:cBhvr>
                                    </p:animEffect>
                                  </p:childTnLst>
                                </p:cTn>
                              </p:par>
                            </p:childTnLst>
                          </p:cTn>
                        </p:par>
                        <p:par>
                          <p:cTn id="92" fill="hold">
                            <p:stCondLst>
                              <p:cond delay="500"/>
                            </p:stCondLst>
                            <p:childTnLst>
                              <p:par>
                                <p:cTn id="93" presetID="22" presetClass="entr" presetSubtype="2" fill="hold" nodeType="afterEffect">
                                  <p:stCondLst>
                                    <p:cond delay="0"/>
                                  </p:stCondLst>
                                  <p:childTnLst>
                                    <p:set>
                                      <p:cBhvr>
                                        <p:cTn id="94" dur="1" fill="hold">
                                          <p:stCondLst>
                                            <p:cond delay="0"/>
                                          </p:stCondLst>
                                        </p:cTn>
                                        <p:tgtEl>
                                          <p:spTgt spid="101"/>
                                        </p:tgtEl>
                                        <p:attrNameLst>
                                          <p:attrName>style.visibility</p:attrName>
                                        </p:attrNameLst>
                                      </p:cBhvr>
                                      <p:to>
                                        <p:strVal val="visible"/>
                                      </p:to>
                                    </p:set>
                                    <p:animEffect transition="in" filter="wipe(right)">
                                      <p:cBhvr>
                                        <p:cTn id="95" dur="500"/>
                                        <p:tgtEl>
                                          <p:spTgt spid="10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wipe(down)">
                                      <p:cBhvr>
                                        <p:cTn id="100" dur="500"/>
                                        <p:tgtEl>
                                          <p:spTgt spid="5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wipe(down)">
                                      <p:cBhvr>
                                        <p:cTn id="105" dur="500"/>
                                        <p:tgtEl>
                                          <p:spTgt spid="87"/>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wipe(down)">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wipe(down)">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wipe(down)">
                                      <p:cBhvr>
                                        <p:cTn id="119" dur="500"/>
                                        <p:tgtEl>
                                          <p:spTgt spid="9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left)">
                                      <p:cBhvr>
                                        <p:cTn id="124" dur="500"/>
                                        <p:tgtEl>
                                          <p:spTgt spid="41"/>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wipe(left)">
                                      <p:cBhvr>
                                        <p:cTn id="129" dur="500"/>
                                        <p:tgtEl>
                                          <p:spTgt spid="49"/>
                                        </p:tgtEl>
                                      </p:cBhvr>
                                    </p:animEffect>
                                  </p:childTnLst>
                                </p:cTn>
                              </p:par>
                            </p:childTnLst>
                          </p:cTn>
                        </p:par>
                        <p:par>
                          <p:cTn id="130" fill="hold">
                            <p:stCondLst>
                              <p:cond delay="500"/>
                            </p:stCondLst>
                            <p:childTnLst>
                              <p:par>
                                <p:cTn id="131" presetID="22" presetClass="entr" presetSubtype="8" fill="hold" nodeType="after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wipe(left)">
                                      <p:cBhvr>
                                        <p:cTn id="133" dur="500"/>
                                        <p:tgtEl>
                                          <p:spTgt spid="58"/>
                                        </p:tgtEl>
                                      </p:cBhvr>
                                    </p:animEffect>
                                  </p:childTnLst>
                                </p:cTn>
                              </p:par>
                            </p:childTnLst>
                          </p:cTn>
                        </p:par>
                        <p:par>
                          <p:cTn id="134" fill="hold">
                            <p:stCondLst>
                              <p:cond delay="1000"/>
                            </p:stCondLst>
                            <p:childTnLst>
                              <p:par>
                                <p:cTn id="135" presetID="22" presetClass="entr" presetSubtype="8" fill="hold" nodeType="afterEffect">
                                  <p:stCondLst>
                                    <p:cond delay="0"/>
                                  </p:stCondLst>
                                  <p:childTnLst>
                                    <p:set>
                                      <p:cBhvr>
                                        <p:cTn id="136" dur="1" fill="hold">
                                          <p:stCondLst>
                                            <p:cond delay="0"/>
                                          </p:stCondLst>
                                        </p:cTn>
                                        <p:tgtEl>
                                          <p:spTgt spid="44"/>
                                        </p:tgtEl>
                                        <p:attrNameLst>
                                          <p:attrName>style.visibility</p:attrName>
                                        </p:attrNameLst>
                                      </p:cBhvr>
                                      <p:to>
                                        <p:strVal val="visible"/>
                                      </p:to>
                                    </p:set>
                                    <p:animEffect transition="in" filter="wipe(left)">
                                      <p:cBhvr>
                                        <p:cTn id="137" dur="500"/>
                                        <p:tgtEl>
                                          <p:spTgt spid="44"/>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wipe(up)">
                                      <p:cBhvr>
                                        <p:cTn id="142" dur="500"/>
                                        <p:tgtEl>
                                          <p:spTgt spid="56"/>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wipe(up)">
                                      <p:cBhvr>
                                        <p:cTn id="147" dur="500"/>
                                        <p:tgtEl>
                                          <p:spTgt spid="59"/>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wipe(up)">
                                      <p:cBhvr>
                                        <p:cTn id="15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P spid="32" grpId="0" animBg="1"/>
      <p:bldP spid="36" grpId="0" animBg="1"/>
      <p:bldP spid="24"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1368" y="405030"/>
            <a:ext cx="5302618" cy="6145790"/>
          </a:xfrm>
          <a:prstGeom prst="rect">
            <a:avLst/>
          </a:prstGeom>
          <a:ln w="9525">
            <a:solidFill>
              <a:schemeClr val="bg1">
                <a:lumMod val="85000"/>
              </a:schemeClr>
            </a:solidFill>
          </a:ln>
        </p:spPr>
      </p:pic>
      <p:sp>
        <p:nvSpPr>
          <p:cNvPr id="5" name="TextBox 4"/>
          <p:cNvSpPr txBox="1"/>
          <p:nvPr/>
        </p:nvSpPr>
        <p:spPr>
          <a:xfrm>
            <a:off x="2133600" y="5307721"/>
            <a:ext cx="3956532" cy="707886"/>
          </a:xfrm>
          <a:prstGeom prst="rect">
            <a:avLst/>
          </a:prstGeom>
          <a:noFill/>
        </p:spPr>
        <p:txBody>
          <a:bodyPr wrap="none" rtlCol="0">
            <a:spAutoFit/>
          </a:bodyPr>
          <a:lstStyle/>
          <a:p>
            <a:r>
              <a:rPr lang="en-US" sz="2000" b="1" dirty="0" smtClean="0">
                <a:solidFill>
                  <a:schemeClr val="bg1"/>
                </a:solidFill>
              </a:rPr>
              <a:t>jungle.princeton.edu</a:t>
            </a:r>
            <a:r>
              <a:rPr lang="en-US" sz="2000" dirty="0">
                <a:solidFill>
                  <a:schemeClr val="bg1"/>
                </a:solidFill>
              </a:rPr>
              <a:t/>
            </a:r>
            <a:br>
              <a:rPr lang="en-US" sz="2000" dirty="0">
                <a:solidFill>
                  <a:schemeClr val="bg1"/>
                </a:solidFill>
              </a:rPr>
            </a:br>
            <a:r>
              <a:rPr lang="en-US" sz="2000" dirty="0">
                <a:solidFill>
                  <a:schemeClr val="bg1"/>
                </a:solidFill>
              </a:rPr>
              <a:t>Look under “Educational materials</a:t>
            </a:r>
            <a:r>
              <a:rPr lang="en-US" sz="2000" dirty="0" smtClean="0">
                <a:solidFill>
                  <a:schemeClr val="bg1"/>
                </a:solidFill>
              </a:rPr>
              <a:t>"</a:t>
            </a:r>
            <a:endParaRPr lang="en-US" sz="2000" i="0" dirty="0" smtClean="0"/>
          </a:p>
        </p:txBody>
      </p:sp>
    </p:spTree>
    <p:extLst>
      <p:ext uri="{BB962C8B-B14F-4D97-AF65-F5344CB8AC3E}">
        <p14:creationId xmlns:p14="http://schemas.microsoft.com/office/powerpoint/2010/main" val="1237293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sequential decision problems</a:t>
            </a:r>
          </a:p>
        </p:txBody>
      </p:sp>
      <p:sp>
        <p:nvSpPr>
          <p:cNvPr id="3" name="Content Placeholder 2"/>
          <p:cNvSpPr>
            <a:spLocks noGrp="1"/>
          </p:cNvSpPr>
          <p:nvPr>
            <p:ph idx="1"/>
          </p:nvPr>
        </p:nvSpPr>
        <p:spPr/>
        <p:txBody>
          <a:bodyPr/>
          <a:lstStyle/>
          <a:p>
            <a:r>
              <a:rPr lang="en-US" dirty="0" smtClean="0"/>
              <a:t>For deterministic problems, we speak the language of mathematical programming</a:t>
            </a:r>
          </a:p>
          <a:p>
            <a:pPr lvl="1"/>
            <a:r>
              <a:rPr lang="en-US" dirty="0"/>
              <a:t>Linear programming:</a:t>
            </a:r>
          </a:p>
          <a:p>
            <a:pPr lvl="1"/>
            <a:endParaRPr lang="en-US" dirty="0"/>
          </a:p>
          <a:p>
            <a:pPr lvl="1"/>
            <a:endParaRPr lang="en-US" dirty="0" smtClean="0"/>
          </a:p>
          <a:p>
            <a:pPr marL="457200" lvl="1" indent="0">
              <a:buNone/>
            </a:pPr>
            <a:endParaRPr lang="en-US" dirty="0" smtClean="0"/>
          </a:p>
          <a:p>
            <a:pPr lvl="1"/>
            <a:r>
              <a:rPr lang="en-US" dirty="0" smtClean="0"/>
              <a:t>For time-staged problems</a:t>
            </a:r>
            <a:endParaRPr lang="en-US" dirty="0"/>
          </a:p>
        </p:txBody>
      </p:sp>
      <p:graphicFrame>
        <p:nvGraphicFramePr>
          <p:cNvPr id="4" name="Object 3"/>
          <p:cNvGraphicFramePr>
            <a:graphicFrameLocks noChangeAspect="1"/>
          </p:cNvGraphicFramePr>
          <p:nvPr>
            <p:extLst/>
          </p:nvPr>
        </p:nvGraphicFramePr>
        <p:xfrm>
          <a:off x="2060575" y="2562225"/>
          <a:ext cx="963613" cy="427038"/>
        </p:xfrm>
        <a:graphic>
          <a:graphicData uri="http://schemas.openxmlformats.org/presentationml/2006/ole">
            <mc:AlternateContent xmlns:mc="http://schemas.openxmlformats.org/markup-compatibility/2006">
              <mc:Choice xmlns:v="urn:schemas-microsoft-com:vml" Requires="v">
                <p:oleObj spid="_x0000_s2118" name="Equation" r:id="rId4" imgW="431640" imgH="190440" progId="Equation.DSMT4">
                  <p:embed/>
                </p:oleObj>
              </mc:Choice>
              <mc:Fallback>
                <p:oleObj name="Equation" r:id="rId4" imgW="431640" imgH="190440" progId="Equation.DSMT4">
                  <p:embed/>
                  <p:pic>
                    <p:nvPicPr>
                      <p:cNvPr id="4" name="Object 3"/>
                      <p:cNvPicPr/>
                      <p:nvPr/>
                    </p:nvPicPr>
                    <p:blipFill>
                      <a:blip r:embed="rId5"/>
                      <a:stretch>
                        <a:fillRect/>
                      </a:stretch>
                    </p:blipFill>
                    <p:spPr>
                      <a:xfrm>
                        <a:off x="2060575" y="2562225"/>
                        <a:ext cx="963613" cy="427038"/>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143125" y="2921000"/>
          <a:ext cx="879475" cy="766763"/>
        </p:xfrm>
        <a:graphic>
          <a:graphicData uri="http://schemas.openxmlformats.org/presentationml/2006/ole">
            <mc:AlternateContent xmlns:mc="http://schemas.openxmlformats.org/markup-compatibility/2006">
              <mc:Choice xmlns:v="urn:schemas-microsoft-com:vml" Requires="v">
                <p:oleObj spid="_x0000_s2119" name="Equation" r:id="rId6" imgW="393480" imgH="342720" progId="Equation.DSMT4">
                  <p:embed/>
                </p:oleObj>
              </mc:Choice>
              <mc:Fallback>
                <p:oleObj name="Equation" r:id="rId6" imgW="393480" imgH="342720" progId="Equation.DSMT4">
                  <p:embed/>
                  <p:pic>
                    <p:nvPicPr>
                      <p:cNvPr id="5" name="Object 4"/>
                      <p:cNvPicPr>
                        <a:picLocks noChangeAspect="1" noChangeArrowheads="1"/>
                      </p:cNvPicPr>
                      <p:nvPr/>
                    </p:nvPicPr>
                    <p:blipFill>
                      <a:blip r:embed="rId7"/>
                      <a:srcRect/>
                      <a:stretch>
                        <a:fillRect/>
                      </a:stretch>
                    </p:blipFill>
                    <p:spPr bwMode="auto">
                      <a:xfrm>
                        <a:off x="2143125" y="2921000"/>
                        <a:ext cx="87947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671638" y="5069738"/>
          <a:ext cx="2127250" cy="1279525"/>
        </p:xfrm>
        <a:graphic>
          <a:graphicData uri="http://schemas.openxmlformats.org/presentationml/2006/ole">
            <mc:AlternateContent xmlns:mc="http://schemas.openxmlformats.org/markup-compatibility/2006">
              <mc:Choice xmlns:v="urn:schemas-microsoft-com:vml" Requires="v">
                <p:oleObj spid="_x0000_s2120" name="Equation" r:id="rId8" imgW="952200" imgH="571320" progId="Equation.DSMT4">
                  <p:embed/>
                </p:oleObj>
              </mc:Choice>
              <mc:Fallback>
                <p:oleObj name="Equation" r:id="rId8" imgW="952200" imgH="571320" progId="Equation.DSMT4">
                  <p:embed/>
                  <p:pic>
                    <p:nvPicPr>
                      <p:cNvPr id="6" name="Object 5"/>
                      <p:cNvPicPr>
                        <a:picLocks noChangeAspect="1" noChangeArrowheads="1"/>
                      </p:cNvPicPr>
                      <p:nvPr/>
                    </p:nvPicPr>
                    <p:blipFill>
                      <a:blip r:embed="rId9"/>
                      <a:srcRect/>
                      <a:stretch>
                        <a:fillRect/>
                      </a:stretch>
                    </p:blipFill>
                    <p:spPr bwMode="auto">
                      <a:xfrm>
                        <a:off x="1671638" y="5069738"/>
                        <a:ext cx="21272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1706563" y="4183063"/>
          <a:ext cx="1955800" cy="823912"/>
        </p:xfrm>
        <a:graphic>
          <a:graphicData uri="http://schemas.openxmlformats.org/presentationml/2006/ole">
            <mc:AlternateContent xmlns:mc="http://schemas.openxmlformats.org/markup-compatibility/2006">
              <mc:Choice xmlns:v="urn:schemas-microsoft-com:vml" Requires="v">
                <p:oleObj spid="_x0000_s2121" name="Equation" r:id="rId10" imgW="876240" imgH="368280" progId="Equation.DSMT4">
                  <p:embed/>
                </p:oleObj>
              </mc:Choice>
              <mc:Fallback>
                <p:oleObj name="Equation" r:id="rId10" imgW="876240" imgH="368280" progId="Equation.DSMT4">
                  <p:embed/>
                  <p:pic>
                    <p:nvPicPr>
                      <p:cNvPr id="7" name="Object 6"/>
                      <p:cNvPicPr>
                        <a:picLocks noChangeAspect="1" noChangeArrowheads="1"/>
                      </p:cNvPicPr>
                      <p:nvPr/>
                    </p:nvPicPr>
                    <p:blipFill>
                      <a:blip r:embed="rId11"/>
                      <a:srcRect/>
                      <a:stretch>
                        <a:fillRect/>
                      </a:stretch>
                    </p:blipFill>
                    <p:spPr bwMode="auto">
                      <a:xfrm>
                        <a:off x="1706563" y="4183063"/>
                        <a:ext cx="195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5041988" y="2476981"/>
            <a:ext cx="3981696" cy="3177861"/>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txBody>
          <a:bodyPr wrap="square" rtlCol="0">
            <a:noAutofit/>
          </a:bodyPr>
          <a:lstStyle/>
          <a:p>
            <a:pPr algn="l"/>
            <a:r>
              <a:rPr lang="en-US" sz="2400" dirty="0" smtClean="0"/>
              <a:t>Arguably Dantzig’s biggest contribution, more so than the simplex algorithm, was his articulation of optimization problems in a standard format, which has given algorithmic researchers a common language.</a:t>
            </a:r>
          </a:p>
        </p:txBody>
      </p:sp>
      <p:sp>
        <p:nvSpPr>
          <p:cNvPr id="9" name="Footer Placeholder 8"/>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719294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sequential decision problems</a:t>
            </a:r>
          </a:p>
        </p:txBody>
      </p:sp>
      <p:sp>
        <p:nvSpPr>
          <p:cNvPr id="3" name="Content Placeholder 2"/>
          <p:cNvSpPr>
            <a:spLocks noGrp="1"/>
          </p:cNvSpPr>
          <p:nvPr>
            <p:ph idx="1"/>
          </p:nvPr>
        </p:nvSpPr>
        <p:spPr/>
        <p:txBody>
          <a:bodyPr/>
          <a:lstStyle/>
          <a:p>
            <a:r>
              <a:rPr lang="en-US" dirty="0" smtClean="0"/>
              <a:t>Notes:</a:t>
            </a:r>
          </a:p>
          <a:p>
            <a:pPr lvl="1"/>
            <a:r>
              <a:rPr lang="en-US" dirty="0" smtClean="0"/>
              <a:t>There are standard, widely used frameworks in deterministic optimization, divided between two core communities:</a:t>
            </a:r>
          </a:p>
          <a:p>
            <a:pPr lvl="2"/>
            <a:r>
              <a:rPr lang="en-US" dirty="0" smtClean="0"/>
              <a:t>Math programming, beginning famously with the work of </a:t>
            </a:r>
            <a:r>
              <a:rPr lang="en-US" dirty="0" err="1" smtClean="0"/>
              <a:t>Dantzig</a:t>
            </a:r>
            <a:r>
              <a:rPr lang="en-US" dirty="0" smtClean="0"/>
              <a:t> on the simplex algorithm for linear programs)</a:t>
            </a:r>
          </a:p>
          <a:p>
            <a:pPr lvl="2"/>
            <a:r>
              <a:rPr lang="en-US" dirty="0" smtClean="0"/>
              <a:t>Deterministic optimal control.</a:t>
            </a:r>
          </a:p>
          <a:p>
            <a:pPr lvl="1"/>
            <a:r>
              <a:rPr lang="en-US" dirty="0" smtClean="0"/>
              <a:t>Both of these frameworks are used in papers around the world.</a:t>
            </a:r>
          </a:p>
          <a:p>
            <a:pPr lvl="1"/>
            <a:r>
              <a:rPr lang="en-US" dirty="0" smtClean="0"/>
              <a:t>… but if you introduce random variables and uncertainty, you enter what I like to call the “jungle of stochastic optimization.”</a:t>
            </a:r>
            <a:endParaRPr lang="en-US"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1567581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endParaRPr lang="en-US" sz="3200" i="0" dirty="0" smtClean="0">
              <a:solidFill>
                <a:schemeClr val="bg1"/>
              </a:solidFill>
            </a:endParaRPr>
          </a:p>
          <a:p>
            <a:r>
              <a:rPr lang="en-US" sz="3200" i="0" dirty="0" smtClean="0">
                <a:solidFill>
                  <a:schemeClr val="bg1"/>
                </a:solidFill>
              </a:rPr>
              <a:t>programming</a:t>
            </a:r>
            <a:endParaRPr lang="en-US" sz="3200" i="0" dirty="0">
              <a:solidFill>
                <a:schemeClr val="bg1"/>
              </a:solidFill>
            </a:endParaRP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endParaRPr lang="en-US" sz="3200" i="0" dirty="0" smtClean="0">
              <a:solidFill>
                <a:schemeClr val="bg1"/>
              </a:solidFill>
            </a:endParaRPr>
          </a:p>
          <a:p>
            <a:r>
              <a:rPr lang="en-US" sz="3200" i="0" dirty="0" smtClean="0">
                <a:solidFill>
                  <a:schemeClr val="bg1"/>
                </a:solidFill>
              </a:rPr>
              <a:t>decision </a:t>
            </a:r>
          </a:p>
          <a:p>
            <a:r>
              <a:rPr lang="en-US" sz="3200" i="0" dirty="0" smtClean="0">
                <a:solidFill>
                  <a:schemeClr val="bg1"/>
                </a:solidFill>
              </a:rPr>
              <a:t>processes</a:t>
            </a:r>
            <a:endParaRPr lang="en-US" sz="3200" i="0" dirty="0">
              <a:solidFill>
                <a:schemeClr val="bg1"/>
              </a:solidFill>
            </a:endParaRP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endParaRPr lang="en-US" sz="3200" i="0" dirty="0" smtClean="0">
              <a:solidFill>
                <a:schemeClr val="bg1"/>
              </a:solidFill>
            </a:endParaRPr>
          </a:p>
          <a:p>
            <a:r>
              <a:rPr lang="en-US" sz="3200" i="0" dirty="0" smtClean="0">
                <a:solidFill>
                  <a:schemeClr val="bg1"/>
                </a:solidFill>
              </a:rPr>
              <a:t>learning</a:t>
            </a:r>
            <a:endParaRPr lang="en-US" sz="3200" i="0" dirty="0">
              <a:solidFill>
                <a:schemeClr val="bg1"/>
              </a:solidFill>
            </a:endParaRP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endParaRPr lang="en-US" sz="3200" i="0" dirty="0" smtClean="0">
              <a:solidFill>
                <a:schemeClr val="bg1"/>
              </a:solidFill>
            </a:endParaRPr>
          </a:p>
          <a:p>
            <a:r>
              <a:rPr lang="en-US" sz="3200" i="0" dirty="0" smtClean="0">
                <a:solidFill>
                  <a:schemeClr val="bg1"/>
                </a:solidFill>
              </a:rPr>
              <a:t>control</a:t>
            </a:r>
            <a:endParaRPr lang="en-US" sz="3200" i="0" dirty="0">
              <a:solidFill>
                <a:schemeClr val="bg1"/>
              </a:solidFill>
            </a:endParaRP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endParaRPr lang="en-US" sz="2800" i="0" dirty="0" smtClean="0">
              <a:solidFill>
                <a:schemeClr val="bg1"/>
              </a:solidFill>
            </a:endParaRPr>
          </a:p>
          <a:p>
            <a:r>
              <a:rPr lang="en-US" sz="2800" i="0" dirty="0" smtClean="0">
                <a:solidFill>
                  <a:schemeClr val="bg1"/>
                </a:solidFill>
              </a:rPr>
              <a:t>predictive </a:t>
            </a:r>
          </a:p>
          <a:p>
            <a:r>
              <a:rPr lang="en-US" sz="2800" i="0" dirty="0" smtClean="0">
                <a:solidFill>
                  <a:schemeClr val="bg1"/>
                </a:solidFill>
              </a:rPr>
              <a:t>control</a:t>
            </a:r>
            <a:endParaRPr lang="en-US" sz="2800" i="0" dirty="0">
              <a:solidFill>
                <a:schemeClr val="bg1"/>
              </a:solidFill>
            </a:endParaRP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Robust </a:t>
            </a:r>
          </a:p>
          <a:p>
            <a:r>
              <a:rPr lang="en-US" sz="3200" i="0" dirty="0" smtClean="0">
                <a:solidFill>
                  <a:schemeClr val="bg1"/>
                </a:solidFill>
              </a:rPr>
              <a:t>optimization</a:t>
            </a:r>
            <a:endParaRPr lang="en-US" sz="3200" i="0" dirty="0">
              <a:solidFill>
                <a:schemeClr val="bg1"/>
              </a:solidFill>
            </a:endParaRP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Approximate </a:t>
            </a:r>
          </a:p>
          <a:p>
            <a:r>
              <a:rPr lang="en-US" sz="2800" i="0" dirty="0" smtClean="0">
                <a:solidFill>
                  <a:schemeClr val="bg1"/>
                </a:solidFill>
              </a:rPr>
              <a:t>dynamic </a:t>
            </a:r>
          </a:p>
          <a:p>
            <a:r>
              <a:rPr lang="en-US" sz="2800" i="0" dirty="0" smtClean="0">
                <a:solidFill>
                  <a:schemeClr val="bg1"/>
                </a:solidFill>
              </a:rPr>
              <a:t>programming</a:t>
            </a:r>
            <a:endParaRPr lang="en-US" sz="2800" i="0" dirty="0">
              <a:solidFill>
                <a:schemeClr val="bg1"/>
              </a:solidFill>
            </a:endParaRP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Online </a:t>
            </a:r>
          </a:p>
          <a:p>
            <a:r>
              <a:rPr lang="en-US" sz="2800" i="0" dirty="0" smtClean="0">
                <a:solidFill>
                  <a:schemeClr val="bg1"/>
                </a:solidFill>
              </a:rPr>
              <a:t>computation</a:t>
            </a:r>
            <a:endParaRPr lang="en-US" sz="2800" i="0" dirty="0">
              <a:solidFill>
                <a:schemeClr val="bg1"/>
              </a:solidFill>
            </a:endParaRP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Simulation </a:t>
            </a:r>
          </a:p>
          <a:p>
            <a:r>
              <a:rPr lang="en-US" sz="3200" i="0" dirty="0" smtClean="0">
                <a:solidFill>
                  <a:schemeClr val="bg1"/>
                </a:solidFill>
              </a:rPr>
              <a:t>optimization</a:t>
            </a:r>
            <a:endParaRPr lang="en-US" sz="3200" i="0" dirty="0">
              <a:solidFill>
                <a:schemeClr val="bg1"/>
              </a:solidFill>
            </a:endParaRP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Stochastic </a:t>
            </a:r>
          </a:p>
          <a:p>
            <a:r>
              <a:rPr lang="en-US" sz="3200" i="0" dirty="0" smtClean="0">
                <a:solidFill>
                  <a:schemeClr val="bg1"/>
                </a:solidFill>
              </a:rPr>
              <a:t>search</a:t>
            </a:r>
            <a:endParaRPr lang="en-US" sz="3200" i="0" dirty="0">
              <a:solidFill>
                <a:schemeClr val="bg1"/>
              </a:solidFill>
            </a:endParaRP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Decision</a:t>
            </a:r>
          </a:p>
          <a:p>
            <a:r>
              <a:rPr lang="en-US" i="0" dirty="0" smtClean="0">
                <a:solidFill>
                  <a:schemeClr val="bg1"/>
                </a:solidFill>
              </a:rPr>
              <a:t> </a:t>
            </a:r>
          </a:p>
          <a:p>
            <a:r>
              <a:rPr lang="en-US" sz="3200" i="0" dirty="0" smtClean="0">
                <a:solidFill>
                  <a:schemeClr val="bg1"/>
                </a:solidFill>
              </a:rPr>
              <a:t>analysis</a:t>
            </a:r>
            <a:endParaRPr lang="en-US" sz="3200" i="0" dirty="0">
              <a:solidFill>
                <a:schemeClr val="bg1"/>
              </a:solidFill>
            </a:endParaRP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Stochastic </a:t>
            </a:r>
          </a:p>
          <a:p>
            <a:r>
              <a:rPr lang="en-US" sz="3200" i="0" dirty="0" smtClean="0">
                <a:solidFill>
                  <a:schemeClr val="bg1"/>
                </a:solidFill>
              </a:rPr>
              <a:t>control</a:t>
            </a:r>
            <a:endParaRPr lang="en-US" sz="3200" i="0" dirty="0">
              <a:solidFill>
                <a:schemeClr val="bg1"/>
              </a:solidFill>
            </a:endParaRP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Simulation </a:t>
            </a:r>
          </a:p>
          <a:p>
            <a:r>
              <a:rPr lang="en-US" sz="3200" i="0" dirty="0" smtClean="0">
                <a:solidFill>
                  <a:schemeClr val="bg1"/>
                </a:solidFill>
              </a:rPr>
              <a:t>optimization</a:t>
            </a:r>
            <a:endParaRPr lang="en-US" sz="3200" i="0" dirty="0">
              <a:solidFill>
                <a:schemeClr val="bg1"/>
              </a:solidFill>
            </a:endParaRP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Dynamic</a:t>
            </a:r>
          </a:p>
          <a:p>
            <a:r>
              <a:rPr lang="en-US" sz="2800" i="0" dirty="0" smtClean="0">
                <a:solidFill>
                  <a:schemeClr val="bg1"/>
                </a:solidFill>
              </a:rPr>
              <a:t>Programming</a:t>
            </a:r>
          </a:p>
          <a:p>
            <a:r>
              <a:rPr lang="en-US" sz="2800" i="0" dirty="0" smtClean="0">
                <a:solidFill>
                  <a:schemeClr val="bg1"/>
                </a:solidFill>
              </a:rPr>
              <a:t>and</a:t>
            </a:r>
          </a:p>
          <a:p>
            <a:r>
              <a:rPr lang="en-US" sz="2800" i="0" dirty="0" smtClean="0">
                <a:solidFill>
                  <a:schemeClr val="bg1"/>
                </a:solidFill>
              </a:rPr>
              <a:t>control</a:t>
            </a:r>
            <a:endParaRPr lang="en-US" sz="2800" i="0" dirty="0">
              <a:solidFill>
                <a:schemeClr val="bg1"/>
              </a:solidFill>
            </a:endParaRP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endParaRPr lang="en-US" sz="3200" i="0" dirty="0" smtClean="0">
              <a:solidFill>
                <a:schemeClr val="bg1"/>
              </a:solidFill>
            </a:endParaRPr>
          </a:p>
          <a:p>
            <a:r>
              <a:rPr lang="en-US" sz="3200" i="0" dirty="0" smtClean="0">
                <a:solidFill>
                  <a:schemeClr val="bg1"/>
                </a:solidFill>
              </a:rPr>
              <a:t>learning</a:t>
            </a:r>
            <a:endParaRPr lang="en-US" sz="3200" i="0" dirty="0">
              <a:solidFill>
                <a:schemeClr val="bg1"/>
              </a:solidFill>
            </a:endParaRP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Bandit</a:t>
            </a:r>
          </a:p>
          <a:p>
            <a:r>
              <a:rPr lang="en-US" sz="2800" i="0" dirty="0" smtClean="0">
                <a:solidFill>
                  <a:schemeClr val="bg1"/>
                </a:solidFill>
              </a:rPr>
              <a:t>problems</a:t>
            </a:r>
            <a:endParaRPr lang="en-US" sz="2800" i="0" dirty="0">
              <a:solidFill>
                <a:schemeClr val="bg1"/>
              </a:solidFill>
            </a:endParaRP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smtClean="0">
                <a:solidFill>
                  <a:schemeClr val="bg1">
                    <a:lumMod val="85000"/>
                  </a:schemeClr>
                </a:solidFill>
              </a:rPr>
              <a:t>© Warren Powell 2019</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Active</a:t>
            </a:r>
          </a:p>
          <a:p>
            <a:r>
              <a:rPr lang="en-US" sz="2800" i="0" dirty="0" smtClean="0">
                <a:solidFill>
                  <a:schemeClr val="bg1"/>
                </a:solidFill>
              </a:rPr>
              <a:t>learning</a:t>
            </a:r>
            <a:endParaRPr lang="en-US" sz="2800" i="0" dirty="0">
              <a:solidFill>
                <a:schemeClr val="bg1"/>
              </a:solidFill>
            </a:endParaRPr>
          </a:p>
        </p:txBody>
      </p:sp>
    </p:spTree>
    <p:extLst>
      <p:ext uri="{BB962C8B-B14F-4D97-AF65-F5344CB8AC3E}">
        <p14:creationId xmlns:p14="http://schemas.microsoft.com/office/powerpoint/2010/main" val="289265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ssolve">
                                      <p:cBhvr>
                                        <p:cTn id="23" dur="500"/>
                                        <p:tgtEl>
                                          <p:spTgt spid="2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dissolve">
                                      <p:cBhvr>
                                        <p:cTn id="31" dur="500"/>
                                        <p:tgtEl>
                                          <p:spTgt spid="26"/>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dissolve">
                                      <p:cBhvr>
                                        <p:cTn id="59" dur="500"/>
                                        <p:tgtEl>
                                          <p:spTgt spid="32"/>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dissolve">
                                      <p:cBhvr>
                                        <p:cTn id="63" dur="500"/>
                                        <p:tgtEl>
                                          <p:spTgt spid="3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dissolve">
                                      <p:cBhvr>
                                        <p:cTn id="67" dur="500"/>
                                        <p:tgtEl>
                                          <p:spTgt spid="34"/>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dissolve">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31946" y="-75057"/>
            <a:ext cx="24176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endParaRPr lang="en-US" sz="3200" i="0" dirty="0" smtClean="0">
              <a:solidFill>
                <a:schemeClr val="bg1"/>
              </a:solidFill>
            </a:endParaRPr>
          </a:p>
          <a:p>
            <a:r>
              <a:rPr lang="en-US" sz="3200" i="0" dirty="0" smtClean="0">
                <a:solidFill>
                  <a:schemeClr val="bg1"/>
                </a:solidFill>
              </a:rPr>
              <a:t>programming</a:t>
            </a:r>
            <a:endParaRPr lang="en-US" sz="3200" i="0" dirty="0">
              <a:solidFill>
                <a:schemeClr val="bg1"/>
              </a:solidFill>
            </a:endParaRPr>
          </a:p>
        </p:txBody>
      </p:sp>
      <p:sp>
        <p:nvSpPr>
          <p:cNvPr id="20" name="TextBox 19"/>
          <p:cNvSpPr txBox="1">
            <a:spLocks noChangeArrowheads="1"/>
          </p:cNvSpPr>
          <p:nvPr/>
        </p:nvSpPr>
        <p:spPr bwMode="auto">
          <a:xfrm>
            <a:off x="4032751" y="4813100"/>
            <a:ext cx="17604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Markov </a:t>
            </a:r>
            <a:endParaRPr lang="en-US" sz="3200" i="0" dirty="0" smtClean="0">
              <a:solidFill>
                <a:schemeClr val="bg1"/>
              </a:solidFill>
            </a:endParaRPr>
          </a:p>
          <a:p>
            <a:r>
              <a:rPr lang="en-US" sz="3200" i="0" dirty="0" smtClean="0">
                <a:solidFill>
                  <a:schemeClr val="bg1"/>
                </a:solidFill>
              </a:rPr>
              <a:t>decision </a:t>
            </a:r>
          </a:p>
          <a:p>
            <a:r>
              <a:rPr lang="en-US" sz="3200" i="0" dirty="0" smtClean="0">
                <a:solidFill>
                  <a:schemeClr val="bg1"/>
                </a:solidFill>
              </a:rPr>
              <a:t>processes</a:t>
            </a:r>
            <a:endParaRPr lang="en-US" sz="3200" i="0" dirty="0">
              <a:solidFill>
                <a:schemeClr val="bg1"/>
              </a:solidFill>
            </a:endParaRPr>
          </a:p>
        </p:txBody>
      </p:sp>
      <p:sp>
        <p:nvSpPr>
          <p:cNvPr id="21" name="TextBox 20"/>
          <p:cNvSpPr txBox="1">
            <a:spLocks noChangeArrowheads="1"/>
          </p:cNvSpPr>
          <p:nvPr/>
        </p:nvSpPr>
        <p:spPr bwMode="auto">
          <a:xfrm>
            <a:off x="1827049" y="4308929"/>
            <a:ext cx="27270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Reinforcement </a:t>
            </a:r>
            <a:endParaRPr lang="en-US" sz="3200" i="0" dirty="0" smtClean="0">
              <a:solidFill>
                <a:schemeClr val="bg1"/>
              </a:solidFill>
            </a:endParaRPr>
          </a:p>
          <a:p>
            <a:r>
              <a:rPr lang="en-US" sz="3200" i="0" dirty="0" smtClean="0">
                <a:solidFill>
                  <a:schemeClr val="bg1"/>
                </a:solidFill>
              </a:rPr>
              <a:t>learning</a:t>
            </a:r>
            <a:endParaRPr lang="en-US" sz="3200" i="0" dirty="0">
              <a:solidFill>
                <a:schemeClr val="bg1"/>
              </a:solidFill>
            </a:endParaRPr>
          </a:p>
        </p:txBody>
      </p:sp>
      <p:sp>
        <p:nvSpPr>
          <p:cNvPr id="22" name="TextBox 21"/>
          <p:cNvSpPr txBox="1">
            <a:spLocks noChangeArrowheads="1"/>
          </p:cNvSpPr>
          <p:nvPr/>
        </p:nvSpPr>
        <p:spPr bwMode="auto">
          <a:xfrm>
            <a:off x="4102558"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endParaRPr lang="en-US" sz="3200" i="0" dirty="0" smtClean="0">
              <a:solidFill>
                <a:schemeClr val="bg1"/>
              </a:solidFill>
            </a:endParaRPr>
          </a:p>
          <a:p>
            <a:r>
              <a:rPr lang="en-US" sz="3200" i="0" dirty="0" smtClean="0">
                <a:solidFill>
                  <a:schemeClr val="bg1"/>
                </a:solidFill>
              </a:rPr>
              <a:t>control</a:t>
            </a:r>
            <a:endParaRPr lang="en-US" sz="3200" i="0" dirty="0">
              <a:solidFill>
                <a:schemeClr val="bg1"/>
              </a:solidFill>
            </a:endParaRPr>
          </a:p>
        </p:txBody>
      </p:sp>
      <p:sp>
        <p:nvSpPr>
          <p:cNvPr id="23" name="TextBox 22"/>
          <p:cNvSpPr txBox="1">
            <a:spLocks noChangeArrowheads="1"/>
          </p:cNvSpPr>
          <p:nvPr/>
        </p:nvSpPr>
        <p:spPr bwMode="auto">
          <a:xfrm>
            <a:off x="2740164" y="2509377"/>
            <a:ext cx="1707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a:solidFill>
                  <a:schemeClr val="bg1"/>
                </a:solidFill>
              </a:rPr>
              <a:t>Model </a:t>
            </a:r>
            <a:endParaRPr lang="en-US" sz="2800" i="0" dirty="0" smtClean="0">
              <a:solidFill>
                <a:schemeClr val="bg1"/>
              </a:solidFill>
            </a:endParaRPr>
          </a:p>
          <a:p>
            <a:r>
              <a:rPr lang="en-US" sz="2800" i="0" dirty="0" smtClean="0">
                <a:solidFill>
                  <a:schemeClr val="bg1"/>
                </a:solidFill>
              </a:rPr>
              <a:t>predictive </a:t>
            </a:r>
          </a:p>
          <a:p>
            <a:r>
              <a:rPr lang="en-US" sz="2800" i="0" dirty="0" smtClean="0">
                <a:solidFill>
                  <a:schemeClr val="bg1"/>
                </a:solidFill>
              </a:rPr>
              <a:t>control</a:t>
            </a:r>
            <a:endParaRPr lang="en-US" sz="2800" i="0" dirty="0">
              <a:solidFill>
                <a:schemeClr val="bg1"/>
              </a:solidFill>
            </a:endParaRP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Robust </a:t>
            </a:r>
          </a:p>
          <a:p>
            <a:r>
              <a:rPr lang="en-US" sz="3200" i="0" dirty="0" smtClean="0">
                <a:solidFill>
                  <a:schemeClr val="bg1"/>
                </a:solidFill>
              </a:rPr>
              <a:t>optimization</a:t>
            </a:r>
            <a:endParaRPr lang="en-US" sz="3200" i="0" dirty="0">
              <a:solidFill>
                <a:schemeClr val="bg1"/>
              </a:solidFill>
            </a:endParaRPr>
          </a:p>
        </p:txBody>
      </p:sp>
      <p:sp>
        <p:nvSpPr>
          <p:cNvPr id="25" name="TextBox 24"/>
          <p:cNvSpPr txBox="1">
            <a:spLocks noChangeArrowheads="1"/>
          </p:cNvSpPr>
          <p:nvPr/>
        </p:nvSpPr>
        <p:spPr bwMode="auto">
          <a:xfrm>
            <a:off x="6954091" y="-71946"/>
            <a:ext cx="21675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Approximate </a:t>
            </a:r>
          </a:p>
          <a:p>
            <a:r>
              <a:rPr lang="en-US" sz="2800" i="0" dirty="0" smtClean="0">
                <a:solidFill>
                  <a:schemeClr val="bg1"/>
                </a:solidFill>
              </a:rPr>
              <a:t>dynamic </a:t>
            </a:r>
          </a:p>
          <a:p>
            <a:r>
              <a:rPr lang="en-US" sz="2800" i="0" dirty="0" smtClean="0">
                <a:solidFill>
                  <a:schemeClr val="bg1"/>
                </a:solidFill>
              </a:rPr>
              <a:t>programming</a:t>
            </a:r>
            <a:endParaRPr lang="en-US" sz="2800" i="0" dirty="0">
              <a:solidFill>
                <a:schemeClr val="bg1"/>
              </a:solidFill>
            </a:endParaRPr>
          </a:p>
        </p:txBody>
      </p:sp>
      <p:sp>
        <p:nvSpPr>
          <p:cNvPr id="26" name="TextBox 25"/>
          <p:cNvSpPr txBox="1">
            <a:spLocks noChangeArrowheads="1"/>
          </p:cNvSpPr>
          <p:nvPr/>
        </p:nvSpPr>
        <p:spPr bwMode="auto">
          <a:xfrm>
            <a:off x="5643990" y="4210654"/>
            <a:ext cx="1976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Online </a:t>
            </a:r>
          </a:p>
          <a:p>
            <a:r>
              <a:rPr lang="en-US" sz="2800" i="0" dirty="0" smtClean="0">
                <a:solidFill>
                  <a:schemeClr val="bg1"/>
                </a:solidFill>
              </a:rPr>
              <a:t>computation</a:t>
            </a:r>
            <a:endParaRPr lang="en-US" sz="2800" i="0" dirty="0">
              <a:solidFill>
                <a:schemeClr val="bg1"/>
              </a:solidFill>
            </a:endParaRP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Simulation </a:t>
            </a:r>
          </a:p>
          <a:p>
            <a:r>
              <a:rPr lang="en-US" sz="3200" i="0" dirty="0" smtClean="0">
                <a:solidFill>
                  <a:schemeClr val="bg1"/>
                </a:solidFill>
              </a:rPr>
              <a:t>optimization</a:t>
            </a:r>
            <a:endParaRPr lang="en-US" sz="3200" i="0" dirty="0">
              <a:solidFill>
                <a:schemeClr val="bg1"/>
              </a:solidFill>
            </a:endParaRPr>
          </a:p>
        </p:txBody>
      </p:sp>
      <p:sp>
        <p:nvSpPr>
          <p:cNvPr id="28" name="TextBox 27"/>
          <p:cNvSpPr txBox="1">
            <a:spLocks noChangeArrowheads="1"/>
          </p:cNvSpPr>
          <p:nvPr/>
        </p:nvSpPr>
        <p:spPr bwMode="auto">
          <a:xfrm>
            <a:off x="6862819"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Stochastic </a:t>
            </a:r>
          </a:p>
          <a:p>
            <a:r>
              <a:rPr lang="en-US" sz="3200" i="0" dirty="0" smtClean="0">
                <a:solidFill>
                  <a:schemeClr val="bg1"/>
                </a:solidFill>
              </a:rPr>
              <a:t>search</a:t>
            </a:r>
            <a:endParaRPr lang="en-US" sz="3200" i="0" dirty="0">
              <a:solidFill>
                <a:schemeClr val="bg1"/>
              </a:solidFill>
            </a:endParaRPr>
          </a:p>
        </p:txBody>
      </p:sp>
      <p:sp>
        <p:nvSpPr>
          <p:cNvPr id="29" name="TextBox 28"/>
          <p:cNvSpPr txBox="1">
            <a:spLocks noChangeArrowheads="1"/>
          </p:cNvSpPr>
          <p:nvPr/>
        </p:nvSpPr>
        <p:spPr bwMode="auto">
          <a:xfrm>
            <a:off x="5442022" y="293405"/>
            <a:ext cx="16450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Decision</a:t>
            </a:r>
          </a:p>
          <a:p>
            <a:r>
              <a:rPr lang="en-US" i="0" dirty="0" smtClean="0">
                <a:solidFill>
                  <a:schemeClr val="bg1"/>
                </a:solidFill>
              </a:rPr>
              <a:t> </a:t>
            </a:r>
          </a:p>
          <a:p>
            <a:r>
              <a:rPr lang="en-US" sz="3200" i="0" dirty="0" smtClean="0">
                <a:solidFill>
                  <a:schemeClr val="bg1"/>
                </a:solidFill>
              </a:rPr>
              <a:t>analysis</a:t>
            </a:r>
            <a:endParaRPr lang="en-US" sz="3200" i="0" dirty="0">
              <a:solidFill>
                <a:schemeClr val="bg1"/>
              </a:solidFill>
            </a:endParaRP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Stochastic </a:t>
            </a:r>
          </a:p>
          <a:p>
            <a:r>
              <a:rPr lang="en-US" sz="3200" i="0" dirty="0" smtClean="0">
                <a:solidFill>
                  <a:schemeClr val="bg1"/>
                </a:solidFill>
              </a:rPr>
              <a:t>control</a:t>
            </a:r>
            <a:endParaRPr lang="en-US" sz="3200" i="0" dirty="0">
              <a:solidFill>
                <a:schemeClr val="bg1"/>
              </a:solidFill>
            </a:endParaRPr>
          </a:p>
        </p:txBody>
      </p:sp>
      <p:sp>
        <p:nvSpPr>
          <p:cNvPr id="31" name="TextBox 30"/>
          <p:cNvSpPr txBox="1">
            <a:spLocks noChangeArrowheads="1"/>
          </p:cNvSpPr>
          <p:nvPr/>
        </p:nvSpPr>
        <p:spPr bwMode="auto">
          <a:xfrm>
            <a:off x="1887285" y="8661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smtClean="0">
                <a:solidFill>
                  <a:schemeClr val="bg1"/>
                </a:solidFill>
              </a:rPr>
              <a:t>Simulation </a:t>
            </a:r>
          </a:p>
          <a:p>
            <a:r>
              <a:rPr lang="en-US" sz="3200" i="0" dirty="0" smtClean="0">
                <a:solidFill>
                  <a:schemeClr val="bg1"/>
                </a:solidFill>
              </a:rPr>
              <a:t>optimization</a:t>
            </a:r>
            <a:endParaRPr lang="en-US" sz="3200" i="0" dirty="0">
              <a:solidFill>
                <a:schemeClr val="bg1"/>
              </a:solidFill>
            </a:endParaRPr>
          </a:p>
        </p:txBody>
      </p:sp>
      <p:sp>
        <p:nvSpPr>
          <p:cNvPr id="32" name="TextBox 31"/>
          <p:cNvSpPr txBox="1">
            <a:spLocks noChangeArrowheads="1"/>
          </p:cNvSpPr>
          <p:nvPr/>
        </p:nvSpPr>
        <p:spPr bwMode="auto">
          <a:xfrm>
            <a:off x="5195928" y="1889169"/>
            <a:ext cx="21595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Dynamic</a:t>
            </a:r>
          </a:p>
          <a:p>
            <a:r>
              <a:rPr lang="en-US" sz="2800" i="0" dirty="0" smtClean="0">
                <a:solidFill>
                  <a:schemeClr val="bg1"/>
                </a:solidFill>
              </a:rPr>
              <a:t>Programming</a:t>
            </a:r>
          </a:p>
          <a:p>
            <a:r>
              <a:rPr lang="en-US" sz="2800" i="0" dirty="0" smtClean="0">
                <a:solidFill>
                  <a:schemeClr val="bg1"/>
                </a:solidFill>
              </a:rPr>
              <a:t>and</a:t>
            </a:r>
          </a:p>
          <a:p>
            <a:r>
              <a:rPr lang="en-US" sz="2800" i="0" dirty="0" smtClean="0">
                <a:solidFill>
                  <a:schemeClr val="bg1"/>
                </a:solidFill>
              </a:rPr>
              <a:t>control</a:t>
            </a:r>
            <a:endParaRPr lang="en-US" sz="2800" i="0" dirty="0">
              <a:solidFill>
                <a:schemeClr val="bg1"/>
              </a:solidFill>
            </a:endParaRPr>
          </a:p>
        </p:txBody>
      </p:sp>
      <p:sp>
        <p:nvSpPr>
          <p:cNvPr id="33" name="TextBox 32"/>
          <p:cNvSpPr txBox="1">
            <a:spLocks noChangeArrowheads="1"/>
          </p:cNvSpPr>
          <p:nvPr/>
        </p:nvSpPr>
        <p:spPr bwMode="auto">
          <a:xfrm>
            <a:off x="45838" y="2007254"/>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endParaRPr lang="en-US" sz="3200" i="0" dirty="0" smtClean="0">
              <a:solidFill>
                <a:schemeClr val="bg1"/>
              </a:solidFill>
            </a:endParaRPr>
          </a:p>
          <a:p>
            <a:r>
              <a:rPr lang="en-US" sz="3200" i="0" dirty="0" smtClean="0">
                <a:solidFill>
                  <a:schemeClr val="bg1"/>
                </a:solidFill>
              </a:rPr>
              <a:t>learning</a:t>
            </a:r>
            <a:endParaRPr lang="en-US" sz="3200" i="0" dirty="0">
              <a:solidFill>
                <a:schemeClr val="bg1"/>
              </a:solidFill>
            </a:endParaRPr>
          </a:p>
        </p:txBody>
      </p:sp>
      <p:sp>
        <p:nvSpPr>
          <p:cNvPr id="34" name="TextBox 33"/>
          <p:cNvSpPr txBox="1">
            <a:spLocks noChangeArrowheads="1"/>
          </p:cNvSpPr>
          <p:nvPr/>
        </p:nvSpPr>
        <p:spPr bwMode="auto">
          <a:xfrm>
            <a:off x="1673606" y="1974719"/>
            <a:ext cx="15199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Bandit</a:t>
            </a:r>
          </a:p>
          <a:p>
            <a:r>
              <a:rPr lang="en-US" sz="2800" i="0" dirty="0" smtClean="0">
                <a:solidFill>
                  <a:schemeClr val="bg1"/>
                </a:solidFill>
              </a:rPr>
              <a:t>problems</a:t>
            </a:r>
            <a:endParaRPr lang="en-US" sz="2800" i="0" dirty="0">
              <a:solidFill>
                <a:schemeClr val="bg1"/>
              </a:solidFill>
            </a:endParaRPr>
          </a:p>
        </p:txBody>
      </p:sp>
      <p:sp>
        <p:nvSpPr>
          <p:cNvPr id="35" name="TextBox 34"/>
          <p:cNvSpPr txBox="1"/>
          <p:nvPr/>
        </p:nvSpPr>
        <p:spPr>
          <a:xfrm>
            <a:off x="-50337" y="6571622"/>
            <a:ext cx="2072106" cy="338554"/>
          </a:xfrm>
          <a:prstGeom prst="rect">
            <a:avLst/>
          </a:prstGeom>
          <a:noFill/>
        </p:spPr>
        <p:txBody>
          <a:bodyPr wrap="none" rtlCol="0">
            <a:spAutoFit/>
          </a:bodyPr>
          <a:lstStyle/>
          <a:p>
            <a:pPr algn="l"/>
            <a:r>
              <a:rPr lang="en-US" sz="1600" i="0" dirty="0" smtClean="0">
                <a:solidFill>
                  <a:schemeClr val="bg1">
                    <a:lumMod val="85000"/>
                  </a:schemeClr>
                </a:solidFill>
              </a:rPr>
              <a:t>© Warren Powell 2019</a:t>
            </a:r>
          </a:p>
        </p:txBody>
      </p:sp>
      <p:sp>
        <p:nvSpPr>
          <p:cNvPr id="2" name="Footer Placeholder 1"/>
          <p:cNvSpPr>
            <a:spLocks noGrp="1"/>
          </p:cNvSpPr>
          <p:nvPr>
            <p:ph type="ftr" sz="quarter" idx="11"/>
          </p:nvPr>
        </p:nvSpPr>
        <p:spPr/>
        <p:txBody>
          <a:bodyPr/>
          <a:lstStyle/>
          <a:p>
            <a:pPr>
              <a:defRPr/>
            </a:pPr>
            <a:r>
              <a:rPr lang="en-US" smtClean="0"/>
              <a:t>© 2019 Warren B. Powell</a:t>
            </a:r>
            <a:endParaRPr lang="en-US"/>
          </a:p>
        </p:txBody>
      </p:sp>
      <p:sp>
        <p:nvSpPr>
          <p:cNvPr id="36" name="TextBox 35"/>
          <p:cNvSpPr txBox="1">
            <a:spLocks noChangeArrowheads="1"/>
          </p:cNvSpPr>
          <p:nvPr/>
        </p:nvSpPr>
        <p:spPr bwMode="auto">
          <a:xfrm>
            <a:off x="473502" y="3421735"/>
            <a:ext cx="13596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dirty="0" smtClean="0">
                <a:solidFill>
                  <a:schemeClr val="bg1"/>
                </a:solidFill>
              </a:rPr>
              <a:t>Active</a:t>
            </a:r>
          </a:p>
          <a:p>
            <a:r>
              <a:rPr lang="en-US" sz="2800" i="0" dirty="0" smtClean="0">
                <a:solidFill>
                  <a:schemeClr val="bg1"/>
                </a:solidFill>
              </a:rPr>
              <a:t>learning</a:t>
            </a:r>
            <a:endParaRPr lang="en-US" sz="2800" i="0" dirty="0">
              <a:solidFill>
                <a:schemeClr val="bg1"/>
              </a:solidFill>
            </a:endParaRPr>
          </a:p>
        </p:txBody>
      </p:sp>
      <p:pic>
        <p:nvPicPr>
          <p:cNvPr id="37" name="Picture 36" descr="http://ecx.images-amazon.com/images/I/41UHTnB7yrL.jpg"/>
          <p:cNvPicPr>
            <a:picLocks noChangeAspect="1" noChangeArrowheads="1"/>
          </p:cNvPicPr>
          <p:nvPr/>
        </p:nvPicPr>
        <p:blipFill rotWithShape="1">
          <a:blip r:embed="rId5">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ecx.images-amazon.com/images/I/41QmA4q%2BV7L.jpg"/>
          <p:cNvPicPr>
            <a:picLocks noChangeAspect="1" noChangeArrowheads="1"/>
          </p:cNvPicPr>
          <p:nvPr/>
        </p:nvPicPr>
        <p:blipFill rotWithShape="1">
          <a:blip r:embed="rId6">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ecx.images-amazon.com/images/I/41fYgp2YdoL.jpg"/>
          <p:cNvPicPr>
            <a:picLocks noChangeAspect="1" noChangeArrowheads="1"/>
          </p:cNvPicPr>
          <p:nvPr/>
        </p:nvPicPr>
        <p:blipFill rotWithShape="1">
          <a:blip r:embed="rId7">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http://ecx.images-amazon.com/images/I/41AIbgU%2BR5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ttp://ecx.images-amazon.com/images/I/41VG30WB9QL.jpg"/>
          <p:cNvPicPr>
            <a:picLocks noChangeAspect="1" noChangeArrowheads="1"/>
          </p:cNvPicPr>
          <p:nvPr/>
        </p:nvPicPr>
        <p:blipFill rotWithShape="1">
          <a:blip r:embed="rId9">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descr="http://ecx.images-amazon.com/images/I/61FBoML56%2B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ecx.images-amazon.com/images/I/41SN%2B8rDXUL._SX313_BO1,204,203,200_.jpg"/>
          <p:cNvPicPr>
            <a:picLocks noChangeAspect="1" noChangeArrowheads="1"/>
          </p:cNvPicPr>
          <p:nvPr/>
        </p:nvPicPr>
        <p:blipFill rotWithShape="1">
          <a:blip r:embed="rId14">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ecx.images-amazon.com/images/I/41c-z3j4I9L._SX298_BO1,204,203,200_.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51ALbLyEhkL._SX298_BO1,204,203,200_.jpg"/>
          <p:cNvPicPr>
            <a:picLocks noChangeAspect="1" noChangeArrowheads="1"/>
          </p:cNvPicPr>
          <p:nvPr/>
        </p:nvPicPr>
        <p:blipFill rotWithShape="1">
          <a:blip r:embed="rId16">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41GFdOeVAGL.jpg"/>
          <p:cNvPicPr>
            <a:picLocks noChangeAspect="1" noChangeArrowheads="1"/>
          </p:cNvPicPr>
          <p:nvPr/>
        </p:nvPicPr>
        <p:blipFill rotWithShape="1">
          <a:blip r:embed="rId17">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18"/>
          <a:stretch>
            <a:fillRect/>
          </a:stretch>
        </p:blipFill>
        <p:spPr>
          <a:xfrm>
            <a:off x="522916" y="2974983"/>
            <a:ext cx="1719356" cy="2143822"/>
          </a:xfrm>
          <a:prstGeom prst="rect">
            <a:avLst/>
          </a:prstGeom>
        </p:spPr>
      </p:pic>
      <p:pic>
        <p:nvPicPr>
          <p:cNvPr id="52" name="Picture 51"/>
          <p:cNvPicPr>
            <a:picLocks noChangeAspect="1"/>
          </p:cNvPicPr>
          <p:nvPr/>
        </p:nvPicPr>
        <p:blipFill>
          <a:blip r:embed="rId19"/>
          <a:stretch>
            <a:fillRect/>
          </a:stretch>
        </p:blipFill>
        <p:spPr>
          <a:xfrm>
            <a:off x="1881026" y="4106067"/>
            <a:ext cx="2060428" cy="2737137"/>
          </a:xfrm>
          <a:prstGeom prst="rect">
            <a:avLst/>
          </a:prstGeom>
        </p:spPr>
      </p:pic>
      <p:pic>
        <p:nvPicPr>
          <p:cNvPr id="53"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3961389" y="3713951"/>
            <a:ext cx="1989712" cy="3067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21"/>
          <a:stretch>
            <a:fillRect/>
          </a:stretch>
        </p:blipFill>
        <p:spPr>
          <a:xfrm>
            <a:off x="-6350" y="4534351"/>
            <a:ext cx="1826890" cy="2366669"/>
          </a:xfrm>
          <a:prstGeom prst="rect">
            <a:avLst/>
          </a:prstGeom>
        </p:spPr>
      </p:pic>
    </p:spTree>
    <p:extLst>
      <p:ext uri="{BB962C8B-B14F-4D97-AF65-F5344CB8AC3E}">
        <p14:creationId xmlns:p14="http://schemas.microsoft.com/office/powerpoint/2010/main" val="305556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dissolve">
                                      <p:cBhvr>
                                        <p:cTn id="35" dur="500"/>
                                        <p:tgtEl>
                                          <p:spTgt spid="52"/>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dissolve">
                                      <p:cBhvr>
                                        <p:cTn id="39" dur="500"/>
                                        <p:tgtEl>
                                          <p:spTgt spid="50"/>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dissolve">
                                      <p:cBhvr>
                                        <p:cTn id="43" dur="500"/>
                                        <p:tgtEl>
                                          <p:spTgt spid="53"/>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dissolve">
                                      <p:cBhvr>
                                        <p:cTn id="47" dur="500"/>
                                        <p:tgtEl>
                                          <p:spTgt spid="44"/>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dissolve">
                                      <p:cBhvr>
                                        <p:cTn id="51" dur="500"/>
                                        <p:tgtEl>
                                          <p:spTgt spid="42"/>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childTnLst>
                          </p:cTn>
                        </p:par>
                        <p:par>
                          <p:cTn id="56" fill="hold">
                            <p:stCondLst>
                              <p:cond delay="6500"/>
                            </p:stCondLst>
                            <p:childTnLst>
                              <p:par>
                                <p:cTn id="57" presetID="9" presetClass="entr" presetSubtype="0"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dissolve">
                                      <p:cBhvr>
                                        <p:cTn id="59" dur="500"/>
                                        <p:tgtEl>
                                          <p:spTgt spid="47"/>
                                        </p:tgtEl>
                                      </p:cBhvr>
                                    </p:animEffect>
                                  </p:childTnLst>
                                </p:cTn>
                              </p:par>
                            </p:childTnLst>
                          </p:cTn>
                        </p:par>
                        <p:par>
                          <p:cTn id="60" fill="hold">
                            <p:stCondLst>
                              <p:cond delay="7000"/>
                            </p:stCondLst>
                            <p:childTnLst>
                              <p:par>
                                <p:cTn id="61" presetID="9" presetClass="entr" presetSubtype="0"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dissolve">
                                      <p:cBhvr>
                                        <p:cTn id="63" dur="500"/>
                                        <p:tgtEl>
                                          <p:spTgt spid="48"/>
                                        </p:tgtEl>
                                      </p:cBhvr>
                                    </p:animEffect>
                                  </p:childTnLst>
                                </p:cTn>
                              </p:par>
                            </p:childTnLst>
                          </p:cTn>
                        </p:par>
                        <p:par>
                          <p:cTn id="64" fill="hold">
                            <p:stCondLst>
                              <p:cond delay="7500"/>
                            </p:stCondLst>
                            <p:childTnLst>
                              <p:par>
                                <p:cTn id="65" presetID="9" presetClass="entr" presetSubtype="0"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500"/>
                                        <p:tgtEl>
                                          <p:spTgt spid="3"/>
                                        </p:tgtEl>
                                      </p:cBhvr>
                                    </p:animEffect>
                                  </p:childTnLst>
                                </p:cTn>
                              </p:par>
                            </p:childTnLst>
                          </p:cTn>
                        </p:par>
                        <p:par>
                          <p:cTn id="68" fill="hold">
                            <p:stCondLst>
                              <p:cond delay="8000"/>
                            </p:stCondLst>
                            <p:childTnLst>
                              <p:par>
                                <p:cTn id="69" presetID="9"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dissolve">
                                      <p:cBhvr>
                                        <p:cTn id="7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dynamic model</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All sequential decision problems can be modeled using five </a:t>
                </a:r>
                <a:r>
                  <a:rPr lang="en-US" smtClean="0"/>
                  <a:t>core components:</a:t>
                </a:r>
                <a:endParaRPr lang="en-US" dirty="0" smtClean="0"/>
              </a:p>
              <a:p>
                <a:pPr lvl="1"/>
                <a:r>
                  <a:rPr lang="en-US" dirty="0" smtClean="0"/>
                  <a:t>State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smtClean="0"/>
              </a:p>
              <a:p>
                <a:pPr lvl="2"/>
                <a:r>
                  <a:rPr lang="en-US" dirty="0" smtClean="0"/>
                  <a:t>Physical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smtClean="0"/>
                  <a:t> other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𝑡</m:t>
                        </m:r>
                      </m:sub>
                    </m:sSub>
                  </m:oMath>
                </a14:m>
                <a:r>
                  <a:rPr lang="en-US" dirty="0" smtClean="0"/>
                  <a:t>, belief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𝑡</m:t>
                        </m:r>
                      </m:sub>
                    </m:sSub>
                  </m:oMath>
                </a14:m>
                <a:r>
                  <a:rPr lang="en-US" dirty="0" smtClean="0"/>
                  <a:t>.</a:t>
                </a:r>
                <a:endParaRPr lang="en-US" dirty="0"/>
              </a:p>
              <a:p>
                <a:pPr lvl="1"/>
                <a:r>
                  <a:rPr lang="en-US" dirty="0" smtClean="0"/>
                  <a:t>Decision variables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smtClean="0"/>
              </a:p>
              <a:p>
                <a:pPr lvl="2"/>
                <a:r>
                  <a:rPr lang="en-US" dirty="0" smtClean="0"/>
                  <a:t>Made with </a:t>
                </a:r>
                <a:r>
                  <a:rPr lang="en-US" i="1" dirty="0" smtClean="0"/>
                  <a:t>policy</a:t>
                </a:r>
                <a:r>
                  <a:rPr lang="en-US" dirty="0" smtClean="0"/>
                  <a: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e>
                        <m:r>
                          <a:rPr lang="en-US" b="0" i="1" smtClean="0">
                            <a:latin typeface="Cambria Math" panose="02040503050406030204" pitchFamily="18" charset="0"/>
                          </a:rPr>
                          <m:t>𝜃</m:t>
                        </m:r>
                      </m:e>
                    </m:d>
                  </m:oMath>
                </a14:m>
                <a:r>
                  <a:rPr lang="en-US" dirty="0" smtClean="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smtClean="0"/>
                  <a:t> 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endParaRPr lang="en-US" dirty="0" smtClean="0"/>
              </a:p>
              <a:p>
                <a:pPr lvl="1"/>
                <a:r>
                  <a:rPr lang="en-US" dirty="0" smtClean="0"/>
                  <a:t>Exogenous information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dirty="0" smtClean="0"/>
              </a:p>
              <a:p>
                <a:pPr lvl="2"/>
                <a:r>
                  <a:rPr lang="en-US" dirty="0" smtClean="0"/>
                  <a:t>What do we learn for the first time between </a:t>
                </a:r>
                <a14:m>
                  <m:oMath xmlns:m="http://schemas.openxmlformats.org/officeDocument/2006/math">
                    <m:r>
                      <a:rPr lang="en-US" b="0" i="1" smtClean="0">
                        <a:latin typeface="Cambria Math" panose="02040503050406030204" pitchFamily="18" charset="0"/>
                      </a:rPr>
                      <m:t>𝑡</m:t>
                    </m:r>
                  </m:oMath>
                </a14:m>
                <a:r>
                  <a:rPr lang="en-US" dirty="0" smtClean="0"/>
                  <a:t> </a:t>
                </a:r>
                <a:r>
                  <a:rPr lang="en-US" dirty="0" smtClean="0"/>
                  <a:t>and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a14:m>
                <a:r>
                  <a:rPr lang="en-US" dirty="0" smtClean="0"/>
                  <a:t>?</a:t>
                </a:r>
                <a:endParaRPr lang="en-US" dirty="0" smtClean="0"/>
              </a:p>
              <a:p>
                <a:pPr lvl="1"/>
                <a:r>
                  <a:rPr lang="en-US" dirty="0" smtClean="0"/>
                  <a:t>Transition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a:p>
                <a:pPr lvl="2"/>
                <a:r>
                  <a:rPr lang="en-US" dirty="0" smtClean="0"/>
                  <a:t>How do the state variables evolve over time</a:t>
                </a:r>
                <a:r>
                  <a:rPr lang="en-US" dirty="0" smtClean="0"/>
                  <a:t>?</a:t>
                </a:r>
                <a:endParaRPr lang="en-US" dirty="0" smtClean="0"/>
              </a:p>
              <a:p>
                <a:pPr lvl="1"/>
                <a:r>
                  <a:rPr lang="en-US" dirty="0" smtClean="0"/>
                  <a:t>Objective function</a:t>
                </a:r>
              </a:p>
              <a:p>
                <a:pPr lvl="2"/>
                <a14:m>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𝑇</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𝑇</m:t>
                            </m:r>
                          </m:sup>
                          <m:e>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e>
                        </m:nary>
                      </m:e>
                    </m:func>
                  </m:oMath>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9236"/>
                </a:stretch>
              </a:blipFill>
            </p:spPr>
            <p:txBody>
              <a:bodyPr/>
              <a:lstStyle/>
              <a:p>
                <a:r>
                  <a:rPr lang="en-US">
                    <a:noFill/>
                  </a:rPr>
                  <a:t> </a:t>
                </a:r>
              </a:p>
            </p:txBody>
          </p:sp>
        </mc:Fallback>
      </mc:AlternateContent>
    </p:spTree>
    <p:extLst>
      <p:ext uri="{BB962C8B-B14F-4D97-AF65-F5344CB8AC3E}">
        <p14:creationId xmlns:p14="http://schemas.microsoft.com/office/powerpoint/2010/main" val="80396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3" name="Rectangle 3"/>
          <p:cNvSpPr>
            <a:spLocks noGrp="1" noChangeArrowheads="1"/>
          </p:cNvSpPr>
          <p:nvPr>
            <p:ph type="body" idx="1"/>
          </p:nvPr>
        </p:nvSpPr>
        <p:spPr/>
        <p:txBody>
          <a:bodyPr/>
          <a:lstStyle/>
          <a:p>
            <a:pPr>
              <a:lnSpc>
                <a:spcPct val="90000"/>
              </a:lnSpc>
            </a:pPr>
            <a:r>
              <a:rPr lang="en-US" dirty="0" smtClean="0"/>
              <a:t>The complete model:</a:t>
            </a:r>
          </a:p>
          <a:p>
            <a:pPr lvl="1">
              <a:lnSpc>
                <a:spcPct val="90000"/>
              </a:lnSpc>
            </a:pPr>
            <a:r>
              <a:rPr lang="en-US" dirty="0" smtClean="0"/>
              <a:t>Objective function</a:t>
            </a:r>
          </a:p>
          <a:p>
            <a:pPr lvl="2">
              <a:lnSpc>
                <a:spcPct val="90000"/>
              </a:lnSpc>
            </a:pPr>
            <a:endParaRPr lang="en-US" sz="1200" dirty="0" smtClean="0"/>
          </a:p>
          <a:p>
            <a:pPr lvl="2">
              <a:lnSpc>
                <a:spcPct val="90000"/>
              </a:lnSpc>
            </a:pPr>
            <a:r>
              <a:rPr lang="en-US" dirty="0" smtClean="0"/>
              <a:t>Cumulative reward (“online learning”)</a:t>
            </a:r>
            <a:endParaRPr lang="en-US" dirty="0"/>
          </a:p>
          <a:p>
            <a:pPr lvl="2">
              <a:lnSpc>
                <a:spcPct val="90000"/>
              </a:lnSpc>
            </a:pPr>
            <a:endParaRPr lang="en-US" dirty="0" smtClean="0"/>
          </a:p>
          <a:p>
            <a:pPr lvl="2">
              <a:lnSpc>
                <a:spcPct val="90000"/>
              </a:lnSpc>
            </a:pPr>
            <a:endParaRPr lang="en-US" dirty="0"/>
          </a:p>
          <a:p>
            <a:pPr lvl="2">
              <a:lnSpc>
                <a:spcPct val="90000"/>
              </a:lnSpc>
            </a:pPr>
            <a:endParaRPr lang="en-US" dirty="0" smtClean="0"/>
          </a:p>
          <a:p>
            <a:pPr lvl="2">
              <a:lnSpc>
                <a:spcPct val="90000"/>
              </a:lnSpc>
            </a:pPr>
            <a:r>
              <a:rPr lang="en-US" dirty="0" smtClean="0"/>
              <a:t>Final reward (“offline learning”)</a:t>
            </a:r>
          </a:p>
          <a:p>
            <a:pPr lvl="2">
              <a:lnSpc>
                <a:spcPct val="90000"/>
              </a:lnSpc>
            </a:pPr>
            <a:endParaRPr lang="en-US" sz="1600" dirty="0"/>
          </a:p>
          <a:p>
            <a:pPr lvl="2">
              <a:lnSpc>
                <a:spcPct val="90000"/>
              </a:lnSpc>
            </a:pPr>
            <a:endParaRPr lang="en-US" sz="1600" dirty="0" smtClean="0"/>
          </a:p>
          <a:p>
            <a:pPr lvl="2">
              <a:lnSpc>
                <a:spcPct val="90000"/>
              </a:lnSpc>
            </a:pPr>
            <a:endParaRPr lang="en-US" sz="1600" dirty="0"/>
          </a:p>
          <a:p>
            <a:pPr lvl="2">
              <a:lnSpc>
                <a:spcPct val="90000"/>
              </a:lnSpc>
            </a:pPr>
            <a:r>
              <a:rPr lang="en-US" dirty="0" smtClean="0"/>
              <a:t>Risk:</a:t>
            </a:r>
          </a:p>
          <a:p>
            <a:pPr lvl="2">
              <a:lnSpc>
                <a:spcPct val="90000"/>
              </a:lnSpc>
            </a:pPr>
            <a:endParaRPr lang="en-US" sz="1400" dirty="0"/>
          </a:p>
          <a:p>
            <a:pPr lvl="3">
              <a:lnSpc>
                <a:spcPct val="90000"/>
              </a:lnSpc>
            </a:pPr>
            <a:endParaRPr lang="en-US" sz="1100" dirty="0" smtClean="0"/>
          </a:p>
          <a:p>
            <a:pPr marL="1371600" lvl="3" indent="0">
              <a:lnSpc>
                <a:spcPct val="90000"/>
              </a:lnSpc>
              <a:buNone/>
            </a:pPr>
            <a:endParaRPr lang="en-US" sz="1100" dirty="0" smtClean="0"/>
          </a:p>
          <a:p>
            <a:pPr lvl="1">
              <a:lnSpc>
                <a:spcPct val="90000"/>
              </a:lnSpc>
            </a:pPr>
            <a:r>
              <a:rPr lang="en-US" dirty="0" smtClean="0"/>
              <a:t>Transition function:</a:t>
            </a:r>
            <a:endParaRPr lang="en-US" dirty="0"/>
          </a:p>
          <a:p>
            <a:pPr lvl="1">
              <a:lnSpc>
                <a:spcPct val="90000"/>
              </a:lnSpc>
            </a:pPr>
            <a:endParaRPr lang="en-US" sz="1400" dirty="0"/>
          </a:p>
          <a:p>
            <a:pPr marL="457200" lvl="1" indent="0">
              <a:lnSpc>
                <a:spcPct val="90000"/>
              </a:lnSpc>
              <a:buNone/>
            </a:pPr>
            <a:endParaRPr lang="en-US" sz="1400" dirty="0"/>
          </a:p>
          <a:p>
            <a:pPr lvl="1">
              <a:lnSpc>
                <a:spcPct val="90000"/>
              </a:lnSpc>
            </a:pPr>
            <a:r>
              <a:rPr lang="en-US" dirty="0" smtClean="0"/>
              <a:t>Exogenous information:</a:t>
            </a:r>
          </a:p>
        </p:txBody>
      </p:sp>
      <p:graphicFrame>
        <p:nvGraphicFramePr>
          <p:cNvPr id="588804" name="Object 4"/>
          <p:cNvGraphicFramePr>
            <a:graphicFrameLocks noChangeAspect="1"/>
          </p:cNvGraphicFramePr>
          <p:nvPr>
            <p:extLst/>
          </p:nvPr>
        </p:nvGraphicFramePr>
        <p:xfrm>
          <a:off x="2231837" y="2453504"/>
          <a:ext cx="3796824" cy="754818"/>
        </p:xfrm>
        <a:graphic>
          <a:graphicData uri="http://schemas.openxmlformats.org/presentationml/2006/ole">
            <mc:AlternateContent xmlns:mc="http://schemas.openxmlformats.org/markup-compatibility/2006">
              <mc:Choice xmlns:v="urn:schemas-microsoft-com:vml" Requires="v">
                <p:oleObj spid="_x0000_s3074" name="Equation" r:id="rId4" imgW="2298600" imgH="457200" progId="Equation.DSMT4">
                  <p:embed/>
                </p:oleObj>
              </mc:Choice>
              <mc:Fallback>
                <p:oleObj name="Equation" r:id="rId4" imgW="2298600" imgH="457200" progId="Equation.DSMT4">
                  <p:embed/>
                  <p:pic>
                    <p:nvPicPr>
                      <p:cNvPr id="588804" name="Object 4"/>
                      <p:cNvPicPr>
                        <a:picLocks noChangeAspect="1" noChangeArrowheads="1"/>
                      </p:cNvPicPr>
                      <p:nvPr/>
                    </p:nvPicPr>
                    <p:blipFill>
                      <a:blip r:embed="rId5"/>
                      <a:srcRect/>
                      <a:stretch>
                        <a:fillRect/>
                      </a:stretch>
                    </p:blipFill>
                    <p:spPr bwMode="auto">
                      <a:xfrm>
                        <a:off x="2231837" y="2453504"/>
                        <a:ext cx="3796824" cy="754818"/>
                      </a:xfrm>
                      <a:prstGeom prst="rect">
                        <a:avLst/>
                      </a:prstGeom>
                      <a:noFill/>
                      <a:ln>
                        <a:noFill/>
                      </a:ln>
                      <a:effectLst/>
                      <a:extLst/>
                    </p:spPr>
                  </p:pic>
                </p:oleObj>
              </mc:Fallback>
            </mc:AlternateContent>
          </a:graphicData>
        </a:graphic>
      </p:graphicFrame>
      <p:sp>
        <p:nvSpPr>
          <p:cNvPr id="588802" name="Rectangle 2"/>
          <p:cNvSpPr>
            <a:spLocks noGrp="1" noChangeArrowheads="1"/>
          </p:cNvSpPr>
          <p:nvPr>
            <p:ph type="title"/>
          </p:nvPr>
        </p:nvSpPr>
        <p:spPr/>
        <p:txBody>
          <a:bodyPr/>
          <a:lstStyle/>
          <a:p>
            <a:r>
              <a:rPr lang="en-US" dirty="0"/>
              <a:t>Elements of a dynamic model</a:t>
            </a:r>
            <a:endParaRPr lang="en-US" dirty="0" smtClean="0"/>
          </a:p>
        </p:txBody>
      </p:sp>
      <p:graphicFrame>
        <p:nvGraphicFramePr>
          <p:cNvPr id="2" name="Object 1"/>
          <p:cNvGraphicFramePr>
            <a:graphicFrameLocks noChangeAspect="1"/>
          </p:cNvGraphicFramePr>
          <p:nvPr>
            <p:extLst/>
          </p:nvPr>
        </p:nvGraphicFramePr>
        <p:xfrm>
          <a:off x="2200275" y="5345113"/>
          <a:ext cx="3508375" cy="595312"/>
        </p:xfrm>
        <a:graphic>
          <a:graphicData uri="http://schemas.openxmlformats.org/presentationml/2006/ole">
            <mc:AlternateContent xmlns:mc="http://schemas.openxmlformats.org/markup-compatibility/2006">
              <mc:Choice xmlns:v="urn:schemas-microsoft-com:vml" Requires="v">
                <p:oleObj spid="_x0000_s3075" name="Equation" r:id="rId6" imgW="1422360" imgH="241200" progId="Equation.DSMT4">
                  <p:embed/>
                </p:oleObj>
              </mc:Choice>
              <mc:Fallback>
                <p:oleObj name="Equation" r:id="rId6" imgW="1422360" imgH="241200" progId="Equation.DSMT4">
                  <p:embed/>
                  <p:pic>
                    <p:nvPicPr>
                      <p:cNvPr id="2" name="Object 1"/>
                      <p:cNvPicPr/>
                      <p:nvPr/>
                    </p:nvPicPr>
                    <p:blipFill>
                      <a:blip r:embed="rId7"/>
                      <a:stretch>
                        <a:fillRect/>
                      </a:stretch>
                    </p:blipFill>
                    <p:spPr>
                      <a:xfrm>
                        <a:off x="2200275" y="5345113"/>
                        <a:ext cx="3508375" cy="595312"/>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2324164" y="6267818"/>
          <a:ext cx="2187176" cy="488196"/>
        </p:xfrm>
        <a:graphic>
          <a:graphicData uri="http://schemas.openxmlformats.org/presentationml/2006/ole">
            <mc:AlternateContent xmlns:mc="http://schemas.openxmlformats.org/markup-compatibility/2006">
              <mc:Choice xmlns:v="urn:schemas-microsoft-com:vml" Requires="v">
                <p:oleObj spid="_x0000_s3076" name="Equation" r:id="rId8" imgW="965160" imgH="215640" progId="Equation.DSMT4">
                  <p:embed/>
                </p:oleObj>
              </mc:Choice>
              <mc:Fallback>
                <p:oleObj name="Equation" r:id="rId8" imgW="965160" imgH="215640" progId="Equation.DSMT4">
                  <p:embed/>
                  <p:pic>
                    <p:nvPicPr>
                      <p:cNvPr id="27" name="Object 26"/>
                      <p:cNvPicPr/>
                      <p:nvPr/>
                    </p:nvPicPr>
                    <p:blipFill>
                      <a:blip r:embed="rId9"/>
                      <a:stretch>
                        <a:fillRect/>
                      </a:stretch>
                    </p:blipFill>
                    <p:spPr>
                      <a:xfrm>
                        <a:off x="2324164" y="6267818"/>
                        <a:ext cx="2187176" cy="488196"/>
                      </a:xfrm>
                      <a:prstGeom prst="rect">
                        <a:avLst/>
                      </a:prstGeom>
                    </p:spPr>
                  </p:pic>
                </p:oleObj>
              </mc:Fallback>
            </mc:AlternateContent>
          </a:graphicData>
        </a:graphic>
      </p:graphicFrame>
      <p:graphicFrame>
        <p:nvGraphicFramePr>
          <p:cNvPr id="8" name="Object 4"/>
          <p:cNvGraphicFramePr>
            <a:graphicFrameLocks noChangeAspect="1"/>
          </p:cNvGraphicFramePr>
          <p:nvPr>
            <p:extLst/>
          </p:nvPr>
        </p:nvGraphicFramePr>
        <p:xfrm>
          <a:off x="2242181" y="3609472"/>
          <a:ext cx="2616610" cy="513790"/>
        </p:xfrm>
        <a:graphic>
          <a:graphicData uri="http://schemas.openxmlformats.org/presentationml/2006/ole">
            <mc:AlternateContent xmlns:mc="http://schemas.openxmlformats.org/markup-compatibility/2006">
              <mc:Choice xmlns:v="urn:schemas-microsoft-com:vml" Requires="v">
                <p:oleObj spid="_x0000_s3077" name="Equation" r:id="rId10" imgW="1549080" imgH="304560" progId="Equation.DSMT4">
                  <p:embed/>
                </p:oleObj>
              </mc:Choice>
              <mc:Fallback>
                <p:oleObj name="Equation" r:id="rId10" imgW="1549080" imgH="304560" progId="Equation.DSMT4">
                  <p:embed/>
                  <p:pic>
                    <p:nvPicPr>
                      <p:cNvPr id="8" name="Object 4"/>
                      <p:cNvPicPr>
                        <a:picLocks noChangeAspect="1" noChangeArrowheads="1"/>
                      </p:cNvPicPr>
                      <p:nvPr/>
                    </p:nvPicPr>
                    <p:blipFill>
                      <a:blip r:embed="rId11"/>
                      <a:srcRect/>
                      <a:stretch>
                        <a:fillRect/>
                      </a:stretch>
                    </p:blipFill>
                    <p:spPr bwMode="auto">
                      <a:xfrm>
                        <a:off x="2242181" y="3609472"/>
                        <a:ext cx="2616610" cy="513790"/>
                      </a:xfrm>
                      <a:prstGeom prst="rect">
                        <a:avLst/>
                      </a:prstGeom>
                      <a:noFill/>
                      <a:ln>
                        <a:noFill/>
                      </a:ln>
                      <a:effectLst/>
                      <a:extLst/>
                    </p:spPr>
                  </p:pic>
                </p:oleObj>
              </mc:Fallback>
            </mc:AlternateContent>
          </a:graphicData>
        </a:graphic>
      </p:graphicFrame>
      <p:graphicFrame>
        <p:nvGraphicFramePr>
          <p:cNvPr id="9" name="Object 4"/>
          <p:cNvGraphicFramePr>
            <a:graphicFrameLocks noChangeAspect="1"/>
          </p:cNvGraphicFramePr>
          <p:nvPr>
            <p:extLst/>
          </p:nvPr>
        </p:nvGraphicFramePr>
        <p:xfrm>
          <a:off x="2235559" y="4462092"/>
          <a:ext cx="6500452" cy="478243"/>
        </p:xfrm>
        <a:graphic>
          <a:graphicData uri="http://schemas.openxmlformats.org/presentationml/2006/ole">
            <mc:AlternateContent xmlns:mc="http://schemas.openxmlformats.org/markup-compatibility/2006">
              <mc:Choice xmlns:v="urn:schemas-microsoft-com:vml" Requires="v">
                <p:oleObj spid="_x0000_s3078" name="Equation" r:id="rId12" imgW="3784320" imgH="279360" progId="Equation.DSMT4">
                  <p:embed/>
                </p:oleObj>
              </mc:Choice>
              <mc:Fallback>
                <p:oleObj name="Equation" r:id="rId12" imgW="3784320" imgH="279360" progId="Equation.DSMT4">
                  <p:embed/>
                  <p:pic>
                    <p:nvPicPr>
                      <p:cNvPr id="9" name="Object 4"/>
                      <p:cNvPicPr>
                        <a:picLocks noChangeAspect="1" noChangeArrowheads="1"/>
                      </p:cNvPicPr>
                      <p:nvPr/>
                    </p:nvPicPr>
                    <p:blipFill>
                      <a:blip r:embed="rId13"/>
                      <a:srcRect/>
                      <a:stretch>
                        <a:fillRect/>
                      </a:stretch>
                    </p:blipFill>
                    <p:spPr bwMode="auto">
                      <a:xfrm>
                        <a:off x="2235559" y="4462092"/>
                        <a:ext cx="6500452" cy="478243"/>
                      </a:xfrm>
                      <a:prstGeom prst="rect">
                        <a:avLst/>
                      </a:prstGeom>
                      <a:noFill/>
                      <a:ln>
                        <a:noFill/>
                      </a:ln>
                      <a:effectLst/>
                      <a:extLst/>
                    </p:spPr>
                  </p:pic>
                </p:oleObj>
              </mc:Fallback>
            </mc:AlternateContent>
          </a:graphicData>
        </a:graphic>
      </p:graphicFrame>
      <p:pic>
        <p:nvPicPr>
          <p:cNvPr id="3" name="Picture 2"/>
          <p:cNvPicPr>
            <a:picLocks noChangeAspect="1"/>
          </p:cNvPicPr>
          <p:nvPr/>
        </p:nvPicPr>
        <p:blipFill>
          <a:blip r:embed="rId14"/>
          <a:stretch>
            <a:fillRect/>
          </a:stretch>
        </p:blipFill>
        <p:spPr>
          <a:xfrm>
            <a:off x="6249985" y="37351"/>
            <a:ext cx="2844431" cy="2139792"/>
          </a:xfrm>
          <a:prstGeom prst="rect">
            <a:avLst/>
          </a:prstGeom>
        </p:spPr>
      </p:pic>
    </p:spTree>
    <p:extLst>
      <p:ext uri="{BB962C8B-B14F-4D97-AF65-F5344CB8AC3E}">
        <p14:creationId xmlns:p14="http://schemas.microsoft.com/office/powerpoint/2010/main" val="3670113385"/>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universal framework</a:t>
            </a:r>
            <a:endParaRPr lang="en-US" dirty="0"/>
          </a:p>
        </p:txBody>
      </p:sp>
      <p:sp>
        <p:nvSpPr>
          <p:cNvPr id="3" name="Content Placeholder 2"/>
          <p:cNvSpPr>
            <a:spLocks noGrp="1"/>
          </p:cNvSpPr>
          <p:nvPr>
            <p:ph idx="1"/>
          </p:nvPr>
        </p:nvSpPr>
        <p:spPr>
          <a:xfrm>
            <a:off x="685799" y="1143000"/>
            <a:ext cx="8144691" cy="4953000"/>
          </a:xfrm>
        </p:spPr>
        <p:txBody>
          <a:bodyPr/>
          <a:lstStyle/>
          <a:p>
            <a:r>
              <a:rPr lang="en-US" sz="2400" dirty="0" smtClean="0"/>
              <a:t>All of the books are describing different classes of policies, which can be organized in the following groups:</a:t>
            </a:r>
          </a:p>
          <a:p>
            <a:pPr lvl="1"/>
            <a:r>
              <a:rPr lang="en-US" sz="2000" dirty="0" smtClean="0"/>
              <a:t>Policy search – These involve searching over functions to find the ones that work best over time, including</a:t>
            </a:r>
          </a:p>
          <a:p>
            <a:pPr lvl="2"/>
            <a:r>
              <a:rPr lang="en-US" dirty="0" smtClean="0"/>
              <a:t>Policy function approximations (PFAs) – These are analytical functions that map states to actions (lookup tables, linear decision rules, neural nets).</a:t>
            </a:r>
          </a:p>
          <a:p>
            <a:pPr lvl="2"/>
            <a:r>
              <a:rPr lang="en-US" dirty="0" smtClean="0"/>
              <a:t>Cost function approximations (CFAs) – These are parameterized cost/reward functions (or constraints) that, when optimized, determine an action.</a:t>
            </a:r>
          </a:p>
          <a:p>
            <a:pPr lvl="1"/>
            <a:r>
              <a:rPr lang="en-US" sz="2000" dirty="0" err="1" smtClean="0"/>
              <a:t>Lookahead</a:t>
            </a:r>
            <a:r>
              <a:rPr lang="en-US" sz="2000" dirty="0" smtClean="0"/>
              <a:t> approximations – These policies make decisions by approximating the impact of decisions now on the future:</a:t>
            </a:r>
          </a:p>
          <a:p>
            <a:pPr lvl="2"/>
            <a:r>
              <a:rPr lang="en-US" dirty="0" smtClean="0"/>
              <a:t>Value function approximations (VFAs) – Here we approximate the impact of being in a downstream state with a value function.</a:t>
            </a:r>
          </a:p>
          <a:p>
            <a:pPr lvl="2"/>
            <a:r>
              <a:rPr lang="en-US" dirty="0" smtClean="0"/>
              <a:t>Direct </a:t>
            </a:r>
            <a:r>
              <a:rPr lang="en-US" dirty="0" err="1" smtClean="0"/>
              <a:t>lookahead</a:t>
            </a:r>
            <a:r>
              <a:rPr lang="en-US" dirty="0" smtClean="0"/>
              <a:t> approximations (DLAs) – These are policies that optimize over some horizon to make a decision now (think Google maps, rolling horizon procedures, Monte Carlo tree search.</a:t>
            </a:r>
            <a:endParaRPr lang="en-US" sz="1800" dirty="0"/>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656109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universal framework</a:t>
            </a:r>
            <a:endParaRPr lang="en-US" dirty="0"/>
          </a:p>
        </p:txBody>
      </p:sp>
      <p:sp>
        <p:nvSpPr>
          <p:cNvPr id="3" name="Content Placeholder 2"/>
          <p:cNvSpPr>
            <a:spLocks noGrp="1"/>
          </p:cNvSpPr>
          <p:nvPr>
            <p:ph idx="1"/>
          </p:nvPr>
        </p:nvSpPr>
        <p:spPr>
          <a:xfrm>
            <a:off x="685799" y="1143000"/>
            <a:ext cx="8144691" cy="4953000"/>
          </a:xfrm>
        </p:spPr>
        <p:txBody>
          <a:bodyPr/>
          <a:lstStyle/>
          <a:p>
            <a:r>
              <a:rPr lang="en-US" dirty="0" smtClean="0"/>
              <a:t>The different communities typically start with one class of policy, but over time, learn that it does not always work.  </a:t>
            </a:r>
          </a:p>
          <a:p>
            <a:r>
              <a:rPr lang="en-US" dirty="0" smtClean="0"/>
              <a:t>The next slide depicts the evolution of seven major communities from an initial class of policy, to other classes (sometimes all four, but not always).</a:t>
            </a:r>
          </a:p>
          <a:p>
            <a:r>
              <a:rPr lang="en-US" dirty="0" smtClean="0"/>
              <a:t>I start with “stochastic search” which I divide between derivative-based (the “granddaddy of stochastic optimization) and the much harder derivative-free.  </a:t>
            </a:r>
          </a:p>
          <a:p>
            <a:r>
              <a:rPr lang="en-US" dirty="0" smtClean="0"/>
              <a:t>Be sure to step through the animations slowly. </a:t>
            </a:r>
          </a:p>
        </p:txBody>
      </p:sp>
      <p:sp>
        <p:nvSpPr>
          <p:cNvPr id="4" name="Footer Placeholder 3"/>
          <p:cNvSpPr>
            <a:spLocks noGrp="1"/>
          </p:cNvSpPr>
          <p:nvPr>
            <p:ph type="ftr" sz="quarter" idx="11"/>
          </p:nvPr>
        </p:nvSpPr>
        <p:spPr/>
        <p:txBody>
          <a:bodyPr/>
          <a:lstStyle/>
          <a:p>
            <a:pPr>
              <a:defRPr/>
            </a:pPr>
            <a:r>
              <a:rPr lang="en-US" smtClean="0"/>
              <a:t>© 2019 Warren B. Powell</a:t>
            </a:r>
            <a:endParaRPr lang="en-US" dirty="0"/>
          </a:p>
        </p:txBody>
      </p:sp>
    </p:spTree>
    <p:extLst>
      <p:ext uri="{BB962C8B-B14F-4D97-AF65-F5344CB8AC3E}">
        <p14:creationId xmlns:p14="http://schemas.microsoft.com/office/powerpoint/2010/main" val="3702439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CIV 411 11 Intro and overview">
  <a:themeElements>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 411 11 Intro and ov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Times New Roman" pitchFamily="18"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i="0" dirty="0" smtClean="0"/>
        </a:defPPr>
      </a:lstStyle>
    </a:txDef>
  </a:objectDefaults>
  <a:extraClrSchemeLst>
    <a:extraClrScheme>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V 411 11 Intro and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V 411 11 Intro and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V 411 11 Intro and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V 411 11 Intro and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V 411 11 Intro and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V 411 11 Intro and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Documents\Coursework\CIV 411 Lectures\CIV 411 11 Intro and overview.ppt</Template>
  <TotalTime>129380</TotalTime>
  <Pages>28</Pages>
  <Words>1028</Words>
  <Application>Microsoft Office PowerPoint</Application>
  <PresentationFormat>On-screen Show (4:3)</PresentationFormat>
  <Paragraphs>215</Paragraphs>
  <Slides>12</Slides>
  <Notes>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12</vt:i4>
      </vt:variant>
    </vt:vector>
  </HeadingPairs>
  <TitlesOfParts>
    <vt:vector size="19" baseType="lpstr">
      <vt:lpstr>Cambria Math</vt:lpstr>
      <vt:lpstr>Symbol</vt:lpstr>
      <vt:lpstr>Times New Roman</vt:lpstr>
      <vt:lpstr>CIV 411 11 Intro and overview</vt:lpstr>
      <vt:lpstr>Microsoft ClipArt Gallery</vt:lpstr>
      <vt:lpstr>Equation</vt:lpstr>
      <vt:lpstr>MathType 6.0 Equation</vt:lpstr>
      <vt:lpstr>Modeling sequential decision problems</vt:lpstr>
      <vt:lpstr>Modeling sequential decision problems</vt:lpstr>
      <vt:lpstr>Modeling sequential decision problems</vt:lpstr>
      <vt:lpstr>PowerPoint Presentation</vt:lpstr>
      <vt:lpstr>PowerPoint Presentation</vt:lpstr>
      <vt:lpstr>Elements of a dynamic model</vt:lpstr>
      <vt:lpstr>Elements of a dynamic model</vt:lpstr>
      <vt:lpstr>The universal framework</vt:lpstr>
      <vt:lpstr>The universal framework</vt:lpstr>
      <vt:lpstr>An energy storage problem</vt:lpstr>
      <vt:lpstr>PowerPoint Presentation</vt:lpstr>
      <vt:lpstr>PowerPoint Presentation</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languages</dc:title>
  <dc:creator>Warren B. Powell</dc:creator>
  <cp:lastModifiedBy>Warren Powell</cp:lastModifiedBy>
  <cp:revision>1743</cp:revision>
  <cp:lastPrinted>2018-10-17T11:53:53Z</cp:lastPrinted>
  <dcterms:created xsi:type="dcterms:W3CDTF">1999-09-07T20:53:13Z</dcterms:created>
  <dcterms:modified xsi:type="dcterms:W3CDTF">2019-04-12T23:45:04Z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documents\Web pages\castle_web_page\Powerpoint</vt:lpwstr>
  </property>
</Properties>
</file>