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2"/>
  </p:notesMasterIdLst>
  <p:handoutMasterIdLst>
    <p:handoutMasterId r:id="rId33"/>
  </p:handoutMasterIdLst>
  <p:sldIdLst>
    <p:sldId id="1913" r:id="rId2"/>
    <p:sldId id="1943" r:id="rId3"/>
    <p:sldId id="1915" r:id="rId4"/>
    <p:sldId id="1916" r:id="rId5"/>
    <p:sldId id="1917" r:id="rId6"/>
    <p:sldId id="1918" r:id="rId7"/>
    <p:sldId id="1919" r:id="rId8"/>
    <p:sldId id="1920" r:id="rId9"/>
    <p:sldId id="1921" r:id="rId10"/>
    <p:sldId id="1922" r:id="rId11"/>
    <p:sldId id="1923" r:id="rId12"/>
    <p:sldId id="1924" r:id="rId13"/>
    <p:sldId id="1944" r:id="rId14"/>
    <p:sldId id="1925" r:id="rId15"/>
    <p:sldId id="1926" r:id="rId16"/>
    <p:sldId id="1927" r:id="rId17"/>
    <p:sldId id="1928" r:id="rId18"/>
    <p:sldId id="1929" r:id="rId19"/>
    <p:sldId id="1930" r:id="rId20"/>
    <p:sldId id="1931" r:id="rId21"/>
    <p:sldId id="1932" r:id="rId22"/>
    <p:sldId id="1933" r:id="rId23"/>
    <p:sldId id="1945" r:id="rId24"/>
    <p:sldId id="1936" r:id="rId25"/>
    <p:sldId id="1937" r:id="rId26"/>
    <p:sldId id="1938" r:id="rId27"/>
    <p:sldId id="1939" r:id="rId28"/>
    <p:sldId id="1940" r:id="rId29"/>
    <p:sldId id="1946" r:id="rId30"/>
    <p:sldId id="1947" r:id="rId31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FF"/>
    <a:srgbClr val="3399FF"/>
    <a:srgbClr val="FF0000"/>
    <a:srgbClr val="47DCFF"/>
    <a:srgbClr val="00CCFF"/>
    <a:srgbClr val="66CCFF"/>
    <a:srgbClr val="0099FF"/>
    <a:srgbClr val="00CC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2" autoAdjust="0"/>
    <p:restoredTop sz="90556" autoAdjust="0"/>
  </p:normalViewPr>
  <p:slideViewPr>
    <p:cSldViewPr snapToGrid="0">
      <p:cViewPr>
        <p:scale>
          <a:sx n="66" d="100"/>
          <a:sy n="66" d="100"/>
        </p:scale>
        <p:origin x="-142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1830" y="-78"/>
      </p:cViewPr>
      <p:guideLst>
        <p:guide orient="horz" pos="3023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9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07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1350" cy="506413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910" tIns="50454" rIns="100910" bIns="50454" numCol="1" anchor="t" anchorCtr="0" compatLnSpc="1">
            <a:prstTxWarp prst="textNoShape">
              <a:avLst/>
            </a:prstTxWarp>
          </a:bodyPr>
          <a:lstStyle>
            <a:lvl1pPr algn="l" defTabSz="1008063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05275" y="0"/>
            <a:ext cx="3181350" cy="506413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910" tIns="50454" rIns="100910" bIns="50454" numCol="1" anchor="t" anchorCtr="0" compatLnSpc="1">
            <a:prstTxWarp prst="textNoShape">
              <a:avLst/>
            </a:prstTxWarp>
          </a:bodyPr>
          <a:lstStyle>
            <a:lvl1pPr algn="r" defTabSz="1008063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3975" y="758825"/>
            <a:ext cx="4725988" cy="3544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9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4888" y="4556125"/>
            <a:ext cx="5360987" cy="430053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910" tIns="50454" rIns="100910" bIns="50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81350" cy="50958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910" tIns="50454" rIns="100910" bIns="50454" numCol="1" anchor="b" anchorCtr="0" compatLnSpc="1">
            <a:prstTxWarp prst="textNoShape">
              <a:avLst/>
            </a:prstTxWarp>
          </a:bodyPr>
          <a:lstStyle>
            <a:lvl1pPr algn="l" defTabSz="1008063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05275" y="9109075"/>
            <a:ext cx="3181350" cy="50958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910" tIns="50454" rIns="100910" bIns="50454" numCol="1" anchor="b" anchorCtr="0" compatLnSpc="1">
            <a:prstTxWarp prst="textNoShape">
              <a:avLst/>
            </a:prstTxWarp>
          </a:bodyPr>
          <a:lstStyle>
            <a:lvl1pPr algn="r" defTabSz="1008063">
              <a:defRPr sz="1400" i="0"/>
            </a:lvl1pPr>
          </a:lstStyle>
          <a:p>
            <a:pPr>
              <a:defRPr/>
            </a:pPr>
            <a:fld id="{DD0A9F78-39CE-4DDC-A26E-05BD6400C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84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>
            <a:lvl1pPr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8FFF06-6116-4B60-9160-C86D3FC8DB77}" type="slidenum">
              <a:rPr lang="en-US" i="0" smtClean="0"/>
              <a:pPr/>
              <a:t>1</a:t>
            </a:fld>
            <a:endParaRPr lang="en-US" i="0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7"/>
          <p:cNvSpPr txBox="1">
            <a:spLocks noGrp="1" noChangeArrowheads="1"/>
          </p:cNvSpPr>
          <p:nvPr/>
        </p:nvSpPr>
        <p:spPr bwMode="auto">
          <a:xfrm>
            <a:off x="4105275" y="9109076"/>
            <a:ext cx="31813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100900" tIns="50449" rIns="100900" bIns="50449" anchor="b"/>
          <a:lstStyle>
            <a:lvl1pPr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1501A62-29A4-484A-94EF-8C9264949D2E}" type="slidenum">
              <a:rPr lang="en-US" sz="1400" i="0"/>
              <a:pPr algn="r"/>
              <a:t>17</a:t>
            </a:fld>
            <a:endParaRPr lang="en-US" sz="1400" i="0"/>
          </a:p>
        </p:txBody>
      </p:sp>
      <p:sp>
        <p:nvSpPr>
          <p:cNvPr id="534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7"/>
          <p:cNvSpPr txBox="1">
            <a:spLocks noGrp="1" noChangeArrowheads="1"/>
          </p:cNvSpPr>
          <p:nvPr/>
        </p:nvSpPr>
        <p:spPr bwMode="auto">
          <a:xfrm>
            <a:off x="4105275" y="9109076"/>
            <a:ext cx="31813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100900" tIns="50449" rIns="100900" bIns="50449" anchor="b"/>
          <a:lstStyle>
            <a:lvl1pPr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9DA9D5A-2258-4D2D-8529-72D2E57FDF3B}" type="slidenum">
              <a:rPr lang="en-US" sz="1400" i="0"/>
              <a:pPr algn="r"/>
              <a:t>18</a:t>
            </a:fld>
            <a:endParaRPr lang="en-US" sz="1400" i="0"/>
          </a:p>
        </p:txBody>
      </p:sp>
      <p:sp>
        <p:nvSpPr>
          <p:cNvPr id="536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7"/>
          <p:cNvSpPr txBox="1">
            <a:spLocks noGrp="1" noChangeArrowheads="1"/>
          </p:cNvSpPr>
          <p:nvPr/>
        </p:nvSpPr>
        <p:spPr bwMode="auto">
          <a:xfrm>
            <a:off x="4105275" y="9109076"/>
            <a:ext cx="31813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100900" tIns="50449" rIns="100900" bIns="50449" anchor="b"/>
          <a:lstStyle>
            <a:lvl1pPr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A81A30D-3AF3-4E86-B9EE-5E1CB8CAA44F}" type="slidenum">
              <a:rPr lang="en-US" sz="1400" i="0"/>
              <a:pPr algn="r"/>
              <a:t>19</a:t>
            </a:fld>
            <a:endParaRPr lang="en-US" sz="1400" i="0"/>
          </a:p>
        </p:txBody>
      </p:sp>
      <p:sp>
        <p:nvSpPr>
          <p:cNvPr id="538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F073E-431B-4A0E-8313-74C7C123651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38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>
            <a:lvl1pPr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7C83F4-F18A-4F00-9707-447A755CB29A}" type="slidenum">
              <a:rPr lang="en-US" i="0" smtClean="0"/>
              <a:pPr/>
              <a:t>29</a:t>
            </a:fld>
            <a:endParaRPr lang="en-US" i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>
            <a:lvl1pPr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7C83F4-F18A-4F00-9707-447A755CB29A}" type="slidenum">
              <a:rPr lang="en-US" i="0" smtClean="0"/>
              <a:pPr/>
              <a:t>30</a:t>
            </a:fld>
            <a:endParaRPr lang="en-US" i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C8FB6-E424-49CA-91C1-786591C0CB8F}" type="slidenum">
              <a:rPr lang="en-US"/>
              <a:pPr/>
              <a:t>3</a:t>
            </a:fld>
            <a:endParaRPr lang="en-US"/>
          </a:p>
        </p:txBody>
      </p:sp>
      <p:sp>
        <p:nvSpPr>
          <p:cNvPr id="312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B1874-496F-4324-AA2E-2EEE06FD5405}" type="slidenum">
              <a:rPr lang="en-US"/>
              <a:pPr/>
              <a:t>4</a:t>
            </a:fld>
            <a:endParaRPr lang="en-US"/>
          </a:p>
        </p:txBody>
      </p:sp>
      <p:sp>
        <p:nvSpPr>
          <p:cNvPr id="312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2F34D-E73F-4C92-A75F-8F2BB52A13EC}" type="slidenum">
              <a:rPr lang="en-US"/>
              <a:pPr/>
              <a:t>5</a:t>
            </a:fld>
            <a:endParaRPr lang="en-US"/>
          </a:p>
        </p:txBody>
      </p:sp>
      <p:sp>
        <p:nvSpPr>
          <p:cNvPr id="312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11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7"/>
          <p:cNvSpPr txBox="1">
            <a:spLocks noGrp="1" noChangeArrowheads="1"/>
          </p:cNvSpPr>
          <p:nvPr/>
        </p:nvSpPr>
        <p:spPr bwMode="auto">
          <a:xfrm>
            <a:off x="4105275" y="9109076"/>
            <a:ext cx="31813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100900" tIns="50449" rIns="100900" bIns="50449" anchor="b"/>
          <a:lstStyle>
            <a:lvl1pPr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319C55D-1D1A-4EBB-A2D5-1D6409430FB0}" type="slidenum">
              <a:rPr lang="en-US" sz="1400" i="0"/>
              <a:pPr algn="r"/>
              <a:t>15</a:t>
            </a:fld>
            <a:endParaRPr lang="en-US" sz="1400" i="0"/>
          </a:p>
        </p:txBody>
      </p:sp>
      <p:sp>
        <p:nvSpPr>
          <p:cNvPr id="532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7"/>
          <p:cNvSpPr txBox="1">
            <a:spLocks noGrp="1" noChangeArrowheads="1"/>
          </p:cNvSpPr>
          <p:nvPr/>
        </p:nvSpPr>
        <p:spPr bwMode="auto">
          <a:xfrm>
            <a:off x="4105275" y="9109076"/>
            <a:ext cx="31813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100900" tIns="50449" rIns="100900" bIns="50449" anchor="b"/>
          <a:lstStyle>
            <a:lvl1pPr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319C55D-1D1A-4EBB-A2D5-1D6409430FB0}" type="slidenum">
              <a:rPr lang="en-US" sz="1400" i="0"/>
              <a:pPr algn="r"/>
              <a:t>16</a:t>
            </a:fld>
            <a:endParaRPr lang="en-US" sz="1400" i="0"/>
          </a:p>
        </p:txBody>
      </p:sp>
      <p:sp>
        <p:nvSpPr>
          <p:cNvPr id="532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Warren B. Powell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Warren B. Powell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C1B746-D40F-4268-B653-9A35059D1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7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Warren B. Powell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4025F6B-BD9A-4376-BA98-5ED510D35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3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Warren B. Powell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92976A-0F68-4D9C-866E-86FE193EE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957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Warren B. Powell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27824A-19B3-470B-9710-9D7975BED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1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Warren B. Powell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7CF53EC-859C-491E-9CEF-80A6DED9D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Warren B. Powell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3CDD86-EA66-432E-960A-948662D1B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Warren B. Powell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8028B9-87C7-4915-BF62-49E2F3848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6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8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32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Warren B. Powell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221606-0BD6-4DF6-BCF5-523EBE063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0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Warren B. Powell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113E9EA-036B-4E6B-A491-DE5A32F5B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8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3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Warren B. Powell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Warren B. Powell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F94E3D-564D-4CBF-8BAD-D2060DED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Warren B. Powell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CDB460-1919-452B-A421-B45A16915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1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2910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Tx/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11" Type="http://schemas.openxmlformats.org/officeDocument/2006/relationships/image" Target="../media/image19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20.wmf"/><Relationship Id="rId9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image" Target="../media/image1.gif"/><Relationship Id="rId4" Type="http://schemas.openxmlformats.org/officeDocument/2006/relationships/image" Target="../media/image20.wmf"/><Relationship Id="rId9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11" Type="http://schemas.openxmlformats.org/officeDocument/2006/relationships/image" Target="../media/image19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0.wmf"/><Relationship Id="rId9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11" Type="http://schemas.openxmlformats.org/officeDocument/2006/relationships/image" Target="../media/image26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20.wmf"/><Relationship Id="rId9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0.wmf"/><Relationship Id="rId9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microsoft.com/office/2007/relationships/hdphoto" Target="../media/hdphoto1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24447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r>
              <a:rPr lang="en-US" sz="3600" i="0" dirty="0" smtClean="0">
                <a:solidFill>
                  <a:schemeClr val="bg1"/>
                </a:solidFill>
              </a:rPr>
              <a:t>Computational Stochastic Optimization:</a:t>
            </a:r>
          </a:p>
          <a:p>
            <a:r>
              <a:rPr lang="en-US" sz="3200" i="0" dirty="0" smtClean="0">
                <a:solidFill>
                  <a:schemeClr val="bg1"/>
                </a:solidFill>
              </a:rPr>
              <a:t>Modeling</a:t>
            </a:r>
            <a:endParaRPr lang="en-US" sz="3200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endParaRPr lang="en-US" sz="2400" b="1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endParaRPr lang="en-US" sz="2000" b="1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r>
              <a:rPr lang="en-US" sz="2000" b="1" i="0" smtClean="0">
                <a:solidFill>
                  <a:schemeClr val="bg1"/>
                </a:solidFill>
              </a:rPr>
              <a:t>October 25</a:t>
            </a:r>
            <a:r>
              <a:rPr lang="en-US" sz="2000" b="1" i="0" dirty="0" smtClean="0">
                <a:solidFill>
                  <a:schemeClr val="bg1"/>
                </a:solidFill>
              </a:rPr>
              <a:t>, 2012</a:t>
            </a:r>
            <a:endParaRPr lang="en-US" sz="2000" b="1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endParaRPr lang="en-US" sz="2000" b="1" i="0" dirty="0">
              <a:solidFill>
                <a:schemeClr val="bg1"/>
              </a:solidFill>
            </a:endParaRP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3790950" y="42481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>
              <a:lnSpc>
                <a:spcPct val="92000"/>
              </a:lnSpc>
            </a:pPr>
            <a:r>
              <a:rPr lang="en-US" sz="2400" b="1" i="0" dirty="0">
                <a:solidFill>
                  <a:schemeClr val="bg1"/>
                </a:solidFill>
              </a:rPr>
              <a:t>Warren Powell</a:t>
            </a:r>
          </a:p>
          <a:p>
            <a:pPr>
              <a:lnSpc>
                <a:spcPct val="92000"/>
              </a:lnSpc>
            </a:pPr>
            <a:r>
              <a:rPr lang="en-US" sz="2800" b="1" i="0" dirty="0" smtClean="0">
                <a:solidFill>
                  <a:schemeClr val="bg1"/>
                </a:solidFill>
                <a:latin typeface="Monotype Corsiva" pitchFamily="66" charset="0"/>
              </a:rPr>
              <a:t>CASTLE Laboratory</a:t>
            </a:r>
            <a:endParaRPr lang="en-US" sz="2800" b="1" i="0" dirty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lnSpc>
                <a:spcPct val="92000"/>
              </a:lnSpc>
            </a:pPr>
            <a:r>
              <a:rPr lang="en-US" sz="2400" b="1" i="0" dirty="0">
                <a:solidFill>
                  <a:schemeClr val="bg1"/>
                </a:solidFill>
              </a:rPr>
              <a:t>Princeton University</a:t>
            </a: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http://www.castlelab.princeton.edu </a:t>
            </a:r>
            <a:endParaRPr lang="en-US" sz="2800" b="1" i="0" dirty="0">
              <a:solidFill>
                <a:schemeClr val="bg1"/>
              </a:solidFill>
            </a:endParaRPr>
          </a:p>
        </p:txBody>
      </p:sp>
      <p:pic>
        <p:nvPicPr>
          <p:cNvPr id="2055" name="Picture 5" descr="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6553200"/>
            <a:ext cx="36186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dirty="0"/>
              <a:t>© </a:t>
            </a:r>
            <a:r>
              <a:rPr lang="en-US" sz="1400" dirty="0" smtClean="0"/>
              <a:t>2012 </a:t>
            </a:r>
            <a:r>
              <a:rPr lang="en-US" sz="1400" dirty="0"/>
              <a:t>Warren B. Powell, Princeton University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57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as a Markov decision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stochastic problems, many people model the problem using Bellman’s equation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w</a:t>
            </a:r>
            <a:r>
              <a:rPr lang="en-US" dirty="0" smtClean="0"/>
              <a:t>here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This is the canonical form of a dynamic program building on Bellman’s seminal research.  Simple, elegant, widely used but difficult to scale to realistic problems.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585731"/>
              </p:ext>
            </p:extLst>
          </p:nvPr>
        </p:nvGraphicFramePr>
        <p:xfrm>
          <a:off x="1774372" y="1985056"/>
          <a:ext cx="4721046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10" name="Equation" r:id="rId3" imgW="2692080" imgH="457200" progId="Equation.DSMT4">
                  <p:embed/>
                </p:oleObj>
              </mc:Choice>
              <mc:Fallback>
                <p:oleObj name="Equation" r:id="rId3" imgW="269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4372" y="1985056"/>
                        <a:ext cx="4721046" cy="80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893842"/>
              </p:ext>
            </p:extLst>
          </p:nvPr>
        </p:nvGraphicFramePr>
        <p:xfrm>
          <a:off x="1678215" y="3207891"/>
          <a:ext cx="6557420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11" name="Equation" r:id="rId5" imgW="3581280" imgH="1117440" progId="Equation.DSMT4">
                  <p:embed/>
                </p:oleObj>
              </mc:Choice>
              <mc:Fallback>
                <p:oleObj name="Equation" r:id="rId5" imgW="358128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8215" y="3207891"/>
                        <a:ext cx="6557420" cy="204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as a stochastic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third strategy is to use the vocabulary of “stochastic programming”.</a:t>
            </a:r>
          </a:p>
          <a:p>
            <a:pPr lvl="1"/>
            <a:r>
              <a:rPr lang="en-US" dirty="0" smtClean="0"/>
              <a:t>For “two-stage” stochastic programs (decisions/information, or decisions/information/ decisions), this can be written in the generic form</a:t>
            </a:r>
          </a:p>
          <a:p>
            <a:endParaRPr lang="en-US" dirty="0"/>
          </a:p>
          <a:p>
            <a:pPr lvl="2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or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where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416123"/>
              </p:ext>
            </p:extLst>
          </p:nvPr>
        </p:nvGraphicFramePr>
        <p:xfrm>
          <a:off x="2362200" y="3420158"/>
          <a:ext cx="2228194" cy="527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238" name="Equation" r:id="rId3" imgW="965160" imgH="228600" progId="Equation.DSMT4">
                  <p:embed/>
                </p:oleObj>
              </mc:Choice>
              <mc:Fallback>
                <p:oleObj name="Equation" r:id="rId3" imgW="965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3420158"/>
                        <a:ext cx="2228194" cy="527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593883"/>
              </p:ext>
            </p:extLst>
          </p:nvPr>
        </p:nvGraphicFramePr>
        <p:xfrm>
          <a:off x="2071718" y="4515518"/>
          <a:ext cx="366553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239" name="Equation" r:id="rId5" imgW="1587240" imgH="241200" progId="Equation.DSMT4">
                  <p:embed/>
                </p:oleObj>
              </mc:Choice>
              <mc:Fallback>
                <p:oleObj name="Equation" r:id="rId5" imgW="1587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718" y="4515518"/>
                        <a:ext cx="3665537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700827"/>
              </p:ext>
            </p:extLst>
          </p:nvPr>
        </p:nvGraphicFramePr>
        <p:xfrm>
          <a:off x="2011144" y="5539467"/>
          <a:ext cx="545623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240" name="Equation" r:id="rId7" imgW="2361960" imgH="241200" progId="Equation.DSMT4">
                  <p:embed/>
                </p:oleObj>
              </mc:Choice>
              <mc:Fallback>
                <p:oleObj name="Equation" r:id="rId7" imgW="236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144" y="5539467"/>
                        <a:ext cx="5456238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as a stochastic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this talk, we will focus on multistage, sequential problems.  Later in the presentation we show how the stochastic programming community models multistage, stochastic optimization problems.</a:t>
            </a:r>
          </a:p>
          <a:p>
            <a:r>
              <a:rPr lang="en-US" sz="2400" dirty="0" smtClean="0"/>
              <a:t>We are going to show that (for sequential problems), dynamic programming and stochastic programming begin by providing a </a:t>
            </a:r>
            <a:r>
              <a:rPr lang="en-US" sz="2400" i="1" dirty="0" smtClean="0"/>
              <a:t>model</a:t>
            </a:r>
            <a:r>
              <a:rPr lang="en-US" sz="2400" dirty="0" smtClean="0"/>
              <a:t> of a sequential problem (which we refer to as a dynamic program).</a:t>
            </a:r>
          </a:p>
          <a:p>
            <a:r>
              <a:rPr lang="en-US" sz="2400" dirty="0" smtClean="0"/>
              <a:t>However, we will show that stochastic programming (for sequential problems) is actually modeling what we will call the </a:t>
            </a:r>
            <a:r>
              <a:rPr lang="en-US" sz="2400" i="1" dirty="0" err="1" smtClean="0"/>
              <a:t>lookahead</a:t>
            </a:r>
            <a:r>
              <a:rPr lang="en-US" sz="2400" i="1" dirty="0" smtClean="0"/>
              <a:t> model</a:t>
            </a:r>
            <a:r>
              <a:rPr lang="en-US" sz="2400" dirty="0" smtClean="0"/>
              <a:t> (which is itself a dynamic program).  This gives us what we will call a </a:t>
            </a:r>
            <a:r>
              <a:rPr lang="en-US" sz="2400" i="1" dirty="0" err="1" smtClean="0"/>
              <a:t>lookahead</a:t>
            </a:r>
            <a:r>
              <a:rPr lang="en-US" sz="2400" i="1" dirty="0" smtClean="0"/>
              <a:t> policy</a:t>
            </a:r>
            <a:r>
              <a:rPr lang="en-US" sz="2400" dirty="0" smtClean="0"/>
              <a:t> for solving dynamic programs.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 i="0">
              <a:solidFill>
                <a:schemeClr val="bg1"/>
              </a:solidFill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F91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Overview and major problem classes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to model a sequential decision problem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Steps in the modeling process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Examples (underdevelopment)</a:t>
            </a:r>
          </a:p>
          <a:p>
            <a:pPr>
              <a:buSzPct val="80000"/>
            </a:pP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SzPct val="80000"/>
            </a:pP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lack a standard language for modeling sequential, stochastic decision problems.</a:t>
            </a:r>
          </a:p>
          <a:p>
            <a:pPr lvl="1"/>
            <a:r>
              <a:rPr lang="en-US" dirty="0" smtClean="0"/>
              <a:t>In the slides that follow, we propose to model problems along five fundamental dimensions:</a:t>
            </a:r>
          </a:p>
          <a:p>
            <a:pPr lvl="2"/>
            <a:r>
              <a:rPr lang="en-US" dirty="0" smtClean="0"/>
              <a:t>State variables</a:t>
            </a:r>
          </a:p>
          <a:p>
            <a:pPr lvl="2"/>
            <a:r>
              <a:rPr lang="en-US" dirty="0" smtClean="0"/>
              <a:t>Decision variables</a:t>
            </a:r>
          </a:p>
          <a:p>
            <a:pPr lvl="2"/>
            <a:r>
              <a:rPr lang="en-US" dirty="0" smtClean="0"/>
              <a:t>Exogenous information processes</a:t>
            </a:r>
          </a:p>
          <a:p>
            <a:pPr lvl="2"/>
            <a:r>
              <a:rPr lang="en-US" dirty="0" smtClean="0"/>
              <a:t>Transition function</a:t>
            </a:r>
          </a:p>
          <a:p>
            <a:pPr lvl="2"/>
            <a:r>
              <a:rPr lang="en-US" dirty="0" smtClean="0"/>
              <a:t>Objective function</a:t>
            </a:r>
          </a:p>
          <a:p>
            <a:pPr lvl="1"/>
            <a:r>
              <a:rPr lang="en-US" dirty="0" smtClean="0"/>
              <a:t>This framework is widely followed in the control theory community, and almost completely ignored in operations research and computer science.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Slide Number Placeholder 5"/>
          <p:cNvSpPr txBox="1">
            <a:spLocks noGrp="1"/>
          </p:cNvSpPr>
          <p:nvPr/>
        </p:nvSpPr>
        <p:spPr bwMode="auto">
          <a:xfrm>
            <a:off x="6553200" y="65341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i="0"/>
              <a:t>Slide </a:t>
            </a:r>
            <a:fld id="{9203091A-ED9A-4F1D-98A0-1500A2AD729F}" type="slidenum">
              <a:rPr lang="en-US" sz="1400" i="0"/>
              <a:pPr algn="r"/>
              <a:t>15</a:t>
            </a:fld>
            <a:endParaRPr lang="en-US" sz="1400" i="0"/>
          </a:p>
        </p:txBody>
      </p:sp>
      <p:sp>
        <p:nvSpPr>
          <p:cNvPr id="531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Modeling dynamic problems</a:t>
            </a:r>
            <a:endParaRPr lang="en-US" dirty="0" smtClean="0"/>
          </a:p>
        </p:txBody>
      </p:sp>
      <p:sp>
        <p:nvSpPr>
          <p:cNvPr id="53146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The system state:</a:t>
            </a:r>
          </a:p>
        </p:txBody>
      </p:sp>
      <p:grpSp>
        <p:nvGrpSpPr>
          <p:cNvPr id="531462" name="Group 4"/>
          <p:cNvGrpSpPr>
            <a:grpSpLocks/>
          </p:cNvGrpSpPr>
          <p:nvPr/>
        </p:nvGrpSpPr>
        <p:grpSpPr bwMode="auto">
          <a:xfrm>
            <a:off x="631825" y="1911350"/>
            <a:ext cx="946150" cy="4121150"/>
            <a:chOff x="398" y="1204"/>
            <a:chExt cx="596" cy="2596"/>
          </a:xfrm>
        </p:grpSpPr>
        <p:pic>
          <p:nvPicPr>
            <p:cNvPr id="531463" name="Picture 5" descr="MCj0298001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" y="1204"/>
              <a:ext cx="572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1464" name="Picture 6" descr="MCj0150809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" y="1916"/>
              <a:ext cx="476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1465" name="Picture 7" descr="MCj0233351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2639"/>
              <a:ext cx="47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1466" name="Picture 8" descr="MCj0352588000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" y="3223"/>
              <a:ext cx="587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3146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011861"/>
              </p:ext>
            </p:extLst>
          </p:nvPr>
        </p:nvGraphicFramePr>
        <p:xfrm>
          <a:off x="2450420" y="1667329"/>
          <a:ext cx="6124575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58" name="Equation" r:id="rId8" imgW="3771720" imgH="2311200" progId="Equation.DSMT4">
                  <p:embed/>
                </p:oleObj>
              </mc:Choice>
              <mc:Fallback>
                <p:oleObj name="Equation" r:id="rId8" imgW="3771720" imgH="23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420" y="1667329"/>
                        <a:ext cx="6124575" cy="3756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468" name="Object 10"/>
          <p:cNvGraphicFramePr>
            <a:graphicFrameLocks noChangeAspect="1"/>
          </p:cNvGraphicFramePr>
          <p:nvPr/>
        </p:nvGraphicFramePr>
        <p:xfrm>
          <a:off x="1809750" y="2017713"/>
          <a:ext cx="558800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59" name="Equation" r:id="rId10" imgW="190440" imgH="1371600" progId="Equation.DSMT4">
                  <p:embed/>
                </p:oleObj>
              </mc:Choice>
              <mc:Fallback>
                <p:oleObj name="Equation" r:id="rId10" imgW="19044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017713"/>
                        <a:ext cx="558800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76714" y="5570836"/>
            <a:ext cx="641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The state variable is the minimally dimensioned function of history that is necessary and sufficient to calculate the decision function, cost function and transition function.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Slide Number Placeholder 5"/>
          <p:cNvSpPr txBox="1">
            <a:spLocks noGrp="1"/>
          </p:cNvSpPr>
          <p:nvPr/>
        </p:nvSpPr>
        <p:spPr bwMode="auto">
          <a:xfrm>
            <a:off x="6553200" y="65341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i="0"/>
              <a:t>Slide </a:t>
            </a:r>
            <a:fld id="{9203091A-ED9A-4F1D-98A0-1500A2AD729F}" type="slidenum">
              <a:rPr lang="en-US" sz="1400" i="0"/>
              <a:pPr algn="r"/>
              <a:t>16</a:t>
            </a:fld>
            <a:endParaRPr lang="en-US" sz="1400" i="0"/>
          </a:p>
        </p:txBody>
      </p:sp>
      <p:sp>
        <p:nvSpPr>
          <p:cNvPr id="531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Modeling dynamic problems</a:t>
            </a:r>
            <a:endParaRPr lang="en-US" dirty="0" smtClean="0"/>
          </a:p>
        </p:txBody>
      </p:sp>
      <p:sp>
        <p:nvSpPr>
          <p:cNvPr id="53146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The system state:</a:t>
            </a:r>
          </a:p>
        </p:txBody>
      </p:sp>
      <p:grpSp>
        <p:nvGrpSpPr>
          <p:cNvPr id="531462" name="Group 4"/>
          <p:cNvGrpSpPr>
            <a:grpSpLocks/>
          </p:cNvGrpSpPr>
          <p:nvPr/>
        </p:nvGrpSpPr>
        <p:grpSpPr bwMode="auto">
          <a:xfrm>
            <a:off x="631825" y="1911350"/>
            <a:ext cx="946150" cy="4121150"/>
            <a:chOff x="398" y="1204"/>
            <a:chExt cx="596" cy="2596"/>
          </a:xfrm>
        </p:grpSpPr>
        <p:pic>
          <p:nvPicPr>
            <p:cNvPr id="531463" name="Picture 5" descr="MCj0298001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" y="1204"/>
              <a:ext cx="572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1464" name="Picture 6" descr="MCj0150809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" y="1916"/>
              <a:ext cx="476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1465" name="Picture 7" descr="MCj0233351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2639"/>
              <a:ext cx="47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1466" name="Picture 8" descr="MCj0352588000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" y="3223"/>
              <a:ext cx="587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31468" name="Object 10"/>
          <p:cNvGraphicFramePr>
            <a:graphicFrameLocks noChangeAspect="1"/>
          </p:cNvGraphicFramePr>
          <p:nvPr/>
        </p:nvGraphicFramePr>
        <p:xfrm>
          <a:off x="1809750" y="2017713"/>
          <a:ext cx="558800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278" name="Equation" r:id="rId8" imgW="190440" imgH="1371600" progId="Equation.DSMT4">
                  <p:embed/>
                </p:oleObj>
              </mc:Choice>
              <mc:Fallback>
                <p:oleObj name="Equation" r:id="rId8" imgW="19044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017713"/>
                        <a:ext cx="558800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892300" y="1676400"/>
            <a:ext cx="69088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10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2000" i="0" dirty="0" smtClean="0"/>
              <a:t>The state variable is, without question, one of the most controversial concepts in stochastic optimization.</a:t>
            </a:r>
          </a:p>
          <a:p>
            <a:pPr lvl="1"/>
            <a:r>
              <a:rPr lang="en-US" sz="2000" i="0" dirty="0" smtClean="0"/>
              <a:t>A number of leading authors will either claim that it cannot be defined, or should not.</a:t>
            </a:r>
          </a:p>
          <a:p>
            <a:pPr lvl="1"/>
            <a:r>
              <a:rPr lang="en-US" sz="2000" i="0" dirty="0" smtClean="0"/>
              <a:t>We argue that students need to learn how to model a system properly, and the state variable is central to a proper model.</a:t>
            </a:r>
          </a:p>
          <a:p>
            <a:pPr lvl="1"/>
            <a:r>
              <a:rPr lang="en-US" sz="2000" i="0" dirty="0" smtClean="0"/>
              <a:t>Our definition insists that the state variable include all the information we need to make a decision (and only the information needed), now or in the future. We also feel that it should be “minimally dimensioned” which is to say, as simple and compact as possible. </a:t>
            </a:r>
          </a:p>
          <a:p>
            <a:pPr lvl="1"/>
            <a:r>
              <a:rPr lang="en-US" sz="2000" i="0" dirty="0" smtClean="0"/>
              <a:t>This means that all (properly modeled) dynamic systems are </a:t>
            </a:r>
            <a:r>
              <a:rPr lang="en-US" sz="2000" i="0" dirty="0" err="1" smtClean="0"/>
              <a:t>Markovian</a:t>
            </a:r>
            <a:r>
              <a:rPr lang="en-US" sz="2000" i="0" dirty="0" smtClean="0"/>
              <a:t>, eliminating the need for the concept of “history dependent” processes.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7" name="Slide Number Placeholder 5"/>
          <p:cNvSpPr txBox="1">
            <a:spLocks noGrp="1"/>
          </p:cNvSpPr>
          <p:nvPr/>
        </p:nvSpPr>
        <p:spPr bwMode="auto">
          <a:xfrm>
            <a:off x="6553200" y="65341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i="0"/>
              <a:t>Slide </a:t>
            </a:r>
            <a:fld id="{64F8763A-DF7F-4717-A152-CB0BDC21DBE4}" type="slidenum">
              <a:rPr lang="en-US" sz="1400" i="0"/>
              <a:pPr algn="r"/>
              <a:t>17</a:t>
            </a:fld>
            <a:endParaRPr lang="en-US" sz="1400" i="0"/>
          </a:p>
        </p:txBody>
      </p:sp>
      <p:sp>
        <p:nvSpPr>
          <p:cNvPr id="5335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Modeling dynamic problems</a:t>
            </a:r>
            <a:endParaRPr lang="en-US" dirty="0" smtClean="0"/>
          </a:p>
        </p:txBody>
      </p:sp>
      <p:sp>
        <p:nvSpPr>
          <p:cNvPr id="53350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ecisions:</a:t>
            </a:r>
          </a:p>
        </p:txBody>
      </p:sp>
      <p:grpSp>
        <p:nvGrpSpPr>
          <p:cNvPr id="533510" name="Group 4"/>
          <p:cNvGrpSpPr>
            <a:grpSpLocks/>
          </p:cNvGrpSpPr>
          <p:nvPr/>
        </p:nvGrpSpPr>
        <p:grpSpPr bwMode="auto">
          <a:xfrm>
            <a:off x="631825" y="1911350"/>
            <a:ext cx="946150" cy="4121150"/>
            <a:chOff x="398" y="1204"/>
            <a:chExt cx="596" cy="2596"/>
          </a:xfrm>
        </p:grpSpPr>
        <p:pic>
          <p:nvPicPr>
            <p:cNvPr id="533511" name="Picture 5" descr="MCj0298001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" y="1204"/>
              <a:ext cx="572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3512" name="Picture 6" descr="MCj0150809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" y="1916"/>
              <a:ext cx="476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3513" name="Picture 7" descr="MCj0233351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2639"/>
              <a:ext cx="47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3514" name="Picture 8" descr="MCj0352588000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" y="3223"/>
              <a:ext cx="587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335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21995"/>
              </p:ext>
            </p:extLst>
          </p:nvPr>
        </p:nvGraphicFramePr>
        <p:xfrm>
          <a:off x="2416174" y="1633463"/>
          <a:ext cx="6122237" cy="253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10" name="Equation" r:id="rId8" imgW="3809880" imgH="1574640" progId="Equation.DSMT4">
                  <p:embed/>
                </p:oleObj>
              </mc:Choice>
              <mc:Fallback>
                <p:oleObj name="Equation" r:id="rId8" imgW="380988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4" y="1633463"/>
                        <a:ext cx="6122237" cy="2532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16" name="Object 10"/>
          <p:cNvGraphicFramePr>
            <a:graphicFrameLocks noChangeAspect="1"/>
          </p:cNvGraphicFramePr>
          <p:nvPr/>
        </p:nvGraphicFramePr>
        <p:xfrm>
          <a:off x="1809750" y="2017713"/>
          <a:ext cx="558800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11" name="Equation" r:id="rId10" imgW="190440" imgH="1371600" progId="Equation.DSMT4">
                  <p:embed/>
                </p:oleObj>
              </mc:Choice>
              <mc:Fallback>
                <p:oleObj name="Equation" r:id="rId10" imgW="19044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017713"/>
                        <a:ext cx="558800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390612"/>
              </p:ext>
            </p:extLst>
          </p:nvPr>
        </p:nvGraphicFramePr>
        <p:xfrm>
          <a:off x="2438400" y="4321175"/>
          <a:ext cx="6605588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12" name="Equation" r:id="rId12" imgW="4012920" imgH="1371600" progId="Equation.DSMT4">
                  <p:embed/>
                </p:oleObj>
              </mc:Choice>
              <mc:Fallback>
                <p:oleObj name="Equation" r:id="rId12" imgW="401292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321175"/>
                        <a:ext cx="6605588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5" name="Slide Number Placeholder 5"/>
          <p:cNvSpPr txBox="1">
            <a:spLocks noGrp="1"/>
          </p:cNvSpPr>
          <p:nvPr/>
        </p:nvSpPr>
        <p:spPr bwMode="auto">
          <a:xfrm>
            <a:off x="6553200" y="65341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i="0"/>
              <a:t>Slide </a:t>
            </a:r>
            <a:fld id="{9D271B69-EEB3-48CA-A9AE-30FFCF26F7B5}" type="slidenum">
              <a:rPr lang="en-US" sz="1400" i="0"/>
              <a:pPr algn="r"/>
              <a:t>18</a:t>
            </a:fld>
            <a:endParaRPr lang="en-US" sz="1400" i="0"/>
          </a:p>
        </p:txBody>
      </p:sp>
      <p:sp>
        <p:nvSpPr>
          <p:cNvPr id="5355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Modeling dynamic problems</a:t>
            </a:r>
            <a:endParaRPr lang="en-US" dirty="0" smtClean="0"/>
          </a:p>
        </p:txBody>
      </p:sp>
      <p:sp>
        <p:nvSpPr>
          <p:cNvPr id="5355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533400"/>
          </a:xfrm>
        </p:spPr>
        <p:txBody>
          <a:bodyPr/>
          <a:lstStyle/>
          <a:p>
            <a:r>
              <a:rPr lang="en-US" smtClean="0"/>
              <a:t>Exogenous information:</a:t>
            </a:r>
          </a:p>
        </p:txBody>
      </p:sp>
      <p:grpSp>
        <p:nvGrpSpPr>
          <p:cNvPr id="535558" name="Group 4"/>
          <p:cNvGrpSpPr>
            <a:grpSpLocks/>
          </p:cNvGrpSpPr>
          <p:nvPr/>
        </p:nvGrpSpPr>
        <p:grpSpPr bwMode="auto">
          <a:xfrm>
            <a:off x="631825" y="1911350"/>
            <a:ext cx="946150" cy="4121150"/>
            <a:chOff x="398" y="1204"/>
            <a:chExt cx="596" cy="2596"/>
          </a:xfrm>
        </p:grpSpPr>
        <p:pic>
          <p:nvPicPr>
            <p:cNvPr id="535559" name="Picture 5" descr="MCj0298001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" y="1204"/>
              <a:ext cx="572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5560" name="Picture 6" descr="MCj0150809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" y="1916"/>
              <a:ext cx="476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5561" name="Picture 7" descr="MCj0233351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2639"/>
              <a:ext cx="47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5562" name="Picture 8" descr="MCj0352588000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" y="3223"/>
              <a:ext cx="587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35563" name="Object 9"/>
          <p:cNvGraphicFramePr>
            <a:graphicFrameLocks noChangeAspect="1"/>
          </p:cNvGraphicFramePr>
          <p:nvPr/>
        </p:nvGraphicFramePr>
        <p:xfrm>
          <a:off x="1809750" y="2017713"/>
          <a:ext cx="558800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30" name="Equation" r:id="rId8" imgW="190440" imgH="1371600" progId="Equation.DSMT4">
                  <p:embed/>
                </p:oleObj>
              </mc:Choice>
              <mc:Fallback>
                <p:oleObj name="Equation" r:id="rId8" imgW="19044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017713"/>
                        <a:ext cx="558800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556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032480"/>
              </p:ext>
            </p:extLst>
          </p:nvPr>
        </p:nvGraphicFramePr>
        <p:xfrm>
          <a:off x="2430463" y="1923314"/>
          <a:ext cx="6480543" cy="3282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31" name="Equation" r:id="rId10" imgW="3962160" imgH="2006280" progId="Equation.DSMT4">
                  <p:embed/>
                </p:oleObj>
              </mc:Choice>
              <mc:Fallback>
                <p:oleObj name="Equation" r:id="rId10" imgW="3962160" imgH="2006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1923314"/>
                        <a:ext cx="6480543" cy="3282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73082" y="5432950"/>
            <a:ext cx="6085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Note: Any variable indexed by t is known at time t. This convention, which is not standard in control theory, dramatically simplifies the modeling</a:t>
            </a:r>
            <a:r>
              <a:rPr lang="en-US" b="1" dirty="0"/>
              <a:t> </a:t>
            </a:r>
            <a:r>
              <a:rPr lang="en-US" b="1" dirty="0" smtClean="0"/>
              <a:t>of information.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Slide Number Placeholder 5"/>
          <p:cNvSpPr txBox="1">
            <a:spLocks noGrp="1"/>
          </p:cNvSpPr>
          <p:nvPr/>
        </p:nvSpPr>
        <p:spPr bwMode="auto">
          <a:xfrm>
            <a:off x="6553200" y="65341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i="0"/>
              <a:t>Slide </a:t>
            </a:r>
            <a:fld id="{1A1141F4-2375-43EE-A3C7-D396EDBC080C}" type="slidenum">
              <a:rPr lang="en-US" sz="1400" i="0"/>
              <a:pPr algn="r"/>
              <a:t>19</a:t>
            </a:fld>
            <a:endParaRPr lang="en-US" sz="1400" i="0"/>
          </a:p>
        </p:txBody>
      </p:sp>
      <p:sp>
        <p:nvSpPr>
          <p:cNvPr id="537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Modeling dynamic problems</a:t>
            </a:r>
            <a:endParaRPr lang="en-US" dirty="0" smtClean="0"/>
          </a:p>
        </p:txBody>
      </p:sp>
      <p:sp>
        <p:nvSpPr>
          <p:cNvPr id="537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533400"/>
          </a:xfrm>
        </p:spPr>
        <p:txBody>
          <a:bodyPr/>
          <a:lstStyle/>
          <a:p>
            <a:r>
              <a:rPr lang="en-US" smtClean="0"/>
              <a:t>The transition function</a:t>
            </a:r>
          </a:p>
        </p:txBody>
      </p:sp>
      <p:grpSp>
        <p:nvGrpSpPr>
          <p:cNvPr id="537606" name="Group 4"/>
          <p:cNvGrpSpPr>
            <a:grpSpLocks/>
          </p:cNvGrpSpPr>
          <p:nvPr/>
        </p:nvGrpSpPr>
        <p:grpSpPr bwMode="auto">
          <a:xfrm>
            <a:off x="631825" y="1911350"/>
            <a:ext cx="946150" cy="4121150"/>
            <a:chOff x="398" y="1204"/>
            <a:chExt cx="596" cy="2596"/>
          </a:xfrm>
        </p:grpSpPr>
        <p:pic>
          <p:nvPicPr>
            <p:cNvPr id="537607" name="Picture 5" descr="MCj0298001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" y="1204"/>
              <a:ext cx="572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7608" name="Picture 6" descr="MCj0150809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" y="1916"/>
              <a:ext cx="476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7609" name="Picture 7" descr="MCj0233351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2639"/>
              <a:ext cx="47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7610" name="Picture 8" descr="MCj0352588000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" y="3223"/>
              <a:ext cx="587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37611" name="Object 9"/>
          <p:cNvGraphicFramePr>
            <a:graphicFrameLocks noChangeAspect="1"/>
          </p:cNvGraphicFramePr>
          <p:nvPr/>
        </p:nvGraphicFramePr>
        <p:xfrm>
          <a:off x="1809750" y="2017713"/>
          <a:ext cx="558800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54" name="Equation" r:id="rId8" imgW="190440" imgH="1371600" progId="Equation.DSMT4">
                  <p:embed/>
                </p:oleObj>
              </mc:Choice>
              <mc:Fallback>
                <p:oleObj name="Equation" r:id="rId8" imgW="19044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017713"/>
                        <a:ext cx="558800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76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932073"/>
              </p:ext>
            </p:extLst>
          </p:nvPr>
        </p:nvGraphicFramePr>
        <p:xfrm>
          <a:off x="2752725" y="2005013"/>
          <a:ext cx="5986463" cy="23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55" name="Equation" r:id="rId10" imgW="3060360" imgH="1218960" progId="Equation.DSMT4">
                  <p:embed/>
                </p:oleObj>
              </mc:Choice>
              <mc:Fallback>
                <p:oleObj name="Equation" r:id="rId10" imgW="306036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2005013"/>
                        <a:ext cx="5986463" cy="238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13" name="Text Box 13"/>
          <p:cNvSpPr txBox="1">
            <a:spLocks noChangeArrowheads="1"/>
          </p:cNvSpPr>
          <p:nvPr/>
        </p:nvSpPr>
        <p:spPr bwMode="auto">
          <a:xfrm>
            <a:off x="2752725" y="4705122"/>
            <a:ext cx="287771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i="0" dirty="0" smtClean="0"/>
              <a:t>Also known </a:t>
            </a:r>
            <a:r>
              <a:rPr lang="en-US" i="0" dirty="0"/>
              <a:t>as the:</a:t>
            </a:r>
          </a:p>
          <a:p>
            <a:pPr algn="l"/>
            <a:r>
              <a:rPr lang="en-US" i="0" dirty="0"/>
              <a:t>	“System model”</a:t>
            </a:r>
          </a:p>
          <a:p>
            <a:pPr algn="l"/>
            <a:r>
              <a:rPr lang="en-US" i="0" dirty="0"/>
              <a:t>	“State transition model”</a:t>
            </a:r>
          </a:p>
          <a:p>
            <a:pPr algn="l"/>
            <a:r>
              <a:rPr lang="en-US" i="0" dirty="0"/>
              <a:t>	“Plant model”</a:t>
            </a:r>
          </a:p>
          <a:p>
            <a:pPr algn="l"/>
            <a:r>
              <a:rPr lang="en-US" i="0" dirty="0"/>
              <a:t>	“Model”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 i="0">
              <a:solidFill>
                <a:schemeClr val="bg1"/>
              </a:solidFill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F91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Overview and major problem classes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to model a sequential decision problem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Steps in the modeling process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Examples (underdevelopment)</a:t>
            </a:r>
          </a:p>
          <a:p>
            <a:pPr>
              <a:buSzPct val="80000"/>
            </a:pP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SzPct val="80000"/>
            </a:pP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optimization models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objective function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/>
              <a:t>Given a </a:t>
            </a:r>
            <a:r>
              <a:rPr lang="en-US" i="1" dirty="0" smtClean="0"/>
              <a:t>system model </a:t>
            </a:r>
            <a:r>
              <a:rPr lang="en-US" dirty="0" smtClean="0"/>
              <a:t>(transition function)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We have to find the best policy, which is a function that maps states to feasible actions, using only the information available when the decision is made.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graphicFrame>
        <p:nvGraphicFramePr>
          <p:cNvPr id="588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13986"/>
              </p:ext>
            </p:extLst>
          </p:nvPr>
        </p:nvGraphicFramePr>
        <p:xfrm>
          <a:off x="1419225" y="1766888"/>
          <a:ext cx="53244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78" name="Equation" r:id="rId4" imgW="1917360" imgH="457200" progId="Equation.DSMT4">
                  <p:embed/>
                </p:oleObj>
              </mc:Choice>
              <mc:Fallback>
                <p:oleObj name="Equation" r:id="rId4" imgW="1917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1766888"/>
                        <a:ext cx="5324475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8810" name="Group 10"/>
          <p:cNvGrpSpPr>
            <a:grpSpLocks/>
          </p:cNvGrpSpPr>
          <p:nvPr/>
        </p:nvGrpSpPr>
        <p:grpSpPr bwMode="auto">
          <a:xfrm>
            <a:off x="5054600" y="1780730"/>
            <a:ext cx="3592513" cy="2014540"/>
            <a:chOff x="3184" y="1304"/>
            <a:chExt cx="2263" cy="1269"/>
          </a:xfrm>
        </p:grpSpPr>
        <p:sp>
          <p:nvSpPr>
            <p:cNvPr id="588805" name="Oval 5"/>
            <p:cNvSpPr>
              <a:spLocks noChangeArrowheads="1"/>
            </p:cNvSpPr>
            <p:nvPr/>
          </p:nvSpPr>
          <p:spPr bwMode="auto">
            <a:xfrm>
              <a:off x="3184" y="1304"/>
              <a:ext cx="800" cy="800"/>
            </a:xfrm>
            <a:prstGeom prst="ellips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06" name="Text Box 6"/>
            <p:cNvSpPr txBox="1">
              <a:spLocks noChangeArrowheads="1"/>
            </p:cNvSpPr>
            <p:nvPr/>
          </p:nvSpPr>
          <p:spPr bwMode="auto">
            <a:xfrm>
              <a:off x="3307" y="2285"/>
              <a:ext cx="21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chemeClr val="accent2"/>
                  </a:solidFill>
                </a:rPr>
                <a:t>Decision function (policy)</a:t>
              </a:r>
            </a:p>
          </p:txBody>
        </p:sp>
      </p:grpSp>
      <p:grpSp>
        <p:nvGrpSpPr>
          <p:cNvPr id="588809" name="Group 9"/>
          <p:cNvGrpSpPr>
            <a:grpSpLocks/>
          </p:cNvGrpSpPr>
          <p:nvPr/>
        </p:nvGrpSpPr>
        <p:grpSpPr bwMode="auto">
          <a:xfrm>
            <a:off x="3351213" y="2010913"/>
            <a:ext cx="1847850" cy="1831975"/>
            <a:chOff x="2111" y="1449"/>
            <a:chExt cx="1164" cy="1154"/>
          </a:xfrm>
        </p:grpSpPr>
        <p:sp>
          <p:nvSpPr>
            <p:cNvPr id="588807" name="Oval 7"/>
            <p:cNvSpPr>
              <a:spLocks noChangeArrowheads="1"/>
            </p:cNvSpPr>
            <p:nvPr/>
          </p:nvSpPr>
          <p:spPr bwMode="auto">
            <a:xfrm>
              <a:off x="2809" y="1449"/>
              <a:ext cx="328" cy="512"/>
            </a:xfrm>
            <a:prstGeom prst="ellips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08" name="Text Box 8"/>
            <p:cNvSpPr txBox="1">
              <a:spLocks noChangeArrowheads="1"/>
            </p:cNvSpPr>
            <p:nvPr/>
          </p:nvSpPr>
          <p:spPr bwMode="auto">
            <a:xfrm>
              <a:off x="2111" y="2315"/>
              <a:ext cx="11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chemeClr val="accent2"/>
                  </a:solidFill>
                </a:rPr>
                <a:t>State variable</a:t>
              </a:r>
            </a:p>
          </p:txBody>
        </p:sp>
      </p:grpSp>
      <p:grpSp>
        <p:nvGrpSpPr>
          <p:cNvPr id="588813" name="Group 13"/>
          <p:cNvGrpSpPr>
            <a:grpSpLocks/>
          </p:cNvGrpSpPr>
          <p:nvPr/>
        </p:nvGrpSpPr>
        <p:grpSpPr bwMode="auto">
          <a:xfrm>
            <a:off x="4025901" y="1793426"/>
            <a:ext cx="2501900" cy="1636713"/>
            <a:chOff x="2536" y="1312"/>
            <a:chExt cx="1576" cy="1031"/>
          </a:xfrm>
        </p:grpSpPr>
        <p:sp>
          <p:nvSpPr>
            <p:cNvPr id="588811" name="Oval 11"/>
            <p:cNvSpPr>
              <a:spLocks noChangeArrowheads="1"/>
            </p:cNvSpPr>
            <p:nvPr/>
          </p:nvSpPr>
          <p:spPr bwMode="auto">
            <a:xfrm>
              <a:off x="2536" y="1312"/>
              <a:ext cx="1576" cy="728"/>
            </a:xfrm>
            <a:prstGeom prst="ellips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12" name="Text Box 12"/>
            <p:cNvSpPr txBox="1">
              <a:spLocks noChangeArrowheads="1"/>
            </p:cNvSpPr>
            <p:nvPr/>
          </p:nvSpPr>
          <p:spPr bwMode="auto">
            <a:xfrm>
              <a:off x="2802" y="2052"/>
              <a:ext cx="116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0" dirty="0" smtClean="0">
                  <a:solidFill>
                    <a:schemeClr val="accent2"/>
                  </a:solidFill>
                </a:rPr>
                <a:t>Cost function</a:t>
              </a:r>
              <a:endParaRPr lang="en-US" sz="2400" i="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88817" name="Group 17"/>
          <p:cNvGrpSpPr>
            <a:grpSpLocks/>
          </p:cNvGrpSpPr>
          <p:nvPr/>
        </p:nvGrpSpPr>
        <p:grpSpPr bwMode="auto">
          <a:xfrm>
            <a:off x="290588" y="1949001"/>
            <a:ext cx="2982912" cy="2147888"/>
            <a:chOff x="307" y="1410"/>
            <a:chExt cx="1879" cy="1353"/>
          </a:xfrm>
        </p:grpSpPr>
        <p:sp>
          <p:nvSpPr>
            <p:cNvPr id="588815" name="Oval 15"/>
            <p:cNvSpPr>
              <a:spLocks noChangeArrowheads="1"/>
            </p:cNvSpPr>
            <p:nvPr/>
          </p:nvSpPr>
          <p:spPr bwMode="auto">
            <a:xfrm>
              <a:off x="905" y="1410"/>
              <a:ext cx="800" cy="551"/>
            </a:xfrm>
            <a:prstGeom prst="ellips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16" name="Text Box 16"/>
            <p:cNvSpPr txBox="1">
              <a:spLocks noChangeArrowheads="1"/>
            </p:cNvSpPr>
            <p:nvPr/>
          </p:nvSpPr>
          <p:spPr bwMode="auto">
            <a:xfrm>
              <a:off x="307" y="2475"/>
              <a:ext cx="18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chemeClr val="accent2"/>
                  </a:solidFill>
                </a:rPr>
                <a:t>Finding the best policy</a:t>
              </a:r>
            </a:p>
          </p:txBody>
        </p:sp>
      </p:grpSp>
      <p:grpSp>
        <p:nvGrpSpPr>
          <p:cNvPr id="588818" name="Group 18"/>
          <p:cNvGrpSpPr>
            <a:grpSpLocks/>
          </p:cNvGrpSpPr>
          <p:nvPr/>
        </p:nvGrpSpPr>
        <p:grpSpPr bwMode="auto">
          <a:xfrm>
            <a:off x="922338" y="1949000"/>
            <a:ext cx="2633662" cy="1663700"/>
            <a:chOff x="1780" y="1449"/>
            <a:chExt cx="1659" cy="1048"/>
          </a:xfrm>
        </p:grpSpPr>
        <p:sp>
          <p:nvSpPr>
            <p:cNvPr id="588819" name="Oval 19"/>
            <p:cNvSpPr>
              <a:spLocks noChangeArrowheads="1"/>
            </p:cNvSpPr>
            <p:nvPr/>
          </p:nvSpPr>
          <p:spPr bwMode="auto">
            <a:xfrm>
              <a:off x="2716" y="1449"/>
              <a:ext cx="421" cy="512"/>
            </a:xfrm>
            <a:prstGeom prst="ellips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20" name="Text Box 20"/>
            <p:cNvSpPr txBox="1">
              <a:spLocks noChangeArrowheads="1"/>
            </p:cNvSpPr>
            <p:nvPr/>
          </p:nvSpPr>
          <p:spPr bwMode="auto">
            <a:xfrm>
              <a:off x="1780" y="1979"/>
              <a:ext cx="165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chemeClr val="accent2"/>
                  </a:solidFill>
                </a:rPr>
                <a:t>Expectation over all</a:t>
              </a:r>
            </a:p>
            <a:p>
              <a:r>
                <a:rPr lang="en-US" sz="2400" i="0" dirty="0">
                  <a:solidFill>
                    <a:schemeClr val="accent2"/>
                  </a:solidFill>
                </a:rPr>
                <a:t>random outcomes</a:t>
              </a: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224841"/>
              </p:ext>
            </p:extLst>
          </p:nvPr>
        </p:nvGraphicFramePr>
        <p:xfrm>
          <a:off x="1927253" y="4641890"/>
          <a:ext cx="3425797" cy="559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79" name="Equation" r:id="rId6" imgW="1320480" imgH="215640" progId="Equation.DSMT4">
                  <p:embed/>
                </p:oleObj>
              </mc:Choice>
              <mc:Fallback>
                <p:oleObj name="Equation" r:id="rId6" imgW="1320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27253" y="4641890"/>
                        <a:ext cx="3425797" cy="559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7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8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8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8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8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different objectives that </a:t>
            </a:r>
            <a:r>
              <a:rPr lang="en-US" smtClean="0"/>
              <a:t>we can use:</a:t>
            </a:r>
            <a:endParaRPr lang="en-US" dirty="0" smtClean="0"/>
          </a:p>
          <a:p>
            <a:pPr lvl="1"/>
            <a:r>
              <a:rPr lang="en-US" dirty="0" smtClean="0"/>
              <a:t>Expectations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smtClean="0"/>
              <a:t>Risk measures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Worst case (“robust optimization”)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79079"/>
              </p:ext>
            </p:extLst>
          </p:nvPr>
        </p:nvGraphicFramePr>
        <p:xfrm>
          <a:off x="1943100" y="2228850"/>
          <a:ext cx="21066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06" name="Equation" r:id="rId4" imgW="965160" imgH="228600" progId="Equation.DSMT4">
                  <p:embed/>
                </p:oleObj>
              </mc:Choice>
              <mc:Fallback>
                <p:oleObj name="Equation" r:id="rId4" imgW="965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3100" y="2228850"/>
                        <a:ext cx="2106613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815470"/>
              </p:ext>
            </p:extLst>
          </p:nvPr>
        </p:nvGraphicFramePr>
        <p:xfrm>
          <a:off x="1882775" y="3449638"/>
          <a:ext cx="7046913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07" name="Equation" r:id="rId6" imgW="3644640" imgH="533160" progId="Equation.DSMT4">
                  <p:embed/>
                </p:oleObj>
              </mc:Choice>
              <mc:Fallback>
                <p:oleObj name="Equation" r:id="rId6" imgW="36446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3449638"/>
                        <a:ext cx="7046913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16920"/>
              </p:ext>
            </p:extLst>
          </p:nvPr>
        </p:nvGraphicFramePr>
        <p:xfrm>
          <a:off x="1868489" y="5359982"/>
          <a:ext cx="2601911" cy="4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08" name="Equation" r:id="rId8" imgW="1231560" imgH="228600" progId="Equation.DSMT4">
                  <p:embed/>
                </p:oleObj>
              </mc:Choice>
              <mc:Fallback>
                <p:oleObj name="Equation" r:id="rId8" imgW="1231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9" y="5359982"/>
                        <a:ext cx="2601911" cy="48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framework (very familiar to the control theory community) offers a </a:t>
            </a:r>
            <a:r>
              <a:rPr lang="en-US" sz="2400" i="1" dirty="0" smtClean="0"/>
              <a:t>model</a:t>
            </a:r>
            <a:r>
              <a:rPr lang="en-US" sz="2400" dirty="0"/>
              <a:t> </a:t>
            </a:r>
            <a:r>
              <a:rPr lang="en-US" sz="2400" dirty="0" smtClean="0"/>
              <a:t>for sequential decision problems (minimizing expected costs).</a:t>
            </a:r>
          </a:p>
          <a:p>
            <a:r>
              <a:rPr lang="en-US" sz="2400" dirty="0" smtClean="0"/>
              <a:t>The most difficult hurdles involve:</a:t>
            </a:r>
          </a:p>
          <a:p>
            <a:pPr lvl="1"/>
            <a:r>
              <a:rPr lang="en-US" sz="2000" dirty="0" smtClean="0"/>
              <a:t>Understanding (and properly modeling) the state variable.</a:t>
            </a:r>
          </a:p>
          <a:p>
            <a:pPr lvl="1"/>
            <a:r>
              <a:rPr lang="en-US" sz="2000" dirty="0" smtClean="0"/>
              <a:t>Understanding what is meant (computationally) by the state transition function.  While very familiar to the control theory community, this is not a term used in operations research or computer science.</a:t>
            </a:r>
          </a:p>
          <a:p>
            <a:pPr lvl="1"/>
            <a:r>
              <a:rPr lang="en-US" sz="2000" dirty="0" smtClean="0"/>
              <a:t>Understanding what in the world is meant by “minimizing over policies.”  </a:t>
            </a:r>
          </a:p>
          <a:p>
            <a:r>
              <a:rPr lang="en-US" sz="2400" dirty="0" smtClean="0"/>
              <a:t>Finding computationally meaningful solution approaches involves entering what I have come to call the </a:t>
            </a:r>
            <a:r>
              <a:rPr lang="en-US" sz="2400" i="1" dirty="0" smtClean="0"/>
              <a:t>jungle of stochastic optimization.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 i="0">
              <a:solidFill>
                <a:schemeClr val="bg1"/>
              </a:solidFill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F91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Overview and major problem classes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to model a sequential decision problem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Steps in the modeling process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Examples (underdevelopment)</a:t>
            </a:r>
          </a:p>
          <a:p>
            <a:pPr>
              <a:buSzPct val="80000"/>
            </a:pP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SzPct val="80000"/>
            </a:pP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stochastic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these slides, I am going to try to present a four-step process for modeling a sequential, stochastic system.</a:t>
            </a:r>
          </a:p>
          <a:p>
            <a:r>
              <a:rPr lang="en-US" dirty="0" smtClean="0"/>
              <a:t>The approach begins by developing the idea of simulating a fixed policy.  This is our </a:t>
            </a:r>
            <a:r>
              <a:rPr lang="en-US" i="1" dirty="0" smtClean="0"/>
              <a:t>model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then address the challenge of finding an effective policy.</a:t>
            </a:r>
          </a:p>
          <a:p>
            <a:r>
              <a:rPr lang="en-US" dirty="0" smtClean="0"/>
              <a:t>The goal is to focus attention initially on </a:t>
            </a:r>
            <a:r>
              <a:rPr lang="en-US" i="1" dirty="0" smtClean="0"/>
              <a:t>modeling</a:t>
            </a:r>
            <a:r>
              <a:rPr lang="en-US" dirty="0" smtClean="0"/>
              <a:t>, after which we turn to the challenge of finding effective policies.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stochastic optimization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143000"/>
            <a:ext cx="8196943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Step 1: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Start by modeling the problem deterministically: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In this step, we focus on understanding decisions and costs.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906419"/>
              </p:ext>
            </p:extLst>
          </p:nvPr>
        </p:nvGraphicFramePr>
        <p:xfrm>
          <a:off x="2127250" y="2081449"/>
          <a:ext cx="35036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69" name="Equation" r:id="rId4" imgW="1765080" imgH="431640" progId="Equation.DSMT4">
                  <p:embed/>
                </p:oleObj>
              </mc:Choice>
              <mc:Fallback>
                <p:oleObj name="Equation" r:id="rId4" imgW="1765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2081449"/>
                        <a:ext cx="350361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stochastic optimization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143000"/>
            <a:ext cx="8196943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Step 2: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Now imagine that the process is unfolding stochastically.  Every time you see a decision     replace it with the decision function (policy)              and take the expectation.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Instead of maximizing over decisions, we are now maximizing over the types of policies for making a decision.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151468"/>
              </p:ext>
            </p:extLst>
          </p:nvPr>
        </p:nvGraphicFramePr>
        <p:xfrm>
          <a:off x="5192487" y="1881663"/>
          <a:ext cx="330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99" name="Equation" r:id="rId4" imgW="152280" imgH="228600" progId="Equation.DSMT4">
                  <p:embed/>
                </p:oleObj>
              </mc:Choice>
              <mc:Fallback>
                <p:oleObj name="Equation" r:id="rId4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2487" y="1881663"/>
                        <a:ext cx="3302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968345"/>
              </p:ext>
            </p:extLst>
          </p:nvPr>
        </p:nvGraphicFramePr>
        <p:xfrm>
          <a:off x="4653205" y="2221171"/>
          <a:ext cx="10731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00" name="Equation" r:id="rId6" imgW="495000" imgH="241200" progId="Equation.DSMT4">
                  <p:embed/>
                </p:oleObj>
              </mc:Choice>
              <mc:Fallback>
                <p:oleObj name="Equation" r:id="rId6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205" y="2221171"/>
                        <a:ext cx="107315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069983"/>
              </p:ext>
            </p:extLst>
          </p:nvPr>
        </p:nvGraphicFramePr>
        <p:xfrm>
          <a:off x="2213419" y="2844793"/>
          <a:ext cx="36798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01" name="Equation" r:id="rId8" imgW="1854000" imgH="431640" progId="Equation.DSMT4">
                  <p:embed/>
                </p:oleObj>
              </mc:Choice>
              <mc:Fallback>
                <p:oleObj name="Equation" r:id="rId8" imgW="1854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3419" y="2844793"/>
                        <a:ext cx="36798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optimization models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143000"/>
            <a:ext cx="8196943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Step </a:t>
            </a:r>
            <a:r>
              <a:rPr lang="en-US" dirty="0"/>
              <a:t>3</a:t>
            </a:r>
            <a:r>
              <a:rPr lang="en-US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Now write out the objective function as a simulation.  This can be done as one long simulation: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… or an average over multiple sample paths: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158096"/>
              </p:ext>
            </p:extLst>
          </p:nvPr>
        </p:nvGraphicFramePr>
        <p:xfrm>
          <a:off x="1817688" y="2511425"/>
          <a:ext cx="41814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20" name="Equation" r:id="rId4" imgW="2108160" imgH="431640" progId="Equation.DSMT4">
                  <p:embed/>
                </p:oleObj>
              </mc:Choice>
              <mc:Fallback>
                <p:oleObj name="Equation" r:id="rId4" imgW="2108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2511425"/>
                        <a:ext cx="418147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550051"/>
              </p:ext>
            </p:extLst>
          </p:nvPr>
        </p:nvGraphicFramePr>
        <p:xfrm>
          <a:off x="1676164" y="4100513"/>
          <a:ext cx="546576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21" name="Equation" r:id="rId6" imgW="2755800" imgH="431640" progId="Equation.DSMT4">
                  <p:embed/>
                </p:oleObj>
              </mc:Choice>
              <mc:Fallback>
                <p:oleObj name="Equation" r:id="rId6" imgW="2755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164" y="4100513"/>
                        <a:ext cx="5465762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optimization models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143000"/>
            <a:ext cx="8196943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Step 4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Now search for the best policy: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sz="2200" dirty="0" smtClean="0"/>
              <a:t>First choose a type of policy:</a:t>
            </a:r>
          </a:p>
          <a:p>
            <a:pPr lvl="3">
              <a:lnSpc>
                <a:spcPct val="90000"/>
              </a:lnSpc>
            </a:pPr>
            <a:r>
              <a:rPr lang="en-US" sz="2200" dirty="0" smtClean="0"/>
              <a:t>Myopic cost function approximation</a:t>
            </a:r>
          </a:p>
          <a:p>
            <a:pPr lvl="3">
              <a:lnSpc>
                <a:spcPct val="90000"/>
              </a:lnSpc>
            </a:pPr>
            <a:r>
              <a:rPr lang="en-US" sz="2200" dirty="0" err="1" smtClean="0"/>
              <a:t>Lookahead</a:t>
            </a:r>
            <a:r>
              <a:rPr lang="en-US" sz="2200" dirty="0" smtClean="0"/>
              <a:t> policy (deterministic, stochastic)</a:t>
            </a:r>
          </a:p>
          <a:p>
            <a:pPr lvl="3">
              <a:lnSpc>
                <a:spcPct val="90000"/>
              </a:lnSpc>
            </a:pPr>
            <a:r>
              <a:rPr lang="en-US" sz="2200" dirty="0" smtClean="0"/>
              <a:t>Policy function approximation</a:t>
            </a:r>
          </a:p>
          <a:p>
            <a:pPr lvl="3">
              <a:lnSpc>
                <a:spcPct val="90000"/>
              </a:lnSpc>
            </a:pPr>
            <a:r>
              <a:rPr lang="en-US" sz="2200" dirty="0" smtClean="0"/>
              <a:t>Policy based on a value function approximation</a:t>
            </a:r>
          </a:p>
          <a:p>
            <a:pPr lvl="3">
              <a:lnSpc>
                <a:spcPct val="90000"/>
              </a:lnSpc>
            </a:pPr>
            <a:r>
              <a:rPr lang="en-US" sz="2200" dirty="0" smtClean="0"/>
              <a:t>Or some sort of hybrid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Then identify the tunable parameters of the policy 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Tune the parameters</a:t>
            </a:r>
          </a:p>
          <a:p>
            <a:pPr lvl="2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endParaRPr lang="en-US" sz="2400" dirty="0" smtClean="0"/>
          </a:p>
          <a:p>
            <a:pPr lvl="2">
              <a:lnSpc>
                <a:spcPct val="90000"/>
              </a:lnSpc>
            </a:pPr>
            <a:endParaRPr lang="en-US" sz="2400" dirty="0"/>
          </a:p>
          <a:p>
            <a:pPr marL="1206500" lvl="2" indent="0">
              <a:lnSpc>
                <a:spcPct val="90000"/>
              </a:lnSpc>
              <a:buNone/>
            </a:pPr>
            <a:r>
              <a:rPr lang="en-US" sz="2200" dirty="0" smtClean="0"/>
              <a:t> … using your favorite stochastic search or optimal learning algorithm.</a:t>
            </a:r>
          </a:p>
          <a:p>
            <a:pPr lvl="2" indent="-342900">
              <a:lnSpc>
                <a:spcPct val="90000"/>
              </a:lnSpc>
            </a:pPr>
            <a:r>
              <a:rPr lang="en-US" sz="2200" dirty="0" smtClean="0"/>
              <a:t>Loop over other types of policies.</a:t>
            </a:r>
            <a:endParaRPr lang="en-US" sz="2200" dirty="0"/>
          </a:p>
          <a:p>
            <a:pPr marL="1206500" lvl="2" indent="0">
              <a:lnSpc>
                <a:spcPct val="90000"/>
              </a:lnSpc>
              <a:buNone/>
            </a:pPr>
            <a:endParaRPr lang="en-US" sz="2200" dirty="0" smtClean="0"/>
          </a:p>
          <a:p>
            <a:pPr marL="1206500" lvl="2" indent="0">
              <a:lnSpc>
                <a:spcPct val="90000"/>
              </a:lnSpc>
              <a:buNone/>
            </a:pPr>
            <a:endParaRPr lang="en-US" sz="2200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218172"/>
              </p:ext>
            </p:extLst>
          </p:nvPr>
        </p:nvGraphicFramePr>
        <p:xfrm>
          <a:off x="2376488" y="4441825"/>
          <a:ext cx="544036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44" name="Equation" r:id="rId4" imgW="2743200" imgH="431640" progId="Equation.DSMT4">
                  <p:embed/>
                </p:oleObj>
              </mc:Choice>
              <mc:Fallback>
                <p:oleObj name="Equation" r:id="rId4" imgW="2743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4441825"/>
                        <a:ext cx="5440362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468859"/>
              </p:ext>
            </p:extLst>
          </p:nvPr>
        </p:nvGraphicFramePr>
        <p:xfrm>
          <a:off x="7543800" y="3768725"/>
          <a:ext cx="266700" cy="373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45"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43800" y="3768725"/>
                        <a:ext cx="266700" cy="373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038"/>
            <a:ext cx="9144000" cy="703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5" y="334963"/>
            <a:ext cx="5216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i="0">
                <a:solidFill>
                  <a:schemeClr val="bg1"/>
                </a:solidFill>
              </a:rPr>
              <a:t>Stochastic programming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63963" y="4897438"/>
            <a:ext cx="518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i="0">
                <a:solidFill>
                  <a:schemeClr val="bg1"/>
                </a:solidFill>
              </a:rPr>
              <a:t>Markov decision processes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8775" y="5734050"/>
            <a:ext cx="4160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i="0">
                <a:solidFill>
                  <a:schemeClr val="bg1"/>
                </a:solidFill>
              </a:rPr>
              <a:t>Simulation optimization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13313" y="1603375"/>
            <a:ext cx="3024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i="0">
                <a:solidFill>
                  <a:schemeClr val="bg1"/>
                </a:solidFill>
              </a:rPr>
              <a:t>Stochastic search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84250" y="3629025"/>
            <a:ext cx="5043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i="0">
                <a:solidFill>
                  <a:schemeClr val="bg1"/>
                </a:solidFill>
              </a:rPr>
              <a:t>Reinforcement learning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11450" y="2757488"/>
            <a:ext cx="279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i="0">
                <a:solidFill>
                  <a:schemeClr val="bg1"/>
                </a:solidFill>
              </a:rPr>
              <a:t>Optimal control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32400" y="5734050"/>
            <a:ext cx="2386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i="0">
                <a:solidFill>
                  <a:schemeClr val="bg1"/>
                </a:solidFill>
              </a:rPr>
              <a:t>Policy search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640513" y="3643313"/>
          <a:ext cx="19558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65" name="Equation" r:id="rId5" imgW="672840" imgH="177480" progId="Equation.DSMT4">
                  <p:embed/>
                </p:oleObj>
              </mc:Choice>
              <mc:Fallback>
                <p:oleObj name="Equation" r:id="rId5" imgW="672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3643313"/>
                        <a:ext cx="1955800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6388" y="2187575"/>
            <a:ext cx="42656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i="0">
                <a:solidFill>
                  <a:schemeClr val="bg1"/>
                </a:solidFill>
              </a:rPr>
              <a:t>Model predictive control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9125" y="42037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0">
                <a:solidFill>
                  <a:schemeClr val="bg1"/>
                </a:solidFill>
              </a:rPr>
              <a:t>On-policy learning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24338" y="4318000"/>
            <a:ext cx="2562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0">
                <a:solidFill>
                  <a:schemeClr val="bg1"/>
                </a:solidFill>
              </a:rPr>
              <a:t>Off-policy learning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9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553200"/>
            <a:ext cx="1905000" cy="457200"/>
          </a:xfrm>
          <a:prstGeom prst="rect">
            <a:avLst/>
          </a:prstGeom>
        </p:spPr>
        <p:txBody>
          <a:bodyPr/>
          <a:lstStyle/>
          <a:p>
            <a:fld id="{6350F247-0852-4AFF-BD12-F4B8676BC674}" type="slidenum">
              <a:rPr lang="en-US"/>
              <a:pPr/>
              <a:t>3</a:t>
            </a:fld>
            <a:endParaRPr lang="en-US"/>
          </a:p>
        </p:txBody>
      </p:sp>
      <p:sp>
        <p:nvSpPr>
          <p:cNvPr id="3124286" name="Rectangle 6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562600"/>
          </a:xfrm>
          <a:noFill/>
          <a:ln/>
        </p:spPr>
        <p:txBody>
          <a:bodyPr/>
          <a:lstStyle/>
          <a:p>
            <a:r>
              <a:rPr lang="en-US" sz="2400" dirty="0"/>
              <a:t>Where to send a plane: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 smtClean="0"/>
              <a:t>Action: </a:t>
            </a:r>
            <a:r>
              <a:rPr lang="en-US" sz="2000" dirty="0"/>
              <a:t>Where to send the plane to accomplish a goal.</a:t>
            </a:r>
          </a:p>
          <a:p>
            <a:pPr lvl="1"/>
            <a:r>
              <a:rPr lang="en-US" sz="2000" dirty="0"/>
              <a:t>Noise: demands on the system, equipment failures.</a:t>
            </a:r>
          </a:p>
        </p:txBody>
      </p:sp>
      <p:graphicFrame>
        <p:nvGraphicFramePr>
          <p:cNvPr id="3124287" name="Object 63"/>
          <p:cNvGraphicFramePr>
            <a:graphicFrameLocks noChangeAspect="1"/>
          </p:cNvGraphicFramePr>
          <p:nvPr/>
        </p:nvGraphicFramePr>
        <p:xfrm>
          <a:off x="1616075" y="5881688"/>
          <a:ext cx="54895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10" name="Equation" r:id="rId4" imgW="2311200" imgH="253800" progId="Equation.DSMT4">
                  <p:embed/>
                </p:oleObj>
              </mc:Choice>
              <mc:Fallback>
                <p:oleObj name="Equation" r:id="rId4" imgW="231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5881688"/>
                        <a:ext cx="548957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24288" name="Picture 6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4095" r="7497" b="35696"/>
          <a:stretch>
            <a:fillRect/>
          </a:stretch>
        </p:blipFill>
        <p:spPr bwMode="auto">
          <a:xfrm>
            <a:off x="1035050" y="1652588"/>
            <a:ext cx="7889875" cy="32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4289" name="Rectangle 6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Problem classes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8032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038"/>
            <a:ext cx="9144000" cy="703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4820" name="Picture 4" descr="http://media.treehugger.com/assets/images/2011/10/target-eco-umbrell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915" y1="55333" x2="4915" y2="55333"/>
                        <a14:backgroundMark x1="29701" y1="71667" x2="29701" y2="71667"/>
                        <a14:backgroundMark x1="76282" y1="75667" x2="76282" y2="75667"/>
                        <a14:backgroundMark x1="93590" y1="75667" x2="93590" y2="75667"/>
                        <a14:backgroundMark x1="94872" y1="26333" x2="94872" y2="2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0" y="-161994"/>
            <a:ext cx="9260114" cy="593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4565" y="947521"/>
            <a:ext cx="61414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0" dirty="0" smtClean="0">
                <a:solidFill>
                  <a:schemeClr val="bg1"/>
                </a:solidFill>
              </a:rPr>
              <a:t>Computational Stochastic </a:t>
            </a:r>
          </a:p>
          <a:p>
            <a:r>
              <a:rPr lang="en-US" sz="4400" i="0" dirty="0" smtClean="0">
                <a:solidFill>
                  <a:schemeClr val="bg1"/>
                </a:solidFill>
              </a:rPr>
              <a:t>Optimization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9339" y="3034397"/>
            <a:ext cx="47115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i="0" dirty="0">
                <a:solidFill>
                  <a:schemeClr val="bg1"/>
                </a:solidFill>
              </a:rPr>
              <a:t>Stochastic programming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88788" y="5530611"/>
            <a:ext cx="40687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i="0" dirty="0">
                <a:solidFill>
                  <a:schemeClr val="bg1"/>
                </a:solidFill>
              </a:rPr>
              <a:t>Markov decision processes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62030" y="6083777"/>
            <a:ext cx="3161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0" dirty="0">
                <a:solidFill>
                  <a:schemeClr val="bg1"/>
                </a:solidFill>
              </a:rPr>
              <a:t>Simulation optimization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53243" y="3647066"/>
            <a:ext cx="26629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i="0" dirty="0">
                <a:solidFill>
                  <a:schemeClr val="bg1"/>
                </a:solidFill>
              </a:rPr>
              <a:t>Stochastic search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70020" y="4761117"/>
            <a:ext cx="40719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i="0">
                <a:solidFill>
                  <a:schemeClr val="bg1"/>
                </a:solidFill>
              </a:rPr>
              <a:t>Reinforcement learning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35773" y="4323608"/>
            <a:ext cx="2138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0" dirty="0">
                <a:solidFill>
                  <a:schemeClr val="bg1"/>
                </a:solidFill>
              </a:rPr>
              <a:t>Optimal control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38158" y="6372666"/>
            <a:ext cx="1832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0">
                <a:solidFill>
                  <a:schemeClr val="bg1"/>
                </a:solidFill>
              </a:rPr>
              <a:t>Policy search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906957"/>
              </p:ext>
            </p:extLst>
          </p:nvPr>
        </p:nvGraphicFramePr>
        <p:xfrm>
          <a:off x="6655015" y="4934155"/>
          <a:ext cx="19558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89" name="Equation" r:id="rId7" imgW="672840" imgH="177480" progId="Equation.DSMT4">
                  <p:embed/>
                </p:oleObj>
              </mc:Choice>
              <mc:Fallback>
                <p:oleObj name="Equation" r:id="rId7" imgW="672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015" y="4934155"/>
                        <a:ext cx="1955800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22447" y="3902795"/>
            <a:ext cx="3749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i="0" dirty="0">
                <a:solidFill>
                  <a:schemeClr val="bg1"/>
                </a:solidFill>
              </a:rPr>
              <a:t>Model predictive control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29766" y="5437403"/>
            <a:ext cx="19351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0" dirty="0">
                <a:solidFill>
                  <a:schemeClr val="bg1"/>
                </a:solidFill>
              </a:rPr>
              <a:t>On-policy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098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553200"/>
            <a:ext cx="1905000" cy="457200"/>
          </a:xfrm>
          <a:prstGeom prst="rect">
            <a:avLst/>
          </a:prstGeom>
        </p:spPr>
        <p:txBody>
          <a:bodyPr/>
          <a:lstStyle/>
          <a:p>
            <a:fld id="{4587A2DF-0C12-480F-B298-C30A85544911}" type="slidenum">
              <a:rPr lang="en-US"/>
              <a:pPr/>
              <a:t>4</a:t>
            </a:fld>
            <a:endParaRPr lang="en-US"/>
          </a:p>
        </p:txBody>
      </p:sp>
      <p:sp>
        <p:nvSpPr>
          <p:cNvPr id="312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Problem classes</a:t>
            </a:r>
          </a:p>
        </p:txBody>
      </p:sp>
      <p:sp>
        <p:nvSpPr>
          <p:cNvPr id="312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57514"/>
            <a:ext cx="7772400" cy="4953000"/>
          </a:xfrm>
        </p:spPr>
        <p:txBody>
          <a:bodyPr/>
          <a:lstStyle/>
          <a:p>
            <a:r>
              <a:rPr lang="en-US" sz="2400" dirty="0"/>
              <a:t>How to land a plane: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Control: angle, velocity, acceleration, pitch, yaw…</a:t>
            </a:r>
          </a:p>
          <a:p>
            <a:pPr lvl="1"/>
            <a:r>
              <a:rPr lang="en-US" sz="2000" dirty="0"/>
              <a:t>Noise: wind, measurement</a:t>
            </a:r>
          </a:p>
        </p:txBody>
      </p:sp>
      <p:graphicFrame>
        <p:nvGraphicFramePr>
          <p:cNvPr id="312013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9725" y="1870075"/>
          <a:ext cx="149701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38" name="Microsoft ClipArt Gallery" r:id="rId4" imgW="5790960" imgH="1473120" progId="MS_ClipArt_Gallery">
                  <p:embed/>
                </p:oleObj>
              </mc:Choice>
              <mc:Fallback>
                <p:oleObj name="Microsoft ClipArt Gallery" r:id="rId4" imgW="5790960" imgH="147312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870075"/>
                        <a:ext cx="149701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0135" name="Line 7"/>
          <p:cNvSpPr>
            <a:spLocks noChangeShapeType="1"/>
          </p:cNvSpPr>
          <p:nvPr/>
        </p:nvSpPr>
        <p:spPr bwMode="auto">
          <a:xfrm>
            <a:off x="420688" y="4441825"/>
            <a:ext cx="846137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0136" name="Freeform 8"/>
          <p:cNvSpPr>
            <a:spLocks/>
          </p:cNvSpPr>
          <p:nvPr/>
        </p:nvSpPr>
        <p:spPr bwMode="auto">
          <a:xfrm>
            <a:off x="2060575" y="2220913"/>
            <a:ext cx="6589713" cy="2163762"/>
          </a:xfrm>
          <a:custGeom>
            <a:avLst/>
            <a:gdLst>
              <a:gd name="T0" fmla="*/ 0 w 4151"/>
              <a:gd name="T1" fmla="*/ 0 h 1363"/>
              <a:gd name="T2" fmla="*/ 467 w 4151"/>
              <a:gd name="T3" fmla="*/ 83 h 1363"/>
              <a:gd name="T4" fmla="*/ 1107 w 4151"/>
              <a:gd name="T5" fmla="*/ 329 h 1363"/>
              <a:gd name="T6" fmla="*/ 2085 w 4151"/>
              <a:gd name="T7" fmla="*/ 887 h 1363"/>
              <a:gd name="T8" fmla="*/ 2743 w 4151"/>
              <a:gd name="T9" fmla="*/ 1171 h 1363"/>
              <a:gd name="T10" fmla="*/ 3383 w 4151"/>
              <a:gd name="T11" fmla="*/ 1289 h 1363"/>
              <a:gd name="T12" fmla="*/ 4151 w 4151"/>
              <a:gd name="T13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51" h="1363">
                <a:moveTo>
                  <a:pt x="0" y="0"/>
                </a:moveTo>
                <a:cubicBezTo>
                  <a:pt x="141" y="14"/>
                  <a:pt x="283" y="28"/>
                  <a:pt x="467" y="83"/>
                </a:cubicBezTo>
                <a:cubicBezTo>
                  <a:pt x="651" y="138"/>
                  <a:pt x="837" y="195"/>
                  <a:pt x="1107" y="329"/>
                </a:cubicBezTo>
                <a:cubicBezTo>
                  <a:pt x="1377" y="463"/>
                  <a:pt x="1812" y="747"/>
                  <a:pt x="2085" y="887"/>
                </a:cubicBezTo>
                <a:cubicBezTo>
                  <a:pt x="2358" y="1027"/>
                  <a:pt x="2527" y="1104"/>
                  <a:pt x="2743" y="1171"/>
                </a:cubicBezTo>
                <a:cubicBezTo>
                  <a:pt x="2959" y="1238"/>
                  <a:pt x="3148" y="1257"/>
                  <a:pt x="3383" y="1289"/>
                </a:cubicBezTo>
                <a:cubicBezTo>
                  <a:pt x="3618" y="1321"/>
                  <a:pt x="3884" y="1342"/>
                  <a:pt x="4151" y="1363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20137" name="Object 9"/>
          <p:cNvGraphicFramePr>
            <a:graphicFrameLocks noChangeAspect="1"/>
          </p:cNvGraphicFramePr>
          <p:nvPr/>
        </p:nvGraphicFramePr>
        <p:xfrm>
          <a:off x="1731963" y="5581650"/>
          <a:ext cx="54292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39" name="Equation" r:id="rId6" imgW="2286000" imgH="253800" progId="Equation.DSMT4">
                  <p:embed/>
                </p:oleObj>
              </mc:Choice>
              <mc:Fallback>
                <p:oleObj name="Equation" r:id="rId6" imgW="2286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5581650"/>
                        <a:ext cx="54292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553200"/>
            <a:ext cx="1905000" cy="457200"/>
          </a:xfrm>
          <a:prstGeom prst="rect">
            <a:avLst/>
          </a:prstGeom>
        </p:spPr>
        <p:txBody>
          <a:bodyPr/>
          <a:lstStyle/>
          <a:p>
            <a:fld id="{55942806-D441-4FF1-9E1B-F02E11F91624}" type="slidenum">
              <a:rPr lang="en-US"/>
              <a:pPr/>
              <a:t>5</a:t>
            </a:fld>
            <a:endParaRPr lang="en-US"/>
          </a:p>
        </p:txBody>
      </p:sp>
      <p:sp>
        <p:nvSpPr>
          <p:cNvPr id="312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classes</a:t>
            </a:r>
          </a:p>
        </p:txBody>
      </p:sp>
      <p:sp>
        <p:nvSpPr>
          <p:cNvPr id="312832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How to manage a fleet of planes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 smtClean="0"/>
              <a:t>Decision: </a:t>
            </a:r>
            <a:r>
              <a:rPr lang="en-US" sz="2000" dirty="0"/>
              <a:t>Which plane to assign to each customer.</a:t>
            </a:r>
          </a:p>
          <a:p>
            <a:pPr lvl="1"/>
            <a:r>
              <a:rPr lang="en-US" sz="2000" dirty="0"/>
              <a:t>Noise: demands on the system, equipment failures.</a:t>
            </a:r>
          </a:p>
        </p:txBody>
      </p:sp>
      <p:graphicFrame>
        <p:nvGraphicFramePr>
          <p:cNvPr id="3128326" name="Object 6"/>
          <p:cNvGraphicFramePr>
            <a:graphicFrameLocks noChangeAspect="1"/>
          </p:cNvGraphicFramePr>
          <p:nvPr/>
        </p:nvGraphicFramePr>
        <p:xfrm>
          <a:off x="1801813" y="5881688"/>
          <a:ext cx="54895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58" name="Equation" r:id="rId4" imgW="2311200" imgH="253800" progId="Equation.DSMT4">
                  <p:embed/>
                </p:oleObj>
              </mc:Choice>
              <mc:Fallback>
                <p:oleObj name="Equation" r:id="rId4" imgW="231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5881688"/>
                        <a:ext cx="548957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283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7" b="6245"/>
          <a:stretch>
            <a:fillRect/>
          </a:stretch>
        </p:blipFill>
        <p:spPr bwMode="auto">
          <a:xfrm>
            <a:off x="1282700" y="1636713"/>
            <a:ext cx="7069138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three problems illustrate three very different applications:</a:t>
            </a:r>
          </a:p>
          <a:p>
            <a:pPr lvl="1"/>
            <a:r>
              <a:rPr lang="en-US" dirty="0" smtClean="0"/>
              <a:t>Managing a single entity, which can be represented with a discrete action, typical of computer science.</a:t>
            </a:r>
          </a:p>
          <a:p>
            <a:pPr lvl="1"/>
            <a:r>
              <a:rPr lang="en-US" dirty="0" smtClean="0"/>
              <a:t>Controlling a piece of machinery, which we model with a multi-dimensional (but low dimensional) control vector.</a:t>
            </a:r>
          </a:p>
          <a:p>
            <a:pPr lvl="1"/>
            <a:r>
              <a:rPr lang="en-US" dirty="0" smtClean="0"/>
              <a:t>Managing large fleets of vehicles with high dimensional vectors (but exploiting convexity).</a:t>
            </a:r>
          </a:p>
          <a:p>
            <a:r>
              <a:rPr lang="en-US" dirty="0" smtClean="0"/>
              <a:t>All three of these can be “modeled” using Bellman’s equation.  Mathematically they look the same, but computationally they are very different.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Dimensions of our problem</a:t>
            </a:r>
          </a:p>
          <a:p>
            <a:pPr lvl="1"/>
            <a:r>
              <a:rPr lang="en-US" dirty="0" smtClean="0"/>
              <a:t>Decisions</a:t>
            </a:r>
          </a:p>
          <a:p>
            <a:pPr lvl="2"/>
            <a:r>
              <a:rPr lang="en-US" dirty="0" smtClean="0"/>
              <a:t>Discrete actions</a:t>
            </a:r>
          </a:p>
          <a:p>
            <a:pPr lvl="2"/>
            <a:r>
              <a:rPr lang="en-US" dirty="0" smtClean="0"/>
              <a:t>Multidimensional controls (without convexity)</a:t>
            </a:r>
          </a:p>
          <a:p>
            <a:pPr lvl="2"/>
            <a:r>
              <a:rPr lang="en-US" dirty="0" smtClean="0"/>
              <a:t>High dimensional vectors (with convexity)</a:t>
            </a:r>
          </a:p>
          <a:p>
            <a:pPr lvl="1"/>
            <a:r>
              <a:rPr lang="en-US" dirty="0" smtClean="0"/>
              <a:t>Information stages</a:t>
            </a:r>
          </a:p>
          <a:p>
            <a:pPr lvl="2"/>
            <a:r>
              <a:rPr lang="en-US" dirty="0" smtClean="0"/>
              <a:t>Single, deterministic decisions (or parameters), after which random information is revealed to compute the cost.</a:t>
            </a:r>
          </a:p>
          <a:p>
            <a:pPr lvl="2"/>
            <a:r>
              <a:rPr lang="en-US" dirty="0" smtClean="0"/>
              <a:t>Two-stage with recourse</a:t>
            </a:r>
          </a:p>
          <a:p>
            <a:pPr lvl="3"/>
            <a:r>
              <a:rPr lang="en-US" dirty="0" smtClean="0"/>
              <a:t>Make decision, see information, make one more decision</a:t>
            </a:r>
          </a:p>
          <a:p>
            <a:pPr lvl="2"/>
            <a:r>
              <a:rPr lang="en-US" dirty="0" smtClean="0"/>
              <a:t>Fully sequential (multistage)</a:t>
            </a:r>
          </a:p>
          <a:p>
            <a:pPr lvl="3"/>
            <a:r>
              <a:rPr lang="en-US" dirty="0" smtClean="0"/>
              <a:t>Decision, information, decision, information, decision, …</a:t>
            </a:r>
          </a:p>
          <a:p>
            <a:pPr lvl="1"/>
            <a:r>
              <a:rPr lang="en-US" dirty="0" smtClean="0"/>
              <a:t>The objective function</a:t>
            </a:r>
          </a:p>
          <a:p>
            <a:pPr lvl="2"/>
            <a:r>
              <a:rPr lang="en-US" dirty="0" smtClean="0"/>
              <a:t>Min/max expectation</a:t>
            </a:r>
          </a:p>
          <a:p>
            <a:pPr lvl="2"/>
            <a:r>
              <a:rPr lang="en-US" dirty="0" smtClean="0"/>
              <a:t>Dynamic risk measures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obust optimization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Our presentation focuses on sequential (also known as multistage) control problems.</a:t>
            </a:r>
          </a:p>
          <a:p>
            <a:r>
              <a:rPr lang="en-US" sz="2400" dirty="0" smtClean="0"/>
              <a:t>We consider problems which involve sequences of decision, information, decision, information, …</a:t>
            </a:r>
          </a:p>
          <a:p>
            <a:r>
              <a:rPr lang="en-US" sz="2400" dirty="0" smtClean="0"/>
              <a:t>There are important applications in stochastic optimization which belong to the first two classes of problems:</a:t>
            </a:r>
          </a:p>
          <a:p>
            <a:pPr lvl="1"/>
            <a:r>
              <a:rPr lang="en-US" sz="2000" dirty="0" smtClean="0"/>
              <a:t>Decision/information</a:t>
            </a:r>
          </a:p>
          <a:p>
            <a:pPr lvl="1"/>
            <a:r>
              <a:rPr lang="en-US" sz="2000" dirty="0" smtClean="0"/>
              <a:t>Decision/information/decision</a:t>
            </a:r>
          </a:p>
          <a:p>
            <a:r>
              <a:rPr lang="en-US" sz="2400" dirty="0" smtClean="0"/>
              <a:t>We will also focus on problems which use an expectation for the objective function.  There are many problems where risk is a major issue.  We take the position that the objective function is part of the model.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deterministic problems, we speak the language of mathematical programming</a:t>
            </a:r>
          </a:p>
          <a:p>
            <a:pPr lvl="1"/>
            <a:r>
              <a:rPr lang="en-US" dirty="0" smtClean="0"/>
              <a:t>For static problems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For time-staged problems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080922"/>
              </p:ext>
            </p:extLst>
          </p:nvPr>
        </p:nvGraphicFramePr>
        <p:xfrm>
          <a:off x="2115819" y="2605722"/>
          <a:ext cx="851693" cy="340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94" name="Equation" r:id="rId4" imgW="380880" imgH="152280" progId="Equation.DSMT4">
                  <p:embed/>
                </p:oleObj>
              </mc:Choice>
              <mc:Fallback>
                <p:oleObj name="Equation" r:id="rId4" imgW="3808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5819" y="2605722"/>
                        <a:ext cx="851693" cy="340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001967"/>
              </p:ext>
            </p:extLst>
          </p:nvPr>
        </p:nvGraphicFramePr>
        <p:xfrm>
          <a:off x="2143125" y="2921000"/>
          <a:ext cx="8794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95" name="Equation" r:id="rId6" imgW="393480" imgH="342720" progId="Equation.DSMT4">
                  <p:embed/>
                </p:oleObj>
              </mc:Choice>
              <mc:Fallback>
                <p:oleObj name="Equation" r:id="rId6" imgW="3934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921000"/>
                        <a:ext cx="87947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074727"/>
              </p:ext>
            </p:extLst>
          </p:nvPr>
        </p:nvGraphicFramePr>
        <p:xfrm>
          <a:off x="1671638" y="5069738"/>
          <a:ext cx="212725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96" name="Equation" r:id="rId8" imgW="952200" imgH="571320" progId="Equation.DSMT4">
                  <p:embed/>
                </p:oleObj>
              </mc:Choice>
              <mc:Fallback>
                <p:oleObj name="Equation" r:id="rId8" imgW="9522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5069738"/>
                        <a:ext cx="2127250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378363"/>
              </p:ext>
            </p:extLst>
          </p:nvPr>
        </p:nvGraphicFramePr>
        <p:xfrm>
          <a:off x="2018348" y="4182428"/>
          <a:ext cx="133191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97" name="Equation" r:id="rId10" imgW="596880" imgH="368280" progId="Equation.DSMT4">
                  <p:embed/>
                </p:oleObj>
              </mc:Choice>
              <mc:Fallback>
                <p:oleObj name="Equation" r:id="rId10" imgW="596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348" y="4182428"/>
                        <a:ext cx="1331912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62308" y="2476981"/>
            <a:ext cx="3622877" cy="347240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l"/>
            <a:r>
              <a:rPr lang="en-US" sz="2400" dirty="0" smtClean="0"/>
              <a:t>Arguably Dantzig’s biggest contribution, more so than the simplex algorithm, was his articulation of optimization problems in a standard format, which has given algorithmic researchers a common language.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V 411 11 Intro and overview">
  <a:themeElements>
    <a:clrScheme name="CIV 411 11 Intro and overvi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V 411 11 Intro and overvi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i="0" dirty="0" smtClean="0"/>
        </a:defPPr>
      </a:lstStyle>
    </a:txDef>
  </a:objectDefaults>
  <a:extraClrSchemeLst>
    <a:extraClrScheme>
      <a:clrScheme name="CIV 411 11 Intro and over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V 411 11 Intro and overvi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Documents\Coursework\CIV 411 Lectures\CIV 411 11 Intro and overview.ppt</Template>
  <TotalTime>26030</TotalTime>
  <Pages>28</Pages>
  <Words>1708</Words>
  <Application>Microsoft Office PowerPoint</Application>
  <PresentationFormat>On-screen Show (4:3)</PresentationFormat>
  <Paragraphs>323</Paragraphs>
  <Slides>30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CIV 411 11 Intro and overview</vt:lpstr>
      <vt:lpstr>Equation</vt:lpstr>
      <vt:lpstr>Microsoft ClipArt Gallery</vt:lpstr>
      <vt:lpstr>PowerPoint Presentation</vt:lpstr>
      <vt:lpstr>Outline</vt:lpstr>
      <vt:lpstr>Problem classes</vt:lpstr>
      <vt:lpstr>Problem classes</vt:lpstr>
      <vt:lpstr>Problem classes</vt:lpstr>
      <vt:lpstr>Problem classes</vt:lpstr>
      <vt:lpstr>Problem classes</vt:lpstr>
      <vt:lpstr>Problem classes</vt:lpstr>
      <vt:lpstr>Deterministic modeling</vt:lpstr>
      <vt:lpstr>Modeling as a Markov decision process</vt:lpstr>
      <vt:lpstr>Modeling as a stochastic program</vt:lpstr>
      <vt:lpstr>Modeling as a stochastic program</vt:lpstr>
      <vt:lpstr>Outline</vt:lpstr>
      <vt:lpstr>Modeling</vt:lpstr>
      <vt:lpstr>Modeling dynamic problems</vt:lpstr>
      <vt:lpstr>Modeling dynamic problems</vt:lpstr>
      <vt:lpstr>Modeling dynamic problems</vt:lpstr>
      <vt:lpstr>Modeling dynamic problems</vt:lpstr>
      <vt:lpstr>Modeling dynamic problems</vt:lpstr>
      <vt:lpstr>Stochastic optimization models</vt:lpstr>
      <vt:lpstr>Objective functions</vt:lpstr>
      <vt:lpstr>Modeling</vt:lpstr>
      <vt:lpstr>Outline</vt:lpstr>
      <vt:lpstr>Modeling stochastic optimization</vt:lpstr>
      <vt:lpstr>Modeling stochastic optimization</vt:lpstr>
      <vt:lpstr>Modeling stochastic optimization</vt:lpstr>
      <vt:lpstr>Stochastic optimization models</vt:lpstr>
      <vt:lpstr>Stochastic optimization models</vt:lpstr>
      <vt:lpstr>PowerPoint Presentation</vt:lpstr>
      <vt:lpstr>PowerPoint Presentation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languages</dc:title>
  <dc:creator>Warren B. Powell</dc:creator>
  <cp:lastModifiedBy>Warren Powell</cp:lastModifiedBy>
  <cp:revision>883</cp:revision>
  <cp:lastPrinted>1998-09-10T17:07:02Z</cp:lastPrinted>
  <dcterms:created xsi:type="dcterms:W3CDTF">1999-09-07T20:53:13Z</dcterms:created>
  <dcterms:modified xsi:type="dcterms:W3CDTF">2012-11-21T23:17:41Z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C:\My documents\Web pages\castle_web_page\Powerpoint</vt:lpwstr>
  </property>
</Properties>
</file>