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64"/>
  </p:notesMasterIdLst>
  <p:handoutMasterIdLst>
    <p:handoutMasterId r:id="rId65"/>
  </p:handoutMasterIdLst>
  <p:sldIdLst>
    <p:sldId id="1054" r:id="rId2"/>
    <p:sldId id="1716" r:id="rId3"/>
    <p:sldId id="1717" r:id="rId4"/>
    <p:sldId id="1750" r:id="rId5"/>
    <p:sldId id="1853" r:id="rId6"/>
    <p:sldId id="1753" r:id="rId7"/>
    <p:sldId id="1754" r:id="rId8"/>
    <p:sldId id="1768" r:id="rId9"/>
    <p:sldId id="1755" r:id="rId10"/>
    <p:sldId id="1756" r:id="rId11"/>
    <p:sldId id="1856" r:id="rId12"/>
    <p:sldId id="1857" r:id="rId13"/>
    <p:sldId id="1858" r:id="rId14"/>
    <p:sldId id="1830" r:id="rId15"/>
    <p:sldId id="1831" r:id="rId16"/>
    <p:sldId id="1873" r:id="rId17"/>
    <p:sldId id="1890" r:id="rId18"/>
    <p:sldId id="1767" r:id="rId19"/>
    <p:sldId id="1769" r:id="rId20"/>
    <p:sldId id="1829" r:id="rId21"/>
    <p:sldId id="1770" r:id="rId22"/>
    <p:sldId id="1771" r:id="rId23"/>
    <p:sldId id="1772" r:id="rId24"/>
    <p:sldId id="1846" r:id="rId25"/>
    <p:sldId id="1915" r:id="rId26"/>
    <p:sldId id="1916" r:id="rId27"/>
    <p:sldId id="1917" r:id="rId28"/>
    <p:sldId id="1907" r:id="rId29"/>
    <p:sldId id="1801" r:id="rId30"/>
    <p:sldId id="1859" r:id="rId31"/>
    <p:sldId id="1913" r:id="rId32"/>
    <p:sldId id="1914" r:id="rId33"/>
    <p:sldId id="1908" r:id="rId34"/>
    <p:sldId id="1902" r:id="rId35"/>
    <p:sldId id="1903" r:id="rId36"/>
    <p:sldId id="1904" r:id="rId37"/>
    <p:sldId id="1905" r:id="rId38"/>
    <p:sldId id="1906" r:id="rId39"/>
    <p:sldId id="1900" r:id="rId40"/>
    <p:sldId id="1920" r:id="rId41"/>
    <p:sldId id="1919" r:id="rId42"/>
    <p:sldId id="1909" r:id="rId43"/>
    <p:sldId id="1898" r:id="rId44"/>
    <p:sldId id="1863" r:id="rId45"/>
    <p:sldId id="1864" r:id="rId46"/>
    <p:sldId id="1872" r:id="rId47"/>
    <p:sldId id="1870" r:id="rId48"/>
    <p:sldId id="1871" r:id="rId49"/>
    <p:sldId id="1924" r:id="rId50"/>
    <p:sldId id="1888" r:id="rId51"/>
    <p:sldId id="1885" r:id="rId52"/>
    <p:sldId id="1886" r:id="rId53"/>
    <p:sldId id="1910" r:id="rId54"/>
    <p:sldId id="1844" r:id="rId55"/>
    <p:sldId id="1842" r:id="rId56"/>
    <p:sldId id="1843" r:id="rId57"/>
    <p:sldId id="1912" r:id="rId58"/>
    <p:sldId id="1845" r:id="rId59"/>
    <p:sldId id="1911" r:id="rId60"/>
    <p:sldId id="1850" r:id="rId61"/>
    <p:sldId id="1921" r:id="rId62"/>
    <p:sldId id="1852" r:id="rId6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9933"/>
    <a:srgbClr val="0000FF"/>
    <a:srgbClr val="3399FF"/>
    <a:srgbClr val="FF0000"/>
    <a:srgbClr val="47DCFF"/>
    <a:srgbClr val="00CCFF"/>
    <a:srgbClr val="66CCFF"/>
    <a:srgbClr val="0099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92" autoAdjust="0"/>
    <p:restoredTop sz="90556" autoAdjust="0"/>
  </p:normalViewPr>
  <p:slideViewPr>
    <p:cSldViewPr snapToGrid="0">
      <p:cViewPr varScale="1">
        <p:scale>
          <a:sx n="74" d="100"/>
          <a:sy n="74" d="100"/>
        </p:scale>
        <p:origin x="82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0896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3023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well\Documents\Papers\Salas\ADP%20and%20storage%202012\Chart%20of%20ADP%20perform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well\Documents\Papers\Salas\ADP%20and%20storage%202012\Chart%20of%20ADP%20performan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well\Documents\Datasets\Electricity%20price%20data\Ercot_Hourly_Power_prices_for_battery_stud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invertIfNegative val="0"/>
          <c:val>
            <c:numRef>
              <c:f>Sheet1!$B$3:$B$23</c:f>
              <c:numCache>
                <c:formatCode>General</c:formatCode>
                <c:ptCount val="21"/>
                <c:pt idx="0">
                  <c:v>99.45</c:v>
                </c:pt>
                <c:pt idx="1">
                  <c:v>99.29</c:v>
                </c:pt>
                <c:pt idx="2">
                  <c:v>99.45</c:v>
                </c:pt>
                <c:pt idx="3">
                  <c:v>98.8</c:v>
                </c:pt>
                <c:pt idx="4">
                  <c:v>99.18</c:v>
                </c:pt>
                <c:pt idx="5">
                  <c:v>99.12</c:v>
                </c:pt>
                <c:pt idx="6">
                  <c:v>99.21</c:v>
                </c:pt>
                <c:pt idx="7">
                  <c:v>99.19</c:v>
                </c:pt>
                <c:pt idx="8">
                  <c:v>98.99</c:v>
                </c:pt>
                <c:pt idx="9">
                  <c:v>98.78</c:v>
                </c:pt>
                <c:pt idx="10">
                  <c:v>98.72</c:v>
                </c:pt>
                <c:pt idx="11">
                  <c:v>98.81</c:v>
                </c:pt>
                <c:pt idx="12">
                  <c:v>98.8</c:v>
                </c:pt>
                <c:pt idx="13">
                  <c:v>98.66</c:v>
                </c:pt>
                <c:pt idx="14">
                  <c:v>98.7</c:v>
                </c:pt>
                <c:pt idx="15">
                  <c:v>99.24</c:v>
                </c:pt>
                <c:pt idx="16">
                  <c:v>99.8</c:v>
                </c:pt>
                <c:pt idx="17">
                  <c:v>99.75</c:v>
                </c:pt>
                <c:pt idx="18">
                  <c:v>98.9</c:v>
                </c:pt>
                <c:pt idx="19">
                  <c:v>99.55</c:v>
                </c:pt>
                <c:pt idx="20">
                  <c:v>99.56</c:v>
                </c:pt>
              </c:numCache>
            </c:numRef>
          </c:val>
        </c:ser>
        <c:ser>
          <c:idx val="0"/>
          <c:order val="0"/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invertIfNegative val="0"/>
          <c:val>
            <c:numRef>
              <c:f>Sheet1!$B$3:$B$23</c:f>
              <c:numCache>
                <c:formatCode>General</c:formatCode>
                <c:ptCount val="21"/>
                <c:pt idx="0">
                  <c:v>99.45</c:v>
                </c:pt>
                <c:pt idx="1">
                  <c:v>99.29</c:v>
                </c:pt>
                <c:pt idx="2">
                  <c:v>99.45</c:v>
                </c:pt>
                <c:pt idx="3">
                  <c:v>98.8</c:v>
                </c:pt>
                <c:pt idx="4">
                  <c:v>99.18</c:v>
                </c:pt>
                <c:pt idx="5">
                  <c:v>99.12</c:v>
                </c:pt>
                <c:pt idx="6">
                  <c:v>99.21</c:v>
                </c:pt>
                <c:pt idx="7">
                  <c:v>99.19</c:v>
                </c:pt>
                <c:pt idx="8">
                  <c:v>98.99</c:v>
                </c:pt>
                <c:pt idx="9">
                  <c:v>98.78</c:v>
                </c:pt>
                <c:pt idx="10">
                  <c:v>98.72</c:v>
                </c:pt>
                <c:pt idx="11">
                  <c:v>98.81</c:v>
                </c:pt>
                <c:pt idx="12">
                  <c:v>98.8</c:v>
                </c:pt>
                <c:pt idx="13">
                  <c:v>98.66</c:v>
                </c:pt>
                <c:pt idx="14">
                  <c:v>98.7</c:v>
                </c:pt>
                <c:pt idx="15">
                  <c:v>99.24</c:v>
                </c:pt>
                <c:pt idx="16">
                  <c:v>99.8</c:v>
                </c:pt>
                <c:pt idx="17">
                  <c:v>99.75</c:v>
                </c:pt>
                <c:pt idx="18">
                  <c:v>98.9</c:v>
                </c:pt>
                <c:pt idx="19">
                  <c:v>99.55</c:v>
                </c:pt>
                <c:pt idx="20">
                  <c:v>99.56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899488"/>
        <c:axId val="205899880"/>
      </c:barChart>
      <c:catAx>
        <c:axId val="205899488"/>
        <c:scaling>
          <c:orientation val="minMax"/>
        </c:scaling>
        <c:delete val="0"/>
        <c:axPos val="b"/>
        <c:majorTickMark val="out"/>
        <c:minorTickMark val="none"/>
        <c:tickLblPos val="nextTo"/>
        <c:crossAx val="205899880"/>
        <c:crosses val="autoZero"/>
        <c:auto val="1"/>
        <c:lblAlgn val="ctr"/>
        <c:lblOffset val="100"/>
        <c:noMultiLvlLbl val="0"/>
      </c:catAx>
      <c:valAx>
        <c:axId val="20589988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of optimal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899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invertIfNegative val="0"/>
          <c:val>
            <c:numRef>
              <c:f>Sheet1!$B$3:$B$23</c:f>
              <c:numCache>
                <c:formatCode>General</c:formatCode>
                <c:ptCount val="21"/>
                <c:pt idx="0">
                  <c:v>99.45</c:v>
                </c:pt>
                <c:pt idx="1">
                  <c:v>99.29</c:v>
                </c:pt>
                <c:pt idx="2">
                  <c:v>99.45</c:v>
                </c:pt>
                <c:pt idx="3">
                  <c:v>98.8</c:v>
                </c:pt>
                <c:pt idx="4">
                  <c:v>99.18</c:v>
                </c:pt>
                <c:pt idx="5">
                  <c:v>99.12</c:v>
                </c:pt>
                <c:pt idx="6">
                  <c:v>99.21</c:v>
                </c:pt>
                <c:pt idx="7">
                  <c:v>99.19</c:v>
                </c:pt>
                <c:pt idx="8">
                  <c:v>98.99</c:v>
                </c:pt>
                <c:pt idx="9">
                  <c:v>98.78</c:v>
                </c:pt>
                <c:pt idx="10">
                  <c:v>98.72</c:v>
                </c:pt>
                <c:pt idx="11">
                  <c:v>98.81</c:v>
                </c:pt>
                <c:pt idx="12">
                  <c:v>98.8</c:v>
                </c:pt>
                <c:pt idx="13">
                  <c:v>98.66</c:v>
                </c:pt>
                <c:pt idx="14">
                  <c:v>98.7</c:v>
                </c:pt>
                <c:pt idx="15">
                  <c:v>99.24</c:v>
                </c:pt>
                <c:pt idx="16">
                  <c:v>99.8</c:v>
                </c:pt>
                <c:pt idx="17">
                  <c:v>99.75</c:v>
                </c:pt>
                <c:pt idx="18">
                  <c:v>98.9</c:v>
                </c:pt>
                <c:pt idx="19">
                  <c:v>99.55</c:v>
                </c:pt>
                <c:pt idx="20">
                  <c:v>99.56</c:v>
                </c:pt>
              </c:numCache>
            </c:numRef>
          </c:val>
        </c:ser>
        <c:ser>
          <c:idx val="0"/>
          <c:order val="0"/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invertIfNegative val="0"/>
          <c:val>
            <c:numRef>
              <c:f>Sheet1!$B$3:$B$23</c:f>
              <c:numCache>
                <c:formatCode>General</c:formatCode>
                <c:ptCount val="21"/>
                <c:pt idx="0">
                  <c:v>99.45</c:v>
                </c:pt>
                <c:pt idx="1">
                  <c:v>99.29</c:v>
                </c:pt>
                <c:pt idx="2">
                  <c:v>99.45</c:v>
                </c:pt>
                <c:pt idx="3">
                  <c:v>98.8</c:v>
                </c:pt>
                <c:pt idx="4">
                  <c:v>99.18</c:v>
                </c:pt>
                <c:pt idx="5">
                  <c:v>99.12</c:v>
                </c:pt>
                <c:pt idx="6">
                  <c:v>99.21</c:v>
                </c:pt>
                <c:pt idx="7">
                  <c:v>99.19</c:v>
                </c:pt>
                <c:pt idx="8">
                  <c:v>98.99</c:v>
                </c:pt>
                <c:pt idx="9">
                  <c:v>98.78</c:v>
                </c:pt>
                <c:pt idx="10">
                  <c:v>98.72</c:v>
                </c:pt>
                <c:pt idx="11">
                  <c:v>98.81</c:v>
                </c:pt>
                <c:pt idx="12">
                  <c:v>98.8</c:v>
                </c:pt>
                <c:pt idx="13">
                  <c:v>98.66</c:v>
                </c:pt>
                <c:pt idx="14">
                  <c:v>98.7</c:v>
                </c:pt>
                <c:pt idx="15">
                  <c:v>99.24</c:v>
                </c:pt>
                <c:pt idx="16">
                  <c:v>99.8</c:v>
                </c:pt>
                <c:pt idx="17">
                  <c:v>99.75</c:v>
                </c:pt>
                <c:pt idx="18">
                  <c:v>98.9</c:v>
                </c:pt>
                <c:pt idx="19">
                  <c:v>99.55</c:v>
                </c:pt>
                <c:pt idx="20">
                  <c:v>99.56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900664"/>
        <c:axId val="205901056"/>
      </c:barChart>
      <c:catAx>
        <c:axId val="205900664"/>
        <c:scaling>
          <c:orientation val="minMax"/>
        </c:scaling>
        <c:delete val="0"/>
        <c:axPos val="b"/>
        <c:majorTickMark val="out"/>
        <c:minorTickMark val="none"/>
        <c:tickLblPos val="nextTo"/>
        <c:crossAx val="205901056"/>
        <c:crosses val="autoZero"/>
        <c:auto val="1"/>
        <c:lblAlgn val="ctr"/>
        <c:lblOffset val="100"/>
        <c:noMultiLvlLbl val="0"/>
      </c:catAx>
      <c:valAx>
        <c:axId val="205901056"/>
        <c:scaling>
          <c:orientation val="minMax"/>
          <c:min val="9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of optimal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5900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'Price data'!$D$43493:$D$43564</c:f>
              <c:numCache>
                <c:formatCode>0.00</c:formatCode>
                <c:ptCount val="72"/>
                <c:pt idx="0">
                  <c:v>46.57</c:v>
                </c:pt>
                <c:pt idx="1">
                  <c:v>44.01</c:v>
                </c:pt>
                <c:pt idx="2">
                  <c:v>35.659999999999997</c:v>
                </c:pt>
                <c:pt idx="3">
                  <c:v>27.73</c:v>
                </c:pt>
                <c:pt idx="4">
                  <c:v>31.78</c:v>
                </c:pt>
                <c:pt idx="5">
                  <c:v>36.65</c:v>
                </c:pt>
                <c:pt idx="6">
                  <c:v>50.78</c:v>
                </c:pt>
                <c:pt idx="7">
                  <c:v>55.2</c:v>
                </c:pt>
                <c:pt idx="8">
                  <c:v>41.64</c:v>
                </c:pt>
                <c:pt idx="9">
                  <c:v>48.48</c:v>
                </c:pt>
                <c:pt idx="10">
                  <c:v>43.57</c:v>
                </c:pt>
                <c:pt idx="11">
                  <c:v>35.229999999999997</c:v>
                </c:pt>
                <c:pt idx="12">
                  <c:v>31.94</c:v>
                </c:pt>
                <c:pt idx="13">
                  <c:v>27.24</c:v>
                </c:pt>
                <c:pt idx="14">
                  <c:v>22.45</c:v>
                </c:pt>
                <c:pt idx="15">
                  <c:v>20.74</c:v>
                </c:pt>
                <c:pt idx="16">
                  <c:v>22.58</c:v>
                </c:pt>
                <c:pt idx="17">
                  <c:v>45.33</c:v>
                </c:pt>
                <c:pt idx="18">
                  <c:v>56.06</c:v>
                </c:pt>
                <c:pt idx="19">
                  <c:v>56.95</c:v>
                </c:pt>
                <c:pt idx="20">
                  <c:v>52.49</c:v>
                </c:pt>
                <c:pt idx="21">
                  <c:v>48.41</c:v>
                </c:pt>
                <c:pt idx="22">
                  <c:v>44.82</c:v>
                </c:pt>
                <c:pt idx="23">
                  <c:v>42.29</c:v>
                </c:pt>
                <c:pt idx="24">
                  <c:v>41.29</c:v>
                </c:pt>
                <c:pt idx="25">
                  <c:v>30.61</c:v>
                </c:pt>
                <c:pt idx="26">
                  <c:v>35.67</c:v>
                </c:pt>
                <c:pt idx="27">
                  <c:v>39.08</c:v>
                </c:pt>
                <c:pt idx="28">
                  <c:v>40.69</c:v>
                </c:pt>
                <c:pt idx="29">
                  <c:v>44.54</c:v>
                </c:pt>
                <c:pt idx="30">
                  <c:v>41.56</c:v>
                </c:pt>
                <c:pt idx="31">
                  <c:v>60.89</c:v>
                </c:pt>
                <c:pt idx="32">
                  <c:v>63.71</c:v>
                </c:pt>
                <c:pt idx="33">
                  <c:v>70.37</c:v>
                </c:pt>
                <c:pt idx="34">
                  <c:v>53.77</c:v>
                </c:pt>
                <c:pt idx="35">
                  <c:v>45.81</c:v>
                </c:pt>
                <c:pt idx="36">
                  <c:v>38.33</c:v>
                </c:pt>
                <c:pt idx="37">
                  <c:v>24.56</c:v>
                </c:pt>
                <c:pt idx="38">
                  <c:v>20.49</c:v>
                </c:pt>
                <c:pt idx="39">
                  <c:v>18.84</c:v>
                </c:pt>
                <c:pt idx="40">
                  <c:v>24.61</c:v>
                </c:pt>
                <c:pt idx="41">
                  <c:v>44.23</c:v>
                </c:pt>
                <c:pt idx="42">
                  <c:v>73.010000000000005</c:v>
                </c:pt>
                <c:pt idx="43">
                  <c:v>53.62</c:v>
                </c:pt>
                <c:pt idx="44">
                  <c:v>47.89</c:v>
                </c:pt>
                <c:pt idx="45">
                  <c:v>49.03</c:v>
                </c:pt>
                <c:pt idx="46">
                  <c:v>49.28</c:v>
                </c:pt>
                <c:pt idx="47">
                  <c:v>121.19</c:v>
                </c:pt>
                <c:pt idx="48">
                  <c:v>47.69</c:v>
                </c:pt>
                <c:pt idx="49">
                  <c:v>38.869999999999997</c:v>
                </c:pt>
                <c:pt idx="50">
                  <c:v>23.62</c:v>
                </c:pt>
                <c:pt idx="51">
                  <c:v>27.51</c:v>
                </c:pt>
                <c:pt idx="52">
                  <c:v>34.4</c:v>
                </c:pt>
                <c:pt idx="53">
                  <c:v>30.62</c:v>
                </c:pt>
                <c:pt idx="54">
                  <c:v>35.1</c:v>
                </c:pt>
                <c:pt idx="55">
                  <c:v>47.32</c:v>
                </c:pt>
                <c:pt idx="56">
                  <c:v>51.19</c:v>
                </c:pt>
                <c:pt idx="57">
                  <c:v>42.57</c:v>
                </c:pt>
                <c:pt idx="58">
                  <c:v>31.73</c:v>
                </c:pt>
                <c:pt idx="59">
                  <c:v>19.309999999999999</c:v>
                </c:pt>
                <c:pt idx="60">
                  <c:v>16.97</c:v>
                </c:pt>
                <c:pt idx="61">
                  <c:v>20.260000000000002</c:v>
                </c:pt>
                <c:pt idx="62">
                  <c:v>15.72</c:v>
                </c:pt>
                <c:pt idx="63">
                  <c:v>15.42</c:v>
                </c:pt>
                <c:pt idx="64">
                  <c:v>30.86</c:v>
                </c:pt>
                <c:pt idx="65">
                  <c:v>43.9</c:v>
                </c:pt>
                <c:pt idx="66">
                  <c:v>59.39</c:v>
                </c:pt>
                <c:pt idx="67">
                  <c:v>46.78</c:v>
                </c:pt>
                <c:pt idx="68">
                  <c:v>43.46</c:v>
                </c:pt>
                <c:pt idx="69">
                  <c:v>37.9</c:v>
                </c:pt>
                <c:pt idx="70">
                  <c:v>31.32</c:v>
                </c:pt>
                <c:pt idx="71">
                  <c:v>19.37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01840"/>
        <c:axId val="205902232"/>
      </c:lineChart>
      <c:catAx>
        <c:axId val="20590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5902232"/>
        <c:crosses val="autoZero"/>
        <c:auto val="1"/>
        <c:lblAlgn val="ctr"/>
        <c:lblOffset val="100"/>
        <c:noMultiLvlLbl val="0"/>
      </c:catAx>
      <c:valAx>
        <c:axId val="2059022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0590184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6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39.wmf"/><Relationship Id="rId7" Type="http://schemas.openxmlformats.org/officeDocument/2006/relationships/image" Target="../media/image79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0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t" anchorCtr="0" compatLnSpc="1">
            <a:prstTxWarp prst="textNoShape">
              <a:avLst/>
            </a:prstTxWarp>
          </a:bodyPr>
          <a:lstStyle>
            <a:lvl1pPr algn="l" defTabSz="1008063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5275" y="0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t" anchorCtr="0" compatLnSpc="1">
            <a:prstTxWarp prst="textNoShape">
              <a:avLst/>
            </a:prstTxWarp>
          </a:bodyPr>
          <a:lstStyle>
            <a:lvl1pPr algn="r" defTabSz="1008063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3975" y="758825"/>
            <a:ext cx="4725988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8" y="4556125"/>
            <a:ext cx="5360987" cy="430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b" anchorCtr="0" compatLnSpc="1">
            <a:prstTxWarp prst="textNoShape">
              <a:avLst/>
            </a:prstTxWarp>
          </a:bodyPr>
          <a:lstStyle>
            <a:lvl1pPr algn="l" defTabSz="1008063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5275" y="9109075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910" tIns="50454" rIns="100910" bIns="50454" numCol="1" anchor="b" anchorCtr="0" compatLnSpc="1">
            <a:prstTxWarp prst="textNoShape">
              <a:avLst/>
            </a:prstTxWarp>
          </a:bodyPr>
          <a:lstStyle>
            <a:lvl1pPr algn="r" defTabSz="1008063">
              <a:defRPr sz="1400" i="0"/>
            </a:lvl1pPr>
          </a:lstStyle>
          <a:p>
            <a:pPr>
              <a:defRPr/>
            </a:pPr>
            <a:fld id="{DD0A9F78-39CE-4DDC-A26E-05BD6400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FFF06-6116-4B60-9160-C86D3FC8DB77}" type="slidenum">
              <a:rPr lang="en-US" i="0" smtClean="0"/>
              <a:pPr/>
              <a:t>1</a:t>
            </a:fld>
            <a:endParaRPr lang="en-US" i="0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80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4105275" y="9109075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10" tIns="50454" rIns="100910" bIns="50454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77FB081-0392-432D-AF53-F38DCF92A70C}" type="slidenum">
              <a:rPr lang="en-US" sz="1400" i="0"/>
              <a:pPr algn="r"/>
              <a:t>14</a:t>
            </a:fld>
            <a:endParaRPr lang="en-US" sz="1400" i="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81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4105275" y="9109075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10" tIns="50454" rIns="100910" bIns="50454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077FB081-0392-432D-AF53-F38DCF92A70C}" type="slidenum">
              <a:rPr lang="en-US" sz="1400" i="0"/>
              <a:pPr algn="r"/>
              <a:t>15</a:t>
            </a:fld>
            <a:endParaRPr lang="en-US" sz="1400" i="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250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3754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C92CE8-9826-4EEB-ACA4-A57A0EE71407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1259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81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57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5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4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356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4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7" tIns="48314" rIns="96627" bIns="48314" anchor="b"/>
          <a:lstStyle>
            <a:lvl1pPr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A148CFA-8B1E-4B60-B013-118D7761A606}" type="slidenum">
              <a:rPr lang="en-US" sz="1200" i="0"/>
              <a:pPr algn="r"/>
              <a:t>29</a:t>
            </a:fld>
            <a:endParaRPr lang="en-US" sz="1200" i="0"/>
          </a:p>
        </p:txBody>
      </p:sp>
      <p:sp>
        <p:nvSpPr>
          <p:cNvPr id="82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82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4" y="4560889"/>
            <a:ext cx="53625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96627" tIns="48314" rIns="96627" bIns="48314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524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2187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 txBox="1">
            <a:spLocks noGrp="1" noChangeArrowheads="1"/>
          </p:cNvSpPr>
          <p:nvPr/>
        </p:nvSpPr>
        <p:spPr bwMode="auto">
          <a:xfrm>
            <a:off x="4105275" y="9109075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10" tIns="50454" rIns="100910" bIns="50454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E9B735-CDBD-4B38-8874-F5971875DC2D}" type="slidenum">
              <a:rPr lang="en-US" sz="1400" i="0"/>
              <a:pPr algn="r"/>
              <a:t>34</a:t>
            </a:fld>
            <a:endParaRPr lang="en-US" sz="1400" i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7461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 txBox="1">
            <a:spLocks noGrp="1" noChangeArrowheads="1"/>
          </p:cNvSpPr>
          <p:nvPr/>
        </p:nvSpPr>
        <p:spPr bwMode="auto">
          <a:xfrm>
            <a:off x="4105275" y="9109075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10" tIns="50454" rIns="100910" bIns="50454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34B1E8C-BA7A-45B4-BA08-C16F99684E5F}" type="slidenum">
              <a:rPr lang="en-US" sz="1400" i="0"/>
              <a:pPr algn="r"/>
              <a:t>39</a:t>
            </a:fld>
            <a:endParaRPr lang="en-US" sz="1400" i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8899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5302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4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6574B-267C-4863-908E-7B087447B043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41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43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 txBox="1">
            <a:spLocks noGrp="1" noChangeArrowheads="1"/>
          </p:cNvSpPr>
          <p:nvPr/>
        </p:nvSpPr>
        <p:spPr bwMode="auto">
          <a:xfrm>
            <a:off x="4103937" y="9109336"/>
            <a:ext cx="3182576" cy="5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898" tIns="50448" rIns="100898" bIns="50448" anchor="b"/>
          <a:lstStyle>
            <a:lvl1pPr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E6A6C3E-DB90-4876-8072-42C24B0D566E}" type="slidenum">
              <a:rPr lang="en-US" sz="1400" i="0"/>
              <a:pPr algn="r"/>
              <a:t>49</a:t>
            </a:fld>
            <a:endParaRPr lang="en-US" sz="1400" i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r>
              <a:rPr lang="en-US" smtClean="0"/>
              <a:t>This slide is animated to show how we are graphically depicting the hourly dispatch problem.  Transition to next slide.</a:t>
            </a:r>
          </a:p>
        </p:txBody>
      </p:sp>
    </p:spTree>
    <p:extLst>
      <p:ext uri="{BB962C8B-B14F-4D97-AF65-F5344CB8AC3E}">
        <p14:creationId xmlns:p14="http://schemas.microsoft.com/office/powerpoint/2010/main" val="3523856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86646" indent="-302556"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210225" indent="-242045"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94315" indent="-242045"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178405" indent="-242045"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662495" indent="-242045" algn="ctr" defTabSz="100852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3146585" indent="-242045" algn="ctr" defTabSz="100852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630675" indent="-242045" algn="ctr" defTabSz="100852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4114765" indent="-242045" algn="ctr" defTabSz="100852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3F5C01E-F911-4DDA-9053-E75E5A0D2A6B}" type="slidenum">
              <a:rPr lang="en-US" i="0" smtClean="0"/>
              <a:pPr/>
              <a:t>51</a:t>
            </a:fld>
            <a:endParaRPr lang="en-US" i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37225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86646" indent="-302556"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210225" indent="-242045"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94315" indent="-242045"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178405" indent="-242045" defTabSz="1008521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662495" indent="-242045" algn="ctr" defTabSz="100852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3146585" indent="-242045" algn="ctr" defTabSz="100852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630675" indent="-242045" algn="ctr" defTabSz="100852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4114765" indent="-242045" algn="ctr" defTabSz="1008521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A6C410-9B55-4441-8E93-7615991C6BEF}" type="slidenum">
              <a:rPr lang="en-US" i="0" smtClean="0"/>
              <a:pPr/>
              <a:t>52</a:t>
            </a:fld>
            <a:endParaRPr lang="en-US" i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427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B4F2A-095C-4C46-9AD2-69A2C34A43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4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5826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9192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76813" indent="-298774" defTabSz="1009192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95097" indent="-239019" defTabSz="1009192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73136" indent="-239019" defTabSz="1009192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151175" indent="-239019" defTabSz="1009192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629213" indent="-239019" algn="ctr" defTabSz="1009192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3107251" indent="-239019" algn="ctr" defTabSz="1009192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585291" indent="-239019" algn="ctr" defTabSz="1009192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4063329" indent="-239019" algn="ctr" defTabSz="1009192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905A14-1484-4E41-AF18-621A68043303}" type="slidenum">
              <a:rPr lang="en-US" i="0" smtClean="0"/>
              <a:pPr/>
              <a:t>54</a:t>
            </a:fld>
            <a:endParaRPr lang="en-US" i="0" smtClean="0"/>
          </a:p>
        </p:txBody>
      </p:sp>
    </p:spTree>
    <p:extLst>
      <p:ext uri="{BB962C8B-B14F-4D97-AF65-F5344CB8AC3E}">
        <p14:creationId xmlns:p14="http://schemas.microsoft.com/office/powerpoint/2010/main" val="2672015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693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7"/>
          <p:cNvSpPr txBox="1">
            <a:spLocks noGrp="1" noChangeArrowheads="1"/>
          </p:cNvSpPr>
          <p:nvPr/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 lIns="100900" tIns="50449" rIns="100900" bIns="50449" anchor="b"/>
          <a:lstStyle>
            <a:lvl1pPr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A81A30D-3AF3-4E86-B9EE-5E1CB8CAA44F}" type="slidenum">
              <a:rPr lang="en-US" sz="1400" i="0"/>
              <a:pPr algn="r"/>
              <a:t>5</a:t>
            </a:fld>
            <a:endParaRPr lang="en-US" sz="1400" i="0"/>
          </a:p>
        </p:txBody>
      </p:sp>
      <p:sp>
        <p:nvSpPr>
          <p:cNvPr id="538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78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210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26BDF-6F7A-491A-A384-EA31AA8D7E67}" type="slidenum">
              <a:rPr lang="en-US"/>
              <a:pPr/>
              <a:t>7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87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3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B538-08F2-440D-8A49-2A1102E22F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7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1B746-D40F-4268-B653-9A35059D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025F6B-BD9A-4376-BA98-5ED510D3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92976A-0F68-4D9C-866E-86FE193E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27824A-19B3-470B-9710-9D7975BE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CF53EC-859C-491E-9CEF-80A6DED9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3CDD86-EA66-432E-960A-948662D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028B9-87C7-4915-BF62-49E2F384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2010 Warren B. Powell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5CF5D6F-B18C-4DB0-B41C-84D1576D6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3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221606-0BD6-4DF6-BCF5-523EBE06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0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13E9EA-036B-4E6B-A491-DE5A32F5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F94E3D-564D-4CBF-8BAD-D2060DE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W. B. Powell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CDB460-1919-452B-A421-B45A1691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0.wmf"/><Relationship Id="rId5" Type="http://schemas.openxmlformats.org/officeDocument/2006/relationships/image" Target="../media/image36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8.wmf"/><Relationship Id="rId4" Type="http://schemas.openxmlformats.org/officeDocument/2006/relationships/image" Target="../media/image71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6.wmf"/><Relationship Id="rId5" Type="http://schemas.openxmlformats.org/officeDocument/2006/relationships/image" Target="../media/image74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6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8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png"/><Relationship Id="rId5" Type="http://schemas.openxmlformats.org/officeDocument/2006/relationships/image" Target="../media/image91.wmf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68.bin"/><Relationship Id="rId9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7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71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Relationship Id="rId14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7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7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76.bin"/><Relationship Id="rId4" Type="http://schemas.openxmlformats.org/officeDocument/2006/relationships/chart" Target="../charts/char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sz="3600" i="0" dirty="0" smtClean="0">
                <a:solidFill>
                  <a:schemeClr val="bg1"/>
                </a:solidFill>
              </a:rPr>
              <a:t>Approximate Dynamic Programming</a:t>
            </a:r>
          </a:p>
          <a:p>
            <a:r>
              <a:rPr lang="en-US" sz="3600" i="0" dirty="0">
                <a:solidFill>
                  <a:schemeClr val="bg1"/>
                </a:solidFill>
              </a:rPr>
              <a:t>a</a:t>
            </a:r>
            <a:r>
              <a:rPr lang="en-US" sz="3600" i="0" dirty="0" smtClean="0">
                <a:solidFill>
                  <a:schemeClr val="bg1"/>
                </a:solidFill>
              </a:rPr>
              <a:t>nd Policy Search:</a:t>
            </a:r>
          </a:p>
          <a:p>
            <a:r>
              <a:rPr lang="en-US" sz="3600" i="0" dirty="0" smtClean="0">
                <a:solidFill>
                  <a:schemeClr val="bg1"/>
                </a:solidFill>
              </a:rPr>
              <a:t>Does anything work?</a:t>
            </a:r>
            <a:endParaRPr lang="en-US" sz="3600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400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b="1" i="0" dirty="0" smtClean="0">
                <a:solidFill>
                  <a:schemeClr val="bg1"/>
                </a:solidFill>
              </a:rPr>
              <a:t>Rutgers Applied Probability Workshop</a:t>
            </a: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b="1" i="0" dirty="0" smtClean="0">
                <a:solidFill>
                  <a:schemeClr val="bg1"/>
                </a:solidFill>
              </a:rPr>
              <a:t>June 6, 2014</a:t>
            </a: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0950" y="4025900"/>
            <a:ext cx="4826000" cy="236855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Warren </a:t>
            </a:r>
            <a:r>
              <a:rPr lang="en-US" sz="2000" b="1" i="0" dirty="0" smtClean="0">
                <a:solidFill>
                  <a:schemeClr val="bg1"/>
                </a:solidFill>
              </a:rPr>
              <a:t>B. Powell</a:t>
            </a:r>
          </a:p>
          <a:p>
            <a:pPr>
              <a:lnSpc>
                <a:spcPct val="92000"/>
              </a:lnSpc>
            </a:pPr>
            <a:r>
              <a:rPr lang="en-US" sz="2000" b="1" i="0" dirty="0" smtClean="0">
                <a:solidFill>
                  <a:schemeClr val="bg1"/>
                </a:solidFill>
              </a:rPr>
              <a:t>Daniel R. Jiang</a:t>
            </a:r>
          </a:p>
          <a:p>
            <a:pPr>
              <a:lnSpc>
                <a:spcPct val="92000"/>
              </a:lnSpc>
            </a:pP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w</a:t>
            </a:r>
            <a:r>
              <a:rPr lang="en-US" sz="2000" b="1" i="0" dirty="0" smtClean="0">
                <a:solidFill>
                  <a:schemeClr val="bg1"/>
                </a:solidFill>
              </a:rPr>
              <a:t>ith contributions from:</a:t>
            </a:r>
          </a:p>
          <a:p>
            <a:pPr>
              <a:lnSpc>
                <a:spcPct val="92000"/>
              </a:lnSpc>
            </a:pPr>
            <a:endParaRPr lang="en-US" sz="2000" b="1" i="0" dirty="0" smtClean="0">
              <a:solidFill>
                <a:schemeClr val="bg1"/>
              </a:solidFill>
            </a:endParaRP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Daniel Salas</a:t>
            </a:r>
            <a:endParaRPr lang="en-US" sz="2400" b="1" i="0" dirty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lnSpc>
                <a:spcPct val="92000"/>
              </a:lnSpc>
            </a:pPr>
            <a:r>
              <a:rPr lang="en-US" sz="2000" b="1" i="0" dirty="0" smtClean="0">
                <a:solidFill>
                  <a:schemeClr val="bg1"/>
                </a:solidFill>
              </a:rPr>
              <a:t>Vincent Pham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Warren </a:t>
            </a:r>
            <a:r>
              <a:rPr lang="en-US" sz="2000" b="1" i="0" dirty="0" smtClean="0">
                <a:solidFill>
                  <a:schemeClr val="bg1"/>
                </a:solidFill>
              </a:rPr>
              <a:t>Scott</a:t>
            </a:r>
            <a:endParaRPr lang="en-US" sz="2000" b="1" i="0" dirty="0">
              <a:solidFill>
                <a:schemeClr val="bg1"/>
              </a:solidFill>
            </a:endParaRPr>
          </a:p>
        </p:txBody>
      </p:sp>
      <p:pic>
        <p:nvPicPr>
          <p:cNvPr id="2055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6553200"/>
            <a:ext cx="36186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dirty="0"/>
              <a:t>© </a:t>
            </a:r>
            <a:r>
              <a:rPr lang="en-US" sz="1400" dirty="0" smtClean="0"/>
              <a:t>2014 </a:t>
            </a:r>
            <a:r>
              <a:rPr lang="en-US" sz="1400" dirty="0"/>
              <a:t>Warren B. Powell, Princeton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storage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Bellman’s optimality equation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724926"/>
              </p:ext>
            </p:extLst>
          </p:nvPr>
        </p:nvGraphicFramePr>
        <p:xfrm>
          <a:off x="1112838" y="1993900"/>
          <a:ext cx="72263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618" name="Equation" r:id="rId4" imgW="2577960" imgH="228600" progId="Equation.DSMT4">
                  <p:embed/>
                </p:oleObj>
              </mc:Choice>
              <mc:Fallback>
                <p:oleObj name="Equation" r:id="rId4" imgW="257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1993900"/>
                        <a:ext cx="72263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251815" y="1851953"/>
            <a:ext cx="1125537" cy="3265806"/>
            <a:chOff x="1251815" y="1851953"/>
            <a:chExt cx="1125537" cy="3265806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1295697"/>
                </p:ext>
              </p:extLst>
            </p:nvPr>
          </p:nvGraphicFramePr>
          <p:xfrm>
            <a:off x="1251815" y="3076234"/>
            <a:ext cx="1125537" cy="204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619" name="Equation" r:id="rId6" imgW="469800" imgH="850680" progId="Equation.DSMT4">
                    <p:embed/>
                  </p:oleObj>
                </mc:Choice>
                <mc:Fallback>
                  <p:oleObj name="Equation" r:id="rId6" imgW="469800" imgH="850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1815" y="3076234"/>
                          <a:ext cx="1125537" cy="2041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/>
            <p:cNvSpPr/>
            <p:nvPr/>
          </p:nvSpPr>
          <p:spPr bwMode="auto">
            <a:xfrm>
              <a:off x="1504709" y="1851953"/>
              <a:ext cx="439838" cy="89125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stCxn id="15" idx="4"/>
            </p:cNvCxnSpPr>
            <p:nvPr/>
          </p:nvCxnSpPr>
          <p:spPr bwMode="auto">
            <a:xfrm>
              <a:off x="1724628" y="2743203"/>
              <a:ext cx="0" cy="370387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3768725" y="1865453"/>
            <a:ext cx="1584325" cy="3829822"/>
            <a:chOff x="3768725" y="1865453"/>
            <a:chExt cx="1584325" cy="3829822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336595"/>
                </p:ext>
              </p:extLst>
            </p:nvPr>
          </p:nvGraphicFramePr>
          <p:xfrm>
            <a:off x="3768725" y="3106063"/>
            <a:ext cx="1584325" cy="2589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620" name="Equation" r:id="rId8" imgW="660240" imgH="1079280" progId="Equation.DSMT4">
                    <p:embed/>
                  </p:oleObj>
                </mc:Choice>
                <mc:Fallback>
                  <p:oleObj name="Equation" r:id="rId8" imgW="660240" imgH="1079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8725" y="3106063"/>
                          <a:ext cx="1584325" cy="2589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Oval 17"/>
            <p:cNvSpPr/>
            <p:nvPr/>
          </p:nvSpPr>
          <p:spPr bwMode="auto">
            <a:xfrm>
              <a:off x="4284634" y="1865453"/>
              <a:ext cx="439838" cy="89125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8" idx="4"/>
            </p:cNvCxnSpPr>
            <p:nvPr/>
          </p:nvCxnSpPr>
          <p:spPr bwMode="auto">
            <a:xfrm>
              <a:off x="4504553" y="2756703"/>
              <a:ext cx="0" cy="370387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7208838" y="1867378"/>
            <a:ext cx="1006475" cy="2894247"/>
            <a:chOff x="7208838" y="1867378"/>
            <a:chExt cx="1006475" cy="2894247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881254"/>
                </p:ext>
              </p:extLst>
            </p:nvPr>
          </p:nvGraphicFramePr>
          <p:xfrm>
            <a:off x="7208838" y="3085225"/>
            <a:ext cx="1006475" cy="167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2621" name="Equation" r:id="rId10" imgW="419040" imgH="698400" progId="Equation.DSMT4">
                    <p:embed/>
                  </p:oleObj>
                </mc:Choice>
                <mc:Fallback>
                  <p:oleObj name="Equation" r:id="rId10" imgW="419040" imgH="698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8838" y="3085225"/>
                          <a:ext cx="1006475" cy="167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19"/>
            <p:cNvSpPr/>
            <p:nvPr/>
          </p:nvSpPr>
          <p:spPr bwMode="auto">
            <a:xfrm>
              <a:off x="7353855" y="1867378"/>
              <a:ext cx="690549" cy="89125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>
              <a:stCxn id="20" idx="4"/>
            </p:cNvCxnSpPr>
            <p:nvPr/>
          </p:nvCxnSpPr>
          <p:spPr bwMode="auto">
            <a:xfrm>
              <a:off x="7699130" y="2758628"/>
              <a:ext cx="0" cy="354962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40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 water reservoir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Backward dynamic programming in one dimension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26673"/>
              </p:ext>
            </p:extLst>
          </p:nvPr>
        </p:nvGraphicFramePr>
        <p:xfrm>
          <a:off x="1157288" y="1762125"/>
          <a:ext cx="7637462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67" name="Equation" r:id="rId3" imgW="4991040" imgH="3073320" progId="Equation.DSMT4">
                  <p:embed/>
                </p:oleObj>
              </mc:Choice>
              <mc:Fallback>
                <p:oleObj name="Equation" r:id="rId3" imgW="4991040" imgH="3073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1762125"/>
                        <a:ext cx="7637462" cy="470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3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cash in a mutual fund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54115"/>
              </p:ext>
            </p:extLst>
          </p:nvPr>
        </p:nvGraphicFramePr>
        <p:xfrm>
          <a:off x="1046163" y="1616075"/>
          <a:ext cx="8075612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91" name="Equation" r:id="rId3" imgW="5410080" imgH="3429000" progId="Equation.DSMT4">
                  <p:embed/>
                </p:oleObj>
              </mc:Choice>
              <mc:Fallback>
                <p:oleObj name="Equation" r:id="rId3" imgW="5410080" imgH="342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1616075"/>
                        <a:ext cx="8075612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ynamic programming in multiple dimensions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0614" y="2283072"/>
            <a:ext cx="7650051" cy="327826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0442" y="2663782"/>
            <a:ext cx="7330224" cy="360609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1551" y="3059585"/>
            <a:ext cx="7069114" cy="360609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2504" y="3812535"/>
            <a:ext cx="1038133" cy="720828"/>
          </a:xfrm>
          <a:prstGeom prst="rect">
            <a:avLst/>
          </a:prstGeom>
          <a:solidFill>
            <a:srgbClr val="FF9933">
              <a:alpha val="38039"/>
            </a:srgbClr>
          </a:solidFill>
          <a:ln w="635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dynamic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 strategies:</a:t>
            </a:r>
          </a:p>
          <a:p>
            <a:pPr lvl="1"/>
            <a:r>
              <a:rPr lang="en-US" dirty="0" smtClean="0"/>
              <a:t>Approximate value iteration</a:t>
            </a:r>
          </a:p>
          <a:p>
            <a:pPr lvl="2"/>
            <a:r>
              <a:rPr lang="en-US" dirty="0" smtClean="0"/>
              <a:t>Mimics backward dynamic programming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Approximate policy iteration</a:t>
            </a:r>
          </a:p>
          <a:p>
            <a:pPr lvl="2"/>
            <a:r>
              <a:rPr lang="en-US" dirty="0" smtClean="0"/>
              <a:t>Mimics policy iteration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Policy search</a:t>
            </a:r>
          </a:p>
          <a:p>
            <a:pPr lvl="2"/>
            <a:r>
              <a:rPr lang="en-US" dirty="0" smtClean="0"/>
              <a:t>Based on the field of stochastic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Approximate </a:t>
            </a:r>
            <a:r>
              <a:rPr lang="en-US" sz="3200" dirty="0" smtClean="0"/>
              <a:t>value iteration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1231900"/>
            <a:ext cx="7772400" cy="53213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mtClean="0"/>
              <a:t>Step 1: Start with a pre-decision state 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Step 2: Solve the deterministic optimization using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            an approximate value function:</a:t>
            </a:r>
          </a:p>
          <a:p>
            <a:pPr lvl="1">
              <a:buFontTx/>
              <a:buNone/>
            </a:pPr>
            <a:endParaRPr lang="en-US" smtClean="0">
              <a:solidFill>
                <a:srgbClr val="009900"/>
              </a:solidFill>
            </a:endParaRP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            to obtain     . 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Step 3: Update the value function approximation</a:t>
            </a:r>
          </a:p>
          <a:p>
            <a:pPr lvl="1">
              <a:buFontTx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Step 4: Obtain Monte Carlo sample of               and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            compute the next pre-decision state:</a:t>
            </a:r>
          </a:p>
          <a:p>
            <a:pPr lvl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 smtClean="0"/>
              <a:t>Step 5: Return to step 1. </a:t>
            </a:r>
          </a:p>
          <a:p>
            <a:pPr lvl="1"/>
            <a:endParaRPr lang="en-US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992313" y="3887788"/>
          <a:ext cx="4108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85" name="Equation" r:id="rId4" imgW="2362200" imgH="241300" progId="Equation.DSMT4">
                  <p:embed/>
                </p:oleObj>
              </mc:Choice>
              <mc:Fallback>
                <p:oleObj name="Equation" r:id="rId4" imgW="2362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887788"/>
                        <a:ext cx="41084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808743"/>
              </p:ext>
            </p:extLst>
          </p:nvPr>
        </p:nvGraphicFramePr>
        <p:xfrm>
          <a:off x="2211388" y="2568575"/>
          <a:ext cx="51863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86" name="Equation" r:id="rId6" imgW="2984400" imgH="279360" progId="Equation.DSMT4">
                  <p:embed/>
                </p:oleObj>
              </mc:Choice>
              <mc:Fallback>
                <p:oleObj name="Equation" r:id="rId6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2568575"/>
                        <a:ext cx="51863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3009900" y="2973388"/>
          <a:ext cx="3857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87" name="Equation" r:id="rId8" imgW="177646" imgH="241091" progId="Equation.DSMT4">
                  <p:embed/>
                </p:oleObj>
              </mc:Choice>
              <mc:Fallback>
                <p:oleObj name="Equation" r:id="rId8" imgW="177646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2973388"/>
                        <a:ext cx="3857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8"/>
          <p:cNvGraphicFramePr>
            <a:graphicFrameLocks noChangeAspect="1"/>
          </p:cNvGraphicFramePr>
          <p:nvPr/>
        </p:nvGraphicFramePr>
        <p:xfrm>
          <a:off x="5553075" y="1250950"/>
          <a:ext cx="3730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88" name="Equation" r:id="rId10" imgW="190417" imgH="241195" progId="Equation.DSMT4">
                  <p:embed/>
                </p:oleObj>
              </mc:Choice>
              <mc:Fallback>
                <p:oleObj name="Equation" r:id="rId10" imgW="19041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1250950"/>
                        <a:ext cx="3730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9"/>
          <p:cNvGraphicFramePr>
            <a:graphicFrameLocks noChangeAspect="1"/>
          </p:cNvGraphicFramePr>
          <p:nvPr/>
        </p:nvGraphicFramePr>
        <p:xfrm>
          <a:off x="5727700" y="4286250"/>
          <a:ext cx="101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89" name="Equation" r:id="rId12" imgW="482391" imgH="241195" progId="Equation.DSMT4">
                  <p:embed/>
                </p:oleObj>
              </mc:Choice>
              <mc:Fallback>
                <p:oleObj name="Equation" r:id="rId12" imgW="48239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4286250"/>
                        <a:ext cx="101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16"/>
          <p:cNvGraphicFramePr>
            <a:graphicFrameLocks noChangeAspect="1"/>
          </p:cNvGraphicFramePr>
          <p:nvPr/>
        </p:nvGraphicFramePr>
        <p:xfrm>
          <a:off x="2095500" y="5162550"/>
          <a:ext cx="3298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590" name="Equation" r:id="rId14" imgW="1651000" imgH="241300" progId="Equation.DSMT4">
                  <p:embed/>
                </p:oleObj>
              </mc:Choice>
              <mc:Fallback>
                <p:oleObj name="Equation" r:id="rId14" imgW="165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162550"/>
                        <a:ext cx="32988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Text Box 18"/>
          <p:cNvSpPr txBox="1">
            <a:spLocks noChangeArrowheads="1"/>
          </p:cNvSpPr>
          <p:nvPr/>
        </p:nvSpPr>
        <p:spPr bwMode="auto">
          <a:xfrm>
            <a:off x="7267575" y="4511675"/>
            <a:ext cx="151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rgbClr val="FF0000"/>
                </a:solidFill>
              </a:rPr>
              <a:t>Simulation</a:t>
            </a:r>
          </a:p>
        </p:txBody>
      </p:sp>
      <p:sp>
        <p:nvSpPr>
          <p:cNvPr id="57355" name="Text Box 19"/>
          <p:cNvSpPr txBox="1">
            <a:spLocks noChangeArrowheads="1"/>
          </p:cNvSpPr>
          <p:nvPr/>
        </p:nvSpPr>
        <p:spPr bwMode="auto">
          <a:xfrm>
            <a:off x="7165975" y="1909763"/>
            <a:ext cx="1839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rgbClr val="009900"/>
                </a:solidFill>
              </a:rPr>
              <a:t>Deterministic</a:t>
            </a:r>
          </a:p>
          <a:p>
            <a:r>
              <a:rPr lang="en-US" sz="2400" i="0">
                <a:solidFill>
                  <a:srgbClr val="009900"/>
                </a:solidFill>
              </a:rPr>
              <a:t>optimization</a:t>
            </a:r>
          </a:p>
        </p:txBody>
      </p:sp>
      <p:sp>
        <p:nvSpPr>
          <p:cNvPr id="57356" name="Text Box 20"/>
          <p:cNvSpPr txBox="1">
            <a:spLocks noChangeArrowheads="1"/>
          </p:cNvSpPr>
          <p:nvPr/>
        </p:nvSpPr>
        <p:spPr bwMode="auto">
          <a:xfrm>
            <a:off x="7369175" y="3460750"/>
            <a:ext cx="1401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chemeClr val="accent2"/>
                </a:solidFill>
              </a:rPr>
              <a:t>Recursive</a:t>
            </a:r>
          </a:p>
          <a:p>
            <a:r>
              <a:rPr lang="en-US" sz="2400" i="0">
                <a:solidFill>
                  <a:schemeClr val="accent2"/>
                </a:solidFill>
              </a:rPr>
              <a:t>statistics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43088" y="2362200"/>
            <a:ext cx="3325812" cy="2084388"/>
            <a:chOff x="1843088" y="2362200"/>
            <a:chExt cx="3325812" cy="2084388"/>
          </a:xfrm>
        </p:grpSpPr>
        <p:sp>
          <p:nvSpPr>
            <p:cNvPr id="57364" name="Oval 14"/>
            <p:cNvSpPr>
              <a:spLocks noChangeArrowheads="1"/>
            </p:cNvSpPr>
            <p:nvPr/>
          </p:nvSpPr>
          <p:spPr bwMode="auto">
            <a:xfrm>
              <a:off x="4381500" y="2362200"/>
              <a:ext cx="787400" cy="787400"/>
            </a:xfrm>
            <a:prstGeom prst="ellips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Oval 15"/>
            <p:cNvSpPr>
              <a:spLocks noChangeArrowheads="1"/>
            </p:cNvSpPr>
            <p:nvPr/>
          </p:nvSpPr>
          <p:spPr bwMode="auto">
            <a:xfrm>
              <a:off x="1843088" y="3659188"/>
              <a:ext cx="787400" cy="787400"/>
            </a:xfrm>
            <a:prstGeom prst="ellips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7366" name="Straight Arrow Connector 2"/>
            <p:cNvCxnSpPr>
              <a:cxnSpLocks noChangeShapeType="1"/>
              <a:stCxn id="57364" idx="3"/>
            </p:cNvCxnSpPr>
            <p:nvPr/>
          </p:nvCxnSpPr>
          <p:spPr bwMode="auto">
            <a:xfrm flipH="1">
              <a:off x="2630488" y="3034288"/>
              <a:ext cx="1866324" cy="837624"/>
            </a:xfrm>
            <a:prstGeom prst="straightConnector1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76538" y="2827338"/>
            <a:ext cx="4167187" cy="3525837"/>
            <a:chOff x="2776250" y="2826775"/>
            <a:chExt cx="4167208" cy="3527065"/>
          </a:xfrm>
        </p:grpSpPr>
        <p:grpSp>
          <p:nvGrpSpPr>
            <p:cNvPr id="57359" name="Group 6"/>
            <p:cNvGrpSpPr>
              <a:grpSpLocks/>
            </p:cNvGrpSpPr>
            <p:nvPr/>
          </p:nvGrpSpPr>
          <p:grpSpPr bwMode="auto">
            <a:xfrm>
              <a:off x="2776250" y="2826775"/>
              <a:ext cx="1574800" cy="2929500"/>
              <a:chOff x="2776250" y="2826775"/>
              <a:chExt cx="1574800" cy="2929500"/>
            </a:xfrm>
          </p:grpSpPr>
          <p:sp>
            <p:nvSpPr>
              <p:cNvPr id="57361" name="Oval 14"/>
              <p:cNvSpPr>
                <a:spLocks noChangeArrowheads="1"/>
              </p:cNvSpPr>
              <p:nvPr/>
            </p:nvSpPr>
            <p:spPr bwMode="auto">
              <a:xfrm>
                <a:off x="2776250" y="2826775"/>
                <a:ext cx="787400" cy="7874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2" name="Oval 14"/>
              <p:cNvSpPr>
                <a:spLocks noChangeArrowheads="1"/>
              </p:cNvSpPr>
              <p:nvPr/>
            </p:nvSpPr>
            <p:spPr bwMode="auto">
              <a:xfrm>
                <a:off x="3563650" y="4968875"/>
                <a:ext cx="787400" cy="7874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57363" name="Straight Arrow Connector 5"/>
              <p:cNvCxnSpPr>
                <a:cxnSpLocks noChangeShapeType="1"/>
              </p:cNvCxnSpPr>
              <p:nvPr/>
            </p:nvCxnSpPr>
            <p:spPr bwMode="auto">
              <a:xfrm>
                <a:off x="3368233" y="3614175"/>
                <a:ext cx="462987" cy="1354700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7360" name="TextBox 7"/>
            <p:cNvSpPr txBox="1">
              <a:spLocks noChangeArrowheads="1"/>
            </p:cNvSpPr>
            <p:nvPr/>
          </p:nvSpPr>
          <p:spPr bwMode="auto">
            <a:xfrm>
              <a:off x="4250092" y="5892175"/>
              <a:ext cx="26933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i="0">
                  <a:solidFill>
                    <a:srgbClr val="FF0000"/>
                  </a:solidFill>
                </a:rPr>
                <a:t>“on policy learning”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02820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Approximate value iteration</a:t>
            </a:r>
            <a:endParaRPr lang="en-US" sz="32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1231900"/>
            <a:ext cx="7772400" cy="53213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mtClean="0"/>
              <a:t>Step 1: Start with a pre-decision state 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Step 2: Solve the deterministic optimization using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            an approximate value function:</a:t>
            </a:r>
          </a:p>
          <a:p>
            <a:pPr lvl="1">
              <a:buFontTx/>
              <a:buNone/>
            </a:pPr>
            <a:endParaRPr lang="en-US" smtClean="0">
              <a:solidFill>
                <a:srgbClr val="009900"/>
              </a:solidFill>
            </a:endParaRP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            to obtain     . 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Step 3: Update the value function approximation</a:t>
            </a:r>
          </a:p>
          <a:p>
            <a:pPr lvl="1">
              <a:buFontTx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Step 4: Obtain Monte Carlo sample of               and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            compute the next pre-decision state:</a:t>
            </a:r>
          </a:p>
          <a:p>
            <a:pPr lvl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 smtClean="0"/>
              <a:t>Step 5: Return to step 1. </a:t>
            </a:r>
          </a:p>
          <a:p>
            <a:pPr lvl="1"/>
            <a:endParaRPr lang="en-US" smtClean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992313" y="3887788"/>
          <a:ext cx="41084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69" name="Equation" r:id="rId4" imgW="2362200" imgH="241300" progId="Equation.DSMT4">
                  <p:embed/>
                </p:oleObj>
              </mc:Choice>
              <mc:Fallback>
                <p:oleObj name="Equation" r:id="rId4" imgW="2362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887788"/>
                        <a:ext cx="41084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3009900" y="2973388"/>
          <a:ext cx="3857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70" name="Equation" r:id="rId6" imgW="177646" imgH="241091" progId="Equation.DSMT4">
                  <p:embed/>
                </p:oleObj>
              </mc:Choice>
              <mc:Fallback>
                <p:oleObj name="Equation" r:id="rId6" imgW="177646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2973388"/>
                        <a:ext cx="3857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8"/>
          <p:cNvGraphicFramePr>
            <a:graphicFrameLocks noChangeAspect="1"/>
          </p:cNvGraphicFramePr>
          <p:nvPr/>
        </p:nvGraphicFramePr>
        <p:xfrm>
          <a:off x="5553075" y="1250950"/>
          <a:ext cx="3730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71" name="Equation" r:id="rId8" imgW="190417" imgH="241195" progId="Equation.DSMT4">
                  <p:embed/>
                </p:oleObj>
              </mc:Choice>
              <mc:Fallback>
                <p:oleObj name="Equation" r:id="rId8" imgW="19041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1250950"/>
                        <a:ext cx="3730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9"/>
          <p:cNvGraphicFramePr>
            <a:graphicFrameLocks noChangeAspect="1"/>
          </p:cNvGraphicFramePr>
          <p:nvPr/>
        </p:nvGraphicFramePr>
        <p:xfrm>
          <a:off x="5727700" y="4286250"/>
          <a:ext cx="101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72" name="Equation" r:id="rId10" imgW="482391" imgH="241195" progId="Equation.DSMT4">
                  <p:embed/>
                </p:oleObj>
              </mc:Choice>
              <mc:Fallback>
                <p:oleObj name="Equation" r:id="rId10" imgW="48239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4286250"/>
                        <a:ext cx="101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16"/>
          <p:cNvGraphicFramePr>
            <a:graphicFrameLocks noChangeAspect="1"/>
          </p:cNvGraphicFramePr>
          <p:nvPr/>
        </p:nvGraphicFramePr>
        <p:xfrm>
          <a:off x="2095500" y="5162550"/>
          <a:ext cx="3298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73" name="Equation" r:id="rId12" imgW="1651000" imgH="241300" progId="Equation.DSMT4">
                  <p:embed/>
                </p:oleObj>
              </mc:Choice>
              <mc:Fallback>
                <p:oleObj name="Equation" r:id="rId12" imgW="165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5162550"/>
                        <a:ext cx="32988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Text Box 18"/>
          <p:cNvSpPr txBox="1">
            <a:spLocks noChangeArrowheads="1"/>
          </p:cNvSpPr>
          <p:nvPr/>
        </p:nvSpPr>
        <p:spPr bwMode="auto">
          <a:xfrm>
            <a:off x="7267575" y="4511675"/>
            <a:ext cx="151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rgbClr val="FF0000"/>
                </a:solidFill>
              </a:rPr>
              <a:t>Simulation</a:t>
            </a:r>
          </a:p>
        </p:txBody>
      </p:sp>
      <p:sp>
        <p:nvSpPr>
          <p:cNvPr id="57355" name="Text Box 19"/>
          <p:cNvSpPr txBox="1">
            <a:spLocks noChangeArrowheads="1"/>
          </p:cNvSpPr>
          <p:nvPr/>
        </p:nvSpPr>
        <p:spPr bwMode="auto">
          <a:xfrm>
            <a:off x="7165975" y="1909763"/>
            <a:ext cx="1839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rgbClr val="009900"/>
                </a:solidFill>
              </a:rPr>
              <a:t>Deterministic</a:t>
            </a:r>
          </a:p>
          <a:p>
            <a:r>
              <a:rPr lang="en-US" sz="2400" i="0">
                <a:solidFill>
                  <a:srgbClr val="009900"/>
                </a:solidFill>
              </a:rPr>
              <a:t>optimization</a:t>
            </a:r>
          </a:p>
        </p:txBody>
      </p:sp>
      <p:sp>
        <p:nvSpPr>
          <p:cNvPr id="57356" name="Text Box 20"/>
          <p:cNvSpPr txBox="1">
            <a:spLocks noChangeArrowheads="1"/>
          </p:cNvSpPr>
          <p:nvPr/>
        </p:nvSpPr>
        <p:spPr bwMode="auto">
          <a:xfrm>
            <a:off x="7369175" y="3460750"/>
            <a:ext cx="1401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>
                <a:solidFill>
                  <a:schemeClr val="accent2"/>
                </a:solidFill>
              </a:rPr>
              <a:t>Recursive</a:t>
            </a:r>
          </a:p>
          <a:p>
            <a:r>
              <a:rPr lang="en-US" sz="2400" i="0">
                <a:solidFill>
                  <a:schemeClr val="accent2"/>
                </a:solidFill>
              </a:rPr>
              <a:t>statistics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570989"/>
              </p:ext>
            </p:extLst>
          </p:nvPr>
        </p:nvGraphicFramePr>
        <p:xfrm>
          <a:off x="2209800" y="2436813"/>
          <a:ext cx="547687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74" name="Equation" r:id="rId14" imgW="3149600" imgH="444500" progId="Equation.DSMT4">
                  <p:embed/>
                </p:oleObj>
              </mc:Choice>
              <mc:Fallback>
                <p:oleObj name="Equation" r:id="rId14" imgW="31496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6813"/>
                        <a:ext cx="5476875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108359" y="2343953"/>
            <a:ext cx="3017547" cy="901522"/>
          </a:xfrm>
          <a:prstGeom prst="ellipse">
            <a:avLst/>
          </a:prstGeom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72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true (discretized) value function</a:t>
            </a:r>
            <a:endParaRPr lang="en-US" dirty="0"/>
          </a:p>
        </p:txBody>
      </p:sp>
      <p:pic>
        <p:nvPicPr>
          <p:cNvPr id="67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/>
          <a:stretch/>
        </p:blipFill>
        <p:spPr bwMode="auto">
          <a:xfrm>
            <a:off x="685801" y="1630538"/>
            <a:ext cx="7454900" cy="52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5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</a:pPr>
            <a:r>
              <a:rPr lang="en-US" dirty="0" smtClean="0">
                <a:solidFill>
                  <a:schemeClr val="bg1"/>
                </a:solidFill>
              </a:rPr>
              <a:t>Least squares approximate policy iteration 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Direct policy search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Approximate policy iteration using machine learning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Exploiting concavity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Exploiting monotonicity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Closing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thoughts</a:t>
            </a:r>
          </a:p>
          <a:p>
            <a:pPr>
              <a:buSzPct val="80000"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Approximate dynamic programming</a:t>
            </a:r>
            <a:endParaRPr lang="en-US" dirty="0" smtClean="0"/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Classical approximate dynamic programming</a:t>
            </a:r>
          </a:p>
          <a:p>
            <a:pPr lvl="1" eaLnBrk="1" hangingPunct="1"/>
            <a:r>
              <a:rPr lang="en-US" dirty="0" smtClean="0"/>
              <a:t>We can estimate the value of being in a state using</a:t>
            </a:r>
          </a:p>
          <a:p>
            <a:pPr lvl="1" eaLnBrk="1" hangingPunct="1"/>
            <a:endParaRPr lang="en-US" dirty="0" smtClean="0"/>
          </a:p>
          <a:p>
            <a:pPr lvl="2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Use linear regression to estimate    .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Our policy is </a:t>
            </a:r>
            <a:r>
              <a:rPr lang="en-US" dirty="0" smtClean="0"/>
              <a:t>then given </a:t>
            </a:r>
            <a:r>
              <a:rPr lang="en-US" dirty="0"/>
              <a:t>by</a:t>
            </a:r>
          </a:p>
          <a:p>
            <a:pPr lvl="1" eaLnBrk="1" hangingPunct="1"/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This is known as </a:t>
            </a:r>
            <a:r>
              <a:rPr lang="en-US" b="1" i="1" dirty="0" smtClean="0"/>
              <a:t>Bellman error minimization. 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88662"/>
              </p:ext>
            </p:extLst>
          </p:nvPr>
        </p:nvGraphicFramePr>
        <p:xfrm>
          <a:off x="1670050" y="2058988"/>
          <a:ext cx="45069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6" name="Equation" r:id="rId4" imgW="2336760" imgH="419040" progId="Equation.DSMT4">
                  <p:embed/>
                </p:oleObj>
              </mc:Choice>
              <mc:Fallback>
                <p:oleObj name="Equation" r:id="rId4" imgW="2336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058988"/>
                        <a:ext cx="4506913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341660"/>
              </p:ext>
            </p:extLst>
          </p:nvPr>
        </p:nvGraphicFramePr>
        <p:xfrm>
          <a:off x="5589230" y="2869842"/>
          <a:ext cx="3476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7" name="Equation" r:id="rId6" imgW="164880" imgH="177480" progId="Equation.DSMT4">
                  <p:embed/>
                </p:oleObj>
              </mc:Choice>
              <mc:Fallback>
                <p:oleObj name="Equation" r:id="rId6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230" y="2869842"/>
                        <a:ext cx="34766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581033"/>
              </p:ext>
            </p:extLst>
          </p:nvPr>
        </p:nvGraphicFramePr>
        <p:xfrm>
          <a:off x="1687513" y="4605400"/>
          <a:ext cx="543401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8" name="Equation" r:id="rId8" imgW="2819160" imgH="419040" progId="Equation.DSMT4">
                  <p:embed/>
                </p:oleObj>
              </mc:Choice>
              <mc:Fallback>
                <p:oleObj name="Equation" r:id="rId8" imgW="281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4605400"/>
                        <a:ext cx="543401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601366"/>
              </p:ext>
            </p:extLst>
          </p:nvPr>
        </p:nvGraphicFramePr>
        <p:xfrm>
          <a:off x="2098675" y="3314700"/>
          <a:ext cx="3144838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9" name="Equation" r:id="rId10" imgW="1473120" imgH="380880" progId="Equation.DSMT4">
                  <p:embed/>
                </p:oleObj>
              </mc:Choice>
              <mc:Fallback>
                <p:oleObj name="Equation" r:id="rId10" imgW="1473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3314700"/>
                        <a:ext cx="3144838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84645"/>
              </p:ext>
            </p:extLst>
          </p:nvPr>
        </p:nvGraphicFramePr>
        <p:xfrm>
          <a:off x="1707825" y="5867400"/>
          <a:ext cx="51196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0" name="Equation" r:id="rId12" imgW="2654280" imgH="380880" progId="Equation.DSMT4">
                  <p:embed/>
                </p:oleObj>
              </mc:Choice>
              <mc:Fallback>
                <p:oleObj name="Equation" r:id="rId12" imgW="2654280" imgH="380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825" y="5867400"/>
                        <a:ext cx="51196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8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Least squares policy iteration (</a:t>
            </a:r>
            <a:r>
              <a:rPr lang="en-US" sz="2400" dirty="0" err="1" smtClean="0"/>
              <a:t>Lagoudakis</a:t>
            </a:r>
            <a:r>
              <a:rPr lang="en-US" sz="2400" dirty="0" smtClean="0"/>
              <a:t> and Parr)</a:t>
            </a:r>
          </a:p>
          <a:p>
            <a:pPr lvl="1"/>
            <a:r>
              <a:rPr lang="en-US" sz="2000" dirty="0" smtClean="0"/>
              <a:t>Bellman’s equation: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… is equivalent to (for a fixed policy)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Rearranging gives:</a:t>
            </a:r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  <a:p>
            <a:pPr lvl="1"/>
            <a:r>
              <a:rPr lang="en-US" sz="2000" dirty="0" smtClean="0"/>
              <a:t>… where “X” is our explanatory variable.  But we cannot compute this exactly (due to the expectation) so we can sample it.</a:t>
            </a:r>
            <a:endParaRPr lang="en-US" sz="2000" dirty="0"/>
          </a:p>
        </p:txBody>
      </p:sp>
      <p:pic>
        <p:nvPicPr>
          <p:cNvPr id="4803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057400"/>
            <a:ext cx="512339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035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47" y="3098800"/>
            <a:ext cx="5110692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035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4306888"/>
            <a:ext cx="81041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446317" y="3574473"/>
            <a:ext cx="285008" cy="732415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918857" y="3515096"/>
            <a:ext cx="3681351" cy="791792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120738" y="3574473"/>
            <a:ext cx="1721922" cy="732415"/>
          </a:xfrm>
          <a:prstGeom prst="straightConnector1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570016" y="4209957"/>
            <a:ext cx="6165593" cy="599551"/>
            <a:chOff x="570016" y="4209957"/>
            <a:chExt cx="6165593" cy="599551"/>
          </a:xfrm>
        </p:grpSpPr>
        <p:sp>
          <p:nvSpPr>
            <p:cNvPr id="10" name="Oval 9"/>
            <p:cNvSpPr/>
            <p:nvPr/>
          </p:nvSpPr>
          <p:spPr>
            <a:xfrm>
              <a:off x="570016" y="4259388"/>
              <a:ext cx="1745672" cy="550120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89937" y="4209957"/>
              <a:ext cx="1745672" cy="550120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30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much energy to store in a battery to handle the volatility of wind and spot prices to meet demands?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3" y="2392931"/>
            <a:ext cx="8470083" cy="324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4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130996"/>
            <a:ext cx="7045325" cy="56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in matrix 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First issue: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r>
              <a:rPr lang="en-US" sz="2000" dirty="0" smtClean="0"/>
              <a:t>This is known as an “errors-in-variable” model, which produces biased estimates of      .  We can correct the bias using instrumental variables.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33725"/>
              </p:ext>
            </p:extLst>
          </p:nvPr>
        </p:nvGraphicFramePr>
        <p:xfrm>
          <a:off x="2132665" y="1776412"/>
          <a:ext cx="369346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38" name="Equation" r:id="rId4" imgW="1841400" imgH="279360" progId="Equation.DSMT4">
                  <p:embed/>
                </p:oleObj>
              </mc:Choice>
              <mc:Fallback>
                <p:oleObj name="Equation" r:id="rId4" imgW="1841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2665" y="1776412"/>
                        <a:ext cx="3693460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53630" y="1485900"/>
            <a:ext cx="2737270" cy="2157343"/>
            <a:chOff x="653630" y="1485900"/>
            <a:chExt cx="2737270" cy="2157343"/>
          </a:xfrm>
        </p:grpSpPr>
        <p:sp>
          <p:nvSpPr>
            <p:cNvPr id="11" name="Oval 10"/>
            <p:cNvSpPr/>
            <p:nvPr/>
          </p:nvSpPr>
          <p:spPr bwMode="auto">
            <a:xfrm>
              <a:off x="2832100" y="1485900"/>
              <a:ext cx="558800" cy="107950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3630" y="2935357"/>
              <a:ext cx="2572170" cy="70788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rgbClr val="0070C0"/>
                  </a:solidFill>
                </a:rPr>
                <a:t>Sample state, compute basis functions.  </a:t>
              </a:r>
              <a:endParaRPr lang="en-US" sz="2000" i="0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Straight Arrow Connector 8"/>
            <p:cNvCxnSpPr>
              <a:endCxn id="11" idx="4"/>
            </p:cNvCxnSpPr>
            <p:nvPr/>
          </p:nvCxnSpPr>
          <p:spPr bwMode="auto">
            <a:xfrm flipV="1">
              <a:off x="3111500" y="2565400"/>
              <a:ext cx="0" cy="369957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3721100" y="1498600"/>
            <a:ext cx="2933700" cy="2170043"/>
            <a:chOff x="3721100" y="1498600"/>
            <a:chExt cx="2933700" cy="2170043"/>
          </a:xfrm>
        </p:grpSpPr>
        <p:sp>
          <p:nvSpPr>
            <p:cNvPr id="6" name="Oval 5"/>
            <p:cNvSpPr/>
            <p:nvPr/>
          </p:nvSpPr>
          <p:spPr bwMode="auto">
            <a:xfrm>
              <a:off x="3721100" y="1498600"/>
              <a:ext cx="431800" cy="107950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1100" y="2960757"/>
              <a:ext cx="2933700" cy="70788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rgbClr val="0070C0"/>
                  </a:solidFill>
                </a:rPr>
                <a:t>Simulate next state and compute basis functions</a:t>
              </a:r>
              <a:endParaRPr lang="en-US" sz="2000" i="0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949700" y="2590800"/>
              <a:ext cx="0" cy="369957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2812655" y="1931229"/>
            <a:ext cx="3112290" cy="908049"/>
            <a:chOff x="2832100" y="4057650"/>
            <a:chExt cx="3112290" cy="908049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5948936"/>
                </p:ext>
              </p:extLst>
            </p:nvPr>
          </p:nvGraphicFramePr>
          <p:xfrm>
            <a:off x="2832100" y="4057650"/>
            <a:ext cx="1352550" cy="687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39" name="Equation" r:id="rId6" imgW="749160" imgH="380880" progId="Equation.DSMT4">
                    <p:embed/>
                  </p:oleObj>
                </mc:Choice>
                <mc:Fallback>
                  <p:oleObj name="Equation" r:id="rId6" imgW="74916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32100" y="4057650"/>
                          <a:ext cx="1352550" cy="687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0730278"/>
                </p:ext>
              </p:extLst>
            </p:nvPr>
          </p:nvGraphicFramePr>
          <p:xfrm>
            <a:off x="3384550" y="4608512"/>
            <a:ext cx="2559840" cy="357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40" name="Equation" r:id="rId8" imgW="1638000" imgH="228600" progId="Equation.DSMT4">
                    <p:embed/>
                  </p:oleObj>
                </mc:Choice>
                <mc:Fallback>
                  <p:oleObj name="Equation" r:id="rId8" imgW="16380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84550" y="4608512"/>
                          <a:ext cx="2559840" cy="357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01430"/>
              </p:ext>
            </p:extLst>
          </p:nvPr>
        </p:nvGraphicFramePr>
        <p:xfrm>
          <a:off x="3577772" y="4528447"/>
          <a:ext cx="269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41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7772" y="4528447"/>
                        <a:ext cx="2698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5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Second issue:</a:t>
            </a:r>
          </a:p>
          <a:p>
            <a:pPr lvl="1"/>
            <a:r>
              <a:rPr lang="en-US" sz="2000" dirty="0" smtClean="0"/>
              <a:t>Bellman’s optimality equation written using basis functions: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2"/>
            <a:endParaRPr lang="en-US" sz="1600" dirty="0" smtClean="0"/>
          </a:p>
          <a:p>
            <a:pPr lvl="1"/>
            <a:r>
              <a:rPr lang="en-US" sz="2000" dirty="0" smtClean="0"/>
              <a:t>… does not possess a fixed point (result due to van Roy and de </a:t>
            </a:r>
            <a:r>
              <a:rPr lang="en-US" sz="2000" dirty="0" err="1" smtClean="0"/>
              <a:t>Farias</a:t>
            </a:r>
            <a:r>
              <a:rPr lang="en-US" sz="2000" dirty="0" smtClean="0"/>
              <a:t>).  This is the reason that classical Bellman error minimization using basis functions: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     …does not work. Instead we have to use </a:t>
            </a:r>
            <a:r>
              <a:rPr lang="en-US" sz="2000" i="1" dirty="0" smtClean="0"/>
              <a:t>projected Bellman error: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99992"/>
              </p:ext>
            </p:extLst>
          </p:nvPr>
        </p:nvGraphicFramePr>
        <p:xfrm>
          <a:off x="1601788" y="1992313"/>
          <a:ext cx="61404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05" name="Equation" r:id="rId4" imgW="3327120" imgH="482400" progId="Equation.DSMT4">
                  <p:embed/>
                </p:oleObj>
              </mc:Choice>
              <mc:Fallback>
                <p:oleObj name="Equation" r:id="rId4" imgW="3327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788" y="1992313"/>
                        <a:ext cx="6140450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224122"/>
              </p:ext>
            </p:extLst>
          </p:nvPr>
        </p:nvGraphicFramePr>
        <p:xfrm>
          <a:off x="1746250" y="4032018"/>
          <a:ext cx="65627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06" name="Equation" r:id="rId6" imgW="3555720" imgH="291960" progId="Equation.DSMT4">
                  <p:embed/>
                </p:oleObj>
              </mc:Choice>
              <mc:Fallback>
                <p:oleObj name="Equation" r:id="rId6" imgW="35557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4032018"/>
                        <a:ext cx="656272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552325"/>
              </p:ext>
            </p:extLst>
          </p:nvPr>
        </p:nvGraphicFramePr>
        <p:xfrm>
          <a:off x="1604963" y="4986338"/>
          <a:ext cx="71024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07" name="Equation" r:id="rId8" imgW="3848040" imgH="304560" progId="Equation.DSMT4">
                  <p:embed/>
                </p:oleObj>
              </mc:Choice>
              <mc:Fallback>
                <p:oleObj name="Equation" r:id="rId8" imgW="3848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4986338"/>
                        <a:ext cx="71024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041230" y="4914900"/>
            <a:ext cx="4070770" cy="1850723"/>
            <a:chOff x="1072730" y="1652820"/>
            <a:chExt cx="4070770" cy="1850723"/>
          </a:xfrm>
        </p:grpSpPr>
        <p:sp>
          <p:nvSpPr>
            <p:cNvPr id="9" name="Oval 8"/>
            <p:cNvSpPr/>
            <p:nvPr/>
          </p:nvSpPr>
          <p:spPr bwMode="auto">
            <a:xfrm>
              <a:off x="2895600" y="1652820"/>
              <a:ext cx="444500" cy="749300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2730" y="2795657"/>
              <a:ext cx="4070770" cy="70788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rgbClr val="0070C0"/>
                  </a:solidFill>
                </a:rPr>
                <a:t>Projection operator onto the space spanned by the basis functions.</a:t>
              </a:r>
              <a:endParaRPr lang="en-US" sz="2000" i="0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0"/>
              <a:endCxn id="9" idx="4"/>
            </p:cNvCxnSpPr>
            <p:nvPr/>
          </p:nvCxnSpPr>
          <p:spPr bwMode="auto">
            <a:xfrm flipV="1">
              <a:off x="3108115" y="2402120"/>
              <a:ext cx="9735" cy="393537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342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Surprising result:</a:t>
            </a:r>
            <a:endParaRPr lang="en-US" sz="2400" i="1" dirty="0" smtClean="0"/>
          </a:p>
          <a:p>
            <a:pPr lvl="1"/>
            <a:r>
              <a:rPr lang="en-US" sz="2000" i="1" dirty="0" smtClean="0"/>
              <a:t>Theorem (W. Scott and W.B.P.) </a:t>
            </a:r>
            <a:r>
              <a:rPr lang="en-US" sz="2000" dirty="0"/>
              <a:t>Bellman error using instrumental variables and projected Bellman error minimization </a:t>
            </a:r>
            <a:r>
              <a:rPr lang="en-US" sz="2000" i="1" dirty="0"/>
              <a:t>are the same!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49350" y="2550666"/>
            <a:ext cx="8000099" cy="3503612"/>
            <a:chOff x="971550" y="2973388"/>
            <a:chExt cx="8000099" cy="3503612"/>
          </a:xfrm>
        </p:grpSpPr>
        <p:pic>
          <p:nvPicPr>
            <p:cNvPr id="48025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2973388"/>
              <a:ext cx="8000099" cy="3503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6451599" y="4191000"/>
              <a:ext cx="2520049" cy="3429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6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7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028"/>
            <a:ext cx="5895975" cy="184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71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814672"/>
            <a:ext cx="6099919" cy="503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952500" y="57828"/>
            <a:ext cx="0" cy="669857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467600" y="83228"/>
            <a:ext cx="0" cy="669857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09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" y="1162371"/>
            <a:ext cx="9085714" cy="51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6370714"/>
            <a:ext cx="805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For benchmark datasets, see:  </a:t>
            </a:r>
            <a:r>
              <a:rPr lang="en-US" sz="2000" i="0" dirty="0" smtClean="0">
                <a:solidFill>
                  <a:srgbClr val="0033CC"/>
                </a:solidFill>
              </a:rPr>
              <a:t>http:www.castlelab.princeton.edu/datasets.htm</a:t>
            </a:r>
          </a:p>
        </p:txBody>
      </p:sp>
    </p:spTree>
    <p:extLst>
      <p:ext uri="{BB962C8B-B14F-4D97-AF65-F5344CB8AC3E}">
        <p14:creationId xmlns:p14="http://schemas.microsoft.com/office/powerpoint/2010/main" val="8843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" y="1162371"/>
            <a:ext cx="9085714" cy="5142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" y="6370714"/>
            <a:ext cx="805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For benchmark datasets, see:  </a:t>
            </a:r>
            <a:r>
              <a:rPr lang="en-US" sz="2000" i="0" dirty="0" smtClean="0">
                <a:solidFill>
                  <a:srgbClr val="0033CC"/>
                </a:solidFill>
              </a:rPr>
              <a:t>http:www.castlelab.princeton.edu/datasets.htm</a:t>
            </a:r>
          </a:p>
        </p:txBody>
      </p:sp>
    </p:spTree>
    <p:extLst>
      <p:ext uri="{BB962C8B-B14F-4D97-AF65-F5344CB8AC3E}">
        <p14:creationId xmlns:p14="http://schemas.microsoft.com/office/powerpoint/2010/main" val="9426407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" y="1157609"/>
            <a:ext cx="9095238" cy="5152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" y="6370714"/>
            <a:ext cx="805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For benchmark datasets, see:  </a:t>
            </a:r>
            <a:r>
              <a:rPr lang="en-US" sz="2000" i="0" dirty="0" smtClean="0">
                <a:solidFill>
                  <a:srgbClr val="0033CC"/>
                </a:solidFill>
              </a:rPr>
              <a:t>http:www.castlelab.princeton.edu/datasets.htm</a:t>
            </a:r>
          </a:p>
        </p:txBody>
      </p:sp>
    </p:spTree>
    <p:extLst>
      <p:ext uri="{BB962C8B-B14F-4D97-AF65-F5344CB8AC3E}">
        <p14:creationId xmlns:p14="http://schemas.microsoft.com/office/powerpoint/2010/main" val="144138147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Least squares approximate policy iteration </a:t>
            </a:r>
          </a:p>
          <a:p>
            <a:pPr>
              <a:buSzPct val="80000"/>
            </a:pPr>
            <a:r>
              <a:rPr lang="en-US" dirty="0">
                <a:solidFill>
                  <a:schemeClr val="bg1"/>
                </a:solidFill>
              </a:rPr>
              <a:t>Direct policy search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Approximate policy iteration using machine learning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Exploiting concavity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Exploiting monotonicity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Closing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thoughts</a:t>
            </a:r>
          </a:p>
          <a:p>
            <a:pPr>
              <a:buSzPct val="80000"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Policy search</a:t>
            </a:r>
          </a:p>
        </p:txBody>
      </p:sp>
      <p:sp>
        <p:nvSpPr>
          <p:cNvPr id="8212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267700" cy="1962150"/>
          </a:xfrm>
        </p:spPr>
        <p:txBody>
          <a:bodyPr/>
          <a:lstStyle/>
          <a:p>
            <a:r>
              <a:rPr lang="en-US" dirty="0" smtClean="0"/>
              <a:t>Finding the best policy (“policy search”)</a:t>
            </a:r>
          </a:p>
          <a:p>
            <a:pPr lvl="1"/>
            <a:r>
              <a:rPr lang="en-US" dirty="0" smtClean="0"/>
              <a:t>Assume our policy is given by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We wish to maximize the function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622893"/>
            <a:ext cx="5781675" cy="299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Line 5"/>
          <p:cNvSpPr>
            <a:spLocks noChangeShapeType="1"/>
          </p:cNvSpPr>
          <p:nvPr/>
        </p:nvSpPr>
        <p:spPr bwMode="auto">
          <a:xfrm flipH="1" flipV="1">
            <a:off x="2070099" y="5956300"/>
            <a:ext cx="1971674" cy="6588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"/>
          <p:cNvSpPr>
            <a:spLocks noChangeShapeType="1"/>
          </p:cNvSpPr>
          <p:nvPr/>
        </p:nvSpPr>
        <p:spPr bwMode="auto">
          <a:xfrm flipV="1">
            <a:off x="4259263" y="6057899"/>
            <a:ext cx="2636838" cy="5572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075263"/>
              </p:ext>
            </p:extLst>
          </p:nvPr>
        </p:nvGraphicFramePr>
        <p:xfrm>
          <a:off x="6571340" y="6133011"/>
          <a:ext cx="4286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16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340" y="6133011"/>
                        <a:ext cx="4286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163123"/>
              </p:ext>
            </p:extLst>
          </p:nvPr>
        </p:nvGraphicFramePr>
        <p:xfrm>
          <a:off x="2139950" y="6229350"/>
          <a:ext cx="3587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17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6229350"/>
                        <a:ext cx="358775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798571"/>
              </p:ext>
            </p:extLst>
          </p:nvPr>
        </p:nvGraphicFramePr>
        <p:xfrm>
          <a:off x="1781175" y="3033442"/>
          <a:ext cx="49561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18" name="Equation" r:id="rId9" imgW="2019240" imgH="368280" progId="Equation.DSMT4">
                  <p:embed/>
                </p:oleObj>
              </mc:Choice>
              <mc:Fallback>
                <p:oleObj name="Equation" r:id="rId9" imgW="2019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3033442"/>
                        <a:ext cx="49561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770950"/>
              </p:ext>
            </p:extLst>
          </p:nvPr>
        </p:nvGraphicFramePr>
        <p:xfrm>
          <a:off x="1431765" y="1923779"/>
          <a:ext cx="74945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19" name="Equation" r:id="rId11" imgW="3809880" imgH="482400" progId="Equation.DSMT4">
                  <p:embed/>
                </p:oleObj>
              </mc:Choice>
              <mc:Fallback>
                <p:oleObj name="Equation" r:id="rId11" imgW="3809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31765" y="1923779"/>
                        <a:ext cx="7494588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531391" y="4719639"/>
            <a:ext cx="3869537" cy="350152"/>
            <a:chOff x="4559969" y="4567239"/>
            <a:chExt cx="3869537" cy="350152"/>
          </a:xfrm>
        </p:grpSpPr>
        <p:cxnSp>
          <p:nvCxnSpPr>
            <p:cNvPr id="12" name="Straight Arrow Connector 11"/>
            <p:cNvCxnSpPr>
              <a:stCxn id="24" idx="4"/>
            </p:cNvCxnSpPr>
            <p:nvPr/>
          </p:nvCxnSpPr>
          <p:spPr bwMode="auto">
            <a:xfrm flipV="1">
              <a:off x="4559969" y="4889951"/>
              <a:ext cx="2679031" cy="1356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19653"/>
                </p:ext>
              </p:extLst>
            </p:nvPr>
          </p:nvGraphicFramePr>
          <p:xfrm>
            <a:off x="7238989" y="4567239"/>
            <a:ext cx="1190517" cy="350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320" name="Equation" r:id="rId13" imgW="647640" imgH="190440" progId="Equation.DSMT4">
                    <p:embed/>
                  </p:oleObj>
                </mc:Choice>
                <mc:Fallback>
                  <p:oleObj name="Equation" r:id="rId13" imgW="64764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238989" y="4567239"/>
                          <a:ext cx="1190517" cy="3501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070099" y="5956300"/>
            <a:ext cx="1971674" cy="6588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4259263" y="6057899"/>
            <a:ext cx="2636838" cy="5572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3255963" y="5766592"/>
            <a:ext cx="1277937" cy="2786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 flipV="1">
            <a:off x="4508500" y="5766591"/>
            <a:ext cx="762000" cy="2786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4533900" y="5119001"/>
            <a:ext cx="0" cy="6602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4508499" y="509586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510896" y="524826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508515" y="501254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508531" y="4857796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508547" y="541020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506166" y="464114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20147" y="1923779"/>
            <a:ext cx="3656094" cy="1634186"/>
            <a:chOff x="5320147" y="1923779"/>
            <a:chExt cx="3656094" cy="1634186"/>
          </a:xfrm>
        </p:grpSpPr>
        <p:sp>
          <p:nvSpPr>
            <p:cNvPr id="2" name="Oval 1"/>
            <p:cNvSpPr/>
            <p:nvPr/>
          </p:nvSpPr>
          <p:spPr>
            <a:xfrm>
              <a:off x="5320147" y="1923779"/>
              <a:ext cx="2695699" cy="949325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50100" y="2850079"/>
              <a:ext cx="18261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rgbClr val="0033CC"/>
                  </a:solidFill>
                </a:rPr>
                <a:t>Error correction</a:t>
              </a:r>
            </a:p>
            <a:p>
              <a:pPr algn="l"/>
              <a:r>
                <a:rPr lang="en-US" sz="2000" i="0" dirty="0" smtClean="0">
                  <a:solidFill>
                    <a:srgbClr val="0033CC"/>
                  </a:solidFill>
                </a:rPr>
                <a:t>term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9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How much money should we hold in cash given variable market returns and interest rates to meet the needs of a business?</a:t>
            </a:r>
            <a:endParaRPr lang="en-US" sz="2400" dirty="0"/>
          </a:p>
        </p:txBody>
      </p:sp>
      <p:pic>
        <p:nvPicPr>
          <p:cNvPr id="97282" name="Picture 2" descr="http://thetrustadvisor.com/wp-content/uploads/2012/07/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841236"/>
            <a:ext cx="1536700" cy="14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4" name="Picture 4" descr="http://contraryinvesting.com/wp-content/uploads/2011/01/Intel-stock-price-chart-20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7" y="2860675"/>
            <a:ext cx="2579052" cy="16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6" y="4940300"/>
            <a:ext cx="2734065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84300" y="474980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Bonds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78245" y="2473265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Stock prices</a:t>
            </a:r>
            <a:endParaRPr lang="en-US" sz="2000" dirty="0"/>
          </a:p>
        </p:txBody>
      </p:sp>
      <p:pic>
        <p:nvPicPr>
          <p:cNvPr id="97287" name="Picture 7" descr="http://satelliteradioplayground.com/wp-content/uploads/2011/06/general-moto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40" y="3513534"/>
            <a:ext cx="2116931" cy="21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97284" idx="3"/>
            <a:endCxn id="97282" idx="1"/>
          </p:cNvCxnSpPr>
          <p:nvPr/>
        </p:nvCxnSpPr>
        <p:spPr bwMode="auto">
          <a:xfrm>
            <a:off x="3002529" y="3669210"/>
            <a:ext cx="743971" cy="9186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97285" idx="3"/>
            <a:endCxn id="97282" idx="1"/>
          </p:cNvCxnSpPr>
          <p:nvPr/>
        </p:nvCxnSpPr>
        <p:spPr bwMode="auto">
          <a:xfrm flipV="1">
            <a:off x="3094041" y="4587811"/>
            <a:ext cx="652459" cy="11724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stCxn id="97282" idx="3"/>
            <a:endCxn id="97287" idx="1"/>
          </p:cNvCxnSpPr>
          <p:nvPr/>
        </p:nvCxnSpPr>
        <p:spPr bwMode="auto">
          <a:xfrm flipV="1">
            <a:off x="5283200" y="4572000"/>
            <a:ext cx="1137840" cy="158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094041" y="5054600"/>
            <a:ext cx="3326999" cy="9525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002529" y="3124200"/>
            <a:ext cx="3418511" cy="10043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758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fields work on this problem under different names:</a:t>
            </a:r>
          </a:p>
          <a:p>
            <a:pPr lvl="1"/>
            <a:r>
              <a:rPr lang="en-US" dirty="0" smtClean="0"/>
              <a:t>Stochastic search</a:t>
            </a:r>
          </a:p>
          <a:p>
            <a:pPr lvl="1"/>
            <a:r>
              <a:rPr lang="en-US" dirty="0" smtClean="0"/>
              <a:t>Simulation optimization</a:t>
            </a:r>
          </a:p>
          <a:p>
            <a:pPr lvl="1"/>
            <a:r>
              <a:rPr lang="en-US" dirty="0" smtClean="0"/>
              <a:t>Black box optimization</a:t>
            </a:r>
          </a:p>
          <a:p>
            <a:pPr lvl="1"/>
            <a:r>
              <a:rPr lang="en-US" dirty="0" smtClean="0"/>
              <a:t>Sequential </a:t>
            </a:r>
            <a:r>
              <a:rPr lang="en-US" dirty="0" err="1" smtClean="0"/>
              <a:t>kriging</a:t>
            </a:r>
            <a:endParaRPr lang="en-US" dirty="0" smtClean="0"/>
          </a:p>
          <a:p>
            <a:pPr lvl="1"/>
            <a:r>
              <a:rPr lang="en-US" dirty="0" smtClean="0"/>
              <a:t>Global optimization</a:t>
            </a:r>
          </a:p>
          <a:p>
            <a:pPr lvl="1"/>
            <a:r>
              <a:rPr lang="en-US" dirty="0" smtClean="0"/>
              <a:t>Open loop control</a:t>
            </a:r>
          </a:p>
          <a:p>
            <a:pPr lvl="1"/>
            <a:r>
              <a:rPr lang="en-US" dirty="0" smtClean="0"/>
              <a:t>Optimization of expensive functions</a:t>
            </a:r>
          </a:p>
          <a:p>
            <a:pPr lvl="1"/>
            <a:r>
              <a:rPr lang="en-US" dirty="0" smtClean="0"/>
              <a:t>Bandit problems (for on-line learning)</a:t>
            </a:r>
          </a:p>
          <a:p>
            <a:pPr lvl="1"/>
            <a:r>
              <a:rPr lang="en-US" dirty="0" smtClean="0"/>
              <a:t>Optimal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" y="1162371"/>
            <a:ext cx="9085714" cy="51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6370714"/>
            <a:ext cx="805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For benchmark datasets, see:  </a:t>
            </a:r>
            <a:r>
              <a:rPr lang="en-US" sz="2000" i="0" dirty="0" smtClean="0">
                <a:solidFill>
                  <a:srgbClr val="0033CC"/>
                </a:solidFill>
              </a:rPr>
              <a:t>http:www.castlelab.princeton.edu/datasets.htm</a:t>
            </a:r>
          </a:p>
        </p:txBody>
      </p:sp>
    </p:spTree>
    <p:extLst>
      <p:ext uri="{BB962C8B-B14F-4D97-AF65-F5344CB8AC3E}">
        <p14:creationId xmlns:p14="http://schemas.microsoft.com/office/powerpoint/2010/main" val="39040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" y="1176657"/>
            <a:ext cx="9085714" cy="51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6370714"/>
            <a:ext cx="805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For benchmark datasets, see:  </a:t>
            </a:r>
            <a:r>
              <a:rPr lang="en-US" sz="2000" i="0" dirty="0" smtClean="0">
                <a:solidFill>
                  <a:srgbClr val="0033CC"/>
                </a:solidFill>
              </a:rPr>
              <a:t>http:www.castlelab.princeton.edu/datasets.htm</a:t>
            </a:r>
          </a:p>
        </p:txBody>
      </p:sp>
    </p:spTree>
    <p:extLst>
      <p:ext uri="{BB962C8B-B14F-4D97-AF65-F5344CB8AC3E}">
        <p14:creationId xmlns:p14="http://schemas.microsoft.com/office/powerpoint/2010/main" val="8490270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Least squares approximate policy iteration 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Direct policy search</a:t>
            </a:r>
          </a:p>
          <a:p>
            <a:pPr>
              <a:buSzPct val="80000"/>
            </a:pPr>
            <a:r>
              <a:rPr lang="en-US" dirty="0">
                <a:solidFill>
                  <a:schemeClr val="bg1"/>
                </a:solidFill>
              </a:rPr>
              <a:t>Approximate policy iteration using machine learning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Exploiting concavity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Exploiting monotonicity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Closing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thoughts</a:t>
            </a:r>
          </a:p>
          <a:p>
            <a:pPr>
              <a:buSzPct val="80000"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Approximate policy iteration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1231900"/>
            <a:ext cx="8280400" cy="53213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mtClean="0"/>
              <a:t>Step 1: Start with a pre-decision state 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	Step 2: Inner loop: Do for m=1,…,M: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        Step 2a: Solve the deterministic optimization using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                       an approximate value function:</a:t>
            </a:r>
          </a:p>
          <a:p>
            <a:pPr lvl="1">
              <a:buFontTx/>
              <a:buNone/>
            </a:pPr>
            <a:endParaRPr lang="en-US" smtClean="0">
              <a:solidFill>
                <a:srgbClr val="009900"/>
              </a:solidFill>
            </a:endParaRPr>
          </a:p>
          <a:p>
            <a:pPr lvl="1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                      to obtain     . 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        Step 2b: Update the value function approximation</a:t>
            </a:r>
          </a:p>
          <a:p>
            <a:pPr lvl="1">
              <a:buFontTx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        Step 2c: Obtain Monte Carlo sample of               and</a:t>
            </a:r>
          </a:p>
          <a:p>
            <a:pPr lvl="1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                      compute the next pre-decision state:</a:t>
            </a:r>
          </a:p>
          <a:p>
            <a:pPr lvl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 smtClean="0"/>
              <a:t>Step 3: Update           using                 and return to step 1. </a:t>
            </a:r>
          </a:p>
          <a:p>
            <a:pPr lvl="1"/>
            <a:endParaRPr lang="en-US" smtClean="0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2636838" y="4332288"/>
          <a:ext cx="48561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2" name="Equation" r:id="rId4" imgW="2794000" imgH="241300" progId="Equation.DSMT4">
                  <p:embed/>
                </p:oleObj>
              </mc:Choice>
              <mc:Fallback>
                <p:oleObj name="Equation" r:id="rId4" imgW="279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4332288"/>
                        <a:ext cx="48561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752681"/>
              </p:ext>
            </p:extLst>
          </p:nvPr>
        </p:nvGraphicFramePr>
        <p:xfrm>
          <a:off x="2559050" y="3025775"/>
          <a:ext cx="51657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3" name="Equation" r:id="rId6" imgW="2971800" imgH="279360" progId="Equation.DSMT4">
                  <p:embed/>
                </p:oleObj>
              </mc:Choice>
              <mc:Fallback>
                <p:oleObj name="Equation" r:id="rId6" imgW="2971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3025775"/>
                        <a:ext cx="51657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8"/>
          <p:cNvGraphicFramePr>
            <a:graphicFrameLocks noChangeAspect="1"/>
          </p:cNvGraphicFramePr>
          <p:nvPr/>
        </p:nvGraphicFramePr>
        <p:xfrm>
          <a:off x="5553075" y="1250950"/>
          <a:ext cx="3730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4" name="Equation" r:id="rId8" imgW="190417" imgH="241195" progId="Equation.DSMT4">
                  <p:embed/>
                </p:oleObj>
              </mc:Choice>
              <mc:Fallback>
                <p:oleObj name="Equation" r:id="rId8" imgW="19041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1250950"/>
                        <a:ext cx="3730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16"/>
          <p:cNvGraphicFramePr>
            <a:graphicFrameLocks noChangeAspect="1"/>
          </p:cNvGraphicFramePr>
          <p:nvPr/>
        </p:nvGraphicFramePr>
        <p:xfrm>
          <a:off x="2592388" y="5594350"/>
          <a:ext cx="32988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5" name="Equation" r:id="rId10" imgW="1651000" imgH="241300" progId="Equation.DSMT4">
                  <p:embed/>
                </p:oleObj>
              </mc:Choice>
              <mc:Fallback>
                <p:oleObj name="Equation" r:id="rId10" imgW="165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5594350"/>
                        <a:ext cx="32988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15"/>
          <p:cNvGraphicFramePr>
            <a:graphicFrameLocks noChangeAspect="1"/>
          </p:cNvGraphicFramePr>
          <p:nvPr/>
        </p:nvGraphicFramePr>
        <p:xfrm>
          <a:off x="4294188" y="6070600"/>
          <a:ext cx="1244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6" name="Equation" r:id="rId12" imgW="622080" imgH="228600" progId="Equation.DSMT4">
                  <p:embed/>
                </p:oleObj>
              </mc:Choice>
              <mc:Fallback>
                <p:oleObj name="Equation" r:id="rId12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6070600"/>
                        <a:ext cx="1244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9616" name="Oval 16"/>
          <p:cNvSpPr>
            <a:spLocks noChangeArrowheads="1"/>
          </p:cNvSpPr>
          <p:nvPr/>
        </p:nvSpPr>
        <p:spPr bwMode="auto">
          <a:xfrm>
            <a:off x="4751388" y="2832100"/>
            <a:ext cx="787400" cy="7874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617" name="Oval 17"/>
          <p:cNvSpPr>
            <a:spLocks noChangeArrowheads="1"/>
          </p:cNvSpPr>
          <p:nvPr/>
        </p:nvSpPr>
        <p:spPr bwMode="auto">
          <a:xfrm>
            <a:off x="2617788" y="4129088"/>
            <a:ext cx="787400" cy="7874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24" name="Object 1"/>
          <p:cNvGraphicFramePr>
            <a:graphicFrameLocks noChangeAspect="1"/>
          </p:cNvGraphicFramePr>
          <p:nvPr/>
        </p:nvGraphicFramePr>
        <p:xfrm>
          <a:off x="3700463" y="3414713"/>
          <a:ext cx="441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7" name="Equation" r:id="rId14" imgW="203040" imgH="241200" progId="Equation.DSMT4">
                  <p:embed/>
                </p:oleObj>
              </mc:Choice>
              <mc:Fallback>
                <p:oleObj name="Equation" r:id="rId14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3414713"/>
                        <a:ext cx="4413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5" name="Object 2"/>
          <p:cNvGraphicFramePr>
            <a:graphicFrameLocks noChangeAspect="1"/>
          </p:cNvGraphicFramePr>
          <p:nvPr/>
        </p:nvGraphicFramePr>
        <p:xfrm>
          <a:off x="6456363" y="4743450"/>
          <a:ext cx="10160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8" name="Equation" r:id="rId16" imgW="482391" imgH="228501" progId="Equation.DSMT4">
                  <p:embed/>
                </p:oleObj>
              </mc:Choice>
              <mc:Fallback>
                <p:oleObj name="Equation" r:id="rId16" imgW="482391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743450"/>
                        <a:ext cx="10160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953291"/>
              </p:ext>
            </p:extLst>
          </p:nvPr>
        </p:nvGraphicFramePr>
        <p:xfrm>
          <a:off x="2817813" y="6097588"/>
          <a:ext cx="7731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89" name="Equation" r:id="rId18" imgW="418918" imgH="241195" progId="Equation.DSMT4">
                  <p:embed/>
                </p:oleObj>
              </mc:Choice>
              <mc:Fallback>
                <p:oleObj name="Equation" r:id="rId18" imgW="41891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6097588"/>
                        <a:ext cx="7731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med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3145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16" grpId="0" animBg="1"/>
      <p:bldP spid="10496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policy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37286" cy="4953000"/>
          </a:xfrm>
        </p:spPr>
        <p:txBody>
          <a:bodyPr/>
          <a:lstStyle/>
          <a:p>
            <a:r>
              <a:rPr lang="en-US" dirty="0" smtClean="0"/>
              <a:t>Machine learning methods (coded in R)</a:t>
            </a:r>
          </a:p>
          <a:p>
            <a:pPr lvl="1"/>
            <a:r>
              <a:rPr lang="en-US" b="1" dirty="0" smtClean="0"/>
              <a:t>SVR</a:t>
            </a:r>
            <a:r>
              <a:rPr lang="en-US" dirty="0" smtClean="0"/>
              <a:t> - Support vector regression with Gaussian radial basis kernel</a:t>
            </a:r>
          </a:p>
          <a:p>
            <a:pPr lvl="1"/>
            <a:r>
              <a:rPr lang="en-US" b="1" dirty="0" smtClean="0"/>
              <a:t>LBF</a:t>
            </a:r>
            <a:r>
              <a:rPr lang="en-US" dirty="0" smtClean="0"/>
              <a:t> – Weighted linear combination of polynomial basis functions</a:t>
            </a:r>
          </a:p>
          <a:p>
            <a:pPr lvl="1"/>
            <a:r>
              <a:rPr lang="en-US" b="1" dirty="0" smtClean="0"/>
              <a:t>GPR</a:t>
            </a:r>
            <a:r>
              <a:rPr lang="en-US" dirty="0" smtClean="0"/>
              <a:t> – Gaussian process regression with Gaussian RBF</a:t>
            </a:r>
          </a:p>
          <a:p>
            <a:pPr lvl="1"/>
            <a:r>
              <a:rPr lang="en-US" b="1" dirty="0" smtClean="0"/>
              <a:t>LPR </a:t>
            </a:r>
            <a:r>
              <a:rPr lang="en-US" dirty="0" smtClean="0"/>
              <a:t>– Kernel smoothing with second-order local polynomial fit</a:t>
            </a:r>
          </a:p>
          <a:p>
            <a:pPr lvl="1"/>
            <a:r>
              <a:rPr lang="en-US" b="1" dirty="0" smtClean="0"/>
              <a:t>DC-R</a:t>
            </a:r>
            <a:r>
              <a:rPr lang="en-US" dirty="0" smtClean="0"/>
              <a:t> – </a:t>
            </a:r>
            <a:r>
              <a:rPr lang="en-US" dirty="0" err="1" smtClean="0"/>
              <a:t>Dirichlet</a:t>
            </a:r>
            <a:r>
              <a:rPr lang="en-US" dirty="0" smtClean="0"/>
              <a:t> clouds – Local parametric regression.</a:t>
            </a:r>
          </a:p>
          <a:p>
            <a:pPr lvl="1"/>
            <a:r>
              <a:rPr lang="en-US" b="1" dirty="0" smtClean="0"/>
              <a:t>TRE</a:t>
            </a:r>
            <a:r>
              <a:rPr lang="en-US" dirty="0" smtClean="0"/>
              <a:t> – Regression trees with constant local 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policy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problem sets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Linear Gaussian control</a:t>
            </a:r>
          </a:p>
          <a:p>
            <a:pPr lvl="2"/>
            <a:r>
              <a:rPr lang="en-US" dirty="0" smtClean="0"/>
              <a:t>L1 = Linear quadratic regulation</a:t>
            </a:r>
          </a:p>
          <a:p>
            <a:pPr lvl="2"/>
            <a:r>
              <a:rPr lang="en-US" dirty="0" smtClean="0"/>
              <a:t>Remaining problems are </a:t>
            </a:r>
            <a:r>
              <a:rPr lang="en-US" dirty="0" err="1" smtClean="0"/>
              <a:t>nonquadratic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Finite horizon energy storage problems (Salas benchmark problems)</a:t>
            </a:r>
          </a:p>
          <a:p>
            <a:pPr lvl="2"/>
            <a:r>
              <a:rPr lang="en-US" dirty="0" smtClean="0"/>
              <a:t>100 time-period problems</a:t>
            </a:r>
          </a:p>
          <a:p>
            <a:pPr lvl="2"/>
            <a:r>
              <a:rPr lang="en-US" dirty="0" smtClean="0"/>
              <a:t>Value functions are fitted for each time period</a:t>
            </a:r>
          </a:p>
        </p:txBody>
      </p:sp>
    </p:spTree>
    <p:extLst>
      <p:ext uri="{BB962C8B-B14F-4D97-AF65-F5344CB8AC3E}">
        <p14:creationId xmlns:p14="http://schemas.microsoft.com/office/powerpoint/2010/main" val="1963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Gaussian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9881" b="25406"/>
          <a:stretch/>
        </p:blipFill>
        <p:spPr bwMode="auto">
          <a:xfrm>
            <a:off x="0" y="1117601"/>
            <a:ext cx="9144000" cy="428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6" idx="1"/>
          </p:cNvCxnSpPr>
          <p:nvPr/>
        </p:nvCxnSpPr>
        <p:spPr bwMode="auto">
          <a:xfrm flipH="1" flipV="1">
            <a:off x="1140293" y="5394779"/>
            <a:ext cx="14518" cy="128687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54811" y="6512381"/>
            <a:ext cx="2868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SVR - Support vector regression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313557" y="5392060"/>
            <a:ext cx="0" cy="108131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99043" y="6266540"/>
            <a:ext cx="3073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GPR - Gaussian process regression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480471" y="5396147"/>
            <a:ext cx="14514" cy="81153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494985" y="6041576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DC-R – local parametric regression </a:t>
            </a:r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 bwMode="auto">
          <a:xfrm flipH="1" flipV="1">
            <a:off x="1632871" y="5392068"/>
            <a:ext cx="14514" cy="57930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47385" y="5802098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LPR – kernel smoothing </a:t>
            </a: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 bwMode="auto">
          <a:xfrm flipH="1" flipV="1">
            <a:off x="1782098" y="5388216"/>
            <a:ext cx="14512" cy="3706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796610" y="5589610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LBF – linear basis functions 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1940848" y="5391391"/>
            <a:ext cx="7256" cy="19303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952185" y="5392760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LBF – regression trees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92" y="1120459"/>
            <a:ext cx="569387" cy="47089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100</a:t>
            </a:r>
          </a:p>
          <a:p>
            <a:pPr algn="l"/>
            <a:endParaRPr lang="en-US" sz="1600" i="0" dirty="0" smtClean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80</a:t>
            </a:r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60</a:t>
            </a:r>
            <a:endParaRPr lang="en-US" sz="2000" i="0" dirty="0"/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40</a:t>
            </a:r>
            <a:endParaRPr lang="en-US" sz="2000" i="0" dirty="0"/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20</a:t>
            </a:r>
            <a:endParaRPr lang="en-US" sz="2000" i="0" dirty="0"/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  0</a:t>
            </a:r>
            <a:endParaRPr lang="en-US" sz="2000" i="0" dirty="0"/>
          </a:p>
          <a:p>
            <a:pPr algn="l"/>
            <a:endParaRPr lang="en-US" sz="2000" i="0" dirty="0" smtClean="0"/>
          </a:p>
        </p:txBody>
      </p:sp>
    </p:spTree>
    <p:extLst>
      <p:ext uri="{BB962C8B-B14F-4D97-AF65-F5344CB8AC3E}">
        <p14:creationId xmlns:p14="http://schemas.microsoft.com/office/powerpoint/2010/main" val="29092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7891" b="24875"/>
          <a:stretch/>
        </p:blipFill>
        <p:spPr bwMode="auto">
          <a:xfrm>
            <a:off x="0" y="1168401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1127593" y="5534480"/>
            <a:ext cx="12608" cy="111760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26233" y="6494914"/>
            <a:ext cx="2868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SVR - Support vector regression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237357" y="5531761"/>
            <a:ext cx="0" cy="87447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216491" y="6231614"/>
            <a:ext cx="3073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GPR - Gaussian process regression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1315371" y="5531768"/>
            <a:ext cx="14514" cy="57930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288607" y="5952909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LPR – kernel smoothing 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1398828" y="5524101"/>
            <a:ext cx="7257" cy="40576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387033" y="5749476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i="0" dirty="0" smtClean="0"/>
              <a:t>DC-R – local parametric regression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92" y="1275007"/>
            <a:ext cx="569387" cy="47089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100</a:t>
            </a:r>
          </a:p>
          <a:p>
            <a:pPr algn="l"/>
            <a:endParaRPr lang="en-US" sz="1600" i="0" dirty="0" smtClean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80</a:t>
            </a:r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60</a:t>
            </a:r>
            <a:endParaRPr lang="en-US" sz="2000" i="0" dirty="0"/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40</a:t>
            </a:r>
            <a:endParaRPr lang="en-US" sz="2000" i="0" dirty="0"/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20</a:t>
            </a:r>
            <a:endParaRPr lang="en-US" sz="2000" i="0" dirty="0"/>
          </a:p>
          <a:p>
            <a:pPr algn="l"/>
            <a:endParaRPr lang="en-US" sz="1600" i="0" dirty="0"/>
          </a:p>
          <a:p>
            <a:pPr algn="l"/>
            <a:endParaRPr lang="en-US" sz="1600" i="0" dirty="0"/>
          </a:p>
          <a:p>
            <a:pPr algn="l"/>
            <a:r>
              <a:rPr lang="en-US" sz="2000" i="0" dirty="0" smtClean="0"/>
              <a:t>   0</a:t>
            </a:r>
            <a:endParaRPr lang="en-US" sz="2000" i="0" dirty="0"/>
          </a:p>
          <a:p>
            <a:pPr algn="l"/>
            <a:endParaRPr lang="en-US" sz="2000" i="0" dirty="0" smtClean="0"/>
          </a:p>
        </p:txBody>
      </p:sp>
    </p:spTree>
    <p:extLst>
      <p:ext uri="{BB962C8B-B14F-4D97-AF65-F5344CB8AC3E}">
        <p14:creationId xmlns:p14="http://schemas.microsoft.com/office/powerpoint/2010/main" val="26939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2138363"/>
          </a:xfrm>
        </p:spPr>
        <p:txBody>
          <a:bodyPr/>
          <a:lstStyle/>
          <a:p>
            <a:r>
              <a:rPr lang="en-US" dirty="0" smtClean="0"/>
              <a:t>A tale of two distributions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>
                <a:solidFill>
                  <a:srgbClr val="0033CC"/>
                </a:solidFill>
              </a:rPr>
              <a:t>sampling distribution</a:t>
            </a:r>
            <a:r>
              <a:rPr lang="en-US" dirty="0" smtClean="0"/>
              <a:t>, which governs the likelihood that we sample a state.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>
                <a:solidFill>
                  <a:srgbClr val="00B050"/>
                </a:solidFill>
              </a:rPr>
              <a:t>learning distribution</a:t>
            </a:r>
            <a:r>
              <a:rPr lang="en-US" dirty="0" smtClean="0"/>
              <a:t>, which is the distribution of states we would visit given the current policy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Approximate policy iteration</a:t>
            </a:r>
            <a:endParaRPr lang="en-US" dirty="0" smtClean="0"/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1493839" y="3762104"/>
            <a:ext cx="0" cy="26009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030740" y="6348190"/>
            <a:ext cx="112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i="0" dirty="0" smtClean="0"/>
              <a:t>State  </a:t>
            </a:r>
            <a:r>
              <a:rPr lang="en-US" sz="2400" i="0" dirty="0"/>
              <a:t>S</a:t>
            </a:r>
          </a:p>
        </p:txBody>
      </p:sp>
      <p:sp>
        <p:nvSpPr>
          <p:cNvPr id="62476" name="Line 14"/>
          <p:cNvSpPr>
            <a:spLocks noChangeShapeType="1"/>
          </p:cNvSpPr>
          <p:nvPr/>
        </p:nvSpPr>
        <p:spPr bwMode="auto">
          <a:xfrm rot="5400000" flipV="1">
            <a:off x="4630737" y="3203943"/>
            <a:ext cx="0" cy="6283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rc 1"/>
          <p:cNvSpPr/>
          <p:nvPr/>
        </p:nvSpPr>
        <p:spPr bwMode="auto">
          <a:xfrm rot="19509619">
            <a:off x="160827" y="4008418"/>
            <a:ext cx="8143059" cy="7736980"/>
          </a:xfrm>
          <a:prstGeom prst="arc">
            <a:avLst>
              <a:gd name="adj1" fmla="val 15598451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1950" y="5191580"/>
            <a:ext cx="2600406" cy="1143000"/>
            <a:chOff x="1631950" y="4920640"/>
            <a:chExt cx="5708650" cy="1283310"/>
          </a:xfrm>
        </p:grpSpPr>
        <p:sp>
          <p:nvSpPr>
            <p:cNvPr id="3" name="Freeform 2"/>
            <p:cNvSpPr/>
            <p:nvPr/>
          </p:nvSpPr>
          <p:spPr>
            <a:xfrm>
              <a:off x="1631950" y="4920640"/>
              <a:ext cx="2863850" cy="1283310"/>
            </a:xfrm>
            <a:custGeom>
              <a:avLst/>
              <a:gdLst>
                <a:gd name="connsiteX0" fmla="*/ 0 w 2863850"/>
                <a:gd name="connsiteY0" fmla="*/ 1283310 h 1283310"/>
                <a:gd name="connsiteX1" fmla="*/ 228600 w 2863850"/>
                <a:gd name="connsiteY1" fmla="*/ 1276960 h 1283310"/>
                <a:gd name="connsiteX2" fmla="*/ 571500 w 2863850"/>
                <a:gd name="connsiteY2" fmla="*/ 1257910 h 1283310"/>
                <a:gd name="connsiteX3" fmla="*/ 889000 w 2863850"/>
                <a:gd name="connsiteY3" fmla="*/ 1194410 h 1283310"/>
                <a:gd name="connsiteX4" fmla="*/ 1149350 w 2863850"/>
                <a:gd name="connsiteY4" fmla="*/ 1105510 h 1283310"/>
                <a:gd name="connsiteX5" fmla="*/ 1403350 w 2863850"/>
                <a:gd name="connsiteY5" fmla="*/ 959460 h 1283310"/>
                <a:gd name="connsiteX6" fmla="*/ 1593850 w 2863850"/>
                <a:gd name="connsiteY6" fmla="*/ 794360 h 1283310"/>
                <a:gd name="connsiteX7" fmla="*/ 1695450 w 2863850"/>
                <a:gd name="connsiteY7" fmla="*/ 654660 h 1283310"/>
                <a:gd name="connsiteX8" fmla="*/ 1797050 w 2863850"/>
                <a:gd name="connsiteY8" fmla="*/ 502260 h 1283310"/>
                <a:gd name="connsiteX9" fmla="*/ 1917700 w 2863850"/>
                <a:gd name="connsiteY9" fmla="*/ 349860 h 1283310"/>
                <a:gd name="connsiteX10" fmla="*/ 2057400 w 2863850"/>
                <a:gd name="connsiteY10" fmla="*/ 229210 h 1283310"/>
                <a:gd name="connsiteX11" fmla="*/ 2209800 w 2863850"/>
                <a:gd name="connsiteY11" fmla="*/ 127610 h 1283310"/>
                <a:gd name="connsiteX12" fmla="*/ 2381250 w 2863850"/>
                <a:gd name="connsiteY12" fmla="*/ 51410 h 1283310"/>
                <a:gd name="connsiteX13" fmla="*/ 2590800 w 2863850"/>
                <a:gd name="connsiteY13" fmla="*/ 6960 h 1283310"/>
                <a:gd name="connsiteX14" fmla="*/ 2762250 w 2863850"/>
                <a:gd name="connsiteY14" fmla="*/ 610 h 1283310"/>
                <a:gd name="connsiteX15" fmla="*/ 2863850 w 2863850"/>
                <a:gd name="connsiteY15" fmla="*/ 610 h 128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63850" h="1283310">
                  <a:moveTo>
                    <a:pt x="0" y="1283310"/>
                  </a:moveTo>
                  <a:cubicBezTo>
                    <a:pt x="76200" y="1281193"/>
                    <a:pt x="133350" y="1281193"/>
                    <a:pt x="228600" y="1276960"/>
                  </a:cubicBezTo>
                  <a:cubicBezTo>
                    <a:pt x="323850" y="1272727"/>
                    <a:pt x="461433" y="1271668"/>
                    <a:pt x="571500" y="1257910"/>
                  </a:cubicBezTo>
                  <a:cubicBezTo>
                    <a:pt x="681567" y="1244152"/>
                    <a:pt x="792692" y="1219810"/>
                    <a:pt x="889000" y="1194410"/>
                  </a:cubicBezTo>
                  <a:cubicBezTo>
                    <a:pt x="985308" y="1169010"/>
                    <a:pt x="1063625" y="1144668"/>
                    <a:pt x="1149350" y="1105510"/>
                  </a:cubicBezTo>
                  <a:cubicBezTo>
                    <a:pt x="1235075" y="1066352"/>
                    <a:pt x="1329267" y="1011318"/>
                    <a:pt x="1403350" y="959460"/>
                  </a:cubicBezTo>
                  <a:cubicBezTo>
                    <a:pt x="1477433" y="907602"/>
                    <a:pt x="1545167" y="845160"/>
                    <a:pt x="1593850" y="794360"/>
                  </a:cubicBezTo>
                  <a:cubicBezTo>
                    <a:pt x="1642533" y="743560"/>
                    <a:pt x="1661583" y="703343"/>
                    <a:pt x="1695450" y="654660"/>
                  </a:cubicBezTo>
                  <a:cubicBezTo>
                    <a:pt x="1729317" y="605977"/>
                    <a:pt x="1760008" y="553060"/>
                    <a:pt x="1797050" y="502260"/>
                  </a:cubicBezTo>
                  <a:cubicBezTo>
                    <a:pt x="1834092" y="451460"/>
                    <a:pt x="1874308" y="395368"/>
                    <a:pt x="1917700" y="349860"/>
                  </a:cubicBezTo>
                  <a:cubicBezTo>
                    <a:pt x="1961092" y="304352"/>
                    <a:pt x="2008717" y="266252"/>
                    <a:pt x="2057400" y="229210"/>
                  </a:cubicBezTo>
                  <a:cubicBezTo>
                    <a:pt x="2106083" y="192168"/>
                    <a:pt x="2155825" y="157243"/>
                    <a:pt x="2209800" y="127610"/>
                  </a:cubicBezTo>
                  <a:cubicBezTo>
                    <a:pt x="2263775" y="97977"/>
                    <a:pt x="2317750" y="71518"/>
                    <a:pt x="2381250" y="51410"/>
                  </a:cubicBezTo>
                  <a:cubicBezTo>
                    <a:pt x="2444750" y="31302"/>
                    <a:pt x="2527300" y="15427"/>
                    <a:pt x="2590800" y="6960"/>
                  </a:cubicBezTo>
                  <a:cubicBezTo>
                    <a:pt x="2654300" y="-1507"/>
                    <a:pt x="2716742" y="1668"/>
                    <a:pt x="2762250" y="610"/>
                  </a:cubicBezTo>
                  <a:cubicBezTo>
                    <a:pt x="2807758" y="-448"/>
                    <a:pt x="2835804" y="81"/>
                    <a:pt x="2863850" y="61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flipH="1">
              <a:off x="4476750" y="4920640"/>
              <a:ext cx="2863850" cy="1283310"/>
            </a:xfrm>
            <a:custGeom>
              <a:avLst/>
              <a:gdLst>
                <a:gd name="connsiteX0" fmla="*/ 0 w 2863850"/>
                <a:gd name="connsiteY0" fmla="*/ 1283310 h 1283310"/>
                <a:gd name="connsiteX1" fmla="*/ 228600 w 2863850"/>
                <a:gd name="connsiteY1" fmla="*/ 1276960 h 1283310"/>
                <a:gd name="connsiteX2" fmla="*/ 571500 w 2863850"/>
                <a:gd name="connsiteY2" fmla="*/ 1257910 h 1283310"/>
                <a:gd name="connsiteX3" fmla="*/ 889000 w 2863850"/>
                <a:gd name="connsiteY3" fmla="*/ 1194410 h 1283310"/>
                <a:gd name="connsiteX4" fmla="*/ 1149350 w 2863850"/>
                <a:gd name="connsiteY4" fmla="*/ 1105510 h 1283310"/>
                <a:gd name="connsiteX5" fmla="*/ 1403350 w 2863850"/>
                <a:gd name="connsiteY5" fmla="*/ 959460 h 1283310"/>
                <a:gd name="connsiteX6" fmla="*/ 1593850 w 2863850"/>
                <a:gd name="connsiteY6" fmla="*/ 794360 h 1283310"/>
                <a:gd name="connsiteX7" fmla="*/ 1695450 w 2863850"/>
                <a:gd name="connsiteY7" fmla="*/ 654660 h 1283310"/>
                <a:gd name="connsiteX8" fmla="*/ 1797050 w 2863850"/>
                <a:gd name="connsiteY8" fmla="*/ 502260 h 1283310"/>
                <a:gd name="connsiteX9" fmla="*/ 1917700 w 2863850"/>
                <a:gd name="connsiteY9" fmla="*/ 349860 h 1283310"/>
                <a:gd name="connsiteX10" fmla="*/ 2057400 w 2863850"/>
                <a:gd name="connsiteY10" fmla="*/ 229210 h 1283310"/>
                <a:gd name="connsiteX11" fmla="*/ 2209800 w 2863850"/>
                <a:gd name="connsiteY11" fmla="*/ 127610 h 1283310"/>
                <a:gd name="connsiteX12" fmla="*/ 2381250 w 2863850"/>
                <a:gd name="connsiteY12" fmla="*/ 51410 h 1283310"/>
                <a:gd name="connsiteX13" fmla="*/ 2590800 w 2863850"/>
                <a:gd name="connsiteY13" fmla="*/ 6960 h 1283310"/>
                <a:gd name="connsiteX14" fmla="*/ 2762250 w 2863850"/>
                <a:gd name="connsiteY14" fmla="*/ 610 h 1283310"/>
                <a:gd name="connsiteX15" fmla="*/ 2863850 w 2863850"/>
                <a:gd name="connsiteY15" fmla="*/ 610 h 128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63850" h="1283310">
                  <a:moveTo>
                    <a:pt x="0" y="1283310"/>
                  </a:moveTo>
                  <a:cubicBezTo>
                    <a:pt x="76200" y="1281193"/>
                    <a:pt x="133350" y="1281193"/>
                    <a:pt x="228600" y="1276960"/>
                  </a:cubicBezTo>
                  <a:cubicBezTo>
                    <a:pt x="323850" y="1272727"/>
                    <a:pt x="461433" y="1271668"/>
                    <a:pt x="571500" y="1257910"/>
                  </a:cubicBezTo>
                  <a:cubicBezTo>
                    <a:pt x="681567" y="1244152"/>
                    <a:pt x="792692" y="1219810"/>
                    <a:pt x="889000" y="1194410"/>
                  </a:cubicBezTo>
                  <a:cubicBezTo>
                    <a:pt x="985308" y="1169010"/>
                    <a:pt x="1063625" y="1144668"/>
                    <a:pt x="1149350" y="1105510"/>
                  </a:cubicBezTo>
                  <a:cubicBezTo>
                    <a:pt x="1235075" y="1066352"/>
                    <a:pt x="1329267" y="1011318"/>
                    <a:pt x="1403350" y="959460"/>
                  </a:cubicBezTo>
                  <a:cubicBezTo>
                    <a:pt x="1477433" y="907602"/>
                    <a:pt x="1545167" y="845160"/>
                    <a:pt x="1593850" y="794360"/>
                  </a:cubicBezTo>
                  <a:cubicBezTo>
                    <a:pt x="1642533" y="743560"/>
                    <a:pt x="1661583" y="703343"/>
                    <a:pt x="1695450" y="654660"/>
                  </a:cubicBezTo>
                  <a:cubicBezTo>
                    <a:pt x="1729317" y="605977"/>
                    <a:pt x="1760008" y="553060"/>
                    <a:pt x="1797050" y="502260"/>
                  </a:cubicBezTo>
                  <a:cubicBezTo>
                    <a:pt x="1834092" y="451460"/>
                    <a:pt x="1874308" y="395368"/>
                    <a:pt x="1917700" y="349860"/>
                  </a:cubicBezTo>
                  <a:cubicBezTo>
                    <a:pt x="1961092" y="304352"/>
                    <a:pt x="2008717" y="266252"/>
                    <a:pt x="2057400" y="229210"/>
                  </a:cubicBezTo>
                  <a:cubicBezTo>
                    <a:pt x="2106083" y="192168"/>
                    <a:pt x="2155825" y="157243"/>
                    <a:pt x="2209800" y="127610"/>
                  </a:cubicBezTo>
                  <a:cubicBezTo>
                    <a:pt x="2263775" y="97977"/>
                    <a:pt x="2317750" y="71518"/>
                    <a:pt x="2381250" y="51410"/>
                  </a:cubicBezTo>
                  <a:cubicBezTo>
                    <a:pt x="2444750" y="31302"/>
                    <a:pt x="2527300" y="15427"/>
                    <a:pt x="2590800" y="6960"/>
                  </a:cubicBezTo>
                  <a:cubicBezTo>
                    <a:pt x="2654300" y="-1507"/>
                    <a:pt x="2716742" y="1668"/>
                    <a:pt x="2762250" y="610"/>
                  </a:cubicBezTo>
                  <a:cubicBezTo>
                    <a:pt x="2807758" y="-448"/>
                    <a:pt x="2835804" y="81"/>
                    <a:pt x="2863850" y="61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64100" y="5204280"/>
            <a:ext cx="2600406" cy="1143000"/>
            <a:chOff x="1631950" y="4920640"/>
            <a:chExt cx="5708650" cy="1283310"/>
          </a:xfrm>
        </p:grpSpPr>
        <p:sp>
          <p:nvSpPr>
            <p:cNvPr id="20" name="Freeform 19"/>
            <p:cNvSpPr/>
            <p:nvPr/>
          </p:nvSpPr>
          <p:spPr>
            <a:xfrm>
              <a:off x="1631950" y="4920640"/>
              <a:ext cx="2863850" cy="1283310"/>
            </a:xfrm>
            <a:custGeom>
              <a:avLst/>
              <a:gdLst>
                <a:gd name="connsiteX0" fmla="*/ 0 w 2863850"/>
                <a:gd name="connsiteY0" fmla="*/ 1283310 h 1283310"/>
                <a:gd name="connsiteX1" fmla="*/ 228600 w 2863850"/>
                <a:gd name="connsiteY1" fmla="*/ 1276960 h 1283310"/>
                <a:gd name="connsiteX2" fmla="*/ 571500 w 2863850"/>
                <a:gd name="connsiteY2" fmla="*/ 1257910 h 1283310"/>
                <a:gd name="connsiteX3" fmla="*/ 889000 w 2863850"/>
                <a:gd name="connsiteY3" fmla="*/ 1194410 h 1283310"/>
                <a:gd name="connsiteX4" fmla="*/ 1149350 w 2863850"/>
                <a:gd name="connsiteY4" fmla="*/ 1105510 h 1283310"/>
                <a:gd name="connsiteX5" fmla="*/ 1403350 w 2863850"/>
                <a:gd name="connsiteY5" fmla="*/ 959460 h 1283310"/>
                <a:gd name="connsiteX6" fmla="*/ 1593850 w 2863850"/>
                <a:gd name="connsiteY6" fmla="*/ 794360 h 1283310"/>
                <a:gd name="connsiteX7" fmla="*/ 1695450 w 2863850"/>
                <a:gd name="connsiteY7" fmla="*/ 654660 h 1283310"/>
                <a:gd name="connsiteX8" fmla="*/ 1797050 w 2863850"/>
                <a:gd name="connsiteY8" fmla="*/ 502260 h 1283310"/>
                <a:gd name="connsiteX9" fmla="*/ 1917700 w 2863850"/>
                <a:gd name="connsiteY9" fmla="*/ 349860 h 1283310"/>
                <a:gd name="connsiteX10" fmla="*/ 2057400 w 2863850"/>
                <a:gd name="connsiteY10" fmla="*/ 229210 h 1283310"/>
                <a:gd name="connsiteX11" fmla="*/ 2209800 w 2863850"/>
                <a:gd name="connsiteY11" fmla="*/ 127610 h 1283310"/>
                <a:gd name="connsiteX12" fmla="*/ 2381250 w 2863850"/>
                <a:gd name="connsiteY12" fmla="*/ 51410 h 1283310"/>
                <a:gd name="connsiteX13" fmla="*/ 2590800 w 2863850"/>
                <a:gd name="connsiteY13" fmla="*/ 6960 h 1283310"/>
                <a:gd name="connsiteX14" fmla="*/ 2762250 w 2863850"/>
                <a:gd name="connsiteY14" fmla="*/ 610 h 1283310"/>
                <a:gd name="connsiteX15" fmla="*/ 2863850 w 2863850"/>
                <a:gd name="connsiteY15" fmla="*/ 610 h 128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63850" h="1283310">
                  <a:moveTo>
                    <a:pt x="0" y="1283310"/>
                  </a:moveTo>
                  <a:cubicBezTo>
                    <a:pt x="76200" y="1281193"/>
                    <a:pt x="133350" y="1281193"/>
                    <a:pt x="228600" y="1276960"/>
                  </a:cubicBezTo>
                  <a:cubicBezTo>
                    <a:pt x="323850" y="1272727"/>
                    <a:pt x="461433" y="1271668"/>
                    <a:pt x="571500" y="1257910"/>
                  </a:cubicBezTo>
                  <a:cubicBezTo>
                    <a:pt x="681567" y="1244152"/>
                    <a:pt x="792692" y="1219810"/>
                    <a:pt x="889000" y="1194410"/>
                  </a:cubicBezTo>
                  <a:cubicBezTo>
                    <a:pt x="985308" y="1169010"/>
                    <a:pt x="1063625" y="1144668"/>
                    <a:pt x="1149350" y="1105510"/>
                  </a:cubicBezTo>
                  <a:cubicBezTo>
                    <a:pt x="1235075" y="1066352"/>
                    <a:pt x="1329267" y="1011318"/>
                    <a:pt x="1403350" y="959460"/>
                  </a:cubicBezTo>
                  <a:cubicBezTo>
                    <a:pt x="1477433" y="907602"/>
                    <a:pt x="1545167" y="845160"/>
                    <a:pt x="1593850" y="794360"/>
                  </a:cubicBezTo>
                  <a:cubicBezTo>
                    <a:pt x="1642533" y="743560"/>
                    <a:pt x="1661583" y="703343"/>
                    <a:pt x="1695450" y="654660"/>
                  </a:cubicBezTo>
                  <a:cubicBezTo>
                    <a:pt x="1729317" y="605977"/>
                    <a:pt x="1760008" y="553060"/>
                    <a:pt x="1797050" y="502260"/>
                  </a:cubicBezTo>
                  <a:cubicBezTo>
                    <a:pt x="1834092" y="451460"/>
                    <a:pt x="1874308" y="395368"/>
                    <a:pt x="1917700" y="349860"/>
                  </a:cubicBezTo>
                  <a:cubicBezTo>
                    <a:pt x="1961092" y="304352"/>
                    <a:pt x="2008717" y="266252"/>
                    <a:pt x="2057400" y="229210"/>
                  </a:cubicBezTo>
                  <a:cubicBezTo>
                    <a:pt x="2106083" y="192168"/>
                    <a:pt x="2155825" y="157243"/>
                    <a:pt x="2209800" y="127610"/>
                  </a:cubicBezTo>
                  <a:cubicBezTo>
                    <a:pt x="2263775" y="97977"/>
                    <a:pt x="2317750" y="71518"/>
                    <a:pt x="2381250" y="51410"/>
                  </a:cubicBezTo>
                  <a:cubicBezTo>
                    <a:pt x="2444750" y="31302"/>
                    <a:pt x="2527300" y="15427"/>
                    <a:pt x="2590800" y="6960"/>
                  </a:cubicBezTo>
                  <a:cubicBezTo>
                    <a:pt x="2654300" y="-1507"/>
                    <a:pt x="2716742" y="1668"/>
                    <a:pt x="2762250" y="610"/>
                  </a:cubicBezTo>
                  <a:cubicBezTo>
                    <a:pt x="2807758" y="-448"/>
                    <a:pt x="2835804" y="81"/>
                    <a:pt x="2863850" y="61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4476750" y="4920640"/>
              <a:ext cx="2863850" cy="1283310"/>
            </a:xfrm>
            <a:custGeom>
              <a:avLst/>
              <a:gdLst>
                <a:gd name="connsiteX0" fmla="*/ 0 w 2863850"/>
                <a:gd name="connsiteY0" fmla="*/ 1283310 h 1283310"/>
                <a:gd name="connsiteX1" fmla="*/ 228600 w 2863850"/>
                <a:gd name="connsiteY1" fmla="*/ 1276960 h 1283310"/>
                <a:gd name="connsiteX2" fmla="*/ 571500 w 2863850"/>
                <a:gd name="connsiteY2" fmla="*/ 1257910 h 1283310"/>
                <a:gd name="connsiteX3" fmla="*/ 889000 w 2863850"/>
                <a:gd name="connsiteY3" fmla="*/ 1194410 h 1283310"/>
                <a:gd name="connsiteX4" fmla="*/ 1149350 w 2863850"/>
                <a:gd name="connsiteY4" fmla="*/ 1105510 h 1283310"/>
                <a:gd name="connsiteX5" fmla="*/ 1403350 w 2863850"/>
                <a:gd name="connsiteY5" fmla="*/ 959460 h 1283310"/>
                <a:gd name="connsiteX6" fmla="*/ 1593850 w 2863850"/>
                <a:gd name="connsiteY6" fmla="*/ 794360 h 1283310"/>
                <a:gd name="connsiteX7" fmla="*/ 1695450 w 2863850"/>
                <a:gd name="connsiteY7" fmla="*/ 654660 h 1283310"/>
                <a:gd name="connsiteX8" fmla="*/ 1797050 w 2863850"/>
                <a:gd name="connsiteY8" fmla="*/ 502260 h 1283310"/>
                <a:gd name="connsiteX9" fmla="*/ 1917700 w 2863850"/>
                <a:gd name="connsiteY9" fmla="*/ 349860 h 1283310"/>
                <a:gd name="connsiteX10" fmla="*/ 2057400 w 2863850"/>
                <a:gd name="connsiteY10" fmla="*/ 229210 h 1283310"/>
                <a:gd name="connsiteX11" fmla="*/ 2209800 w 2863850"/>
                <a:gd name="connsiteY11" fmla="*/ 127610 h 1283310"/>
                <a:gd name="connsiteX12" fmla="*/ 2381250 w 2863850"/>
                <a:gd name="connsiteY12" fmla="*/ 51410 h 1283310"/>
                <a:gd name="connsiteX13" fmla="*/ 2590800 w 2863850"/>
                <a:gd name="connsiteY13" fmla="*/ 6960 h 1283310"/>
                <a:gd name="connsiteX14" fmla="*/ 2762250 w 2863850"/>
                <a:gd name="connsiteY14" fmla="*/ 610 h 1283310"/>
                <a:gd name="connsiteX15" fmla="*/ 2863850 w 2863850"/>
                <a:gd name="connsiteY15" fmla="*/ 610 h 128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63850" h="1283310">
                  <a:moveTo>
                    <a:pt x="0" y="1283310"/>
                  </a:moveTo>
                  <a:cubicBezTo>
                    <a:pt x="76200" y="1281193"/>
                    <a:pt x="133350" y="1281193"/>
                    <a:pt x="228600" y="1276960"/>
                  </a:cubicBezTo>
                  <a:cubicBezTo>
                    <a:pt x="323850" y="1272727"/>
                    <a:pt x="461433" y="1271668"/>
                    <a:pt x="571500" y="1257910"/>
                  </a:cubicBezTo>
                  <a:cubicBezTo>
                    <a:pt x="681567" y="1244152"/>
                    <a:pt x="792692" y="1219810"/>
                    <a:pt x="889000" y="1194410"/>
                  </a:cubicBezTo>
                  <a:cubicBezTo>
                    <a:pt x="985308" y="1169010"/>
                    <a:pt x="1063625" y="1144668"/>
                    <a:pt x="1149350" y="1105510"/>
                  </a:cubicBezTo>
                  <a:cubicBezTo>
                    <a:pt x="1235075" y="1066352"/>
                    <a:pt x="1329267" y="1011318"/>
                    <a:pt x="1403350" y="959460"/>
                  </a:cubicBezTo>
                  <a:cubicBezTo>
                    <a:pt x="1477433" y="907602"/>
                    <a:pt x="1545167" y="845160"/>
                    <a:pt x="1593850" y="794360"/>
                  </a:cubicBezTo>
                  <a:cubicBezTo>
                    <a:pt x="1642533" y="743560"/>
                    <a:pt x="1661583" y="703343"/>
                    <a:pt x="1695450" y="654660"/>
                  </a:cubicBezTo>
                  <a:cubicBezTo>
                    <a:pt x="1729317" y="605977"/>
                    <a:pt x="1760008" y="553060"/>
                    <a:pt x="1797050" y="502260"/>
                  </a:cubicBezTo>
                  <a:cubicBezTo>
                    <a:pt x="1834092" y="451460"/>
                    <a:pt x="1874308" y="395368"/>
                    <a:pt x="1917700" y="349860"/>
                  </a:cubicBezTo>
                  <a:cubicBezTo>
                    <a:pt x="1961092" y="304352"/>
                    <a:pt x="2008717" y="266252"/>
                    <a:pt x="2057400" y="229210"/>
                  </a:cubicBezTo>
                  <a:cubicBezTo>
                    <a:pt x="2106083" y="192168"/>
                    <a:pt x="2155825" y="157243"/>
                    <a:pt x="2209800" y="127610"/>
                  </a:cubicBezTo>
                  <a:cubicBezTo>
                    <a:pt x="2263775" y="97977"/>
                    <a:pt x="2317750" y="71518"/>
                    <a:pt x="2381250" y="51410"/>
                  </a:cubicBezTo>
                  <a:cubicBezTo>
                    <a:pt x="2444750" y="31302"/>
                    <a:pt x="2527300" y="15427"/>
                    <a:pt x="2590800" y="6960"/>
                  </a:cubicBezTo>
                  <a:cubicBezTo>
                    <a:pt x="2654300" y="-1507"/>
                    <a:pt x="2716742" y="1668"/>
                    <a:pt x="2762250" y="610"/>
                  </a:cubicBezTo>
                  <a:cubicBezTo>
                    <a:pt x="2807758" y="-448"/>
                    <a:pt x="2835804" y="81"/>
                    <a:pt x="2863850" y="610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55759"/>
              </p:ext>
            </p:extLst>
          </p:nvPr>
        </p:nvGraphicFramePr>
        <p:xfrm>
          <a:off x="4395603" y="3969802"/>
          <a:ext cx="631809" cy="40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433" name="Equation" r:id="rId4" imgW="317160" imgH="203040" progId="Equation.DSMT4">
                  <p:embed/>
                </p:oleObj>
              </mc:Choice>
              <mc:Fallback>
                <p:oleObj name="Equation" r:id="rId4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5603" y="3969802"/>
                        <a:ext cx="631809" cy="40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27040" y="3246936"/>
            <a:ext cx="5511663" cy="1441514"/>
            <a:chOff x="536048" y="3233873"/>
            <a:chExt cx="5511663" cy="1441514"/>
          </a:xfrm>
        </p:grpSpPr>
        <p:sp>
          <p:nvSpPr>
            <p:cNvPr id="5" name="Freeform 4"/>
            <p:cNvSpPr/>
            <p:nvPr/>
          </p:nvSpPr>
          <p:spPr>
            <a:xfrm rot="20749707">
              <a:off x="536048" y="4190512"/>
              <a:ext cx="5511663" cy="484875"/>
            </a:xfrm>
            <a:custGeom>
              <a:avLst/>
              <a:gdLst>
                <a:gd name="connsiteX0" fmla="*/ 0 w 4559300"/>
                <a:gd name="connsiteY0" fmla="*/ 641572 h 641572"/>
                <a:gd name="connsiteX1" fmla="*/ 1003300 w 4559300"/>
                <a:gd name="connsiteY1" fmla="*/ 254222 h 641572"/>
                <a:gd name="connsiteX2" fmla="*/ 2165350 w 4559300"/>
                <a:gd name="connsiteY2" fmla="*/ 57372 h 641572"/>
                <a:gd name="connsiteX3" fmla="*/ 3340100 w 4559300"/>
                <a:gd name="connsiteY3" fmla="*/ 222 h 641572"/>
                <a:gd name="connsiteX4" fmla="*/ 4248150 w 4559300"/>
                <a:gd name="connsiteY4" fmla="*/ 38322 h 641572"/>
                <a:gd name="connsiteX5" fmla="*/ 4559300 w 4559300"/>
                <a:gd name="connsiteY5" fmla="*/ 57372 h 6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300" h="641572">
                  <a:moveTo>
                    <a:pt x="0" y="641572"/>
                  </a:moveTo>
                  <a:cubicBezTo>
                    <a:pt x="321204" y="496580"/>
                    <a:pt x="642408" y="351589"/>
                    <a:pt x="1003300" y="254222"/>
                  </a:cubicBezTo>
                  <a:cubicBezTo>
                    <a:pt x="1364192" y="156855"/>
                    <a:pt x="1775883" y="99705"/>
                    <a:pt x="2165350" y="57372"/>
                  </a:cubicBezTo>
                  <a:cubicBezTo>
                    <a:pt x="2554817" y="15039"/>
                    <a:pt x="2992967" y="3397"/>
                    <a:pt x="3340100" y="222"/>
                  </a:cubicBezTo>
                  <a:cubicBezTo>
                    <a:pt x="3687233" y="-2953"/>
                    <a:pt x="4044950" y="28797"/>
                    <a:pt x="4248150" y="38322"/>
                  </a:cubicBezTo>
                  <a:cubicBezTo>
                    <a:pt x="4451350" y="47847"/>
                    <a:pt x="4505325" y="52609"/>
                    <a:pt x="4559300" y="57372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8327179"/>
                </p:ext>
              </p:extLst>
            </p:nvPr>
          </p:nvGraphicFramePr>
          <p:xfrm>
            <a:off x="4719822" y="3233873"/>
            <a:ext cx="758825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434" name="Equation" r:id="rId6" imgW="380880" imgH="228600" progId="Equation.DSMT4">
                    <p:embed/>
                  </p:oleObj>
                </mc:Choice>
                <mc:Fallback>
                  <p:oleObj name="Equation" r:id="rId6" imgW="380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822" y="3233873"/>
                          <a:ext cx="758825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3036930" y="3573487"/>
            <a:ext cx="6242047" cy="1495979"/>
            <a:chOff x="2671166" y="3442857"/>
            <a:chExt cx="6242047" cy="1495979"/>
          </a:xfrm>
        </p:grpSpPr>
        <p:sp>
          <p:nvSpPr>
            <p:cNvPr id="27" name="Freeform 26"/>
            <p:cNvSpPr/>
            <p:nvPr/>
          </p:nvSpPr>
          <p:spPr>
            <a:xfrm rot="1756012">
              <a:off x="2845930" y="4297264"/>
              <a:ext cx="6067283" cy="641572"/>
            </a:xfrm>
            <a:custGeom>
              <a:avLst/>
              <a:gdLst>
                <a:gd name="connsiteX0" fmla="*/ 0 w 4559300"/>
                <a:gd name="connsiteY0" fmla="*/ 641572 h 641572"/>
                <a:gd name="connsiteX1" fmla="*/ 1003300 w 4559300"/>
                <a:gd name="connsiteY1" fmla="*/ 254222 h 641572"/>
                <a:gd name="connsiteX2" fmla="*/ 2165350 w 4559300"/>
                <a:gd name="connsiteY2" fmla="*/ 57372 h 641572"/>
                <a:gd name="connsiteX3" fmla="*/ 3340100 w 4559300"/>
                <a:gd name="connsiteY3" fmla="*/ 222 h 641572"/>
                <a:gd name="connsiteX4" fmla="*/ 4248150 w 4559300"/>
                <a:gd name="connsiteY4" fmla="*/ 38322 h 641572"/>
                <a:gd name="connsiteX5" fmla="*/ 4559300 w 4559300"/>
                <a:gd name="connsiteY5" fmla="*/ 57372 h 64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9300" h="641572">
                  <a:moveTo>
                    <a:pt x="0" y="641572"/>
                  </a:moveTo>
                  <a:cubicBezTo>
                    <a:pt x="321204" y="496580"/>
                    <a:pt x="642408" y="351589"/>
                    <a:pt x="1003300" y="254222"/>
                  </a:cubicBezTo>
                  <a:cubicBezTo>
                    <a:pt x="1364192" y="156855"/>
                    <a:pt x="1775883" y="99705"/>
                    <a:pt x="2165350" y="57372"/>
                  </a:cubicBezTo>
                  <a:cubicBezTo>
                    <a:pt x="2554817" y="15039"/>
                    <a:pt x="2992967" y="3397"/>
                    <a:pt x="3340100" y="222"/>
                  </a:cubicBezTo>
                  <a:cubicBezTo>
                    <a:pt x="3687233" y="-2953"/>
                    <a:pt x="4044950" y="28797"/>
                    <a:pt x="4248150" y="38322"/>
                  </a:cubicBezTo>
                  <a:cubicBezTo>
                    <a:pt x="4451350" y="47847"/>
                    <a:pt x="4505325" y="52609"/>
                    <a:pt x="4559300" y="57372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2317486"/>
                </p:ext>
              </p:extLst>
            </p:nvPr>
          </p:nvGraphicFramePr>
          <p:xfrm>
            <a:off x="2671166" y="3442857"/>
            <a:ext cx="784225" cy="455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435" name="Equation" r:id="rId8" imgW="393480" imgH="228600" progId="Equation.DSMT4">
                    <p:embed/>
                  </p:oleObj>
                </mc:Choice>
                <mc:Fallback>
                  <p:oleObj name="Equation" r:id="rId8" imgW="393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1166" y="3442857"/>
                          <a:ext cx="784225" cy="455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524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Elements of a “storage problem”</a:t>
            </a:r>
          </a:p>
          <a:p>
            <a:pPr lvl="1"/>
            <a:r>
              <a:rPr lang="en-US" dirty="0" smtClean="0"/>
              <a:t>Controllable scalar state giving the amount in storage:</a:t>
            </a:r>
          </a:p>
          <a:p>
            <a:pPr lvl="2"/>
            <a:r>
              <a:rPr lang="en-US" dirty="0" smtClean="0"/>
              <a:t>Decision may be to deposit money, charge a battery, chill the water, release water from the reservoir.</a:t>
            </a:r>
          </a:p>
          <a:p>
            <a:pPr lvl="2"/>
            <a:r>
              <a:rPr lang="en-US" dirty="0" smtClean="0"/>
              <a:t>There may also be exogenous changes (deposits/withdrawals)</a:t>
            </a:r>
          </a:p>
          <a:p>
            <a:pPr lvl="1"/>
            <a:r>
              <a:rPr lang="en-US" dirty="0" smtClean="0"/>
              <a:t>Multidimensional “state of the world” variable that evolves exogenously:</a:t>
            </a:r>
          </a:p>
          <a:p>
            <a:pPr lvl="2"/>
            <a:r>
              <a:rPr lang="en-US" dirty="0" smtClean="0"/>
              <a:t>Prices</a:t>
            </a:r>
          </a:p>
          <a:p>
            <a:pPr lvl="2"/>
            <a:r>
              <a:rPr lang="en-US" dirty="0" smtClean="0"/>
              <a:t>Interest rates</a:t>
            </a:r>
          </a:p>
          <a:p>
            <a:pPr lvl="2"/>
            <a:r>
              <a:rPr lang="en-US" dirty="0" smtClean="0"/>
              <a:t>Weather</a:t>
            </a:r>
          </a:p>
          <a:p>
            <a:pPr lvl="2"/>
            <a:r>
              <a:rPr lang="en-US" dirty="0" smtClean="0"/>
              <a:t>Demand/loads</a:t>
            </a:r>
          </a:p>
          <a:p>
            <a:pPr lvl="1"/>
            <a:r>
              <a:rPr lang="en-US" dirty="0" smtClean="0"/>
              <a:t>Other features:</a:t>
            </a:r>
          </a:p>
          <a:p>
            <a:pPr lvl="2"/>
            <a:r>
              <a:rPr lang="en-US" dirty="0" smtClean="0"/>
              <a:t>Problem may be time-dependent (and finite horizon) or stationary</a:t>
            </a:r>
          </a:p>
          <a:p>
            <a:pPr lvl="2"/>
            <a:r>
              <a:rPr lang="en-US" dirty="0" smtClean="0"/>
              <a:t>We may have access to forecasts of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policy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optimal value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1132543" y="3611622"/>
            <a:ext cx="528520" cy="733663"/>
          </a:xfrm>
          <a:prstGeom prst="rightArrow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d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6" y="4494900"/>
            <a:ext cx="5307903" cy="2270999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6" y="1730064"/>
            <a:ext cx="4411369" cy="1887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3699" y="4680598"/>
            <a:ext cx="2477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Now we are going to use the optimal policy to fit approximate value functions and watch the stability.</a:t>
            </a:r>
            <a:endParaRPr lang="en-US" dirty="0"/>
          </a:p>
        </p:txBody>
      </p:sp>
      <p:pic>
        <p:nvPicPr>
          <p:cNvPr id="8" name="Picture 7" descr="optimal with quadrat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81" y="1730063"/>
            <a:ext cx="4411370" cy="1887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281" y="2640169"/>
            <a:ext cx="2558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Optimal value function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4629" y="2640169"/>
            <a:ext cx="2202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>
                <a:solidFill>
                  <a:srgbClr val="FF0000"/>
                </a:solidFill>
              </a:rPr>
              <a:t>…with quadratic 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148" y="5033492"/>
            <a:ext cx="262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>
                <a:solidFill>
                  <a:srgbClr val="FF0000"/>
                </a:solidFill>
              </a:rPr>
              <a:t>State distribution using </a:t>
            </a:r>
          </a:p>
          <a:p>
            <a:pPr algn="l"/>
            <a:r>
              <a:rPr lang="en-US" sz="2000" i="0" dirty="0">
                <a:solidFill>
                  <a:srgbClr val="FF0000"/>
                </a:solidFill>
              </a:rPr>
              <a:t>o</a:t>
            </a:r>
            <a:r>
              <a:rPr lang="en-US" sz="2000" i="0" dirty="0" smtClean="0">
                <a:solidFill>
                  <a:srgbClr val="FF0000"/>
                </a:solidFill>
              </a:rPr>
              <a:t>ptimal policy</a:t>
            </a:r>
          </a:p>
        </p:txBody>
      </p:sp>
    </p:spTree>
    <p:extLst>
      <p:ext uri="{BB962C8B-B14F-4D97-AF65-F5344CB8AC3E}">
        <p14:creationId xmlns:p14="http://schemas.microsoft.com/office/powerpoint/2010/main" val="20445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policy iteration</a:t>
            </a:r>
          </a:p>
        </p:txBody>
      </p:sp>
      <p:pic>
        <p:nvPicPr>
          <p:cNvPr id="4" name="Picture 3" descr="d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649440" cy="1989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1396531" y="3458536"/>
            <a:ext cx="528520" cy="733663"/>
          </a:xfrm>
          <a:prstGeom prst="rightArrow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9748" y="1568096"/>
            <a:ext cx="39424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i="0" dirty="0" smtClean="0"/>
              <a:t>Policy evaluation: 500 samples (problem only has 31 states!)</a:t>
            </a:r>
          </a:p>
          <a:p>
            <a:pPr marL="285750" indent="-285750" algn="l">
              <a:buFont typeface="Arial"/>
              <a:buChar char="•"/>
            </a:pPr>
            <a:r>
              <a:rPr lang="en-US" i="0" dirty="0" smtClean="0"/>
              <a:t>After 50 policy improvements with </a:t>
            </a:r>
            <a:r>
              <a:rPr lang="en-US" b="1" i="0" dirty="0" smtClean="0"/>
              <a:t>optimal distribution</a:t>
            </a:r>
            <a:r>
              <a:rPr lang="en-US" i="0" dirty="0"/>
              <a:t>:</a:t>
            </a:r>
            <a:r>
              <a:rPr lang="en-US" i="0" dirty="0" smtClean="0"/>
              <a:t> divergence in sequence of VFA’s, 40%-70% optimality.</a:t>
            </a:r>
          </a:p>
          <a:p>
            <a:pPr marL="285750" indent="-285750" algn="l">
              <a:buFont typeface="Arial"/>
              <a:buChar char="•"/>
            </a:pPr>
            <a:r>
              <a:rPr lang="en-US" i="0" dirty="0" smtClean="0"/>
              <a:t>After 50 policy improvements with </a:t>
            </a:r>
            <a:r>
              <a:rPr lang="en-US" b="1" i="0" dirty="0" smtClean="0"/>
              <a:t>uniform distribution</a:t>
            </a:r>
            <a:r>
              <a:rPr lang="en-US" i="0" dirty="0" smtClean="0"/>
              <a:t>: stable VFAs, 90% optimality.</a:t>
            </a:r>
            <a:endParaRPr lang="en-US" i="0" dirty="0"/>
          </a:p>
        </p:txBody>
      </p:sp>
      <p:pic>
        <p:nvPicPr>
          <p:cNvPr id="10" name="Picture 9" descr="di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0" y="4223972"/>
            <a:ext cx="4200674" cy="1870068"/>
          </a:xfrm>
          <a:prstGeom prst="rect">
            <a:avLst/>
          </a:prstGeom>
        </p:spPr>
      </p:pic>
      <p:pic>
        <p:nvPicPr>
          <p:cNvPr id="11" name="Picture 10" descr="dvi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2"/>
          <a:stretch/>
        </p:blipFill>
        <p:spPr>
          <a:xfrm>
            <a:off x="4991980" y="4223972"/>
            <a:ext cx="3853636" cy="1870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42358" y="4737502"/>
            <a:ext cx="820248" cy="733663"/>
          </a:xfrm>
          <a:prstGeom prst="rightArrow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1984" y="2006956"/>
            <a:ext cx="262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>
                <a:solidFill>
                  <a:srgbClr val="FF0000"/>
                </a:solidFill>
              </a:rPr>
              <a:t>State distribution using </a:t>
            </a:r>
          </a:p>
          <a:p>
            <a:pPr algn="l"/>
            <a:r>
              <a:rPr lang="en-US" sz="2000" i="0" dirty="0">
                <a:solidFill>
                  <a:srgbClr val="FF0000"/>
                </a:solidFill>
              </a:rPr>
              <a:t>o</a:t>
            </a:r>
            <a:r>
              <a:rPr lang="en-US" sz="2000" i="0" dirty="0" smtClean="0">
                <a:solidFill>
                  <a:srgbClr val="FF0000"/>
                </a:solidFill>
              </a:rPr>
              <a:t>ptimal policy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1" y="6104585"/>
            <a:ext cx="3327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dirty="0" smtClean="0"/>
              <a:t>VFA estimated after 50 policy iterations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68" y="6102607"/>
            <a:ext cx="3327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0" dirty="0" smtClean="0"/>
              <a:t>VFA estimated after 51 policy iterations</a:t>
            </a:r>
          </a:p>
        </p:txBody>
      </p:sp>
    </p:spTree>
    <p:extLst>
      <p:ext uri="{BB962C8B-B14F-4D97-AF65-F5344CB8AC3E}">
        <p14:creationId xmlns:p14="http://schemas.microsoft.com/office/powerpoint/2010/main" val="39801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Least squares approximate policy iteration 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Direct policy search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Approximate policy iteration using machine learning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/>
                </a:solidFill>
              </a:rPr>
              <a:t>Exploiting concavity</a:t>
            </a:r>
            <a:endParaRPr lang="en-US" dirty="0">
              <a:solidFill>
                <a:schemeClr val="bg1"/>
              </a:solidFill>
            </a:endParaRP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Exploiting monotonicity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Closing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thoughts</a:t>
            </a:r>
          </a:p>
          <a:p>
            <a:pPr>
              <a:buSzPct val="80000"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concavity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Bellman’s optimality equation</a:t>
            </a:r>
          </a:p>
          <a:p>
            <a:pPr lvl="1"/>
            <a:r>
              <a:rPr lang="en-US" sz="2400" dirty="0" smtClean="0"/>
              <a:t>With pre-decision state:</a:t>
            </a:r>
          </a:p>
          <a:p>
            <a:pPr lvl="1"/>
            <a:endParaRPr lang="en-US" dirty="0"/>
          </a:p>
          <a:p>
            <a:pPr lvl="1"/>
            <a:r>
              <a:rPr lang="en-US" sz="2400" dirty="0" smtClean="0"/>
              <a:t>With post-decision state: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46006"/>
              </p:ext>
            </p:extLst>
          </p:nvPr>
        </p:nvGraphicFramePr>
        <p:xfrm>
          <a:off x="1419490" y="1989641"/>
          <a:ext cx="7580278" cy="65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50" name="Equation" r:id="rId4" imgW="3060360" imgH="266400" progId="Equation.DSMT4">
                  <p:embed/>
                </p:oleObj>
              </mc:Choice>
              <mc:Fallback>
                <p:oleObj name="Equation" r:id="rId4" imgW="3060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490" y="1989641"/>
                        <a:ext cx="7580278" cy="659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35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60" y="4120671"/>
            <a:ext cx="2571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94593"/>
              </p:ext>
            </p:extLst>
          </p:nvPr>
        </p:nvGraphicFramePr>
        <p:xfrm>
          <a:off x="1445070" y="2878261"/>
          <a:ext cx="5787607" cy="65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51" name="Equation" r:id="rId7" imgW="2336760" imgH="266400" progId="Equation.DSMT4">
                  <p:embed/>
                </p:oleObj>
              </mc:Choice>
              <mc:Fallback>
                <p:oleObj name="Equation" r:id="rId7" imgW="2336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070" y="2878261"/>
                        <a:ext cx="5787607" cy="659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744245" y="3915225"/>
            <a:ext cx="979181" cy="765603"/>
            <a:chOff x="1975701" y="4584032"/>
            <a:chExt cx="1008131" cy="692902"/>
          </a:xfrm>
        </p:grpSpPr>
        <p:grpSp>
          <p:nvGrpSpPr>
            <p:cNvPr id="23" name="Group 22"/>
            <p:cNvGrpSpPr/>
            <p:nvPr/>
          </p:nvGrpSpPr>
          <p:grpSpPr>
            <a:xfrm>
              <a:off x="1975701" y="4584032"/>
              <a:ext cx="1008131" cy="692902"/>
              <a:chOff x="1676900" y="2090703"/>
              <a:chExt cx="6349500" cy="2366001"/>
            </a:xfrm>
          </p:grpSpPr>
          <p:sp>
            <p:nvSpPr>
              <p:cNvPr id="28" name="Line 5"/>
              <p:cNvSpPr>
                <a:spLocks noChangeShapeType="1"/>
              </p:cNvSpPr>
              <p:nvPr/>
            </p:nvSpPr>
            <p:spPr bwMode="auto">
              <a:xfrm>
                <a:off x="1676901" y="4456704"/>
                <a:ext cx="634949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9" name="Straight Arrow Connector 28"/>
              <p:cNvCxnSpPr>
                <a:stCxn id="28" idx="0"/>
              </p:cNvCxnSpPr>
              <p:nvPr/>
            </p:nvCxnSpPr>
            <p:spPr bwMode="auto">
              <a:xfrm flipV="1">
                <a:off x="1676900" y="2090703"/>
                <a:ext cx="0" cy="23660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7" name="Freeform 26"/>
            <p:cNvSpPr/>
            <p:nvPr/>
          </p:nvSpPr>
          <p:spPr>
            <a:xfrm>
              <a:off x="1985210" y="4824664"/>
              <a:ext cx="902369" cy="445168"/>
            </a:xfrm>
            <a:custGeom>
              <a:avLst/>
              <a:gdLst>
                <a:gd name="connsiteX0" fmla="*/ 0 w 902369"/>
                <a:gd name="connsiteY0" fmla="*/ 445168 h 445168"/>
                <a:gd name="connsiteX1" fmla="*/ 96253 w 902369"/>
                <a:gd name="connsiteY1" fmla="*/ 156410 h 445168"/>
                <a:gd name="connsiteX2" fmla="*/ 300790 w 902369"/>
                <a:gd name="connsiteY2" fmla="*/ 0 h 445168"/>
                <a:gd name="connsiteX3" fmla="*/ 601579 w 902369"/>
                <a:gd name="connsiteY3" fmla="*/ 0 h 445168"/>
                <a:gd name="connsiteX4" fmla="*/ 902369 w 902369"/>
                <a:gd name="connsiteY4" fmla="*/ 144379 h 4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369" h="445168">
                  <a:moveTo>
                    <a:pt x="0" y="445168"/>
                  </a:moveTo>
                  <a:lnTo>
                    <a:pt x="96253" y="156410"/>
                  </a:lnTo>
                  <a:lnTo>
                    <a:pt x="300790" y="0"/>
                  </a:lnTo>
                  <a:lnTo>
                    <a:pt x="601579" y="0"/>
                  </a:lnTo>
                  <a:lnTo>
                    <a:pt x="902369" y="144379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58341" y="3363925"/>
            <a:ext cx="1203157" cy="3261821"/>
            <a:chOff x="3356811" y="3621505"/>
            <a:chExt cx="1203157" cy="3261821"/>
          </a:xfrm>
        </p:grpSpPr>
        <p:sp>
          <p:nvSpPr>
            <p:cNvPr id="7" name="Oval 6"/>
            <p:cNvSpPr/>
            <p:nvPr/>
          </p:nvSpPr>
          <p:spPr>
            <a:xfrm>
              <a:off x="3356811" y="4172805"/>
              <a:ext cx="1203157" cy="2710521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Arrow Connector 8"/>
            <p:cNvCxnSpPr>
              <a:endCxn id="7" idx="0"/>
            </p:cNvCxnSpPr>
            <p:nvPr/>
          </p:nvCxnSpPr>
          <p:spPr bwMode="auto">
            <a:xfrm>
              <a:off x="3552421" y="3621505"/>
              <a:ext cx="405969" cy="551300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33537" name="Group 833536"/>
          <p:cNvGrpSpPr/>
          <p:nvPr/>
        </p:nvGrpSpPr>
        <p:grpSpPr>
          <a:xfrm>
            <a:off x="5605877" y="3363925"/>
            <a:ext cx="2201774" cy="1732548"/>
            <a:chOff x="4704347" y="3621505"/>
            <a:chExt cx="2201774" cy="1732548"/>
          </a:xfrm>
        </p:grpSpPr>
        <p:sp>
          <p:nvSpPr>
            <p:cNvPr id="11" name="Oval 10"/>
            <p:cNvSpPr/>
            <p:nvPr/>
          </p:nvSpPr>
          <p:spPr>
            <a:xfrm>
              <a:off x="5582647" y="3897155"/>
              <a:ext cx="1323474" cy="1372677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" name="Straight Arrow Connector 29"/>
            <p:cNvCxnSpPr>
              <a:endCxn id="11" idx="1"/>
            </p:cNvCxnSpPr>
            <p:nvPr/>
          </p:nvCxnSpPr>
          <p:spPr bwMode="auto">
            <a:xfrm>
              <a:off x="5280329" y="3621505"/>
              <a:ext cx="496136" cy="476674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3536" name="Straight Arrow Connector 833535"/>
            <p:cNvCxnSpPr>
              <a:stCxn id="11" idx="2"/>
            </p:cNvCxnSpPr>
            <p:nvPr/>
          </p:nvCxnSpPr>
          <p:spPr bwMode="auto">
            <a:xfrm flipH="1">
              <a:off x="4704347" y="4583494"/>
              <a:ext cx="878300" cy="770559"/>
            </a:xfrm>
            <a:prstGeom prst="straightConnector1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901531" y="4942959"/>
            <a:ext cx="275402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i="0" dirty="0" smtClean="0"/>
              <a:t>Inventory held over from previous time period</a:t>
            </a:r>
          </a:p>
        </p:txBody>
      </p:sp>
      <p:cxnSp>
        <p:nvCxnSpPr>
          <p:cNvPr id="12" name="Straight Arrow Connector 11"/>
          <p:cNvCxnSpPr>
            <a:stCxn id="4" idx="3"/>
          </p:cNvCxnSpPr>
          <p:nvPr/>
        </p:nvCxnSpPr>
        <p:spPr bwMode="auto">
          <a:xfrm>
            <a:off x="3655553" y="5296902"/>
            <a:ext cx="79839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640525" y="4200699"/>
            <a:ext cx="813426" cy="30777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651256" y="6110634"/>
            <a:ext cx="813426" cy="20005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932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25" y="3544231"/>
            <a:ext cx="1866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25" y="5891365"/>
            <a:ext cx="1790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656935" y="4645778"/>
            <a:ext cx="410365" cy="573922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691063" y="5296902"/>
            <a:ext cx="323454" cy="0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666284" y="5294754"/>
            <a:ext cx="798398" cy="0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33543" name="Freeform 833542"/>
          <p:cNvSpPr/>
          <p:nvPr/>
        </p:nvSpPr>
        <p:spPr>
          <a:xfrm>
            <a:off x="5267325" y="5200650"/>
            <a:ext cx="576263" cy="109538"/>
          </a:xfrm>
          <a:custGeom>
            <a:avLst/>
            <a:gdLst>
              <a:gd name="connsiteX0" fmla="*/ 0 w 576263"/>
              <a:gd name="connsiteY0" fmla="*/ 85725 h 109538"/>
              <a:gd name="connsiteX1" fmla="*/ 138113 w 576263"/>
              <a:gd name="connsiteY1" fmla="*/ 23813 h 109538"/>
              <a:gd name="connsiteX2" fmla="*/ 185738 w 576263"/>
              <a:gd name="connsiteY2" fmla="*/ 9525 h 109538"/>
              <a:gd name="connsiteX3" fmla="*/ 257175 w 576263"/>
              <a:gd name="connsiteY3" fmla="*/ 0 h 109538"/>
              <a:gd name="connsiteX4" fmla="*/ 300038 w 576263"/>
              <a:gd name="connsiteY4" fmla="*/ 14288 h 109538"/>
              <a:gd name="connsiteX5" fmla="*/ 366713 w 576263"/>
              <a:gd name="connsiteY5" fmla="*/ 38100 h 109538"/>
              <a:gd name="connsiteX6" fmla="*/ 400050 w 576263"/>
              <a:gd name="connsiteY6" fmla="*/ 57150 h 109538"/>
              <a:gd name="connsiteX7" fmla="*/ 481013 w 576263"/>
              <a:gd name="connsiteY7" fmla="*/ 109538 h 109538"/>
              <a:gd name="connsiteX8" fmla="*/ 576263 w 576263"/>
              <a:gd name="connsiteY8" fmla="*/ 104775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3" h="109538">
                <a:moveTo>
                  <a:pt x="0" y="85725"/>
                </a:moveTo>
                <a:lnTo>
                  <a:pt x="138113" y="23813"/>
                </a:lnTo>
                <a:lnTo>
                  <a:pt x="185738" y="9525"/>
                </a:lnTo>
                <a:lnTo>
                  <a:pt x="257175" y="0"/>
                </a:lnTo>
                <a:lnTo>
                  <a:pt x="300038" y="14288"/>
                </a:lnTo>
                <a:lnTo>
                  <a:pt x="366713" y="38100"/>
                </a:lnTo>
                <a:lnTo>
                  <a:pt x="400050" y="57150"/>
                </a:lnTo>
                <a:lnTo>
                  <a:pt x="481013" y="109538"/>
                </a:lnTo>
                <a:lnTo>
                  <a:pt x="576263" y="104775"/>
                </a:lnTo>
              </a:path>
            </a:pathLst>
          </a:custGeom>
          <a:noFill/>
          <a:ln w="38100">
            <a:solidFill>
              <a:srgbClr val="0033CC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6086606" y="5292123"/>
            <a:ext cx="323454" cy="0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61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3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concavity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update the piecewise linear value functions by computing estimates of slopes using a backward pass: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The cost along the marginal path is the derivative of the simulation with respect to the flow perturbation.</a:t>
            </a:r>
            <a:endParaRPr lang="en-US" dirty="0"/>
          </a:p>
        </p:txBody>
      </p:sp>
      <p:pic>
        <p:nvPicPr>
          <p:cNvPr id="832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879065"/>
            <a:ext cx="66849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87528"/>
              </p:ext>
            </p:extLst>
          </p:nvPr>
        </p:nvGraphicFramePr>
        <p:xfrm>
          <a:off x="1054139" y="3909352"/>
          <a:ext cx="59032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56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139" y="3909352"/>
                        <a:ext cx="590323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V="1">
            <a:off x="1595438" y="4139540"/>
            <a:ext cx="411162" cy="8598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209800" y="4139540"/>
            <a:ext cx="393700" cy="4763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Freeform 6"/>
          <p:cNvSpPr/>
          <p:nvPr/>
        </p:nvSpPr>
        <p:spPr>
          <a:xfrm>
            <a:off x="2781300" y="3862388"/>
            <a:ext cx="500063" cy="285750"/>
          </a:xfrm>
          <a:custGeom>
            <a:avLst/>
            <a:gdLst>
              <a:gd name="connsiteX0" fmla="*/ 0 w 500063"/>
              <a:gd name="connsiteY0" fmla="*/ 285750 h 285750"/>
              <a:gd name="connsiteX1" fmla="*/ 90488 w 500063"/>
              <a:gd name="connsiteY1" fmla="*/ 147637 h 285750"/>
              <a:gd name="connsiteX2" fmla="*/ 157163 w 500063"/>
              <a:gd name="connsiteY2" fmla="*/ 47625 h 285750"/>
              <a:gd name="connsiteX3" fmla="*/ 247650 w 500063"/>
              <a:gd name="connsiteY3" fmla="*/ 0 h 285750"/>
              <a:gd name="connsiteX4" fmla="*/ 280988 w 500063"/>
              <a:gd name="connsiteY4" fmla="*/ 0 h 285750"/>
              <a:gd name="connsiteX5" fmla="*/ 328613 w 500063"/>
              <a:gd name="connsiteY5" fmla="*/ 28575 h 285750"/>
              <a:gd name="connsiteX6" fmla="*/ 400050 w 500063"/>
              <a:gd name="connsiteY6" fmla="*/ 104775 h 285750"/>
              <a:gd name="connsiteX7" fmla="*/ 500063 w 500063"/>
              <a:gd name="connsiteY7" fmla="*/ 26670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63" h="285750">
                <a:moveTo>
                  <a:pt x="0" y="285750"/>
                </a:moveTo>
                <a:lnTo>
                  <a:pt x="90488" y="147637"/>
                </a:lnTo>
                <a:lnTo>
                  <a:pt x="157163" y="47625"/>
                </a:lnTo>
                <a:lnTo>
                  <a:pt x="247650" y="0"/>
                </a:lnTo>
                <a:lnTo>
                  <a:pt x="280988" y="0"/>
                </a:lnTo>
                <a:lnTo>
                  <a:pt x="328613" y="28575"/>
                </a:lnTo>
                <a:lnTo>
                  <a:pt x="400050" y="104775"/>
                </a:lnTo>
                <a:lnTo>
                  <a:pt x="500063" y="266700"/>
                </a:lnTo>
              </a:path>
            </a:pathLst>
          </a:custGeom>
          <a:noFill/>
          <a:ln w="571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295655" y="4153813"/>
            <a:ext cx="146117" cy="0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633789" y="4153813"/>
            <a:ext cx="269875" cy="5691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114800" y="4154725"/>
            <a:ext cx="374697" cy="0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Freeform 20"/>
          <p:cNvSpPr/>
          <p:nvPr/>
        </p:nvSpPr>
        <p:spPr>
          <a:xfrm>
            <a:off x="4705350" y="4052887"/>
            <a:ext cx="500063" cy="100925"/>
          </a:xfrm>
          <a:custGeom>
            <a:avLst/>
            <a:gdLst>
              <a:gd name="connsiteX0" fmla="*/ 0 w 500063"/>
              <a:gd name="connsiteY0" fmla="*/ 285750 h 285750"/>
              <a:gd name="connsiteX1" fmla="*/ 90488 w 500063"/>
              <a:gd name="connsiteY1" fmla="*/ 147637 h 285750"/>
              <a:gd name="connsiteX2" fmla="*/ 157163 w 500063"/>
              <a:gd name="connsiteY2" fmla="*/ 47625 h 285750"/>
              <a:gd name="connsiteX3" fmla="*/ 247650 w 500063"/>
              <a:gd name="connsiteY3" fmla="*/ 0 h 285750"/>
              <a:gd name="connsiteX4" fmla="*/ 280988 w 500063"/>
              <a:gd name="connsiteY4" fmla="*/ 0 h 285750"/>
              <a:gd name="connsiteX5" fmla="*/ 328613 w 500063"/>
              <a:gd name="connsiteY5" fmla="*/ 28575 h 285750"/>
              <a:gd name="connsiteX6" fmla="*/ 400050 w 500063"/>
              <a:gd name="connsiteY6" fmla="*/ 104775 h 285750"/>
              <a:gd name="connsiteX7" fmla="*/ 500063 w 500063"/>
              <a:gd name="connsiteY7" fmla="*/ 26670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63" h="285750">
                <a:moveTo>
                  <a:pt x="0" y="285750"/>
                </a:moveTo>
                <a:lnTo>
                  <a:pt x="90488" y="147637"/>
                </a:lnTo>
                <a:lnTo>
                  <a:pt x="157163" y="47625"/>
                </a:lnTo>
                <a:lnTo>
                  <a:pt x="247650" y="0"/>
                </a:lnTo>
                <a:lnTo>
                  <a:pt x="280988" y="0"/>
                </a:lnTo>
                <a:lnTo>
                  <a:pt x="328613" y="28575"/>
                </a:lnTo>
                <a:lnTo>
                  <a:pt x="400050" y="104775"/>
                </a:lnTo>
                <a:lnTo>
                  <a:pt x="500063" y="266700"/>
                </a:lnTo>
              </a:path>
            </a:pathLst>
          </a:custGeom>
          <a:noFill/>
          <a:ln w="5715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5205413" y="4153813"/>
            <a:ext cx="146117" cy="0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543550" y="4154709"/>
            <a:ext cx="312912" cy="0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024563" y="3462338"/>
            <a:ext cx="427212" cy="590550"/>
          </a:xfrm>
          <a:prstGeom prst="straightConnector1">
            <a:avLst/>
          </a:prstGeom>
          <a:noFill/>
          <a:ln w="5715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19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/>
              <a:t>Exploiting concavity</a:t>
            </a:r>
            <a:endParaRPr lang="en-US" altLang="en-US" dirty="0"/>
          </a:p>
        </p:txBody>
      </p:sp>
      <p:sp>
        <p:nvSpPr>
          <p:cNvPr id="211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29613" cy="6365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Derivatives are used to estimate a piecewise linear approximation</a:t>
            </a:r>
            <a:endParaRPr lang="en-US" altLang="en-US" sz="2400" dirty="0"/>
          </a:p>
        </p:txBody>
      </p:sp>
      <p:sp>
        <p:nvSpPr>
          <p:cNvPr id="2112516" name="Rectangle 4"/>
          <p:cNvSpPr>
            <a:spLocks noChangeArrowheads="1"/>
          </p:cNvSpPr>
          <p:nvPr/>
        </p:nvSpPr>
        <p:spPr bwMode="auto">
          <a:xfrm>
            <a:off x="1263650" y="2571750"/>
            <a:ext cx="7150100" cy="370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7" name="Line 5"/>
          <p:cNvSpPr>
            <a:spLocks noChangeShapeType="1"/>
          </p:cNvSpPr>
          <p:nvPr/>
        </p:nvSpPr>
        <p:spPr bwMode="auto">
          <a:xfrm>
            <a:off x="2222500" y="5702300"/>
            <a:ext cx="5651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2518" name="Line 6"/>
          <p:cNvSpPr>
            <a:spLocks noChangeShapeType="1"/>
          </p:cNvSpPr>
          <p:nvPr/>
        </p:nvSpPr>
        <p:spPr bwMode="auto">
          <a:xfrm flipV="1">
            <a:off x="2209800" y="32004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12521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971795"/>
              </p:ext>
            </p:extLst>
          </p:nvPr>
        </p:nvGraphicFramePr>
        <p:xfrm>
          <a:off x="1362075" y="3200400"/>
          <a:ext cx="847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959" name="Equation" r:id="rId4" imgW="406080" imgH="241200" progId="Equation.DSMT4">
                  <p:embed/>
                </p:oleObj>
              </mc:Choice>
              <mc:Fallback>
                <p:oleObj name="Equation" r:id="rId4" imgW="406080" imgH="2412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200400"/>
                        <a:ext cx="8477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2522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81103"/>
              </p:ext>
            </p:extLst>
          </p:nvPr>
        </p:nvGraphicFramePr>
        <p:xfrm>
          <a:off x="4491038" y="5783263"/>
          <a:ext cx="2857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960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783263"/>
                        <a:ext cx="2857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1"/>
          <p:cNvSpPr/>
          <p:nvPr/>
        </p:nvSpPr>
        <p:spPr>
          <a:xfrm>
            <a:off x="2215166" y="5705341"/>
            <a:ext cx="5486400" cy="0"/>
          </a:xfrm>
          <a:custGeom>
            <a:avLst/>
            <a:gdLst>
              <a:gd name="connsiteX0" fmla="*/ 0 w 5486400"/>
              <a:gd name="connsiteY0" fmla="*/ 0 h 0"/>
              <a:gd name="connsiteX1" fmla="*/ 5486400 w 548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noFill/>
          <a:ln w="38100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83042" y="3200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160306" y="3196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637570" y="3204400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102802" y="3200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568034" y="3196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045298" y="3204384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522562" y="3200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99826" y="3196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477090" y="3204368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42322" y="3200352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7419586" y="3196336"/>
            <a:ext cx="0" cy="249855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Freeform 10"/>
          <p:cNvSpPr/>
          <p:nvPr/>
        </p:nvSpPr>
        <p:spPr>
          <a:xfrm>
            <a:off x="2213811" y="4547937"/>
            <a:ext cx="5462336" cy="1155031"/>
          </a:xfrm>
          <a:custGeom>
            <a:avLst/>
            <a:gdLst>
              <a:gd name="connsiteX0" fmla="*/ 0 w 5462336"/>
              <a:gd name="connsiteY0" fmla="*/ 1155031 h 1155031"/>
              <a:gd name="connsiteX1" fmla="*/ 2370221 w 5462336"/>
              <a:gd name="connsiteY1" fmla="*/ 0 h 1155031"/>
              <a:gd name="connsiteX2" fmla="*/ 5462336 w 5462336"/>
              <a:gd name="connsiteY2" fmla="*/ 0 h 115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2336" h="1155031">
                <a:moveTo>
                  <a:pt x="0" y="1155031"/>
                </a:moveTo>
                <a:lnTo>
                  <a:pt x="2370221" y="0"/>
                </a:lnTo>
                <a:lnTo>
                  <a:pt x="5462336" y="0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89747" y="4199021"/>
            <a:ext cx="5257800" cy="1503947"/>
          </a:xfrm>
          <a:custGeom>
            <a:avLst/>
            <a:gdLst>
              <a:gd name="connsiteX0" fmla="*/ 0 w 5257800"/>
              <a:gd name="connsiteY0" fmla="*/ 1503947 h 1503947"/>
              <a:gd name="connsiteX1" fmla="*/ 2406316 w 5257800"/>
              <a:gd name="connsiteY1" fmla="*/ 336884 h 1503947"/>
              <a:gd name="connsiteX2" fmla="*/ 3838074 w 5257800"/>
              <a:gd name="connsiteY2" fmla="*/ 0 h 1503947"/>
              <a:gd name="connsiteX3" fmla="*/ 5257800 w 5257800"/>
              <a:gd name="connsiteY3" fmla="*/ 324853 h 150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7800" h="1503947">
                <a:moveTo>
                  <a:pt x="0" y="1503947"/>
                </a:moveTo>
                <a:lnTo>
                  <a:pt x="2406316" y="336884"/>
                </a:lnTo>
                <a:lnTo>
                  <a:pt x="3838074" y="0"/>
                </a:lnTo>
                <a:lnTo>
                  <a:pt x="5257800" y="324853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89747" y="3886200"/>
            <a:ext cx="5257800" cy="1840832"/>
          </a:xfrm>
          <a:custGeom>
            <a:avLst/>
            <a:gdLst>
              <a:gd name="connsiteX0" fmla="*/ 0 w 5257800"/>
              <a:gd name="connsiteY0" fmla="*/ 1840832 h 1840832"/>
              <a:gd name="connsiteX1" fmla="*/ 998621 w 5257800"/>
              <a:gd name="connsiteY1" fmla="*/ 745958 h 1840832"/>
              <a:gd name="connsiteX2" fmla="*/ 2394285 w 5257800"/>
              <a:gd name="connsiteY2" fmla="*/ 132347 h 1840832"/>
              <a:gd name="connsiteX3" fmla="*/ 3826042 w 5257800"/>
              <a:gd name="connsiteY3" fmla="*/ 0 h 1840832"/>
              <a:gd name="connsiteX4" fmla="*/ 5257800 w 5257800"/>
              <a:gd name="connsiteY4" fmla="*/ 324853 h 184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0" h="1840832">
                <a:moveTo>
                  <a:pt x="0" y="1840832"/>
                </a:moveTo>
                <a:lnTo>
                  <a:pt x="998621" y="745958"/>
                </a:lnTo>
                <a:lnTo>
                  <a:pt x="2394285" y="132347"/>
                </a:lnTo>
                <a:lnTo>
                  <a:pt x="3826042" y="0"/>
                </a:lnTo>
                <a:lnTo>
                  <a:pt x="5257800" y="324853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01779" y="3741821"/>
            <a:ext cx="5233737" cy="1973179"/>
          </a:xfrm>
          <a:custGeom>
            <a:avLst/>
            <a:gdLst>
              <a:gd name="connsiteX0" fmla="*/ 0 w 5233737"/>
              <a:gd name="connsiteY0" fmla="*/ 1973179 h 1973179"/>
              <a:gd name="connsiteX1" fmla="*/ 986589 w 5233737"/>
              <a:gd name="connsiteY1" fmla="*/ 914400 h 1973179"/>
              <a:gd name="connsiteX2" fmla="*/ 1913021 w 5233737"/>
              <a:gd name="connsiteY2" fmla="*/ 312821 h 1973179"/>
              <a:gd name="connsiteX3" fmla="*/ 2358189 w 5233737"/>
              <a:gd name="connsiteY3" fmla="*/ 132347 h 1973179"/>
              <a:gd name="connsiteX4" fmla="*/ 3826042 w 5233737"/>
              <a:gd name="connsiteY4" fmla="*/ 0 h 1973179"/>
              <a:gd name="connsiteX5" fmla="*/ 5233737 w 5233737"/>
              <a:gd name="connsiteY5" fmla="*/ 324853 h 197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3737" h="1973179">
                <a:moveTo>
                  <a:pt x="0" y="1973179"/>
                </a:moveTo>
                <a:lnTo>
                  <a:pt x="986589" y="914400"/>
                </a:lnTo>
                <a:lnTo>
                  <a:pt x="1913021" y="312821"/>
                </a:lnTo>
                <a:lnTo>
                  <a:pt x="2358189" y="132347"/>
                </a:lnTo>
                <a:lnTo>
                  <a:pt x="3826042" y="0"/>
                </a:lnTo>
                <a:lnTo>
                  <a:pt x="5233737" y="324853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189747" y="3814011"/>
            <a:ext cx="5233737" cy="1913021"/>
          </a:xfrm>
          <a:custGeom>
            <a:avLst/>
            <a:gdLst>
              <a:gd name="connsiteX0" fmla="*/ 0 w 5233737"/>
              <a:gd name="connsiteY0" fmla="*/ 1913021 h 1913021"/>
              <a:gd name="connsiteX1" fmla="*/ 974558 w 5233737"/>
              <a:gd name="connsiteY1" fmla="*/ 830178 h 1913021"/>
              <a:gd name="connsiteX2" fmla="*/ 1900990 w 5233737"/>
              <a:gd name="connsiteY2" fmla="*/ 252663 h 1913021"/>
              <a:gd name="connsiteX3" fmla="*/ 2394285 w 5233737"/>
              <a:gd name="connsiteY3" fmla="*/ 36094 h 1913021"/>
              <a:gd name="connsiteX4" fmla="*/ 2875548 w 5233737"/>
              <a:gd name="connsiteY4" fmla="*/ 12031 h 1913021"/>
              <a:gd name="connsiteX5" fmla="*/ 3838074 w 5233737"/>
              <a:gd name="connsiteY5" fmla="*/ 0 h 1913021"/>
              <a:gd name="connsiteX6" fmla="*/ 5233737 w 5233737"/>
              <a:gd name="connsiteY6" fmla="*/ 312821 h 191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3737" h="1913021">
                <a:moveTo>
                  <a:pt x="0" y="1913021"/>
                </a:moveTo>
                <a:lnTo>
                  <a:pt x="974558" y="830178"/>
                </a:lnTo>
                <a:lnTo>
                  <a:pt x="1900990" y="252663"/>
                </a:lnTo>
                <a:lnTo>
                  <a:pt x="2394285" y="36094"/>
                </a:lnTo>
                <a:lnTo>
                  <a:pt x="2875548" y="12031"/>
                </a:lnTo>
                <a:lnTo>
                  <a:pt x="3838074" y="0"/>
                </a:lnTo>
                <a:lnTo>
                  <a:pt x="5233737" y="312821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189747" y="3838074"/>
            <a:ext cx="5245769" cy="1913021"/>
          </a:xfrm>
          <a:custGeom>
            <a:avLst/>
            <a:gdLst>
              <a:gd name="connsiteX0" fmla="*/ 0 w 5245769"/>
              <a:gd name="connsiteY0" fmla="*/ 1913021 h 1913021"/>
              <a:gd name="connsiteX1" fmla="*/ 974558 w 5245769"/>
              <a:gd name="connsiteY1" fmla="*/ 794084 h 1913021"/>
              <a:gd name="connsiteX2" fmla="*/ 1900990 w 5245769"/>
              <a:gd name="connsiteY2" fmla="*/ 204537 h 1913021"/>
              <a:gd name="connsiteX3" fmla="*/ 2394285 w 5245769"/>
              <a:gd name="connsiteY3" fmla="*/ 12031 h 1913021"/>
              <a:gd name="connsiteX4" fmla="*/ 2863516 w 5245769"/>
              <a:gd name="connsiteY4" fmla="*/ 0 h 1913021"/>
              <a:gd name="connsiteX5" fmla="*/ 3332748 w 5245769"/>
              <a:gd name="connsiteY5" fmla="*/ 36094 h 1913021"/>
              <a:gd name="connsiteX6" fmla="*/ 3826042 w 5245769"/>
              <a:gd name="connsiteY6" fmla="*/ 144379 h 1913021"/>
              <a:gd name="connsiteX7" fmla="*/ 5245769 w 5245769"/>
              <a:gd name="connsiteY7" fmla="*/ 601579 h 191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5769" h="1913021">
                <a:moveTo>
                  <a:pt x="0" y="1913021"/>
                </a:moveTo>
                <a:lnTo>
                  <a:pt x="974558" y="794084"/>
                </a:lnTo>
                <a:lnTo>
                  <a:pt x="1900990" y="204537"/>
                </a:lnTo>
                <a:lnTo>
                  <a:pt x="2394285" y="12031"/>
                </a:lnTo>
                <a:lnTo>
                  <a:pt x="2863516" y="0"/>
                </a:lnTo>
                <a:lnTo>
                  <a:pt x="3332748" y="36094"/>
                </a:lnTo>
                <a:lnTo>
                  <a:pt x="3826042" y="144379"/>
                </a:lnTo>
                <a:lnTo>
                  <a:pt x="5245769" y="601579"/>
                </a:lnTo>
              </a:path>
            </a:pathLst>
          </a:custGeom>
          <a:noFill/>
          <a:ln w="28575">
            <a:solidFill>
              <a:srgbClr val="0033C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5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concavity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Convergence results for piecewise linear, concave functions:</a:t>
            </a:r>
          </a:p>
          <a:p>
            <a:pPr lvl="1"/>
            <a:r>
              <a:rPr lang="en-US" sz="1600" dirty="0"/>
              <a:t>Godfrey, G. and W.B. Powell, "An Adaptive, Distribution-Free Algorithm for the Newsvendor Problem with Censored Demands, with Application to Inventory and Distribution Problems," </a:t>
            </a:r>
            <a:r>
              <a:rPr lang="en-US" sz="1600" i="1" dirty="0"/>
              <a:t>Management Science</a:t>
            </a:r>
            <a:r>
              <a:rPr lang="en-US" sz="1600" dirty="0"/>
              <a:t>, Vol. 47, No. 8, pp. 1101-1112, (2001).</a:t>
            </a:r>
          </a:p>
          <a:p>
            <a:pPr lvl="1"/>
            <a:r>
              <a:rPr lang="en-US" sz="1600" dirty="0" err="1"/>
              <a:t>Topaloglu</a:t>
            </a:r>
            <a:r>
              <a:rPr lang="en-US" sz="1600" dirty="0"/>
              <a:t>, H. and W.B. Powell, “An Algorithm for Approximating Piecewise Linear Concave Functions from Sample Gradients,” </a:t>
            </a:r>
            <a:r>
              <a:rPr lang="en-US" sz="1600" i="1" dirty="0"/>
              <a:t>Operations Research Letters</a:t>
            </a:r>
            <a:r>
              <a:rPr lang="en-US" sz="1600" dirty="0"/>
              <a:t>, Vol. 31, No. 1, pp. 66-76 (2003).</a:t>
            </a:r>
          </a:p>
          <a:p>
            <a:pPr lvl="1"/>
            <a:r>
              <a:rPr lang="en-US" sz="1600" dirty="0" smtClean="0"/>
              <a:t>Powell</a:t>
            </a:r>
            <a:r>
              <a:rPr lang="en-US" sz="1600" dirty="0"/>
              <a:t>, W.B., A. </a:t>
            </a:r>
            <a:r>
              <a:rPr lang="en-US" sz="1600" dirty="0" err="1"/>
              <a:t>Ruszczynski</a:t>
            </a:r>
            <a:r>
              <a:rPr lang="en-US" sz="1600" dirty="0"/>
              <a:t> and H. </a:t>
            </a:r>
            <a:r>
              <a:rPr lang="en-US" sz="1600" dirty="0" err="1"/>
              <a:t>Topaloglu</a:t>
            </a:r>
            <a:r>
              <a:rPr lang="en-US" sz="1600" dirty="0"/>
              <a:t>, “Learning Algorithms for Separable Approximations of Stochastic Optimization Problems,” </a:t>
            </a:r>
            <a:r>
              <a:rPr lang="en-US" sz="1600" i="1" dirty="0"/>
              <a:t>Mathematics of Operations Research</a:t>
            </a:r>
            <a:r>
              <a:rPr lang="en-US" sz="1600" dirty="0"/>
              <a:t>, </a:t>
            </a:r>
            <a:r>
              <a:rPr lang="en-US" sz="1600" dirty="0" err="1"/>
              <a:t>Vol</a:t>
            </a:r>
            <a:r>
              <a:rPr lang="en-US" sz="1600" dirty="0"/>
              <a:t> 29, No. 4, pp. 814-836 (2004).</a:t>
            </a:r>
          </a:p>
          <a:p>
            <a:r>
              <a:rPr lang="en-US" sz="2000" dirty="0" smtClean="0"/>
              <a:t>Convergence results for storage problems</a:t>
            </a:r>
          </a:p>
          <a:p>
            <a:pPr lvl="1"/>
            <a:r>
              <a:rPr lang="en-US" sz="1600" dirty="0"/>
              <a:t>J. </a:t>
            </a:r>
            <a:r>
              <a:rPr lang="en-US" sz="1600" dirty="0" err="1"/>
              <a:t>Nascimento</a:t>
            </a:r>
            <a:r>
              <a:rPr lang="en-US" sz="1600" dirty="0"/>
              <a:t>, W. B. Powell, “An Optimal Approximate Dynamic Programming Algorithm for Concave, Scalar Storage Problems with Vector-Valued Controls,” IEEE Transactions on Automatic Control, Vol. 58, No. 12, pp. </a:t>
            </a:r>
            <a:r>
              <a:rPr lang="en-US" sz="1600" dirty="0" smtClean="0"/>
              <a:t>2995-3010 (2013)</a:t>
            </a:r>
            <a:endParaRPr lang="en-US" sz="2000" dirty="0"/>
          </a:p>
          <a:p>
            <a:pPr lvl="1"/>
            <a:r>
              <a:rPr lang="en-US" sz="1600" dirty="0" smtClean="0"/>
              <a:t>Powell</a:t>
            </a:r>
            <a:r>
              <a:rPr lang="en-US" sz="1600" dirty="0"/>
              <a:t>, W.B., A. </a:t>
            </a:r>
            <a:r>
              <a:rPr lang="en-US" sz="1600" dirty="0" err="1"/>
              <a:t>Ruszczynski</a:t>
            </a:r>
            <a:r>
              <a:rPr lang="en-US" sz="1600" dirty="0"/>
              <a:t> and H. </a:t>
            </a:r>
            <a:r>
              <a:rPr lang="en-US" sz="1600" dirty="0" err="1"/>
              <a:t>Topaloglu</a:t>
            </a:r>
            <a:r>
              <a:rPr lang="en-US" sz="1600" dirty="0"/>
              <a:t>, “Learning Algorithms for Separable Approximations of Stochastic Optimization Problems,” </a:t>
            </a:r>
            <a:r>
              <a:rPr lang="en-US" sz="1600" i="1" dirty="0"/>
              <a:t>Mathematics of Operations Research</a:t>
            </a:r>
            <a:r>
              <a:rPr lang="en-US" sz="1600" dirty="0"/>
              <a:t>, </a:t>
            </a:r>
            <a:r>
              <a:rPr lang="en-US" sz="1600" dirty="0" err="1"/>
              <a:t>Vol</a:t>
            </a:r>
            <a:r>
              <a:rPr lang="en-US" sz="1600" dirty="0"/>
              <a:t> 29, No. 4, pp. 814-836 (2004</a:t>
            </a:r>
            <a:r>
              <a:rPr lang="en-US" sz="1600" dirty="0" smtClean="0"/>
              <a:t>).</a:t>
            </a:r>
          </a:p>
          <a:p>
            <a:pPr lvl="1"/>
            <a:r>
              <a:rPr lang="en-US" sz="1600" dirty="0" err="1" smtClean="0"/>
              <a:t>Nascimento</a:t>
            </a:r>
            <a:r>
              <a:rPr lang="en-US" sz="1600" dirty="0"/>
              <a:t>, J.  and W. B. Powell, “An Optimal Approximate Dynamic Programming Algorithm for the Lagged Asset Acquisition Problem,” </a:t>
            </a:r>
            <a:r>
              <a:rPr lang="en-US" sz="1600" i="1" dirty="0"/>
              <a:t>Mathematics of Operations Research</a:t>
            </a:r>
            <a:r>
              <a:rPr lang="en-US" sz="1600" dirty="0"/>
              <a:t>, (2009). </a:t>
            </a:r>
          </a:p>
        </p:txBody>
      </p:sp>
    </p:spTree>
    <p:extLst>
      <p:ext uri="{BB962C8B-B14F-4D97-AF65-F5344CB8AC3E}">
        <p14:creationId xmlns:p14="http://schemas.microsoft.com/office/powerpoint/2010/main" val="18976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concavity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501413"/>
              </p:ext>
            </p:extLst>
          </p:nvPr>
        </p:nvGraphicFramePr>
        <p:xfrm>
          <a:off x="625641" y="1498182"/>
          <a:ext cx="7772401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685800" y="3632200"/>
            <a:ext cx="28344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i="0" dirty="0" smtClean="0"/>
              <a:t>Percent of optimal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0" y="6210300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 smtClean="0"/>
              <a:t>Storage problem</a:t>
            </a:r>
          </a:p>
        </p:txBody>
      </p:sp>
    </p:spTree>
    <p:extLst>
      <p:ext uri="{BB962C8B-B14F-4D97-AF65-F5344CB8AC3E}">
        <p14:creationId xmlns:p14="http://schemas.microsoft.com/office/powerpoint/2010/main" val="16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concavity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758726"/>
              </p:ext>
            </p:extLst>
          </p:nvPr>
        </p:nvGraphicFramePr>
        <p:xfrm>
          <a:off x="625641" y="1498182"/>
          <a:ext cx="7772401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685800" y="3632200"/>
            <a:ext cx="28344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i="0" dirty="0" smtClean="0"/>
              <a:t>Percent of optimal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000" y="6210300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0" dirty="0" smtClean="0"/>
              <a:t>Storage problem</a:t>
            </a:r>
          </a:p>
        </p:txBody>
      </p:sp>
    </p:spTree>
    <p:extLst>
      <p:ext uri="{BB962C8B-B14F-4D97-AF65-F5344CB8AC3E}">
        <p14:creationId xmlns:p14="http://schemas.microsoft.com/office/powerpoint/2010/main" val="22899066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5"/>
          <p:cNvSpPr txBox="1">
            <a:spLocks noGrp="1"/>
          </p:cNvSpPr>
          <p:nvPr/>
        </p:nvSpPr>
        <p:spPr bwMode="auto">
          <a:xfrm>
            <a:off x="6553200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73179F04-1448-491D-BBAA-E6AB10CCC1B6}" type="slidenum">
              <a:rPr lang="en-US" sz="1400" i="0"/>
              <a:pPr algn="r"/>
              <a:t>49</a:t>
            </a:fld>
            <a:endParaRPr lang="en-US" sz="1400" i="0"/>
          </a:p>
        </p:txBody>
      </p:sp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01788"/>
            <a:ext cx="709613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Grid level storage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5529" y="1232511"/>
            <a:ext cx="8731555" cy="4740824"/>
            <a:chOff x="405997" y="1783191"/>
            <a:chExt cx="8731555" cy="4740824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7483670" y="2332894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6912756" y="3488289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6865864" y="4684957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5924623" y="5785461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4270741" y="4731972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5097682" y="3769336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4662414" y="2549770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2879579" y="3167247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2363763" y="1963617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405997" y="1783191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1035343" y="3013869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4" t="33360" r="5626" b="23443"/>
            <a:stretch/>
          </p:blipFill>
          <p:spPr bwMode="auto">
            <a:xfrm>
              <a:off x="2181591" y="4275870"/>
              <a:ext cx="1653882" cy="7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75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Slide Number Placeholder 5"/>
          <p:cNvSpPr txBox="1">
            <a:spLocks noGrp="1"/>
          </p:cNvSpPr>
          <p:nvPr/>
        </p:nvSpPr>
        <p:spPr bwMode="auto">
          <a:xfrm>
            <a:off x="6474822" y="65341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i="0"/>
              <a:t>Slide </a:t>
            </a:r>
            <a:fld id="{1A1141F4-2375-43EE-A3C7-D396EDBC080C}" type="slidenum">
              <a:rPr lang="en-US" sz="1400" i="0"/>
              <a:pPr algn="r"/>
              <a:t>5</a:t>
            </a:fld>
            <a:endParaRPr lang="en-US" sz="1400" i="0"/>
          </a:p>
        </p:txBody>
      </p:sp>
      <p:sp>
        <p:nvSpPr>
          <p:cNvPr id="537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Storage problems</a:t>
            </a:r>
          </a:p>
        </p:txBody>
      </p:sp>
      <p:sp>
        <p:nvSpPr>
          <p:cNvPr id="537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533400"/>
          </a:xfrm>
        </p:spPr>
        <p:txBody>
          <a:bodyPr/>
          <a:lstStyle/>
          <a:p>
            <a:r>
              <a:rPr lang="en-US" dirty="0" smtClean="0"/>
              <a:t>Dynamics are captured by the transition function:</a:t>
            </a:r>
          </a:p>
        </p:txBody>
      </p:sp>
      <p:graphicFrame>
        <p:nvGraphicFramePr>
          <p:cNvPr id="5376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9449"/>
              </p:ext>
            </p:extLst>
          </p:nvPr>
        </p:nvGraphicFramePr>
        <p:xfrm>
          <a:off x="1313356" y="2017713"/>
          <a:ext cx="55880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726" name="Equation" r:id="rId4" imgW="190440" imgH="1371600" progId="Equation.DSMT4">
                  <p:embed/>
                </p:oleObj>
              </mc:Choice>
              <mc:Fallback>
                <p:oleObj name="Equation" r:id="rId4" imgW="19044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356" y="2017713"/>
                        <a:ext cx="558800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76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75114"/>
              </p:ext>
            </p:extLst>
          </p:nvPr>
        </p:nvGraphicFramePr>
        <p:xfrm>
          <a:off x="2695923" y="1739624"/>
          <a:ext cx="25844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727" name="Equation" r:id="rId6" imgW="1320480" imgH="241200" progId="Equation.DSMT4">
                  <p:embed/>
                </p:oleObj>
              </mc:Choice>
              <mc:Fallback>
                <p:oleObj name="Equation" r:id="rId6" imgW="1320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923" y="1739624"/>
                        <a:ext cx="25844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0" y="2027010"/>
            <a:ext cx="1304274" cy="1343189"/>
          </a:xfrm>
          <a:prstGeom prst="rect">
            <a:avLst/>
          </a:prstGeom>
        </p:spPr>
      </p:pic>
      <p:pic>
        <p:nvPicPr>
          <p:cNvPr id="66048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6" y="5017195"/>
            <a:ext cx="1285622" cy="100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thetrustadvisor.com/wp-content/uploads/2012/07/Ban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6" y="3549445"/>
            <a:ext cx="1215525" cy="11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50354"/>
              </p:ext>
            </p:extLst>
          </p:nvPr>
        </p:nvGraphicFramePr>
        <p:xfrm>
          <a:off x="1986098" y="2916189"/>
          <a:ext cx="7154863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728" name="Equation" r:id="rId11" imgW="3657600" imgH="672840" progId="Equation.DSMT4">
                  <p:embed/>
                </p:oleObj>
              </mc:Choice>
              <mc:Fallback>
                <p:oleObj name="Equation" r:id="rId11" imgW="3657600" imgH="6728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098" y="2916189"/>
                        <a:ext cx="7154863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394173" y="2411218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i="0" kern="0" dirty="0" smtClean="0"/>
              <a:t>Controllable resource (scalar):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10621"/>
              </p:ext>
            </p:extLst>
          </p:nvPr>
        </p:nvGraphicFramePr>
        <p:xfrm>
          <a:off x="1572152" y="4685211"/>
          <a:ext cx="643255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729" name="Equation" r:id="rId13" imgW="3288960" imgH="939600" progId="Equation.DSMT4">
                  <p:embed/>
                </p:oleObj>
              </mc:Choice>
              <mc:Fallback>
                <p:oleObj name="Equation" r:id="rId13" imgW="328896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152" y="4685211"/>
                        <a:ext cx="643255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402880" y="419649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i="0" kern="0" dirty="0" smtClean="0"/>
              <a:t>Exogenous state variables:</a:t>
            </a:r>
          </a:p>
        </p:txBody>
      </p:sp>
    </p:spTree>
    <p:extLst>
      <p:ext uri="{BB962C8B-B14F-4D97-AF65-F5344CB8AC3E}">
        <p14:creationId xmlns:p14="http://schemas.microsoft.com/office/powerpoint/2010/main" val="41588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level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ADP (blue) vs. LP optimal (black)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7" t="4075" r="7937" b="5507"/>
          <a:stretch/>
        </p:blipFill>
        <p:spPr>
          <a:xfrm>
            <a:off x="0" y="1780254"/>
            <a:ext cx="9144000" cy="50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concavity</a:t>
            </a:r>
            <a:endParaRPr lang="en-US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532688" cy="4953000"/>
          </a:xfrm>
        </p:spPr>
        <p:txBody>
          <a:bodyPr/>
          <a:lstStyle/>
          <a:p>
            <a:r>
              <a:rPr lang="en-US" dirty="0" smtClean="0"/>
              <a:t>The problem of dealing with state of the world</a:t>
            </a:r>
          </a:p>
          <a:p>
            <a:pPr lvl="1"/>
            <a:r>
              <a:rPr lang="en-US" dirty="0" smtClean="0"/>
              <a:t>Temperature, interest rates, …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886075" y="2622550"/>
            <a:ext cx="4379913" cy="3279775"/>
            <a:chOff x="3269" y="931"/>
            <a:chExt cx="2084" cy="1550"/>
          </a:xfrm>
        </p:grpSpPr>
        <p:grpSp>
          <p:nvGrpSpPr>
            <p:cNvPr id="19468" name="Group 4"/>
            <p:cNvGrpSpPr>
              <a:grpSpLocks/>
            </p:cNvGrpSpPr>
            <p:nvPr/>
          </p:nvGrpSpPr>
          <p:grpSpPr bwMode="auto">
            <a:xfrm>
              <a:off x="3269" y="931"/>
              <a:ext cx="2084" cy="1550"/>
              <a:chOff x="3269" y="931"/>
              <a:chExt cx="2084" cy="1550"/>
            </a:xfrm>
          </p:grpSpPr>
          <p:grpSp>
            <p:nvGrpSpPr>
              <p:cNvPr id="19470" name="Group 5"/>
              <p:cNvGrpSpPr>
                <a:grpSpLocks/>
              </p:cNvGrpSpPr>
              <p:nvPr/>
            </p:nvGrpSpPr>
            <p:grpSpPr bwMode="auto">
              <a:xfrm>
                <a:off x="3269" y="931"/>
                <a:ext cx="1920" cy="1264"/>
                <a:chOff x="3269" y="931"/>
                <a:chExt cx="1920" cy="1264"/>
              </a:xfrm>
            </p:grpSpPr>
            <p:grpSp>
              <p:nvGrpSpPr>
                <p:cNvPr id="19472" name="Group 26"/>
                <p:cNvGrpSpPr>
                  <a:grpSpLocks/>
                </p:cNvGrpSpPr>
                <p:nvPr/>
              </p:nvGrpSpPr>
              <p:grpSpPr bwMode="auto">
                <a:xfrm>
                  <a:off x="3269" y="1516"/>
                  <a:ext cx="1062" cy="679"/>
                  <a:chOff x="3738" y="2145"/>
                  <a:chExt cx="760" cy="448"/>
                </a:xfrm>
              </p:grpSpPr>
              <p:sp>
                <p:nvSpPr>
                  <p:cNvPr id="19497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5" y="2145"/>
                    <a:ext cx="0" cy="448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8" name="Line 28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118" y="2206"/>
                    <a:ext cx="0" cy="76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9" name="Freeform 29"/>
                  <p:cNvSpPr>
                    <a:spLocks/>
                  </p:cNvSpPr>
                  <p:nvPr/>
                </p:nvSpPr>
                <p:spPr bwMode="auto">
                  <a:xfrm>
                    <a:off x="3752" y="2224"/>
                    <a:ext cx="720" cy="360"/>
                  </a:xfrm>
                  <a:custGeom>
                    <a:avLst/>
                    <a:gdLst>
                      <a:gd name="T0" fmla="*/ 0 w 720"/>
                      <a:gd name="T1" fmla="*/ 360 h 360"/>
                      <a:gd name="T2" fmla="*/ 64 w 720"/>
                      <a:gd name="T3" fmla="*/ 144 h 360"/>
                      <a:gd name="T4" fmla="*/ 272 w 720"/>
                      <a:gd name="T5" fmla="*/ 8 h 360"/>
                      <a:gd name="T6" fmla="*/ 552 w 720"/>
                      <a:gd name="T7" fmla="*/ 0 h 360"/>
                      <a:gd name="T8" fmla="*/ 720 w 720"/>
                      <a:gd name="T9" fmla="*/ 64 h 3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0"/>
                      <a:gd name="T16" fmla="*/ 0 h 360"/>
                      <a:gd name="T17" fmla="*/ 720 w 720"/>
                      <a:gd name="T18" fmla="*/ 360 h 3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0" h="360">
                        <a:moveTo>
                          <a:pt x="0" y="360"/>
                        </a:moveTo>
                        <a:lnTo>
                          <a:pt x="64" y="144"/>
                        </a:lnTo>
                        <a:lnTo>
                          <a:pt x="272" y="8"/>
                        </a:lnTo>
                        <a:lnTo>
                          <a:pt x="552" y="0"/>
                        </a:lnTo>
                        <a:lnTo>
                          <a:pt x="720" y="64"/>
                        </a:lnTo>
                      </a:path>
                    </a:pathLst>
                  </a:cu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73" name="Group 30"/>
                <p:cNvGrpSpPr>
                  <a:grpSpLocks/>
                </p:cNvGrpSpPr>
                <p:nvPr/>
              </p:nvGrpSpPr>
              <p:grpSpPr bwMode="auto">
                <a:xfrm>
                  <a:off x="3404" y="1421"/>
                  <a:ext cx="1062" cy="679"/>
                  <a:chOff x="3738" y="2145"/>
                  <a:chExt cx="760" cy="448"/>
                </a:xfrm>
              </p:grpSpPr>
              <p:sp>
                <p:nvSpPr>
                  <p:cNvPr id="19494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5" y="2145"/>
                    <a:ext cx="0" cy="448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5" name="Line 3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118" y="2206"/>
                    <a:ext cx="0" cy="76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6" name="Freeform 33"/>
                  <p:cNvSpPr>
                    <a:spLocks/>
                  </p:cNvSpPr>
                  <p:nvPr/>
                </p:nvSpPr>
                <p:spPr bwMode="auto">
                  <a:xfrm>
                    <a:off x="3752" y="2224"/>
                    <a:ext cx="720" cy="360"/>
                  </a:xfrm>
                  <a:custGeom>
                    <a:avLst/>
                    <a:gdLst>
                      <a:gd name="T0" fmla="*/ 0 w 720"/>
                      <a:gd name="T1" fmla="*/ 360 h 360"/>
                      <a:gd name="T2" fmla="*/ 64 w 720"/>
                      <a:gd name="T3" fmla="*/ 144 h 360"/>
                      <a:gd name="T4" fmla="*/ 272 w 720"/>
                      <a:gd name="T5" fmla="*/ 8 h 360"/>
                      <a:gd name="T6" fmla="*/ 552 w 720"/>
                      <a:gd name="T7" fmla="*/ 0 h 360"/>
                      <a:gd name="T8" fmla="*/ 720 w 720"/>
                      <a:gd name="T9" fmla="*/ 64 h 3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0"/>
                      <a:gd name="T16" fmla="*/ 0 h 360"/>
                      <a:gd name="T17" fmla="*/ 720 w 720"/>
                      <a:gd name="T18" fmla="*/ 360 h 3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0" h="360">
                        <a:moveTo>
                          <a:pt x="0" y="360"/>
                        </a:moveTo>
                        <a:lnTo>
                          <a:pt x="64" y="144"/>
                        </a:lnTo>
                        <a:lnTo>
                          <a:pt x="272" y="8"/>
                        </a:lnTo>
                        <a:lnTo>
                          <a:pt x="552" y="0"/>
                        </a:lnTo>
                        <a:lnTo>
                          <a:pt x="720" y="64"/>
                        </a:lnTo>
                      </a:path>
                    </a:pathLst>
                  </a:custGeom>
                  <a:noFill/>
                  <a:ln w="19050">
                    <a:solidFill>
                      <a:schemeClr val="bg2"/>
                    </a:solidFill>
                    <a:round/>
                    <a:headEnd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74" name="Group 30"/>
                <p:cNvGrpSpPr>
                  <a:grpSpLocks/>
                </p:cNvGrpSpPr>
                <p:nvPr/>
              </p:nvGrpSpPr>
              <p:grpSpPr bwMode="auto">
                <a:xfrm>
                  <a:off x="3540" y="1313"/>
                  <a:ext cx="1062" cy="679"/>
                  <a:chOff x="3738" y="2145"/>
                  <a:chExt cx="760" cy="448"/>
                </a:xfrm>
              </p:grpSpPr>
              <p:sp>
                <p:nvSpPr>
                  <p:cNvPr id="19491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5" y="2145"/>
                    <a:ext cx="0" cy="448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2" name="Line 3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118" y="2206"/>
                    <a:ext cx="0" cy="760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3" name="Freeform 33"/>
                  <p:cNvSpPr>
                    <a:spLocks/>
                  </p:cNvSpPr>
                  <p:nvPr/>
                </p:nvSpPr>
                <p:spPr bwMode="auto">
                  <a:xfrm>
                    <a:off x="3752" y="2224"/>
                    <a:ext cx="720" cy="360"/>
                  </a:xfrm>
                  <a:custGeom>
                    <a:avLst/>
                    <a:gdLst>
                      <a:gd name="T0" fmla="*/ 0 w 720"/>
                      <a:gd name="T1" fmla="*/ 360 h 360"/>
                      <a:gd name="T2" fmla="*/ 64 w 720"/>
                      <a:gd name="T3" fmla="*/ 144 h 360"/>
                      <a:gd name="T4" fmla="*/ 272 w 720"/>
                      <a:gd name="T5" fmla="*/ 8 h 360"/>
                      <a:gd name="T6" fmla="*/ 552 w 720"/>
                      <a:gd name="T7" fmla="*/ 0 h 360"/>
                      <a:gd name="T8" fmla="*/ 720 w 720"/>
                      <a:gd name="T9" fmla="*/ 64 h 3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0"/>
                      <a:gd name="T16" fmla="*/ 0 h 360"/>
                      <a:gd name="T17" fmla="*/ 720 w 720"/>
                      <a:gd name="T18" fmla="*/ 360 h 3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0" h="360">
                        <a:moveTo>
                          <a:pt x="0" y="360"/>
                        </a:moveTo>
                        <a:lnTo>
                          <a:pt x="64" y="144"/>
                        </a:lnTo>
                        <a:lnTo>
                          <a:pt x="272" y="8"/>
                        </a:lnTo>
                        <a:lnTo>
                          <a:pt x="552" y="0"/>
                        </a:lnTo>
                        <a:lnTo>
                          <a:pt x="720" y="64"/>
                        </a:ln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75" name="Group 30"/>
                <p:cNvGrpSpPr>
                  <a:grpSpLocks/>
                </p:cNvGrpSpPr>
                <p:nvPr/>
              </p:nvGrpSpPr>
              <p:grpSpPr bwMode="auto">
                <a:xfrm>
                  <a:off x="3675" y="1218"/>
                  <a:ext cx="1063" cy="679"/>
                  <a:chOff x="3738" y="2145"/>
                  <a:chExt cx="760" cy="448"/>
                </a:xfrm>
              </p:grpSpPr>
              <p:sp>
                <p:nvSpPr>
                  <p:cNvPr id="19488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5" y="2145"/>
                    <a:ext cx="0" cy="448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9" name="Line 3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118" y="2206"/>
                    <a:ext cx="0" cy="760"/>
                  </a:xfrm>
                  <a:prstGeom prst="line">
                    <a:avLst/>
                  </a:prstGeom>
                  <a:noFill/>
                  <a:ln w="28575">
                    <a:solidFill>
                      <a:srgbClr val="C0C0C0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90" name="Freeform 33"/>
                  <p:cNvSpPr>
                    <a:spLocks/>
                  </p:cNvSpPr>
                  <p:nvPr/>
                </p:nvSpPr>
                <p:spPr bwMode="auto">
                  <a:xfrm>
                    <a:off x="3752" y="2224"/>
                    <a:ext cx="720" cy="360"/>
                  </a:xfrm>
                  <a:custGeom>
                    <a:avLst/>
                    <a:gdLst>
                      <a:gd name="T0" fmla="*/ 0 w 720"/>
                      <a:gd name="T1" fmla="*/ 360 h 360"/>
                      <a:gd name="T2" fmla="*/ 64 w 720"/>
                      <a:gd name="T3" fmla="*/ 144 h 360"/>
                      <a:gd name="T4" fmla="*/ 272 w 720"/>
                      <a:gd name="T5" fmla="*/ 8 h 360"/>
                      <a:gd name="T6" fmla="*/ 552 w 720"/>
                      <a:gd name="T7" fmla="*/ 0 h 360"/>
                      <a:gd name="T8" fmla="*/ 720 w 720"/>
                      <a:gd name="T9" fmla="*/ 64 h 3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0"/>
                      <a:gd name="T16" fmla="*/ 0 h 360"/>
                      <a:gd name="T17" fmla="*/ 720 w 720"/>
                      <a:gd name="T18" fmla="*/ 360 h 3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0" h="360">
                        <a:moveTo>
                          <a:pt x="0" y="360"/>
                        </a:moveTo>
                        <a:lnTo>
                          <a:pt x="64" y="144"/>
                        </a:lnTo>
                        <a:lnTo>
                          <a:pt x="272" y="8"/>
                        </a:lnTo>
                        <a:lnTo>
                          <a:pt x="552" y="0"/>
                        </a:lnTo>
                        <a:lnTo>
                          <a:pt x="720" y="64"/>
                        </a:lnTo>
                      </a:path>
                    </a:pathLst>
                  </a:custGeom>
                  <a:noFill/>
                  <a:ln w="19050">
                    <a:solidFill>
                      <a:srgbClr val="C0C0C0"/>
                    </a:solidFill>
                    <a:round/>
                    <a:headEnd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76" name="Group 30"/>
                <p:cNvGrpSpPr>
                  <a:grpSpLocks/>
                </p:cNvGrpSpPr>
                <p:nvPr/>
              </p:nvGrpSpPr>
              <p:grpSpPr bwMode="auto">
                <a:xfrm>
                  <a:off x="3844" y="1134"/>
                  <a:ext cx="1063" cy="679"/>
                  <a:chOff x="3738" y="2145"/>
                  <a:chExt cx="760" cy="448"/>
                </a:xfrm>
              </p:grpSpPr>
              <p:sp>
                <p:nvSpPr>
                  <p:cNvPr id="1948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5" y="2145"/>
                    <a:ext cx="0" cy="448"/>
                  </a:xfrm>
                  <a:prstGeom prst="line">
                    <a:avLst/>
                  </a:prstGeom>
                  <a:noFill/>
                  <a:ln w="28575">
                    <a:solidFill>
                      <a:srgbClr val="DDDDDD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6" name="Line 3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118" y="2206"/>
                    <a:ext cx="0" cy="760"/>
                  </a:xfrm>
                  <a:prstGeom prst="line">
                    <a:avLst/>
                  </a:prstGeom>
                  <a:noFill/>
                  <a:ln w="28575">
                    <a:solidFill>
                      <a:srgbClr val="DDDDDD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7" name="Freeform 33"/>
                  <p:cNvSpPr>
                    <a:spLocks/>
                  </p:cNvSpPr>
                  <p:nvPr/>
                </p:nvSpPr>
                <p:spPr bwMode="auto">
                  <a:xfrm>
                    <a:off x="3752" y="2224"/>
                    <a:ext cx="720" cy="360"/>
                  </a:xfrm>
                  <a:custGeom>
                    <a:avLst/>
                    <a:gdLst>
                      <a:gd name="T0" fmla="*/ 0 w 720"/>
                      <a:gd name="T1" fmla="*/ 360 h 360"/>
                      <a:gd name="T2" fmla="*/ 64 w 720"/>
                      <a:gd name="T3" fmla="*/ 144 h 360"/>
                      <a:gd name="T4" fmla="*/ 272 w 720"/>
                      <a:gd name="T5" fmla="*/ 8 h 360"/>
                      <a:gd name="T6" fmla="*/ 552 w 720"/>
                      <a:gd name="T7" fmla="*/ 0 h 360"/>
                      <a:gd name="T8" fmla="*/ 720 w 720"/>
                      <a:gd name="T9" fmla="*/ 64 h 3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0"/>
                      <a:gd name="T16" fmla="*/ 0 h 360"/>
                      <a:gd name="T17" fmla="*/ 720 w 720"/>
                      <a:gd name="T18" fmla="*/ 360 h 3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0" h="360">
                        <a:moveTo>
                          <a:pt x="0" y="360"/>
                        </a:moveTo>
                        <a:lnTo>
                          <a:pt x="64" y="144"/>
                        </a:lnTo>
                        <a:lnTo>
                          <a:pt x="272" y="8"/>
                        </a:lnTo>
                        <a:lnTo>
                          <a:pt x="552" y="0"/>
                        </a:lnTo>
                        <a:lnTo>
                          <a:pt x="720" y="64"/>
                        </a:lnTo>
                      </a:path>
                    </a:pathLst>
                  </a:custGeom>
                  <a:noFill/>
                  <a:ln w="19050">
                    <a:solidFill>
                      <a:srgbClr val="DDDDDD"/>
                    </a:solidFill>
                    <a:round/>
                    <a:headEnd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77" name="Group 30"/>
                <p:cNvGrpSpPr>
                  <a:grpSpLocks/>
                </p:cNvGrpSpPr>
                <p:nvPr/>
              </p:nvGrpSpPr>
              <p:grpSpPr bwMode="auto">
                <a:xfrm>
                  <a:off x="3980" y="1039"/>
                  <a:ext cx="1062" cy="679"/>
                  <a:chOff x="3738" y="2145"/>
                  <a:chExt cx="760" cy="448"/>
                </a:xfrm>
              </p:grpSpPr>
              <p:sp>
                <p:nvSpPr>
                  <p:cNvPr id="1948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5" y="2145"/>
                    <a:ext cx="0" cy="448"/>
                  </a:xfrm>
                  <a:prstGeom prst="line">
                    <a:avLst/>
                  </a:prstGeom>
                  <a:noFill/>
                  <a:ln w="28575">
                    <a:solidFill>
                      <a:srgbClr val="EAEAEA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3" name="Line 3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118" y="2206"/>
                    <a:ext cx="0" cy="760"/>
                  </a:xfrm>
                  <a:prstGeom prst="line">
                    <a:avLst/>
                  </a:prstGeom>
                  <a:noFill/>
                  <a:ln w="28575">
                    <a:solidFill>
                      <a:srgbClr val="EAEAEA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4" name="Freeform 33"/>
                  <p:cNvSpPr>
                    <a:spLocks/>
                  </p:cNvSpPr>
                  <p:nvPr/>
                </p:nvSpPr>
                <p:spPr bwMode="auto">
                  <a:xfrm>
                    <a:off x="3752" y="2224"/>
                    <a:ext cx="720" cy="360"/>
                  </a:xfrm>
                  <a:custGeom>
                    <a:avLst/>
                    <a:gdLst>
                      <a:gd name="T0" fmla="*/ 0 w 720"/>
                      <a:gd name="T1" fmla="*/ 360 h 360"/>
                      <a:gd name="T2" fmla="*/ 64 w 720"/>
                      <a:gd name="T3" fmla="*/ 144 h 360"/>
                      <a:gd name="T4" fmla="*/ 272 w 720"/>
                      <a:gd name="T5" fmla="*/ 8 h 360"/>
                      <a:gd name="T6" fmla="*/ 552 w 720"/>
                      <a:gd name="T7" fmla="*/ 0 h 360"/>
                      <a:gd name="T8" fmla="*/ 720 w 720"/>
                      <a:gd name="T9" fmla="*/ 64 h 3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0"/>
                      <a:gd name="T16" fmla="*/ 0 h 360"/>
                      <a:gd name="T17" fmla="*/ 720 w 720"/>
                      <a:gd name="T18" fmla="*/ 360 h 3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0" h="360">
                        <a:moveTo>
                          <a:pt x="0" y="360"/>
                        </a:moveTo>
                        <a:lnTo>
                          <a:pt x="64" y="144"/>
                        </a:lnTo>
                        <a:lnTo>
                          <a:pt x="272" y="8"/>
                        </a:lnTo>
                        <a:lnTo>
                          <a:pt x="552" y="0"/>
                        </a:lnTo>
                        <a:lnTo>
                          <a:pt x="720" y="64"/>
                        </a:lnTo>
                      </a:path>
                    </a:pathLst>
                  </a:custGeom>
                  <a:noFill/>
                  <a:ln w="19050">
                    <a:solidFill>
                      <a:srgbClr val="EAEAEA"/>
                    </a:solidFill>
                    <a:round/>
                    <a:headEnd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78" name="Group 30"/>
                <p:cNvGrpSpPr>
                  <a:grpSpLocks/>
                </p:cNvGrpSpPr>
                <p:nvPr/>
              </p:nvGrpSpPr>
              <p:grpSpPr bwMode="auto">
                <a:xfrm>
                  <a:off x="4127" y="931"/>
                  <a:ext cx="1062" cy="679"/>
                  <a:chOff x="3738" y="2145"/>
                  <a:chExt cx="760" cy="448"/>
                </a:xfrm>
              </p:grpSpPr>
              <p:sp>
                <p:nvSpPr>
                  <p:cNvPr id="19479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5" y="2145"/>
                    <a:ext cx="0" cy="448"/>
                  </a:xfrm>
                  <a:prstGeom prst="line">
                    <a:avLst/>
                  </a:prstGeom>
                  <a:noFill/>
                  <a:ln w="28575">
                    <a:solidFill>
                      <a:srgbClr val="EAEAEA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0" name="Line 32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4118" y="2206"/>
                    <a:ext cx="0" cy="760"/>
                  </a:xfrm>
                  <a:prstGeom prst="line">
                    <a:avLst/>
                  </a:prstGeom>
                  <a:noFill/>
                  <a:ln w="28575">
                    <a:solidFill>
                      <a:srgbClr val="EAEAEA"/>
                    </a:solidFill>
                    <a:round/>
                    <a:headEnd/>
                    <a:tailEnd type="stealth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81" name="Freeform 33"/>
                  <p:cNvSpPr>
                    <a:spLocks/>
                  </p:cNvSpPr>
                  <p:nvPr/>
                </p:nvSpPr>
                <p:spPr bwMode="auto">
                  <a:xfrm>
                    <a:off x="3752" y="2224"/>
                    <a:ext cx="720" cy="360"/>
                  </a:xfrm>
                  <a:custGeom>
                    <a:avLst/>
                    <a:gdLst>
                      <a:gd name="T0" fmla="*/ 0 w 720"/>
                      <a:gd name="T1" fmla="*/ 360 h 360"/>
                      <a:gd name="T2" fmla="*/ 64 w 720"/>
                      <a:gd name="T3" fmla="*/ 144 h 360"/>
                      <a:gd name="T4" fmla="*/ 272 w 720"/>
                      <a:gd name="T5" fmla="*/ 8 h 360"/>
                      <a:gd name="T6" fmla="*/ 552 w 720"/>
                      <a:gd name="T7" fmla="*/ 0 h 360"/>
                      <a:gd name="T8" fmla="*/ 720 w 720"/>
                      <a:gd name="T9" fmla="*/ 64 h 3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0"/>
                      <a:gd name="T16" fmla="*/ 0 h 360"/>
                      <a:gd name="T17" fmla="*/ 720 w 720"/>
                      <a:gd name="T18" fmla="*/ 360 h 3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0" h="360">
                        <a:moveTo>
                          <a:pt x="0" y="360"/>
                        </a:moveTo>
                        <a:lnTo>
                          <a:pt x="64" y="144"/>
                        </a:lnTo>
                        <a:lnTo>
                          <a:pt x="272" y="8"/>
                        </a:lnTo>
                        <a:lnTo>
                          <a:pt x="552" y="0"/>
                        </a:lnTo>
                        <a:lnTo>
                          <a:pt x="720" y="64"/>
                        </a:lnTo>
                      </a:path>
                    </a:pathLst>
                  </a:custGeom>
                  <a:noFill/>
                  <a:ln w="19050">
                    <a:solidFill>
                      <a:srgbClr val="EAEAEA"/>
                    </a:solidFill>
                    <a:round/>
                    <a:headEnd/>
                    <a:tailEnd type="non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1" name="Line 34"/>
              <p:cNvSpPr>
                <a:spLocks noChangeShapeType="1"/>
              </p:cNvSpPr>
              <p:nvPr/>
            </p:nvSpPr>
            <p:spPr bwMode="auto">
              <a:xfrm flipV="1">
                <a:off x="4212" y="1607"/>
                <a:ext cx="1141" cy="8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9" name="Text Box 44"/>
            <p:cNvSpPr txBox="1">
              <a:spLocks noChangeArrowheads="1"/>
            </p:cNvSpPr>
            <p:nvPr/>
          </p:nvSpPr>
          <p:spPr bwMode="auto">
            <a:xfrm rot="-2324191">
              <a:off x="4399" y="2026"/>
              <a:ext cx="8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/>
                <a:t>State of the world </a:t>
              </a:r>
            </a:p>
          </p:txBody>
        </p:sp>
      </p:grpSp>
      <p:grpSp>
        <p:nvGrpSpPr>
          <p:cNvPr id="19464" name="Group 22"/>
          <p:cNvGrpSpPr>
            <a:grpSpLocks/>
          </p:cNvGrpSpPr>
          <p:nvPr/>
        </p:nvGrpSpPr>
        <p:grpSpPr bwMode="auto">
          <a:xfrm>
            <a:off x="2625725" y="4057650"/>
            <a:ext cx="2168525" cy="1495425"/>
            <a:chOff x="3738" y="2145"/>
            <a:chExt cx="760" cy="448"/>
          </a:xfrm>
        </p:grpSpPr>
        <p:sp>
          <p:nvSpPr>
            <p:cNvPr id="19465" name="Line 23"/>
            <p:cNvSpPr>
              <a:spLocks noChangeShapeType="1"/>
            </p:cNvSpPr>
            <p:nvPr/>
          </p:nvSpPr>
          <p:spPr bwMode="auto">
            <a:xfrm flipV="1">
              <a:off x="3745" y="2145"/>
              <a:ext cx="0" cy="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Line 24"/>
            <p:cNvSpPr>
              <a:spLocks noChangeShapeType="1"/>
            </p:cNvSpPr>
            <p:nvPr/>
          </p:nvSpPr>
          <p:spPr bwMode="auto">
            <a:xfrm rot="5400000" flipV="1">
              <a:off x="4118" y="2206"/>
              <a:ext cx="0" cy="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Freeform 25"/>
            <p:cNvSpPr>
              <a:spLocks/>
            </p:cNvSpPr>
            <p:nvPr/>
          </p:nvSpPr>
          <p:spPr bwMode="auto">
            <a:xfrm>
              <a:off x="3752" y="2224"/>
              <a:ext cx="720" cy="360"/>
            </a:xfrm>
            <a:custGeom>
              <a:avLst/>
              <a:gdLst>
                <a:gd name="T0" fmla="*/ 0 w 720"/>
                <a:gd name="T1" fmla="*/ 360 h 360"/>
                <a:gd name="T2" fmla="*/ 64 w 720"/>
                <a:gd name="T3" fmla="*/ 144 h 360"/>
                <a:gd name="T4" fmla="*/ 272 w 720"/>
                <a:gd name="T5" fmla="*/ 8 h 360"/>
                <a:gd name="T6" fmla="*/ 552 w 720"/>
                <a:gd name="T7" fmla="*/ 0 h 360"/>
                <a:gd name="T8" fmla="*/ 720 w 720"/>
                <a:gd name="T9" fmla="*/ 64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360"/>
                <a:gd name="T17" fmla="*/ 720 w 720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360">
                  <a:moveTo>
                    <a:pt x="0" y="360"/>
                  </a:moveTo>
                  <a:lnTo>
                    <a:pt x="64" y="144"/>
                  </a:lnTo>
                  <a:lnTo>
                    <a:pt x="272" y="8"/>
                  </a:lnTo>
                  <a:lnTo>
                    <a:pt x="552" y="0"/>
                  </a:lnTo>
                  <a:lnTo>
                    <a:pt x="720" y="6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67901"/>
              </p:ext>
            </p:extLst>
          </p:nvPr>
        </p:nvGraphicFramePr>
        <p:xfrm>
          <a:off x="4156075" y="5578475"/>
          <a:ext cx="3952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92"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5" y="5578475"/>
                        <a:ext cx="3952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028543"/>
              </p:ext>
            </p:extLst>
          </p:nvPr>
        </p:nvGraphicFramePr>
        <p:xfrm>
          <a:off x="754063" y="4205288"/>
          <a:ext cx="18605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93" name="Equation" r:id="rId6" imgW="838080" imgH="279360" progId="Equation.DSMT4">
                  <p:embed/>
                </p:oleObj>
              </mc:Choice>
              <mc:Fallback>
                <p:oleObj name="Equation" r:id="rId6" imgW="83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4205288"/>
                        <a:ext cx="18605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1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532688" cy="4953000"/>
          </a:xfrm>
        </p:spPr>
        <p:txBody>
          <a:bodyPr/>
          <a:lstStyle/>
          <a:p>
            <a:r>
              <a:rPr lang="en-US" dirty="0" smtClean="0"/>
              <a:t>Active area of research.  Key ideas center on different methods for clustering.</a:t>
            </a:r>
            <a:endParaRPr lang="en-US" sz="2000" dirty="0" smtClean="0"/>
          </a:p>
          <a:p>
            <a:pPr lvl="1"/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grpSp>
        <p:nvGrpSpPr>
          <p:cNvPr id="20483" name="Group 43"/>
          <p:cNvGrpSpPr>
            <a:grpSpLocks/>
          </p:cNvGrpSpPr>
          <p:nvPr/>
        </p:nvGrpSpPr>
        <p:grpSpPr bwMode="auto">
          <a:xfrm>
            <a:off x="3546475" y="2078463"/>
            <a:ext cx="2232025" cy="1436687"/>
            <a:chOff x="3778711" y="2381176"/>
            <a:chExt cx="2231990" cy="1436753"/>
          </a:xfrm>
        </p:grpSpPr>
        <p:sp>
          <p:nvSpPr>
            <p:cNvPr id="20520" name="Line 31"/>
            <p:cNvSpPr>
              <a:spLocks noChangeShapeType="1"/>
            </p:cNvSpPr>
            <p:nvPr/>
          </p:nvSpPr>
          <p:spPr bwMode="auto">
            <a:xfrm flipV="1">
              <a:off x="3799269" y="2381176"/>
              <a:ext cx="0" cy="1436753"/>
            </a:xfrm>
            <a:prstGeom prst="line">
              <a:avLst/>
            </a:prstGeom>
            <a:noFill/>
            <a:ln w="28575">
              <a:solidFill>
                <a:srgbClr val="00F6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32"/>
            <p:cNvSpPr>
              <a:spLocks noChangeShapeType="1"/>
            </p:cNvSpPr>
            <p:nvPr/>
          </p:nvSpPr>
          <p:spPr bwMode="auto">
            <a:xfrm rot="5400000" flipV="1">
              <a:off x="4894706" y="2679485"/>
              <a:ext cx="0" cy="2231990"/>
            </a:xfrm>
            <a:prstGeom prst="line">
              <a:avLst/>
            </a:prstGeom>
            <a:noFill/>
            <a:ln w="28575">
              <a:solidFill>
                <a:srgbClr val="00F6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Freeform 33"/>
            <p:cNvSpPr>
              <a:spLocks/>
            </p:cNvSpPr>
            <p:nvPr/>
          </p:nvSpPr>
          <p:spPr bwMode="auto">
            <a:xfrm>
              <a:off x="3819827" y="3130055"/>
              <a:ext cx="2149146" cy="659012"/>
            </a:xfrm>
            <a:custGeom>
              <a:avLst/>
              <a:gdLst>
                <a:gd name="T0" fmla="*/ 0 w 10000"/>
                <a:gd name="T1" fmla="*/ 659012 h 10072"/>
                <a:gd name="T2" fmla="*/ 442509 w 10000"/>
                <a:gd name="T3" fmla="*/ 163183 h 10072"/>
                <a:gd name="T4" fmla="*/ 949708 w 10000"/>
                <a:gd name="T5" fmla="*/ 4711 h 10072"/>
                <a:gd name="T6" fmla="*/ 1632491 w 10000"/>
                <a:gd name="T7" fmla="*/ 94874 h 10072"/>
                <a:gd name="T8" fmla="*/ 2149146 w 10000"/>
                <a:gd name="T9" fmla="*/ 357903 h 100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10072">
                  <a:moveTo>
                    <a:pt x="0" y="10072"/>
                  </a:moveTo>
                  <a:lnTo>
                    <a:pt x="2059" y="2494"/>
                  </a:lnTo>
                  <a:lnTo>
                    <a:pt x="4419" y="72"/>
                  </a:lnTo>
                  <a:cubicBezTo>
                    <a:pt x="5478" y="0"/>
                    <a:pt x="6537" y="991"/>
                    <a:pt x="7596" y="1450"/>
                  </a:cubicBezTo>
                  <a:lnTo>
                    <a:pt x="10000" y="5470"/>
                  </a:lnTo>
                </a:path>
              </a:pathLst>
            </a:custGeom>
            <a:noFill/>
            <a:ln w="19050">
              <a:solidFill>
                <a:srgbClr val="00F60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concavity</a:t>
            </a:r>
            <a:endParaRPr lang="en-US" dirty="0" smtClean="0"/>
          </a:p>
        </p:txBody>
      </p:sp>
      <p:grpSp>
        <p:nvGrpSpPr>
          <p:cNvPr id="20487" name="Group 44"/>
          <p:cNvGrpSpPr>
            <a:grpSpLocks/>
          </p:cNvGrpSpPr>
          <p:nvPr/>
        </p:nvGrpSpPr>
        <p:grpSpPr bwMode="auto">
          <a:xfrm>
            <a:off x="2741613" y="2761088"/>
            <a:ext cx="2232025" cy="1436687"/>
            <a:chOff x="2892241" y="2911682"/>
            <a:chExt cx="2231990" cy="1436753"/>
          </a:xfrm>
        </p:grpSpPr>
        <p:sp>
          <p:nvSpPr>
            <p:cNvPr id="20517" name="Line 31"/>
            <p:cNvSpPr>
              <a:spLocks noChangeShapeType="1"/>
            </p:cNvSpPr>
            <p:nvPr/>
          </p:nvSpPr>
          <p:spPr bwMode="auto">
            <a:xfrm flipV="1">
              <a:off x="2912799" y="2911682"/>
              <a:ext cx="0" cy="14367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32"/>
            <p:cNvSpPr>
              <a:spLocks noChangeShapeType="1"/>
            </p:cNvSpPr>
            <p:nvPr/>
          </p:nvSpPr>
          <p:spPr bwMode="auto">
            <a:xfrm rot="5400000" flipV="1">
              <a:off x="4008236" y="3209991"/>
              <a:ext cx="0" cy="22319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Freeform 33"/>
            <p:cNvSpPr>
              <a:spLocks/>
            </p:cNvSpPr>
            <p:nvPr/>
          </p:nvSpPr>
          <p:spPr bwMode="auto">
            <a:xfrm>
              <a:off x="2933357" y="3028671"/>
              <a:ext cx="2160825" cy="1290901"/>
            </a:xfrm>
            <a:custGeom>
              <a:avLst/>
              <a:gdLst>
                <a:gd name="T0" fmla="*/ 0 w 10000"/>
                <a:gd name="T1" fmla="*/ 1290901 h 11435"/>
                <a:gd name="T2" fmla="*/ 280691 w 10000"/>
                <a:gd name="T3" fmla="*/ 482493 h 11435"/>
                <a:gd name="T4" fmla="*/ 787188 w 10000"/>
                <a:gd name="T5" fmla="*/ 0 h 11435"/>
                <a:gd name="T6" fmla="*/ 1563357 w 10000"/>
                <a:gd name="T7" fmla="*/ 275340 h 11435"/>
                <a:gd name="T8" fmla="*/ 2160825 w 10000"/>
                <a:gd name="T9" fmla="*/ 862482 h 11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11435">
                  <a:moveTo>
                    <a:pt x="0" y="11435"/>
                  </a:moveTo>
                  <a:lnTo>
                    <a:pt x="1299" y="4274"/>
                  </a:lnTo>
                  <a:lnTo>
                    <a:pt x="3643" y="0"/>
                  </a:lnTo>
                  <a:lnTo>
                    <a:pt x="7235" y="2439"/>
                  </a:lnTo>
                  <a:lnTo>
                    <a:pt x="10000" y="764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8" name="Text Box 44"/>
          <p:cNvSpPr txBox="1">
            <a:spLocks noChangeArrowheads="1"/>
          </p:cNvSpPr>
          <p:nvPr/>
        </p:nvSpPr>
        <p:spPr bwMode="auto">
          <a:xfrm rot="-2507519">
            <a:off x="4500563" y="4318425"/>
            <a:ext cx="1876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State of the world 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8304"/>
              </p:ext>
            </p:extLst>
          </p:nvPr>
        </p:nvGraphicFramePr>
        <p:xfrm>
          <a:off x="3459163" y="4958188"/>
          <a:ext cx="39528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60"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958188"/>
                        <a:ext cx="39528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Oval 45"/>
          <p:cNvSpPr>
            <a:spLocks noChangeArrowheads="1"/>
          </p:cNvSpPr>
          <p:nvPr/>
        </p:nvSpPr>
        <p:spPr bwMode="auto">
          <a:xfrm>
            <a:off x="4364038" y="4896275"/>
            <a:ext cx="84137" cy="84138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00B0F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46"/>
          <p:cNvSpPr>
            <a:spLocks noChangeArrowheads="1"/>
          </p:cNvSpPr>
          <p:nvPr/>
        </p:nvSpPr>
        <p:spPr bwMode="auto">
          <a:xfrm>
            <a:off x="4516438" y="4793088"/>
            <a:ext cx="84137" cy="85725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00B0F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47"/>
          <p:cNvSpPr>
            <a:spLocks noChangeArrowheads="1"/>
          </p:cNvSpPr>
          <p:nvPr/>
        </p:nvSpPr>
        <p:spPr bwMode="auto">
          <a:xfrm>
            <a:off x="4516438" y="4932788"/>
            <a:ext cx="84137" cy="84137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00B0F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48"/>
          <p:cNvSpPr>
            <a:spLocks noChangeArrowheads="1"/>
          </p:cNvSpPr>
          <p:nvPr/>
        </p:nvSpPr>
        <p:spPr bwMode="auto">
          <a:xfrm>
            <a:off x="4691063" y="4610525"/>
            <a:ext cx="85725" cy="84138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Oval 50"/>
          <p:cNvSpPr>
            <a:spLocks noChangeArrowheads="1"/>
          </p:cNvSpPr>
          <p:nvPr/>
        </p:nvSpPr>
        <p:spPr bwMode="auto">
          <a:xfrm>
            <a:off x="4843463" y="4612113"/>
            <a:ext cx="85725" cy="84137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51"/>
          <p:cNvSpPr>
            <a:spLocks noChangeArrowheads="1"/>
          </p:cNvSpPr>
          <p:nvPr/>
        </p:nvSpPr>
        <p:spPr bwMode="auto">
          <a:xfrm>
            <a:off x="4994275" y="4347000"/>
            <a:ext cx="84138" cy="84138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52"/>
          <p:cNvSpPr>
            <a:spLocks noChangeArrowheads="1"/>
          </p:cNvSpPr>
          <p:nvPr/>
        </p:nvSpPr>
        <p:spPr bwMode="auto">
          <a:xfrm>
            <a:off x="5019675" y="4486700"/>
            <a:ext cx="84138" cy="84138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Oval 53"/>
          <p:cNvSpPr>
            <a:spLocks noChangeArrowheads="1"/>
          </p:cNvSpPr>
          <p:nvPr/>
        </p:nvSpPr>
        <p:spPr bwMode="auto">
          <a:xfrm>
            <a:off x="5229225" y="4153325"/>
            <a:ext cx="85725" cy="84138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54"/>
          <p:cNvSpPr>
            <a:spLocks noChangeArrowheads="1"/>
          </p:cNvSpPr>
          <p:nvPr/>
        </p:nvSpPr>
        <p:spPr bwMode="auto">
          <a:xfrm>
            <a:off x="5449888" y="3967588"/>
            <a:ext cx="84137" cy="8572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Oval 55"/>
          <p:cNvSpPr>
            <a:spLocks noChangeArrowheads="1"/>
          </p:cNvSpPr>
          <p:nvPr/>
        </p:nvSpPr>
        <p:spPr bwMode="auto">
          <a:xfrm>
            <a:off x="5394325" y="4119988"/>
            <a:ext cx="84138" cy="8572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Oval 57"/>
          <p:cNvSpPr>
            <a:spLocks noChangeArrowheads="1"/>
          </p:cNvSpPr>
          <p:nvPr/>
        </p:nvSpPr>
        <p:spPr bwMode="auto">
          <a:xfrm>
            <a:off x="5837238" y="3650088"/>
            <a:ext cx="84137" cy="84137"/>
          </a:xfrm>
          <a:prstGeom prst="ellipse">
            <a:avLst/>
          </a:prstGeom>
          <a:solidFill>
            <a:srgbClr val="00F600"/>
          </a:solidFill>
          <a:ln w="28575" algn="ctr">
            <a:solidFill>
              <a:srgbClr val="00F6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58"/>
          <p:cNvSpPr>
            <a:spLocks noChangeArrowheads="1"/>
          </p:cNvSpPr>
          <p:nvPr/>
        </p:nvSpPr>
        <p:spPr bwMode="auto">
          <a:xfrm>
            <a:off x="5851525" y="3802488"/>
            <a:ext cx="84138" cy="84137"/>
          </a:xfrm>
          <a:prstGeom prst="ellipse">
            <a:avLst/>
          </a:prstGeom>
          <a:solidFill>
            <a:srgbClr val="00F600"/>
          </a:solidFill>
          <a:ln w="28575" algn="ctr">
            <a:solidFill>
              <a:srgbClr val="00F6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59"/>
          <p:cNvSpPr>
            <a:spLocks noChangeArrowheads="1"/>
          </p:cNvSpPr>
          <p:nvPr/>
        </p:nvSpPr>
        <p:spPr bwMode="auto">
          <a:xfrm>
            <a:off x="6003925" y="3537375"/>
            <a:ext cx="84138" cy="85725"/>
          </a:xfrm>
          <a:prstGeom prst="ellipse">
            <a:avLst/>
          </a:prstGeom>
          <a:solidFill>
            <a:srgbClr val="00F600"/>
          </a:solidFill>
          <a:ln w="28575" algn="ctr">
            <a:solidFill>
              <a:srgbClr val="00F6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60"/>
          <p:cNvSpPr>
            <a:spLocks noChangeArrowheads="1"/>
          </p:cNvSpPr>
          <p:nvPr/>
        </p:nvSpPr>
        <p:spPr bwMode="auto">
          <a:xfrm>
            <a:off x="6191250" y="3389738"/>
            <a:ext cx="84138" cy="84137"/>
          </a:xfrm>
          <a:prstGeom prst="ellipse">
            <a:avLst/>
          </a:prstGeom>
          <a:solidFill>
            <a:srgbClr val="00F600"/>
          </a:solidFill>
          <a:ln w="28575" algn="ctr">
            <a:solidFill>
              <a:srgbClr val="00F6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61"/>
          <p:cNvSpPr>
            <a:spLocks noChangeArrowheads="1"/>
          </p:cNvSpPr>
          <p:nvPr/>
        </p:nvSpPr>
        <p:spPr bwMode="auto">
          <a:xfrm>
            <a:off x="4214813" y="5048675"/>
            <a:ext cx="84137" cy="84138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00B0F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62"/>
          <p:cNvSpPr>
            <a:spLocks noChangeArrowheads="1"/>
          </p:cNvSpPr>
          <p:nvPr/>
        </p:nvSpPr>
        <p:spPr bwMode="auto">
          <a:xfrm>
            <a:off x="4067175" y="5201075"/>
            <a:ext cx="84138" cy="84138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00B0F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63"/>
          <p:cNvSpPr>
            <a:spLocks noChangeArrowheads="1"/>
          </p:cNvSpPr>
          <p:nvPr/>
        </p:nvSpPr>
        <p:spPr bwMode="auto">
          <a:xfrm>
            <a:off x="4219575" y="5180438"/>
            <a:ext cx="84138" cy="84137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00B0F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64"/>
          <p:cNvSpPr>
            <a:spLocks noChangeArrowheads="1"/>
          </p:cNvSpPr>
          <p:nvPr/>
        </p:nvSpPr>
        <p:spPr bwMode="auto">
          <a:xfrm>
            <a:off x="3908425" y="5355063"/>
            <a:ext cx="84138" cy="84137"/>
          </a:xfrm>
          <a:prstGeom prst="ellipse">
            <a:avLst/>
          </a:prstGeom>
          <a:solidFill>
            <a:srgbClr val="00B0F0"/>
          </a:solidFill>
          <a:ln w="28575" algn="ctr">
            <a:solidFill>
              <a:srgbClr val="00B0F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65"/>
          <p:cNvSpPr>
            <a:spLocks noChangeArrowheads="1"/>
          </p:cNvSpPr>
          <p:nvPr/>
        </p:nvSpPr>
        <p:spPr bwMode="auto">
          <a:xfrm>
            <a:off x="5673725" y="3797725"/>
            <a:ext cx="84138" cy="85725"/>
          </a:xfrm>
          <a:prstGeom prst="ellipse">
            <a:avLst/>
          </a:prstGeom>
          <a:solidFill>
            <a:srgbClr val="00F600"/>
          </a:solidFill>
          <a:ln w="28575" algn="ctr">
            <a:solidFill>
              <a:srgbClr val="00F6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856163" y="4461300"/>
            <a:ext cx="84137" cy="85725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2324100" y="3069063"/>
            <a:ext cx="2168525" cy="1495425"/>
            <a:chOff x="2324625" y="3693850"/>
            <a:chExt cx="2168525" cy="1495425"/>
          </a:xfrm>
        </p:grpSpPr>
        <p:sp>
          <p:nvSpPr>
            <p:cNvPr id="20514" name="Line 23"/>
            <p:cNvSpPr>
              <a:spLocks noChangeShapeType="1"/>
            </p:cNvSpPr>
            <p:nvPr/>
          </p:nvSpPr>
          <p:spPr bwMode="auto">
            <a:xfrm flipV="1">
              <a:off x="2344598" y="3693850"/>
              <a:ext cx="0" cy="1495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24"/>
            <p:cNvSpPr>
              <a:spLocks noChangeShapeType="1"/>
            </p:cNvSpPr>
            <p:nvPr/>
          </p:nvSpPr>
          <p:spPr bwMode="auto">
            <a:xfrm rot="5400000" flipV="1">
              <a:off x="3408888" y="4081646"/>
              <a:ext cx="0" cy="2168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Freeform 25"/>
            <p:cNvSpPr>
              <a:spLocks/>
            </p:cNvSpPr>
            <p:nvPr/>
          </p:nvSpPr>
          <p:spPr bwMode="auto">
            <a:xfrm>
              <a:off x="2364572" y="3845315"/>
              <a:ext cx="2054392" cy="1313918"/>
            </a:xfrm>
            <a:custGeom>
              <a:avLst/>
              <a:gdLst>
                <a:gd name="T0" fmla="*/ 0 w 10000"/>
                <a:gd name="T1" fmla="*/ 1313918 h 10934"/>
                <a:gd name="T2" fmla="*/ 182635 w 10000"/>
                <a:gd name="T3" fmla="*/ 592909 h 10934"/>
                <a:gd name="T4" fmla="*/ 868802 w 10000"/>
                <a:gd name="T5" fmla="*/ 0 h 10934"/>
                <a:gd name="T6" fmla="*/ 1575102 w 10000"/>
                <a:gd name="T7" fmla="*/ 112237 h 10934"/>
                <a:gd name="T8" fmla="*/ 2054392 w 10000"/>
                <a:gd name="T9" fmla="*/ 499539 h 10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10934">
                  <a:moveTo>
                    <a:pt x="0" y="10934"/>
                  </a:moveTo>
                  <a:lnTo>
                    <a:pt x="889" y="4934"/>
                  </a:lnTo>
                  <a:lnTo>
                    <a:pt x="4229" y="0"/>
                  </a:lnTo>
                  <a:lnTo>
                    <a:pt x="7667" y="934"/>
                  </a:lnTo>
                  <a:lnTo>
                    <a:pt x="10000" y="415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0" name="Group 22"/>
          <p:cNvGrpSpPr>
            <a:grpSpLocks/>
          </p:cNvGrpSpPr>
          <p:nvPr/>
        </p:nvGrpSpPr>
        <p:grpSpPr bwMode="auto">
          <a:xfrm>
            <a:off x="1928813" y="3437363"/>
            <a:ext cx="2168525" cy="1495425"/>
            <a:chOff x="3738" y="2145"/>
            <a:chExt cx="760" cy="448"/>
          </a:xfrm>
        </p:grpSpPr>
        <p:sp>
          <p:nvSpPr>
            <p:cNvPr id="20511" name="Line 23"/>
            <p:cNvSpPr>
              <a:spLocks noChangeShapeType="1"/>
            </p:cNvSpPr>
            <p:nvPr/>
          </p:nvSpPr>
          <p:spPr bwMode="auto">
            <a:xfrm flipV="1">
              <a:off x="3745" y="2145"/>
              <a:ext cx="0" cy="448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24"/>
            <p:cNvSpPr>
              <a:spLocks noChangeShapeType="1"/>
            </p:cNvSpPr>
            <p:nvPr/>
          </p:nvSpPr>
          <p:spPr bwMode="auto">
            <a:xfrm rot="5400000" flipV="1">
              <a:off x="4118" y="2206"/>
              <a:ext cx="0" cy="76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Freeform 25"/>
            <p:cNvSpPr>
              <a:spLocks/>
            </p:cNvSpPr>
            <p:nvPr/>
          </p:nvSpPr>
          <p:spPr bwMode="auto">
            <a:xfrm>
              <a:off x="3752" y="2224"/>
              <a:ext cx="720" cy="360"/>
            </a:xfrm>
            <a:custGeom>
              <a:avLst/>
              <a:gdLst>
                <a:gd name="T0" fmla="*/ 0 w 720"/>
                <a:gd name="T1" fmla="*/ 360 h 360"/>
                <a:gd name="T2" fmla="*/ 64 w 720"/>
                <a:gd name="T3" fmla="*/ 144 h 360"/>
                <a:gd name="T4" fmla="*/ 272 w 720"/>
                <a:gd name="T5" fmla="*/ 8 h 360"/>
                <a:gd name="T6" fmla="*/ 552 w 720"/>
                <a:gd name="T7" fmla="*/ 0 h 360"/>
                <a:gd name="T8" fmla="*/ 720 w 720"/>
                <a:gd name="T9" fmla="*/ 64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360"/>
                <a:gd name="T17" fmla="*/ 720 w 720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360">
                  <a:moveTo>
                    <a:pt x="0" y="360"/>
                  </a:moveTo>
                  <a:lnTo>
                    <a:pt x="64" y="144"/>
                  </a:lnTo>
                  <a:lnTo>
                    <a:pt x="272" y="8"/>
                  </a:lnTo>
                  <a:lnTo>
                    <a:pt x="552" y="0"/>
                  </a:lnTo>
                  <a:lnTo>
                    <a:pt x="720" y="64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26" name="Group 46"/>
          <p:cNvGrpSpPr>
            <a:grpSpLocks/>
          </p:cNvGrpSpPr>
          <p:nvPr/>
        </p:nvGrpSpPr>
        <p:grpSpPr bwMode="auto">
          <a:xfrm>
            <a:off x="4938713" y="4293025"/>
            <a:ext cx="3092450" cy="366713"/>
            <a:chOff x="3111" y="3098"/>
            <a:chExt cx="1948" cy="231"/>
          </a:xfrm>
        </p:grpSpPr>
        <p:sp>
          <p:nvSpPr>
            <p:cNvPr id="20524" name="Line 44"/>
            <p:cNvSpPr>
              <a:spLocks noChangeShapeType="1"/>
            </p:cNvSpPr>
            <p:nvPr/>
          </p:nvSpPr>
          <p:spPr bwMode="auto">
            <a:xfrm flipH="1">
              <a:off x="3111" y="3231"/>
              <a:ext cx="1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Text Box 45"/>
            <p:cNvSpPr txBox="1">
              <a:spLocks noChangeArrowheads="1"/>
            </p:cNvSpPr>
            <p:nvPr/>
          </p:nvSpPr>
          <p:spPr bwMode="auto">
            <a:xfrm>
              <a:off x="4283" y="3098"/>
              <a:ext cx="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0"/>
                <a:t>Query state</a:t>
              </a:r>
            </a:p>
          </p:txBody>
        </p:sp>
      </p:grp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506413" y="5961517"/>
            <a:ext cx="8361362" cy="5847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med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177800" indent="-1778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i="0" dirty="0"/>
              <a:t>Lauren Hannah, W.B. Powell, D. Dunson, “Semi-Convex Regression for </a:t>
            </a:r>
            <a:r>
              <a:rPr lang="en-US" sz="1600" i="0" dirty="0" err="1"/>
              <a:t>Metamodeling</a:t>
            </a:r>
            <a:r>
              <a:rPr lang="en-US" sz="1600" i="0" dirty="0"/>
              <a:t>-Based Optimization,” SIAM J. on Optimization, Vol. 24, No. 2, pp. 573-597, (2014).</a:t>
            </a:r>
          </a:p>
        </p:txBody>
      </p:sp>
    </p:spTree>
    <p:extLst>
      <p:ext uri="{BB962C8B-B14F-4D97-AF65-F5344CB8AC3E}">
        <p14:creationId xmlns:p14="http://schemas.microsoft.com/office/powerpoint/2010/main" val="17613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Least squares approximate policy iteration 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Direct policy search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Approximate policy iteration using machine learning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Exploiting concavity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SzPct val="80000"/>
            </a:pPr>
            <a:r>
              <a:rPr lang="en-US" dirty="0">
                <a:solidFill>
                  <a:schemeClr val="bg1"/>
                </a:solidFill>
              </a:rPr>
              <a:t>Exploiting monotonicity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Closing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thoughts</a:t>
            </a:r>
          </a:p>
          <a:p>
            <a:pPr>
              <a:buSzPct val="80000"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06339"/>
              </p:ext>
            </p:extLst>
          </p:nvPr>
        </p:nvGraphicFramePr>
        <p:xfrm>
          <a:off x="1235581" y="2344330"/>
          <a:ext cx="6852213" cy="290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96275" cy="4953000"/>
          </a:xfrm>
        </p:spPr>
        <p:txBody>
          <a:bodyPr/>
          <a:lstStyle/>
          <a:p>
            <a:r>
              <a:rPr lang="en-US" dirty="0" smtClean="0"/>
              <a:t>Bid is placed at 1pm, consisting of charge and discharge prices between 2pm and 3pm.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04294" y="3712103"/>
            <a:ext cx="4560888" cy="1026138"/>
            <a:chOff x="404294" y="3712103"/>
            <a:chExt cx="4560888" cy="1026138"/>
          </a:xfrm>
        </p:grpSpPr>
        <p:graphicFrame>
          <p:nvGraphicFramePr>
            <p:cNvPr id="4609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161008"/>
                </p:ext>
              </p:extLst>
            </p:nvPr>
          </p:nvGraphicFramePr>
          <p:xfrm>
            <a:off x="429693" y="3712103"/>
            <a:ext cx="83343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514" name="Equation" r:id="rId5" imgW="482400" imgH="253800" progId="Equation.DSMT4">
                    <p:embed/>
                  </p:oleObj>
                </mc:Choice>
                <mc:Fallback>
                  <p:oleObj name="Equation" r:id="rId5" imgW="4824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693" y="3712103"/>
                          <a:ext cx="833438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Group 11"/>
            <p:cNvGrpSpPr/>
            <p:nvPr/>
          </p:nvGrpSpPr>
          <p:grpSpPr>
            <a:xfrm>
              <a:off x="3606281" y="4027766"/>
              <a:ext cx="1358901" cy="298988"/>
              <a:chOff x="3606281" y="4027766"/>
              <a:chExt cx="1358901" cy="298988"/>
            </a:xfrm>
          </p:grpSpPr>
          <p:sp>
            <p:nvSpPr>
              <p:cNvPr id="46089" name="Line 6"/>
              <p:cNvSpPr>
                <a:spLocks noChangeShapeType="1"/>
              </p:cNvSpPr>
              <p:nvPr/>
            </p:nvSpPr>
            <p:spPr bwMode="auto">
              <a:xfrm>
                <a:off x="3606281" y="4027766"/>
                <a:ext cx="13589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2" name="Line 9"/>
              <p:cNvSpPr>
                <a:spLocks noChangeShapeType="1"/>
              </p:cNvSpPr>
              <p:nvPr/>
            </p:nvSpPr>
            <p:spPr bwMode="auto">
              <a:xfrm>
                <a:off x="3606282" y="4326754"/>
                <a:ext cx="13589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609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1777440"/>
                </p:ext>
              </p:extLst>
            </p:nvPr>
          </p:nvGraphicFramePr>
          <p:xfrm>
            <a:off x="404294" y="4296916"/>
            <a:ext cx="81280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515" name="Equation" r:id="rId7" imgW="469800" imgH="253800" progId="Equation.DSMT4">
                    <p:embed/>
                  </p:oleObj>
                </mc:Choice>
                <mc:Fallback>
                  <p:oleObj name="Equation" r:id="rId7" imgW="4698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294" y="4296916"/>
                          <a:ext cx="812800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Hour-ahead biding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606282" y="3441700"/>
            <a:ext cx="0" cy="2209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260082" y="3429000"/>
            <a:ext cx="0" cy="2209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40122" y="565150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1pm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0622" y="566420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2</a:t>
            </a:r>
            <a:r>
              <a:rPr lang="en-US" sz="2000" i="0" dirty="0" smtClean="0"/>
              <a:t>pm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965182" y="3441700"/>
            <a:ext cx="0" cy="2209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759522" y="566420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/>
              <a:t>3pm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60082" y="3972625"/>
            <a:ext cx="1358900" cy="535875"/>
            <a:chOff x="2260082" y="3972625"/>
            <a:chExt cx="1358900" cy="535875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260082" y="3972625"/>
              <a:ext cx="13462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272782" y="4508500"/>
              <a:ext cx="13462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409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95" y="1324238"/>
            <a:ext cx="7923809" cy="420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bidding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44653" y="6082971"/>
            <a:ext cx="42546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i="0" dirty="0" smtClean="0"/>
              <a:t>The exact value function</a:t>
            </a:r>
          </a:p>
        </p:txBody>
      </p:sp>
    </p:spTree>
    <p:extLst>
      <p:ext uri="{BB962C8B-B14F-4D97-AF65-F5344CB8AC3E}">
        <p14:creationId xmlns:p14="http://schemas.microsoft.com/office/powerpoint/2010/main" val="882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bidding problem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00175"/>
            <a:ext cx="802798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8700" y="1282700"/>
            <a:ext cx="4915128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i="0" dirty="0" smtClean="0"/>
              <a:t>Approximate value function </a:t>
            </a:r>
          </a:p>
          <a:p>
            <a:r>
              <a:rPr lang="en-US" sz="3200" i="0" dirty="0"/>
              <a:t>w</a:t>
            </a:r>
            <a:r>
              <a:rPr lang="en-US" sz="3200" i="0" dirty="0" smtClean="0"/>
              <a:t>ithout monotonicity</a:t>
            </a:r>
          </a:p>
        </p:txBody>
      </p:sp>
    </p:spTree>
    <p:extLst>
      <p:ext uri="{BB962C8B-B14F-4D97-AF65-F5344CB8AC3E}">
        <p14:creationId xmlns:p14="http://schemas.microsoft.com/office/powerpoint/2010/main" val="30850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bidding problem</a:t>
            </a:r>
          </a:p>
        </p:txBody>
      </p:sp>
      <p:pic>
        <p:nvPicPr>
          <p:cNvPr id="4" name="monotoneadp10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433513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274024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05" y="708229"/>
            <a:ext cx="7076190" cy="52952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3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i="0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F91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Least squares approximate policy iteration 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Direct policy search</a:t>
            </a: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Approximate policy iteration using machine learning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Exploiting concavity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SzPct val="80000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Exploiting monotonicity</a:t>
            </a:r>
          </a:p>
          <a:p>
            <a:pPr>
              <a:buSzPct val="80000"/>
            </a:pPr>
            <a:r>
              <a:rPr lang="en-US" dirty="0" smtClean="0">
                <a:solidFill>
                  <a:schemeClr val="bg1"/>
                </a:solidFill>
              </a:rPr>
              <a:t>Closing </a:t>
            </a:r>
            <a:r>
              <a:rPr lang="en-US" dirty="0">
                <a:solidFill>
                  <a:schemeClr val="bg1"/>
                </a:solidFill>
              </a:rPr>
              <a:t>thoughts</a:t>
            </a:r>
          </a:p>
          <a:p>
            <a:pPr>
              <a:buSzPct val="80000"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SzPct val="80000"/>
            </a:pP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optimization models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objective function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With deterministic problems, we want to find the best </a:t>
            </a:r>
            <a:r>
              <a:rPr lang="en-US" i="1" dirty="0" smtClean="0"/>
              <a:t>decision.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With stochastic problems, we want to find the best </a:t>
            </a:r>
            <a:r>
              <a:rPr lang="en-US" i="1" dirty="0" smtClean="0"/>
              <a:t>function </a:t>
            </a:r>
            <a:r>
              <a:rPr lang="en-US" dirty="0" smtClean="0"/>
              <a:t>(policy) for making a decision.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588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05020"/>
              </p:ext>
            </p:extLst>
          </p:nvPr>
        </p:nvGraphicFramePr>
        <p:xfrm>
          <a:off x="1419225" y="1766888"/>
          <a:ext cx="53244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16" name="Equation" r:id="rId4" imgW="1917360" imgH="457200" progId="Equation.DSMT4">
                  <p:embed/>
                </p:oleObj>
              </mc:Choice>
              <mc:Fallback>
                <p:oleObj name="Equation" r:id="rId4" imgW="1917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1766888"/>
                        <a:ext cx="53244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8810" name="Group 10"/>
          <p:cNvGrpSpPr>
            <a:grpSpLocks/>
          </p:cNvGrpSpPr>
          <p:nvPr/>
        </p:nvGrpSpPr>
        <p:grpSpPr bwMode="auto">
          <a:xfrm>
            <a:off x="5054600" y="1732602"/>
            <a:ext cx="3592513" cy="2243140"/>
            <a:chOff x="3184" y="1304"/>
            <a:chExt cx="2263" cy="1413"/>
          </a:xfrm>
        </p:grpSpPr>
        <p:sp>
          <p:nvSpPr>
            <p:cNvPr id="588805" name="Oval 5"/>
            <p:cNvSpPr>
              <a:spLocks noChangeArrowheads="1"/>
            </p:cNvSpPr>
            <p:nvPr/>
          </p:nvSpPr>
          <p:spPr bwMode="auto">
            <a:xfrm>
              <a:off x="3184" y="1304"/>
              <a:ext cx="800" cy="800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06" name="Text Box 6"/>
            <p:cNvSpPr txBox="1">
              <a:spLocks noChangeArrowheads="1"/>
            </p:cNvSpPr>
            <p:nvPr/>
          </p:nvSpPr>
          <p:spPr bwMode="auto">
            <a:xfrm>
              <a:off x="3307" y="2429"/>
              <a:ext cx="21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chemeClr val="accent2"/>
                  </a:solidFill>
                </a:rPr>
                <a:t>Decision function (policy)</a:t>
              </a:r>
            </a:p>
          </p:txBody>
        </p:sp>
      </p:grpSp>
      <p:grpSp>
        <p:nvGrpSpPr>
          <p:cNvPr id="588809" name="Group 9"/>
          <p:cNvGrpSpPr>
            <a:grpSpLocks/>
          </p:cNvGrpSpPr>
          <p:nvPr/>
        </p:nvGrpSpPr>
        <p:grpSpPr bwMode="auto">
          <a:xfrm>
            <a:off x="3351213" y="1998881"/>
            <a:ext cx="1847850" cy="1831975"/>
            <a:chOff x="2111" y="1449"/>
            <a:chExt cx="1164" cy="1154"/>
          </a:xfrm>
        </p:grpSpPr>
        <p:sp>
          <p:nvSpPr>
            <p:cNvPr id="588807" name="Oval 7"/>
            <p:cNvSpPr>
              <a:spLocks noChangeArrowheads="1"/>
            </p:cNvSpPr>
            <p:nvPr/>
          </p:nvSpPr>
          <p:spPr bwMode="auto">
            <a:xfrm>
              <a:off x="2809" y="1449"/>
              <a:ext cx="328" cy="512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08" name="Text Box 8"/>
            <p:cNvSpPr txBox="1">
              <a:spLocks noChangeArrowheads="1"/>
            </p:cNvSpPr>
            <p:nvPr/>
          </p:nvSpPr>
          <p:spPr bwMode="auto">
            <a:xfrm>
              <a:off x="2111" y="2315"/>
              <a:ext cx="11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chemeClr val="accent2"/>
                  </a:solidFill>
                </a:rPr>
                <a:t>State variable</a:t>
              </a:r>
            </a:p>
          </p:txBody>
        </p:sp>
      </p:grpSp>
      <p:grpSp>
        <p:nvGrpSpPr>
          <p:cNvPr id="588813" name="Group 13"/>
          <p:cNvGrpSpPr>
            <a:grpSpLocks/>
          </p:cNvGrpSpPr>
          <p:nvPr/>
        </p:nvGrpSpPr>
        <p:grpSpPr bwMode="auto">
          <a:xfrm>
            <a:off x="4025901" y="1793426"/>
            <a:ext cx="2501900" cy="1636713"/>
            <a:chOff x="2536" y="1312"/>
            <a:chExt cx="1576" cy="1031"/>
          </a:xfrm>
        </p:grpSpPr>
        <p:sp>
          <p:nvSpPr>
            <p:cNvPr id="588811" name="Oval 11"/>
            <p:cNvSpPr>
              <a:spLocks noChangeArrowheads="1"/>
            </p:cNvSpPr>
            <p:nvPr/>
          </p:nvSpPr>
          <p:spPr bwMode="auto">
            <a:xfrm>
              <a:off x="2536" y="1312"/>
              <a:ext cx="1576" cy="728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2" name="Text Box 12"/>
            <p:cNvSpPr txBox="1">
              <a:spLocks noChangeArrowheads="1"/>
            </p:cNvSpPr>
            <p:nvPr/>
          </p:nvSpPr>
          <p:spPr bwMode="auto">
            <a:xfrm>
              <a:off x="2802" y="2052"/>
              <a:ext cx="11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 smtClean="0">
                  <a:solidFill>
                    <a:schemeClr val="accent2"/>
                  </a:solidFill>
                </a:rPr>
                <a:t>Cost function</a:t>
              </a:r>
              <a:endParaRPr lang="en-US" sz="2400" i="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88817" name="Group 17"/>
          <p:cNvGrpSpPr>
            <a:grpSpLocks/>
          </p:cNvGrpSpPr>
          <p:nvPr/>
        </p:nvGrpSpPr>
        <p:grpSpPr bwMode="auto">
          <a:xfrm>
            <a:off x="290588" y="1949001"/>
            <a:ext cx="2982912" cy="2147888"/>
            <a:chOff x="307" y="1410"/>
            <a:chExt cx="1879" cy="1353"/>
          </a:xfrm>
        </p:grpSpPr>
        <p:sp>
          <p:nvSpPr>
            <p:cNvPr id="588815" name="Oval 15"/>
            <p:cNvSpPr>
              <a:spLocks noChangeArrowheads="1"/>
            </p:cNvSpPr>
            <p:nvPr/>
          </p:nvSpPr>
          <p:spPr bwMode="auto">
            <a:xfrm>
              <a:off x="905" y="1410"/>
              <a:ext cx="800" cy="551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16" name="Text Box 16"/>
            <p:cNvSpPr txBox="1">
              <a:spLocks noChangeArrowheads="1"/>
            </p:cNvSpPr>
            <p:nvPr/>
          </p:nvSpPr>
          <p:spPr bwMode="auto">
            <a:xfrm>
              <a:off x="307" y="2475"/>
              <a:ext cx="18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chemeClr val="accent2"/>
                  </a:solidFill>
                </a:rPr>
                <a:t>Finding the best policy</a:t>
              </a:r>
            </a:p>
          </p:txBody>
        </p:sp>
      </p:grpSp>
      <p:grpSp>
        <p:nvGrpSpPr>
          <p:cNvPr id="588818" name="Group 18"/>
          <p:cNvGrpSpPr>
            <a:grpSpLocks/>
          </p:cNvGrpSpPr>
          <p:nvPr/>
        </p:nvGrpSpPr>
        <p:grpSpPr bwMode="auto">
          <a:xfrm>
            <a:off x="922338" y="1949000"/>
            <a:ext cx="2633662" cy="1663700"/>
            <a:chOff x="1780" y="1449"/>
            <a:chExt cx="1659" cy="1048"/>
          </a:xfrm>
        </p:grpSpPr>
        <p:sp>
          <p:nvSpPr>
            <p:cNvPr id="588819" name="Oval 19"/>
            <p:cNvSpPr>
              <a:spLocks noChangeArrowheads="1"/>
            </p:cNvSpPr>
            <p:nvPr/>
          </p:nvSpPr>
          <p:spPr bwMode="auto">
            <a:xfrm>
              <a:off x="2716" y="1449"/>
              <a:ext cx="421" cy="512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820" name="Text Box 20"/>
            <p:cNvSpPr txBox="1">
              <a:spLocks noChangeArrowheads="1"/>
            </p:cNvSpPr>
            <p:nvPr/>
          </p:nvSpPr>
          <p:spPr bwMode="auto">
            <a:xfrm>
              <a:off x="1780" y="1979"/>
              <a:ext cx="165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olidFill>
                    <a:schemeClr val="accent2"/>
                  </a:solidFill>
                </a:rPr>
                <a:t>Expectation over all</a:t>
              </a:r>
            </a:p>
            <a:p>
              <a:r>
                <a:rPr lang="en-US" sz="2400" i="0" dirty="0">
                  <a:solidFill>
                    <a:schemeClr val="accent2"/>
                  </a:solidFill>
                </a:rPr>
                <a:t>random outcomes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745225"/>
              </p:ext>
            </p:extLst>
          </p:nvPr>
        </p:nvGraphicFramePr>
        <p:xfrm>
          <a:off x="1517650" y="4171950"/>
          <a:ext cx="43481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417" name="Equation" r:id="rId6" imgW="1676160" imgH="215640" progId="Equation.DSMT4">
                  <p:embed/>
                </p:oleObj>
              </mc:Choice>
              <mc:Fallback>
                <p:oleObj name="Equation" r:id="rId6" imgW="1676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7650" y="4171950"/>
                        <a:ext cx="4348163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59026" y="4798570"/>
            <a:ext cx="7170821" cy="6858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4227" y="5531110"/>
            <a:ext cx="7170821" cy="6858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8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8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8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9" y="1143000"/>
            <a:ext cx="8548358" cy="4953000"/>
          </a:xfrm>
        </p:spPr>
        <p:txBody>
          <a:bodyPr/>
          <a:lstStyle/>
          <a:p>
            <a:pPr lvl="1"/>
            <a:r>
              <a:rPr lang="en-US" dirty="0" smtClean="0"/>
              <a:t>Approximate value iteration using a linear model can produce very poor results under the best of circumstances, and potentially terrible results.</a:t>
            </a:r>
          </a:p>
          <a:p>
            <a:pPr lvl="1"/>
            <a:r>
              <a:rPr lang="en-US" dirty="0" smtClean="0"/>
              <a:t>Least squares approximate value iteration, a highly regarded classic algorithm by </a:t>
            </a:r>
            <a:r>
              <a:rPr lang="en-US" dirty="0" err="1" smtClean="0"/>
              <a:t>Lagoudakis</a:t>
            </a:r>
            <a:r>
              <a:rPr lang="en-US" dirty="0" smtClean="0"/>
              <a:t> and Parr, works poorly.</a:t>
            </a:r>
          </a:p>
          <a:p>
            <a:pPr lvl="1"/>
            <a:r>
              <a:rPr lang="en-US" dirty="0"/>
              <a:t>Approximate policy </a:t>
            </a:r>
            <a:r>
              <a:rPr lang="en-US" dirty="0" smtClean="0"/>
              <a:t>iteration is OK with support vector regression, but below expectation for such a simple problem.</a:t>
            </a:r>
          </a:p>
          <a:p>
            <a:pPr lvl="1"/>
            <a:r>
              <a:rPr lang="en-US" dirty="0" smtClean="0"/>
              <a:t>Basic lookup table by itself works poorly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ookup table with structure works </a:t>
            </a:r>
            <a:r>
              <a:rPr lang="en-US" i="1" dirty="0" smtClean="0"/>
              <a:t>very</a:t>
            </a:r>
            <a:r>
              <a:rPr lang="en-US" dirty="0" smtClean="0"/>
              <a:t> well:</a:t>
            </a:r>
          </a:p>
          <a:p>
            <a:pPr lvl="2"/>
            <a:r>
              <a:rPr lang="en-US" dirty="0" smtClean="0"/>
              <a:t>Convexity – Does not require explicit exploration</a:t>
            </a:r>
          </a:p>
          <a:p>
            <a:pPr lvl="2"/>
            <a:r>
              <a:rPr lang="en-US" dirty="0" smtClean="0"/>
              <a:t>Monotonicity – </a:t>
            </a:r>
            <a:r>
              <a:rPr lang="en-US" i="1" dirty="0" smtClean="0"/>
              <a:t>Does</a:t>
            </a:r>
            <a:r>
              <a:rPr lang="en-US" dirty="0" smtClean="0"/>
              <a:t> require explicit exploration</a:t>
            </a:r>
          </a:p>
          <a:p>
            <a:pPr marL="747713" lvl="2" indent="0">
              <a:buNone/>
            </a:pPr>
            <a:r>
              <a:rPr lang="en-US" sz="2400" dirty="0" smtClean="0"/>
              <a:t>but limited to very low dimensional information state.</a:t>
            </a:r>
          </a:p>
          <a:p>
            <a:pPr lvl="1"/>
            <a:r>
              <a:rPr lang="en-US" dirty="0" smtClean="0"/>
              <a:t>So, we can conclude that </a:t>
            </a:r>
            <a:r>
              <a:rPr lang="en-US" i="1" dirty="0" smtClean="0"/>
              <a:t>nothing</a:t>
            </a:r>
            <a:r>
              <a:rPr lang="en-US" dirty="0" smtClean="0"/>
              <a:t> works reliably in a way that would scale to more complex problems!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24" y="321940"/>
            <a:ext cx="8546242" cy="55058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2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49194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1) </a:t>
            </a:r>
            <a:r>
              <a:rPr lang="en-US" sz="2600" dirty="0"/>
              <a:t>Policy function </a:t>
            </a:r>
            <a:r>
              <a:rPr lang="en-US" sz="2600" dirty="0" smtClean="0"/>
              <a:t>approximations (PFAs)</a:t>
            </a:r>
            <a:endParaRPr lang="en-US" sz="2600" dirty="0"/>
          </a:p>
          <a:p>
            <a:pPr lvl="1"/>
            <a:r>
              <a:rPr lang="en-US" sz="2200" b="1" i="1" dirty="0"/>
              <a:t> </a:t>
            </a:r>
            <a:r>
              <a:rPr lang="en-US" sz="2200" dirty="0"/>
              <a:t>Lookup tables, rules, parametric functions</a:t>
            </a:r>
            <a:endParaRPr lang="en-US" sz="2200" b="1" i="1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sz="2800" dirty="0" smtClean="0"/>
              <a:t>) </a:t>
            </a:r>
            <a:r>
              <a:rPr lang="en-US" dirty="0" smtClean="0"/>
              <a:t>Cost function </a:t>
            </a:r>
            <a:r>
              <a:rPr lang="en-US" dirty="0"/>
              <a:t>approximation </a:t>
            </a:r>
            <a:r>
              <a:rPr lang="en-US" dirty="0" smtClean="0"/>
              <a:t>(CFAs</a:t>
            </a:r>
            <a:r>
              <a:rPr lang="en-US" dirty="0"/>
              <a:t>)</a:t>
            </a:r>
            <a:endParaRPr lang="en-US" sz="2800" dirty="0"/>
          </a:p>
          <a:p>
            <a:pPr lvl="1"/>
            <a:r>
              <a:rPr lang="en-US" sz="2200" b="1" i="1" dirty="0"/>
              <a:t> </a:t>
            </a:r>
          </a:p>
          <a:p>
            <a:pPr marL="0" indent="0">
              <a:buNone/>
            </a:pPr>
            <a:r>
              <a:rPr lang="en-US" sz="2600" dirty="0"/>
              <a:t>3</a:t>
            </a:r>
            <a:r>
              <a:rPr lang="en-US" sz="2600" dirty="0" smtClean="0"/>
              <a:t>) Policies based on value function </a:t>
            </a:r>
            <a:r>
              <a:rPr lang="en-US" sz="2600" dirty="0"/>
              <a:t>approximations </a:t>
            </a:r>
            <a:r>
              <a:rPr lang="en-US" sz="2600" dirty="0" smtClean="0"/>
              <a:t>(VFAs</a:t>
            </a:r>
            <a:r>
              <a:rPr lang="en-US" sz="2600" dirty="0"/>
              <a:t>)</a:t>
            </a:r>
          </a:p>
          <a:p>
            <a:pPr lvl="1"/>
            <a:r>
              <a:rPr lang="en-US" sz="2200" b="1" i="1" dirty="0"/>
              <a:t> </a:t>
            </a:r>
          </a:p>
          <a:p>
            <a:pPr marL="0" indent="0">
              <a:buNone/>
            </a:pPr>
            <a:r>
              <a:rPr lang="en-US" sz="2600" dirty="0" smtClean="0"/>
              <a:t>4) </a:t>
            </a:r>
            <a:r>
              <a:rPr lang="en-US" sz="2600" dirty="0" err="1"/>
              <a:t>Lookahead</a:t>
            </a:r>
            <a:r>
              <a:rPr lang="en-US" sz="2600" dirty="0"/>
              <a:t> </a:t>
            </a:r>
            <a:r>
              <a:rPr lang="en-US" sz="2600" dirty="0" smtClean="0"/>
              <a:t>policies (a.k.a. model predictive control)</a:t>
            </a:r>
            <a:endParaRPr lang="en-US" sz="2600" dirty="0"/>
          </a:p>
          <a:p>
            <a:pPr lvl="1"/>
            <a:r>
              <a:rPr lang="en-US" sz="2200" b="1" i="1" dirty="0"/>
              <a:t>Deterministic </a:t>
            </a:r>
            <a:r>
              <a:rPr lang="en-US" sz="2200" b="1" i="1" dirty="0" err="1" smtClean="0"/>
              <a:t>lookahead</a:t>
            </a:r>
            <a:r>
              <a:rPr lang="en-US" sz="2200" b="1" i="1" dirty="0"/>
              <a:t> </a:t>
            </a:r>
            <a:r>
              <a:rPr lang="en-US" sz="2200" b="1" i="1" dirty="0" smtClean="0"/>
              <a:t>(rolling horizon procedures)</a:t>
            </a:r>
            <a:endParaRPr lang="en-US" sz="2200" b="1" i="1" dirty="0"/>
          </a:p>
          <a:p>
            <a:pPr lvl="2"/>
            <a:endParaRPr lang="en-US" sz="1800" b="1" i="1" dirty="0"/>
          </a:p>
          <a:p>
            <a:pPr lvl="2"/>
            <a:endParaRPr lang="en-US" sz="1800" b="1" i="1" dirty="0"/>
          </a:p>
          <a:p>
            <a:pPr lvl="1"/>
            <a:r>
              <a:rPr lang="en-US" sz="2200" b="1" i="1" dirty="0"/>
              <a:t>Stochastic </a:t>
            </a:r>
            <a:r>
              <a:rPr lang="en-US" sz="2200" b="1" i="1" dirty="0" err="1"/>
              <a:t>lookahead</a:t>
            </a:r>
            <a:r>
              <a:rPr lang="en-US" sz="2200" b="1" i="1" dirty="0"/>
              <a:t>  </a:t>
            </a:r>
            <a:r>
              <a:rPr lang="en-US" sz="2200" b="1" i="1" dirty="0" smtClean="0"/>
              <a:t>(stochastic </a:t>
            </a:r>
            <a:r>
              <a:rPr lang="en-US" sz="2200" b="1" i="1" dirty="0" err="1" smtClean="0"/>
              <a:t>programming,MCTS</a:t>
            </a:r>
            <a:r>
              <a:rPr lang="en-US" sz="2200" b="1" i="1" dirty="0" smtClean="0"/>
              <a:t>)</a:t>
            </a:r>
            <a:endParaRPr lang="en-US" sz="2200" b="1" i="1" dirty="0"/>
          </a:p>
          <a:p>
            <a:pPr lvl="1"/>
            <a:endParaRPr lang="en-US" sz="2200" b="1" i="1" dirty="0"/>
          </a:p>
          <a:p>
            <a:pPr marL="0" indent="0">
              <a:buNone/>
            </a:pPr>
            <a:endParaRPr lang="en-US" sz="2600" b="1" i="1" dirty="0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Four classes of policies</a:t>
            </a:r>
            <a:endParaRPr lang="en-US" sz="3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003427"/>
              </p:ext>
            </p:extLst>
          </p:nvPr>
        </p:nvGraphicFramePr>
        <p:xfrm>
          <a:off x="1460005" y="2570163"/>
          <a:ext cx="43418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08" name="Equation" r:id="rId4" imgW="2527200" imgH="266400" progId="Equation.DSMT4">
                  <p:embed/>
                </p:oleObj>
              </mc:Choice>
              <mc:Fallback>
                <p:oleObj name="Equation" r:id="rId4" imgW="2527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005" y="2570163"/>
                        <a:ext cx="434181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480639" y="4495212"/>
            <a:ext cx="5260975" cy="811575"/>
            <a:chOff x="1480639" y="4416834"/>
            <a:chExt cx="5260975" cy="811575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563445"/>
                </p:ext>
              </p:extLst>
            </p:nvPr>
          </p:nvGraphicFramePr>
          <p:xfrm>
            <a:off x="1480639" y="4416834"/>
            <a:ext cx="5260975" cy="763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709" name="Equation" r:id="rId6" imgW="3060700" imgH="444500" progId="Equation.3">
                    <p:embed/>
                  </p:oleObj>
                </mc:Choice>
                <mc:Fallback>
                  <p:oleObj name="Equation" r:id="rId6" imgW="30607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639" y="4416834"/>
                          <a:ext cx="5260975" cy="763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0174325"/>
                </p:ext>
              </p:extLst>
            </p:nvPr>
          </p:nvGraphicFramePr>
          <p:xfrm>
            <a:off x="2612527" y="4842647"/>
            <a:ext cx="1392237" cy="385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710" name="Equation" r:id="rId8" imgW="825500" imgH="228600" progId="Equation.3">
                    <p:embed/>
                  </p:oleObj>
                </mc:Choice>
                <mc:Fallback>
                  <p:oleObj name="Equation" r:id="rId8" imgW="825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2527" y="4842647"/>
                          <a:ext cx="1392237" cy="385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52978"/>
              </p:ext>
            </p:extLst>
          </p:nvPr>
        </p:nvGraphicFramePr>
        <p:xfrm>
          <a:off x="1489569" y="3396136"/>
          <a:ext cx="5195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11" name="Equation" r:id="rId10" imgW="3022560" imgH="304560" progId="Equation.3">
                  <p:embed/>
                </p:oleObj>
              </mc:Choice>
              <mc:Fallback>
                <p:oleObj name="Equation" r:id="rId10" imgW="30225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569" y="3396136"/>
                        <a:ext cx="5195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385221" y="5511703"/>
            <a:ext cx="6940550" cy="830263"/>
            <a:chOff x="1505541" y="5403415"/>
            <a:chExt cx="6940550" cy="83026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2776585"/>
                </p:ext>
              </p:extLst>
            </p:nvPr>
          </p:nvGraphicFramePr>
          <p:xfrm>
            <a:off x="1505541" y="5403415"/>
            <a:ext cx="6940550" cy="830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712" name="Equation" r:id="rId12" imgW="4038600" imgH="482600" progId="Equation.3">
                    <p:embed/>
                  </p:oleObj>
                </mc:Choice>
                <mc:Fallback>
                  <p:oleObj name="Equation" r:id="rId12" imgW="40386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5541" y="5403415"/>
                          <a:ext cx="6940550" cy="830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959718"/>
                </p:ext>
              </p:extLst>
            </p:nvPr>
          </p:nvGraphicFramePr>
          <p:xfrm>
            <a:off x="2660920" y="5831295"/>
            <a:ext cx="1392238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0713" name="Equation" r:id="rId14" imgW="813600" imgH="219240" progId="Equation.3">
                    <p:embed/>
                  </p:oleObj>
                </mc:Choice>
                <mc:Fallback>
                  <p:oleObj name="Equation" r:id="rId14" imgW="813600" imgH="219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0920" y="5831295"/>
                          <a:ext cx="1392238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/>
          <p:cNvSpPr/>
          <p:nvPr/>
        </p:nvSpPr>
        <p:spPr>
          <a:xfrm>
            <a:off x="360608" y="2975020"/>
            <a:ext cx="8525815" cy="927279"/>
          </a:xfrm>
          <a:prstGeom prst="rect">
            <a:avLst/>
          </a:prstGeom>
          <a:solidFill>
            <a:srgbClr val="0000FF">
              <a:alpha val="16863"/>
            </a:srgbClr>
          </a:solidFill>
          <a:ln w="12700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backward dynamic programming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  <a:p>
            <a:pPr lvl="1"/>
            <a:r>
              <a:rPr lang="en-US" dirty="0" smtClean="0"/>
              <a:t>The three curses of dimensionality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48179"/>
              </p:ext>
            </p:extLst>
          </p:nvPr>
        </p:nvGraphicFramePr>
        <p:xfrm>
          <a:off x="1217613" y="2038350"/>
          <a:ext cx="66754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36" name="Equation" r:id="rId4" imgW="2882880" imgH="304560" progId="Equation.DSMT4">
                  <p:embed/>
                </p:oleObj>
              </mc:Choice>
              <mc:Fallback>
                <p:oleObj name="Equation" r:id="rId4" imgW="28828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7613" y="2038350"/>
                        <a:ext cx="6675437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530600" y="1828800"/>
            <a:ext cx="3759200" cy="3458865"/>
            <a:chOff x="3530600" y="1828800"/>
            <a:chExt cx="3759200" cy="3458865"/>
          </a:xfrm>
        </p:grpSpPr>
        <p:sp>
          <p:nvSpPr>
            <p:cNvPr id="8" name="Oval 7"/>
            <p:cNvSpPr/>
            <p:nvPr/>
          </p:nvSpPr>
          <p:spPr>
            <a:xfrm>
              <a:off x="6845300" y="1828800"/>
              <a:ext cx="444500" cy="1054100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530600" y="2882900"/>
              <a:ext cx="3556000" cy="2404765"/>
              <a:chOff x="3530600" y="2882900"/>
              <a:chExt cx="3556000" cy="2404765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5651500" y="2882900"/>
                <a:ext cx="1435100" cy="2212032"/>
              </a:xfrm>
              <a:custGeom>
                <a:avLst/>
                <a:gdLst>
                  <a:gd name="connsiteX0" fmla="*/ 0 w 1435100"/>
                  <a:gd name="connsiteY0" fmla="*/ 2349500 h 2349500"/>
                  <a:gd name="connsiteX1" fmla="*/ 1435100 w 1435100"/>
                  <a:gd name="connsiteY1" fmla="*/ 2349500 h 2349500"/>
                  <a:gd name="connsiteX2" fmla="*/ 1435100 w 1435100"/>
                  <a:gd name="connsiteY2" fmla="*/ 0 h 234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5100" h="2349500">
                    <a:moveTo>
                      <a:pt x="0" y="2349500"/>
                    </a:moveTo>
                    <a:lnTo>
                      <a:pt x="1435100" y="2349500"/>
                    </a:lnTo>
                    <a:lnTo>
                      <a:pt x="1435100" y="0"/>
                    </a:lnTo>
                  </a:path>
                </a:pathLst>
              </a:custGeom>
              <a:noFill/>
              <a:ln w="38100">
                <a:solidFill>
                  <a:srgbClr val="0033CC"/>
                </a:solidFill>
                <a:headEnd type="none" w="med" len="med"/>
                <a:tailEnd type="arrow" w="med" len="med"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30600" y="4826000"/>
                <a:ext cx="2061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i="0" dirty="0" smtClean="0">
                    <a:solidFill>
                      <a:srgbClr val="0033CC"/>
                    </a:solidFill>
                  </a:rPr>
                  <a:t>The state space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231900" y="1828800"/>
            <a:ext cx="4241800" cy="2760365"/>
            <a:chOff x="1231900" y="1828800"/>
            <a:chExt cx="4241800" cy="2760365"/>
          </a:xfrm>
        </p:grpSpPr>
        <p:sp>
          <p:nvSpPr>
            <p:cNvPr id="9" name="Oval 8"/>
            <p:cNvSpPr/>
            <p:nvPr/>
          </p:nvSpPr>
          <p:spPr>
            <a:xfrm>
              <a:off x="5029200" y="1828800"/>
              <a:ext cx="444500" cy="1054100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231900" y="2882900"/>
              <a:ext cx="4025900" cy="1706265"/>
              <a:chOff x="1231900" y="2882900"/>
              <a:chExt cx="4025900" cy="1706265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3822700" y="2882900"/>
                <a:ext cx="1435100" cy="1498600"/>
              </a:xfrm>
              <a:custGeom>
                <a:avLst/>
                <a:gdLst>
                  <a:gd name="connsiteX0" fmla="*/ 0 w 1435100"/>
                  <a:gd name="connsiteY0" fmla="*/ 2349500 h 2349500"/>
                  <a:gd name="connsiteX1" fmla="*/ 1435100 w 1435100"/>
                  <a:gd name="connsiteY1" fmla="*/ 2349500 h 2349500"/>
                  <a:gd name="connsiteX2" fmla="*/ 1435100 w 1435100"/>
                  <a:gd name="connsiteY2" fmla="*/ 0 h 234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5100" h="2349500">
                    <a:moveTo>
                      <a:pt x="0" y="2349500"/>
                    </a:moveTo>
                    <a:lnTo>
                      <a:pt x="1435100" y="2349500"/>
                    </a:lnTo>
                    <a:lnTo>
                      <a:pt x="1435100" y="0"/>
                    </a:lnTo>
                  </a:path>
                </a:pathLst>
              </a:custGeom>
              <a:noFill/>
              <a:ln w="38100">
                <a:solidFill>
                  <a:srgbClr val="0033CC"/>
                </a:solidFill>
                <a:headEnd type="none" w="med" len="med"/>
                <a:tailEnd type="arrow" w="med" len="med"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31900" y="4127500"/>
                <a:ext cx="2557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i="0" dirty="0" smtClean="0">
                    <a:solidFill>
                      <a:srgbClr val="0033CC"/>
                    </a:solidFill>
                  </a:rPr>
                  <a:t>The outcome space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46100" y="1828800"/>
            <a:ext cx="2806700" cy="2107347"/>
            <a:chOff x="546100" y="1828800"/>
            <a:chExt cx="2806700" cy="2107347"/>
          </a:xfrm>
        </p:grpSpPr>
        <p:sp>
          <p:nvSpPr>
            <p:cNvPr id="10" name="Oval 9"/>
            <p:cNvSpPr/>
            <p:nvPr/>
          </p:nvSpPr>
          <p:spPr>
            <a:xfrm>
              <a:off x="2501900" y="1828800"/>
              <a:ext cx="850900" cy="1054100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46100" y="2882900"/>
              <a:ext cx="2381250" cy="1053247"/>
              <a:chOff x="546100" y="2882900"/>
              <a:chExt cx="2381250" cy="1053247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492250" y="2882900"/>
                <a:ext cx="1435100" cy="857250"/>
              </a:xfrm>
              <a:custGeom>
                <a:avLst/>
                <a:gdLst>
                  <a:gd name="connsiteX0" fmla="*/ 0 w 1435100"/>
                  <a:gd name="connsiteY0" fmla="*/ 2349500 h 2349500"/>
                  <a:gd name="connsiteX1" fmla="*/ 1435100 w 1435100"/>
                  <a:gd name="connsiteY1" fmla="*/ 2349500 h 2349500"/>
                  <a:gd name="connsiteX2" fmla="*/ 1435100 w 1435100"/>
                  <a:gd name="connsiteY2" fmla="*/ 0 h 234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5100" h="2349500">
                    <a:moveTo>
                      <a:pt x="0" y="2349500"/>
                    </a:moveTo>
                    <a:lnTo>
                      <a:pt x="1435100" y="2349500"/>
                    </a:lnTo>
                    <a:lnTo>
                      <a:pt x="1435100" y="0"/>
                    </a:lnTo>
                  </a:path>
                </a:pathLst>
              </a:custGeom>
              <a:noFill/>
              <a:ln w="38100">
                <a:solidFill>
                  <a:srgbClr val="0033CC"/>
                </a:solidFill>
                <a:headEnd type="none" w="med" len="med"/>
                <a:tailEnd type="arrow" w="med" len="med"/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46100" y="3105150"/>
                <a:ext cx="14895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i="0" dirty="0" smtClean="0">
                    <a:solidFill>
                      <a:srgbClr val="0033CC"/>
                    </a:solidFill>
                  </a:rPr>
                  <a:t>The action</a:t>
                </a:r>
              </a:p>
              <a:p>
                <a:pPr algn="l"/>
                <a:r>
                  <a:rPr lang="en-US" sz="2400" i="0" dirty="0" smtClean="0">
                    <a:solidFill>
                      <a:srgbClr val="0033CC"/>
                    </a:solidFill>
                  </a:rPr>
                  <a:t>space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093400" y="5524137"/>
            <a:ext cx="53912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2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storage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31" y="1065840"/>
            <a:ext cx="8215132" cy="4953000"/>
          </a:xfrm>
        </p:spPr>
        <p:txBody>
          <a:bodyPr/>
          <a:lstStyle/>
          <a:p>
            <a:r>
              <a:rPr lang="en-US" sz="2400" dirty="0"/>
              <a:t>Energy storage with stochastic prices, supplies and demands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768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18" y="1567431"/>
            <a:ext cx="5845175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527361"/>
              </p:ext>
            </p:extLst>
          </p:nvPr>
        </p:nvGraphicFramePr>
        <p:xfrm>
          <a:off x="990367" y="1791571"/>
          <a:ext cx="699545" cy="48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866" name="Equation" r:id="rId5" imgW="291960" imgH="203040" progId="Equation.DSMT4">
                  <p:embed/>
                </p:oleObj>
              </mc:Choice>
              <mc:Fallback>
                <p:oleObj name="Equation" r:id="rId5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367" y="1791571"/>
                        <a:ext cx="699545" cy="48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296742"/>
              </p:ext>
            </p:extLst>
          </p:nvPr>
        </p:nvGraphicFramePr>
        <p:xfrm>
          <a:off x="1005600" y="3009063"/>
          <a:ext cx="6699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867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600" y="3009063"/>
                        <a:ext cx="6699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417842"/>
              </p:ext>
            </p:extLst>
          </p:nvPr>
        </p:nvGraphicFramePr>
        <p:xfrm>
          <a:off x="7850056" y="2443731"/>
          <a:ext cx="457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868" name="Equation" r:id="rId9" imgW="190440" imgH="203040" progId="Equation.DSMT4">
                  <p:embed/>
                </p:oleObj>
              </mc:Choice>
              <mc:Fallback>
                <p:oleObj name="Equation" r:id="rId9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0056" y="2443731"/>
                        <a:ext cx="4572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71365"/>
              </p:ext>
            </p:extLst>
          </p:nvPr>
        </p:nvGraphicFramePr>
        <p:xfrm>
          <a:off x="4560013" y="3320213"/>
          <a:ext cx="8524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869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013" y="3320213"/>
                        <a:ext cx="85248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15442"/>
              </p:ext>
            </p:extLst>
          </p:nvPr>
        </p:nvGraphicFramePr>
        <p:xfrm>
          <a:off x="1052513" y="4230688"/>
          <a:ext cx="2681287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870" name="Equation" r:id="rId13" imgW="1117440" imgH="876240" progId="Equation.DSMT4">
                  <p:embed/>
                </p:oleObj>
              </mc:Choice>
              <mc:Fallback>
                <p:oleObj name="Equation" r:id="rId13" imgW="111744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4230688"/>
                        <a:ext cx="2681287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858947" y="4155311"/>
            <a:ext cx="4613628" cy="1713054"/>
            <a:chOff x="2858947" y="4155311"/>
            <a:chExt cx="4613628" cy="1713054"/>
          </a:xfrm>
        </p:grpSpPr>
        <p:sp>
          <p:nvSpPr>
            <p:cNvPr id="10" name="Oval 9"/>
            <p:cNvSpPr/>
            <p:nvPr/>
          </p:nvSpPr>
          <p:spPr bwMode="auto">
            <a:xfrm>
              <a:off x="2858947" y="4155311"/>
              <a:ext cx="995423" cy="1713054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0" idx="6"/>
            </p:cNvCxnSpPr>
            <p:nvPr/>
          </p:nvCxnSpPr>
          <p:spPr bwMode="auto">
            <a:xfrm>
              <a:off x="3854370" y="5011838"/>
              <a:ext cx="590308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2687082"/>
                </p:ext>
              </p:extLst>
            </p:nvPr>
          </p:nvGraphicFramePr>
          <p:xfrm>
            <a:off x="4443625" y="4786313"/>
            <a:ext cx="3028950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871" name="Equation" r:id="rId15" imgW="1282680" imgH="190440" progId="Equation.DSMT4">
                    <p:embed/>
                  </p:oleObj>
                </mc:Choice>
                <mc:Fallback>
                  <p:oleObj name="Equation" r:id="rId15" imgW="128268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443625" y="4786313"/>
                          <a:ext cx="3028950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037144" y="3935392"/>
            <a:ext cx="4498281" cy="2650603"/>
            <a:chOff x="2037144" y="3935392"/>
            <a:chExt cx="4498281" cy="2650603"/>
          </a:xfrm>
        </p:grpSpPr>
        <p:sp>
          <p:nvSpPr>
            <p:cNvPr id="15" name="Oval 14"/>
            <p:cNvSpPr/>
            <p:nvPr/>
          </p:nvSpPr>
          <p:spPr bwMode="auto">
            <a:xfrm>
              <a:off x="2037144" y="3935392"/>
              <a:ext cx="821804" cy="2650603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2858948" y="5260693"/>
              <a:ext cx="1290576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8909324"/>
                </p:ext>
              </p:extLst>
            </p:nvPr>
          </p:nvGraphicFramePr>
          <p:xfrm>
            <a:off x="4227200" y="5023313"/>
            <a:ext cx="230822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872" name="Equation" r:id="rId17" imgW="977760" imgH="190440" progId="Equation.DSMT4">
                    <p:embed/>
                  </p:oleObj>
                </mc:Choice>
                <mc:Fallback>
                  <p:oleObj name="Equation" r:id="rId17" imgW="97776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227200" y="5023313"/>
                          <a:ext cx="2308225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3013167" y="5789950"/>
            <a:ext cx="4167609" cy="601884"/>
            <a:chOff x="3090441" y="5764192"/>
            <a:chExt cx="4167609" cy="601884"/>
          </a:xfrm>
        </p:grpSpPr>
        <p:sp>
          <p:nvSpPr>
            <p:cNvPr id="20" name="Oval 19"/>
            <p:cNvSpPr/>
            <p:nvPr/>
          </p:nvSpPr>
          <p:spPr bwMode="auto">
            <a:xfrm>
              <a:off x="3090441" y="5764192"/>
              <a:ext cx="601884" cy="601884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692325" y="6065134"/>
              <a:ext cx="567159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4756815"/>
                </p:ext>
              </p:extLst>
            </p:nvPr>
          </p:nvGraphicFramePr>
          <p:xfrm>
            <a:off x="4289425" y="5868988"/>
            <a:ext cx="2968625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873" name="Equation" r:id="rId19" imgW="1257120" imgH="190440" progId="Equation.DSMT4">
                    <p:embed/>
                  </p:oleObj>
                </mc:Choice>
                <mc:Fallback>
                  <p:oleObj name="Equation" r:id="rId19" imgW="125712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289425" y="5868988"/>
                          <a:ext cx="2968625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854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i="0" dirty="0" smtClean="0"/>
        </a:defPPr>
      </a:lstStyle>
    </a:tx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31625</TotalTime>
  <Pages>28</Pages>
  <Words>2037</Words>
  <Application>Microsoft Office PowerPoint</Application>
  <PresentationFormat>On-screen Show (4:3)</PresentationFormat>
  <Paragraphs>476</Paragraphs>
  <Slides>62</Slides>
  <Notes>32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Monotype Corsiva</vt:lpstr>
      <vt:lpstr>Times New Roman</vt:lpstr>
      <vt:lpstr>Wingdings</vt:lpstr>
      <vt:lpstr>CIV 411 11 Intro and overview</vt:lpstr>
      <vt:lpstr>Equation</vt:lpstr>
      <vt:lpstr>PowerPoint Presentation</vt:lpstr>
      <vt:lpstr>Storage problems</vt:lpstr>
      <vt:lpstr>Storage problems</vt:lpstr>
      <vt:lpstr>Storage problems</vt:lpstr>
      <vt:lpstr>Storage problems</vt:lpstr>
      <vt:lpstr>Stochastic optimization models</vt:lpstr>
      <vt:lpstr>Four classes of policies</vt:lpstr>
      <vt:lpstr>Value iteration</vt:lpstr>
      <vt:lpstr>A storage problem</vt:lpstr>
      <vt:lpstr>A storage problem</vt:lpstr>
      <vt:lpstr>Managing a water reservoir</vt:lpstr>
      <vt:lpstr>Managing cash in a mutual fund</vt:lpstr>
      <vt:lpstr>Approximate dynamic programming</vt:lpstr>
      <vt:lpstr>Approximate value iteration</vt:lpstr>
      <vt:lpstr>Approximate value iteration</vt:lpstr>
      <vt:lpstr>Approximate value iteration</vt:lpstr>
      <vt:lpstr>Outline</vt:lpstr>
      <vt:lpstr>Approximate dynamic programming</vt:lpstr>
      <vt:lpstr>Approximate dynamic programming</vt:lpstr>
      <vt:lpstr>Approximate dynamic programming</vt:lpstr>
      <vt:lpstr>Approximate dynamic programming</vt:lpstr>
      <vt:lpstr>Approximate dynamic programming</vt:lpstr>
      <vt:lpstr>Approximate dynamic programming</vt:lpstr>
      <vt:lpstr>PowerPoint Presentation</vt:lpstr>
      <vt:lpstr>Optimizing storage</vt:lpstr>
      <vt:lpstr>Optimizing storage</vt:lpstr>
      <vt:lpstr>Optimizing storage</vt:lpstr>
      <vt:lpstr>Outline</vt:lpstr>
      <vt:lpstr>Policy search</vt:lpstr>
      <vt:lpstr>Policy search</vt:lpstr>
      <vt:lpstr>Policy search</vt:lpstr>
      <vt:lpstr>Policy search</vt:lpstr>
      <vt:lpstr>Outline</vt:lpstr>
      <vt:lpstr>Approximate policy iteration</vt:lpstr>
      <vt:lpstr>Approximate policy iteration</vt:lpstr>
      <vt:lpstr>Approximate policy iteration</vt:lpstr>
      <vt:lpstr>Linear Gaussian control</vt:lpstr>
      <vt:lpstr>Energy storage applications</vt:lpstr>
      <vt:lpstr>Approximate policy iteration</vt:lpstr>
      <vt:lpstr>Approximate policy iteration</vt:lpstr>
      <vt:lpstr>Approximate policy iteration</vt:lpstr>
      <vt:lpstr>Outline</vt:lpstr>
      <vt:lpstr>Exploiting concavity</vt:lpstr>
      <vt:lpstr>Exploiting concavity</vt:lpstr>
      <vt:lpstr>Exploiting concavity</vt:lpstr>
      <vt:lpstr>Exploiting concavity</vt:lpstr>
      <vt:lpstr>Exploiting concavity</vt:lpstr>
      <vt:lpstr>Exploiting concavity</vt:lpstr>
      <vt:lpstr>Grid level storage</vt:lpstr>
      <vt:lpstr>Grid level storage</vt:lpstr>
      <vt:lpstr>Exploiting concavity</vt:lpstr>
      <vt:lpstr>Exploiting concavity</vt:lpstr>
      <vt:lpstr>Outline</vt:lpstr>
      <vt:lpstr>Hour-ahead biding</vt:lpstr>
      <vt:lpstr>A bidding problem</vt:lpstr>
      <vt:lpstr>A bidding problem</vt:lpstr>
      <vt:lpstr>A bidding problem</vt:lpstr>
      <vt:lpstr>PowerPoint Presentation</vt:lpstr>
      <vt:lpstr>Outline</vt:lpstr>
      <vt:lpstr>Observations</vt:lpstr>
      <vt:lpstr>PowerPoint Presentation</vt:lpstr>
      <vt:lpstr>PowerPoint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Warren Powell</cp:lastModifiedBy>
  <cp:revision>861</cp:revision>
  <cp:lastPrinted>1998-09-10T17:07:02Z</cp:lastPrinted>
  <dcterms:created xsi:type="dcterms:W3CDTF">1999-09-07T20:53:13Z</dcterms:created>
  <dcterms:modified xsi:type="dcterms:W3CDTF">2014-06-07T02:21:52Z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